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notesSlides/notesSlide69.xml" ContentType="application/vnd.openxmlformats-officedocument.presentationml.notesSlide+xml"/>
  <Override PartName="/ppt/slides/slide24.xml" ContentType="application/vnd.openxmlformats-officedocument.presentationml.slide+xml"/>
  <Override PartName="/ppt/charts/chart2.xml" ContentType="application/vnd.openxmlformats-officedocument.drawingml.chart+xml"/>
  <Override PartName="/ppt/slides/slide72.xml" ContentType="application/vnd.openxmlformats-officedocument.presentationml.slide+xml"/>
  <Override PartName="/ppt/notesSlides/notesSlide47.xml" ContentType="application/vnd.openxmlformats-officedocument.presentationml.notesSlide+xml"/>
  <Override PartName="/ppt/slides/slide66.xml" ContentType="application/vnd.openxmlformats-officedocument.presentationml.slide+xml"/>
  <Override PartName="/ppt/slides/slide50.xml" ContentType="application/vnd.openxmlformats-officedocument.presentationml.slide+xml"/>
  <Override PartName="/ppt/slides/slide112.xml" ContentType="application/vnd.openxmlformats-officedocument.presentationml.slide+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slides/slide44.xml" ContentType="application/vnd.openxmlformats-officedocument.presentationml.slide+xml"/>
  <Override PartName="/ppt/notesSlides/notesSlide67.xml" ContentType="application/vnd.openxmlformats-officedocument.presentationml.notesSlide+xml"/>
  <Override PartName="/ppt/slides/slide86.xml" ContentType="application/vnd.openxmlformats-officedocument.presentationml.slide+xml"/>
  <Override PartName="/ppt/drawings/drawing1.xml" ContentType="application/vnd.openxmlformats-officedocument.drawingml.chartshapes+xml"/>
  <Default Extension="xlsx" ContentType="application/vnd.openxmlformats-officedocument.spreadsheetml.sheet"/>
  <Override PartName="/ppt/slides/slide22.xml" ContentType="application/vnd.openxmlformats-officedocument.presentationml.slide+xml"/>
  <Override PartName="/ppt/notesSlides/notesSlide45.xml" ContentType="application/vnd.openxmlformats-officedocument.presentationml.notesSlide+xml"/>
  <Override PartName="/ppt/slides/slide64.xml" ContentType="application/vnd.openxmlformats-officedocument.presentationml.slide+xml"/>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notesSlides/notesSlide87.xml" ContentType="application/vnd.openxmlformats-officedocument.presentationml.notesSlide+xml"/>
  <Override PartName="/ppt/notesSlides/notesSlide23.xml" ContentType="application/vnd.openxmlformats-officedocument.presentationml.notesSlide+xml"/>
  <Override PartName="/ppt/slides/slide42.xml" ContentType="application/vnd.openxmlformats-officedocument.presentationml.slide+xml"/>
  <Override PartName="/ppt/notesSlides/notesSlide65.xml" ContentType="application/vnd.openxmlformats-officedocument.presentationml.notesSlide+xml"/>
  <Override PartName="/ppt/slides/slide84.xml" ContentType="application/vnd.openxmlformats-officedocument.presentationml.slide+xml"/>
  <Override PartName="/ppt/slides/slide20.xml" ContentType="application/vnd.openxmlformats-officedocument.presentationml.slide+xml"/>
  <Override PartName="/ppt/notesSlides/notesSlide59.xml" ContentType="application/vnd.openxmlformats-officedocument.presentationml.notesSlide+xml"/>
  <Override PartName="/ppt/charts/chart16.xml" ContentType="application/vnd.openxmlformats-officedocument.drawingml.chart+xml"/>
  <Override PartName="/ppt/notesSlides/notesSlide43.xml" ContentType="application/vnd.openxmlformats-officedocument.presentationml.notesSlide+xml"/>
  <Override PartName="/ppt/slides/slide62.xml" ContentType="application/vnd.openxmlformats-officedocument.presentationml.slide+xml"/>
  <Override PartName="/ppt/notesSlides/notesSlide85.xml" ContentType="application/vnd.openxmlformats-officedocument.presentationml.notes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notesSlides/notesSlide79.xml" ContentType="application/vnd.openxmlformats-officedocument.presentationml.notesSlide+xml"/>
  <Default Extension="jpeg" ContentType="image/jpeg"/>
  <Override PartName="/ppt/notesSlides/notesSlide63.xml" ContentType="application/vnd.openxmlformats-officedocument.presentationml.notesSlide+xml"/>
  <Override PartName="/ppt/slides/slide82.xml" ContentType="application/vnd.openxmlformats-officedocument.presentationml.slide+xml"/>
  <Override PartName="/ppt/notesSlides/notesSlide57.xml" ContentType="application/vnd.openxmlformats-officedocument.presentationml.notesSlide+xml"/>
  <Override PartName="/ppt/charts/chart14.xml" ContentType="application/vnd.openxmlformats-officedocument.drawingml.chart+xml"/>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notesSlides/notesSlide41.xml" ContentType="application/vnd.openxmlformats-officedocument.presentationml.notesSlide+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notesSlides/notesSlide83.xml" ContentType="application/vnd.openxmlformats-officedocument.presentationml.notesSlide+xml"/>
  <Override PartName="/ppt/slides/slide100.xml" ContentType="application/vnd.openxmlformats-officedocument.presentationml.slide+xml"/>
  <Override PartName="/ppt/notesSlides/notesSlide5.xml" ContentType="application/vnd.openxmlformats-officedocument.presentationml.notesSlide+xml"/>
  <Override PartName="/ppt/notesSlides/notesSlide77.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notesSlides/notesSlide61.xml" ContentType="application/vnd.openxmlformats-officedocument.presentationml.notesSlide+xml"/>
  <Override PartName="/ppt/slides/slide80.xml" ContentType="application/vnd.openxmlformats-officedocument.presentationml.slide+xml"/>
  <Override PartName="/ppt/notesSlides/notesSlide55.xml" ContentType="application/vnd.openxmlformats-officedocument.presentationml.notesSlide+xml"/>
  <Override PartName="/ppt/charts/chart12.xml" ContentType="application/vnd.openxmlformats-officedocument.drawingml.chart+xml"/>
  <Override PartName="/ppt/slides/slide107.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handoutMasters/handoutMaster1.xml" ContentType="application/vnd.openxmlformats-officedocument.presentationml.handoutMaster+xml"/>
  <Override PartName="/ppt/notesSlides/notesSlide81.xml" ContentType="application/vnd.openxmlformats-officedocument.presentationml.notesSlide+xml"/>
  <Override PartName="/ppt/notesSlides/notesSlide3.xml" ContentType="application/vnd.openxmlformats-officedocument.presentationml.notesSlide+xml"/>
  <Override PartName="/ppt/slides/slide94.xml" ContentType="application/vnd.openxmlformats-officedocument.presentationml.slide+xml"/>
  <Override PartName="/ppt/notesSlides/notesSlide75.xml" ContentType="application/vnd.openxmlformats-officedocument.presentationml.notesSlide+xml"/>
  <Override PartName="/ppt/slides/slide5.xml" ContentType="application/vnd.openxmlformats-officedocument.presentationml.slide+xml"/>
  <Override PartName="/ppt/slides/slide17.xml" ContentType="application/vnd.openxmlformats-officedocument.presentationml.slide+xml"/>
  <Override PartName="/ppt/slides/slide59.xml" ContentType="application/vnd.openxmlformats-officedocument.presentationml.slide+xml"/>
  <Override PartName="/ppt/notesSlides/notesSlide53.xml" ContentType="application/vnd.openxmlformats-officedocument.presentationml.notesSlide+xml"/>
  <Override PartName="/ppt/charts/chart10.xml" ContentType="application/vnd.openxmlformats-officedocument.drawingml.chart+xml"/>
  <Override PartName="/ppt/slides/slide105.xml" ContentType="application/vnd.openxmlformats-officedocument.presentationml.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notesSlides/notesSlide31.xml" ContentType="application/vnd.openxmlformats-officedocument.presentationml.notesSlide+xml"/>
  <Override PartName="/ppt/charts/chart9.xml" ContentType="application/vnd.openxmlformats-officedocument.drawingml.chart+xml"/>
  <Override PartName="/ppt/slides/slide92.xml" ContentType="application/vnd.openxmlformats-officedocument.presentationml.slide+xml"/>
  <Override PartName="/ppt/slides/slide79.xml" ContentType="application/vnd.openxmlformats-officedocument.presentationml.slide+xml"/>
  <Override PartName="/ppt/notesSlides/notesSlide1.xml" ContentType="application/vnd.openxmlformats-officedocument.presentationml.notesSlide+xml"/>
  <Override PartName="/ppt/slides/slide15.xml" ContentType="application/vnd.openxmlformats-officedocument.presentationml.slide+xml"/>
  <Override PartName="/ppt/slides/slide3.xml" ContentType="application/vnd.openxmlformats-officedocument.presentationml.slide+xml"/>
  <Override PartName="/ppt/notesSlides/notesSlide73.xml" ContentType="application/vnd.openxmlformats-officedocument.presentationml.notesSlide+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charts/chart7.xml" ContentType="application/vnd.openxmlformats-officedocument.drawingml.chart+xml"/>
  <Override PartName="/ppt/slides/slide90.xml" ContentType="application/vnd.openxmlformats-officedocument.presentationml.slide+xml"/>
  <Override PartName="/ppt/slides/slide77.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notesSlides/notesSlide71.xml" ContentType="application/vnd.openxmlformats-officedocument.presentationml.notesSlide+xml"/>
  <Override PartName="/ppt/notesSlides/notesSlide36.xml" ContentType="application/vnd.openxmlformats-officedocument.presentationml.notesSlide+xml"/>
  <Override PartName="/ppt/slides/slide55.xml" ContentType="application/vnd.openxmlformats-officedocument.presentationml.slide+xml"/>
  <Override PartName="/ppt/slides/slide49.xml" ContentType="application/vnd.openxmlformats-officedocument.presentationml.slide+xml"/>
  <Override PartName="/ppt/slides/slide97.xml" ContentType="application/vnd.openxmlformats-officedocument.presentationml.slide+xml"/>
  <Override PartName="/ppt/theme/theme3.xml" ContentType="application/vnd.openxmlformats-officedocument.them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ppt/charts/chart5.xml" ContentType="application/vnd.openxmlformats-officedocument.drawingml.chart+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s/slide53.xml" ContentType="application/vnd.openxmlformats-officedocument.presentationml.slide+xml"/>
  <Override PartName="/ppt/notesSlides/notesSlide28.xml" ContentType="application/vnd.openxmlformats-officedocument.presentationml.notesSlide+xml"/>
  <Override PartName="/ppt/slides/slide4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charts/chart3.xml" ContentType="application/vnd.openxmlformats-officedocument.drawingml.chart+xml"/>
  <Override PartName="/ppt/slides/slide73.xml" ContentType="application/vnd.openxmlformats-officedocument.presentationml.slide+xml"/>
  <Override PartName="/ppt/notesSlides/notesSlide48.xml" ContentType="application/vnd.openxmlformats-officedocument.presentationml.notesSlide+xml"/>
  <Override PartName="/ppt/slides/slide67.xml" ContentType="application/vnd.openxmlformats-officedocument.presentationml.slide+xml"/>
  <Override PartName="/ppt/slides/slide51.xml" ContentType="application/vnd.openxmlformats-officedocument.presentationml.slide+xml"/>
  <Override PartName="/ppt/slides/slide113.xml" ContentType="application/vnd.openxmlformats-officedocument.presentationml.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s/slide45.xml" ContentType="application/vnd.openxmlformats-officedocument.presentationml.slide+xml"/>
  <Override PartName="/ppt/notesSlides/notesSlide68.xml" ContentType="application/vnd.openxmlformats-officedocument.presentationml.notesSlide+xml"/>
  <Override PartName="/ppt/slides/slide87.xml" ContentType="application/vnd.openxmlformats-officedocument.presentationml.slide+xml"/>
  <Override PartName="/ppt/drawings/drawing2.xml" ContentType="application/vnd.openxmlformats-officedocument.drawingml.chartshapes+xml"/>
  <Override PartName="/ppt/slides/slide23.xml" ContentType="application/vnd.openxmlformats-officedocument.presentationml.slide+xml"/>
  <Default Extension="pict" ContentType="image/pict"/>
  <Override PartName="/ppt/charts/chart1.xml" ContentType="application/vnd.openxmlformats-officedocument.drawingml.chart+xml"/>
  <Override PartName="/ppt/notesSlides/notesSlide46.xml" ContentType="application/vnd.openxmlformats-officedocument.presentationml.notesSlide+xml"/>
  <Override PartName="/ppt/slides/slide65.xml" ContentType="application/vnd.openxmlformats-officedocument.presentationml.slide+xml"/>
  <Override PartName="/ppt/slides/slide111.xml" ContentType="application/vnd.openxmlformats-officedocument.presentationml.slide+xml"/>
  <Override PartName="/ppt/slideLayouts/slideLayout12.xml" ContentType="application/vnd.openxmlformats-officedocument.presentationml.slideLayout+xml"/>
  <Override PartName="/ppt/notesSlides/notesSlide88.xml" ContentType="application/vnd.openxmlformats-officedocument.presentationml.notesSlide+xml"/>
  <Override PartName="/ppt/notesSlides/notesSlide24.xml" ContentType="application/vnd.openxmlformats-officedocument.presentationml.notesSlide+xml"/>
  <Override PartName="/ppt/slides/slide43.xml" ContentType="application/vnd.openxmlformats-officedocument.presentationml.slide+xml"/>
  <Override PartName="/ppt/notesSlides/notesSlide66.xml" ContentType="application/vnd.openxmlformats-officedocument.presentationml.notesSlide+xml"/>
  <Override PartName="/ppt/slides/slide85.xml" ContentType="application/vnd.openxmlformats-officedocument.presentationml.slide+xml"/>
  <Override PartName="/ppt/slides/slide21.xml" ContentType="application/vnd.openxmlformats-officedocument.presentationml.slide+xml"/>
  <Override PartName="/ppt/charts/chart17.xml" ContentType="application/vnd.openxmlformats-officedocument.drawingml.chart+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Default Extension="gif" ContentType="image/gif"/>
  <Override PartName="/ppt/notesSlides/notesSlide86.xml" ContentType="application/vnd.openxmlformats-officedocument.presentationml.notesSlide+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notesSlides/notesSlide64.xml" ContentType="application/vnd.openxmlformats-officedocument.presentationml.notesSlide+xml"/>
  <Override PartName="/ppt/slides/slide83.xml" ContentType="application/vnd.openxmlformats-officedocument.presentationml.slide+xml"/>
  <Override PartName="/ppt/notesSlides/notesSlide58.xml" ContentType="application/vnd.openxmlformats-officedocument.presentationml.notesSlide+xml"/>
  <Override PartName="/ppt/charts/chart15.xml" ContentType="application/vnd.openxmlformats-officedocument.drawingml.chart+xml"/>
  <Override PartName="/ppt/notesSlides/notesSlide42.xml" ContentType="application/vnd.openxmlformats-officedocument.presentationml.notesSlide+xml"/>
  <Override PartName="/ppt/slides/slide61.xml" ContentType="application/vnd.openxmlformats-officedocument.presentationml.slide+xml"/>
  <Override PartName="/ppt/slideLayouts/slideLayout9.xml" ContentType="application/vnd.openxmlformats-officedocument.presentationml.slideLayout+xml"/>
  <Override PartName="/ppt/notesSlides/notesSlide84.xml" ContentType="application/vnd.openxmlformats-officedocument.presentationml.notesSlide+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notesSlides/notesSlide78.xml" ContentType="application/vnd.openxmlformats-officedocument.presentationml.notesSlide+xml"/>
  <Override PartName="/ppt/slides/slide8.xml" ContentType="application/vnd.openxmlformats-officedocument.presentationml.slide+xml"/>
  <Override PartName="/ppt/notesSlides/notesSlide62.xml" ContentType="application/vnd.openxmlformats-officedocument.presentationml.notesSlide+xml"/>
  <Override PartName="/ppt/slides/slide81.xml" ContentType="application/vnd.openxmlformats-officedocument.presentationml.slide+xml"/>
  <Override PartName="/ppt/notesSlides/notesSlide56.xml" ContentType="application/vnd.openxmlformats-officedocument.presentationml.notesSlide+xml"/>
  <Override PartName="/ppt/charts/chart13.xml" ContentType="application/vnd.openxmlformats-officedocument.drawingml.chart+xml"/>
  <Override PartName="/ppt/notesSlides/notesSlide40.xml" ContentType="application/vnd.openxmlformats-officedocument.presentationml.notesSlide+xml"/>
  <Override PartName="/ppt/slides/slide108.xml" ContentType="application/vnd.openxmlformats-officedocument.presentationml.slide+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notesSlides/notesSlide82.xml" ContentType="application/vnd.openxmlformats-officedocument.presentationml.notesSlide+xml"/>
  <Override PartName="/ppt/notesSlides/notesSlide4.xml" ContentType="application/vnd.openxmlformats-officedocument.presentationml.notesSlide+xml"/>
  <Override PartName="/ppt/slides/slide95.xml" ContentType="application/vnd.openxmlformats-officedocument.presentationml.slide+xml"/>
  <Override PartName="/ppt/notesSlides/notesSlide76.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notesSlides/notesSlide60.xml" ContentType="application/vnd.openxmlformats-officedocument.presentationml.notesSlide+xml"/>
  <Default Extension="vml" ContentType="application/vnd.openxmlformats-officedocument.vmlDrawing"/>
  <Override PartName="/ppt/notesSlides/notesSlide54.xml" ContentType="application/vnd.openxmlformats-officedocument.presentationml.notesSlide+xml"/>
  <Override PartName="/ppt/charts/chart11.xml" ContentType="application/vnd.openxmlformats-officedocument.drawingml.chart+xml"/>
  <Override PartName="/ppt/slides/slide106.xml" ContentType="application/vnd.openxmlformats-officedocument.presentationml.slide+xml"/>
  <Override PartName="/ppt/tableStyles.xml" ContentType="application/vnd.openxmlformats-officedocument.presentationml.tableStyles+xml"/>
  <Override PartName="/ppt/embeddings/oleObject1.bin" ContentType="application/vnd.openxmlformats-officedocument.oleObject"/>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notesSlides/notesSlide80.xml" ContentType="application/vnd.openxmlformats-officedocument.presentationml.notesSlide+xml"/>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notesSlides/notesSlide74.xml" ContentType="application/vnd.openxmlformats-officedocument.presentationml.notes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charts/chart8.xml" ContentType="application/vnd.openxmlformats-officedocument.drawingml.chart+xml"/>
  <Override PartName="/ppt/slides/slide91.xml" ContentType="application/vnd.openxmlformats-officedocument.presentationml.slide+xml"/>
  <Override PartName="/ppt/slides/slide78.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notesSlides/notesSlide72.xml" ContentType="application/vnd.openxmlformats-officedocument.presentationml.notesSlide+xml"/>
  <Override PartName="/ppt/notesSlides/notesSlide37.xml" ContentType="application/vnd.openxmlformats-officedocument.presentationml.notesSlide+xml"/>
  <Override PartName="/ppt/slides/slide56.xml" ContentType="application/vnd.openxmlformats-officedocument.presentationml.slide+xml"/>
  <Override PartName="/ppt/notesSlides/notesSlide50.xml" ContentType="application/vnd.openxmlformats-officedocument.presentationml.notesSlide+xml"/>
  <Override PartName="/ppt/slides/slide98.xml" ContentType="application/vnd.openxmlformats-officedocument.presentationml.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charts/chart6.xml" ContentType="application/vnd.openxmlformats-officedocument.drawingml.chart+xml"/>
  <Override PartName="/ppt/slides/slide76.xml" ContentType="application/vnd.openxmlformats-officedocument.presentationml.slide+xml"/>
  <Override PartName="/ppt/notesSlides/notesSlide70.xml" ContentType="application/vnd.openxmlformats-officedocument.presentationml.notesSlide+xml"/>
  <Default Extension="png" ContentType="image/png"/>
  <Override PartName="/ppt/slides/slide12.xml" ContentType="application/vnd.openxmlformats-officedocument.presentationml.slide+xml"/>
  <Default Extension="wmf" ContentType="image/x-wmf"/>
  <Default Extension="emf" ContentType="image/x-emf"/>
  <Override PartName="/ppt/slides/slide54.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Default Extension="xls" ContentType="application/vnd.ms-excel"/>
  <Override PartName="/ppt/theme/theme2.xml" ContentType="application/vnd.openxmlformats-officedocument.theme+xml"/>
  <Override PartName="/ppt/notesSlides/notesSlide13.xml" ContentType="application/vnd.openxmlformats-officedocument.presentationml.notesSlide+xml"/>
  <Override PartName="/ppt/slides/slide32.xml" ContentType="application/vnd.openxmlformats-officedocument.presentationml.slide+xml"/>
  <Override PartName="/ppt/slides/slide26.xml" ContentType="application/vnd.openxmlformats-officedocument.presentationml.slide+xml"/>
  <Override PartName="/ppt/charts/chart4.xml" ContentType="application/vnd.openxmlformats-officedocument.drawingml.chart+xml"/>
  <Override PartName="/ppt/slides/slide74.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23" r:id="rId1"/>
  </p:sldMasterIdLst>
  <p:notesMasterIdLst>
    <p:notesMasterId r:id="rId115"/>
  </p:notesMasterIdLst>
  <p:handoutMasterIdLst>
    <p:handoutMasterId r:id="rId116"/>
  </p:handoutMasterIdLst>
  <p:sldIdLst>
    <p:sldId id="320" r:id="rId2"/>
    <p:sldId id="648" r:id="rId3"/>
    <p:sldId id="650" r:id="rId4"/>
    <p:sldId id="496" r:id="rId5"/>
    <p:sldId id="544" r:id="rId6"/>
    <p:sldId id="565" r:id="rId7"/>
    <p:sldId id="541" r:id="rId8"/>
    <p:sldId id="456" r:id="rId9"/>
    <p:sldId id="683" r:id="rId10"/>
    <p:sldId id="646" r:id="rId11"/>
    <p:sldId id="643" r:id="rId12"/>
    <p:sldId id="644" r:id="rId13"/>
    <p:sldId id="645" r:id="rId14"/>
    <p:sldId id="557" r:id="rId15"/>
    <p:sldId id="647" r:id="rId16"/>
    <p:sldId id="653" r:id="rId17"/>
    <p:sldId id="652" r:id="rId18"/>
    <p:sldId id="633" r:id="rId19"/>
    <p:sldId id="654" r:id="rId20"/>
    <p:sldId id="555" r:id="rId21"/>
    <p:sldId id="656" r:id="rId22"/>
    <p:sldId id="685" r:id="rId23"/>
    <p:sldId id="625" r:id="rId24"/>
    <p:sldId id="638" r:id="rId25"/>
    <p:sldId id="639" r:id="rId26"/>
    <p:sldId id="663" r:id="rId27"/>
    <p:sldId id="657" r:id="rId28"/>
    <p:sldId id="626" r:id="rId29"/>
    <p:sldId id="640" r:id="rId30"/>
    <p:sldId id="551" r:id="rId31"/>
    <p:sldId id="627" r:id="rId32"/>
    <p:sldId id="641" r:id="rId33"/>
    <p:sldId id="659" r:id="rId34"/>
    <p:sldId id="629" r:id="rId35"/>
    <p:sldId id="658" r:id="rId36"/>
    <p:sldId id="628" r:id="rId37"/>
    <p:sldId id="339" r:id="rId38"/>
    <p:sldId id="609" r:id="rId39"/>
    <p:sldId id="374" r:id="rId40"/>
    <p:sldId id="345" r:id="rId41"/>
    <p:sldId id="687" r:id="rId42"/>
    <p:sldId id="690" r:id="rId43"/>
    <p:sldId id="688" r:id="rId44"/>
    <p:sldId id="689" r:id="rId45"/>
    <p:sldId id="611" r:id="rId46"/>
    <p:sldId id="661" r:id="rId47"/>
    <p:sldId id="651" r:id="rId48"/>
    <p:sldId id="612" r:id="rId49"/>
    <p:sldId id="428" r:id="rId50"/>
    <p:sldId id="348" r:id="rId51"/>
    <p:sldId id="579" r:id="rId52"/>
    <p:sldId id="642" r:id="rId53"/>
    <p:sldId id="570" r:id="rId54"/>
    <p:sldId id="571" r:id="rId55"/>
    <p:sldId id="572" r:id="rId56"/>
    <p:sldId id="560" r:id="rId57"/>
    <p:sldId id="631" r:id="rId58"/>
    <p:sldId id="664" r:id="rId59"/>
    <p:sldId id="666" r:id="rId60"/>
    <p:sldId id="513" r:id="rId61"/>
    <p:sldId id="514" r:id="rId62"/>
    <p:sldId id="515" r:id="rId63"/>
    <p:sldId id="669" r:id="rId64"/>
    <p:sldId id="603" r:id="rId65"/>
    <p:sldId id="676" r:id="rId66"/>
    <p:sldId id="677" r:id="rId67"/>
    <p:sldId id="681" r:id="rId68"/>
    <p:sldId id="691" r:id="rId69"/>
    <p:sldId id="692" r:id="rId70"/>
    <p:sldId id="682" r:id="rId71"/>
    <p:sldId id="678" r:id="rId72"/>
    <p:sldId id="679" r:id="rId73"/>
    <p:sldId id="680" r:id="rId74"/>
    <p:sldId id="619" r:id="rId75"/>
    <p:sldId id="583" r:id="rId76"/>
    <p:sldId id="582" r:id="rId77"/>
    <p:sldId id="542" r:id="rId78"/>
    <p:sldId id="581" r:id="rId79"/>
    <p:sldId id="667" r:id="rId80"/>
    <p:sldId id="567" r:id="rId81"/>
    <p:sldId id="563" r:id="rId82"/>
    <p:sldId id="564" r:id="rId83"/>
    <p:sldId id="584" r:id="rId84"/>
    <p:sldId id="587" r:id="rId85"/>
    <p:sldId id="616" r:id="rId86"/>
    <p:sldId id="589" r:id="rId87"/>
    <p:sldId id="686" r:id="rId88"/>
    <p:sldId id="634" r:id="rId89"/>
    <p:sldId id="623" r:id="rId90"/>
    <p:sldId id="574" r:id="rId91"/>
    <p:sldId id="593" r:id="rId92"/>
    <p:sldId id="594" r:id="rId93"/>
    <p:sldId id="573" r:id="rId94"/>
    <p:sldId id="521" r:id="rId95"/>
    <p:sldId id="519" r:id="rId96"/>
    <p:sldId id="618" r:id="rId97"/>
    <p:sldId id="590" r:id="rId98"/>
    <p:sldId id="591" r:id="rId99"/>
    <p:sldId id="620" r:id="rId100"/>
    <p:sldId id="607" r:id="rId101"/>
    <p:sldId id="672" r:id="rId102"/>
    <p:sldId id="673" r:id="rId103"/>
    <p:sldId id="693" r:id="rId104"/>
    <p:sldId id="597" r:id="rId105"/>
    <p:sldId id="665" r:id="rId106"/>
    <p:sldId id="398" r:id="rId107"/>
    <p:sldId id="529" r:id="rId108"/>
    <p:sldId id="592" r:id="rId109"/>
    <p:sldId id="596" r:id="rId110"/>
    <p:sldId id="595" r:id="rId111"/>
    <p:sldId id="598" r:id="rId112"/>
    <p:sldId id="694" r:id="rId113"/>
    <p:sldId id="621" r:id="rId11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opperplate Gothic Bold" charset="0"/>
        <a:ea typeface="Arial" charset="0"/>
        <a:cs typeface="Arial" charset="0"/>
      </a:defRPr>
    </a:lvl1pPr>
    <a:lvl2pPr marL="457200" algn="l" rtl="0" fontAlgn="base">
      <a:spcBef>
        <a:spcPct val="0"/>
      </a:spcBef>
      <a:spcAft>
        <a:spcPct val="0"/>
      </a:spcAft>
      <a:defRPr kern="1200">
        <a:solidFill>
          <a:schemeClr val="tx1"/>
        </a:solidFill>
        <a:latin typeface="Copperplate Gothic Bold" charset="0"/>
        <a:ea typeface="Arial" charset="0"/>
        <a:cs typeface="Arial" charset="0"/>
      </a:defRPr>
    </a:lvl2pPr>
    <a:lvl3pPr marL="914400" algn="l" rtl="0" fontAlgn="base">
      <a:spcBef>
        <a:spcPct val="0"/>
      </a:spcBef>
      <a:spcAft>
        <a:spcPct val="0"/>
      </a:spcAft>
      <a:defRPr kern="1200">
        <a:solidFill>
          <a:schemeClr val="tx1"/>
        </a:solidFill>
        <a:latin typeface="Copperplate Gothic Bold" charset="0"/>
        <a:ea typeface="Arial" charset="0"/>
        <a:cs typeface="Arial" charset="0"/>
      </a:defRPr>
    </a:lvl3pPr>
    <a:lvl4pPr marL="1371600" algn="l" rtl="0" fontAlgn="base">
      <a:spcBef>
        <a:spcPct val="0"/>
      </a:spcBef>
      <a:spcAft>
        <a:spcPct val="0"/>
      </a:spcAft>
      <a:defRPr kern="1200">
        <a:solidFill>
          <a:schemeClr val="tx1"/>
        </a:solidFill>
        <a:latin typeface="Copperplate Gothic Bold" charset="0"/>
        <a:ea typeface="Arial" charset="0"/>
        <a:cs typeface="Arial" charset="0"/>
      </a:defRPr>
    </a:lvl4pPr>
    <a:lvl5pPr marL="1828800" algn="l" rtl="0" fontAlgn="base">
      <a:spcBef>
        <a:spcPct val="0"/>
      </a:spcBef>
      <a:spcAft>
        <a:spcPct val="0"/>
      </a:spcAft>
      <a:defRPr kern="1200">
        <a:solidFill>
          <a:schemeClr val="tx1"/>
        </a:solidFill>
        <a:latin typeface="Copperplate Gothic Bold" charset="0"/>
        <a:ea typeface="Arial" charset="0"/>
        <a:cs typeface="Arial" charset="0"/>
      </a:defRPr>
    </a:lvl5pPr>
    <a:lvl6pPr marL="2286000" algn="l" defTabSz="457200" rtl="0" eaLnBrk="1" latinLnBrk="0" hangingPunct="1">
      <a:defRPr kern="1200">
        <a:solidFill>
          <a:schemeClr val="tx1"/>
        </a:solidFill>
        <a:latin typeface="Copperplate Gothic Bold" charset="0"/>
        <a:ea typeface="Arial" charset="0"/>
        <a:cs typeface="Arial" charset="0"/>
      </a:defRPr>
    </a:lvl6pPr>
    <a:lvl7pPr marL="2743200" algn="l" defTabSz="457200" rtl="0" eaLnBrk="1" latinLnBrk="0" hangingPunct="1">
      <a:defRPr kern="1200">
        <a:solidFill>
          <a:schemeClr val="tx1"/>
        </a:solidFill>
        <a:latin typeface="Copperplate Gothic Bold" charset="0"/>
        <a:ea typeface="Arial" charset="0"/>
        <a:cs typeface="Arial" charset="0"/>
      </a:defRPr>
    </a:lvl7pPr>
    <a:lvl8pPr marL="3200400" algn="l" defTabSz="457200" rtl="0" eaLnBrk="1" latinLnBrk="0" hangingPunct="1">
      <a:defRPr kern="1200">
        <a:solidFill>
          <a:schemeClr val="tx1"/>
        </a:solidFill>
        <a:latin typeface="Copperplate Gothic Bold" charset="0"/>
        <a:ea typeface="Arial" charset="0"/>
        <a:cs typeface="Arial" charset="0"/>
      </a:defRPr>
    </a:lvl8pPr>
    <a:lvl9pPr marL="3657600" algn="l" defTabSz="457200" rtl="0" eaLnBrk="1" latinLnBrk="0" hangingPunct="1">
      <a:defRPr kern="1200">
        <a:solidFill>
          <a:schemeClr val="tx1"/>
        </a:solidFill>
        <a:latin typeface="Copperplate Gothic Bold"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3EE9"/>
    <a:srgbClr val="71E6FF"/>
    <a:srgbClr val="FF6F23"/>
    <a:srgbClr val="FF7168"/>
    <a:srgbClr val="BB0202"/>
    <a:srgbClr val="621100"/>
    <a:srgbClr val="F2DDD5"/>
    <a:srgbClr val="AA190C"/>
    <a:srgbClr val="FF4D12"/>
    <a:srgbClr val="FFFF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aximized">
    <p:restoredLeft sz="17525" autoAdjust="0"/>
    <p:restoredTop sz="82300" autoAdjust="0"/>
  </p:normalViewPr>
  <p:slideViewPr>
    <p:cSldViewPr>
      <p:cViewPr varScale="1">
        <p:scale>
          <a:sx n="119" d="100"/>
          <a:sy n="119" d="100"/>
        </p:scale>
        <p:origin x="-64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29744"/>
    </p:cViewPr>
  </p:sorter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heme" Target="theme/theme1.xml"/><Relationship Id="rId121"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notesMaster" Target="notesMasters/notesMaster1.xml"/><Relationship Id="rId116" Type="http://schemas.openxmlformats.org/officeDocument/2006/relationships/handoutMaster" Target="handoutMasters/handoutMaster1.xml"/><Relationship Id="rId117" Type="http://schemas.openxmlformats.org/officeDocument/2006/relationships/printerSettings" Target="printerSettings/printerSettings1.bin"/><Relationship Id="rId118" Type="http://schemas.openxmlformats.org/officeDocument/2006/relationships/presProps" Target="presProps.xml"/><Relationship Id="rId119" Type="http://schemas.openxmlformats.org/officeDocument/2006/relationships/viewProps" Target="view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Sheet15.xlsx"/><Relationship Id="rId2" Type="http://schemas.openxmlformats.org/officeDocument/2006/relationships/chartUserShapes" Target="../drawings/drawing1.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Sheet16.xlsx"/></Relationships>
</file>

<file path=ppt/charts/_rels/chart17.xml.rels><?xml version="1.0" encoding="UTF-8" standalone="yes"?>
<Relationships xmlns="http://schemas.openxmlformats.org/package/2006/relationships"><Relationship Id="rId1" Type="http://schemas.openxmlformats.org/officeDocument/2006/relationships/oleObject" Target="file:///C:\Documents%20and%20Settings\jjkelly\Desktop\incidence%20trends.xlsx" TargetMode="External"/><Relationship Id="rId2"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25140924464487"/>
          <c:y val="0.213355048859935"/>
          <c:w val="0.470119970350065"/>
          <c:h val="0.776635983882296"/>
        </c:manualLayout>
      </c:layout>
      <c:pieChart>
        <c:varyColors val="1"/>
        <c:ser>
          <c:idx val="0"/>
          <c:order val="0"/>
          <c:spPr>
            <a:solidFill>
              <a:srgbClr val="9999FF"/>
            </a:solidFill>
            <a:ln w="27171">
              <a:solidFill>
                <a:srgbClr val="000000"/>
              </a:solidFill>
              <a:prstDash val="solid"/>
            </a:ln>
          </c:spPr>
          <c:dPt>
            <c:idx val="0"/>
            <c:spPr>
              <a:solidFill>
                <a:srgbClr val="FF0000"/>
              </a:solidFill>
              <a:ln w="30568" cmpd="sng">
                <a:solidFill>
                  <a:srgbClr val="000000"/>
                </a:solidFill>
                <a:prstDash val="solid"/>
              </a:ln>
              <a:effectLst>
                <a:innerShdw blurRad="63500">
                  <a:srgbClr val="FF0000">
                    <a:alpha val="50000"/>
                  </a:srgbClr>
                </a:innerShdw>
              </a:effectLst>
            </c:spPr>
          </c:dPt>
          <c:dPt>
            <c:idx val="1"/>
            <c:spPr>
              <a:solidFill>
                <a:srgbClr val="002060"/>
              </a:solidFill>
              <a:ln w="27171">
                <a:solidFill>
                  <a:srgbClr val="000000"/>
                </a:solidFill>
                <a:prstDash val="solid"/>
              </a:ln>
            </c:spPr>
          </c:dPt>
          <c:dPt>
            <c:idx val="2"/>
            <c:spPr>
              <a:solidFill>
                <a:srgbClr val="FFFFCC"/>
              </a:solidFill>
              <a:ln w="27171">
                <a:solidFill>
                  <a:srgbClr val="000000"/>
                </a:solidFill>
                <a:prstDash val="solid"/>
              </a:ln>
            </c:spPr>
          </c:dPt>
          <c:dPt>
            <c:idx val="3"/>
            <c:spPr>
              <a:solidFill>
                <a:srgbClr val="CCFFFF"/>
              </a:solidFill>
              <a:ln w="27171">
                <a:solidFill>
                  <a:srgbClr val="000000"/>
                </a:solidFill>
                <a:prstDash val="solid"/>
              </a:ln>
            </c:spPr>
          </c:dPt>
          <c:dPt>
            <c:idx val="4"/>
            <c:spPr>
              <a:solidFill>
                <a:srgbClr val="660066"/>
              </a:solidFill>
              <a:ln w="27171">
                <a:solidFill>
                  <a:srgbClr val="000000"/>
                </a:solidFill>
                <a:prstDash val="solid"/>
              </a:ln>
            </c:spPr>
          </c:dPt>
          <c:dPt>
            <c:idx val="5"/>
            <c:spPr>
              <a:solidFill>
                <a:srgbClr val="FF8080"/>
              </a:solidFill>
              <a:ln w="27171">
                <a:solidFill>
                  <a:srgbClr val="000000"/>
                </a:solidFill>
                <a:prstDash val="solid"/>
              </a:ln>
            </c:spPr>
          </c:dPt>
          <c:dPt>
            <c:idx val="6"/>
            <c:spPr>
              <a:solidFill>
                <a:srgbClr val="0066CC"/>
              </a:solidFill>
              <a:ln w="27171">
                <a:solidFill>
                  <a:srgbClr val="000000"/>
                </a:solidFill>
                <a:prstDash val="solid"/>
              </a:ln>
            </c:spPr>
          </c:dPt>
          <c:dPt>
            <c:idx val="7"/>
            <c:spPr>
              <a:solidFill>
                <a:srgbClr val="CCCCFF"/>
              </a:solidFill>
              <a:ln w="27171">
                <a:solidFill>
                  <a:srgbClr val="000000"/>
                </a:solidFill>
                <a:prstDash val="solid"/>
              </a:ln>
            </c:spPr>
          </c:dPt>
          <c:dPt>
            <c:idx val="8"/>
            <c:spPr>
              <a:solidFill>
                <a:srgbClr val="000080"/>
              </a:solidFill>
              <a:ln w="27171">
                <a:solidFill>
                  <a:srgbClr val="000000"/>
                </a:solidFill>
                <a:prstDash val="solid"/>
              </a:ln>
            </c:spPr>
          </c:dPt>
          <c:dPt>
            <c:idx val="9"/>
            <c:spPr>
              <a:solidFill>
                <a:srgbClr val="FF00FF"/>
              </a:solidFill>
              <a:ln w="27171">
                <a:solidFill>
                  <a:srgbClr val="000000"/>
                </a:solidFill>
                <a:prstDash val="solid"/>
              </a:ln>
            </c:spPr>
          </c:dPt>
          <c:dPt>
            <c:idx val="10"/>
            <c:spPr>
              <a:solidFill>
                <a:srgbClr val="FFFF00"/>
              </a:solidFill>
              <a:ln w="27171">
                <a:solidFill>
                  <a:srgbClr val="000000"/>
                </a:solidFill>
                <a:prstDash val="solid"/>
              </a:ln>
            </c:spPr>
          </c:dPt>
          <c:dLbls>
            <c:dLbl>
              <c:idx val="0"/>
              <c:layout>
                <c:manualLayout>
                  <c:x val="-0.149901455923693"/>
                  <c:y val="0.189195924038907"/>
                </c:manualLayout>
              </c:layout>
              <c:tx>
                <c:rich>
                  <a:bodyPr/>
                  <a:lstStyle/>
                  <a:p>
                    <a:pPr>
                      <a:defRPr sz="2995" b="1" i="0" u="none" strike="noStrike" baseline="0">
                        <a:solidFill>
                          <a:srgbClr val="FFFFFF"/>
                        </a:solidFill>
                        <a:latin typeface="Arial"/>
                        <a:ea typeface="Arial"/>
                        <a:cs typeface="Arial"/>
                      </a:defRPr>
                    </a:pPr>
                    <a:r>
                      <a:rPr lang="en-US" sz="2995"/>
                      <a:t>Cancer
21%</a:t>
                    </a:r>
                  </a:p>
                </c:rich>
              </c:tx>
              <c:spPr>
                <a:noFill/>
                <a:ln w="27171">
                  <a:noFill/>
                </a:ln>
              </c:spPr>
              <c:dLblPos val="bestFit"/>
            </c:dLbl>
            <c:dLbl>
              <c:idx val="1"/>
              <c:layout>
                <c:manualLayout>
                  <c:x val="-0.183246444105677"/>
                  <c:y val="-0.0357960475528794"/>
                </c:manualLayout>
              </c:layout>
              <c:tx>
                <c:rich>
                  <a:bodyPr/>
                  <a:lstStyle/>
                  <a:p>
                    <a:pPr>
                      <a:defRPr sz="1498" b="1" i="0" u="none" strike="noStrike" baseline="0">
                        <a:solidFill>
                          <a:srgbClr val="FFFFFF"/>
                        </a:solidFill>
                        <a:latin typeface="Arial"/>
                        <a:ea typeface="Arial"/>
                        <a:cs typeface="Arial"/>
                      </a:defRPr>
                    </a:pPr>
                    <a:r>
                      <a:rPr lang="en-US" sz="1498"/>
                      <a:t>Heart Disease
14%</a:t>
                    </a:r>
                  </a:p>
                </c:rich>
              </c:tx>
              <c:spPr>
                <a:noFill/>
                <a:ln w="27171">
                  <a:noFill/>
                </a:ln>
              </c:spPr>
              <c:dLblPos val="bestFit"/>
            </c:dLbl>
            <c:dLbl>
              <c:idx val="2"/>
              <c:layout>
                <c:manualLayout>
                  <c:x val="0.0282589614131271"/>
                  <c:y val="-0.0313725490196078"/>
                </c:manualLayout>
              </c:layout>
              <c:tx>
                <c:rich>
                  <a:bodyPr/>
                  <a:lstStyle/>
                  <a:p>
                    <a:pPr>
                      <a:defRPr sz="1284" b="1" i="0" u="none" strike="noStrike" baseline="0">
                        <a:solidFill>
                          <a:srgbClr val="000000"/>
                        </a:solidFill>
                        <a:latin typeface="Arial"/>
                        <a:ea typeface="Arial"/>
                        <a:cs typeface="Arial"/>
                      </a:defRPr>
                    </a:pPr>
                    <a:r>
                      <a:rPr lang="en-US" sz="1284"/>
                      <a:t>Unintentional
 Injury
13%</a:t>
                    </a:r>
                  </a:p>
                </c:rich>
              </c:tx>
              <c:spPr>
                <a:noFill/>
                <a:ln w="27171">
                  <a:noFill/>
                </a:ln>
              </c:spPr>
              <c:dLblPos val="bestFit"/>
            </c:dLbl>
            <c:dLbl>
              <c:idx val="3"/>
              <c:layout>
                <c:manualLayout>
                  <c:x val="0.0259463783723305"/>
                  <c:y val="-0.0169527559055118"/>
                </c:manualLayout>
              </c:layout>
              <c:tx>
                <c:rich>
                  <a:bodyPr/>
                  <a:lstStyle/>
                  <a:p>
                    <a:pPr>
                      <a:defRPr sz="1284" b="1" i="0" u="none" strike="noStrike" baseline="0">
                        <a:solidFill>
                          <a:srgbClr val="000000"/>
                        </a:solidFill>
                        <a:latin typeface="Arial"/>
                        <a:ea typeface="Arial"/>
                        <a:cs typeface="Arial"/>
                      </a:defRPr>
                    </a:pPr>
                    <a:r>
                      <a:rPr lang="en-US" dirty="0" smtClean="0"/>
                      <a:t> Suicide</a:t>
                    </a:r>
                    <a:r>
                      <a:rPr lang="en-US" dirty="0"/>
                      <a:t>
7%</a:t>
                    </a:r>
                  </a:p>
                </c:rich>
              </c:tx>
              <c:numFmt formatCode="0%" sourceLinked="0"/>
              <c:spPr>
                <a:noFill/>
                <a:ln w="27171">
                  <a:noFill/>
                </a:ln>
              </c:spPr>
              <c:dLblPos val="bestFit"/>
              <c:showCatName val="1"/>
              <c:showPercent val="1"/>
            </c:dLbl>
            <c:dLbl>
              <c:idx val="4"/>
              <c:layout>
                <c:manualLayout>
                  <c:x val="0.0145089998741276"/>
                  <c:y val="-0.0120027790643817"/>
                </c:manualLayout>
              </c:layout>
              <c:tx>
                <c:rich>
                  <a:bodyPr/>
                  <a:lstStyle/>
                  <a:p>
                    <a:pPr>
                      <a:defRPr sz="1284" b="1" i="0" u="none" strike="noStrike" baseline="0">
                        <a:solidFill>
                          <a:schemeClr val="bg1"/>
                        </a:solidFill>
                        <a:latin typeface="Arial"/>
                        <a:ea typeface="Arial"/>
                        <a:cs typeface="Arial"/>
                      </a:defRPr>
                    </a:pPr>
                    <a:r>
                      <a:rPr lang="en-US" sz="1284" dirty="0">
                        <a:solidFill>
                          <a:srgbClr val="000000"/>
                        </a:solidFill>
                      </a:rPr>
                      <a:t>COPD
4%</a:t>
                    </a:r>
                  </a:p>
                </c:rich>
              </c:tx>
              <c:spPr>
                <a:noFill/>
                <a:ln w="27171">
                  <a:noFill/>
                </a:ln>
              </c:spPr>
              <c:dLblPos val="bestFit"/>
            </c:dLbl>
            <c:dLbl>
              <c:idx val="5"/>
              <c:layout>
                <c:manualLayout>
                  <c:x val="0.00432452692969329"/>
                  <c:y val="0.000732320431777014"/>
                </c:manualLayout>
              </c:layout>
              <c:tx>
                <c:rich>
                  <a:bodyPr/>
                  <a:lstStyle/>
                  <a:p>
                    <a:pPr>
                      <a:defRPr sz="1284" b="1" i="0" u="none" strike="noStrike" baseline="0">
                        <a:solidFill>
                          <a:srgbClr val="000000"/>
                        </a:solidFill>
                        <a:latin typeface="Arial"/>
                        <a:ea typeface="Arial"/>
                        <a:cs typeface="Arial"/>
                      </a:defRPr>
                    </a:pPr>
                    <a:r>
                      <a:rPr lang="en-US" sz="1284" dirty="0" smtClean="0"/>
                      <a:t>Stroke
</a:t>
                    </a:r>
                    <a:r>
                      <a:rPr lang="en-US" sz="1284" dirty="0"/>
                      <a:t>4%</a:t>
                    </a:r>
                  </a:p>
                </c:rich>
              </c:tx>
              <c:spPr>
                <a:noFill/>
                <a:ln w="27171">
                  <a:noFill/>
                </a:ln>
              </c:spPr>
              <c:dLblPos val="bestFit"/>
            </c:dLbl>
            <c:dLbl>
              <c:idx val="6"/>
              <c:layout>
                <c:manualLayout>
                  <c:x val="-0.0808911269768631"/>
                  <c:y val="0.0407561260908559"/>
                </c:manualLayout>
              </c:layout>
              <c:tx>
                <c:rich>
                  <a:bodyPr/>
                  <a:lstStyle/>
                  <a:p>
                    <a:pPr>
                      <a:defRPr sz="1284" b="1" i="0" u="none" strike="noStrike" baseline="0">
                        <a:solidFill>
                          <a:srgbClr val="000000"/>
                        </a:solidFill>
                        <a:latin typeface="Arial"/>
                        <a:ea typeface="Arial"/>
                        <a:cs typeface="Arial"/>
                      </a:defRPr>
                    </a:pPr>
                    <a:r>
                      <a:rPr lang="en-US" sz="1284"/>
                      <a:t>Chronic Liver
2%</a:t>
                    </a:r>
                  </a:p>
                </c:rich>
              </c:tx>
              <c:spPr>
                <a:noFill/>
                <a:ln w="27171">
                  <a:noFill/>
                </a:ln>
              </c:spPr>
              <c:dLblPos val="bestFit"/>
            </c:dLbl>
            <c:dLbl>
              <c:idx val="7"/>
              <c:layout>
                <c:manualLayout>
                  <c:x val="-0.0522823725006401"/>
                  <c:y val="-0.0156583226402599"/>
                </c:manualLayout>
              </c:layout>
              <c:numFmt formatCode="0%" sourceLinked="0"/>
              <c:spPr>
                <a:noFill/>
                <a:ln w="27171">
                  <a:noFill/>
                </a:ln>
              </c:spPr>
              <c:txPr>
                <a:bodyPr/>
                <a:lstStyle/>
                <a:p>
                  <a:pPr>
                    <a:defRPr sz="1284" b="1" i="0" u="none" strike="noStrike" baseline="0">
                      <a:solidFill>
                        <a:srgbClr val="000000"/>
                      </a:solidFill>
                      <a:latin typeface="Arial"/>
                      <a:ea typeface="Arial"/>
                      <a:cs typeface="Arial"/>
                    </a:defRPr>
                  </a:pPr>
                  <a:endParaRPr lang="en-US"/>
                </a:p>
              </c:txPr>
              <c:dLblPos val="bestFit"/>
              <c:showCatName val="1"/>
              <c:showPercent val="1"/>
            </c:dLbl>
            <c:dLbl>
              <c:idx val="8"/>
              <c:layout>
                <c:manualLayout>
                  <c:x val="-0.079005420410821"/>
                  <c:y val="-0.0330682496543379"/>
                </c:manualLayout>
              </c:layout>
              <c:numFmt formatCode="0%" sourceLinked="0"/>
              <c:spPr>
                <a:noFill/>
                <a:ln w="27171">
                  <a:noFill/>
                </a:ln>
              </c:spPr>
              <c:txPr>
                <a:bodyPr/>
                <a:lstStyle/>
                <a:p>
                  <a:pPr>
                    <a:defRPr sz="1284" b="1" i="0" u="none" strike="noStrike" baseline="0">
                      <a:solidFill>
                        <a:srgbClr val="000000"/>
                      </a:solidFill>
                      <a:latin typeface="Arial"/>
                      <a:ea typeface="Arial"/>
                      <a:cs typeface="Arial"/>
                    </a:defRPr>
                  </a:pPr>
                  <a:endParaRPr lang="en-US"/>
                </a:p>
              </c:txPr>
              <c:dLblPos val="bestFit"/>
              <c:showCatName val="1"/>
              <c:showPercent val="1"/>
            </c:dLbl>
            <c:dLbl>
              <c:idx val="9"/>
              <c:layout>
                <c:manualLayout>
                  <c:x val="-0.0613465711795419"/>
                  <c:y val="-0.0580862188202415"/>
                </c:manualLayout>
              </c:layout>
              <c:numFmt formatCode="0%" sourceLinked="0"/>
              <c:spPr>
                <a:noFill/>
                <a:ln w="27171">
                  <a:noFill/>
                </a:ln>
              </c:spPr>
              <c:txPr>
                <a:bodyPr/>
                <a:lstStyle/>
                <a:p>
                  <a:pPr>
                    <a:defRPr sz="1284" b="1" i="0" u="none" strike="noStrike" baseline="0">
                      <a:solidFill>
                        <a:srgbClr val="000000"/>
                      </a:solidFill>
                      <a:latin typeface="Arial"/>
                      <a:ea typeface="Arial"/>
                      <a:cs typeface="Arial"/>
                    </a:defRPr>
                  </a:pPr>
                  <a:endParaRPr lang="en-US"/>
                </a:p>
              </c:txPr>
              <c:dLblPos val="bestFit"/>
              <c:showCatName val="1"/>
              <c:showPercent val="1"/>
            </c:dLbl>
            <c:dLbl>
              <c:idx val="10"/>
              <c:layout>
                <c:manualLayout>
                  <c:x val="-0.0437297380456217"/>
                  <c:y val="0.09728130307241"/>
                </c:manualLayout>
              </c:layout>
              <c:dLblPos val="bestFit"/>
              <c:showCatName val="1"/>
              <c:showPercent val="1"/>
            </c:dLbl>
            <c:numFmt formatCode="0%" sourceLinked="0"/>
            <c:spPr>
              <a:noFill/>
              <a:ln w="27171">
                <a:noFill/>
              </a:ln>
            </c:spPr>
            <c:txPr>
              <a:bodyPr/>
              <a:lstStyle/>
              <a:p>
                <a:pPr>
                  <a:defRPr sz="1498" b="1" i="0" u="none" strike="noStrike" baseline="0">
                    <a:solidFill>
                      <a:srgbClr val="000000"/>
                    </a:solidFill>
                    <a:latin typeface="Arial"/>
                    <a:ea typeface="Arial"/>
                    <a:cs typeface="Arial"/>
                  </a:defRPr>
                </a:pPr>
                <a:endParaRPr lang="en-US"/>
              </a:p>
            </c:txPr>
            <c:showCatName val="1"/>
            <c:showPercent val="1"/>
            <c:showLeaderLines val="1"/>
          </c:dLbls>
          <c:cat>
            <c:strRef>
              <c:f>Sheet1!$A$2:$A$12</c:f>
              <c:strCache>
                <c:ptCount val="11"/>
                <c:pt idx="0">
                  <c:v>Cancer</c:v>
                </c:pt>
                <c:pt idx="1">
                  <c:v>Heart Disease</c:v>
                </c:pt>
                <c:pt idx="2">
                  <c:v>Unintentional Injury</c:v>
                </c:pt>
                <c:pt idx="3">
                  <c:v>Suicide</c:v>
                </c:pt>
                <c:pt idx="4">
                  <c:v>COPD</c:v>
                </c:pt>
                <c:pt idx="5">
                  <c:v>Cerebrovascular Disease</c:v>
                </c:pt>
                <c:pt idx="6">
                  <c:v>Chronic Liver</c:v>
                </c:pt>
                <c:pt idx="7">
                  <c:v>Pneumonia and Influenza</c:v>
                </c:pt>
                <c:pt idx="8">
                  <c:v>Diabetes</c:v>
                </c:pt>
                <c:pt idx="9">
                  <c:v>Homicide</c:v>
                </c:pt>
                <c:pt idx="10">
                  <c:v>All other causes</c:v>
                </c:pt>
              </c:strCache>
            </c:strRef>
          </c:cat>
          <c:val>
            <c:numRef>
              <c:f>Sheet1!$C$2:$C$12</c:f>
              <c:numCache>
                <c:formatCode>0%</c:formatCode>
                <c:ptCount val="11"/>
                <c:pt idx="0">
                  <c:v>0.21</c:v>
                </c:pt>
                <c:pt idx="1">
                  <c:v>0.14</c:v>
                </c:pt>
                <c:pt idx="2">
                  <c:v>0.13</c:v>
                </c:pt>
                <c:pt idx="3">
                  <c:v>0.07</c:v>
                </c:pt>
                <c:pt idx="4">
                  <c:v>0.04</c:v>
                </c:pt>
                <c:pt idx="5">
                  <c:v>0.04</c:v>
                </c:pt>
                <c:pt idx="6">
                  <c:v>0.02</c:v>
                </c:pt>
                <c:pt idx="7">
                  <c:v>0.02</c:v>
                </c:pt>
                <c:pt idx="8">
                  <c:v>0.02</c:v>
                </c:pt>
                <c:pt idx="9">
                  <c:v>0.02</c:v>
                </c:pt>
                <c:pt idx="10">
                  <c:v>0.29</c:v>
                </c:pt>
              </c:numCache>
            </c:numRef>
          </c:val>
        </c:ser>
        <c:dLbls>
          <c:showCatName val="1"/>
          <c:showPercent val="1"/>
        </c:dLbls>
        <c:firstSliceAng val="0"/>
      </c:pieChart>
      <c:spPr>
        <a:noFill/>
        <a:ln w="27171">
          <a:noFill/>
        </a:ln>
      </c:spPr>
    </c:plotArea>
    <c:plotVisOnly val="1"/>
    <c:dispBlanksAs val="zero"/>
  </c:chart>
  <c:spPr>
    <a:noFill/>
    <a:ln>
      <a:noFill/>
    </a:ln>
  </c:spPr>
  <c:txPr>
    <a:bodyPr/>
    <a:lstStyle/>
    <a:p>
      <a:pPr>
        <a:defRPr sz="1551" b="0" i="0" u="none" strike="noStrike" baseline="0">
          <a:solidFill>
            <a:srgbClr val="000000"/>
          </a:solidFill>
          <a:latin typeface="Arial"/>
          <a:ea typeface="Arial"/>
          <a:cs typeface="Arial"/>
        </a:defRPr>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manualLayout>
          <c:layoutTarget val="inner"/>
          <c:xMode val="edge"/>
          <c:yMode val="edge"/>
          <c:x val="0.0481057402546904"/>
          <c:y val="0.0"/>
          <c:w val="0.916273087391854"/>
          <c:h val="0.870387348317833"/>
        </c:manualLayout>
      </c:layout>
      <c:barChart>
        <c:barDir val="bar"/>
        <c:grouping val="stacked"/>
        <c:ser>
          <c:idx val="0"/>
          <c:order val="0"/>
          <c:tx>
            <c:strRef>
              <c:f>Sheet1!$B$1</c:f>
              <c:strCache>
                <c:ptCount val="1"/>
                <c:pt idx="0">
                  <c:v>% DIFFERENCE</c:v>
                </c:pt>
              </c:strCache>
            </c:strRef>
          </c:tx>
          <c:spPr>
            <a:solidFill>
              <a:srgbClr val="71E6FF"/>
            </a:solidFill>
          </c:spPr>
          <c:dPt>
            <c:idx val="1"/>
            <c:spPr>
              <a:solidFill>
                <a:srgbClr val="008000"/>
              </a:solidFill>
            </c:spPr>
          </c:dPt>
          <c:dPt>
            <c:idx val="2"/>
            <c:spPr>
              <a:solidFill>
                <a:srgbClr val="FF6F23"/>
              </a:solidFill>
            </c:spPr>
          </c:dPt>
          <c:dPt>
            <c:idx val="3"/>
            <c:spPr>
              <a:solidFill>
                <a:srgbClr val="FFFF00"/>
              </a:solidFill>
            </c:spPr>
          </c:dPt>
          <c:dPt>
            <c:idx val="4"/>
            <c:spPr>
              <a:solidFill>
                <a:srgbClr val="FF0000"/>
              </a:solidFill>
            </c:spPr>
          </c:dPt>
          <c:dPt>
            <c:idx val="5"/>
            <c:spPr>
              <a:solidFill>
                <a:srgbClr val="FF3EE9"/>
              </a:solidFill>
            </c:spPr>
          </c:dPt>
          <c:dLbls>
            <c:dLbl>
              <c:idx val="0"/>
              <c:layout>
                <c:manualLayout>
                  <c:x val="0.229571182074463"/>
                  <c:y val="0.00318106070074564"/>
                </c:manualLayout>
              </c:layout>
              <c:showVal val="1"/>
            </c:dLbl>
            <c:dLbl>
              <c:idx val="1"/>
              <c:layout>
                <c:manualLayout>
                  <c:x val="0.180555555555556"/>
                  <c:y val="2.08307294921468E-7"/>
                </c:manualLayout>
              </c:layout>
              <c:showVal val="1"/>
            </c:dLbl>
            <c:dLbl>
              <c:idx val="2"/>
              <c:layout>
                <c:manualLayout>
                  <c:x val="0.217225503062117"/>
                  <c:y val="-0.00318043577886097"/>
                </c:manualLayout>
              </c:layout>
              <c:showVal val="1"/>
            </c:dLbl>
            <c:dLbl>
              <c:idx val="3"/>
              <c:layout>
                <c:manualLayout>
                  <c:x val="0.364197530864197"/>
                  <c:y val="0.00951131108611423"/>
                </c:manualLayout>
              </c:layout>
              <c:showVal val="1"/>
            </c:dLbl>
            <c:dLbl>
              <c:idx val="4"/>
              <c:layout>
                <c:manualLayout>
                  <c:x val="0.214588922912414"/>
                  <c:y val="0.00582697996083823"/>
                </c:manualLayout>
              </c:layout>
              <c:showVal val="1"/>
            </c:dLbl>
            <c:dLbl>
              <c:idx val="5"/>
              <c:layout>
                <c:manualLayout>
                  <c:x val="0.215678161757558"/>
                  <c:y val="0.00264571095279757"/>
                </c:manualLayout>
              </c:layout>
              <c:showVal val="1"/>
            </c:dLbl>
            <c:dLbl>
              <c:idx val="6"/>
              <c:delete val="1"/>
            </c:dLbl>
            <c:numFmt formatCode="0%" sourceLinked="0"/>
            <c:showVal val="1"/>
          </c:dLbls>
          <c:cat>
            <c:strRef>
              <c:f>Sheet1!$A$2:$A$8</c:f>
              <c:strCache>
                <c:ptCount val="6"/>
                <c:pt idx="0">
                  <c:v>SW</c:v>
                </c:pt>
                <c:pt idx="1">
                  <c:v>SP</c:v>
                </c:pt>
                <c:pt idx="2">
                  <c:v>PC</c:v>
                </c:pt>
                <c:pt idx="3">
                  <c:v>NP</c:v>
                </c:pt>
                <c:pt idx="4">
                  <c:v>AK</c:v>
                </c:pt>
                <c:pt idx="5">
                  <c:v>ALL CHSDA</c:v>
                </c:pt>
              </c:strCache>
            </c:strRef>
          </c:cat>
          <c:val>
            <c:numRef>
              <c:f>Sheet1!$B$2:$B$8</c:f>
              <c:numCache>
                <c:formatCode>0.00%</c:formatCode>
                <c:ptCount val="7"/>
                <c:pt idx="0">
                  <c:v>1.15</c:v>
                </c:pt>
                <c:pt idx="1">
                  <c:v>0.88</c:v>
                </c:pt>
                <c:pt idx="2">
                  <c:v>1.06</c:v>
                </c:pt>
                <c:pt idx="3">
                  <c:v>1.97</c:v>
                </c:pt>
                <c:pt idx="4">
                  <c:v>1.02</c:v>
                </c:pt>
                <c:pt idx="5">
                  <c:v>1.11</c:v>
                </c:pt>
                <c:pt idx="6">
                  <c:v>0.0</c:v>
                </c:pt>
              </c:numCache>
            </c:numRef>
          </c:val>
        </c:ser>
        <c:dLbls>
          <c:showVal val="1"/>
        </c:dLbls>
        <c:overlap val="100"/>
        <c:axId val="357323320"/>
        <c:axId val="357326520"/>
      </c:barChart>
      <c:catAx>
        <c:axId val="357323320"/>
        <c:scaling>
          <c:orientation val="minMax"/>
        </c:scaling>
        <c:axPos val="l"/>
        <c:tickLblPos val="nextTo"/>
        <c:crossAx val="357326520"/>
        <c:crosses val="autoZero"/>
        <c:auto val="1"/>
        <c:lblAlgn val="ctr"/>
        <c:lblOffset val="100"/>
      </c:catAx>
      <c:valAx>
        <c:axId val="357326520"/>
        <c:scaling>
          <c:orientation val="minMax"/>
        </c:scaling>
        <c:axPos val="b"/>
        <c:numFmt formatCode="0%" sourceLinked="0"/>
        <c:tickLblPos val="nextTo"/>
        <c:crossAx val="357323320"/>
        <c:crosses val="autoZero"/>
        <c:crossBetween val="between"/>
      </c:valAx>
    </c:plotArea>
    <c:plotVisOnly val="1"/>
  </c:chart>
  <c:txPr>
    <a:bodyPr/>
    <a:lstStyle/>
    <a:p>
      <a:pPr>
        <a:defRPr sz="1800"/>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manualLayout>
          <c:layoutTarget val="inner"/>
          <c:xMode val="edge"/>
          <c:yMode val="edge"/>
          <c:x val="0.0481057402546904"/>
          <c:y val="0.0"/>
          <c:w val="0.916273087391854"/>
          <c:h val="0.870387348317833"/>
        </c:manualLayout>
      </c:layout>
      <c:barChart>
        <c:barDir val="bar"/>
        <c:grouping val="stacked"/>
        <c:ser>
          <c:idx val="0"/>
          <c:order val="0"/>
          <c:tx>
            <c:strRef>
              <c:f>Sheet1!$B$1</c:f>
              <c:strCache>
                <c:ptCount val="1"/>
                <c:pt idx="0">
                  <c:v>% DIFFERENCE</c:v>
                </c:pt>
              </c:strCache>
            </c:strRef>
          </c:tx>
          <c:spPr>
            <a:solidFill>
              <a:srgbClr val="71E6FF"/>
            </a:solidFill>
          </c:spPr>
          <c:dPt>
            <c:idx val="1"/>
            <c:spPr>
              <a:solidFill>
                <a:srgbClr val="008000"/>
              </a:solidFill>
            </c:spPr>
          </c:dPt>
          <c:dPt>
            <c:idx val="2"/>
            <c:spPr>
              <a:solidFill>
                <a:srgbClr val="FF6F23"/>
              </a:solidFill>
            </c:spPr>
          </c:dPt>
          <c:dPt>
            <c:idx val="3"/>
            <c:spPr>
              <a:solidFill>
                <a:srgbClr val="FFFF00"/>
              </a:solidFill>
            </c:spPr>
          </c:dPt>
          <c:dPt>
            <c:idx val="4"/>
            <c:spPr>
              <a:solidFill>
                <a:srgbClr val="FF0000"/>
              </a:solidFill>
            </c:spPr>
          </c:dPt>
          <c:dPt>
            <c:idx val="5"/>
            <c:spPr>
              <a:solidFill>
                <a:srgbClr val="FF3EE9"/>
              </a:solidFill>
            </c:spPr>
          </c:dPt>
          <c:dLbls>
            <c:dLbl>
              <c:idx val="0"/>
              <c:layout>
                <c:manualLayout>
                  <c:x val="-0.305922645086031"/>
                  <c:y val="0.0137630712827564"/>
                </c:manualLayout>
              </c:layout>
              <c:showVal val="1"/>
            </c:dLbl>
            <c:dLbl>
              <c:idx val="1"/>
              <c:layout>
                <c:manualLayout>
                  <c:x val="0.0864197530864197"/>
                  <c:y val="2.08307294921468E-7"/>
                </c:manualLayout>
              </c:layout>
              <c:showVal val="1"/>
            </c:dLbl>
            <c:dLbl>
              <c:idx val="2"/>
              <c:layout>
                <c:manualLayout>
                  <c:x val="-0.139255978419364"/>
                  <c:y val="0.00211056951214431"/>
                </c:manualLayout>
              </c:layout>
              <c:showVal val="1"/>
            </c:dLbl>
            <c:dLbl>
              <c:idx val="3"/>
              <c:layout>
                <c:manualLayout>
                  <c:x val="0.145061728395062"/>
                  <c:y val="0.00951131108611423"/>
                </c:manualLayout>
              </c:layout>
              <c:showVal val="1"/>
            </c:dLbl>
            <c:dLbl>
              <c:idx val="4"/>
              <c:layout>
                <c:manualLayout>
                  <c:x val="0.284033367356858"/>
                  <c:y val="0.00582697996083823"/>
                </c:manualLayout>
              </c:layout>
              <c:showVal val="1"/>
            </c:dLbl>
            <c:dLbl>
              <c:idx val="5"/>
              <c:layout>
                <c:manualLayout>
                  <c:x val="-0.211790974044911"/>
                  <c:y val="-0.00264529433820772"/>
                </c:manualLayout>
              </c:layout>
              <c:showVal val="1"/>
            </c:dLbl>
            <c:dLbl>
              <c:idx val="6"/>
              <c:delete val="1"/>
            </c:dLbl>
            <c:numFmt formatCode="0%" sourceLinked="0"/>
            <c:showVal val="1"/>
          </c:dLbls>
          <c:cat>
            <c:strRef>
              <c:f>Sheet1!$A$2:$A$8</c:f>
              <c:strCache>
                <c:ptCount val="6"/>
                <c:pt idx="0">
                  <c:v>SW</c:v>
                </c:pt>
                <c:pt idx="1">
                  <c:v>SP</c:v>
                </c:pt>
                <c:pt idx="2">
                  <c:v>PC</c:v>
                </c:pt>
                <c:pt idx="3">
                  <c:v>NP</c:v>
                </c:pt>
                <c:pt idx="4">
                  <c:v>AK</c:v>
                </c:pt>
                <c:pt idx="5">
                  <c:v>ALL CHSDA</c:v>
                </c:pt>
              </c:strCache>
            </c:strRef>
          </c:cat>
          <c:val>
            <c:numRef>
              <c:f>Sheet1!$B$2:$B$8</c:f>
              <c:numCache>
                <c:formatCode>0.00%</c:formatCode>
                <c:ptCount val="7"/>
                <c:pt idx="0">
                  <c:v>-0.55</c:v>
                </c:pt>
                <c:pt idx="1">
                  <c:v>0.16</c:v>
                </c:pt>
                <c:pt idx="2">
                  <c:v>-0.2</c:v>
                </c:pt>
                <c:pt idx="3">
                  <c:v>0.39</c:v>
                </c:pt>
                <c:pt idx="4">
                  <c:v>1.03</c:v>
                </c:pt>
                <c:pt idx="5">
                  <c:v>-0.09</c:v>
                </c:pt>
                <c:pt idx="6">
                  <c:v>0.0</c:v>
                </c:pt>
              </c:numCache>
            </c:numRef>
          </c:val>
        </c:ser>
        <c:dLbls>
          <c:showVal val="1"/>
        </c:dLbls>
        <c:overlap val="100"/>
        <c:axId val="329776824"/>
        <c:axId val="337879480"/>
      </c:barChart>
      <c:catAx>
        <c:axId val="329776824"/>
        <c:scaling>
          <c:orientation val="minMax"/>
        </c:scaling>
        <c:axPos val="l"/>
        <c:tickLblPos val="nextTo"/>
        <c:crossAx val="337879480"/>
        <c:crosses val="autoZero"/>
        <c:auto val="1"/>
        <c:lblAlgn val="ctr"/>
        <c:lblOffset val="100"/>
      </c:catAx>
      <c:valAx>
        <c:axId val="337879480"/>
        <c:scaling>
          <c:orientation val="minMax"/>
        </c:scaling>
        <c:axPos val="b"/>
        <c:numFmt formatCode="0%" sourceLinked="0"/>
        <c:tickLblPos val="nextTo"/>
        <c:crossAx val="329776824"/>
        <c:crosses val="autoZero"/>
        <c:crossBetween val="between"/>
      </c:valAx>
    </c:plotArea>
    <c:plotVisOnly val="1"/>
  </c:chart>
  <c:txPr>
    <a:bodyPr/>
    <a:lstStyle/>
    <a:p>
      <a:pPr>
        <a:defRPr sz="1800"/>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manualLayout>
          <c:layoutTarget val="inner"/>
          <c:xMode val="edge"/>
          <c:yMode val="edge"/>
          <c:x val="0.0481057402546904"/>
          <c:y val="0.0"/>
          <c:w val="0.916273087391854"/>
          <c:h val="0.870387348317833"/>
        </c:manualLayout>
      </c:layout>
      <c:barChart>
        <c:barDir val="bar"/>
        <c:grouping val="stacked"/>
        <c:ser>
          <c:idx val="0"/>
          <c:order val="0"/>
          <c:tx>
            <c:strRef>
              <c:f>Sheet1!$B$1</c:f>
              <c:strCache>
                <c:ptCount val="1"/>
                <c:pt idx="0">
                  <c:v>% DIFFERENCE</c:v>
                </c:pt>
              </c:strCache>
            </c:strRef>
          </c:tx>
          <c:spPr>
            <a:solidFill>
              <a:srgbClr val="71E6FF"/>
            </a:solidFill>
          </c:spPr>
          <c:dPt>
            <c:idx val="1"/>
            <c:spPr>
              <a:solidFill>
                <a:srgbClr val="008000"/>
              </a:solidFill>
            </c:spPr>
          </c:dPt>
          <c:dPt>
            <c:idx val="2"/>
            <c:spPr>
              <a:solidFill>
                <a:srgbClr val="FF6F23"/>
              </a:solidFill>
            </c:spPr>
          </c:dPt>
          <c:dPt>
            <c:idx val="3"/>
            <c:spPr>
              <a:solidFill>
                <a:srgbClr val="FFFF00"/>
              </a:solidFill>
            </c:spPr>
          </c:dPt>
          <c:dPt>
            <c:idx val="4"/>
            <c:spPr>
              <a:solidFill>
                <a:srgbClr val="FF0000"/>
              </a:solidFill>
            </c:spPr>
          </c:dPt>
          <c:dPt>
            <c:idx val="5"/>
            <c:spPr>
              <a:solidFill>
                <a:srgbClr val="FF3EE9"/>
              </a:solidFill>
            </c:spPr>
          </c:dPt>
          <c:dLbls>
            <c:dLbl>
              <c:idx val="0"/>
              <c:layout>
                <c:manualLayout>
                  <c:x val="-0.440732447506562"/>
                  <c:y val="0.0137643211265258"/>
                </c:manualLayout>
              </c:layout>
              <c:showVal val="1"/>
            </c:dLbl>
            <c:dLbl>
              <c:idx val="1"/>
              <c:layout>
                <c:manualLayout>
                  <c:x val="0.0295965738657668"/>
                  <c:y val="1.45815106445028E-6"/>
                </c:manualLayout>
              </c:layout>
              <c:showVal val="1"/>
            </c:dLbl>
            <c:dLbl>
              <c:idx val="2"/>
              <c:layout>
                <c:manualLayout>
                  <c:x val="-0.288946733220847"/>
                  <c:y val="0.00211098612673416"/>
                </c:manualLayout>
              </c:layout>
              <c:showVal val="1"/>
            </c:dLbl>
            <c:dLbl>
              <c:idx val="3"/>
              <c:layout>
                <c:manualLayout>
                  <c:x val="0.198385240907387"/>
                  <c:y val="0.00951276923717868"/>
                </c:manualLayout>
              </c:layout>
              <c:showVal val="1"/>
            </c:dLbl>
            <c:dLbl>
              <c:idx val="4"/>
              <c:layout>
                <c:manualLayout>
                  <c:x val="0.120981439820022"/>
                  <c:y val="-0.00740074157396992"/>
                </c:manualLayout>
              </c:layout>
              <c:showVal val="1"/>
            </c:dLbl>
            <c:dLbl>
              <c:idx val="5"/>
              <c:layout>
                <c:manualLayout>
                  <c:x val="0.0295037729658793"/>
                  <c:y val="-0.00264425280173312"/>
                </c:manualLayout>
              </c:layout>
              <c:showVal val="1"/>
            </c:dLbl>
            <c:dLbl>
              <c:idx val="6"/>
              <c:delete val="1"/>
            </c:dLbl>
            <c:numFmt formatCode="0%" sourceLinked="0"/>
            <c:showVal val="1"/>
          </c:dLbls>
          <c:cat>
            <c:strRef>
              <c:f>Sheet1!$A$2:$A$8</c:f>
              <c:strCache>
                <c:ptCount val="6"/>
                <c:pt idx="0">
                  <c:v>SW</c:v>
                </c:pt>
                <c:pt idx="1">
                  <c:v>SP</c:v>
                </c:pt>
                <c:pt idx="2">
                  <c:v>PC</c:v>
                </c:pt>
                <c:pt idx="3">
                  <c:v>NP</c:v>
                </c:pt>
                <c:pt idx="4">
                  <c:v>AK</c:v>
                </c:pt>
                <c:pt idx="5">
                  <c:v>ALL CHSDA</c:v>
                </c:pt>
              </c:strCache>
            </c:strRef>
          </c:cat>
          <c:val>
            <c:numRef>
              <c:f>Sheet1!$B$2:$B$8</c:f>
              <c:numCache>
                <c:formatCode>0.00%</c:formatCode>
                <c:ptCount val="7"/>
                <c:pt idx="0">
                  <c:v>-0.77</c:v>
                </c:pt>
                <c:pt idx="1">
                  <c:v>-0.001</c:v>
                </c:pt>
                <c:pt idx="2">
                  <c:v>-0.48</c:v>
                </c:pt>
                <c:pt idx="3">
                  <c:v>0.59</c:v>
                </c:pt>
                <c:pt idx="4">
                  <c:v>0.3</c:v>
                </c:pt>
                <c:pt idx="5">
                  <c:v>-0.001</c:v>
                </c:pt>
                <c:pt idx="6">
                  <c:v>0.0</c:v>
                </c:pt>
              </c:numCache>
            </c:numRef>
          </c:val>
        </c:ser>
        <c:dLbls>
          <c:showVal val="1"/>
        </c:dLbls>
        <c:overlap val="100"/>
        <c:axId val="379962472"/>
        <c:axId val="379965672"/>
      </c:barChart>
      <c:catAx>
        <c:axId val="379962472"/>
        <c:scaling>
          <c:orientation val="minMax"/>
        </c:scaling>
        <c:axPos val="l"/>
        <c:tickLblPos val="nextTo"/>
        <c:crossAx val="379965672"/>
        <c:crosses val="autoZero"/>
        <c:auto val="1"/>
        <c:lblAlgn val="ctr"/>
        <c:lblOffset val="100"/>
      </c:catAx>
      <c:valAx>
        <c:axId val="379965672"/>
        <c:scaling>
          <c:orientation val="minMax"/>
        </c:scaling>
        <c:axPos val="b"/>
        <c:numFmt formatCode="0%" sourceLinked="0"/>
        <c:tickLblPos val="nextTo"/>
        <c:crossAx val="379962472"/>
        <c:crosses val="autoZero"/>
        <c:crossBetween val="between"/>
      </c:valAx>
    </c:plotArea>
    <c:plotVisOnly val="1"/>
  </c:chart>
  <c:txPr>
    <a:bodyPr/>
    <a:lstStyle/>
    <a:p>
      <a:pPr>
        <a:defRPr sz="1800"/>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manualLayout>
          <c:layoutTarget val="inner"/>
          <c:xMode val="edge"/>
          <c:yMode val="edge"/>
          <c:x val="0.167544881889764"/>
          <c:y val="0.0111605706544746"/>
          <c:w val="0.794606430446194"/>
          <c:h val="0.873032954214056"/>
        </c:manualLayout>
      </c:layout>
      <c:barChart>
        <c:barDir val="bar"/>
        <c:grouping val="stacked"/>
        <c:ser>
          <c:idx val="0"/>
          <c:order val="0"/>
          <c:tx>
            <c:strRef>
              <c:f>Sheet1!$B$1</c:f>
              <c:strCache>
                <c:ptCount val="1"/>
                <c:pt idx="0">
                  <c:v>Current</c:v>
                </c:pt>
              </c:strCache>
            </c:strRef>
          </c:tx>
          <c:spPr>
            <a:solidFill>
              <a:srgbClr val="71E6FF"/>
            </a:solidFill>
          </c:spPr>
          <c:dPt>
            <c:idx val="1"/>
            <c:spPr>
              <a:solidFill>
                <a:srgbClr val="008000"/>
              </a:solidFill>
            </c:spPr>
          </c:dPt>
          <c:dPt>
            <c:idx val="2"/>
            <c:spPr>
              <a:solidFill>
                <a:srgbClr val="FF6F23"/>
              </a:solidFill>
            </c:spPr>
          </c:dPt>
          <c:dPt>
            <c:idx val="3"/>
            <c:spPr>
              <a:solidFill>
                <a:srgbClr val="FFFF00"/>
              </a:solidFill>
            </c:spPr>
          </c:dPt>
          <c:dPt>
            <c:idx val="4"/>
            <c:spPr>
              <a:solidFill>
                <a:srgbClr val="FF0000"/>
              </a:solidFill>
            </c:spPr>
          </c:dPt>
          <c:dPt>
            <c:idx val="5"/>
            <c:spPr>
              <a:solidFill>
                <a:srgbClr val="FF3EE9"/>
              </a:solidFill>
            </c:spPr>
          </c:dPt>
          <c:dPt>
            <c:idx val="6"/>
            <c:spPr>
              <a:solidFill>
                <a:schemeClr val="bg1"/>
              </a:solidFill>
            </c:spPr>
          </c:dPt>
          <c:dLbls>
            <c:dLbl>
              <c:idx val="0"/>
              <c:layout>
                <c:manualLayout>
                  <c:x val="0.00123779527559052"/>
                  <c:y val="0.00582656334624838"/>
                </c:manualLayout>
              </c:layout>
              <c:showVal val="1"/>
            </c:dLbl>
            <c:dLbl>
              <c:idx val="1"/>
              <c:layout>
                <c:manualLayout>
                  <c:x val="-0.0577778215223097"/>
                  <c:y val="0.00529121359830031"/>
                </c:manualLayout>
              </c:layout>
              <c:showVal val="1"/>
            </c:dLbl>
            <c:dLbl>
              <c:idx val="2"/>
              <c:layout>
                <c:manualLayout>
                  <c:x val="-0.0027745406824147"/>
                  <c:y val="0.00211036120484939"/>
                </c:manualLayout>
              </c:layout>
              <c:showVal val="1"/>
            </c:dLbl>
            <c:dLbl>
              <c:idx val="3"/>
              <c:layout>
                <c:manualLayout>
                  <c:x val="-0.0841358267716535"/>
                  <c:y val="0.00422030579510885"/>
                </c:manualLayout>
              </c:layout>
              <c:showVal val="1"/>
            </c:dLbl>
            <c:dLbl>
              <c:idx val="4"/>
              <c:layout>
                <c:manualLayout>
                  <c:x val="-0.0820776902887139"/>
                  <c:y val="0.00318126900804061"/>
                </c:manualLayout>
              </c:layout>
              <c:showVal val="1"/>
            </c:dLbl>
            <c:dLbl>
              <c:idx val="5"/>
              <c:layout>
                <c:manualLayout>
                  <c:x val="-0.0376551181102362"/>
                  <c:y val="2.08307294921468E-7"/>
                </c:manualLayout>
              </c:layout>
              <c:showVal val="1"/>
            </c:dLbl>
            <c:dLbl>
              <c:idx val="7"/>
              <c:delete val="1"/>
            </c:dLbl>
            <c:numFmt formatCode="0%" sourceLinked="0"/>
            <c:showVal val="1"/>
          </c:dLbls>
          <c:cat>
            <c:strRef>
              <c:f>Sheet1!$A$2:$A$8</c:f>
              <c:strCache>
                <c:ptCount val="7"/>
                <c:pt idx="0">
                  <c:v>SW</c:v>
                </c:pt>
                <c:pt idx="1">
                  <c:v>SP</c:v>
                </c:pt>
                <c:pt idx="2">
                  <c:v>PC</c:v>
                </c:pt>
                <c:pt idx="3">
                  <c:v>NP</c:v>
                </c:pt>
                <c:pt idx="4">
                  <c:v>AK</c:v>
                </c:pt>
                <c:pt idx="5">
                  <c:v>CHSDA</c:v>
                </c:pt>
                <c:pt idx="6">
                  <c:v>NHW</c:v>
                </c:pt>
              </c:strCache>
            </c:strRef>
          </c:cat>
          <c:val>
            <c:numRef>
              <c:f>Sheet1!$B$2:$B$8</c:f>
              <c:numCache>
                <c:formatCode>0%</c:formatCode>
                <c:ptCount val="7"/>
                <c:pt idx="0">
                  <c:v>0.21</c:v>
                </c:pt>
                <c:pt idx="1">
                  <c:v>0.33</c:v>
                </c:pt>
                <c:pt idx="2">
                  <c:v>0.22</c:v>
                </c:pt>
                <c:pt idx="3">
                  <c:v>0.4</c:v>
                </c:pt>
                <c:pt idx="4">
                  <c:v>0.4</c:v>
                </c:pt>
                <c:pt idx="5">
                  <c:v>0.31</c:v>
                </c:pt>
                <c:pt idx="6">
                  <c:v>0.228</c:v>
                </c:pt>
              </c:numCache>
            </c:numRef>
          </c:val>
        </c:ser>
        <c:ser>
          <c:idx val="1"/>
          <c:order val="1"/>
          <c:tx>
            <c:strRef>
              <c:f>Sheet1!$C$1</c:f>
              <c:strCache>
                <c:ptCount val="1"/>
                <c:pt idx="0">
                  <c:v>Previous</c:v>
                </c:pt>
              </c:strCache>
            </c:strRef>
          </c:tx>
          <c:spPr>
            <a:solidFill>
              <a:schemeClr val="accent3">
                <a:lumMod val="75000"/>
              </a:schemeClr>
            </a:solidFill>
          </c:spPr>
          <c:dLbls>
            <c:dLbl>
              <c:idx val="0"/>
              <c:layout>
                <c:manualLayout>
                  <c:x val="0.0383330708661417"/>
                  <c:y val="0.00529079698371047"/>
                </c:manualLayout>
              </c:layout>
              <c:showVal val="1"/>
            </c:dLbl>
            <c:dLbl>
              <c:idx val="2"/>
              <c:layout>
                <c:manualLayout>
                  <c:x val="0.0566666666666667"/>
                  <c:y val="0.00264550264550264"/>
                </c:manualLayout>
              </c:layout>
              <c:showVal val="1"/>
            </c:dLbl>
            <c:dLbl>
              <c:idx val="7"/>
              <c:delete val="1"/>
            </c:dLbl>
            <c:showVal val="1"/>
          </c:dLbls>
          <c:cat>
            <c:strRef>
              <c:f>Sheet1!$A$2:$A$8</c:f>
              <c:strCache>
                <c:ptCount val="7"/>
                <c:pt idx="0">
                  <c:v>SW</c:v>
                </c:pt>
                <c:pt idx="1">
                  <c:v>SP</c:v>
                </c:pt>
                <c:pt idx="2">
                  <c:v>PC</c:v>
                </c:pt>
                <c:pt idx="3">
                  <c:v>NP</c:v>
                </c:pt>
                <c:pt idx="4">
                  <c:v>AK</c:v>
                </c:pt>
                <c:pt idx="5">
                  <c:v>CHSDA</c:v>
                </c:pt>
                <c:pt idx="6">
                  <c:v>NHW</c:v>
                </c:pt>
              </c:strCache>
            </c:strRef>
          </c:cat>
          <c:val>
            <c:numRef>
              <c:f>Sheet1!$C$2:$C$8</c:f>
              <c:numCache>
                <c:formatCode>0%</c:formatCode>
                <c:ptCount val="7"/>
                <c:pt idx="0">
                  <c:v>0.22</c:v>
                </c:pt>
                <c:pt idx="1">
                  <c:v>0.2</c:v>
                </c:pt>
                <c:pt idx="2">
                  <c:v>0.28</c:v>
                </c:pt>
                <c:pt idx="3">
                  <c:v>0.24</c:v>
                </c:pt>
                <c:pt idx="4">
                  <c:v>0.29</c:v>
                </c:pt>
                <c:pt idx="5">
                  <c:v>0.24</c:v>
                </c:pt>
                <c:pt idx="6">
                  <c:v>0.258</c:v>
                </c:pt>
              </c:numCache>
            </c:numRef>
          </c:val>
        </c:ser>
        <c:dLbls>
          <c:showVal val="1"/>
        </c:dLbls>
        <c:overlap val="100"/>
        <c:axId val="190144216"/>
        <c:axId val="190147272"/>
      </c:barChart>
      <c:catAx>
        <c:axId val="190144216"/>
        <c:scaling>
          <c:orientation val="minMax"/>
        </c:scaling>
        <c:axPos val="l"/>
        <c:tickLblPos val="nextTo"/>
        <c:crossAx val="190147272"/>
        <c:crosses val="autoZero"/>
        <c:auto val="1"/>
        <c:lblAlgn val="ctr"/>
        <c:lblOffset val="100"/>
      </c:catAx>
      <c:valAx>
        <c:axId val="190147272"/>
        <c:scaling>
          <c:orientation val="minMax"/>
        </c:scaling>
        <c:axPos val="b"/>
        <c:numFmt formatCode="0%" sourceLinked="0"/>
        <c:tickLblPos val="nextTo"/>
        <c:crossAx val="190144216"/>
        <c:crosses val="autoZero"/>
        <c:crossBetween val="between"/>
      </c:valAx>
    </c:plotArea>
    <c:legend>
      <c:legendPos val="r"/>
      <c:layout/>
    </c:legend>
    <c:plotVisOnly val="1"/>
  </c:chart>
  <c:txPr>
    <a:bodyPr/>
    <a:lstStyle/>
    <a:p>
      <a:pPr>
        <a:defRPr sz="1800"/>
      </a:pPr>
      <a:endParaRPr lang="en-US"/>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lgn="l">
              <a:defRPr sz="3200">
                <a:latin typeface="Fontin"/>
              </a:defRPr>
            </a:pPr>
            <a:r>
              <a:rPr lang="en-US" sz="3200" b="1" i="0" baseline="0" dirty="0" smtClean="0">
                <a:solidFill>
                  <a:srgbClr val="AA190C"/>
                </a:solidFill>
                <a:latin typeface="Trebuchet MS"/>
                <a:cs typeface="Trebuchet MS"/>
              </a:rPr>
              <a:t>2011 IHS Colorectal Screening Rates Age 51-80, By IHS Area</a:t>
            </a:r>
            <a:endParaRPr lang="en-US" sz="3200" b="1" i="1" dirty="0">
              <a:latin typeface="Fontin"/>
              <a:cs typeface="PT Sans"/>
            </a:endParaRPr>
          </a:p>
        </c:rich>
      </c:tx>
      <c:layout>
        <c:manualLayout>
          <c:xMode val="edge"/>
          <c:yMode val="edge"/>
          <c:x val="0.0847368037328667"/>
          <c:y val="0.0513304779037247"/>
        </c:manualLayout>
      </c:layout>
    </c:title>
    <c:plotArea>
      <c:layout/>
      <c:barChart>
        <c:barDir val="col"/>
        <c:grouping val="clustered"/>
        <c:ser>
          <c:idx val="0"/>
          <c:order val="0"/>
          <c:tx>
            <c:strRef>
              <c:f>Sheet1!$B$1</c:f>
              <c:strCache>
                <c:ptCount val="1"/>
                <c:pt idx="0">
                  <c:v>Current with CRC Screening</c:v>
                </c:pt>
              </c:strCache>
            </c:strRef>
          </c:tx>
          <c:spPr>
            <a:solidFill>
              <a:schemeClr val="accent2">
                <a:lumMod val="75000"/>
              </a:schemeClr>
            </a:solidFill>
          </c:spPr>
          <c:dPt>
            <c:idx val="0"/>
            <c:spPr>
              <a:solidFill>
                <a:srgbClr val="71E6FF"/>
              </a:solidFill>
            </c:spPr>
          </c:dPt>
          <c:dPt>
            <c:idx val="1"/>
            <c:spPr>
              <a:solidFill>
                <a:srgbClr val="FF0000"/>
              </a:solidFill>
            </c:spPr>
          </c:dPt>
          <c:dPt>
            <c:idx val="7"/>
            <c:spPr>
              <a:solidFill>
                <a:srgbClr val="000090"/>
              </a:solidFill>
            </c:spPr>
          </c:dPt>
          <c:dLbls>
            <c:dLbl>
              <c:idx val="0"/>
              <c:layout/>
              <c:dLblPos val="outEnd"/>
              <c:showVal val="1"/>
            </c:dLbl>
            <c:dLbl>
              <c:idx val="1"/>
              <c:layout/>
              <c:dLblPos val="outEnd"/>
              <c:showVal val="1"/>
            </c:dLbl>
            <c:dLbl>
              <c:idx val="2"/>
              <c:layout/>
              <c:dLblPos val="outEnd"/>
              <c:showVal val="1"/>
            </c:dLbl>
            <c:dLbl>
              <c:idx val="3"/>
              <c:layout/>
              <c:dLblPos val="outEnd"/>
              <c:showVal val="1"/>
            </c:dLbl>
            <c:dLbl>
              <c:idx val="4"/>
              <c:layout/>
              <c:dLblPos val="outEnd"/>
              <c:showVal val="1"/>
            </c:dLbl>
            <c:dLbl>
              <c:idx val="5"/>
              <c:layout/>
              <c:dLblPos val="outEnd"/>
              <c:showVal val="1"/>
            </c:dLbl>
            <c:dLbl>
              <c:idx val="6"/>
              <c:layout/>
              <c:dLblPos val="outEnd"/>
              <c:showVal val="1"/>
            </c:dLbl>
            <c:dLbl>
              <c:idx val="7"/>
              <c:layout/>
              <c:dLblPos val="outEnd"/>
              <c:showVal val="1"/>
            </c:dLbl>
            <c:dLbl>
              <c:idx val="8"/>
              <c:layout/>
              <c:dLblPos val="outEnd"/>
              <c:showVal val="1"/>
            </c:dLbl>
            <c:dLbl>
              <c:idx val="9"/>
              <c:layout/>
              <c:dLblPos val="outEnd"/>
              <c:showVal val="1"/>
            </c:dLbl>
            <c:dLbl>
              <c:idx val="10"/>
              <c:layout/>
              <c:dLblPos val="outEnd"/>
              <c:showVal val="1"/>
            </c:dLbl>
            <c:dLbl>
              <c:idx val="11"/>
              <c:layout/>
              <c:dLblPos val="outEnd"/>
              <c:showVal val="1"/>
            </c:dLbl>
            <c:dLbl>
              <c:idx val="12"/>
              <c:layout/>
              <c:dLblPos val="outEnd"/>
              <c:showVal val="1"/>
            </c:dLbl>
            <c:dLbl>
              <c:idx val="13"/>
              <c:layout/>
              <c:dLblPos val="outEnd"/>
              <c:showVal val="1"/>
            </c:dLbl>
            <c:numFmt formatCode="#,##0;\-#,##0" sourceLinked="0"/>
            <c:txPr>
              <a:bodyPr/>
              <a:lstStyle/>
              <a:p>
                <a:pPr>
                  <a:defRPr sz="1200"/>
                </a:pPr>
                <a:endParaRPr lang="en-US"/>
              </a:p>
            </c:txPr>
            <c:showVal val="1"/>
          </c:dLbls>
          <c:cat>
            <c:strRef>
              <c:f>Sheet1!$A$2:$A$15</c:f>
              <c:strCache>
                <c:ptCount val="14"/>
                <c:pt idx="0">
                  <c:v>US All Races*</c:v>
                </c:pt>
                <c:pt idx="1">
                  <c:v>All IHS</c:v>
                </c:pt>
                <c:pt idx="2">
                  <c:v>Tucson</c:v>
                </c:pt>
                <c:pt idx="3">
                  <c:v>Phoenix</c:v>
                </c:pt>
                <c:pt idx="4">
                  <c:v>Aberdeen</c:v>
                </c:pt>
                <c:pt idx="5">
                  <c:v>California</c:v>
                </c:pt>
                <c:pt idx="6">
                  <c:v>Albuquerque</c:v>
                </c:pt>
                <c:pt idx="7">
                  <c:v>Bemidji</c:v>
                </c:pt>
                <c:pt idx="8">
                  <c:v>Navajo</c:v>
                </c:pt>
                <c:pt idx="9">
                  <c:v>Billings</c:v>
                </c:pt>
                <c:pt idx="10">
                  <c:v>Portland</c:v>
                </c:pt>
                <c:pt idx="11">
                  <c:v>Nashville</c:v>
                </c:pt>
                <c:pt idx="12">
                  <c:v>Oklahoma City</c:v>
                </c:pt>
                <c:pt idx="13">
                  <c:v>Alaska</c:v>
                </c:pt>
              </c:strCache>
            </c:strRef>
          </c:cat>
          <c:val>
            <c:numRef>
              <c:f>Sheet1!$B$2:$B$15</c:f>
              <c:numCache>
                <c:formatCode>General</c:formatCode>
                <c:ptCount val="14"/>
                <c:pt idx="0">
                  <c:v>65.4</c:v>
                </c:pt>
                <c:pt idx="1">
                  <c:v>41.7</c:v>
                </c:pt>
                <c:pt idx="2">
                  <c:v>14.0</c:v>
                </c:pt>
                <c:pt idx="3">
                  <c:v>28.9</c:v>
                </c:pt>
                <c:pt idx="4">
                  <c:v>29.8</c:v>
                </c:pt>
                <c:pt idx="5">
                  <c:v>35.5</c:v>
                </c:pt>
                <c:pt idx="6">
                  <c:v>35.9</c:v>
                </c:pt>
                <c:pt idx="7">
                  <c:v>36.6</c:v>
                </c:pt>
                <c:pt idx="8">
                  <c:v>36.9</c:v>
                </c:pt>
                <c:pt idx="9">
                  <c:v>39.3</c:v>
                </c:pt>
                <c:pt idx="10">
                  <c:v>41.1</c:v>
                </c:pt>
                <c:pt idx="11">
                  <c:v>46.0</c:v>
                </c:pt>
                <c:pt idx="12">
                  <c:v>53.4</c:v>
                </c:pt>
                <c:pt idx="13">
                  <c:v>58.5</c:v>
                </c:pt>
              </c:numCache>
            </c:numRef>
          </c:val>
        </c:ser>
        <c:ser>
          <c:idx val="1"/>
          <c:order val="1"/>
          <c:tx>
            <c:strRef>
              <c:f>Sheet1!$C$1</c:f>
              <c:strCache>
                <c:ptCount val="1"/>
                <c:pt idx="0">
                  <c:v>Series 2</c:v>
                </c:pt>
              </c:strCache>
            </c:strRef>
          </c:tx>
          <c:dLbls>
            <c:showVal val="1"/>
          </c:dLbls>
          <c:cat>
            <c:strRef>
              <c:f>Sheet1!$A$2:$A$15</c:f>
              <c:strCache>
                <c:ptCount val="14"/>
                <c:pt idx="0">
                  <c:v>US All Races*</c:v>
                </c:pt>
                <c:pt idx="1">
                  <c:v>All IHS</c:v>
                </c:pt>
                <c:pt idx="2">
                  <c:v>Tucson</c:v>
                </c:pt>
                <c:pt idx="3">
                  <c:v>Phoenix</c:v>
                </c:pt>
                <c:pt idx="4">
                  <c:v>Aberdeen</c:v>
                </c:pt>
                <c:pt idx="5">
                  <c:v>California</c:v>
                </c:pt>
                <c:pt idx="6">
                  <c:v>Albuquerque</c:v>
                </c:pt>
                <c:pt idx="7">
                  <c:v>Bemidji</c:v>
                </c:pt>
                <c:pt idx="8">
                  <c:v>Navajo</c:v>
                </c:pt>
                <c:pt idx="9">
                  <c:v>Billings</c:v>
                </c:pt>
                <c:pt idx="10">
                  <c:v>Portland</c:v>
                </c:pt>
                <c:pt idx="11">
                  <c:v>Nashville</c:v>
                </c:pt>
                <c:pt idx="12">
                  <c:v>Oklahoma City</c:v>
                </c:pt>
                <c:pt idx="13">
                  <c:v>Alaska</c:v>
                </c:pt>
              </c:strCache>
            </c:strRef>
          </c:cat>
          <c:val>
            <c:numRef>
              <c:f>Sheet1!$C$2:$C$15</c:f>
            </c:numRef>
          </c:val>
        </c:ser>
        <c:ser>
          <c:idx val="2"/>
          <c:order val="2"/>
          <c:tx>
            <c:strRef>
              <c:f>Sheet1!$D$1</c:f>
              <c:strCache>
                <c:ptCount val="1"/>
                <c:pt idx="0">
                  <c:v>Series 3</c:v>
                </c:pt>
              </c:strCache>
            </c:strRef>
          </c:tx>
          <c:dLbls>
            <c:showVal val="1"/>
          </c:dLbls>
          <c:cat>
            <c:strRef>
              <c:f>Sheet1!$A$2:$A$15</c:f>
              <c:strCache>
                <c:ptCount val="14"/>
                <c:pt idx="0">
                  <c:v>US All Races*</c:v>
                </c:pt>
                <c:pt idx="1">
                  <c:v>All IHS</c:v>
                </c:pt>
                <c:pt idx="2">
                  <c:v>Tucson</c:v>
                </c:pt>
                <c:pt idx="3">
                  <c:v>Phoenix</c:v>
                </c:pt>
                <c:pt idx="4">
                  <c:v>Aberdeen</c:v>
                </c:pt>
                <c:pt idx="5">
                  <c:v>California</c:v>
                </c:pt>
                <c:pt idx="6">
                  <c:v>Albuquerque</c:v>
                </c:pt>
                <c:pt idx="7">
                  <c:v>Bemidji</c:v>
                </c:pt>
                <c:pt idx="8">
                  <c:v>Navajo</c:v>
                </c:pt>
                <c:pt idx="9">
                  <c:v>Billings</c:v>
                </c:pt>
                <c:pt idx="10">
                  <c:v>Portland</c:v>
                </c:pt>
                <c:pt idx="11">
                  <c:v>Nashville</c:v>
                </c:pt>
                <c:pt idx="12">
                  <c:v>Oklahoma City</c:v>
                </c:pt>
                <c:pt idx="13">
                  <c:v>Alaska</c:v>
                </c:pt>
              </c:strCache>
            </c:strRef>
          </c:cat>
          <c:val>
            <c:numRef>
              <c:f>Sheet1!$D$2:$D$15</c:f>
            </c:numRef>
          </c:val>
        </c:ser>
        <c:dLbls>
          <c:showVal val="1"/>
        </c:dLbls>
        <c:axId val="267136696"/>
        <c:axId val="267140024"/>
      </c:barChart>
      <c:catAx>
        <c:axId val="267136696"/>
        <c:scaling>
          <c:orientation val="minMax"/>
        </c:scaling>
        <c:axPos val="b"/>
        <c:numFmt formatCode="General" sourceLinked="1"/>
        <c:tickLblPos val="nextTo"/>
        <c:txPr>
          <a:bodyPr/>
          <a:lstStyle/>
          <a:p>
            <a:pPr>
              <a:defRPr>
                <a:latin typeface="PT Sans"/>
                <a:cs typeface="PT Sans"/>
              </a:defRPr>
            </a:pPr>
            <a:endParaRPr lang="en-US"/>
          </a:p>
        </c:txPr>
        <c:crossAx val="267140024"/>
        <c:crosses val="autoZero"/>
        <c:auto val="1"/>
        <c:lblAlgn val="ctr"/>
        <c:lblOffset val="100"/>
      </c:catAx>
      <c:valAx>
        <c:axId val="267140024"/>
        <c:scaling>
          <c:orientation val="minMax"/>
        </c:scaling>
        <c:axPos val="l"/>
        <c:numFmt formatCode="#,##0;\-#,##0" sourceLinked="0"/>
        <c:tickLblPos val="nextTo"/>
        <c:crossAx val="267136696"/>
        <c:crosses val="autoZero"/>
        <c:crossBetween val="between"/>
      </c:valAx>
    </c:plotArea>
    <c:plotVisOnly val="1"/>
  </c:chart>
  <c:txPr>
    <a:bodyPr/>
    <a:lstStyle/>
    <a:p>
      <a:pPr>
        <a:defRPr sz="1800"/>
      </a:pPr>
      <a:endParaRPr lang="en-US"/>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lgn="l">
              <a:defRPr sz="3200">
                <a:latin typeface="Fontin"/>
              </a:defRPr>
            </a:pPr>
            <a:r>
              <a:rPr lang="en-US" sz="3200" b="1" i="0" baseline="0" dirty="0" smtClean="0">
                <a:solidFill>
                  <a:srgbClr val="AA190C"/>
                </a:solidFill>
                <a:latin typeface="Trebuchet MS"/>
                <a:cs typeface="Trebuchet MS"/>
              </a:rPr>
              <a:t>2011 IHS Mammography Rates </a:t>
            </a:r>
          </a:p>
          <a:p>
            <a:pPr algn="l">
              <a:defRPr sz="3200">
                <a:latin typeface="Fontin"/>
              </a:defRPr>
            </a:pPr>
            <a:r>
              <a:rPr lang="en-US" sz="3200" b="1" i="0" baseline="0" dirty="0" smtClean="0">
                <a:solidFill>
                  <a:srgbClr val="AA190C"/>
                </a:solidFill>
                <a:latin typeface="Trebuchet MS"/>
                <a:cs typeface="Trebuchet MS"/>
              </a:rPr>
              <a:t>Age 52-64, By IHS Area</a:t>
            </a:r>
            <a:endParaRPr lang="en-US" sz="3200" b="1" i="1" dirty="0">
              <a:latin typeface="Fontin"/>
              <a:cs typeface="PT Sans"/>
            </a:endParaRPr>
          </a:p>
        </c:rich>
      </c:tx>
      <c:layout>
        <c:manualLayout>
          <c:xMode val="edge"/>
          <c:yMode val="edge"/>
          <c:x val="0.0847368037328667"/>
          <c:y val="0.00410643823229798"/>
        </c:manualLayout>
      </c:layout>
    </c:title>
    <c:plotArea>
      <c:layout/>
      <c:barChart>
        <c:barDir val="col"/>
        <c:grouping val="clustered"/>
        <c:ser>
          <c:idx val="0"/>
          <c:order val="0"/>
          <c:tx>
            <c:strRef>
              <c:f>Sheet1!$B$1</c:f>
              <c:strCache>
                <c:ptCount val="1"/>
                <c:pt idx="0">
                  <c:v>Current with CRC Screening</c:v>
                </c:pt>
              </c:strCache>
            </c:strRef>
          </c:tx>
          <c:spPr>
            <a:solidFill>
              <a:schemeClr val="accent2">
                <a:lumMod val="75000"/>
              </a:schemeClr>
            </a:solidFill>
          </c:spPr>
          <c:dPt>
            <c:idx val="0"/>
            <c:spPr>
              <a:solidFill>
                <a:srgbClr val="71E6FF"/>
              </a:solidFill>
            </c:spPr>
          </c:dPt>
          <c:dPt>
            <c:idx val="1"/>
            <c:spPr>
              <a:solidFill>
                <a:srgbClr val="FF0000"/>
              </a:solidFill>
            </c:spPr>
          </c:dPt>
          <c:dPt>
            <c:idx val="7"/>
            <c:spPr>
              <a:solidFill>
                <a:srgbClr val="000090">
                  <a:alpha val="74000"/>
                </a:srgbClr>
              </a:solidFill>
            </c:spPr>
          </c:dPt>
          <c:dLbls>
            <c:dLbl>
              <c:idx val="0"/>
              <c:layout/>
              <c:dLblPos val="outEnd"/>
              <c:showVal val="1"/>
            </c:dLbl>
            <c:dLbl>
              <c:idx val="1"/>
              <c:layout/>
              <c:dLblPos val="outEnd"/>
              <c:showVal val="1"/>
            </c:dLbl>
            <c:dLbl>
              <c:idx val="2"/>
              <c:layout/>
              <c:dLblPos val="outEnd"/>
              <c:showVal val="1"/>
            </c:dLbl>
            <c:dLbl>
              <c:idx val="3"/>
              <c:layout/>
              <c:dLblPos val="outEnd"/>
              <c:showVal val="1"/>
            </c:dLbl>
            <c:dLbl>
              <c:idx val="4"/>
              <c:layout/>
              <c:dLblPos val="outEnd"/>
              <c:showVal val="1"/>
            </c:dLbl>
            <c:dLbl>
              <c:idx val="5"/>
              <c:layout/>
              <c:dLblPos val="outEnd"/>
              <c:showVal val="1"/>
            </c:dLbl>
            <c:dLbl>
              <c:idx val="6"/>
              <c:layout/>
              <c:dLblPos val="outEnd"/>
              <c:showVal val="1"/>
            </c:dLbl>
            <c:dLbl>
              <c:idx val="7"/>
              <c:layout/>
              <c:dLblPos val="outEnd"/>
              <c:showVal val="1"/>
            </c:dLbl>
            <c:dLbl>
              <c:idx val="8"/>
              <c:layout/>
              <c:dLblPos val="outEnd"/>
              <c:showVal val="1"/>
            </c:dLbl>
            <c:dLbl>
              <c:idx val="9"/>
              <c:layout/>
              <c:dLblPos val="outEnd"/>
              <c:showVal val="1"/>
            </c:dLbl>
            <c:dLbl>
              <c:idx val="10"/>
              <c:layout/>
              <c:dLblPos val="outEnd"/>
              <c:showVal val="1"/>
            </c:dLbl>
            <c:dLbl>
              <c:idx val="11"/>
              <c:layout/>
              <c:dLblPos val="outEnd"/>
              <c:showVal val="1"/>
            </c:dLbl>
            <c:dLbl>
              <c:idx val="12"/>
              <c:layout/>
              <c:dLblPos val="outEnd"/>
              <c:showVal val="1"/>
            </c:dLbl>
            <c:dLbl>
              <c:idx val="13"/>
              <c:layout/>
              <c:dLblPos val="outEnd"/>
              <c:showVal val="1"/>
            </c:dLbl>
            <c:numFmt formatCode="#,##0;\-#,##0" sourceLinked="0"/>
            <c:txPr>
              <a:bodyPr/>
              <a:lstStyle/>
              <a:p>
                <a:pPr>
                  <a:defRPr sz="1200"/>
                </a:pPr>
                <a:endParaRPr lang="en-US"/>
              </a:p>
            </c:txPr>
            <c:showVal val="1"/>
          </c:dLbls>
          <c:cat>
            <c:strRef>
              <c:f>Sheet1!$A$2:$A$15</c:f>
              <c:strCache>
                <c:ptCount val="14"/>
                <c:pt idx="0">
                  <c:v>White Women 2008</c:v>
                </c:pt>
                <c:pt idx="1">
                  <c:v>All IHS</c:v>
                </c:pt>
                <c:pt idx="2">
                  <c:v>Tucson</c:v>
                </c:pt>
                <c:pt idx="3">
                  <c:v>Phoenix</c:v>
                </c:pt>
                <c:pt idx="4">
                  <c:v>Aberdeen</c:v>
                </c:pt>
                <c:pt idx="5">
                  <c:v>California</c:v>
                </c:pt>
                <c:pt idx="6">
                  <c:v>Albuquerque</c:v>
                </c:pt>
                <c:pt idx="7">
                  <c:v>Bemidji</c:v>
                </c:pt>
                <c:pt idx="8">
                  <c:v>Navajo</c:v>
                </c:pt>
                <c:pt idx="9">
                  <c:v>Billings</c:v>
                </c:pt>
                <c:pt idx="10">
                  <c:v>Portland</c:v>
                </c:pt>
                <c:pt idx="11">
                  <c:v>Nashville</c:v>
                </c:pt>
                <c:pt idx="12">
                  <c:v>Oklahoma City</c:v>
                </c:pt>
                <c:pt idx="13">
                  <c:v>Alaska</c:v>
                </c:pt>
              </c:strCache>
            </c:strRef>
          </c:cat>
          <c:val>
            <c:numRef>
              <c:f>Sheet1!$B$2:$B$15</c:f>
              <c:numCache>
                <c:formatCode>General</c:formatCode>
                <c:ptCount val="14"/>
                <c:pt idx="0">
                  <c:v>74.2</c:v>
                </c:pt>
                <c:pt idx="1">
                  <c:v>49.8</c:v>
                </c:pt>
                <c:pt idx="2">
                  <c:v>58.5</c:v>
                </c:pt>
                <c:pt idx="3">
                  <c:v>43.4</c:v>
                </c:pt>
                <c:pt idx="4">
                  <c:v>43.3</c:v>
                </c:pt>
                <c:pt idx="5">
                  <c:v>45.4</c:v>
                </c:pt>
                <c:pt idx="6">
                  <c:v>49.6</c:v>
                </c:pt>
                <c:pt idx="7">
                  <c:v>43.3</c:v>
                </c:pt>
                <c:pt idx="8">
                  <c:v>47.7</c:v>
                </c:pt>
                <c:pt idx="9">
                  <c:v>48.3</c:v>
                </c:pt>
                <c:pt idx="10">
                  <c:v>39.3</c:v>
                </c:pt>
                <c:pt idx="11">
                  <c:v>53.7</c:v>
                </c:pt>
                <c:pt idx="12">
                  <c:v>58.9</c:v>
                </c:pt>
                <c:pt idx="13">
                  <c:v>57.2</c:v>
                </c:pt>
              </c:numCache>
            </c:numRef>
          </c:val>
        </c:ser>
        <c:ser>
          <c:idx val="1"/>
          <c:order val="1"/>
          <c:tx>
            <c:strRef>
              <c:f>Sheet1!$C$1</c:f>
              <c:strCache>
                <c:ptCount val="1"/>
                <c:pt idx="0">
                  <c:v>Series 2</c:v>
                </c:pt>
              </c:strCache>
            </c:strRef>
          </c:tx>
          <c:dLbls>
            <c:showVal val="1"/>
          </c:dLbls>
          <c:cat>
            <c:strRef>
              <c:f>Sheet1!$A$2:$A$15</c:f>
              <c:strCache>
                <c:ptCount val="14"/>
                <c:pt idx="0">
                  <c:v>White Women 2008</c:v>
                </c:pt>
                <c:pt idx="1">
                  <c:v>All IHS</c:v>
                </c:pt>
                <c:pt idx="2">
                  <c:v>Tucson</c:v>
                </c:pt>
                <c:pt idx="3">
                  <c:v>Phoenix</c:v>
                </c:pt>
                <c:pt idx="4">
                  <c:v>Aberdeen</c:v>
                </c:pt>
                <c:pt idx="5">
                  <c:v>California</c:v>
                </c:pt>
                <c:pt idx="6">
                  <c:v>Albuquerque</c:v>
                </c:pt>
                <c:pt idx="7">
                  <c:v>Bemidji</c:v>
                </c:pt>
                <c:pt idx="8">
                  <c:v>Navajo</c:v>
                </c:pt>
                <c:pt idx="9">
                  <c:v>Billings</c:v>
                </c:pt>
                <c:pt idx="10">
                  <c:v>Portland</c:v>
                </c:pt>
                <c:pt idx="11">
                  <c:v>Nashville</c:v>
                </c:pt>
                <c:pt idx="12">
                  <c:v>Oklahoma City</c:v>
                </c:pt>
                <c:pt idx="13">
                  <c:v>Alaska</c:v>
                </c:pt>
              </c:strCache>
            </c:strRef>
          </c:cat>
          <c:val>
            <c:numRef>
              <c:f>Sheet1!$C$2:$C$15</c:f>
            </c:numRef>
          </c:val>
        </c:ser>
        <c:ser>
          <c:idx val="2"/>
          <c:order val="2"/>
          <c:tx>
            <c:strRef>
              <c:f>Sheet1!$D$1</c:f>
              <c:strCache>
                <c:ptCount val="1"/>
                <c:pt idx="0">
                  <c:v>Series 3</c:v>
                </c:pt>
              </c:strCache>
            </c:strRef>
          </c:tx>
          <c:dLbls>
            <c:showVal val="1"/>
          </c:dLbls>
          <c:cat>
            <c:strRef>
              <c:f>Sheet1!$A$2:$A$15</c:f>
              <c:strCache>
                <c:ptCount val="14"/>
                <c:pt idx="0">
                  <c:v>White Women 2008</c:v>
                </c:pt>
                <c:pt idx="1">
                  <c:v>All IHS</c:v>
                </c:pt>
                <c:pt idx="2">
                  <c:v>Tucson</c:v>
                </c:pt>
                <c:pt idx="3">
                  <c:v>Phoenix</c:v>
                </c:pt>
                <c:pt idx="4">
                  <c:v>Aberdeen</c:v>
                </c:pt>
                <c:pt idx="5">
                  <c:v>California</c:v>
                </c:pt>
                <c:pt idx="6">
                  <c:v>Albuquerque</c:v>
                </c:pt>
                <c:pt idx="7">
                  <c:v>Bemidji</c:v>
                </c:pt>
                <c:pt idx="8">
                  <c:v>Navajo</c:v>
                </c:pt>
                <c:pt idx="9">
                  <c:v>Billings</c:v>
                </c:pt>
                <c:pt idx="10">
                  <c:v>Portland</c:v>
                </c:pt>
                <c:pt idx="11">
                  <c:v>Nashville</c:v>
                </c:pt>
                <c:pt idx="12">
                  <c:v>Oklahoma City</c:v>
                </c:pt>
                <c:pt idx="13">
                  <c:v>Alaska</c:v>
                </c:pt>
              </c:strCache>
            </c:strRef>
          </c:cat>
          <c:val>
            <c:numRef>
              <c:f>Sheet1!$D$2:$D$15</c:f>
            </c:numRef>
          </c:val>
        </c:ser>
        <c:dLbls>
          <c:showVal val="1"/>
        </c:dLbls>
        <c:axId val="469060904"/>
        <c:axId val="469404152"/>
      </c:barChart>
      <c:catAx>
        <c:axId val="469060904"/>
        <c:scaling>
          <c:orientation val="minMax"/>
        </c:scaling>
        <c:axPos val="b"/>
        <c:numFmt formatCode="General" sourceLinked="1"/>
        <c:tickLblPos val="nextTo"/>
        <c:txPr>
          <a:bodyPr/>
          <a:lstStyle/>
          <a:p>
            <a:pPr>
              <a:defRPr>
                <a:latin typeface="PT Sans"/>
                <a:cs typeface="PT Sans"/>
              </a:defRPr>
            </a:pPr>
            <a:endParaRPr lang="en-US"/>
          </a:p>
        </c:txPr>
        <c:crossAx val="469404152"/>
        <c:crosses val="autoZero"/>
        <c:auto val="1"/>
        <c:lblAlgn val="ctr"/>
        <c:lblOffset val="100"/>
      </c:catAx>
      <c:valAx>
        <c:axId val="469404152"/>
        <c:scaling>
          <c:orientation val="minMax"/>
        </c:scaling>
        <c:axPos val="l"/>
        <c:numFmt formatCode="#,##0;\-#,##0" sourceLinked="0"/>
        <c:tickLblPos val="nextTo"/>
        <c:crossAx val="469060904"/>
        <c:crosses val="autoZero"/>
        <c:crossBetween val="between"/>
      </c:valAx>
    </c:plotArea>
    <c:plotVisOnly val="1"/>
  </c:chart>
  <c:txPr>
    <a:bodyPr/>
    <a:lstStyle/>
    <a:p>
      <a:pPr>
        <a:defRPr sz="1800"/>
      </a:pPr>
      <a:endParaRPr lang="en-US"/>
    </a:p>
  </c:txPr>
  <c:externalData r:id="rId1"/>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manualLayout>
          <c:layoutTarget val="inner"/>
          <c:xMode val="edge"/>
          <c:yMode val="edge"/>
          <c:x val="0.0981210855949895"/>
          <c:y val="0.0646551724137931"/>
          <c:w val="0.78705636743215"/>
          <c:h val="0.771551724137931"/>
        </c:manualLayout>
      </c:layout>
      <c:barChart>
        <c:barDir val="col"/>
        <c:grouping val="clustered"/>
        <c:ser>
          <c:idx val="0"/>
          <c:order val="0"/>
          <c:tx>
            <c:strRef>
              <c:f>Sheet1!$A$2</c:f>
              <c:strCache>
                <c:ptCount val="1"/>
                <c:pt idx="0">
                  <c:v>AI/AN</c:v>
                </c:pt>
              </c:strCache>
            </c:strRef>
          </c:tx>
          <c:spPr>
            <a:gradFill rotWithShape="0">
              <a:gsLst>
                <a:gs pos="0">
                  <a:srgbClr val="63AAFE"/>
                </a:gs>
                <a:gs pos="100000">
                  <a:srgbClr val="63AAFE">
                    <a:gamma/>
                    <a:shade val="46275"/>
                    <a:invGamma/>
                  </a:srgbClr>
                </a:gs>
              </a:gsLst>
              <a:lin ang="5400000" scaled="1"/>
            </a:gradFill>
            <a:ln w="14207">
              <a:solidFill>
                <a:srgbClr val="000000"/>
              </a:solidFill>
              <a:prstDash val="solid"/>
            </a:ln>
          </c:spPr>
          <c:dLbls>
            <c:numFmt formatCode="0.0" sourceLinked="0"/>
            <c:spPr>
              <a:noFill/>
              <a:ln w="28414">
                <a:noFill/>
              </a:ln>
            </c:spPr>
            <c:txPr>
              <a:bodyPr/>
              <a:lstStyle/>
              <a:p>
                <a:pPr>
                  <a:defRPr sz="979" b="1" i="0" u="none" strike="noStrike" baseline="0">
                    <a:solidFill>
                      <a:srgbClr val="000000"/>
                    </a:solidFill>
                    <a:latin typeface="Arial"/>
                    <a:ea typeface="Arial"/>
                    <a:cs typeface="Arial"/>
                  </a:defRPr>
                </a:pPr>
                <a:endParaRPr lang="en-US"/>
              </a:p>
            </c:txPr>
            <c:showVal val="1"/>
          </c:dLbls>
          <c:cat>
            <c:strRef>
              <c:f>Sheet1!$B$1:$G$1</c:f>
              <c:strCache>
                <c:ptCount val="6"/>
                <c:pt idx="0">
                  <c:v>Alaska</c:v>
                </c:pt>
                <c:pt idx="1">
                  <c:v>Northern Plains</c:v>
                </c:pt>
                <c:pt idx="2">
                  <c:v>Southern Plains</c:v>
                </c:pt>
                <c:pt idx="3">
                  <c:v>East</c:v>
                </c:pt>
                <c:pt idx="4">
                  <c:v>Pacific Coast</c:v>
                </c:pt>
                <c:pt idx="5">
                  <c:v>Southwest</c:v>
                </c:pt>
              </c:strCache>
            </c:strRef>
          </c:cat>
          <c:val>
            <c:numRef>
              <c:f>Sheet1!$B$2:$G$2</c:f>
              <c:numCache>
                <c:formatCode>General</c:formatCode>
                <c:ptCount val="6"/>
                <c:pt idx="0">
                  <c:v>102.6</c:v>
                </c:pt>
                <c:pt idx="1">
                  <c:v>72.5</c:v>
                </c:pt>
                <c:pt idx="2">
                  <c:v>60.2</c:v>
                </c:pt>
                <c:pt idx="3">
                  <c:v>36.0</c:v>
                </c:pt>
                <c:pt idx="4">
                  <c:v>38.7</c:v>
                </c:pt>
                <c:pt idx="5">
                  <c:v>21.0</c:v>
                </c:pt>
              </c:numCache>
            </c:numRef>
          </c:val>
        </c:ser>
        <c:ser>
          <c:idx val="1"/>
          <c:order val="1"/>
          <c:tx>
            <c:strRef>
              <c:f>Sheet1!$A$3</c:f>
              <c:strCache>
                <c:ptCount val="1"/>
                <c:pt idx="0">
                  <c:v>NHW</c:v>
                </c:pt>
              </c:strCache>
            </c:strRef>
          </c:tx>
          <c:spPr>
            <a:gradFill rotWithShape="0">
              <a:gsLst>
                <a:gs pos="0">
                  <a:srgbClr val="FF6600"/>
                </a:gs>
                <a:gs pos="100000">
                  <a:srgbClr val="FF6600">
                    <a:gamma/>
                    <a:shade val="46275"/>
                    <a:invGamma/>
                  </a:srgbClr>
                </a:gs>
              </a:gsLst>
              <a:lin ang="5400000" scaled="1"/>
            </a:gradFill>
            <a:ln w="14207">
              <a:solidFill>
                <a:srgbClr val="000000"/>
              </a:solidFill>
              <a:prstDash val="solid"/>
            </a:ln>
          </c:spPr>
          <c:dLbls>
            <c:numFmt formatCode="0.0" sourceLinked="0"/>
            <c:spPr>
              <a:noFill/>
              <a:ln w="28414">
                <a:noFill/>
              </a:ln>
            </c:spPr>
            <c:txPr>
              <a:bodyPr/>
              <a:lstStyle/>
              <a:p>
                <a:pPr>
                  <a:defRPr sz="979" b="1" i="0" u="none" strike="noStrike" baseline="0">
                    <a:solidFill>
                      <a:srgbClr val="000000"/>
                    </a:solidFill>
                    <a:latin typeface="Arial"/>
                    <a:ea typeface="Arial"/>
                    <a:cs typeface="Arial"/>
                  </a:defRPr>
                </a:pPr>
                <a:endParaRPr lang="en-US"/>
              </a:p>
            </c:txPr>
            <c:showVal val="1"/>
          </c:dLbls>
          <c:cat>
            <c:strRef>
              <c:f>Sheet1!$B$1:$G$1</c:f>
              <c:strCache>
                <c:ptCount val="6"/>
                <c:pt idx="0">
                  <c:v>Alaska</c:v>
                </c:pt>
                <c:pt idx="1">
                  <c:v>Northern Plains</c:v>
                </c:pt>
                <c:pt idx="2">
                  <c:v>Southern Plains</c:v>
                </c:pt>
                <c:pt idx="3">
                  <c:v>East</c:v>
                </c:pt>
                <c:pt idx="4">
                  <c:v>Pacific Coast</c:v>
                </c:pt>
                <c:pt idx="5">
                  <c:v>Southwest</c:v>
                </c:pt>
              </c:strCache>
            </c:strRef>
          </c:cat>
          <c:val>
            <c:numRef>
              <c:f>Sheet1!$B$3:$G$3</c:f>
              <c:numCache>
                <c:formatCode>General</c:formatCode>
                <c:ptCount val="6"/>
                <c:pt idx="0">
                  <c:v>50.6</c:v>
                </c:pt>
                <c:pt idx="1">
                  <c:v>52.3</c:v>
                </c:pt>
                <c:pt idx="2">
                  <c:v>51.8</c:v>
                </c:pt>
                <c:pt idx="3">
                  <c:v>55.2</c:v>
                </c:pt>
                <c:pt idx="4">
                  <c:v>48.5</c:v>
                </c:pt>
                <c:pt idx="5">
                  <c:v>46.8</c:v>
                </c:pt>
              </c:numCache>
            </c:numRef>
          </c:val>
        </c:ser>
        <c:dLbls>
          <c:showVal val="1"/>
        </c:dLbls>
        <c:gapWidth val="60"/>
        <c:axId val="469713608"/>
        <c:axId val="469717112"/>
      </c:barChart>
      <c:catAx>
        <c:axId val="469713608"/>
        <c:scaling>
          <c:orientation val="minMax"/>
        </c:scaling>
        <c:axPos val="b"/>
        <c:numFmt formatCode="General" sourceLinked="1"/>
        <c:majorTickMark val="none"/>
        <c:tickLblPos val="nextTo"/>
        <c:spPr>
          <a:ln w="3552">
            <a:solidFill>
              <a:srgbClr val="000000"/>
            </a:solidFill>
            <a:prstDash val="solid"/>
          </a:ln>
        </c:spPr>
        <c:txPr>
          <a:bodyPr rot="0" vert="horz"/>
          <a:lstStyle/>
          <a:p>
            <a:pPr>
              <a:defRPr sz="1035" b="1" i="0" u="none" strike="noStrike" baseline="0">
                <a:solidFill>
                  <a:srgbClr val="000000"/>
                </a:solidFill>
                <a:latin typeface="Arial"/>
                <a:ea typeface="Arial"/>
                <a:cs typeface="Arial"/>
              </a:defRPr>
            </a:pPr>
            <a:endParaRPr lang="en-US"/>
          </a:p>
        </c:txPr>
        <c:crossAx val="469717112"/>
        <c:crosses val="autoZero"/>
        <c:auto val="1"/>
        <c:lblAlgn val="ctr"/>
        <c:lblOffset val="100"/>
        <c:tickLblSkip val="1"/>
        <c:tickMarkSkip val="1"/>
      </c:catAx>
      <c:valAx>
        <c:axId val="469717112"/>
        <c:scaling>
          <c:orientation val="minMax"/>
        </c:scaling>
        <c:axPos val="l"/>
        <c:majorGridlines>
          <c:spPr>
            <a:ln w="3552">
              <a:solidFill>
                <a:srgbClr val="000000"/>
              </a:solidFill>
              <a:prstDash val="solid"/>
            </a:ln>
          </c:spPr>
        </c:majorGridlines>
        <c:title>
          <c:tx>
            <c:rich>
              <a:bodyPr/>
              <a:lstStyle/>
              <a:p>
                <a:pPr>
                  <a:defRPr sz="1035" b="1" i="0" u="none" strike="noStrike" baseline="0">
                    <a:solidFill>
                      <a:srgbClr val="000000"/>
                    </a:solidFill>
                    <a:latin typeface="Arial"/>
                    <a:ea typeface="Arial"/>
                    <a:cs typeface="Arial"/>
                  </a:defRPr>
                </a:pPr>
                <a:r>
                  <a:rPr lang="en-US"/>
                  <a:t>Age-adjusted (US 2000) rate per 100,000 persons</a:t>
                </a:r>
              </a:p>
            </c:rich>
          </c:tx>
          <c:layout>
            <c:manualLayout>
              <c:xMode val="edge"/>
              <c:yMode val="edge"/>
              <c:x val="0.0187891440501044"/>
              <c:y val="0.0"/>
            </c:manualLayout>
          </c:layout>
          <c:spPr>
            <a:noFill/>
            <a:ln w="28414">
              <a:noFill/>
            </a:ln>
          </c:spPr>
        </c:title>
        <c:numFmt formatCode="General" sourceLinked="1"/>
        <c:tickLblPos val="nextTo"/>
        <c:spPr>
          <a:ln w="3552">
            <a:solidFill>
              <a:srgbClr val="000000"/>
            </a:solidFill>
            <a:prstDash val="solid"/>
          </a:ln>
        </c:spPr>
        <c:txPr>
          <a:bodyPr rot="0" vert="horz"/>
          <a:lstStyle/>
          <a:p>
            <a:pPr>
              <a:defRPr sz="979" b="1" i="0" u="none" strike="noStrike" baseline="0">
                <a:solidFill>
                  <a:srgbClr val="000000"/>
                </a:solidFill>
                <a:latin typeface="Arial"/>
                <a:ea typeface="Arial"/>
                <a:cs typeface="Arial"/>
              </a:defRPr>
            </a:pPr>
            <a:endParaRPr lang="en-US"/>
          </a:p>
        </c:txPr>
        <c:crossAx val="469713608"/>
        <c:crosses val="autoZero"/>
        <c:crossBetween val="between"/>
      </c:valAx>
      <c:spPr>
        <a:noFill/>
        <a:ln w="28414">
          <a:noFill/>
        </a:ln>
      </c:spPr>
    </c:plotArea>
    <c:legend>
      <c:legendPos val="r"/>
      <c:layout>
        <c:manualLayout>
          <c:xMode val="edge"/>
          <c:yMode val="edge"/>
          <c:x val="0.90187891440501"/>
          <c:y val="0.392241379310345"/>
          <c:w val="0.0918580375782881"/>
          <c:h val="0.116379310344828"/>
        </c:manualLayout>
      </c:layout>
      <c:spPr>
        <a:noFill/>
        <a:ln w="28414">
          <a:noFill/>
        </a:ln>
      </c:spPr>
      <c:txPr>
        <a:bodyPr/>
        <a:lstStyle/>
        <a:p>
          <a:pPr>
            <a:defRPr sz="1052" b="1" i="0" u="none" strike="noStrike" baseline="0">
              <a:solidFill>
                <a:srgbClr val="000000"/>
              </a:solidFill>
              <a:latin typeface="Arial"/>
              <a:ea typeface="Arial"/>
              <a:cs typeface="Arial"/>
            </a:defRPr>
          </a:pPr>
          <a:endParaRPr lang="en-US"/>
        </a:p>
      </c:txPr>
    </c:legend>
    <c:plotVisOnly val="1"/>
    <c:dispBlanksAs val="gap"/>
  </c:chart>
  <c:spPr>
    <a:noFill/>
    <a:ln>
      <a:noFill/>
    </a:ln>
  </c:spPr>
  <c:txPr>
    <a:bodyPr/>
    <a:lstStyle/>
    <a:p>
      <a:pPr>
        <a:defRPr sz="1482" b="1" i="0" u="none" strike="noStrike" baseline="0">
          <a:solidFill>
            <a:srgbClr val="000000"/>
          </a:solidFill>
          <a:latin typeface="Times New Roman"/>
          <a:ea typeface="Times New Roman"/>
          <a:cs typeface="Times New Roman"/>
        </a:defRPr>
      </a:pPr>
      <a:endParaRPr lang="en-US"/>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manualLayout>
          <c:layoutTarget val="inner"/>
          <c:xMode val="edge"/>
          <c:yMode val="edge"/>
          <c:x val="0.134682852143482"/>
          <c:y val="0.137948717948718"/>
          <c:w val="0.855235126859143"/>
          <c:h val="0.748476478901676"/>
        </c:manualLayout>
      </c:layout>
      <c:barChart>
        <c:barDir val="col"/>
        <c:grouping val="clustered"/>
        <c:ser>
          <c:idx val="0"/>
          <c:order val="0"/>
          <c:tx>
            <c:strRef>
              <c:f>Sheet1!$B$20</c:f>
              <c:strCache>
                <c:ptCount val="1"/>
                <c:pt idx="0">
                  <c:v>men</c:v>
                </c:pt>
              </c:strCache>
            </c:strRef>
          </c:tx>
          <c:spPr>
            <a:solidFill>
              <a:srgbClr val="800000"/>
            </a:solidFill>
          </c:spPr>
          <c:cat>
            <c:strRef>
              <c:f>Sheet1!$A$21:$A$23</c:f>
              <c:strCache>
                <c:ptCount val="3"/>
                <c:pt idx="0">
                  <c:v>94-98</c:v>
                </c:pt>
                <c:pt idx="1">
                  <c:v>99-03</c:v>
                </c:pt>
                <c:pt idx="2">
                  <c:v>04-08</c:v>
                </c:pt>
              </c:strCache>
            </c:strRef>
          </c:cat>
          <c:val>
            <c:numRef>
              <c:f>Sheet1!$B$21:$B$23</c:f>
              <c:numCache>
                <c:formatCode>General</c:formatCode>
                <c:ptCount val="3"/>
                <c:pt idx="0">
                  <c:v>113.2</c:v>
                </c:pt>
                <c:pt idx="1">
                  <c:v>105.8</c:v>
                </c:pt>
                <c:pt idx="2">
                  <c:v>88.3</c:v>
                </c:pt>
              </c:numCache>
            </c:numRef>
          </c:val>
        </c:ser>
        <c:ser>
          <c:idx val="1"/>
          <c:order val="1"/>
          <c:tx>
            <c:strRef>
              <c:f>Sheet1!$C$20</c:f>
              <c:strCache>
                <c:ptCount val="1"/>
                <c:pt idx="0">
                  <c:v>women</c:v>
                </c:pt>
              </c:strCache>
            </c:strRef>
          </c:tx>
          <c:spPr>
            <a:solidFill>
              <a:srgbClr val="FF7168"/>
            </a:solidFill>
          </c:spPr>
          <c:cat>
            <c:strRef>
              <c:f>Sheet1!$A$21:$A$23</c:f>
              <c:strCache>
                <c:ptCount val="3"/>
                <c:pt idx="0">
                  <c:v>94-98</c:v>
                </c:pt>
                <c:pt idx="1">
                  <c:v>99-03</c:v>
                </c:pt>
                <c:pt idx="2">
                  <c:v>04-08</c:v>
                </c:pt>
              </c:strCache>
            </c:strRef>
          </c:cat>
          <c:val>
            <c:numRef>
              <c:f>Sheet1!$C$21:$C$23</c:f>
              <c:numCache>
                <c:formatCode>General</c:formatCode>
                <c:ptCount val="3"/>
                <c:pt idx="0">
                  <c:v>93.9</c:v>
                </c:pt>
                <c:pt idx="1">
                  <c:v>103.5</c:v>
                </c:pt>
                <c:pt idx="2">
                  <c:v>87.3</c:v>
                </c:pt>
              </c:numCache>
            </c:numRef>
          </c:val>
        </c:ser>
        <c:axId val="360969000"/>
        <c:axId val="360972056"/>
      </c:barChart>
      <c:catAx>
        <c:axId val="360969000"/>
        <c:scaling>
          <c:orientation val="minMax"/>
        </c:scaling>
        <c:axPos val="b"/>
        <c:majorTickMark val="none"/>
        <c:tickLblPos val="nextTo"/>
        <c:crossAx val="360972056"/>
        <c:crosses val="autoZero"/>
        <c:auto val="1"/>
        <c:lblAlgn val="ctr"/>
        <c:lblOffset val="100"/>
      </c:catAx>
      <c:valAx>
        <c:axId val="360972056"/>
        <c:scaling>
          <c:orientation val="minMax"/>
        </c:scaling>
        <c:axPos val="l"/>
        <c:majorGridlines/>
        <c:numFmt formatCode="General" sourceLinked="1"/>
        <c:majorTickMark val="none"/>
        <c:tickLblPos val="nextTo"/>
        <c:crossAx val="360969000"/>
        <c:crosses val="autoZero"/>
        <c:crossBetween val="between"/>
      </c:valAx>
    </c:plotArea>
    <c:legend>
      <c:legendPos val="r"/>
      <c:layout>
        <c:manualLayout>
          <c:xMode val="edge"/>
          <c:yMode val="edge"/>
          <c:x val="0.845473534558182"/>
          <c:y val="0.156402158063575"/>
          <c:w val="0.153137576552931"/>
          <c:h val="0.195927987874755"/>
        </c:manualLayout>
      </c:layout>
      <c:spPr>
        <a:solidFill>
          <a:sysClr val="window" lastClr="FFFFFF"/>
        </a:solidFill>
      </c:spPr>
    </c:legend>
    <c:plotVisOnly val="1"/>
  </c:chart>
  <c:txPr>
    <a:bodyPr/>
    <a:lstStyle/>
    <a:p>
      <a:pPr>
        <a:defRPr sz="1800">
          <a:latin typeface="Calibri" pitchFamily="34" charset="0"/>
        </a:defRPr>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279049812675229"/>
          <c:y val="0.235712822482556"/>
          <c:w val="0.455241197781615"/>
          <c:h val="0.669513475449715"/>
        </c:manualLayout>
      </c:layout>
      <c:pieChart>
        <c:varyColors val="1"/>
        <c:ser>
          <c:idx val="0"/>
          <c:order val="0"/>
          <c:spPr>
            <a:solidFill>
              <a:srgbClr val="9999FF"/>
            </a:solidFill>
            <a:ln w="27171">
              <a:solidFill>
                <a:srgbClr val="000000"/>
              </a:solidFill>
              <a:prstDash val="solid"/>
            </a:ln>
          </c:spPr>
          <c:dPt>
            <c:idx val="0"/>
            <c:spPr>
              <a:solidFill>
                <a:srgbClr val="FF0000"/>
              </a:solidFill>
              <a:ln w="30568" cmpd="sng">
                <a:solidFill>
                  <a:srgbClr val="000000"/>
                </a:solidFill>
                <a:prstDash val="solid"/>
              </a:ln>
              <a:effectLst>
                <a:innerShdw blurRad="63500">
                  <a:srgbClr val="FF0000">
                    <a:alpha val="50000"/>
                  </a:srgbClr>
                </a:innerShdw>
              </a:effectLst>
            </c:spPr>
          </c:dPt>
          <c:dPt>
            <c:idx val="1"/>
            <c:spPr>
              <a:solidFill>
                <a:srgbClr val="002060"/>
              </a:solidFill>
              <a:ln w="27171">
                <a:solidFill>
                  <a:srgbClr val="000000"/>
                </a:solidFill>
                <a:prstDash val="solid"/>
              </a:ln>
            </c:spPr>
          </c:dPt>
          <c:dPt>
            <c:idx val="2"/>
            <c:spPr>
              <a:solidFill>
                <a:srgbClr val="FFFFCC"/>
              </a:solidFill>
              <a:ln w="27171">
                <a:solidFill>
                  <a:srgbClr val="000000"/>
                </a:solidFill>
                <a:prstDash val="solid"/>
              </a:ln>
            </c:spPr>
          </c:dPt>
          <c:dPt>
            <c:idx val="3"/>
            <c:spPr>
              <a:solidFill>
                <a:srgbClr val="CCFFFF"/>
              </a:solidFill>
              <a:ln w="27171">
                <a:solidFill>
                  <a:srgbClr val="000000"/>
                </a:solidFill>
                <a:prstDash val="solid"/>
              </a:ln>
            </c:spPr>
          </c:dPt>
          <c:dPt>
            <c:idx val="4"/>
            <c:spPr>
              <a:solidFill>
                <a:srgbClr val="660066"/>
              </a:solidFill>
              <a:ln w="27171">
                <a:solidFill>
                  <a:srgbClr val="000000"/>
                </a:solidFill>
                <a:prstDash val="solid"/>
              </a:ln>
            </c:spPr>
          </c:dPt>
          <c:dPt>
            <c:idx val="5"/>
            <c:spPr>
              <a:solidFill>
                <a:srgbClr val="FF8080"/>
              </a:solidFill>
              <a:ln w="27171">
                <a:solidFill>
                  <a:srgbClr val="000000"/>
                </a:solidFill>
                <a:prstDash val="solid"/>
              </a:ln>
            </c:spPr>
          </c:dPt>
          <c:dPt>
            <c:idx val="6"/>
            <c:spPr>
              <a:solidFill>
                <a:srgbClr val="0066CC"/>
              </a:solidFill>
              <a:ln w="27171">
                <a:solidFill>
                  <a:srgbClr val="000000"/>
                </a:solidFill>
                <a:prstDash val="solid"/>
              </a:ln>
            </c:spPr>
          </c:dPt>
          <c:dPt>
            <c:idx val="7"/>
            <c:spPr>
              <a:solidFill>
                <a:srgbClr val="CCCCFF"/>
              </a:solidFill>
              <a:ln w="27171">
                <a:solidFill>
                  <a:srgbClr val="000000"/>
                </a:solidFill>
                <a:prstDash val="solid"/>
              </a:ln>
            </c:spPr>
          </c:dPt>
          <c:dPt>
            <c:idx val="8"/>
            <c:spPr>
              <a:solidFill>
                <a:srgbClr val="000080"/>
              </a:solidFill>
              <a:ln w="27171">
                <a:solidFill>
                  <a:srgbClr val="000000"/>
                </a:solidFill>
                <a:prstDash val="solid"/>
              </a:ln>
            </c:spPr>
          </c:dPt>
          <c:dPt>
            <c:idx val="9"/>
            <c:spPr>
              <a:solidFill>
                <a:srgbClr val="FF00FF"/>
              </a:solidFill>
              <a:ln w="27171">
                <a:solidFill>
                  <a:srgbClr val="000000"/>
                </a:solidFill>
                <a:prstDash val="solid"/>
              </a:ln>
            </c:spPr>
          </c:dPt>
          <c:dPt>
            <c:idx val="10"/>
            <c:spPr>
              <a:solidFill>
                <a:srgbClr val="FFFF00"/>
              </a:solidFill>
              <a:ln w="27171">
                <a:solidFill>
                  <a:srgbClr val="000000"/>
                </a:solidFill>
                <a:prstDash val="solid"/>
              </a:ln>
            </c:spPr>
          </c:dPt>
          <c:dLbls>
            <c:dLbl>
              <c:idx val="0"/>
              <c:layout>
                <c:manualLayout>
                  <c:x val="-0.136723468418136"/>
                  <c:y val="0.181160937199923"/>
                </c:manualLayout>
              </c:layout>
              <c:tx>
                <c:rich>
                  <a:bodyPr/>
                  <a:lstStyle/>
                  <a:p>
                    <a:pPr>
                      <a:defRPr sz="2995" b="1" i="0" u="none" strike="noStrike" baseline="0">
                        <a:solidFill>
                          <a:srgbClr val="FFFFFF"/>
                        </a:solidFill>
                        <a:latin typeface="Arial"/>
                        <a:ea typeface="Arial"/>
                        <a:cs typeface="Arial"/>
                      </a:defRPr>
                    </a:pPr>
                    <a:r>
                      <a:rPr lang="en-US" sz="2995" dirty="0"/>
                      <a:t>Cancer</a:t>
                    </a:r>
                    <a:r>
                      <a:rPr lang="en-US" sz="2995" dirty="0" smtClean="0"/>
                      <a:t>
19%</a:t>
                    </a:r>
                    <a:endParaRPr lang="en-US" sz="2995" dirty="0"/>
                  </a:p>
                </c:rich>
              </c:tx>
              <c:spPr>
                <a:noFill/>
                <a:ln w="27171">
                  <a:noFill/>
                </a:ln>
              </c:spPr>
              <c:dLblPos val="bestFit"/>
            </c:dLbl>
            <c:dLbl>
              <c:idx val="1"/>
              <c:layout>
                <c:manualLayout>
                  <c:x val="-0.189124890580308"/>
                  <c:y val="-0.0684576851674028"/>
                </c:manualLayout>
              </c:layout>
              <c:tx>
                <c:rich>
                  <a:bodyPr/>
                  <a:lstStyle/>
                  <a:p>
                    <a:pPr>
                      <a:defRPr sz="1498" b="1" i="0" u="none" strike="noStrike" baseline="0">
                        <a:solidFill>
                          <a:srgbClr val="FFFFFF"/>
                        </a:solidFill>
                        <a:latin typeface="Arial"/>
                        <a:ea typeface="Arial"/>
                        <a:cs typeface="Arial"/>
                      </a:defRPr>
                    </a:pPr>
                    <a:r>
                      <a:rPr lang="en-US" sz="2000" b="0" dirty="0"/>
                      <a:t>Heart Disease</a:t>
                    </a:r>
                    <a:r>
                      <a:rPr lang="en-US" sz="2000" b="0" dirty="0" smtClean="0"/>
                      <a:t>
20%</a:t>
                    </a:r>
                    <a:endParaRPr lang="en-US" sz="2000" b="0" dirty="0"/>
                  </a:p>
                </c:rich>
              </c:tx>
              <c:spPr>
                <a:noFill/>
                <a:ln w="27171">
                  <a:noFill/>
                </a:ln>
              </c:spPr>
              <c:dLblPos val="bestFit"/>
            </c:dLbl>
            <c:dLbl>
              <c:idx val="2"/>
              <c:layout>
                <c:manualLayout>
                  <c:x val="0.0578460720126302"/>
                  <c:y val="-0.00296027783112492"/>
                </c:manualLayout>
              </c:layout>
              <c:tx>
                <c:rich>
                  <a:bodyPr/>
                  <a:lstStyle/>
                  <a:p>
                    <a:pPr>
                      <a:defRPr sz="1284" b="1" i="0" u="none" strike="noStrike" baseline="0">
                        <a:solidFill>
                          <a:srgbClr val="000000"/>
                        </a:solidFill>
                        <a:latin typeface="Arial"/>
                        <a:ea typeface="Arial"/>
                        <a:cs typeface="Arial"/>
                      </a:defRPr>
                    </a:pPr>
                    <a:r>
                      <a:rPr lang="en-US" sz="1284" dirty="0" smtClean="0"/>
                      <a:t>Accidents
9%</a:t>
                    </a:r>
                    <a:endParaRPr lang="en-US" sz="1284" dirty="0"/>
                  </a:p>
                </c:rich>
              </c:tx>
              <c:spPr>
                <a:noFill/>
                <a:ln w="27171">
                  <a:noFill/>
                </a:ln>
              </c:spPr>
              <c:dLblPos val="bestFit"/>
            </c:dLbl>
            <c:dLbl>
              <c:idx val="3"/>
              <c:layout>
                <c:manualLayout>
                  <c:x val="-0.0099278646194937"/>
                  <c:y val="-0.0142295627680686"/>
                </c:manualLayout>
              </c:layout>
              <c:tx>
                <c:rich>
                  <a:bodyPr/>
                  <a:lstStyle/>
                  <a:p>
                    <a:pPr>
                      <a:defRPr sz="1284" b="1" i="0" u="none" strike="noStrike" baseline="0">
                        <a:solidFill>
                          <a:srgbClr val="000000"/>
                        </a:solidFill>
                        <a:latin typeface="Arial"/>
                        <a:ea typeface="Arial"/>
                        <a:cs typeface="Arial"/>
                      </a:defRPr>
                    </a:pPr>
                    <a:r>
                      <a:rPr lang="en-US" dirty="0"/>
                      <a:t>Suicide</a:t>
                    </a:r>
                    <a:r>
                      <a:rPr lang="en-US" dirty="0" smtClean="0"/>
                      <a:t>
2%</a:t>
                    </a:r>
                    <a:endParaRPr lang="en-US" dirty="0"/>
                  </a:p>
                </c:rich>
              </c:tx>
              <c:numFmt formatCode="0%" sourceLinked="0"/>
              <c:spPr>
                <a:noFill/>
                <a:ln w="27171">
                  <a:noFill/>
                </a:ln>
              </c:spPr>
              <c:dLblPos val="bestFit"/>
              <c:showCatName val="1"/>
              <c:showPercent val="1"/>
            </c:dLbl>
            <c:dLbl>
              <c:idx val="4"/>
              <c:layout>
                <c:manualLayout>
                  <c:x val="-0.0150002372301616"/>
                  <c:y val="0.00655287753664938"/>
                </c:manualLayout>
              </c:layout>
              <c:tx>
                <c:rich>
                  <a:bodyPr/>
                  <a:lstStyle/>
                  <a:p>
                    <a:pPr>
                      <a:defRPr sz="1284" b="1" i="0" u="none" strike="noStrike" baseline="0">
                        <a:solidFill>
                          <a:schemeClr val="bg1"/>
                        </a:solidFill>
                        <a:latin typeface="Arial"/>
                        <a:ea typeface="Arial"/>
                        <a:cs typeface="Arial"/>
                      </a:defRPr>
                    </a:pPr>
                    <a:r>
                      <a:rPr lang="en-US" sz="1284" dirty="0">
                        <a:solidFill>
                          <a:schemeClr val="tx1"/>
                        </a:solidFill>
                      </a:rPr>
                      <a:t>COPD</a:t>
                    </a:r>
                    <a:r>
                      <a:rPr lang="en-US" sz="1284" dirty="0">
                        <a:solidFill>
                          <a:schemeClr val="bg1"/>
                        </a:solidFill>
                      </a:rPr>
                      <a:t>
</a:t>
                    </a:r>
                    <a:r>
                      <a:rPr lang="en-US" sz="1284" dirty="0">
                        <a:solidFill>
                          <a:srgbClr val="000000"/>
                        </a:solidFill>
                      </a:rPr>
                      <a:t>4%</a:t>
                    </a:r>
                  </a:p>
                </c:rich>
              </c:tx>
              <c:spPr>
                <a:noFill/>
                <a:ln w="27171">
                  <a:noFill/>
                </a:ln>
              </c:spPr>
              <c:dLblPos val="bestFit"/>
            </c:dLbl>
            <c:dLbl>
              <c:idx val="5"/>
              <c:layout>
                <c:manualLayout>
                  <c:x val="-0.0127075927145529"/>
                  <c:y val="-0.000714903015171884"/>
                </c:manualLayout>
              </c:layout>
              <c:tx>
                <c:rich>
                  <a:bodyPr/>
                  <a:lstStyle/>
                  <a:p>
                    <a:pPr>
                      <a:defRPr sz="1284" b="1" i="0" u="none" strike="noStrike" baseline="0">
                        <a:solidFill>
                          <a:srgbClr val="000000"/>
                        </a:solidFill>
                        <a:latin typeface="Arial"/>
                        <a:ea typeface="Arial"/>
                        <a:cs typeface="Arial"/>
                      </a:defRPr>
                    </a:pPr>
                    <a:r>
                      <a:rPr lang="en-US" sz="1284" dirty="0" smtClean="0"/>
                      <a:t>Stroke
3%</a:t>
                    </a:r>
                    <a:endParaRPr lang="en-US" sz="1284" dirty="0"/>
                  </a:p>
                </c:rich>
              </c:tx>
              <c:spPr>
                <a:noFill/>
                <a:ln w="27171">
                  <a:noFill/>
                </a:ln>
              </c:spPr>
              <c:dLblPos val="bestFit"/>
            </c:dLbl>
            <c:dLbl>
              <c:idx val="6"/>
              <c:layout>
                <c:manualLayout>
                  <c:x val="0.236391367956169"/>
                  <c:y val="0.0359203537057868"/>
                </c:manualLayout>
              </c:layout>
              <c:tx>
                <c:rich>
                  <a:bodyPr/>
                  <a:lstStyle/>
                  <a:p>
                    <a:pPr>
                      <a:defRPr sz="1284" b="1" i="0" u="none" strike="noStrike" baseline="0">
                        <a:solidFill>
                          <a:srgbClr val="000000"/>
                        </a:solidFill>
                        <a:latin typeface="Arial"/>
                        <a:ea typeface="Arial"/>
                        <a:cs typeface="Arial"/>
                      </a:defRPr>
                    </a:pPr>
                    <a:r>
                      <a:rPr lang="en-US" sz="1284" dirty="0" smtClean="0"/>
                      <a:t>Chronic</a:t>
                    </a:r>
                  </a:p>
                  <a:p>
                    <a:pPr>
                      <a:defRPr sz="1284" b="1" i="0" u="none" strike="noStrike" baseline="0">
                        <a:solidFill>
                          <a:srgbClr val="000000"/>
                        </a:solidFill>
                        <a:latin typeface="Arial"/>
                        <a:ea typeface="Arial"/>
                        <a:cs typeface="Arial"/>
                      </a:defRPr>
                    </a:pPr>
                    <a:r>
                      <a:rPr lang="en-US" sz="1284" dirty="0" smtClean="0"/>
                      <a:t> </a:t>
                    </a:r>
                    <a:r>
                      <a:rPr lang="en-US" sz="1284" dirty="0"/>
                      <a:t>Liver</a:t>
                    </a:r>
                    <a:r>
                      <a:rPr lang="en-US" sz="1284" dirty="0" smtClean="0"/>
                      <a:t>
4%</a:t>
                    </a:r>
                    <a:endParaRPr lang="en-US" sz="1284" dirty="0"/>
                  </a:p>
                </c:rich>
              </c:tx>
              <c:spPr>
                <a:noFill/>
                <a:ln w="27171">
                  <a:noFill/>
                </a:ln>
              </c:spPr>
              <c:dLblPos val="bestFit"/>
            </c:dLbl>
            <c:dLbl>
              <c:idx val="7"/>
              <c:layout>
                <c:manualLayout>
                  <c:x val="-0.0522823725006401"/>
                  <c:y val="-0.0156583226402599"/>
                </c:manualLayout>
              </c:layout>
              <c:numFmt formatCode="0%" sourceLinked="0"/>
              <c:spPr>
                <a:noFill/>
                <a:ln w="27171">
                  <a:noFill/>
                </a:ln>
              </c:spPr>
              <c:txPr>
                <a:bodyPr/>
                <a:lstStyle/>
                <a:p>
                  <a:pPr>
                    <a:defRPr sz="1284" b="1" i="0" u="none" strike="noStrike" baseline="0">
                      <a:solidFill>
                        <a:srgbClr val="000000"/>
                      </a:solidFill>
                      <a:latin typeface="Arial"/>
                      <a:ea typeface="Arial"/>
                      <a:cs typeface="Arial"/>
                    </a:defRPr>
                  </a:pPr>
                  <a:endParaRPr lang="en-US"/>
                </a:p>
              </c:txPr>
              <c:dLblPos val="bestFit"/>
              <c:showCatName val="1"/>
              <c:showPercent val="1"/>
            </c:dLbl>
            <c:dLbl>
              <c:idx val="8"/>
              <c:layout>
                <c:manualLayout>
                  <c:x val="-0.079005420410821"/>
                  <c:y val="-0.0330682496543379"/>
                </c:manualLayout>
              </c:layout>
              <c:tx>
                <c:rich>
                  <a:bodyPr/>
                  <a:lstStyle/>
                  <a:p>
                    <a:pPr>
                      <a:defRPr sz="1284" b="1" i="0" u="none" strike="noStrike" baseline="0">
                        <a:solidFill>
                          <a:srgbClr val="000000"/>
                        </a:solidFill>
                        <a:latin typeface="Arial"/>
                        <a:ea typeface="Arial"/>
                        <a:cs typeface="Arial"/>
                      </a:defRPr>
                    </a:pPr>
                    <a:r>
                      <a:rPr lang="en-US" dirty="0"/>
                      <a:t>Diabetes</a:t>
                    </a:r>
                    <a:r>
                      <a:rPr lang="en-US" dirty="0" smtClean="0"/>
                      <a:t>
6%</a:t>
                    </a:r>
                    <a:endParaRPr lang="en-US" dirty="0"/>
                  </a:p>
                </c:rich>
              </c:tx>
              <c:numFmt formatCode="0%" sourceLinked="0"/>
              <c:spPr>
                <a:noFill/>
                <a:ln w="27171">
                  <a:noFill/>
                </a:ln>
              </c:spPr>
              <c:dLblPos val="bestFit"/>
              <c:showCatName val="1"/>
              <c:showPercent val="1"/>
            </c:dLbl>
            <c:dLbl>
              <c:idx val="9"/>
              <c:layout>
                <c:manualLayout>
                  <c:x val="-0.0613465711795419"/>
                  <c:y val="-0.0580862188202415"/>
                </c:manualLayout>
              </c:layout>
              <c:tx>
                <c:rich>
                  <a:bodyPr/>
                  <a:lstStyle/>
                  <a:p>
                    <a:pPr>
                      <a:defRPr sz="1284" b="1" i="0" u="none" strike="noStrike" baseline="0">
                        <a:solidFill>
                          <a:srgbClr val="000000"/>
                        </a:solidFill>
                        <a:latin typeface="Arial"/>
                        <a:ea typeface="Arial"/>
                        <a:cs typeface="Arial"/>
                      </a:defRPr>
                    </a:pPr>
                    <a:r>
                      <a:rPr lang="en-US" dirty="0"/>
                      <a:t>Homicide</a:t>
                    </a:r>
                    <a:r>
                      <a:rPr lang="en-US" dirty="0" smtClean="0"/>
                      <a:t>
1%</a:t>
                    </a:r>
                    <a:endParaRPr lang="en-US" dirty="0"/>
                  </a:p>
                </c:rich>
              </c:tx>
              <c:numFmt formatCode="0%" sourceLinked="0"/>
              <c:spPr>
                <a:noFill/>
                <a:ln w="27171">
                  <a:noFill/>
                </a:ln>
              </c:spPr>
              <c:dLblPos val="bestFit"/>
              <c:showCatName val="1"/>
              <c:showPercent val="1"/>
            </c:dLbl>
            <c:dLbl>
              <c:idx val="10"/>
              <c:layout>
                <c:manualLayout>
                  <c:x val="-0.0452284744098301"/>
                  <c:y val="0.0808296523910121"/>
                </c:manualLayout>
              </c:layout>
              <c:dLblPos val="bestFit"/>
              <c:showCatName val="1"/>
              <c:showPercent val="1"/>
            </c:dLbl>
            <c:numFmt formatCode="0%" sourceLinked="0"/>
            <c:spPr>
              <a:noFill/>
              <a:ln w="27171">
                <a:noFill/>
              </a:ln>
            </c:spPr>
            <c:txPr>
              <a:bodyPr/>
              <a:lstStyle/>
              <a:p>
                <a:pPr>
                  <a:defRPr sz="1498" b="1" i="0" u="none" strike="noStrike" baseline="0">
                    <a:solidFill>
                      <a:srgbClr val="000000"/>
                    </a:solidFill>
                    <a:latin typeface="Arial"/>
                    <a:ea typeface="Arial"/>
                    <a:cs typeface="Arial"/>
                  </a:defRPr>
                </a:pPr>
                <a:endParaRPr lang="en-US"/>
              </a:p>
            </c:txPr>
            <c:showCatName val="1"/>
            <c:showPercent val="1"/>
            <c:showLeaderLines val="1"/>
          </c:dLbls>
          <c:cat>
            <c:strRef>
              <c:f>Sheet1!$A$2:$A$12</c:f>
              <c:strCache>
                <c:ptCount val="11"/>
                <c:pt idx="0">
                  <c:v>Cancer</c:v>
                </c:pt>
                <c:pt idx="1">
                  <c:v>Heart Disease</c:v>
                </c:pt>
                <c:pt idx="2">
                  <c:v>Unintentional Injury</c:v>
                </c:pt>
                <c:pt idx="3">
                  <c:v>Suicide</c:v>
                </c:pt>
                <c:pt idx="4">
                  <c:v>COPD</c:v>
                </c:pt>
                <c:pt idx="5">
                  <c:v>Cerebrovascular Disease</c:v>
                </c:pt>
                <c:pt idx="6">
                  <c:v>Chronic Liver</c:v>
                </c:pt>
                <c:pt idx="7">
                  <c:v>Pneumonia and Influenza</c:v>
                </c:pt>
                <c:pt idx="8">
                  <c:v>Diabetes</c:v>
                </c:pt>
                <c:pt idx="9">
                  <c:v>Homicide</c:v>
                </c:pt>
                <c:pt idx="10">
                  <c:v>All other causes</c:v>
                </c:pt>
              </c:strCache>
            </c:strRef>
          </c:cat>
          <c:val>
            <c:numRef>
              <c:f>Sheet1!$C$2:$C$12</c:f>
              <c:numCache>
                <c:formatCode>0%</c:formatCode>
                <c:ptCount val="11"/>
                <c:pt idx="0">
                  <c:v>0.2</c:v>
                </c:pt>
                <c:pt idx="1">
                  <c:v>0.21</c:v>
                </c:pt>
                <c:pt idx="2">
                  <c:v>0.09</c:v>
                </c:pt>
                <c:pt idx="3">
                  <c:v>0.02</c:v>
                </c:pt>
                <c:pt idx="4">
                  <c:v>0.04</c:v>
                </c:pt>
                <c:pt idx="5">
                  <c:v>0.03</c:v>
                </c:pt>
                <c:pt idx="6">
                  <c:v>0.02</c:v>
                </c:pt>
                <c:pt idx="7">
                  <c:v>0.02</c:v>
                </c:pt>
                <c:pt idx="8">
                  <c:v>0.06</c:v>
                </c:pt>
                <c:pt idx="9">
                  <c:v>0.01</c:v>
                </c:pt>
                <c:pt idx="10">
                  <c:v>0.3</c:v>
                </c:pt>
              </c:numCache>
            </c:numRef>
          </c:val>
        </c:ser>
        <c:dLbls>
          <c:showCatName val="1"/>
          <c:showPercent val="1"/>
        </c:dLbls>
        <c:firstSliceAng val="0"/>
      </c:pieChart>
      <c:spPr>
        <a:noFill/>
        <a:ln w="27171">
          <a:noFill/>
        </a:ln>
      </c:spPr>
    </c:plotArea>
    <c:plotVisOnly val="1"/>
    <c:dispBlanksAs val="zero"/>
  </c:chart>
  <c:spPr>
    <a:noFill/>
    <a:ln>
      <a:noFill/>
    </a:ln>
  </c:spPr>
  <c:txPr>
    <a:bodyPr/>
    <a:lstStyle/>
    <a:p>
      <a:pPr>
        <a:defRPr sz="1551" b="0" i="0" u="none" strike="noStrike" baseline="0">
          <a:solidFill>
            <a:srgbClr val="000000"/>
          </a:solidFill>
          <a:latin typeface="Arial"/>
          <a:ea typeface="Arial"/>
          <a:cs typeface="Aria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manualLayout>
          <c:layoutTarget val="inner"/>
          <c:xMode val="edge"/>
          <c:yMode val="edge"/>
          <c:x val="0.0481057402546904"/>
          <c:y val="0.0"/>
          <c:w val="0.916273087391854"/>
          <c:h val="0.870387348317833"/>
        </c:manualLayout>
      </c:layout>
      <c:barChart>
        <c:barDir val="bar"/>
        <c:grouping val="stacked"/>
        <c:ser>
          <c:idx val="0"/>
          <c:order val="0"/>
          <c:tx>
            <c:strRef>
              <c:f>Sheet1!$B$1</c:f>
              <c:strCache>
                <c:ptCount val="1"/>
                <c:pt idx="0">
                  <c:v>% DIFFERENCE</c:v>
                </c:pt>
              </c:strCache>
            </c:strRef>
          </c:tx>
          <c:spPr>
            <a:solidFill>
              <a:srgbClr val="71E6FF"/>
            </a:solidFill>
          </c:spPr>
          <c:dPt>
            <c:idx val="1"/>
            <c:spPr>
              <a:solidFill>
                <a:srgbClr val="008000"/>
              </a:solidFill>
            </c:spPr>
          </c:dPt>
          <c:dPt>
            <c:idx val="2"/>
            <c:spPr>
              <a:solidFill>
                <a:srgbClr val="FF6F23"/>
              </a:solidFill>
            </c:spPr>
          </c:dPt>
          <c:dPt>
            <c:idx val="3"/>
            <c:spPr>
              <a:solidFill>
                <a:srgbClr val="FFFF00"/>
              </a:solidFill>
            </c:spPr>
          </c:dPt>
          <c:dPt>
            <c:idx val="5"/>
            <c:spPr>
              <a:solidFill>
                <a:srgbClr val="FF3EE9"/>
              </a:solidFill>
            </c:spPr>
          </c:dPt>
          <c:dLbls>
            <c:dLbl>
              <c:idx val="0"/>
              <c:layout>
                <c:manualLayout>
                  <c:x val="-0.811728395061728"/>
                  <c:y val="0.00318091491127752"/>
                </c:manualLayout>
              </c:layout>
              <c:showVal val="1"/>
            </c:dLbl>
            <c:dLbl>
              <c:idx val="1"/>
              <c:layout>
                <c:manualLayout>
                  <c:x val="-0.205246913580247"/>
                  <c:y val="2.50465741045474E-7"/>
                </c:manualLayout>
              </c:layout>
              <c:showVal val="1"/>
            </c:dLbl>
            <c:dLbl>
              <c:idx val="2"/>
              <c:layout>
                <c:manualLayout>
                  <c:x val="-0.674382716049383"/>
                  <c:y val="-0.00318066444553647"/>
                </c:manualLayout>
              </c:layout>
              <c:showVal val="1"/>
            </c:dLbl>
            <c:dLbl>
              <c:idx val="3"/>
              <c:layout>
                <c:manualLayout>
                  <c:x val="-0.195987654320988"/>
                  <c:y val="-0.00636157935681399"/>
                </c:manualLayout>
              </c:layout>
              <c:showVal val="1"/>
            </c:dLbl>
            <c:dLbl>
              <c:idx val="4"/>
              <c:layout>
                <c:manualLayout>
                  <c:x val="0.01088521920871"/>
                  <c:y val="0.00582718826813315"/>
                </c:manualLayout>
              </c:layout>
              <c:showVal val="1"/>
            </c:dLbl>
            <c:dLbl>
              <c:idx val="5"/>
              <c:layout>
                <c:manualLayout>
                  <c:x val="-0.515432098765432"/>
                  <c:y val="2.91580498504306E-17"/>
                </c:manualLayout>
              </c:layout>
              <c:showVal val="1"/>
            </c:dLbl>
            <c:numFmt formatCode="0%" sourceLinked="0"/>
            <c:showVal val="1"/>
          </c:dLbls>
          <c:cat>
            <c:strRef>
              <c:f>Sheet1!$A$2:$A$8</c:f>
              <c:strCache>
                <c:ptCount val="6"/>
                <c:pt idx="0">
                  <c:v>SW</c:v>
                </c:pt>
                <c:pt idx="1">
                  <c:v>SP</c:v>
                </c:pt>
                <c:pt idx="2">
                  <c:v>PC</c:v>
                </c:pt>
                <c:pt idx="3">
                  <c:v>NP</c:v>
                </c:pt>
                <c:pt idx="4">
                  <c:v>AK</c:v>
                </c:pt>
                <c:pt idx="5">
                  <c:v>ALL CHSDA</c:v>
                </c:pt>
              </c:strCache>
            </c:strRef>
          </c:cat>
          <c:val>
            <c:numRef>
              <c:f>Sheet1!$B$2:$B$8</c:f>
              <c:numCache>
                <c:formatCode>0.00%</c:formatCode>
                <c:ptCount val="7"/>
                <c:pt idx="0">
                  <c:v>-0.59</c:v>
                </c:pt>
                <c:pt idx="1">
                  <c:v>-0.11</c:v>
                </c:pt>
                <c:pt idx="2">
                  <c:v>-0.48</c:v>
                </c:pt>
                <c:pt idx="3">
                  <c:v>-0.11</c:v>
                </c:pt>
                <c:pt idx="4">
                  <c:v>-0.001</c:v>
                </c:pt>
                <c:pt idx="5">
                  <c:v>-0.36</c:v>
                </c:pt>
                <c:pt idx="6">
                  <c:v>0.0</c:v>
                </c:pt>
              </c:numCache>
            </c:numRef>
          </c:val>
        </c:ser>
        <c:dLbls>
          <c:showVal val="1"/>
        </c:dLbls>
        <c:overlap val="100"/>
        <c:axId val="356704472"/>
        <c:axId val="356707528"/>
      </c:barChart>
      <c:catAx>
        <c:axId val="356704472"/>
        <c:scaling>
          <c:orientation val="minMax"/>
        </c:scaling>
        <c:axPos val="l"/>
        <c:tickLblPos val="nextTo"/>
        <c:crossAx val="356707528"/>
        <c:crosses val="autoZero"/>
        <c:auto val="1"/>
        <c:lblAlgn val="ctr"/>
        <c:lblOffset val="100"/>
      </c:catAx>
      <c:valAx>
        <c:axId val="356707528"/>
        <c:scaling>
          <c:orientation val="minMax"/>
        </c:scaling>
        <c:axPos val="b"/>
        <c:numFmt formatCode="0%" sourceLinked="0"/>
        <c:tickLblPos val="nextTo"/>
        <c:crossAx val="356704472"/>
        <c:crosses val="autoZero"/>
        <c:crossBetween val="between"/>
      </c:valAx>
    </c:plotArea>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manualLayout>
          <c:layoutTarget val="inner"/>
          <c:xMode val="edge"/>
          <c:yMode val="edge"/>
          <c:x val="0.0910554295119889"/>
          <c:y val="0.174374453193351"/>
          <c:w val="0.87012400462654"/>
          <c:h val="0.711657292838395"/>
        </c:manualLayout>
      </c:layout>
      <c:barChart>
        <c:barDir val="bar"/>
        <c:grouping val="percentStacked"/>
        <c:ser>
          <c:idx val="0"/>
          <c:order val="0"/>
          <c:tx>
            <c:strRef>
              <c:f>Sheet1!$A$2</c:f>
              <c:strCache>
                <c:ptCount val="1"/>
                <c:pt idx="0">
                  <c:v>&lt;40</c:v>
                </c:pt>
              </c:strCache>
            </c:strRef>
          </c:tx>
          <c:spPr>
            <a:solidFill>
              <a:srgbClr val="71E6FF"/>
            </a:solidFill>
          </c:spPr>
          <c:dPt>
            <c:idx val="1"/>
          </c:dPt>
          <c:dLbls>
            <c:showVal val="1"/>
          </c:dLbls>
          <c:cat>
            <c:strRef>
              <c:f>Sheet1!$B$1:$C$1</c:f>
              <c:strCache>
                <c:ptCount val="2"/>
                <c:pt idx="0">
                  <c:v>AIAN</c:v>
                </c:pt>
                <c:pt idx="1">
                  <c:v>NHW</c:v>
                </c:pt>
              </c:strCache>
            </c:strRef>
          </c:cat>
          <c:val>
            <c:numRef>
              <c:f>Sheet1!$B$2:$C$2</c:f>
              <c:numCache>
                <c:formatCode>0%</c:formatCode>
                <c:ptCount val="2"/>
                <c:pt idx="0">
                  <c:v>0.09</c:v>
                </c:pt>
                <c:pt idx="1">
                  <c:v>0.04</c:v>
                </c:pt>
              </c:numCache>
            </c:numRef>
          </c:val>
        </c:ser>
        <c:ser>
          <c:idx val="1"/>
          <c:order val="1"/>
          <c:tx>
            <c:strRef>
              <c:f>Sheet1!$A$3</c:f>
              <c:strCache>
                <c:ptCount val="1"/>
                <c:pt idx="0">
                  <c:v>40-49</c:v>
                </c:pt>
              </c:strCache>
            </c:strRef>
          </c:tx>
          <c:spPr>
            <a:solidFill>
              <a:srgbClr val="FFFF00"/>
            </a:solidFill>
          </c:spPr>
          <c:dLbls>
            <c:showVal val="1"/>
          </c:dLbls>
          <c:cat>
            <c:strRef>
              <c:f>Sheet1!$B$1:$C$1</c:f>
              <c:strCache>
                <c:ptCount val="2"/>
                <c:pt idx="0">
                  <c:v>AIAN</c:v>
                </c:pt>
                <c:pt idx="1">
                  <c:v>NHW</c:v>
                </c:pt>
              </c:strCache>
            </c:strRef>
          </c:cat>
          <c:val>
            <c:numRef>
              <c:f>Sheet1!$B$3:$C$3</c:f>
              <c:numCache>
                <c:formatCode>0%</c:formatCode>
                <c:ptCount val="2"/>
                <c:pt idx="0">
                  <c:v>0.221</c:v>
                </c:pt>
                <c:pt idx="1">
                  <c:v>0.15</c:v>
                </c:pt>
              </c:numCache>
            </c:numRef>
          </c:val>
        </c:ser>
        <c:ser>
          <c:idx val="2"/>
          <c:order val="2"/>
          <c:tx>
            <c:strRef>
              <c:f>Sheet1!$A$4</c:f>
              <c:strCache>
                <c:ptCount val="1"/>
                <c:pt idx="0">
                  <c:v>50-64</c:v>
                </c:pt>
              </c:strCache>
            </c:strRef>
          </c:tx>
          <c:spPr>
            <a:solidFill>
              <a:srgbClr val="FF6F23"/>
            </a:solidFill>
          </c:spPr>
          <c:dLbls>
            <c:showVal val="1"/>
          </c:dLbls>
          <c:cat>
            <c:strRef>
              <c:f>Sheet1!$B$1:$C$1</c:f>
              <c:strCache>
                <c:ptCount val="2"/>
                <c:pt idx="0">
                  <c:v>AIAN</c:v>
                </c:pt>
                <c:pt idx="1">
                  <c:v>NHW</c:v>
                </c:pt>
              </c:strCache>
            </c:strRef>
          </c:cat>
          <c:val>
            <c:numRef>
              <c:f>Sheet1!$B$4:$C$4</c:f>
              <c:numCache>
                <c:formatCode>0%</c:formatCode>
                <c:ptCount val="2"/>
                <c:pt idx="0">
                  <c:v>0.391</c:v>
                </c:pt>
                <c:pt idx="1">
                  <c:v>0.33</c:v>
                </c:pt>
              </c:numCache>
            </c:numRef>
          </c:val>
        </c:ser>
        <c:ser>
          <c:idx val="3"/>
          <c:order val="3"/>
          <c:tx>
            <c:strRef>
              <c:f>Sheet1!$A$5</c:f>
              <c:strCache>
                <c:ptCount val="1"/>
                <c:pt idx="0">
                  <c:v>65 and Older</c:v>
                </c:pt>
              </c:strCache>
            </c:strRef>
          </c:tx>
          <c:spPr>
            <a:solidFill>
              <a:schemeClr val="accent2">
                <a:lumMod val="40000"/>
                <a:lumOff val="60000"/>
              </a:schemeClr>
            </a:solidFill>
          </c:spPr>
          <c:dLbls>
            <c:showVal val="1"/>
          </c:dLbls>
          <c:cat>
            <c:strRef>
              <c:f>Sheet1!$B$1:$C$1</c:f>
              <c:strCache>
                <c:ptCount val="2"/>
                <c:pt idx="0">
                  <c:v>AIAN</c:v>
                </c:pt>
                <c:pt idx="1">
                  <c:v>NHW</c:v>
                </c:pt>
              </c:strCache>
            </c:strRef>
          </c:cat>
          <c:val>
            <c:numRef>
              <c:f>Sheet1!$B$5:$C$5</c:f>
              <c:numCache>
                <c:formatCode>0%</c:formatCode>
                <c:ptCount val="2"/>
                <c:pt idx="0">
                  <c:v>0.301</c:v>
                </c:pt>
                <c:pt idx="1">
                  <c:v>0.48</c:v>
                </c:pt>
              </c:numCache>
            </c:numRef>
          </c:val>
        </c:ser>
        <c:dLbls>
          <c:showVal val="1"/>
        </c:dLbls>
        <c:overlap val="100"/>
        <c:axId val="266588968"/>
        <c:axId val="266592168"/>
      </c:barChart>
      <c:catAx>
        <c:axId val="266588968"/>
        <c:scaling>
          <c:orientation val="minMax"/>
        </c:scaling>
        <c:axPos val="l"/>
        <c:tickLblPos val="nextTo"/>
        <c:crossAx val="266592168"/>
        <c:crosses val="autoZero"/>
        <c:auto val="1"/>
        <c:lblAlgn val="ctr"/>
        <c:lblOffset val="100"/>
      </c:catAx>
      <c:valAx>
        <c:axId val="266592168"/>
        <c:scaling>
          <c:orientation val="minMax"/>
        </c:scaling>
        <c:axPos val="b"/>
        <c:numFmt formatCode="0%" sourceLinked="0"/>
        <c:tickLblPos val="nextTo"/>
        <c:crossAx val="266588968"/>
        <c:crosses val="autoZero"/>
        <c:crossBetween val="between"/>
      </c:valAx>
    </c:plotArea>
    <c:legend>
      <c:legendPos val="t"/>
      <c:layout>
        <c:manualLayout>
          <c:xMode val="edge"/>
          <c:yMode val="edge"/>
          <c:x val="0.246577472307487"/>
          <c:y val="0.115384615384615"/>
          <c:w val="0.506845055385026"/>
          <c:h val="0.0707622305408545"/>
        </c:manualLayout>
      </c:layout>
    </c:legend>
    <c:plotVisOnly val="1"/>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strRef>
              <c:f>Sheet1!$B$1</c:f>
              <c:strCache>
                <c:ptCount val="1"/>
                <c:pt idx="0">
                  <c:v>AIAN</c:v>
                </c:pt>
              </c:strCache>
            </c:strRef>
          </c:tx>
          <c:spPr>
            <a:solidFill>
              <a:srgbClr val="AA190C"/>
            </a:solidFill>
          </c:spPr>
          <c:dLbls>
            <c:showVal val="1"/>
          </c:dLbls>
          <c:cat>
            <c:strRef>
              <c:f>Sheet1!$A$2</c:f>
              <c:strCache>
                <c:ptCount val="1"/>
                <c:pt idx="0">
                  <c:v>Late Stage</c:v>
                </c:pt>
              </c:strCache>
            </c:strRef>
          </c:cat>
          <c:val>
            <c:numRef>
              <c:f>Sheet1!$B$2</c:f>
              <c:numCache>
                <c:formatCode>0%</c:formatCode>
                <c:ptCount val="1"/>
                <c:pt idx="0">
                  <c:v>0.32</c:v>
                </c:pt>
              </c:numCache>
            </c:numRef>
          </c:val>
        </c:ser>
        <c:ser>
          <c:idx val="1"/>
          <c:order val="1"/>
          <c:tx>
            <c:strRef>
              <c:f>Sheet1!$C$1</c:f>
              <c:strCache>
                <c:ptCount val="1"/>
                <c:pt idx="0">
                  <c:v>NHW</c:v>
                </c:pt>
              </c:strCache>
            </c:strRef>
          </c:tx>
          <c:dLbls>
            <c:showVal val="1"/>
          </c:dLbls>
          <c:cat>
            <c:strRef>
              <c:f>Sheet1!$A$2</c:f>
              <c:strCache>
                <c:ptCount val="1"/>
                <c:pt idx="0">
                  <c:v>Late Stage</c:v>
                </c:pt>
              </c:strCache>
            </c:strRef>
          </c:cat>
          <c:val>
            <c:numRef>
              <c:f>Sheet1!$C$2</c:f>
              <c:numCache>
                <c:formatCode>0%</c:formatCode>
                <c:ptCount val="1"/>
                <c:pt idx="0">
                  <c:v>0.27</c:v>
                </c:pt>
              </c:numCache>
            </c:numRef>
          </c:val>
        </c:ser>
        <c:dLbls>
          <c:showVal val="1"/>
        </c:dLbls>
        <c:axId val="356761752"/>
        <c:axId val="356764808"/>
      </c:barChart>
      <c:catAx>
        <c:axId val="356761752"/>
        <c:scaling>
          <c:orientation val="minMax"/>
        </c:scaling>
        <c:axPos val="b"/>
        <c:tickLblPos val="nextTo"/>
        <c:crossAx val="356764808"/>
        <c:crosses val="autoZero"/>
        <c:auto val="1"/>
        <c:lblAlgn val="ctr"/>
        <c:lblOffset val="100"/>
      </c:catAx>
      <c:valAx>
        <c:axId val="356764808"/>
        <c:scaling>
          <c:orientation val="minMax"/>
        </c:scaling>
        <c:axPos val="l"/>
        <c:majorGridlines/>
        <c:numFmt formatCode="0%" sourceLinked="0"/>
        <c:tickLblPos val="nextTo"/>
        <c:crossAx val="356761752"/>
        <c:crosses val="autoZero"/>
        <c:crossBetween val="between"/>
      </c:valAx>
    </c:plotArea>
    <c:legend>
      <c:legendPos val="b"/>
      <c:layout>
        <c:manualLayout>
          <c:xMode val="edge"/>
          <c:yMode val="edge"/>
          <c:x val="0.426983085447652"/>
          <c:y val="0.901712985296158"/>
          <c:w val="0.226280742684942"/>
          <c:h val="0.0823824401474542"/>
        </c:manualLayout>
      </c:layout>
    </c:legend>
    <c:plotVisOnly val="1"/>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manualLayout>
          <c:layoutTarget val="inner"/>
          <c:xMode val="edge"/>
          <c:yMode val="edge"/>
          <c:x val="0.0481057402546904"/>
          <c:y val="0.0"/>
          <c:w val="0.916273087391854"/>
          <c:h val="0.870387348317833"/>
        </c:manualLayout>
      </c:layout>
      <c:barChart>
        <c:barDir val="bar"/>
        <c:grouping val="stacked"/>
        <c:ser>
          <c:idx val="0"/>
          <c:order val="0"/>
          <c:tx>
            <c:strRef>
              <c:f>Sheet1!$B$1</c:f>
              <c:strCache>
                <c:ptCount val="1"/>
                <c:pt idx="0">
                  <c:v>% DIFFERENCE</c:v>
                </c:pt>
              </c:strCache>
            </c:strRef>
          </c:tx>
          <c:spPr>
            <a:solidFill>
              <a:srgbClr val="71E6FF"/>
            </a:solidFill>
          </c:spPr>
          <c:dPt>
            <c:idx val="1"/>
            <c:spPr>
              <a:solidFill>
                <a:srgbClr val="008000"/>
              </a:solidFill>
            </c:spPr>
          </c:dPt>
          <c:dPt>
            <c:idx val="2"/>
            <c:spPr>
              <a:solidFill>
                <a:srgbClr val="FF6F23"/>
              </a:solidFill>
            </c:spPr>
          </c:dPt>
          <c:dPt>
            <c:idx val="3"/>
            <c:spPr>
              <a:solidFill>
                <a:srgbClr val="FFFF00"/>
              </a:solidFill>
            </c:spPr>
          </c:dPt>
          <c:dPt>
            <c:idx val="4"/>
            <c:spPr>
              <a:solidFill>
                <a:srgbClr val="FF0000"/>
              </a:solidFill>
            </c:spPr>
          </c:dPt>
          <c:dPt>
            <c:idx val="5"/>
            <c:spPr>
              <a:solidFill>
                <a:srgbClr val="FF3EE9"/>
              </a:solidFill>
            </c:spPr>
          </c:dPt>
          <c:dLbls>
            <c:dLbl>
              <c:idx val="0"/>
              <c:layout>
                <c:manualLayout>
                  <c:x val="-0.831073772028496"/>
                  <c:y val="0.000536391284422877"/>
                </c:manualLayout>
              </c:layout>
              <c:showVal val="1"/>
            </c:dLbl>
            <c:dLbl>
              <c:idx val="1"/>
              <c:layout>
                <c:manualLayout>
                  <c:x val="0.00578705005624297"/>
                  <c:y val="1.04153647451034E-6"/>
                </c:manualLayout>
              </c:layout>
              <c:showVal val="1"/>
            </c:dLbl>
            <c:dLbl>
              <c:idx val="2"/>
              <c:layout>
                <c:manualLayout>
                  <c:x val="-0.777777777777778"/>
                  <c:y val="0.00211077781943924"/>
                </c:manualLayout>
              </c:layout>
              <c:showVal val="1"/>
            </c:dLbl>
            <c:dLbl>
              <c:idx val="3"/>
              <c:layout>
                <c:manualLayout>
                  <c:x val="0.00642095519310086"/>
                  <c:y val="0.00422176394617335"/>
                </c:manualLayout>
              </c:layout>
              <c:showVal val="1"/>
            </c:dLbl>
            <c:dLbl>
              <c:idx val="4"/>
              <c:layout>
                <c:manualLayout>
                  <c:x val="-0.917768911698538"/>
                  <c:y val="-0.00740074157396992"/>
                </c:manualLayout>
              </c:layout>
              <c:showVal val="1"/>
            </c:dLbl>
            <c:dLbl>
              <c:idx val="5"/>
              <c:layout>
                <c:manualLayout>
                  <c:x val="-0.537037158549626"/>
                  <c:y val="-0.00264466941632296"/>
                </c:manualLayout>
              </c:layout>
              <c:showVal val="1"/>
            </c:dLbl>
            <c:numFmt formatCode="0%" sourceLinked="0"/>
            <c:showVal val="1"/>
          </c:dLbls>
          <c:cat>
            <c:strRef>
              <c:f>Sheet1!$A$2:$A$8</c:f>
              <c:strCache>
                <c:ptCount val="6"/>
                <c:pt idx="0">
                  <c:v>SW</c:v>
                </c:pt>
                <c:pt idx="1">
                  <c:v>SP</c:v>
                </c:pt>
                <c:pt idx="2">
                  <c:v>PC</c:v>
                </c:pt>
                <c:pt idx="3">
                  <c:v>NP</c:v>
                </c:pt>
                <c:pt idx="4">
                  <c:v>AK</c:v>
                </c:pt>
                <c:pt idx="5">
                  <c:v>ALL CHSDA</c:v>
                </c:pt>
              </c:strCache>
            </c:strRef>
          </c:cat>
          <c:val>
            <c:numRef>
              <c:f>Sheet1!$B$2:$B$8</c:f>
              <c:numCache>
                <c:formatCode>0.00%</c:formatCode>
                <c:ptCount val="7"/>
                <c:pt idx="0">
                  <c:v>-0.51</c:v>
                </c:pt>
                <c:pt idx="1">
                  <c:v>-0.001</c:v>
                </c:pt>
                <c:pt idx="2">
                  <c:v>-0.48</c:v>
                </c:pt>
                <c:pt idx="3">
                  <c:v>-0.001</c:v>
                </c:pt>
                <c:pt idx="4">
                  <c:v>-0.57</c:v>
                </c:pt>
                <c:pt idx="5">
                  <c:v>-0.32</c:v>
                </c:pt>
                <c:pt idx="6">
                  <c:v>0.0</c:v>
                </c:pt>
              </c:numCache>
            </c:numRef>
          </c:val>
        </c:ser>
        <c:dLbls>
          <c:showVal val="1"/>
        </c:dLbls>
        <c:overlap val="100"/>
        <c:axId val="330062056"/>
        <c:axId val="341575224"/>
      </c:barChart>
      <c:catAx>
        <c:axId val="330062056"/>
        <c:scaling>
          <c:orientation val="minMax"/>
        </c:scaling>
        <c:axPos val="l"/>
        <c:tickLblPos val="nextTo"/>
        <c:crossAx val="341575224"/>
        <c:crosses val="autoZero"/>
        <c:auto val="1"/>
        <c:lblAlgn val="ctr"/>
        <c:lblOffset val="100"/>
      </c:catAx>
      <c:valAx>
        <c:axId val="341575224"/>
        <c:scaling>
          <c:orientation val="minMax"/>
        </c:scaling>
        <c:axPos val="b"/>
        <c:numFmt formatCode="0%" sourceLinked="0"/>
        <c:tickLblPos val="nextTo"/>
        <c:crossAx val="330062056"/>
        <c:crosses val="autoZero"/>
        <c:crossBetween val="between"/>
      </c:valAx>
    </c:plotArea>
    <c:plotVisOnly val="1"/>
  </c:chart>
  <c:txPr>
    <a:bodyPr/>
    <a:lstStyle/>
    <a:p>
      <a:pPr>
        <a:defRPr sz="1800"/>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strRef>
              <c:f>Sheet1!$B$1</c:f>
              <c:strCache>
                <c:ptCount val="1"/>
                <c:pt idx="0">
                  <c:v>AIAN</c:v>
                </c:pt>
              </c:strCache>
            </c:strRef>
          </c:tx>
          <c:spPr>
            <a:solidFill>
              <a:srgbClr val="AA190C"/>
            </a:solidFill>
          </c:spPr>
          <c:dLbls>
            <c:showVal val="1"/>
          </c:dLbls>
          <c:cat>
            <c:strRef>
              <c:f>Sheet1!$A$2</c:f>
              <c:strCache>
                <c:ptCount val="1"/>
                <c:pt idx="0">
                  <c:v>Late Stage</c:v>
                </c:pt>
              </c:strCache>
            </c:strRef>
          </c:cat>
          <c:val>
            <c:numRef>
              <c:f>Sheet1!$B$2</c:f>
              <c:numCache>
                <c:formatCode>0%</c:formatCode>
                <c:ptCount val="1"/>
                <c:pt idx="0">
                  <c:v>0.17</c:v>
                </c:pt>
              </c:numCache>
            </c:numRef>
          </c:val>
        </c:ser>
        <c:ser>
          <c:idx val="1"/>
          <c:order val="1"/>
          <c:tx>
            <c:strRef>
              <c:f>Sheet1!$C$1</c:f>
              <c:strCache>
                <c:ptCount val="1"/>
                <c:pt idx="0">
                  <c:v>NHW</c:v>
                </c:pt>
              </c:strCache>
            </c:strRef>
          </c:tx>
          <c:dLbls>
            <c:showVal val="1"/>
          </c:dLbls>
          <c:cat>
            <c:strRef>
              <c:f>Sheet1!$A$2</c:f>
              <c:strCache>
                <c:ptCount val="1"/>
                <c:pt idx="0">
                  <c:v>Late Stage</c:v>
                </c:pt>
              </c:strCache>
            </c:strRef>
          </c:cat>
          <c:val>
            <c:numRef>
              <c:f>Sheet1!$C$2</c:f>
              <c:numCache>
                <c:formatCode>0%</c:formatCode>
                <c:ptCount val="1"/>
                <c:pt idx="0">
                  <c:v>0.14</c:v>
                </c:pt>
              </c:numCache>
            </c:numRef>
          </c:val>
        </c:ser>
        <c:dLbls>
          <c:showVal val="1"/>
        </c:dLbls>
        <c:axId val="330183432"/>
        <c:axId val="340976056"/>
      </c:barChart>
      <c:catAx>
        <c:axId val="330183432"/>
        <c:scaling>
          <c:orientation val="minMax"/>
        </c:scaling>
        <c:axPos val="b"/>
        <c:tickLblPos val="nextTo"/>
        <c:crossAx val="340976056"/>
        <c:crosses val="autoZero"/>
        <c:auto val="1"/>
        <c:lblAlgn val="ctr"/>
        <c:lblOffset val="100"/>
      </c:catAx>
      <c:valAx>
        <c:axId val="340976056"/>
        <c:scaling>
          <c:orientation val="minMax"/>
        </c:scaling>
        <c:axPos val="l"/>
        <c:majorGridlines/>
        <c:numFmt formatCode="0%" sourceLinked="0"/>
        <c:tickLblPos val="nextTo"/>
        <c:crossAx val="330183432"/>
        <c:crosses val="autoZero"/>
        <c:crossBetween val="between"/>
      </c:valAx>
    </c:plotArea>
    <c:legend>
      <c:legendPos val="b"/>
      <c:layout/>
    </c:legend>
    <c:plotVisOnly val="1"/>
  </c:chart>
  <c:txPr>
    <a:bodyPr/>
    <a:lstStyle/>
    <a:p>
      <a:pPr>
        <a:defRPr sz="1800"/>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manualLayout>
          <c:layoutTarget val="inner"/>
          <c:xMode val="edge"/>
          <c:yMode val="edge"/>
          <c:x val="0.0481057402546904"/>
          <c:y val="0.0"/>
          <c:w val="0.916273087391854"/>
          <c:h val="0.870387348317833"/>
        </c:manualLayout>
      </c:layout>
      <c:barChart>
        <c:barDir val="bar"/>
        <c:grouping val="stacked"/>
        <c:ser>
          <c:idx val="0"/>
          <c:order val="0"/>
          <c:tx>
            <c:strRef>
              <c:f>Sheet1!$B$1</c:f>
              <c:strCache>
                <c:ptCount val="1"/>
                <c:pt idx="0">
                  <c:v>% DIFFERENCE</c:v>
                </c:pt>
              </c:strCache>
            </c:strRef>
          </c:tx>
          <c:spPr>
            <a:solidFill>
              <a:srgbClr val="71E6FF"/>
            </a:solidFill>
          </c:spPr>
          <c:dPt>
            <c:idx val="1"/>
            <c:spPr>
              <a:solidFill>
                <a:srgbClr val="008000"/>
              </a:solidFill>
            </c:spPr>
          </c:dPt>
          <c:dPt>
            <c:idx val="2"/>
            <c:spPr>
              <a:solidFill>
                <a:srgbClr val="FF6F23"/>
              </a:solidFill>
            </c:spPr>
          </c:dPt>
          <c:dPt>
            <c:idx val="3"/>
            <c:spPr>
              <a:solidFill>
                <a:srgbClr val="FFFF00"/>
              </a:solidFill>
            </c:spPr>
          </c:dPt>
          <c:dPt>
            <c:idx val="4"/>
            <c:spPr>
              <a:solidFill>
                <a:srgbClr val="FF0000"/>
              </a:solidFill>
            </c:spPr>
          </c:dPt>
          <c:dPt>
            <c:idx val="5"/>
            <c:spPr>
              <a:solidFill>
                <a:srgbClr val="FF3EE9"/>
              </a:solidFill>
            </c:spPr>
          </c:dPt>
          <c:dLbls>
            <c:dLbl>
              <c:idx val="0"/>
              <c:layout>
                <c:manualLayout>
                  <c:x val="-0.440732447506562"/>
                  <c:y val="0.0137643211265258"/>
                </c:manualLayout>
              </c:layout>
              <c:showVal val="1"/>
            </c:dLbl>
            <c:dLbl>
              <c:idx val="1"/>
              <c:layout>
                <c:manualLayout>
                  <c:x val="0.0295965738657668"/>
                  <c:y val="1.45815106445028E-6"/>
                </c:manualLayout>
              </c:layout>
              <c:showVal val="1"/>
            </c:dLbl>
            <c:dLbl>
              <c:idx val="2"/>
              <c:layout>
                <c:manualLayout>
                  <c:x val="-0.288946733220847"/>
                  <c:y val="0.00211098612673416"/>
                </c:manualLayout>
              </c:layout>
              <c:showVal val="1"/>
            </c:dLbl>
            <c:dLbl>
              <c:idx val="3"/>
              <c:layout>
                <c:manualLayout>
                  <c:x val="0.198385240907387"/>
                  <c:y val="0.00951276923717868"/>
                </c:manualLayout>
              </c:layout>
              <c:showVal val="1"/>
            </c:dLbl>
            <c:dLbl>
              <c:idx val="4"/>
              <c:layout>
                <c:manualLayout>
                  <c:x val="0.120981439820022"/>
                  <c:y val="-0.00740074157396992"/>
                </c:manualLayout>
              </c:layout>
              <c:showVal val="1"/>
            </c:dLbl>
            <c:dLbl>
              <c:idx val="5"/>
              <c:layout>
                <c:manualLayout>
                  <c:x val="0.0295037729658793"/>
                  <c:y val="-0.00264425280173312"/>
                </c:manualLayout>
              </c:layout>
              <c:showVal val="1"/>
            </c:dLbl>
            <c:dLbl>
              <c:idx val="6"/>
              <c:delete val="1"/>
            </c:dLbl>
            <c:numFmt formatCode="0%" sourceLinked="0"/>
            <c:showVal val="1"/>
          </c:dLbls>
          <c:cat>
            <c:strRef>
              <c:f>Sheet1!$A$2:$A$8</c:f>
              <c:strCache>
                <c:ptCount val="6"/>
                <c:pt idx="0">
                  <c:v>SW</c:v>
                </c:pt>
                <c:pt idx="1">
                  <c:v>SP</c:v>
                </c:pt>
                <c:pt idx="2">
                  <c:v>PC</c:v>
                </c:pt>
                <c:pt idx="3">
                  <c:v>NP</c:v>
                </c:pt>
                <c:pt idx="4">
                  <c:v>AK</c:v>
                </c:pt>
                <c:pt idx="5">
                  <c:v>ALL CHSDA</c:v>
                </c:pt>
              </c:strCache>
            </c:strRef>
          </c:cat>
          <c:val>
            <c:numRef>
              <c:f>Sheet1!$B$2:$B$8</c:f>
              <c:numCache>
                <c:formatCode>0.00%</c:formatCode>
                <c:ptCount val="7"/>
                <c:pt idx="0">
                  <c:v>-0.77</c:v>
                </c:pt>
                <c:pt idx="1">
                  <c:v>-0.001</c:v>
                </c:pt>
                <c:pt idx="2">
                  <c:v>-0.48</c:v>
                </c:pt>
                <c:pt idx="3">
                  <c:v>0.59</c:v>
                </c:pt>
                <c:pt idx="4">
                  <c:v>0.3</c:v>
                </c:pt>
                <c:pt idx="5">
                  <c:v>-0.001</c:v>
                </c:pt>
                <c:pt idx="6">
                  <c:v>0.0</c:v>
                </c:pt>
              </c:numCache>
            </c:numRef>
          </c:val>
        </c:ser>
        <c:dLbls>
          <c:showVal val="1"/>
        </c:dLbls>
        <c:overlap val="100"/>
        <c:axId val="357909640"/>
        <c:axId val="357912840"/>
      </c:barChart>
      <c:catAx>
        <c:axId val="357909640"/>
        <c:scaling>
          <c:orientation val="minMax"/>
        </c:scaling>
        <c:axPos val="l"/>
        <c:tickLblPos val="nextTo"/>
        <c:crossAx val="357912840"/>
        <c:crosses val="autoZero"/>
        <c:auto val="1"/>
        <c:lblAlgn val="ctr"/>
        <c:lblOffset val="100"/>
      </c:catAx>
      <c:valAx>
        <c:axId val="357912840"/>
        <c:scaling>
          <c:orientation val="minMax"/>
        </c:scaling>
        <c:axPos val="b"/>
        <c:numFmt formatCode="0%" sourceLinked="0"/>
        <c:tickLblPos val="nextTo"/>
        <c:crossAx val="357909640"/>
        <c:crosses val="autoZero"/>
        <c:crossBetween val="between"/>
      </c:valAx>
    </c:plotArea>
    <c:plotVisOnly val="1"/>
  </c:chart>
  <c:txPr>
    <a:bodyPr/>
    <a:lstStyle/>
    <a:p>
      <a:pPr>
        <a:defRPr sz="1800"/>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manualLayout>
          <c:layoutTarget val="inner"/>
          <c:xMode val="edge"/>
          <c:yMode val="edge"/>
          <c:x val="0.0910554295119889"/>
          <c:y val="0.174374453193351"/>
          <c:w val="0.87012400462654"/>
          <c:h val="0.711657292838395"/>
        </c:manualLayout>
      </c:layout>
      <c:barChart>
        <c:barDir val="bar"/>
        <c:grouping val="percentStacked"/>
        <c:ser>
          <c:idx val="0"/>
          <c:order val="0"/>
          <c:tx>
            <c:strRef>
              <c:f>Sheet1!$A$2</c:f>
              <c:strCache>
                <c:ptCount val="1"/>
                <c:pt idx="0">
                  <c:v>&lt;50</c:v>
                </c:pt>
              </c:strCache>
            </c:strRef>
          </c:tx>
          <c:spPr>
            <a:solidFill>
              <a:srgbClr val="71E6FF"/>
            </a:solidFill>
          </c:spPr>
          <c:dLbls>
            <c:showVal val="1"/>
          </c:dLbls>
          <c:cat>
            <c:strRef>
              <c:f>Sheet1!$B$1:$C$1</c:f>
              <c:strCache>
                <c:ptCount val="2"/>
                <c:pt idx="0">
                  <c:v>AIAN</c:v>
                </c:pt>
                <c:pt idx="1">
                  <c:v>NHW</c:v>
                </c:pt>
              </c:strCache>
            </c:strRef>
          </c:cat>
          <c:val>
            <c:numRef>
              <c:f>Sheet1!$B$2:$C$2</c:f>
              <c:numCache>
                <c:formatCode>0%</c:formatCode>
                <c:ptCount val="2"/>
                <c:pt idx="0">
                  <c:v>0.07</c:v>
                </c:pt>
                <c:pt idx="1">
                  <c:v>0.05</c:v>
                </c:pt>
              </c:numCache>
            </c:numRef>
          </c:val>
        </c:ser>
        <c:ser>
          <c:idx val="1"/>
          <c:order val="1"/>
          <c:tx>
            <c:strRef>
              <c:f>Sheet1!$A$3</c:f>
              <c:strCache>
                <c:ptCount val="1"/>
                <c:pt idx="0">
                  <c:v>50-64</c:v>
                </c:pt>
              </c:strCache>
            </c:strRef>
          </c:tx>
          <c:spPr>
            <a:solidFill>
              <a:srgbClr val="FFFF00"/>
            </a:solidFill>
          </c:spPr>
          <c:dLbls>
            <c:showVal val="1"/>
          </c:dLbls>
          <c:cat>
            <c:strRef>
              <c:f>Sheet1!$B$1:$C$1</c:f>
              <c:strCache>
                <c:ptCount val="2"/>
                <c:pt idx="0">
                  <c:v>AIAN</c:v>
                </c:pt>
                <c:pt idx="1">
                  <c:v>NHW</c:v>
                </c:pt>
              </c:strCache>
            </c:strRef>
          </c:cat>
          <c:val>
            <c:numRef>
              <c:f>Sheet1!$B$3:$C$3</c:f>
              <c:numCache>
                <c:formatCode>0%</c:formatCode>
                <c:ptCount val="2"/>
                <c:pt idx="0">
                  <c:v>0.34</c:v>
                </c:pt>
                <c:pt idx="1">
                  <c:v>0.25</c:v>
                </c:pt>
              </c:numCache>
            </c:numRef>
          </c:val>
        </c:ser>
        <c:ser>
          <c:idx val="2"/>
          <c:order val="2"/>
          <c:tx>
            <c:strRef>
              <c:f>Sheet1!$A$4</c:f>
              <c:strCache>
                <c:ptCount val="1"/>
                <c:pt idx="0">
                  <c:v>65 and Older</c:v>
                </c:pt>
              </c:strCache>
            </c:strRef>
          </c:tx>
          <c:spPr>
            <a:solidFill>
              <a:srgbClr val="FF6F23"/>
            </a:solidFill>
          </c:spPr>
          <c:dLbls>
            <c:showVal val="1"/>
          </c:dLbls>
          <c:cat>
            <c:strRef>
              <c:f>Sheet1!$B$1:$C$1</c:f>
              <c:strCache>
                <c:ptCount val="2"/>
                <c:pt idx="0">
                  <c:v>AIAN</c:v>
                </c:pt>
                <c:pt idx="1">
                  <c:v>NHW</c:v>
                </c:pt>
              </c:strCache>
            </c:strRef>
          </c:cat>
          <c:val>
            <c:numRef>
              <c:f>Sheet1!$B$4:$C$4</c:f>
              <c:numCache>
                <c:formatCode>0%</c:formatCode>
                <c:ptCount val="2"/>
                <c:pt idx="0">
                  <c:v>0.59</c:v>
                </c:pt>
                <c:pt idx="1">
                  <c:v>0.7</c:v>
                </c:pt>
              </c:numCache>
            </c:numRef>
          </c:val>
        </c:ser>
        <c:dLbls>
          <c:showVal val="1"/>
        </c:dLbls>
        <c:overlap val="100"/>
        <c:axId val="356662808"/>
        <c:axId val="356666184"/>
      </c:barChart>
      <c:catAx>
        <c:axId val="356662808"/>
        <c:scaling>
          <c:orientation val="minMax"/>
        </c:scaling>
        <c:axPos val="l"/>
        <c:tickLblPos val="nextTo"/>
        <c:crossAx val="356666184"/>
        <c:crosses val="autoZero"/>
        <c:auto val="1"/>
        <c:lblAlgn val="ctr"/>
        <c:lblOffset val="100"/>
      </c:catAx>
      <c:valAx>
        <c:axId val="356666184"/>
        <c:scaling>
          <c:orientation val="minMax"/>
        </c:scaling>
        <c:axPos val="b"/>
        <c:numFmt formatCode="0%" sourceLinked="0"/>
        <c:tickLblPos val="nextTo"/>
        <c:crossAx val="356662808"/>
        <c:crosses val="autoZero"/>
        <c:crossBetween val="between"/>
      </c:valAx>
    </c:plotArea>
    <c:legend>
      <c:legendPos val="t"/>
      <c:layout>
        <c:manualLayout>
          <c:xMode val="edge"/>
          <c:yMode val="edge"/>
          <c:x val="0.246577472307487"/>
          <c:y val="0.115384615384615"/>
          <c:w val="0.506845055385026"/>
          <c:h val="0.0707622305408545"/>
        </c:manualLayout>
      </c:layout>
    </c:legend>
    <c:plotVisOnly val="1"/>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ict"/></Relationships>
</file>

<file path=ppt/drawings/drawing1.xml><?xml version="1.0" encoding="utf-8"?>
<c:userShapes xmlns:c="http://schemas.openxmlformats.org/drawingml/2006/chart">
  <cdr:relSizeAnchor xmlns:cdr="http://schemas.openxmlformats.org/drawingml/2006/chartDrawing">
    <cdr:from>
      <cdr:x>0.23148</cdr:x>
      <cdr:y>0.89931</cdr:y>
    </cdr:from>
    <cdr:to>
      <cdr:x>0.70746</cdr:x>
      <cdr:y>0.94907</cdr:y>
    </cdr:to>
    <cdr:sp macro="" textlink="">
      <cdr:nvSpPr>
        <cdr:cNvPr id="2" name="TextBox 1"/>
        <cdr:cNvSpPr txBox="1"/>
      </cdr:nvSpPr>
      <cdr:spPr>
        <a:xfrm xmlns:a="http://schemas.openxmlformats.org/drawingml/2006/main">
          <a:off x="1905000" y="5562600"/>
          <a:ext cx="3917146"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kern="1200">
              <a:solidFill>
                <a:srgbClr val="000000"/>
              </a:solidFill>
              <a:latin typeface="Copperplate Gothic Bold" charset="0"/>
              <a:ea typeface="Arial" charset="0"/>
              <a:cs typeface="Arial" charset="0"/>
            </a:defRPr>
          </a:lvl1pPr>
          <a:lvl2pPr marL="457200" algn="l" rtl="0" fontAlgn="base">
            <a:spcBef>
              <a:spcPct val="0"/>
            </a:spcBef>
            <a:spcAft>
              <a:spcPct val="0"/>
            </a:spcAft>
            <a:defRPr kern="1200">
              <a:solidFill>
                <a:srgbClr val="000000"/>
              </a:solidFill>
              <a:latin typeface="Copperplate Gothic Bold" charset="0"/>
              <a:ea typeface="Arial" charset="0"/>
              <a:cs typeface="Arial" charset="0"/>
            </a:defRPr>
          </a:lvl2pPr>
          <a:lvl3pPr marL="914400" algn="l" rtl="0" fontAlgn="base">
            <a:spcBef>
              <a:spcPct val="0"/>
            </a:spcBef>
            <a:spcAft>
              <a:spcPct val="0"/>
            </a:spcAft>
            <a:defRPr kern="1200">
              <a:solidFill>
                <a:srgbClr val="000000"/>
              </a:solidFill>
              <a:latin typeface="Copperplate Gothic Bold" charset="0"/>
              <a:ea typeface="Arial" charset="0"/>
              <a:cs typeface="Arial" charset="0"/>
            </a:defRPr>
          </a:lvl3pPr>
          <a:lvl4pPr marL="1371600" algn="l" rtl="0" fontAlgn="base">
            <a:spcBef>
              <a:spcPct val="0"/>
            </a:spcBef>
            <a:spcAft>
              <a:spcPct val="0"/>
            </a:spcAft>
            <a:defRPr kern="1200">
              <a:solidFill>
                <a:srgbClr val="000000"/>
              </a:solidFill>
              <a:latin typeface="Copperplate Gothic Bold" charset="0"/>
              <a:ea typeface="Arial" charset="0"/>
              <a:cs typeface="Arial" charset="0"/>
            </a:defRPr>
          </a:lvl4pPr>
          <a:lvl5pPr marL="1828800" algn="l" rtl="0" fontAlgn="base">
            <a:spcBef>
              <a:spcPct val="0"/>
            </a:spcBef>
            <a:spcAft>
              <a:spcPct val="0"/>
            </a:spcAft>
            <a:defRPr kern="1200">
              <a:solidFill>
                <a:srgbClr val="000000"/>
              </a:solidFill>
              <a:latin typeface="Copperplate Gothic Bold" charset="0"/>
              <a:ea typeface="Arial" charset="0"/>
              <a:cs typeface="Arial" charset="0"/>
            </a:defRPr>
          </a:lvl5pPr>
          <a:lvl6pPr marL="2286000" algn="l" defTabSz="457200" rtl="0" eaLnBrk="1" latinLnBrk="0" hangingPunct="1">
            <a:defRPr kern="1200">
              <a:solidFill>
                <a:srgbClr val="000000"/>
              </a:solidFill>
              <a:latin typeface="Copperplate Gothic Bold" charset="0"/>
              <a:ea typeface="Arial" charset="0"/>
              <a:cs typeface="Arial" charset="0"/>
            </a:defRPr>
          </a:lvl6pPr>
          <a:lvl7pPr marL="2743200" algn="l" defTabSz="457200" rtl="0" eaLnBrk="1" latinLnBrk="0" hangingPunct="1">
            <a:defRPr kern="1200">
              <a:solidFill>
                <a:srgbClr val="000000"/>
              </a:solidFill>
              <a:latin typeface="Copperplate Gothic Bold" charset="0"/>
              <a:ea typeface="Arial" charset="0"/>
              <a:cs typeface="Arial" charset="0"/>
            </a:defRPr>
          </a:lvl7pPr>
          <a:lvl8pPr marL="3200400" algn="l" defTabSz="457200" rtl="0" eaLnBrk="1" latinLnBrk="0" hangingPunct="1">
            <a:defRPr kern="1200">
              <a:solidFill>
                <a:srgbClr val="000000"/>
              </a:solidFill>
              <a:latin typeface="Copperplate Gothic Bold" charset="0"/>
              <a:ea typeface="Arial" charset="0"/>
              <a:cs typeface="Arial" charset="0"/>
            </a:defRPr>
          </a:lvl8pPr>
          <a:lvl9pPr marL="3657600" algn="l" defTabSz="457200" rtl="0" eaLnBrk="1" latinLnBrk="0" hangingPunct="1">
            <a:defRPr kern="1200">
              <a:solidFill>
                <a:srgbClr val="000000"/>
              </a:solidFill>
              <a:latin typeface="Copperplate Gothic Bold" charset="0"/>
              <a:ea typeface="Arial" charset="0"/>
              <a:cs typeface="Arial" charset="0"/>
            </a:defRPr>
          </a:lvl9pPr>
        </a:lstStyle>
        <a:p xmlns:a="http://schemas.openxmlformats.org/drawingml/2006/main">
          <a:r>
            <a:rPr lang="en-US" sz="1400" dirty="0" smtClean="0">
              <a:latin typeface="Arial"/>
              <a:cs typeface="Arial"/>
            </a:rPr>
            <a:t>Remember, 31% AIAN cases are under age 50</a:t>
          </a:r>
          <a:endParaRPr lang="en-US" sz="1400" dirty="0">
            <a:latin typeface="Arial"/>
            <a:cs typeface="Aria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0.425</cdr:x>
      <cdr:y>0.13846</cdr:y>
    </cdr:from>
    <cdr:to>
      <cdr:x>0.62708</cdr:x>
      <cdr:y>0.22486</cdr:y>
    </cdr:to>
    <cdr:sp macro="" textlink="">
      <cdr:nvSpPr>
        <cdr:cNvPr id="2" name="TextBox 1"/>
        <cdr:cNvSpPr txBox="1"/>
      </cdr:nvSpPr>
      <cdr:spPr>
        <a:xfrm xmlns:a="http://schemas.openxmlformats.org/drawingml/2006/main">
          <a:off x="3886200" y="685800"/>
          <a:ext cx="1847819" cy="4279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latin typeface="Calibri" pitchFamily="34" charset="0"/>
            </a:rPr>
            <a:t>5-year</a:t>
          </a:r>
          <a:r>
            <a:rPr lang="en-US" sz="1600" b="1" baseline="0" dirty="0">
              <a:latin typeface="Calibri" pitchFamily="34" charset="0"/>
            </a:rPr>
            <a:t> </a:t>
          </a:r>
          <a:r>
            <a:rPr lang="en-US" sz="1600" b="1" baseline="0" dirty="0" smtClean="0">
              <a:latin typeface="Calibri" pitchFamily="34" charset="0"/>
            </a:rPr>
            <a:t>periods</a:t>
          </a:r>
          <a:endParaRPr lang="en-US" sz="1600" b="1" dirty="0">
            <a:latin typeface="Calibri" pitchFamily="34" charset="0"/>
          </a:endParaRPr>
        </a:p>
      </cdr:txBody>
    </cdr:sp>
  </cdr:relSizeAnchor>
  <cdr:relSizeAnchor xmlns:cdr="http://schemas.openxmlformats.org/drawingml/2006/chartDrawing">
    <cdr:from>
      <cdr:x>0.0125</cdr:x>
      <cdr:y>0.94141</cdr:y>
    </cdr:from>
    <cdr:to>
      <cdr:x>0.05417</cdr:x>
      <cdr:y>0.95493</cdr:y>
    </cdr:to>
    <cdr:sp macro="" textlink="">
      <cdr:nvSpPr>
        <cdr:cNvPr id="3" name="TextBox 2"/>
        <cdr:cNvSpPr txBox="1"/>
      </cdr:nvSpPr>
      <cdr:spPr>
        <a:xfrm xmlns:a="http://schemas.openxmlformats.org/drawingml/2006/main">
          <a:off x="57150" y="3183257"/>
          <a:ext cx="190500"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0.03541</cdr:x>
      <cdr:y>0.29296</cdr:y>
    </cdr:from>
    <cdr:to>
      <cdr:x>0.075</cdr:x>
      <cdr:y>0.77465</cdr:y>
    </cdr:to>
    <cdr:sp macro="" textlink="">
      <cdr:nvSpPr>
        <cdr:cNvPr id="5" name="TextBox 4"/>
        <cdr:cNvSpPr txBox="1"/>
      </cdr:nvSpPr>
      <cdr:spPr>
        <a:xfrm xmlns:a="http://schemas.openxmlformats.org/drawingml/2006/main">
          <a:off x="323790" y="1451031"/>
          <a:ext cx="362010" cy="2385810"/>
        </a:xfrm>
        <a:prstGeom xmlns:a="http://schemas.openxmlformats.org/drawingml/2006/main" prst="rect">
          <a:avLst/>
        </a:prstGeom>
      </cdr:spPr>
      <cdr:txBody>
        <a:bodyPr xmlns:a="http://schemas.openxmlformats.org/drawingml/2006/main" vertOverflow="clip" vert="vert270" wrap="square" rtlCol="0" anchor="ctr" anchorCtr="1"/>
        <a:lstStyle xmlns:a="http://schemas.openxmlformats.org/drawingml/2006/main"/>
        <a:p xmlns:a="http://schemas.openxmlformats.org/drawingml/2006/main">
          <a:r>
            <a:rPr lang="en-US" sz="1800" b="1" dirty="0">
              <a:latin typeface="Calibri" pitchFamily="34" charset="0"/>
            </a:rPr>
            <a:t>Rates per 100,000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F0623FC-269E-9E41-9E46-2DF73E69367E}" type="datetimeFigureOut">
              <a:rPr lang="en-US" smtClean="0"/>
              <a:pPr/>
              <a:t>5/31/12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2364F2-8FF1-C141-A817-F1B46D0F7D1F}"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51A84481-5A4C-904F-B9DA-8074C81D3E6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CF1814DE-5D4A-6D4A-BB51-36A689AD83A2}" type="slidenum">
              <a:rPr lang="en-US"/>
              <a:pPr/>
              <a:t>1</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85F8BB-13A5-A34E-BF5D-A60AE21AFE41}" type="slidenum">
              <a:rPr lang="en-US"/>
              <a:pPr/>
              <a:t>10</a:t>
            </a:fld>
            <a:endParaRPr lang="en-US"/>
          </a:p>
        </p:txBody>
      </p:sp>
      <p:sp>
        <p:nvSpPr>
          <p:cNvPr id="826370" name="Rectangle 2"/>
          <p:cNvSpPr>
            <a:spLocks noGrp="1" noRot="1" noChangeAspect="1" noChangeArrowheads="1" noTextEdit="1"/>
          </p:cNvSpPr>
          <p:nvPr>
            <p:ph type="sldImg"/>
          </p:nvPr>
        </p:nvSpPr>
        <p:spPr>
          <a:ln/>
        </p:spPr>
      </p:sp>
      <p:sp>
        <p:nvSpPr>
          <p:cNvPr id="826371" name="Rectangle 3"/>
          <p:cNvSpPr>
            <a:spLocks noGrp="1" noChangeArrowheads="1"/>
          </p:cNvSpPr>
          <p:nvPr>
            <p:ph type="body" idx="1"/>
          </p:nvPr>
        </p:nvSpPr>
        <p:spPr/>
        <p:txBody>
          <a:bodyPr/>
          <a:lstStyle/>
          <a:p>
            <a:r>
              <a:rPr lang="en-US" dirty="0" smtClean="0"/>
              <a:t>Cancer</a:t>
            </a:r>
            <a:r>
              <a:rPr lang="en-US" baseline="0" dirty="0" smtClean="0"/>
              <a:t> data for native people is problematic..</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402325-EB27-564E-AF5B-1ED8D2BC7C7B}" type="slidenum">
              <a:rPr lang="en-US"/>
              <a:pPr/>
              <a:t>11</a:t>
            </a:fld>
            <a:endParaRPr lang="en-US"/>
          </a:p>
        </p:txBody>
      </p:sp>
      <p:sp>
        <p:nvSpPr>
          <p:cNvPr id="824322" name="Rectangle 2"/>
          <p:cNvSpPr>
            <a:spLocks noGrp="1" noRot="1" noChangeAspect="1" noChangeArrowheads="1" noTextEdit="1"/>
          </p:cNvSpPr>
          <p:nvPr>
            <p:ph type="sldImg"/>
          </p:nvPr>
        </p:nvSpPr>
        <p:spPr>
          <a:ln/>
        </p:spPr>
      </p:sp>
      <p:sp>
        <p:nvSpPr>
          <p:cNvPr id="824323" name="Rectangle 3"/>
          <p:cNvSpPr>
            <a:spLocks noGrp="1" noChangeArrowheads="1"/>
          </p:cNvSpPr>
          <p:nvPr>
            <p:ph type="body" idx="1"/>
          </p:nvPr>
        </p:nvSpPr>
        <p:spPr/>
        <p:txBody>
          <a:bodyPr/>
          <a:lstStyle/>
          <a:p>
            <a:r>
              <a:rPr lang="en-US" dirty="0" smtClean="0"/>
              <a:t>When we calculate</a:t>
            </a:r>
            <a:r>
              <a:rPr lang="en-US" baseline="0" dirty="0" smtClean="0"/>
              <a:t> incidence and mortality rates, we have numerators and </a:t>
            </a:r>
            <a:r>
              <a:rPr lang="en-US" baseline="0" dirty="0" err="1" smtClean="0"/>
              <a:t>demominators</a:t>
            </a:r>
            <a:endParaRPr lang="en-US" baseline="0" dirty="0" smtClean="0"/>
          </a:p>
          <a:p>
            <a:r>
              <a:rPr lang="en-US" baseline="0" dirty="0" err="1" smtClean="0"/>
              <a:t>Unfotunately</a:t>
            </a:r>
            <a:r>
              <a:rPr lang="en-US" baseline="0" dirty="0" smtClean="0"/>
              <a:t> racial misclassification is very common in medical </a:t>
            </a:r>
            <a:r>
              <a:rPr lang="en-US" baseline="0" dirty="0" err="1" smtClean="0"/>
              <a:t>ecords</a:t>
            </a:r>
            <a:r>
              <a:rPr lang="en-US" baseline="0" dirty="0" smtClean="0"/>
              <a:t> and death certificates, and varies widely </a:t>
            </a:r>
          </a:p>
          <a:p>
            <a:endParaRPr lang="en-US" baseline="0" dirty="0" smtClean="0"/>
          </a:p>
          <a:p>
            <a:r>
              <a:rPr lang="en-US" baseline="0" dirty="0" smtClean="0"/>
              <a:t>Denominators are also a problem due to the fact that census data allows more than one race code</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CDB3CA-A769-0243-AAE5-62D0C830EFE7}" type="slidenum">
              <a:rPr lang="en-US"/>
              <a:pPr/>
              <a:t>12</a:t>
            </a:fld>
            <a:endParaRPr lang="en-US"/>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r>
              <a:rPr lang="en-US" dirty="0" smtClean="0"/>
              <a:t>How big a problem</a:t>
            </a:r>
            <a:r>
              <a:rPr lang="en-US" baseline="0" dirty="0" smtClean="0"/>
              <a:t> is </a:t>
            </a:r>
            <a:r>
              <a:rPr lang="en-US" baseline="0" dirty="0" err="1" smtClean="0"/>
              <a:t>misclasifcation</a:t>
            </a:r>
            <a:r>
              <a:rPr lang="en-US" baseline="0" dirty="0" smtClean="0"/>
              <a:t>?</a:t>
            </a:r>
          </a:p>
          <a:p>
            <a:r>
              <a:rPr lang="en-US" baseline="0" dirty="0" smtClean="0"/>
              <a:t>A study done several years ago by Elisabeth Arias at the national Center for health statistics linked race on death certificates to what people self reported on census data when they were alive</a:t>
            </a:r>
            <a:r>
              <a:rPr lang="en-US" dirty="0" smtClean="0"/>
              <a:t/>
            </a:r>
            <a:br>
              <a:rPr lang="en-US" dirty="0" smtClean="0"/>
            </a:b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11448C-DAD3-364A-909B-71903360BF2A}" type="slidenum">
              <a:rPr lang="en-US"/>
              <a:pPr/>
              <a:t>13</a:t>
            </a:fld>
            <a:endParaRPr lang="en-US"/>
          </a:p>
        </p:txBody>
      </p:sp>
      <p:sp>
        <p:nvSpPr>
          <p:cNvPr id="825346" name="Rectangle 2"/>
          <p:cNvSpPr>
            <a:spLocks noGrp="1" noRot="1" noChangeAspect="1" noChangeArrowheads="1" noTextEdit="1"/>
          </p:cNvSpPr>
          <p:nvPr>
            <p:ph type="sldImg"/>
          </p:nvPr>
        </p:nvSpPr>
        <p:spPr>
          <a:ln/>
        </p:spPr>
      </p:sp>
      <p:sp>
        <p:nvSpPr>
          <p:cNvPr id="825347" name="Rectangle 3"/>
          <p:cNvSpPr>
            <a:spLocks noGrp="1" noChangeArrowheads="1"/>
          </p:cNvSpPr>
          <p:nvPr>
            <p:ph type="body" idx="1"/>
          </p:nvPr>
        </p:nvSpPr>
        <p:spPr/>
        <p:txBody>
          <a:bodyPr/>
          <a:lstStyle/>
          <a:p>
            <a:r>
              <a:rPr lang="en-US" dirty="0" smtClean="0"/>
              <a:t>They found that urban AI/</a:t>
            </a:r>
            <a:r>
              <a:rPr lang="en-US" dirty="0" err="1" smtClean="0"/>
              <a:t>Ans</a:t>
            </a:r>
            <a:r>
              <a:rPr lang="en-US" dirty="0" smtClean="0"/>
              <a:t> were</a:t>
            </a:r>
            <a:r>
              <a:rPr lang="en-US" baseline="0" dirty="0" smtClean="0"/>
              <a:t> classified as a race other then Indian or </a:t>
            </a:r>
            <a:r>
              <a:rPr lang="en-US" baseline="0" dirty="0" err="1" smtClean="0"/>
              <a:t>alaska</a:t>
            </a:r>
            <a:r>
              <a:rPr lang="en-US" baseline="0" dirty="0" smtClean="0"/>
              <a:t> native 56% of the time, while rural </a:t>
            </a:r>
            <a:r>
              <a:rPr lang="en-US" baseline="0" dirty="0" err="1" smtClean="0"/>
              <a:t>indians</a:t>
            </a:r>
            <a:r>
              <a:rPr lang="en-US" baseline="0" dirty="0" smtClean="0"/>
              <a:t> (</a:t>
            </a:r>
            <a:r>
              <a:rPr lang="en-US" baseline="0" dirty="0" err="1" smtClean="0"/>
              <a:t>ie</a:t>
            </a:r>
            <a:r>
              <a:rPr lang="en-US" baseline="0" dirty="0" smtClean="0"/>
              <a:t> many of those on reservations) where still misclassified 16% of the time.</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Summary data is also problematic</a:t>
            </a:r>
          </a:p>
          <a:p>
            <a:r>
              <a:rPr lang="en-US" dirty="0" smtClean="0"/>
              <a:t>This is hard to see I know but it</a:t>
            </a:r>
            <a:r>
              <a:rPr lang="en-US" baseline="0" dirty="0" smtClean="0"/>
              <a:t> is shows combined cancer rates for men and women by race.</a:t>
            </a:r>
          </a:p>
          <a:p>
            <a:r>
              <a:rPr lang="en-US" baseline="0" dirty="0" smtClean="0"/>
              <a:t>AI/</a:t>
            </a:r>
            <a:r>
              <a:rPr lang="en-US" baseline="0" dirty="0" err="1" smtClean="0"/>
              <a:t>Ans</a:t>
            </a:r>
            <a:r>
              <a:rPr lang="en-US" baseline="0" dirty="0" smtClean="0"/>
              <a:t> are at the bottom….great…lets go home</a:t>
            </a:r>
          </a:p>
          <a:p>
            <a:r>
              <a:rPr lang="en-US" baseline="0" dirty="0" err="1" smtClean="0"/>
              <a:t>Unfortuntaley</a:t>
            </a:r>
            <a:r>
              <a:rPr lang="en-US" baseline="0" dirty="0" smtClean="0"/>
              <a:t> such summaries are harmful in that they miss the real picture in that Many native populations experience extreme cancer disparities</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know why this is….our population</a:t>
            </a:r>
            <a:r>
              <a:rPr lang="en-US" baseline="0" dirty="0" smtClean="0"/>
              <a:t> is not one big population, but really multiple distinct populations that differ in our:</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1D5C2E-5D98-2F4D-A73F-8BF824C33DA8}" type="slidenum">
              <a:rPr lang="en-US"/>
              <a:pPr/>
              <a:t>16</a:t>
            </a:fld>
            <a:endParaRPr lang="en-US"/>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21C79D-6548-3D4C-AEE9-622367FDB07E}" type="slidenum">
              <a:rPr lang="en-US"/>
              <a:pPr/>
              <a:t>17</a:t>
            </a:fld>
            <a:endParaRPr lang="en-US"/>
          </a:p>
        </p:txBody>
      </p:sp>
      <p:sp>
        <p:nvSpPr>
          <p:cNvPr id="548866"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p:txBody>
          <a:bodyPr/>
          <a:lstStyle/>
          <a:p>
            <a:r>
              <a:rPr lang="en-US"/>
              <a:t>SEER area are chosen because of their ability to provide high-quality incidence data and their population subgroups</a:t>
            </a:r>
          </a:p>
          <a:p>
            <a:r>
              <a:rPr lang="en-US"/>
              <a:t>SEER captures 31% of the US American Indian Population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A0D464-555C-7544-9BF5-A5159B9A2723}" type="slidenum">
              <a:rPr lang="en-US"/>
              <a:pPr/>
              <a:t>18</a:t>
            </a:fld>
            <a:endParaRPr lang="en-US"/>
          </a:p>
        </p:txBody>
      </p:sp>
      <p:sp>
        <p:nvSpPr>
          <p:cNvPr id="1183746" name="Rectangle 2"/>
          <p:cNvSpPr>
            <a:spLocks noGrp="1" noRot="1" noChangeAspect="1" noChangeArrowheads="1" noTextEdit="1"/>
          </p:cNvSpPr>
          <p:nvPr>
            <p:ph type="sldImg"/>
          </p:nvPr>
        </p:nvSpPr>
        <p:spPr>
          <a:ln/>
        </p:spPr>
      </p:sp>
      <p:sp>
        <p:nvSpPr>
          <p:cNvPr id="1183747" name="Rectangle 3"/>
          <p:cNvSpPr>
            <a:spLocks noGrp="1" noChangeArrowheads="1"/>
          </p:cNvSpPr>
          <p:nvPr>
            <p:ph type="body" idx="1"/>
          </p:nvPr>
        </p:nvSpPr>
        <p:spPr/>
        <p:txBody>
          <a:bodyPr/>
          <a:lstStyle/>
          <a:p>
            <a:r>
              <a:rPr lang="en-US" dirty="0" smtClean="0"/>
              <a:t>Luckily Dr David </a:t>
            </a:r>
            <a:r>
              <a:rPr lang="en-US" dirty="0" err="1" smtClean="0"/>
              <a:t>Espey</a:t>
            </a:r>
            <a:r>
              <a:rPr lang="en-US" dirty="0" smtClean="0"/>
              <a:t>,</a:t>
            </a:r>
            <a:r>
              <a:rPr lang="en-US" baseline="0" dirty="0" smtClean="0"/>
              <a:t> a CDC researcher loans to the IHS health promotion and disease prevention branch has championed methods to improve our data,</a:t>
            </a:r>
          </a:p>
          <a:p>
            <a:r>
              <a:rPr lang="en-US" baseline="0" dirty="0" smtClean="0"/>
              <a:t>And I have been lucky to be able to come along for the ride</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296EE9-5EFF-A448-A7F5-382AA61534C1}" type="slidenum">
              <a:rPr lang="en-US"/>
              <a:pPr/>
              <a:t>19</a:t>
            </a:fld>
            <a:endParaRPr lang="en-US"/>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p:txBody>
          <a:bodyPr/>
          <a:lstStyle/>
          <a:p>
            <a:r>
              <a:rPr lang="en-US" dirty="0" smtClean="0"/>
              <a:t>In 2008 Dr </a:t>
            </a:r>
            <a:r>
              <a:rPr lang="en-US" dirty="0" err="1" smtClean="0"/>
              <a:t>Espey</a:t>
            </a:r>
            <a:r>
              <a:rPr lang="en-US" baseline="0" dirty="0" smtClean="0"/>
              <a:t> and a collaborative of over 30 authors published the results  a an expansive project that looked at cancer incidence in AI and AN</a:t>
            </a:r>
          </a:p>
          <a:p>
            <a:r>
              <a:rPr lang="en-US" baseline="0" dirty="0" smtClean="0"/>
              <a:t>We combined data from NPCE and SEER with IHS and tribal health records to better sort out WHO is </a:t>
            </a:r>
            <a:r>
              <a:rPr lang="en-US" baseline="0" dirty="0" err="1" smtClean="0"/>
              <a:t>indian</a:t>
            </a:r>
            <a:r>
              <a:rPr lang="en-US" baseline="0" dirty="0" smtClean="0"/>
              <a:t>, </a:t>
            </a:r>
          </a:p>
          <a:p>
            <a:r>
              <a:rPr lang="en-US" baseline="0" dirty="0" smtClean="0"/>
              <a:t>We then focused on CHSDA areas were we knew the data would be the most accurate and published this data in the journal cancer</a:t>
            </a:r>
          </a:p>
          <a:p>
            <a:r>
              <a:rPr lang="en-US" baseline="0" dirty="0" smtClean="0"/>
              <a:t>All available for free download</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D4817F-CEB6-944E-BAC6-6A93E824E778}" type="slidenum">
              <a:rPr lang="en-US"/>
              <a:pPr/>
              <a:t>2</a:t>
            </a:fld>
            <a:endParaRPr lang="en-US"/>
          </a:p>
        </p:txBody>
      </p:sp>
      <p:sp>
        <p:nvSpPr>
          <p:cNvPr id="816130" name="Rectangle 2"/>
          <p:cNvSpPr>
            <a:spLocks noGrp="1" noRot="1" noChangeAspect="1" noChangeArrowheads="1" noTextEdit="1"/>
          </p:cNvSpPr>
          <p:nvPr>
            <p:ph type="sldImg"/>
          </p:nvPr>
        </p:nvSpPr>
        <p:spPr>
          <a:ln/>
        </p:spPr>
      </p:sp>
      <p:sp>
        <p:nvSpPr>
          <p:cNvPr id="816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A0D464-555C-7544-9BF5-A5159B9A2723}" type="slidenum">
              <a:rPr lang="en-US"/>
              <a:pPr/>
              <a:t>20</a:t>
            </a:fld>
            <a:endParaRPr lang="en-US"/>
          </a:p>
        </p:txBody>
      </p:sp>
      <p:sp>
        <p:nvSpPr>
          <p:cNvPr id="1183746" name="Rectangle 2"/>
          <p:cNvSpPr>
            <a:spLocks noGrp="1" noRot="1" noChangeAspect="1" noChangeArrowheads="1" noTextEdit="1"/>
          </p:cNvSpPr>
          <p:nvPr>
            <p:ph type="sldImg"/>
          </p:nvPr>
        </p:nvSpPr>
        <p:spPr>
          <a:ln/>
        </p:spPr>
      </p:sp>
      <p:sp>
        <p:nvSpPr>
          <p:cNvPr id="1183747" name="Rectangle 3"/>
          <p:cNvSpPr>
            <a:spLocks noGrp="1" noChangeArrowheads="1"/>
          </p:cNvSpPr>
          <p:nvPr>
            <p:ph type="body" idx="1"/>
          </p:nvPr>
        </p:nvSpPr>
        <p:spPr/>
        <p:txBody>
          <a:bodyPr/>
          <a:lstStyle/>
          <a:p>
            <a:r>
              <a:rPr lang="en-US" dirty="0" smtClean="0"/>
              <a:t>For</a:t>
            </a:r>
            <a:r>
              <a:rPr lang="en-US" baseline="0" dirty="0" smtClean="0"/>
              <a:t> the analysis we broke the data down by region.</a:t>
            </a:r>
          </a:p>
          <a:p>
            <a:r>
              <a:rPr lang="en-US" baseline="0" dirty="0" smtClean="0"/>
              <a:t>This graph shows the CHSDA counties as well as the regions which include</a:t>
            </a:r>
          </a:p>
          <a:p>
            <a:r>
              <a:rPr lang="en-US" baseline="0" dirty="0" smtClean="0"/>
              <a:t>I would now like to share some of the finding for the top cancer in native people</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Starting with</a:t>
            </a:r>
            <a:r>
              <a:rPr lang="en-US" baseline="0" dirty="0" smtClean="0"/>
              <a:t> breast cancer</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12EBFC84-9A7F-BA46-944B-060C19A463CA}" type="slidenum">
              <a:rPr lang="en-US">
                <a:latin typeface="Arial" charset="0"/>
              </a:rPr>
              <a:pPr/>
              <a:t>22</a:t>
            </a:fld>
            <a:endParaRPr lang="en-US">
              <a:latin typeface="Arial"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cs typeface="ＭＳ Ｐゴシック" charset="-128"/>
              </a:rPr>
              <a:t>Breast</a:t>
            </a:r>
            <a:r>
              <a:rPr lang="en-US" baseline="0" dirty="0" smtClean="0">
                <a:latin typeface="Arial" charset="0"/>
                <a:ea typeface="ＭＳ Ｐゴシック" charset="-128"/>
                <a:cs typeface="ＭＳ Ｐゴシック" charset="-128"/>
              </a:rPr>
              <a:t> cancer is personal to me, as my Grandmother Lottie was a breast cancer survivor</a:t>
            </a:r>
          </a:p>
          <a:p>
            <a:pPr eaLnBrk="1" hangingPunct="1"/>
            <a:r>
              <a:rPr lang="en-US" baseline="0" dirty="0" smtClean="0">
                <a:latin typeface="Arial" charset="0"/>
                <a:ea typeface="ＭＳ Ｐゴシック" charset="-128"/>
                <a:cs typeface="ＭＳ Ｐゴシック" charset="-128"/>
              </a:rPr>
              <a:t>This photo was taken by my father in 1962 of Lottie- </a:t>
            </a:r>
            <a:r>
              <a:rPr lang="en-US" baseline="0" dirty="0" err="1" smtClean="0">
                <a:latin typeface="Arial" charset="0"/>
                <a:ea typeface="ＭＳ Ｐゴシック" charset="-128"/>
                <a:cs typeface="ＭＳ Ｐゴシック" charset="-128"/>
              </a:rPr>
              <a:t>neeling</a:t>
            </a:r>
            <a:r>
              <a:rPr lang="en-US" baseline="0" dirty="0" smtClean="0">
                <a:latin typeface="Arial" charset="0"/>
                <a:ea typeface="ＭＳ Ｐゴシック" charset="-128"/>
                <a:cs typeface="ＭＳ Ｐゴシック" charset="-128"/>
              </a:rPr>
              <a:t> by the dog on her Chickasaw Nation land outside </a:t>
            </a:r>
            <a:r>
              <a:rPr lang="en-US" baseline="0" dirty="0" err="1" smtClean="0">
                <a:latin typeface="Arial" charset="0"/>
                <a:ea typeface="ＭＳ Ｐゴシック" charset="-128"/>
                <a:cs typeface="ＭＳ Ｐゴシック" charset="-128"/>
              </a:rPr>
              <a:t>Winnewood</a:t>
            </a:r>
            <a:r>
              <a:rPr lang="en-US" baseline="0" dirty="0" smtClean="0">
                <a:latin typeface="Arial" charset="0"/>
                <a:ea typeface="ＭＳ Ｐゴシック" charset="-128"/>
                <a:cs typeface="ＭＳ Ｐゴシック" charset="-128"/>
              </a:rPr>
              <a:t> Oklahoma</a:t>
            </a:r>
          </a:p>
          <a:p>
            <a:pPr eaLnBrk="1" hangingPunct="1"/>
            <a:r>
              <a:rPr lang="en-US" baseline="0" dirty="0" smtClean="0">
                <a:latin typeface="Arial" charset="0"/>
                <a:ea typeface="ＭＳ Ｐゴシック" charset="-128"/>
                <a:cs typeface="ＭＳ Ｐゴシック" charset="-128"/>
              </a:rPr>
              <a:t>It also shows my Great Grandmother Nora and her brother </a:t>
            </a:r>
            <a:r>
              <a:rPr lang="en-US" baseline="0" dirty="0" err="1" smtClean="0">
                <a:latin typeface="Arial" charset="0"/>
                <a:ea typeface="ＭＳ Ｐゴシック" charset="-128"/>
                <a:cs typeface="ＭＳ Ｐゴシック" charset="-128"/>
              </a:rPr>
              <a:t>Eisaw</a:t>
            </a:r>
            <a:r>
              <a:rPr lang="en-US" baseline="0" dirty="0" smtClean="0">
                <a:latin typeface="Arial" charset="0"/>
                <a:ea typeface="ＭＳ Ｐゴシック" charset="-128"/>
                <a:cs typeface="ＭＳ Ｐゴシック" charset="-128"/>
              </a:rPr>
              <a:t>, both original enrollees of the </a:t>
            </a:r>
            <a:r>
              <a:rPr lang="en-US" baseline="0" dirty="0" err="1" smtClean="0">
                <a:latin typeface="Arial" charset="0"/>
                <a:ea typeface="ＭＳ Ｐゴシック" charset="-128"/>
                <a:cs typeface="ＭＳ Ｐゴシック" charset="-128"/>
              </a:rPr>
              <a:t>Chickasa</a:t>
            </a:r>
            <a:r>
              <a:rPr lang="en-US" baseline="0" dirty="0" smtClean="0">
                <a:latin typeface="Arial" charset="0"/>
                <a:ea typeface="ＭＳ Ｐゴシック" charset="-128"/>
                <a:cs typeface="ＭＳ Ｐゴシック" charset="-128"/>
              </a:rPr>
              <a:t> nation </a:t>
            </a:r>
            <a:r>
              <a:rPr lang="en-US" baseline="0" dirty="0" err="1" smtClean="0">
                <a:latin typeface="Arial" charset="0"/>
                <a:ea typeface="ＭＳ Ｐゴシック" charset="-128"/>
                <a:cs typeface="ＭＳ Ｐゴシック" charset="-128"/>
              </a:rPr>
              <a:t>alsong</a:t>
            </a:r>
            <a:r>
              <a:rPr lang="en-US" baseline="0" dirty="0" smtClean="0">
                <a:latin typeface="Arial" charset="0"/>
                <a:ea typeface="ＭＳ Ｐゴシック" charset="-128"/>
                <a:cs typeface="ＭＳ Ｐゴシック" charset="-128"/>
              </a:rPr>
              <a:t> </a:t>
            </a:r>
            <a:r>
              <a:rPr lang="en-US" baseline="0" dirty="0" err="1" smtClean="0">
                <a:latin typeface="Arial" charset="0"/>
                <a:ea typeface="ＭＳ Ｐゴシック" charset="-128"/>
                <a:cs typeface="ＭＳ Ｐゴシック" charset="-128"/>
              </a:rPr>
              <a:t>wih</a:t>
            </a:r>
            <a:r>
              <a:rPr lang="en-US" baseline="0" dirty="0" smtClean="0">
                <a:latin typeface="Arial" charset="0"/>
                <a:ea typeface="ＭＳ Ｐゴシック" charset="-128"/>
                <a:cs typeface="ＭＳ Ｐゴシック" charset="-128"/>
              </a:rPr>
              <a:t> my great Aunt Dee and Uncle Bill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a:t>
            </a:r>
            <a:r>
              <a:rPr lang="en-US" baseline="0" dirty="0" smtClean="0"/>
              <a:t> I am focusing on disparities I am going to present the data in terms of percentage different compared to the Non Hispanic white living in the same CHSDA counties by region</a:t>
            </a:r>
          </a:p>
          <a:p>
            <a:r>
              <a:rPr lang="en-US" baseline="0" dirty="0" smtClean="0"/>
              <a:t>Those regions are colored coded to the map in the upper left. These include::::</a:t>
            </a:r>
          </a:p>
          <a:p>
            <a:r>
              <a:rPr lang="en-US" baseline="0" dirty="0" smtClean="0"/>
              <a:t>I will not report East Region as only 13% of East region AIAN are in he dataset</a:t>
            </a:r>
          </a:p>
          <a:p>
            <a:endParaRPr lang="en-US" baseline="0" dirty="0" smtClean="0"/>
          </a:p>
          <a:p>
            <a:r>
              <a:rPr lang="en-US" baseline="0" dirty="0" smtClean="0"/>
              <a:t>As you can see there are dramatic differences </a:t>
            </a:r>
          </a:p>
          <a:p>
            <a:r>
              <a:rPr lang="en-US" baseline="0" dirty="0" smtClean="0"/>
              <a:t>Alaska native have a similar </a:t>
            </a:r>
            <a:r>
              <a:rPr lang="en-US" baseline="0" dirty="0" err="1" smtClean="0"/>
              <a:t>incidencof</a:t>
            </a:r>
            <a:r>
              <a:rPr lang="en-US" baseline="0" dirty="0" smtClean="0"/>
              <a:t> breast cancer</a:t>
            </a:r>
          </a:p>
          <a:p>
            <a:r>
              <a:rPr lang="en-US" baseline="0" dirty="0" smtClean="0"/>
              <a:t>While southwest Indian have a rate that is 59% lower</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 there are critical differences</a:t>
            </a:r>
          </a:p>
          <a:p>
            <a:r>
              <a:rPr lang="en-US" dirty="0" smtClean="0"/>
              <a:t>31%</a:t>
            </a:r>
            <a:r>
              <a:rPr lang="en-US" baseline="0" dirty="0" smtClean="0"/>
              <a:t> of breast cancer in native women occurs before the age of 50 compared to only 19% of white cases</a:t>
            </a:r>
          </a:p>
          <a:p>
            <a:r>
              <a:rPr lang="en-US" baseline="0" dirty="0" smtClean="0"/>
              <a:t>Ironically IHS GPRA </a:t>
            </a:r>
            <a:r>
              <a:rPr lang="en-US" baseline="0" dirty="0" err="1" smtClean="0"/>
              <a:t>measurs</a:t>
            </a:r>
            <a:r>
              <a:rPr lang="en-US" baseline="0" dirty="0" smtClean="0"/>
              <a:t> look at mammography in women age 52-64</a:t>
            </a:r>
            <a:endParaRPr lang="en-US" dirty="0" smtClean="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Furhermore</a:t>
            </a:r>
            <a:r>
              <a:rPr lang="en-US" dirty="0" smtClean="0"/>
              <a:t>, Native women are</a:t>
            </a:r>
            <a:r>
              <a:rPr lang="en-US" baseline="0" dirty="0" smtClean="0"/>
              <a:t> 5% more likely to be at late stage when they are diagnoses</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result?</a:t>
            </a:r>
          </a:p>
          <a:p>
            <a:r>
              <a:rPr lang="en-US" baseline="0" dirty="0" smtClean="0"/>
              <a:t>While native women have the lowest breast cancer rate of all us race/ethnic group, they have the poorest survival</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about prostate cancer?</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reasons unknown, native men have much lower rates of prostate cancer, that is unless they live in the northern plains or southern plains where it is equal to white</a:t>
            </a:r>
          </a:p>
          <a:p>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for breast</a:t>
            </a:r>
            <a:r>
              <a:rPr lang="en-US" baseline="0" dirty="0" smtClean="0"/>
              <a:t> cancer, native men are more </a:t>
            </a:r>
            <a:r>
              <a:rPr lang="en-US" baseline="0" dirty="0" err="1" smtClean="0"/>
              <a:t>likley</a:t>
            </a:r>
            <a:r>
              <a:rPr lang="en-US" baseline="0" dirty="0" smtClean="0"/>
              <a:t> to be diagnosed at late stage disease. Prostate cancer has a relatively low mortality rate, UNLESS it is caught late!</a:t>
            </a:r>
          </a:p>
          <a:p>
            <a:r>
              <a:rPr lang="en-US" baseline="0" dirty="0" smtClean="0"/>
              <a:t>5 year survival drops from nearly 100% for early stage to 29% with distant spread at diagnosis</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E9028-659A-A94C-B5F2-3F4FB29B3645}" type="slidenum">
              <a:rPr lang="en-US"/>
              <a:pPr/>
              <a:t>3</a:t>
            </a:fld>
            <a:endParaRPr lang="en-US"/>
          </a:p>
        </p:txBody>
      </p:sp>
      <p:sp>
        <p:nvSpPr>
          <p:cNvPr id="1034242" name="Rectangle 2"/>
          <p:cNvSpPr>
            <a:spLocks noGrp="1" noRot="1" noChangeAspect="1" noChangeArrowheads="1" noTextEdit="1"/>
          </p:cNvSpPr>
          <p:nvPr>
            <p:ph type="sldImg"/>
          </p:nvPr>
        </p:nvSpPr>
        <p:spPr>
          <a:ln/>
        </p:spPr>
      </p:sp>
      <p:sp>
        <p:nvSpPr>
          <p:cNvPr id="1034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about</a:t>
            </a:r>
            <a:r>
              <a:rPr lang="en-US" baseline="0" dirty="0" smtClean="0"/>
              <a:t> lung cancer</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is where we again see dramatic region variation with Northern Plains native have lung cancer rates almost 60% higher than white while rates in the southwest are 77% lower</a:t>
            </a:r>
          </a:p>
          <a:p>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Across</a:t>
            </a:r>
            <a:r>
              <a:rPr lang="en-US" baseline="0" dirty="0" smtClean="0"/>
              <a:t> area, even in the southwest, lung cancer is more often developed at younger ages- with 41% of case being in those under 65, compared to 30% in </a:t>
            </a:r>
            <a:r>
              <a:rPr lang="en-US" baseline="0" dirty="0" err="1" smtClean="0"/>
              <a:t>NHWs</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Liver</a:t>
            </a:r>
            <a:r>
              <a:rPr lang="en-US" baseline="0" dirty="0" smtClean="0"/>
              <a:t> cancer represents one of the largest disparities, driven by a high prevalence of cirrhosis. Cirrhosis comes primarily from alcoholic liver disease and chronic viral hepatitis.</a:t>
            </a:r>
          </a:p>
          <a:p>
            <a:r>
              <a:rPr lang="en-US" baseline="0" dirty="0" smtClean="0"/>
              <a:t>The prevalence of chronic hepatitis B and C in many native communities is poorly known and a very simple questions to answer. Problematic to the question however is are there resources to treat it once found.</a:t>
            </a:r>
          </a:p>
          <a:p>
            <a:r>
              <a:rPr lang="en-US" baseline="0" dirty="0" smtClean="0"/>
              <a:t>Alcoholic liver disease of course continues to be one of our biggest health challenges</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 gastroenterologist my special expertise in is</a:t>
            </a:r>
            <a:r>
              <a:rPr lang="en-US" baseline="0" dirty="0" smtClean="0"/>
              <a:t> in colorectal cancer</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cancer also shows tremendous</a:t>
            </a:r>
            <a:r>
              <a:rPr lang="en-US" baseline="0" dirty="0" smtClean="0"/>
              <a:t> regional variation ranging from rates that are double that of whites in the Alaska, </a:t>
            </a:r>
            <a:r>
              <a:rPr lang="en-US" baseline="0" dirty="0" err="1" smtClean="0"/>
              <a:t>tohalf</a:t>
            </a:r>
            <a:r>
              <a:rPr lang="en-US" baseline="0" dirty="0" smtClean="0"/>
              <a:t> that of whites in the southwest</a:t>
            </a:r>
          </a:p>
          <a:p>
            <a:r>
              <a:rPr lang="en-US" baseline="0" dirty="0" smtClean="0"/>
              <a:t>In the northern plains where I live it is 39% higher</a:t>
            </a:r>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5B1807E4-FACF-7F48-9738-9F12A3A7B027}" type="slidenum">
              <a:rPr lang="en-US"/>
              <a:pPr/>
              <a:t>37</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dirty="0" smtClean="0"/>
              <a:t>Many are surprised</a:t>
            </a:r>
            <a:r>
              <a:rPr lang="en-US" baseline="0" dirty="0" smtClean="0"/>
              <a:t> by their lifetime risk for cancer</a:t>
            </a:r>
          </a:p>
          <a:p>
            <a:pPr eaLnBrk="1" hangingPunct="1"/>
            <a:r>
              <a:rPr lang="en-US" baseline="0" dirty="0" smtClean="0"/>
              <a:t>These data are for the US </a:t>
            </a:r>
            <a:r>
              <a:rPr lang="en-US" baseline="0" dirty="0" err="1" smtClean="0"/>
              <a:t>polulation</a:t>
            </a:r>
            <a:r>
              <a:rPr lang="en-US" baseline="0" dirty="0" smtClean="0"/>
              <a:t> as good data for Native populations are lacking…..</a:t>
            </a:r>
          </a:p>
          <a:p>
            <a:pPr eaLnBrk="1" hangingPunct="1"/>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7B00960-2ECA-C54E-9A39-8BFED9069657}" type="slidenum">
              <a:rPr lang="en-US"/>
              <a:pPr/>
              <a:t>40</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dirty="0" smtClean="0"/>
              <a:t>Genetics</a:t>
            </a:r>
            <a:r>
              <a:rPr lang="en-US" baseline="0" dirty="0" smtClean="0"/>
              <a:t> plays a large role in many cancers from colon, to prostate to breast</a:t>
            </a:r>
          </a:p>
          <a:p>
            <a:pPr eaLnBrk="1" hangingPunct="1"/>
            <a:r>
              <a:rPr lang="en-US" baseline="0" dirty="0" smtClean="0"/>
              <a:t>A favorite quote of mine is that “Genetics loads the gun and the environment pulls the trigger”</a:t>
            </a:r>
          </a:p>
          <a:p>
            <a:pPr eaLnBrk="1" hangingPunct="1"/>
            <a:r>
              <a:rPr lang="en-US" baseline="0" dirty="0" smtClean="0"/>
              <a:t>Did you know your lifetime risk of colon cancer is1 in 17?</a:t>
            </a:r>
          </a:p>
          <a:p>
            <a:pPr eaLnBrk="1" hangingPunct="1"/>
            <a:r>
              <a:rPr lang="en-US" baseline="0" dirty="0" smtClean="0"/>
              <a:t>As shown that can jump to 1:4 in those with a 1</a:t>
            </a:r>
            <a:r>
              <a:rPr lang="en-US" baseline="30000" dirty="0" smtClean="0"/>
              <a:t>st</a:t>
            </a:r>
            <a:r>
              <a:rPr lang="en-US" baseline="0" dirty="0" smtClean="0"/>
              <a:t> degree relative who developed CRC by age 50</a:t>
            </a:r>
            <a:endParaRPr lang="en-US" dirty="0" smtClean="0"/>
          </a:p>
          <a:p>
            <a:pPr eaLnBrk="1" hangingPunct="1"/>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10A562FD-4EEE-E749-9480-ED3D4C49D852}" type="slidenum">
              <a:rPr lang="en-US"/>
              <a:pPr/>
              <a:t>41</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en-US" dirty="0" smtClean="0"/>
              <a:t>Cigarette</a:t>
            </a:r>
            <a:r>
              <a:rPr lang="en-US" baseline="0" dirty="0" smtClean="0"/>
              <a:t> smoking is the second leading risk factor for cancer overall after genetics</a:t>
            </a:r>
          </a:p>
          <a:p>
            <a:pPr eaLnBrk="1" hangingPunct="1"/>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 if we look at lung</a:t>
            </a:r>
            <a:r>
              <a:rPr lang="en-US" baseline="0" dirty="0" smtClean="0"/>
              <a:t> cancer rates they are higher than whites in AK and NO and they same in the Sp</a:t>
            </a:r>
          </a:p>
          <a:p>
            <a:r>
              <a:rPr lang="en-US" baseline="0" dirty="0" smtClean="0"/>
              <a:t>However they </a:t>
            </a:r>
            <a:r>
              <a:rPr lang="en-US" baseline="0" dirty="0" err="1" smtClean="0"/>
              <a:t>ar</a:t>
            </a:r>
            <a:r>
              <a:rPr lang="en-US" baseline="0" dirty="0" smtClean="0"/>
              <a:t> lower in the PC and SW</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pPr eaLnBrk="1" hangingPunct="1"/>
            <a:r>
              <a:rPr lang="en-US" dirty="0" smtClean="0"/>
              <a:t>Cancer</a:t>
            </a:r>
            <a:r>
              <a:rPr lang="en-US" baseline="0" dirty="0" smtClean="0"/>
              <a:t> is the leading cause of death in Alaska Native as well as in native people of the Northern Plains</a:t>
            </a:r>
            <a:endParaRPr lang="en-US" dirty="0" smtClean="0"/>
          </a:p>
        </p:txBody>
      </p:sp>
      <p:sp>
        <p:nvSpPr>
          <p:cNvPr id="6" name="Footer Placeholder 5"/>
          <p:cNvSpPr>
            <a:spLocks noGrp="1"/>
          </p:cNvSpPr>
          <p:nvPr>
            <p:ph type="ftr" sz="quarter" idx="11"/>
          </p:nvPr>
        </p:nvSpPr>
        <p:spPr/>
        <p:txBody>
          <a:bodyPr/>
          <a:lstStyle/>
          <a:p>
            <a:pPr>
              <a:defRPr/>
            </a:pPr>
            <a:r>
              <a:rPr lang="en-US" smtClean="0"/>
              <a:t>Alaska Native Tumor Registry, Epidemiology Center, Alaska Native Tribal Health Consortium, 2011.</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Not surprisingly AK and the NP have the highest prevalence of current and former smokers while the SP rtes are a little higher</a:t>
            </a:r>
          </a:p>
          <a:p>
            <a:r>
              <a:rPr lang="en-US" baseline="0" dirty="0" smtClean="0"/>
              <a:t>SW and PC have the lowest smoking rates and the lowest lung ca rates</a:t>
            </a:r>
          </a:p>
          <a:p>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Second</a:t>
            </a:r>
            <a:r>
              <a:rPr lang="en-US" baseline="0" dirty="0" smtClean="0"/>
              <a:t> hand smoke is also deadly and increases you risk for lung disease up to 30%</a:t>
            </a:r>
          </a:p>
          <a:p>
            <a:r>
              <a:rPr lang="en-US" baseline="0" dirty="0" smtClean="0"/>
              <a:t>It </a:t>
            </a:r>
            <a:r>
              <a:rPr lang="en-US" baseline="0" dirty="0" err="1" smtClean="0"/>
              <a:t>kilss</a:t>
            </a:r>
            <a:r>
              <a:rPr lang="en-US" baseline="0" dirty="0" smtClean="0"/>
              <a:t> 53000 </a:t>
            </a:r>
            <a:r>
              <a:rPr lang="en-US" baseline="0" dirty="0" err="1" smtClean="0"/>
              <a:t>americans</a:t>
            </a:r>
            <a:r>
              <a:rPr lang="en-US" baseline="0" dirty="0" smtClean="0"/>
              <a:t> per year from mostly cancer and heart disease and there are &gt; 3000 lung cancer cases a year attributable to second hand smoke</a:t>
            </a:r>
          </a:p>
          <a:p>
            <a:r>
              <a:rPr lang="en-US" baseline="0" dirty="0" smtClean="0"/>
              <a:t>This is a particular problem in Indian country where households tend to have more people and where we have 100,000 native working in non-smoke free casinos</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4B9407C4-374E-2A44-90DF-240D688994EA}" type="slidenum">
              <a:rPr lang="en-US"/>
              <a:pPr/>
              <a:t>45</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dirty="0" smtClean="0"/>
              <a:t>Obesity is </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F8DBE2-65AA-2A43-910B-DAE68CB4CDA1}" type="slidenum">
              <a:rPr lang="en-US"/>
              <a:pPr/>
              <a:t>47</a:t>
            </a:fld>
            <a:endParaRPr lang="en-US"/>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p:txBody>
          <a:bodyPr/>
          <a:lstStyle/>
          <a:p>
            <a:r>
              <a:rPr lang="en-US"/>
              <a:t>Data less convincing for women</a:t>
            </a:r>
          </a:p>
          <a:p>
            <a:r>
              <a:rPr lang="en-US"/>
              <a:t>Highly active have the lowest risk</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F1204A0-9D3B-9B45-ABA4-CD41C081CB3E}" type="slidenum">
              <a:rPr lang="en-US"/>
              <a:pPr/>
              <a:t>48</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US"/>
              <a:t>Cruciferous Vegetables such as Broccoli, Brussel sprouts  Cabbage and Cauliflower release phenethyl-ITC- a substance thought to induce apoptosis in cancer cells and may decrease the risk of both colon and lung cancer.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9AA7674C-F405-FA4F-83D7-90C81F953A7A}" type="slidenum">
              <a:rPr lang="en-US"/>
              <a:pPr/>
              <a:t>49</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a:ea typeface="ＭＳ Ｐゴシック" charset="-128"/>
                <a:cs typeface="ＭＳ Ｐゴシック" charset="-128"/>
              </a:rPr>
              <a:t>Cruciferous Vegetables such as Broccoli, Brussel sprouts  Cabbage and Cauliflower release phenethyl-ITC- a substance thought to induce apoptosis in cancer cells and may decrease the risk of both colon and lung cancer.  Historically fresh produce has been a rare commodity on Indian reservations, and are often underconsumed by the socioecomically disadvantaged.  Low income Indians families have received  commodity foods from the federal govt since the late 1960s--  All received foods are canned, many are very high in fat, and none of the vegatables are cruciferous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52FAE992-29E2-804B-8909-162FC5FF0E01}" type="slidenum">
              <a:rPr lang="en-US"/>
              <a:pPr/>
              <a:t>50</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9EF9ED2-9072-744E-B365-DBE455EA684C}" type="slidenum">
              <a:rPr lang="en-US">
                <a:latin typeface="Arial" pitchFamily="-65" charset="0"/>
              </a:rPr>
              <a:pPr/>
              <a:t>52</a:t>
            </a:fld>
            <a:endParaRPr lang="en-US">
              <a:latin typeface="Arial" pitchFamily="-65"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US" dirty="0" smtClean="0">
                <a:latin typeface="Arial" pitchFamily="-65" charset="0"/>
              </a:rPr>
              <a:t>Screening is the low hanging fruit for improving</a:t>
            </a:r>
            <a:r>
              <a:rPr lang="en-US" baseline="0" dirty="0" smtClean="0">
                <a:latin typeface="Arial" pitchFamily="-65" charset="0"/>
              </a:rPr>
              <a:t> colon cancer and breast cancer survival</a:t>
            </a:r>
            <a:endParaRPr lang="en-US" dirty="0">
              <a:latin typeface="Arial" pitchFamily="-65"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055023A7-3123-C34D-93E4-39BE0EC0F87C}" type="slidenum">
              <a:rPr lang="en-US"/>
              <a:pPr/>
              <a:t>53</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smtClean="0"/>
              <a:t>This</a:t>
            </a:r>
            <a:r>
              <a:rPr lang="en-US" baseline="0" dirty="0" smtClean="0"/>
              <a:t> slide show how colon cancer is staged….</a:t>
            </a:r>
          </a:p>
          <a:p>
            <a:pPr eaLnBrk="1" hangingPunct="1"/>
            <a:r>
              <a:rPr lang="en-US" baseline="0" dirty="0" smtClean="0"/>
              <a:t>(explain)</a:t>
            </a:r>
          </a:p>
          <a:p>
            <a:pPr eaLnBrk="1" hangingPunct="1"/>
            <a:r>
              <a:rPr lang="en-US" baseline="0" dirty="0" smtClean="0"/>
              <a:t>This is critical as stage is directly related to survival</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8CE3566-89E4-5444-B23B-A66A9D9CFB1C}" type="slidenum">
              <a:rPr lang="en-US"/>
              <a:pPr/>
              <a:t>54</a:t>
            </a:fld>
            <a:endParaRPr lang="en-US"/>
          </a:p>
        </p:txBody>
      </p:sp>
      <p:sp>
        <p:nvSpPr>
          <p:cNvPr id="33795" name="Rectangle 2"/>
          <p:cNvSpPr>
            <a:spLocks noGrp="1" noRot="1" noChangeAspect="1" noChangeArrowheads="1" noTextEdit="1"/>
          </p:cNvSpPr>
          <p:nvPr>
            <p:ph type="sldImg"/>
          </p:nvPr>
        </p:nvSpPr>
        <p:spPr>
          <a:xfrm>
            <a:off x="1152525" y="692150"/>
            <a:ext cx="4554538" cy="3416300"/>
          </a:xfrm>
          <a:ln/>
        </p:spPr>
      </p:sp>
      <p:sp>
        <p:nvSpPr>
          <p:cNvPr id="33796" name="Rectangle 3"/>
          <p:cNvSpPr>
            <a:spLocks noGrp="1" noChangeArrowheads="1"/>
          </p:cNvSpPr>
          <p:nvPr>
            <p:ph type="body" idx="1"/>
          </p:nvPr>
        </p:nvSpPr>
        <p:spPr>
          <a:xfrm>
            <a:off x="912813" y="4343400"/>
            <a:ext cx="5032375" cy="4114800"/>
          </a:xfrm>
          <a:noFill/>
          <a:ln/>
        </p:spPr>
        <p:txBody>
          <a:bodyPr/>
          <a:lstStyle/>
          <a:p>
            <a:pPr eaLnBrk="1" hangingPunct="1"/>
            <a:r>
              <a:rPr lang="en-US" dirty="0" smtClean="0"/>
              <a:t>While 90% of</a:t>
            </a:r>
            <a:r>
              <a:rPr lang="en-US" baseline="0" dirty="0" smtClean="0"/>
              <a:t> individuals with cancer limited to the bowel wall are still alive 5 yrs after diagnosis, </a:t>
            </a:r>
            <a:r>
              <a:rPr lang="en-US" baseline="0" dirty="0" err="1" smtClean="0"/>
              <a:t>tdecrease</a:t>
            </a:r>
            <a:r>
              <a:rPr lang="en-US" baseline="0" dirty="0" smtClean="0"/>
              <a:t> to 67% with regional spread and plummets to 10% for metastatic disease</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pPr eaLnBrk="1" hangingPunct="1"/>
            <a:r>
              <a:rPr lang="en-US" dirty="0" smtClean="0"/>
              <a:t>Cancer</a:t>
            </a:r>
            <a:r>
              <a:rPr lang="en-US" baseline="0" dirty="0" smtClean="0"/>
              <a:t> will soon be the leading cause of death in the Native population as a whole</a:t>
            </a:r>
          </a:p>
          <a:p>
            <a:pPr eaLnBrk="1" hangingPunct="1"/>
            <a:r>
              <a:rPr lang="en-US" baseline="0" dirty="0" smtClean="0"/>
              <a:t>The reasons for this transition is that while </a:t>
            </a:r>
            <a:r>
              <a:rPr lang="en-US" baseline="0" dirty="0" err="1" smtClean="0"/>
              <a:t>treatement</a:t>
            </a:r>
            <a:r>
              <a:rPr lang="en-US" baseline="0" dirty="0" smtClean="0"/>
              <a:t> for heart disease—drug eluding stents, and better cholesterol and blood pressure control are reducing heart disease mortality,</a:t>
            </a:r>
          </a:p>
          <a:p>
            <a:pPr eaLnBrk="1" hangingPunct="1"/>
            <a:r>
              <a:rPr lang="en-US" baseline="0" dirty="0" smtClean="0"/>
              <a:t>Cancer mortality rates from many cancers in Native people are stagnant</a:t>
            </a:r>
            <a:endParaRPr lang="en-US" dirty="0" smtClean="0"/>
          </a:p>
        </p:txBody>
      </p:sp>
      <p:sp>
        <p:nvSpPr>
          <p:cNvPr id="6" name="Footer Placeholder 5"/>
          <p:cNvSpPr>
            <a:spLocks noGrp="1"/>
          </p:cNvSpPr>
          <p:nvPr>
            <p:ph type="ftr" sz="quarter" idx="11"/>
          </p:nvPr>
        </p:nvSpPr>
        <p:spPr/>
        <p:txBody>
          <a:bodyPr/>
          <a:lstStyle/>
          <a:p>
            <a:pPr>
              <a:defRPr/>
            </a:pPr>
            <a:r>
              <a:rPr lang="en-US" smtClean="0"/>
              <a:t>Alaska Native Tumor Registry, Epidemiology Center, Alaska Native Tribal Health Consortium, 2011.</a:t>
            </a: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1DD5396A-34F7-F34D-BFC5-AA7625C104BE}" type="slidenum">
              <a:rPr lang="en-US"/>
              <a:pPr/>
              <a:t>55</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en-US" dirty="0" smtClean="0"/>
              <a:t>Screening</a:t>
            </a:r>
            <a:r>
              <a:rPr lang="en-US" baseline="0" dirty="0" smtClean="0"/>
              <a:t> can not only decrease mortality by </a:t>
            </a:r>
            <a:r>
              <a:rPr lang="en-US" baseline="0" dirty="0" err="1" smtClean="0"/>
              <a:t>catchin</a:t>
            </a:r>
            <a:r>
              <a:rPr lang="en-US" baseline="0" dirty="0" smtClean="0"/>
              <a:t> cancer early when it is easier to treat, but can prevent the disease as well.</a:t>
            </a:r>
          </a:p>
          <a:p>
            <a:pPr eaLnBrk="1" hangingPunct="1"/>
            <a:r>
              <a:rPr lang="en-US" baseline="0" dirty="0" smtClean="0"/>
              <a:t>90% of colon cancer start out as polyps. If we remove the polyps we </a:t>
            </a:r>
            <a:r>
              <a:rPr lang="en-US" baseline="0" dirty="0" err="1" smtClean="0"/>
              <a:t>drmatically</a:t>
            </a:r>
            <a:r>
              <a:rPr lang="en-US" baseline="0" dirty="0" smtClean="0"/>
              <a:t> reduce the risk of colon cancer</a:t>
            </a:r>
          </a:p>
          <a:p>
            <a:pPr eaLnBrk="1" hangingPunct="1"/>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 catch it early, improve survival</a:t>
            </a:r>
          </a:p>
          <a:p>
            <a:r>
              <a:rPr lang="en-US" dirty="0" smtClean="0"/>
              <a:t>Take</a:t>
            </a:r>
            <a:r>
              <a:rPr lang="en-US" baseline="0" dirty="0" smtClean="0"/>
              <a:t> polyps out- decrease cancer risk by up to 90%</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56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 GPRA screening rates</a:t>
            </a:r>
            <a:r>
              <a:rPr lang="en-US" baseline="0" dirty="0" smtClean="0"/>
              <a:t> for Naïve men and women are significantly lower than for all us races combined,</a:t>
            </a:r>
          </a:p>
          <a:p>
            <a:r>
              <a:rPr lang="en-US" baseline="0" dirty="0" smtClean="0"/>
              <a:t>2011 GPRA rates ranged from a low of just 14% in Tucson are to as high as 59% in AK-  we will come back to </a:t>
            </a:r>
            <a:r>
              <a:rPr lang="en-US" baseline="0" dirty="0" err="1" smtClean="0"/>
              <a:t>thi</a:t>
            </a:r>
            <a:r>
              <a:rPr lang="en-US" baseline="0" dirty="0" smtClean="0"/>
              <a:t> but I want you to think about the </a:t>
            </a:r>
            <a:r>
              <a:rPr lang="en-US" baseline="0" dirty="0" err="1" smtClean="0"/>
              <a:t>challnges</a:t>
            </a:r>
            <a:r>
              <a:rPr lang="en-US" baseline="0" dirty="0" smtClean="0"/>
              <a:t> of screening in AK and the fact that they do not use stool tests.</a:t>
            </a:r>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57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Breast</a:t>
            </a:r>
            <a:r>
              <a:rPr lang="en-US" baseline="0" dirty="0" smtClean="0"/>
              <a:t> cancer screening also reduces mortality, but does not affect incidence.</a:t>
            </a:r>
          </a:p>
          <a:p>
            <a:r>
              <a:rPr lang="en-US" baseline="0" dirty="0" err="1" smtClean="0"/>
              <a:t>Programatic</a:t>
            </a:r>
            <a:r>
              <a:rPr lang="en-US" baseline="0" dirty="0" smtClean="0"/>
              <a:t> screening reduces mortality 16% in women over 40, and up to 30% if we focus on those over 50</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58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31% diagnosed age 50 and younger</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59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76022402-ADB7-5C48-B5DD-5E50A5BBCC48}" type="slidenum">
              <a:rPr lang="en-US">
                <a:latin typeface="Arial" charset="0"/>
              </a:rPr>
              <a:pPr/>
              <a:t>60</a:t>
            </a:fld>
            <a:endParaRPr lang="en-US">
              <a:latin typeface="Arial"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cs typeface="ＭＳ Ｐゴシック" charset="-128"/>
              </a:rPr>
              <a:t>So</a:t>
            </a:r>
            <a:r>
              <a:rPr lang="en-US" baseline="0" dirty="0" smtClean="0">
                <a:latin typeface="Arial" charset="0"/>
                <a:ea typeface="ＭＳ Ｐゴシック" charset="-128"/>
                <a:cs typeface="ＭＳ Ｐゴシック" charset="-128"/>
              </a:rPr>
              <a:t> why are our screening rates lagging so far behind in many areas?</a:t>
            </a:r>
          </a:p>
          <a:p>
            <a:pPr eaLnBrk="1" hangingPunct="1"/>
            <a:endParaRPr lang="en-US" baseline="0" dirty="0" smtClean="0">
              <a:latin typeface="Arial" charset="0"/>
              <a:ea typeface="ＭＳ Ｐゴシック" charset="-128"/>
              <a:cs typeface="ＭＳ Ｐゴシック" charset="-128"/>
            </a:endParaRPr>
          </a:p>
          <a:p>
            <a:pPr eaLnBrk="1" hangingPunct="1"/>
            <a:r>
              <a:rPr lang="en-US" baseline="0" dirty="0" smtClean="0">
                <a:latin typeface="Arial" charset="0"/>
                <a:ea typeface="ＭＳ Ｐゴシック" charset="-128"/>
                <a:cs typeface="ＭＳ Ｐゴシック" charset="-128"/>
              </a:rPr>
              <a:t>Well we have</a:t>
            </a:r>
            <a:endParaRPr lang="en-US" dirty="0">
              <a:latin typeface="Arial" charset="0"/>
              <a:ea typeface="ＭＳ Ｐゴシック" charset="-128"/>
              <a:cs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A308C5C8-2672-AB4C-8578-46DD03AE6FF2}" type="slidenum">
              <a:rPr lang="en-US">
                <a:latin typeface="Arial" charset="0"/>
              </a:rPr>
              <a:pPr/>
              <a:t>61</a:t>
            </a:fld>
            <a:endParaRPr lang="en-US">
              <a:latin typeface="Arial"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cs typeface="ＭＳ Ｐゴシック" charset="-128"/>
              </a:rPr>
              <a:t>We have provider challenges:</a:t>
            </a:r>
            <a:endParaRPr lang="en-US" dirty="0">
              <a:latin typeface="Arial" charset="0"/>
              <a:ea typeface="ＭＳ Ｐゴシック" charset="-128"/>
              <a:cs typeface="ＭＳ Ｐゴシック"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9B511643-A8FB-3D4D-BE01-EE1DD2D3DA7E}" type="slidenum">
              <a:rPr lang="en-US">
                <a:latin typeface="Arial" charset="0"/>
              </a:rPr>
              <a:pPr/>
              <a:t>62</a:t>
            </a:fld>
            <a:endParaRPr lang="en-US">
              <a:latin typeface="Arial"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31C388-2BA8-1347-B20D-AC5972D4121A}" type="slidenum">
              <a:rPr lang="en-US"/>
              <a:pPr/>
              <a:t>63</a:t>
            </a:fld>
            <a:endParaRPr lang="en-US"/>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p:txBody>
          <a:bodyPr/>
          <a:lstStyle/>
          <a:p>
            <a:r>
              <a:rPr lang="en-US" dirty="0"/>
              <a:t>Two weeks ago I was struggling for a catchy title for this presentation.  The following weekend I was honored to be asked to present on colorectal cancer at the Minnesota Annual Gathering of Traditional Healers here in Minneapolis.  While there I had the opportunity to have lunch with a group of 12 spiritual leaders and traditional healers, mostly from the </a:t>
            </a:r>
            <a:r>
              <a:rPr lang="en-US" dirty="0" err="1"/>
              <a:t>Norther</a:t>
            </a:r>
            <a:r>
              <a:rPr lang="en-US" dirty="0"/>
              <a:t> Minnesota reservations, to discuss ways in which I might collaborate with them to begin to address the colorectal cancer disparities experienced by American Indian communities in our state.  </a:t>
            </a:r>
          </a:p>
          <a:p>
            <a:endParaRPr lang="en-US" dirty="0"/>
          </a:p>
          <a:p>
            <a:r>
              <a:rPr lang="en-US" dirty="0"/>
              <a:t>It was here that a respected spiritual leader and healer went on to tell me about a dream he had had when he was younger.  He had dreamt of  a spider that came along and began to terrorize his community, and that despite his healing powers, could not be handled by traditional ways.  By the end of his dream it became apparent to him that only by working with white men could the suffering caused by the spider end.  He went on to explain that for many healers, visions portending cancer often come in the form of a </a:t>
            </a:r>
            <a:r>
              <a:rPr lang="en-US" dirty="0" err="1"/>
              <a:t>spiderweb</a:t>
            </a:r>
            <a:r>
              <a:rPr lang="en-US" dirty="0"/>
              <a:t> cast upon the patient’s body.  It was his interpretation that the spider in his dream symbolized cancer, and that our meeting that day was to begin to work together to fight this spider.</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must</a:t>
            </a:r>
            <a:r>
              <a:rPr lang="en-US" baseline="0" dirty="0" smtClean="0"/>
              <a:t> work towards </a:t>
            </a:r>
            <a:r>
              <a:rPr lang="en-US" baseline="0" dirty="0" err="1" smtClean="0"/>
              <a:t>smokefree</a:t>
            </a:r>
            <a:r>
              <a:rPr lang="en-US" baseline="0" dirty="0" smtClean="0"/>
              <a:t> casinos!  This is a talk in itself but there are no sound arguments against it, just misconceptions.</a:t>
            </a:r>
          </a:p>
          <a:p>
            <a:r>
              <a:rPr lang="en-US" baseline="0" dirty="0" smtClean="0"/>
              <a:t>Gamblers come to gamble, not to smoke</a:t>
            </a:r>
          </a:p>
          <a:p>
            <a:r>
              <a:rPr lang="en-US" baseline="0" dirty="0" smtClean="0"/>
              <a:t>Non-smokers avoid gaming or stay for shorter amounts of time </a:t>
            </a:r>
          </a:p>
          <a:p>
            <a:r>
              <a:rPr lang="en-US" baseline="0" dirty="0" smtClean="0"/>
              <a:t>Many avoid even coming for non-gaming events</a:t>
            </a:r>
          </a:p>
          <a:p>
            <a:r>
              <a:rPr lang="en-US" baseline="0" dirty="0" smtClean="0"/>
              <a:t>Air handlers and scenting are ineffective</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68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r>
              <a:rPr lang="en-US" dirty="0" smtClean="0"/>
              <a:t>Between 1999</a:t>
            </a:r>
            <a:r>
              <a:rPr lang="en-US" baseline="0" dirty="0" smtClean="0"/>
              <a:t> and 2006, over 17000 native men, women and children died from cancer</a:t>
            </a:r>
          </a:p>
          <a:p>
            <a:pPr eaLnBrk="1" hangingPunct="1"/>
            <a:r>
              <a:rPr lang="en-US" baseline="0" dirty="0" smtClean="0"/>
              <a:t>Only 13 US tribes have tribal enrollments over 17000</a:t>
            </a:r>
            <a:endParaRPr lang="en-US" dirty="0" smtClean="0"/>
          </a:p>
        </p:txBody>
      </p:sp>
      <p:sp>
        <p:nvSpPr>
          <p:cNvPr id="6" name="Footer Placeholder 5"/>
          <p:cNvSpPr>
            <a:spLocks noGrp="1"/>
          </p:cNvSpPr>
          <p:nvPr>
            <p:ph type="ftr" sz="quarter" idx="11"/>
          </p:nvPr>
        </p:nvSpPr>
        <p:spPr/>
        <p:txBody>
          <a:bodyPr/>
          <a:lstStyle/>
          <a:p>
            <a:pPr>
              <a:defRPr/>
            </a:pPr>
            <a:r>
              <a:rPr lang="en-US" smtClean="0"/>
              <a:t>Alaska Native Tumor Registry, Epidemiology Center, Alaska Native Tribal Health Consortium, 2011.</a:t>
            </a:r>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study of 600 New</a:t>
            </a:r>
            <a:r>
              <a:rPr lang="en-US" baseline="0" dirty="0" smtClean="0"/>
              <a:t> Mexico residents found only 8% of respondent would be somewhat or very much less </a:t>
            </a:r>
            <a:r>
              <a:rPr lang="en-US" baseline="0" dirty="0" err="1" smtClean="0"/>
              <a:t>likley</a:t>
            </a:r>
            <a:r>
              <a:rPr lang="en-US" baseline="0" dirty="0" smtClean="0"/>
              <a:t> to go to a smoke free casino, while 32% would be much more </a:t>
            </a:r>
            <a:r>
              <a:rPr lang="en-US" baseline="0" dirty="0" err="1" smtClean="0"/>
              <a:t>likley</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69</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think it is critical to point out successes</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70</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Wisdom steps is one of these</a:t>
            </a:r>
            <a:r>
              <a:rPr lang="en-US" baseline="0" dirty="0" smtClean="0"/>
              <a:t> successes</a:t>
            </a:r>
          </a:p>
          <a:p>
            <a:r>
              <a:rPr lang="en-US" baseline="0" dirty="0" smtClean="0"/>
              <a:t>This program was started in 2002 as a collaboration between the Minnesota Board on Aging and Minnesota tribes</a:t>
            </a:r>
          </a:p>
          <a:p>
            <a:r>
              <a:rPr lang="en-US" baseline="0" dirty="0" smtClean="0"/>
              <a:t>Has grown to include several thousand participants representing all Minnesota tribes</a:t>
            </a:r>
          </a:p>
          <a:p>
            <a:r>
              <a:rPr lang="en-US" baseline="0" dirty="0" smtClean="0"/>
              <a:t>Its mission is to improve elder health.</a:t>
            </a:r>
          </a:p>
          <a:p>
            <a:r>
              <a:rPr lang="en-US" baseline="0" dirty="0" smtClean="0"/>
              <a:t>Incentives and </a:t>
            </a:r>
            <a:r>
              <a:rPr lang="en-US" baseline="0" dirty="0" err="1" smtClean="0"/>
              <a:t>ed</a:t>
            </a:r>
            <a:r>
              <a:rPr lang="en-US" baseline="0" dirty="0" smtClean="0"/>
              <a:t> are used to encourage health behaviors</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71</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an example of the card </a:t>
            </a:r>
            <a:r>
              <a:rPr lang="en-US" baseline="0" dirty="0" err="1" smtClean="0"/>
              <a:t>particiapants</a:t>
            </a:r>
            <a:r>
              <a:rPr lang="en-US" baseline="0" dirty="0" smtClean="0"/>
              <a:t> receive</a:t>
            </a:r>
          </a:p>
          <a:p>
            <a:r>
              <a:rPr lang="en-US" baseline="0" dirty="0" smtClean="0"/>
              <a:t>There are challenged to complete at least 5 health screenings per year and either due organized walks or routine exercise and attend health fairs and other education events</a:t>
            </a:r>
          </a:p>
          <a:p>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72</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Completion</a:t>
            </a:r>
            <a:r>
              <a:rPr lang="en-US" baseline="0" dirty="0" smtClean="0"/>
              <a:t> earns several incentives including&gt;&gt;&gt;</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73</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AK is</a:t>
            </a:r>
            <a:r>
              <a:rPr lang="en-US" baseline="0" dirty="0" smtClean="0"/>
              <a:t> another example of w</a:t>
            </a:r>
            <a:r>
              <a:rPr lang="en-US" dirty="0" smtClean="0"/>
              <a:t>hat can</a:t>
            </a:r>
            <a:r>
              <a:rPr lang="en-US" baseline="0" dirty="0" smtClean="0"/>
              <a:t> happen when Native resources are devoted to Native problems</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74</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178F9C89-DB5A-1E43-AD48-CA42F9ECE9F6}" type="slidenum">
              <a:rPr lang="en-US"/>
              <a:pPr/>
              <a:t>75</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As I showed</a:t>
            </a:r>
            <a:r>
              <a:rPr lang="en-US" baseline="0" dirty="0" smtClean="0"/>
              <a:t> before, </a:t>
            </a:r>
            <a:r>
              <a:rPr lang="en-US" baseline="0" dirty="0" err="1" smtClean="0"/>
              <a:t>Ak</a:t>
            </a:r>
            <a:r>
              <a:rPr lang="en-US" baseline="0" dirty="0" smtClean="0"/>
              <a:t> has the highest </a:t>
            </a:r>
            <a:r>
              <a:rPr lang="en-US" baseline="0" dirty="0" err="1" smtClean="0"/>
              <a:t>crc</a:t>
            </a:r>
            <a:r>
              <a:rPr lang="en-US" baseline="0" dirty="0" smtClean="0"/>
              <a:t> rate of all IHS regions, </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67F90A-5991-9C4D-821E-2A5201DA723C}" type="slidenum">
              <a:rPr lang="en-US"/>
              <a:pPr/>
              <a:t>76</a:t>
            </a:fld>
            <a:endParaRPr lang="en-US"/>
          </a:p>
        </p:txBody>
      </p:sp>
      <p:sp>
        <p:nvSpPr>
          <p:cNvPr id="1255426" name="Rectangle 2"/>
          <p:cNvSpPr>
            <a:spLocks noGrp="1" noRot="1" noChangeAspect="1" noChangeArrowheads="1" noTextEdit="1"/>
          </p:cNvSpPr>
          <p:nvPr>
            <p:ph type="sldImg"/>
          </p:nvPr>
        </p:nvSpPr>
        <p:spPr>
          <a:ln/>
        </p:spPr>
      </p:sp>
      <p:sp>
        <p:nvSpPr>
          <p:cNvPr id="1255427" name="Rectangle 3"/>
          <p:cNvSpPr>
            <a:spLocks noGrp="1" noChangeArrowheads="1"/>
          </p:cNvSpPr>
          <p:nvPr>
            <p:ph type="body" idx="1"/>
          </p:nvPr>
        </p:nvSpPr>
        <p:spPr/>
        <p:txBody>
          <a:bodyPr/>
          <a:lstStyle/>
          <a:p>
            <a:r>
              <a:rPr lang="en-US" dirty="0" smtClean="0"/>
              <a:t>Claudia</a:t>
            </a:r>
          </a:p>
          <a:p>
            <a:r>
              <a:rPr lang="en-US" dirty="0" smtClean="0"/>
              <a:t>However, they have been the most </a:t>
            </a:r>
            <a:r>
              <a:rPr lang="en-US" dirty="0" err="1" smtClean="0"/>
              <a:t>proactice</a:t>
            </a:r>
            <a:r>
              <a:rPr lang="en-US" dirty="0" smtClean="0"/>
              <a:t> of</a:t>
            </a:r>
            <a:r>
              <a:rPr lang="en-US" baseline="0" dirty="0" smtClean="0"/>
              <a:t> all regions in </a:t>
            </a:r>
            <a:r>
              <a:rPr lang="en-US" baseline="0" dirty="0" err="1" smtClean="0"/>
              <a:t>addressng</a:t>
            </a:r>
            <a:r>
              <a:rPr lang="en-US" baseline="0" dirty="0" smtClean="0"/>
              <a:t> this disparity with the following</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Arial" charset="0"/>
                <a:cs typeface="Arial" charset="0"/>
              </a:rPr>
              <a:t>Provider</a:t>
            </a:r>
            <a:r>
              <a:rPr lang="en-US" sz="1200" kern="1200" baseline="0" dirty="0" smtClean="0">
                <a:solidFill>
                  <a:schemeClr val="tx1"/>
                </a:solidFill>
                <a:latin typeface="Arial" charset="0"/>
                <a:ea typeface="Arial" charset="0"/>
                <a:cs typeface="Arial" charset="0"/>
              </a:rPr>
              <a:t> education has also been a key component and I </a:t>
            </a:r>
            <a:r>
              <a:rPr lang="en-US" sz="1200" kern="1200" baseline="0" dirty="0" err="1" smtClean="0">
                <a:solidFill>
                  <a:schemeClr val="tx1"/>
                </a:solidFill>
                <a:latin typeface="Arial" charset="0"/>
                <a:ea typeface="Arial" charset="0"/>
                <a:cs typeface="Arial" charset="0"/>
              </a:rPr>
              <a:t>ws</a:t>
            </a:r>
            <a:r>
              <a:rPr lang="en-US" sz="1200" kern="1200" baseline="0" dirty="0" smtClean="0">
                <a:solidFill>
                  <a:schemeClr val="tx1"/>
                </a:solidFill>
                <a:latin typeface="Arial" charset="0"/>
                <a:ea typeface="Arial" charset="0"/>
                <a:cs typeface="Arial" charset="0"/>
              </a:rPr>
              <a:t> fortunate to be sponsored by the AK tribal health consortium and the </a:t>
            </a:r>
            <a:r>
              <a:rPr lang="en-US" sz="1200" kern="1200" baseline="0" dirty="0" err="1" smtClean="0">
                <a:solidFill>
                  <a:schemeClr val="tx1"/>
                </a:solidFill>
                <a:latin typeface="Arial" charset="0"/>
                <a:ea typeface="Arial" charset="0"/>
                <a:cs typeface="Arial" charset="0"/>
              </a:rPr>
              <a:t>Southcentral</a:t>
            </a:r>
            <a:r>
              <a:rPr lang="en-US" sz="1200" kern="1200" baseline="0" dirty="0" smtClean="0">
                <a:solidFill>
                  <a:schemeClr val="tx1"/>
                </a:solidFill>
                <a:latin typeface="Arial" charset="0"/>
                <a:ea typeface="Arial" charset="0"/>
                <a:cs typeface="Arial" charset="0"/>
              </a:rPr>
              <a:t> </a:t>
            </a:r>
            <a:r>
              <a:rPr lang="en-US" sz="1200" kern="1200" baseline="0" dirty="0" err="1" smtClean="0">
                <a:solidFill>
                  <a:schemeClr val="tx1"/>
                </a:solidFill>
                <a:latin typeface="Arial" charset="0"/>
                <a:ea typeface="Arial" charset="0"/>
                <a:cs typeface="Arial" charset="0"/>
              </a:rPr>
              <a:t>foindation</a:t>
            </a:r>
            <a:r>
              <a:rPr lang="en-US" sz="1200" kern="1200" baseline="0" dirty="0" smtClean="0">
                <a:solidFill>
                  <a:schemeClr val="tx1"/>
                </a:solidFill>
                <a:latin typeface="Arial" charset="0"/>
                <a:ea typeface="Arial" charset="0"/>
                <a:cs typeface="Arial" charset="0"/>
              </a:rPr>
              <a:t> to undergo a speaking tour to Kotzebue, Sitka and Anchorage where I did provider education, and two public radio interviews on CRC</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77</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efforts are paying off as you can see by their</a:t>
            </a:r>
            <a:r>
              <a:rPr lang="en-US" baseline="0" dirty="0" smtClean="0"/>
              <a:t> CR incidence trends over the last 18 years</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78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a:t>
            </a:r>
            <a:r>
              <a:rPr lang="en-US" baseline="0" dirty="0" smtClean="0"/>
              <a:t> we are going to talk our about the cancer epidemic so many of us are </a:t>
            </a:r>
            <a:r>
              <a:rPr lang="en-US" baseline="0" dirty="0" err="1" smtClean="0"/>
              <a:t>seening</a:t>
            </a:r>
            <a:r>
              <a:rPr lang="en-US" baseline="0" dirty="0" smtClean="0"/>
              <a:t> in our </a:t>
            </a:r>
            <a:r>
              <a:rPr lang="en-US" baseline="0" dirty="0" err="1" smtClean="0"/>
              <a:t>communties</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Lastly,</a:t>
            </a:r>
            <a:r>
              <a:rPr lang="en-US" baseline="0" dirty="0" smtClean="0"/>
              <a:t> the Shakopee Mdewakanton Sioux Community is another example of Native resources serving native health. Their mobile unit has been deploying across Minnesota and into </a:t>
            </a:r>
          </a:p>
          <a:p>
            <a:r>
              <a:rPr lang="en-US" baseline="0" dirty="0" err="1" smtClean="0"/>
              <a:t>neighoring</a:t>
            </a:r>
            <a:r>
              <a:rPr lang="en-US" baseline="0" dirty="0" smtClean="0"/>
              <a:t> states for 7 years and have provided over 4000 mammograms on reservations.</a:t>
            </a:r>
          </a:p>
          <a:p>
            <a:endParaRPr lang="en-US" baseline="0" dirty="0" smtClean="0"/>
          </a:p>
          <a:p>
            <a:r>
              <a:rPr lang="en-US" baseline="0" dirty="0" smtClean="0"/>
              <a:t>Tell story of Mille </a:t>
            </a:r>
            <a:r>
              <a:rPr lang="en-US" baseline="0" dirty="0" err="1" smtClean="0"/>
              <a:t>Lacs</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79</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CF1814DE-5D4A-6D4A-BB51-36A689AD83A2}" type="slidenum">
              <a:rPr lang="en-US"/>
              <a:pPr/>
              <a:t>80</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dirty="0" smtClean="0"/>
              <a:t>Innovation, community engagement,</a:t>
            </a:r>
            <a:r>
              <a:rPr lang="en-US" baseline="0" dirty="0" smtClean="0"/>
              <a:t> pooled resources, expertise, and wisdom are the ingredient for decreasing cancer in our communities.  That’s our Founding Board started the  American Indian Cancer Foundation </a:t>
            </a:r>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5087FB1-C121-2140-AB42-0FF78BD148D7}" type="slidenum">
              <a:rPr lang="en-US"/>
              <a:pPr/>
              <a:t>81</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r>
              <a:rPr lang="en-US" dirty="0" smtClean="0"/>
              <a:t>AICAF is a 501 c3</a:t>
            </a:r>
            <a:r>
              <a:rPr lang="en-US" baseline="0" dirty="0" smtClean="0"/>
              <a:t> located in Minneapolis Minnesota</a:t>
            </a:r>
          </a:p>
          <a:p>
            <a:r>
              <a:rPr lang="en-US" baseline="0" dirty="0" smtClean="0"/>
              <a:t>Our Mission</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8C597904-240B-B147-9242-1C6D036E0C9B}" type="slidenum">
              <a:rPr lang="en-US"/>
              <a:pPr/>
              <a:t>82</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have a 100% Native Board and 100% of our employees are Native also</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83</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started with a local</a:t>
            </a:r>
            <a:r>
              <a:rPr lang="en-US" baseline="0" dirty="0" smtClean="0"/>
              <a:t> board of Native professionals and are in the process of expanding our board for more national representation</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84</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Aicaf</a:t>
            </a:r>
            <a:r>
              <a:rPr lang="en-US" baseline="0" dirty="0" smtClean="0"/>
              <a:t> believes its time for us to </a:t>
            </a:r>
            <a:r>
              <a:rPr lang="en-US" baseline="0" dirty="0" err="1" smtClean="0"/>
              <a:t>suceed</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85</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86</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6D9CE94B-A150-E041-9BE5-060AD8CB9004}" type="slidenum">
              <a:rPr lang="en-US">
                <a:latin typeface="Arial" pitchFamily="-65" charset="0"/>
              </a:rPr>
              <a:pPr/>
              <a:t>87</a:t>
            </a:fld>
            <a:endParaRPr lang="en-US">
              <a:latin typeface="Arial" pitchFamily="-65"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dirty="0">
              <a:latin typeface="Arial" pitchFamily="-65"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39C009CC-A122-B546-94BC-61557E0BF238}" type="slidenum">
              <a:rPr lang="en-US">
                <a:latin typeface="Arial" charset="0"/>
              </a:rPr>
              <a:pPr/>
              <a:t>90</a:t>
            </a:fld>
            <a:endParaRPr lang="en-US">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cs typeface="ＭＳ Ｐゴシック" charset="-128"/>
              </a:rPr>
              <a:t>One example of our CBPR efforts</a:t>
            </a:r>
            <a:r>
              <a:rPr lang="en-US" baseline="0" dirty="0" smtClean="0">
                <a:latin typeface="Arial" charset="0"/>
                <a:ea typeface="ＭＳ Ｐゴシック" charset="-128"/>
                <a:cs typeface="ＭＳ Ｐゴシック" charset="-128"/>
              </a:rPr>
              <a:t> is the MICCC</a:t>
            </a:r>
          </a:p>
          <a:p>
            <a:pPr eaLnBrk="1" hangingPunct="1"/>
            <a:r>
              <a:rPr lang="en-US" baseline="0" dirty="0" smtClean="0">
                <a:latin typeface="Arial" charset="0"/>
                <a:ea typeface="ＭＳ Ｐゴシック" charset="-128"/>
                <a:cs typeface="ＭＳ Ｐゴシック" charset="-128"/>
              </a:rPr>
              <a:t>This group of health workers from tribes across Minnesota, </a:t>
            </a:r>
            <a:r>
              <a:rPr lang="en-US" baseline="0" dirty="0" err="1" smtClean="0">
                <a:latin typeface="Arial" charset="0"/>
                <a:ea typeface="ＭＳ Ｐゴシック" charset="-128"/>
                <a:cs typeface="ＭＳ Ｐゴシック" charset="-128"/>
              </a:rPr>
              <a:t>AIcF</a:t>
            </a:r>
            <a:r>
              <a:rPr lang="en-US" baseline="0" dirty="0" smtClean="0">
                <a:latin typeface="Arial" charset="0"/>
                <a:ea typeface="ＭＳ Ｐゴシック" charset="-128"/>
                <a:cs typeface="ＭＳ Ｐゴシック" charset="-128"/>
              </a:rPr>
              <a:t>, the </a:t>
            </a:r>
            <a:r>
              <a:rPr lang="en-US" baseline="0" dirty="0" err="1" smtClean="0">
                <a:latin typeface="Arial" charset="0"/>
                <a:ea typeface="ＭＳ Ｐゴシック" charset="-128"/>
                <a:cs typeface="ＭＳ Ｐゴシック" charset="-128"/>
              </a:rPr>
              <a:t>Minn</a:t>
            </a:r>
            <a:r>
              <a:rPr lang="en-US" baseline="0" dirty="0" smtClean="0">
                <a:latin typeface="Arial" charset="0"/>
                <a:ea typeface="ＭＳ Ｐゴシック" charset="-128"/>
                <a:cs typeface="ＭＳ Ｐゴシック" charset="-128"/>
              </a:rPr>
              <a:t> dept of health and the U of MN </a:t>
            </a:r>
            <a:r>
              <a:rPr lang="en-US" baseline="0" dirty="0" err="1" smtClean="0">
                <a:latin typeface="Arial" charset="0"/>
                <a:ea typeface="ＭＳ Ｐゴシック" charset="-128"/>
                <a:cs typeface="ＭＳ Ｐゴシック" charset="-128"/>
              </a:rPr>
              <a:t>nd</a:t>
            </a:r>
            <a:r>
              <a:rPr lang="en-US" baseline="0" dirty="0" smtClean="0">
                <a:latin typeface="Arial" charset="0"/>
                <a:ea typeface="ＭＳ Ｐゴシック" charset="-128"/>
                <a:cs typeface="ＭＳ Ｐゴシック" charset="-128"/>
              </a:rPr>
              <a:t> Mayo clinic meet regularly to address cancer </a:t>
            </a:r>
            <a:r>
              <a:rPr lang="en-US" baseline="0" dirty="0" err="1" smtClean="0">
                <a:latin typeface="Arial" charset="0"/>
                <a:ea typeface="ＭＳ Ｐゴシック" charset="-128"/>
                <a:cs typeface="ＭＳ Ｐゴシック" charset="-128"/>
              </a:rPr>
              <a:t>disparties</a:t>
            </a:r>
            <a:endParaRPr lang="en-US" baseline="0" dirty="0" smtClean="0">
              <a:latin typeface="Arial" charset="0"/>
              <a:ea typeface="ＭＳ Ｐゴシック" charset="-128"/>
              <a:cs typeface="ＭＳ Ｐゴシック" charset="-128"/>
            </a:endParaRPr>
          </a:p>
          <a:p>
            <a:pPr eaLnBrk="1" hangingPunct="1"/>
            <a:r>
              <a:rPr lang="en-US" baseline="0" dirty="0" smtClean="0">
                <a:latin typeface="Arial" charset="0"/>
                <a:ea typeface="ＭＳ Ｐゴシック" charset="-128"/>
                <a:cs typeface="ＭＳ Ｐゴシック" charset="-128"/>
              </a:rPr>
              <a:t>In 2007 we held the first Native </a:t>
            </a:r>
            <a:r>
              <a:rPr lang="en-US" baseline="0" dirty="0" err="1" smtClean="0">
                <a:latin typeface="Arial" charset="0"/>
                <a:ea typeface="ＭＳ Ｐゴシック" charset="-128"/>
                <a:cs typeface="ＭＳ Ｐゴシック" charset="-128"/>
              </a:rPr>
              <a:t>Dialogu</a:t>
            </a:r>
            <a:r>
              <a:rPr lang="en-US" baseline="0" dirty="0" smtClean="0">
                <a:latin typeface="Arial" charset="0"/>
                <a:ea typeface="ＭＳ Ｐゴシック" charset="-128"/>
                <a:cs typeface="ＭＳ Ｐゴシック" charset="-128"/>
              </a:rPr>
              <a:t> for action on colon cancer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ED3DFE03-EF47-A94C-9652-FCD31C676A96}" type="slidenum">
              <a:rPr lang="en-US"/>
              <a:pPr/>
              <a:t>8</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US" dirty="0" smtClean="0"/>
              <a:t>We</a:t>
            </a:r>
            <a:r>
              <a:rPr lang="en-US" baseline="0" dirty="0" smtClean="0"/>
              <a:t> will review…..</a:t>
            </a:r>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C568B05B-6F92-3C4C-AC51-145A6065ACAB}" type="slidenum">
              <a:rPr lang="en-US">
                <a:latin typeface="Arial" charset="0"/>
              </a:rPr>
              <a:pPr/>
              <a:t>91</a:t>
            </a:fld>
            <a:endParaRPr lang="en-US">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cs typeface="ＭＳ Ｐゴシック" charset="-128"/>
              </a:rPr>
              <a:t>At</a:t>
            </a:r>
            <a:r>
              <a:rPr lang="en-US" baseline="0" dirty="0" smtClean="0">
                <a:latin typeface="Arial" charset="0"/>
                <a:ea typeface="ＭＳ Ｐゴシック" charset="-128"/>
                <a:cs typeface="ＭＳ Ｐゴシック" charset="-128"/>
              </a:rPr>
              <a:t> this statewide event we asked a lot of questions. We </a:t>
            </a:r>
            <a:r>
              <a:rPr lang="en-US" baseline="0" dirty="0" err="1" smtClean="0">
                <a:latin typeface="Arial" charset="0"/>
                <a:ea typeface="ＭＳ Ｐゴシック" charset="-128"/>
                <a:cs typeface="ＭＳ Ｐゴシック" charset="-128"/>
              </a:rPr>
              <a:t>aked</a:t>
            </a:r>
            <a:r>
              <a:rPr lang="en-US" baseline="0" dirty="0" smtClean="0">
                <a:latin typeface="Arial" charset="0"/>
                <a:ea typeface="ＭＳ Ｐゴシック" charset="-128"/>
                <a:cs typeface="ＭＳ Ｐゴシック" charset="-128"/>
              </a:rPr>
              <a:t>….</a:t>
            </a:r>
            <a:endParaRPr lang="en-US" dirty="0">
              <a:latin typeface="Arial" charset="0"/>
              <a:ea typeface="ＭＳ Ｐゴシック" charset="-128"/>
              <a:cs typeface="ＭＳ Ｐゴシック"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A69672E7-36E8-F443-A2C0-1DF20CEC7123}" type="slidenum">
              <a:rPr lang="en-US">
                <a:latin typeface="Arial" charset="0"/>
              </a:rPr>
              <a:pPr/>
              <a:t>92</a:t>
            </a:fld>
            <a:endParaRPr lang="en-US">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charset="-128"/>
                <a:cs typeface="ＭＳ Ｐゴシック" charset="-128"/>
              </a:rPr>
              <a:t>We asked</a:t>
            </a:r>
            <a:r>
              <a:rPr lang="en-US" baseline="0" dirty="0" smtClean="0">
                <a:latin typeface="Arial" charset="0"/>
                <a:ea typeface="ＭＳ Ｐゴシック" charset="-128"/>
                <a:cs typeface="ＭＳ Ｐゴシック" charset="-128"/>
              </a:rPr>
              <a:t>…</a:t>
            </a:r>
          </a:p>
          <a:p>
            <a:pPr eaLnBrk="1" hangingPunct="1"/>
            <a:r>
              <a:rPr lang="en-US" baseline="0" dirty="0" smtClean="0">
                <a:latin typeface="Arial" charset="0"/>
                <a:ea typeface="ＭＳ Ｐゴシック" charset="-128"/>
                <a:cs typeface="ＭＳ Ｐゴシック" charset="-128"/>
              </a:rPr>
              <a:t>Using this information we went to work</a:t>
            </a:r>
            <a:endParaRPr lang="en-US" dirty="0">
              <a:latin typeface="Arial" charset="0"/>
              <a:ea typeface="ＭＳ Ｐゴシック" charset="-128"/>
              <a:cs typeface="ＭＳ Ｐゴシック"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182BD8F7-64D9-264D-B594-7C380017E36D}" type="slidenum">
              <a:rPr lang="en-US">
                <a:latin typeface="Arial" charset="0"/>
              </a:rPr>
              <a:pPr/>
              <a:t>93</a:t>
            </a:fld>
            <a:endParaRPr lang="en-US">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FD9C0122-1880-4B41-9008-3E4E65C21067}" type="slidenum">
              <a:rPr lang="en-US">
                <a:latin typeface="Arial" charset="0"/>
                <a:ea typeface="Arial" charset="0"/>
                <a:cs typeface="Arial" charset="0"/>
              </a:rPr>
              <a:pPr/>
              <a:t>94</a:t>
            </a:fld>
            <a:endParaRPr lang="en-US">
              <a:latin typeface="Arial" charset="0"/>
              <a:ea typeface="Arial" charset="0"/>
              <a:cs typeface="Arial"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US" smtClean="0">
              <a:latin typeface="Arial" charset="0"/>
              <a:ea typeface="Arial" charset="0"/>
              <a:cs typeface="Arial"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B480B575-6B78-0E41-BEC8-A921B682DC50}" type="slidenum">
              <a:rPr lang="en-US"/>
              <a:pPr/>
              <a:t>96</a:t>
            </a:fld>
            <a:endParaRPr lang="en-US"/>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an example of elder to elder education</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99</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know</a:t>
            </a:r>
            <a:r>
              <a:rPr lang="en-US" baseline="0" dirty="0" smtClean="0"/>
              <a:t> we need to improve what is known about best practices for cancer prevention and control in </a:t>
            </a:r>
            <a:r>
              <a:rPr lang="en-US" baseline="0" dirty="0" err="1" smtClean="0"/>
              <a:t>indian</a:t>
            </a:r>
            <a:r>
              <a:rPr lang="en-US" baseline="0" dirty="0" smtClean="0"/>
              <a:t> country</a:t>
            </a:r>
            <a:endParaRPr lang="en-US" dirty="0"/>
          </a:p>
        </p:txBody>
      </p:sp>
      <p:sp>
        <p:nvSpPr>
          <p:cNvPr id="4" name="Slide Number Placeholder 3"/>
          <p:cNvSpPr>
            <a:spLocks noGrp="1"/>
          </p:cNvSpPr>
          <p:nvPr>
            <p:ph type="sldNum" sz="quarter" idx="10"/>
          </p:nvPr>
        </p:nvSpPr>
        <p:spPr/>
        <p:txBody>
          <a:bodyPr/>
          <a:lstStyle/>
          <a:p>
            <a:pPr>
              <a:defRPr/>
            </a:pPr>
            <a:fld id="{51A84481-5A4C-904F-B9DA-8074C81D3E63}" type="slidenum">
              <a:rPr lang="en-US" smtClean="0"/>
              <a:pPr>
                <a:defRPr/>
              </a:pPr>
              <a:t>105</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0B8DDFA7-6F93-6E4E-A34D-F4D3151713EC}" type="slidenum">
              <a:rPr lang="en-US"/>
              <a:pPr/>
              <a:t>106</a:t>
            </a:fld>
            <a:endParaRPr lang="en-US"/>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EC324159-4E88-EE44-AE94-961D1C1F8198}" type="slidenum">
              <a:rPr lang="en-US">
                <a:latin typeface="Arial" charset="0"/>
              </a:rPr>
              <a:pPr/>
              <a:t>107</a:t>
            </a:fld>
            <a:endParaRPr lang="en-US">
              <a:latin typeface="Arial"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6D9CE94B-A150-E041-9BE5-060AD8CB9004}" type="slidenum">
              <a:rPr lang="en-US">
                <a:latin typeface="Arial" pitchFamily="-65" charset="0"/>
              </a:rPr>
              <a:pPr/>
              <a:t>9</a:t>
            </a:fld>
            <a:endParaRPr lang="en-US">
              <a:latin typeface="Arial" pitchFamily="-65"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en-US" dirty="0" smtClean="0">
                <a:latin typeface="Arial" pitchFamily="-65" charset="0"/>
              </a:rPr>
              <a:t>To frame</a:t>
            </a:r>
            <a:r>
              <a:rPr lang="en-US" baseline="0" dirty="0" smtClean="0">
                <a:latin typeface="Arial" pitchFamily="-65" charset="0"/>
              </a:rPr>
              <a:t> the presentation I think it is good to first identify the critical steps in taking on cancer disparities, or any other health </a:t>
            </a:r>
            <a:r>
              <a:rPr lang="en-US" baseline="0" dirty="0" err="1" smtClean="0">
                <a:latin typeface="Arial" pitchFamily="-65" charset="0"/>
              </a:rPr>
              <a:t>disaparity</a:t>
            </a:r>
            <a:endParaRPr lang="en-US" baseline="0" dirty="0" smtClean="0">
              <a:latin typeface="Arial" pitchFamily="-65" charset="0"/>
            </a:endParaRPr>
          </a:p>
          <a:p>
            <a:pPr eaLnBrk="1" hangingPunct="1"/>
            <a:r>
              <a:rPr lang="en-US" baseline="0" dirty="0" smtClean="0">
                <a:latin typeface="Arial" pitchFamily="-65" charset="0"/>
              </a:rPr>
              <a:t>First, as has been a strong theme of this </a:t>
            </a:r>
            <a:r>
              <a:rPr lang="en-US" baseline="0" dirty="0" err="1" smtClean="0">
                <a:latin typeface="Arial" pitchFamily="-65" charset="0"/>
              </a:rPr>
              <a:t>confernce</a:t>
            </a:r>
            <a:r>
              <a:rPr lang="en-US" baseline="0" dirty="0" smtClean="0">
                <a:latin typeface="Arial" pitchFamily="-65" charset="0"/>
              </a:rPr>
              <a:t>, we must understand and earn the trust of the community or communities we are engaging. </a:t>
            </a:r>
          </a:p>
          <a:p>
            <a:pPr eaLnBrk="1" hangingPunct="1"/>
            <a:r>
              <a:rPr lang="en-US" baseline="0" dirty="0" smtClean="0">
                <a:latin typeface="Arial" pitchFamily="-65" charset="0"/>
              </a:rPr>
              <a:t>We must understand the culture, and acknowledge our </a:t>
            </a:r>
            <a:r>
              <a:rPr lang="en-US" baseline="0" dirty="0" err="1" smtClean="0">
                <a:latin typeface="Arial" pitchFamily="-65" charset="0"/>
              </a:rPr>
              <a:t>responsibilty</a:t>
            </a:r>
            <a:r>
              <a:rPr lang="en-US" baseline="0" dirty="0" smtClean="0">
                <a:latin typeface="Arial" pitchFamily="-65" charset="0"/>
              </a:rPr>
              <a:t> to protect the cultural fabric of those we are hoping to help</a:t>
            </a:r>
          </a:p>
          <a:p>
            <a:pPr eaLnBrk="1" hangingPunct="1"/>
            <a:r>
              <a:rPr lang="en-US" baseline="0" dirty="0" smtClean="0">
                <a:latin typeface="Arial" pitchFamily="-65" charset="0"/>
              </a:rPr>
              <a:t>I will return to this later</a:t>
            </a:r>
          </a:p>
          <a:p>
            <a:pPr eaLnBrk="1" hangingPunct="1"/>
            <a:endParaRPr lang="en-US" baseline="0" dirty="0" smtClean="0">
              <a:latin typeface="Arial" pitchFamily="-65" charset="0"/>
            </a:endParaRPr>
          </a:p>
          <a:p>
            <a:pPr eaLnBrk="1" hangingPunct="1"/>
            <a:r>
              <a:rPr lang="en-US" baseline="0" dirty="0" smtClean="0">
                <a:latin typeface="Arial" pitchFamily="-65" charset="0"/>
              </a:rPr>
              <a:t>Second, it is critical to attain good data so we can know where we are starting from, and measure our success.  We have to keep in mind that not all changes lead to improvement</a:t>
            </a:r>
          </a:p>
          <a:p>
            <a:pPr eaLnBrk="1" hangingPunct="1"/>
            <a:endParaRPr lang="en-US" baseline="0" dirty="0" smtClean="0">
              <a:latin typeface="Arial" pitchFamily="-65" charset="0"/>
            </a:endParaRPr>
          </a:p>
          <a:p>
            <a:pPr eaLnBrk="1" hangingPunct="1"/>
            <a:r>
              <a:rPr lang="en-US" baseline="0" dirty="0" smtClean="0">
                <a:latin typeface="Arial" pitchFamily="-65" charset="0"/>
              </a:rPr>
              <a:t>Next, it is critical to base our work on a health belief model that is tailored to the </a:t>
            </a:r>
            <a:r>
              <a:rPr lang="en-US" baseline="0" dirty="0" err="1" smtClean="0">
                <a:latin typeface="Arial" pitchFamily="-65" charset="0"/>
              </a:rPr>
              <a:t>communtiy</a:t>
            </a:r>
            <a:r>
              <a:rPr lang="en-US" baseline="0" dirty="0" smtClean="0">
                <a:latin typeface="Arial" pitchFamily="-65" charset="0"/>
              </a:rPr>
              <a:t> we are working with. Just because it applies to Navajo does not mean it will apply to Pine Ridge</a:t>
            </a:r>
          </a:p>
          <a:p>
            <a:pPr eaLnBrk="1" hangingPunct="1"/>
            <a:r>
              <a:rPr lang="en-US" baseline="0" dirty="0" smtClean="0">
                <a:latin typeface="Arial" pitchFamily="-65" charset="0"/>
              </a:rPr>
              <a:t>That’s the </a:t>
            </a:r>
            <a:r>
              <a:rPr lang="en-US" baseline="0" dirty="0" err="1" smtClean="0">
                <a:latin typeface="Arial" pitchFamily="-65" charset="0"/>
              </a:rPr>
              <a:t>prework</a:t>
            </a:r>
            <a:r>
              <a:rPr lang="en-US" baseline="0" dirty="0" smtClean="0">
                <a:latin typeface="Arial" pitchFamily="-65" charset="0"/>
              </a:rPr>
              <a:t> and a critical component for doing success community based research]</a:t>
            </a:r>
          </a:p>
          <a:p>
            <a:pPr eaLnBrk="1" hangingPunct="1"/>
            <a:endParaRPr lang="en-US" baseline="0" dirty="0" smtClean="0">
              <a:latin typeface="Arial" pitchFamily="-65" charset="0"/>
            </a:endParaRPr>
          </a:p>
          <a:p>
            <a:pPr eaLnBrk="1" hangingPunct="1"/>
            <a:r>
              <a:rPr lang="en-US" baseline="0" dirty="0" smtClean="0">
                <a:latin typeface="Arial" pitchFamily="-65" charset="0"/>
              </a:rPr>
              <a:t>Next we use that model and community input to tailor interventions aimed at helping the community help itself</a:t>
            </a:r>
          </a:p>
          <a:p>
            <a:pPr eaLnBrk="1" hangingPunct="1"/>
            <a:endParaRPr lang="en-US" baseline="0" dirty="0" smtClean="0">
              <a:latin typeface="Arial" pitchFamily="-65" charset="0"/>
            </a:endParaRPr>
          </a:p>
          <a:p>
            <a:pPr eaLnBrk="1" hangingPunct="1"/>
            <a:r>
              <a:rPr lang="en-US" baseline="0" dirty="0" smtClean="0">
                <a:latin typeface="Arial" pitchFamily="-65" charset="0"/>
              </a:rPr>
              <a:t>Lastly, its always </a:t>
            </a:r>
            <a:r>
              <a:rPr lang="en-US" baseline="0" dirty="0" err="1" smtClean="0">
                <a:latin typeface="Arial" pitchFamily="-65" charset="0"/>
              </a:rPr>
              <a:t>grat</a:t>
            </a:r>
            <a:r>
              <a:rPr lang="en-US" baseline="0" dirty="0" smtClean="0">
                <a:latin typeface="Arial" pitchFamily="-65" charset="0"/>
              </a:rPr>
              <a:t> to think outside the box, </a:t>
            </a:r>
          </a:p>
          <a:p>
            <a:pPr eaLnBrk="1" hangingPunct="1"/>
            <a:endParaRPr lang="en-US" dirty="0">
              <a:latin typeface="Arial" pitchFamily="-65"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OR4Obj1-100"/>
          <p:cNvSpPr>
            <a:spLocks noChangeArrowheads="1"/>
          </p:cNvSpPr>
          <p:nvPr userDrawn="1"/>
        </p:nvSpPr>
        <p:spPr bwMode="auto">
          <a:xfrm>
            <a:off x="0" y="6270625"/>
            <a:ext cx="9144000" cy="587375"/>
          </a:xfrm>
          <a:prstGeom prst="rect">
            <a:avLst/>
          </a:prstGeom>
          <a:solidFill>
            <a:srgbClr val="621100"/>
          </a:solidFill>
          <a:ln w="28575">
            <a:solidFill>
              <a:srgbClr val="FFFFFF"/>
            </a:solidFill>
            <a:miter lim="800000"/>
            <a:headEnd/>
            <a:tailEnd/>
          </a:ln>
        </p:spPr>
        <p:txBody>
          <a:bodyPr>
            <a:prstTxWarp prst="textNoShape">
              <a:avLst/>
            </a:prstTxWarp>
          </a:bodyPr>
          <a:lstStyle/>
          <a:p>
            <a:pPr>
              <a:defRPr/>
            </a:pPr>
            <a:endParaRPr lang="en-US">
              <a:latin typeface="Trebuchet MS" charset="0"/>
            </a:endParaRPr>
          </a:p>
        </p:txBody>
      </p:sp>
      <p:pic>
        <p:nvPicPr>
          <p:cNvPr id="6" name="Picture 1037" descr="AICAF_Logo_PMS.jpg                                             0234B34CMacintosh HD                   C59336F8:"/>
          <p:cNvPicPr>
            <a:picLocks noChangeAspect="1" noChangeArrowheads="1"/>
          </p:cNvPicPr>
          <p:nvPr userDrawn="1"/>
        </p:nvPicPr>
        <p:blipFill>
          <a:blip r:embed="rId2"/>
          <a:srcRect/>
          <a:stretch>
            <a:fillRect/>
          </a:stretch>
        </p:blipFill>
        <p:spPr bwMode="auto">
          <a:xfrm>
            <a:off x="457200" y="5170488"/>
            <a:ext cx="2286000" cy="773112"/>
          </a:xfrm>
          <a:prstGeom prst="rect">
            <a:avLst/>
          </a:prstGeom>
          <a:noFill/>
          <a:ln w="9525">
            <a:noFill/>
            <a:miter lim="800000"/>
            <a:headEnd/>
            <a:tailEnd/>
          </a:ln>
        </p:spPr>
      </p:pic>
      <p:pic>
        <p:nvPicPr>
          <p:cNvPr id="7" name="Picture 9" descr="Bead flowers"/>
          <p:cNvPicPr>
            <a:picLocks noChangeAspect="1" noChangeArrowheads="1"/>
          </p:cNvPicPr>
          <p:nvPr userDrawn="1"/>
        </p:nvPicPr>
        <p:blipFill>
          <a:blip r:embed="rId3"/>
          <a:srcRect/>
          <a:stretch>
            <a:fillRect/>
          </a:stretch>
        </p:blipFill>
        <p:spPr bwMode="auto">
          <a:xfrm>
            <a:off x="2514600" y="6218238"/>
            <a:ext cx="3870325" cy="639762"/>
          </a:xfrm>
          <a:prstGeom prst="rect">
            <a:avLst/>
          </a:prstGeom>
          <a:noFill/>
          <a:ln w="9525">
            <a:noFill/>
            <a:miter lim="800000"/>
            <a:headEnd/>
            <a:tailEnd/>
          </a:ln>
        </p:spPr>
      </p:pic>
      <p:sp>
        <p:nvSpPr>
          <p:cNvPr id="5122"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p>
        </p:txBody>
      </p:sp>
      <p:sp>
        <p:nvSpPr>
          <p:cNvPr id="9" name="Rectangle 5"/>
          <p:cNvSpPr>
            <a:spLocks noGrp="1" noChangeArrowheads="1"/>
          </p:cNvSpPr>
          <p:nvPr>
            <p:ph type="ftr" sz="quarter" idx="11"/>
          </p:nvPr>
        </p:nvSpPr>
        <p:spPr/>
        <p:txBody>
          <a:bodyPr/>
          <a:lstStyle>
            <a:lvl1pPr>
              <a:defRPr/>
            </a:lvl1pPr>
          </a:lstStyle>
          <a:p>
            <a:pPr>
              <a:defRPr/>
            </a:pPr>
            <a:endParaRPr lang="en-US"/>
          </a:p>
        </p:txBody>
      </p:sp>
      <p:sp>
        <p:nvSpPr>
          <p:cNvPr id="10" name="Rectangle 6"/>
          <p:cNvSpPr>
            <a:spLocks noGrp="1" noChangeArrowheads="1"/>
          </p:cNvSpPr>
          <p:nvPr>
            <p:ph type="sldNum" sz="quarter" idx="12"/>
          </p:nvPr>
        </p:nvSpPr>
        <p:spPr/>
        <p:txBody>
          <a:bodyPr/>
          <a:lstStyle>
            <a:lvl1pPr>
              <a:defRPr/>
            </a:lvl1pPr>
          </a:lstStyle>
          <a:p>
            <a:pPr>
              <a:defRPr/>
            </a:pPr>
            <a:fld id="{BB896927-38E8-6A4E-BE6A-0344530E4FB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529D23-CA6A-904C-A11B-3324556CD18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0"/>
            <a:ext cx="20574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85800"/>
            <a:ext cx="60198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542ADE-1BC2-EA45-9437-16A63A78350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2027238"/>
            <a:ext cx="8229600" cy="3992562"/>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BC42C0-74BB-0645-B70F-3D03E9A5954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27238"/>
            <a:ext cx="8229600" cy="3992562"/>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187FC6-A0D8-A146-BAF3-14BDAE21BEB2}"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027238"/>
            <a:ext cx="4038600" cy="3992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27238"/>
            <a:ext cx="4038600" cy="3992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0F05E8-7BCC-524A-9D09-878F7CC64D9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51054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8EBCF4-F4D6-9642-9F7E-37F195C5E54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56EFBE-AC48-DC42-940B-95732719541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4ABE37-C74E-3C40-87DF-F14DA7DBA9F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27238"/>
            <a:ext cx="4038600" cy="3992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27238"/>
            <a:ext cx="4038600" cy="3992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6CB360-6237-B841-8E4D-87222234E82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02EF722-8B72-BB4B-9B2C-B2176E5264A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02F2F0-B939-3F46-B8AA-FC21C0DB087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E7C83E-3DCD-194D-A821-995DB859BEE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3868DD-836D-EF4F-BDF4-E0F88782806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E6CBA6-9A31-FA4F-A828-D225DF56C23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85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2027238"/>
            <a:ext cx="8229600" cy="3992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81B872A4-229A-F94D-AD81-12536B851A79}" type="slidenum">
              <a:rPr lang="en-US"/>
              <a:pPr>
                <a:defRPr/>
              </a:pPr>
              <a:t>‹#›</a:t>
            </a:fld>
            <a:endParaRPr lang="en-US"/>
          </a:p>
        </p:txBody>
      </p:sp>
      <p:sp>
        <p:nvSpPr>
          <p:cNvPr id="1031" name="OR4Obj1-100"/>
          <p:cNvSpPr>
            <a:spLocks noChangeArrowheads="1"/>
          </p:cNvSpPr>
          <p:nvPr userDrawn="1"/>
        </p:nvSpPr>
        <p:spPr bwMode="auto">
          <a:xfrm>
            <a:off x="12700" y="152400"/>
            <a:ext cx="9144000" cy="263525"/>
          </a:xfrm>
          <a:prstGeom prst="rect">
            <a:avLst/>
          </a:prstGeom>
          <a:solidFill>
            <a:srgbClr val="621100"/>
          </a:solidFill>
          <a:ln w="9525">
            <a:noFill/>
            <a:miter lim="800000"/>
            <a:headEnd/>
            <a:tailEnd/>
          </a:ln>
        </p:spPr>
        <p:txBody>
          <a:bodyPr>
            <a:prstTxWarp prst="textNoShape">
              <a:avLst/>
            </a:prstTxWarp>
          </a:bodyPr>
          <a:lstStyle/>
          <a:p>
            <a:pPr>
              <a:defRPr/>
            </a:pPr>
            <a:endParaRPr lang="en-US">
              <a:latin typeface="Trebuchet MS" charset="0"/>
            </a:endParaRPr>
          </a:p>
        </p:txBody>
      </p:sp>
      <p:sp>
        <p:nvSpPr>
          <p:cNvPr id="1032" name="OR4Obj1-100"/>
          <p:cNvSpPr>
            <a:spLocks noChangeArrowheads="1"/>
          </p:cNvSpPr>
          <p:nvPr userDrawn="1"/>
        </p:nvSpPr>
        <p:spPr bwMode="auto">
          <a:xfrm>
            <a:off x="0" y="6270625"/>
            <a:ext cx="9144000" cy="587375"/>
          </a:xfrm>
          <a:prstGeom prst="rect">
            <a:avLst/>
          </a:prstGeom>
          <a:solidFill>
            <a:srgbClr val="621100"/>
          </a:solidFill>
          <a:ln w="28575">
            <a:solidFill>
              <a:srgbClr val="FFFFFF"/>
            </a:solidFill>
            <a:miter lim="800000"/>
            <a:headEnd/>
            <a:tailEnd/>
          </a:ln>
        </p:spPr>
        <p:txBody>
          <a:bodyPr>
            <a:prstTxWarp prst="textNoShape">
              <a:avLst/>
            </a:prstTxWarp>
          </a:bodyPr>
          <a:lstStyle/>
          <a:p>
            <a:pPr>
              <a:defRPr/>
            </a:pPr>
            <a:endParaRPr lang="en-US">
              <a:latin typeface="Trebuchet MS" charset="0"/>
            </a:endParaRPr>
          </a:p>
        </p:txBody>
      </p:sp>
      <p:pic>
        <p:nvPicPr>
          <p:cNvPr id="1033" name="Picture 9" descr="Bead flowers"/>
          <p:cNvPicPr>
            <a:picLocks noChangeAspect="1" noChangeArrowheads="1"/>
          </p:cNvPicPr>
          <p:nvPr userDrawn="1"/>
        </p:nvPicPr>
        <p:blipFill>
          <a:blip r:embed="rId17"/>
          <a:srcRect/>
          <a:stretch>
            <a:fillRect/>
          </a:stretch>
        </p:blipFill>
        <p:spPr bwMode="auto">
          <a:xfrm>
            <a:off x="2514600" y="6218238"/>
            <a:ext cx="3870325" cy="639762"/>
          </a:xfrm>
          <a:prstGeom prst="rect">
            <a:avLst/>
          </a:prstGeom>
          <a:noFill/>
          <a:ln w="9525">
            <a:noFill/>
            <a:miter lim="800000"/>
            <a:headEnd/>
            <a:tailEnd/>
          </a:ln>
        </p:spPr>
      </p:pic>
      <p:sp>
        <p:nvSpPr>
          <p:cNvPr id="1034" name="OR4Obj1-100"/>
          <p:cNvSpPr>
            <a:spLocks noChangeArrowheads="1"/>
          </p:cNvSpPr>
          <p:nvPr userDrawn="1"/>
        </p:nvSpPr>
        <p:spPr bwMode="auto">
          <a:xfrm>
            <a:off x="12700" y="0"/>
            <a:ext cx="2273300" cy="609600"/>
          </a:xfrm>
          <a:prstGeom prst="rect">
            <a:avLst/>
          </a:prstGeom>
          <a:solidFill>
            <a:schemeClr val="bg1"/>
          </a:solidFill>
          <a:ln w="9525">
            <a:noFill/>
            <a:miter lim="800000"/>
            <a:headEnd/>
            <a:tailEnd/>
          </a:ln>
        </p:spPr>
        <p:txBody>
          <a:bodyPr>
            <a:prstTxWarp prst="textNoShape">
              <a:avLst/>
            </a:prstTxWarp>
          </a:bodyPr>
          <a:lstStyle/>
          <a:p>
            <a:pPr>
              <a:defRPr/>
            </a:pPr>
            <a:endParaRPr lang="en-US">
              <a:latin typeface="Trebuchet MS" charset="0"/>
            </a:endParaRPr>
          </a:p>
        </p:txBody>
      </p:sp>
      <p:pic>
        <p:nvPicPr>
          <p:cNvPr id="1035" name="Picture 15" descr="AICAF_Logo_PMS.jpg                                             0234B34CMacintosh HD                   C59336F8:"/>
          <p:cNvPicPr>
            <a:picLocks noChangeAspect="1" noChangeArrowheads="1"/>
          </p:cNvPicPr>
          <p:nvPr userDrawn="1"/>
        </p:nvPicPr>
        <p:blipFill>
          <a:blip r:embed="rId18"/>
          <a:srcRect/>
          <a:stretch>
            <a:fillRect/>
          </a:stretch>
        </p:blipFill>
        <p:spPr bwMode="auto">
          <a:xfrm>
            <a:off x="381000" y="76200"/>
            <a:ext cx="1676400" cy="5667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6"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Lst>
  <p:txStyles>
    <p:titleStyle>
      <a:lvl1pPr algn="l" rtl="0" eaLnBrk="0" fontAlgn="base" hangingPunct="0">
        <a:spcBef>
          <a:spcPct val="0"/>
        </a:spcBef>
        <a:spcAft>
          <a:spcPct val="0"/>
        </a:spcAft>
        <a:defRPr sz="3600">
          <a:solidFill>
            <a:srgbClr val="621100"/>
          </a:solidFill>
          <a:latin typeface="Trebuchet MS Bold" charset="0"/>
          <a:ea typeface="Trebuchet MS" charset="0"/>
          <a:cs typeface="Trebuchet MS" charset="0"/>
        </a:defRPr>
      </a:lvl1pPr>
      <a:lvl2pPr algn="l" rtl="0" eaLnBrk="0" fontAlgn="base" hangingPunct="0">
        <a:spcBef>
          <a:spcPct val="0"/>
        </a:spcBef>
        <a:spcAft>
          <a:spcPct val="0"/>
        </a:spcAft>
        <a:defRPr sz="3600">
          <a:solidFill>
            <a:srgbClr val="621100"/>
          </a:solidFill>
          <a:latin typeface="Trebuchet MS Bold" charset="0"/>
          <a:ea typeface="Trebuchet MS" charset="0"/>
          <a:cs typeface="Trebuchet MS" charset="0"/>
        </a:defRPr>
      </a:lvl2pPr>
      <a:lvl3pPr algn="l" rtl="0" eaLnBrk="0" fontAlgn="base" hangingPunct="0">
        <a:spcBef>
          <a:spcPct val="0"/>
        </a:spcBef>
        <a:spcAft>
          <a:spcPct val="0"/>
        </a:spcAft>
        <a:defRPr sz="3600">
          <a:solidFill>
            <a:srgbClr val="621100"/>
          </a:solidFill>
          <a:latin typeface="Trebuchet MS Bold" charset="0"/>
          <a:ea typeface="Trebuchet MS" charset="0"/>
          <a:cs typeface="Trebuchet MS" charset="0"/>
        </a:defRPr>
      </a:lvl3pPr>
      <a:lvl4pPr algn="l" rtl="0" eaLnBrk="0" fontAlgn="base" hangingPunct="0">
        <a:spcBef>
          <a:spcPct val="0"/>
        </a:spcBef>
        <a:spcAft>
          <a:spcPct val="0"/>
        </a:spcAft>
        <a:defRPr sz="3600">
          <a:solidFill>
            <a:srgbClr val="621100"/>
          </a:solidFill>
          <a:latin typeface="Trebuchet MS Bold" charset="0"/>
          <a:ea typeface="Trebuchet MS" charset="0"/>
          <a:cs typeface="Trebuchet MS" charset="0"/>
        </a:defRPr>
      </a:lvl4pPr>
      <a:lvl5pPr algn="l" rtl="0" eaLnBrk="0" fontAlgn="base" hangingPunct="0">
        <a:spcBef>
          <a:spcPct val="0"/>
        </a:spcBef>
        <a:spcAft>
          <a:spcPct val="0"/>
        </a:spcAft>
        <a:defRPr sz="3600">
          <a:solidFill>
            <a:srgbClr val="621100"/>
          </a:solidFill>
          <a:latin typeface="Trebuchet MS Bold" charset="0"/>
          <a:ea typeface="Trebuchet MS" charset="0"/>
          <a:cs typeface="Trebuchet MS" charset="0"/>
        </a:defRPr>
      </a:lvl5pPr>
      <a:lvl6pPr marL="457200" algn="ctr" rtl="0" fontAlgn="base">
        <a:spcBef>
          <a:spcPct val="0"/>
        </a:spcBef>
        <a:spcAft>
          <a:spcPct val="0"/>
        </a:spcAft>
        <a:defRPr sz="4400">
          <a:solidFill>
            <a:schemeClr val="bg1"/>
          </a:solidFill>
          <a:latin typeface="Arial" charset="0"/>
          <a:ea typeface="Arial" charset="0"/>
          <a:cs typeface="Arial" charset="0"/>
        </a:defRPr>
      </a:lvl6pPr>
      <a:lvl7pPr marL="914400" algn="ctr" rtl="0" fontAlgn="base">
        <a:spcBef>
          <a:spcPct val="0"/>
        </a:spcBef>
        <a:spcAft>
          <a:spcPct val="0"/>
        </a:spcAft>
        <a:defRPr sz="4400">
          <a:solidFill>
            <a:schemeClr val="bg1"/>
          </a:solidFill>
          <a:latin typeface="Arial" charset="0"/>
          <a:ea typeface="Arial" charset="0"/>
          <a:cs typeface="Arial" charset="0"/>
        </a:defRPr>
      </a:lvl7pPr>
      <a:lvl8pPr marL="1371600" algn="ctr" rtl="0" fontAlgn="base">
        <a:spcBef>
          <a:spcPct val="0"/>
        </a:spcBef>
        <a:spcAft>
          <a:spcPct val="0"/>
        </a:spcAft>
        <a:defRPr sz="4400">
          <a:solidFill>
            <a:schemeClr val="bg1"/>
          </a:solidFill>
          <a:latin typeface="Arial" charset="0"/>
          <a:ea typeface="Arial" charset="0"/>
          <a:cs typeface="Arial" charset="0"/>
        </a:defRPr>
      </a:lvl8pPr>
      <a:lvl9pPr marL="1828800" algn="ctr" rtl="0" fontAlgn="base">
        <a:spcBef>
          <a:spcPct val="0"/>
        </a:spcBef>
        <a:spcAft>
          <a:spcPct val="0"/>
        </a:spcAft>
        <a:defRPr sz="4400">
          <a:solidFill>
            <a:schemeClr val="bg1"/>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rgbClr val="000000"/>
          </a:solidFill>
          <a:latin typeface="Trebuchet MS" charset="0"/>
          <a:ea typeface="Trebuchet MS" charset="0"/>
          <a:cs typeface="Trebuchet MS" charset="0"/>
        </a:defRPr>
      </a:lvl1pPr>
      <a:lvl2pPr marL="742950" indent="-285750" algn="l" rtl="0" eaLnBrk="0" fontAlgn="base" hangingPunct="0">
        <a:spcBef>
          <a:spcPct val="20000"/>
        </a:spcBef>
        <a:spcAft>
          <a:spcPct val="0"/>
        </a:spcAft>
        <a:buChar char="–"/>
        <a:defRPr sz="2800">
          <a:solidFill>
            <a:srgbClr val="000000"/>
          </a:solidFill>
          <a:latin typeface="Trebuchet MS" charset="0"/>
          <a:ea typeface="Trebuchet MS" charset="0"/>
          <a:cs typeface="Trebuchet MS" charset="0"/>
        </a:defRPr>
      </a:lvl2pPr>
      <a:lvl3pPr marL="1143000" indent="-228600" algn="l" rtl="0" eaLnBrk="0" fontAlgn="base" hangingPunct="0">
        <a:spcBef>
          <a:spcPct val="20000"/>
        </a:spcBef>
        <a:spcAft>
          <a:spcPct val="0"/>
        </a:spcAft>
        <a:buChar char="•"/>
        <a:defRPr sz="2400">
          <a:solidFill>
            <a:srgbClr val="000000"/>
          </a:solidFill>
          <a:latin typeface="Trebuchet MS" charset="0"/>
          <a:ea typeface="Trebuchet MS" charset="0"/>
          <a:cs typeface="Trebuchet MS" charset="0"/>
        </a:defRPr>
      </a:lvl3pPr>
      <a:lvl4pPr marL="1600200" indent="-228600" algn="l" rtl="0" eaLnBrk="0" fontAlgn="base" hangingPunct="0">
        <a:spcBef>
          <a:spcPct val="20000"/>
        </a:spcBef>
        <a:spcAft>
          <a:spcPct val="0"/>
        </a:spcAft>
        <a:buChar char="–"/>
        <a:defRPr sz="2000">
          <a:solidFill>
            <a:srgbClr val="000000"/>
          </a:solidFill>
          <a:latin typeface="Trebuchet MS" charset="0"/>
          <a:ea typeface="Trebuchet MS" charset="0"/>
          <a:cs typeface="Trebuchet MS" charset="0"/>
        </a:defRPr>
      </a:lvl4pPr>
      <a:lvl5pPr marL="2057400" indent="-228600" algn="l" rtl="0" eaLnBrk="0" fontAlgn="base" hangingPunct="0">
        <a:spcBef>
          <a:spcPct val="20000"/>
        </a:spcBef>
        <a:spcAft>
          <a:spcPct val="0"/>
        </a:spcAft>
        <a:buChar char="»"/>
        <a:defRPr sz="2000">
          <a:solidFill>
            <a:srgbClr val="000000"/>
          </a:solidFill>
          <a:latin typeface="Trebuchet MS" charset="0"/>
          <a:ea typeface="Trebuchet MS" charset="0"/>
          <a:cs typeface="Trebuchet MS" charset="0"/>
        </a:defRPr>
      </a:lvl5pPr>
      <a:lvl6pPr marL="2514600" indent="-228600" algn="l" rtl="0" fontAlgn="base">
        <a:spcBef>
          <a:spcPct val="20000"/>
        </a:spcBef>
        <a:spcAft>
          <a:spcPct val="0"/>
        </a:spcAft>
        <a:buChar char="»"/>
        <a:defRPr sz="2000">
          <a:solidFill>
            <a:schemeClr val="bg1"/>
          </a:solidFill>
          <a:latin typeface="+mn-lt"/>
          <a:ea typeface="+mn-ea"/>
          <a:cs typeface="+mn-cs"/>
        </a:defRPr>
      </a:lvl6pPr>
      <a:lvl7pPr marL="2971800" indent="-228600" algn="l" rtl="0" fontAlgn="base">
        <a:spcBef>
          <a:spcPct val="20000"/>
        </a:spcBef>
        <a:spcAft>
          <a:spcPct val="0"/>
        </a:spcAft>
        <a:buChar char="»"/>
        <a:defRPr sz="2000">
          <a:solidFill>
            <a:schemeClr val="bg1"/>
          </a:solidFill>
          <a:latin typeface="+mn-lt"/>
          <a:ea typeface="+mn-ea"/>
          <a:cs typeface="+mn-cs"/>
        </a:defRPr>
      </a:lvl7pPr>
      <a:lvl8pPr marL="3429000" indent="-228600" algn="l" rtl="0" fontAlgn="base">
        <a:spcBef>
          <a:spcPct val="20000"/>
        </a:spcBef>
        <a:spcAft>
          <a:spcPct val="0"/>
        </a:spcAft>
        <a:buChar char="»"/>
        <a:defRPr sz="2000">
          <a:solidFill>
            <a:schemeClr val="bg1"/>
          </a:solidFill>
          <a:latin typeface="+mn-lt"/>
          <a:ea typeface="+mn-ea"/>
          <a:cs typeface="+mn-cs"/>
        </a:defRPr>
      </a:lvl8pPr>
      <a:lvl9pPr marL="3886200" indent="-228600" algn="l" rtl="0" fontAlgn="base">
        <a:spcBef>
          <a:spcPct val="20000"/>
        </a:spcBef>
        <a:spcAft>
          <a:spcPct val="0"/>
        </a:spcAft>
        <a:buChar char="»"/>
        <a:defRPr sz="2000">
          <a:solidFill>
            <a:schemeClr val="bg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8.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1" Type="http://schemas.openxmlformats.org/officeDocument/2006/relationships/slideLayout" Target="../slideLayouts/slideLayout4.xml"/><Relationship Id="rId2" Type="http://schemas.openxmlformats.org/officeDocument/2006/relationships/notesSlide" Target="../notesSlides/notesSlide8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 Id="rId3" Type="http://schemas.openxmlformats.org/officeDocument/2006/relationships/image" Target="../media/image11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 Id="rId3" Type="http://schemas.openxmlformats.org/officeDocument/2006/relationships/image" Target="../media/image1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1.gif"/></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hart" Target="../charts/char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chart" Target="../charts/char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chart" Target="../charts/char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hyperlink" Target="http://www.statcounter.com/" TargetMode="External"/><Relationship Id="rId9" Type="http://schemas.openxmlformats.org/officeDocument/2006/relationships/image" Target="../media/image15.png"/><Relationship Id="rId10"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chart" Target="../charts/chart8.xml"/><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chart" Target="../charts/chart9.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chart" Target="../charts/chart10.xml"/><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chart" Target="../charts/chart11.xml"/><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chart" Target="../charts/chart12.xml"/><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chart" Target="../charts/chart13.xml"/><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chart" Target="../charts/char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4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44.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Microsoft_Excel_97_-_2004_Worksheet1.xls"/><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49.jpeg"/></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chart" Target="../charts/chart14.xml"/><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chart" Target="../charts/char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5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jpeg"/><Relationship Id="rId1" Type="http://schemas.openxmlformats.org/officeDocument/2006/relationships/slideLayout" Target="../slideLayouts/slideLayout10.xml"/><Relationship Id="rId2" Type="http://schemas.openxmlformats.org/officeDocument/2006/relationships/notesSlide" Target="../notesSlides/notesSlide6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2.xml"/><Relationship Id="rId3" Type="http://schemas.openxmlformats.org/officeDocument/2006/relationships/image" Target="../media/image5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3.xml"/><Relationship Id="rId3" Type="http://schemas.openxmlformats.org/officeDocument/2006/relationships/image" Target="../media/image63.png"/></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2.jpeg"/><Relationship Id="rId1" Type="http://schemas.openxmlformats.org/officeDocument/2006/relationships/slideLayout" Target="../slideLayouts/slideLayout10.xml"/><Relationship Id="rId2" Type="http://schemas.openxmlformats.org/officeDocument/2006/relationships/notesSlide" Target="../notesSlides/notesSlide6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chart" Target="../charts/chart16.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jpeg"/><Relationship Id="rId7" Type="http://schemas.openxmlformats.org/officeDocument/2006/relationships/image" Target="../media/image70.jpeg"/><Relationship Id="rId8"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8.xml.rels><?xml version="1.0" encoding="UTF-8" standalone="yes"?>
<Relationships xmlns="http://schemas.openxmlformats.org/package/2006/relationships"><Relationship Id="rId3" Type="http://schemas.openxmlformats.org/officeDocument/2006/relationships/chart" Target="../charts/chart17.xml"/><Relationship Id="rId4" Type="http://schemas.openxmlformats.org/officeDocument/2006/relationships/image" Target="../media/image72.jpeg"/><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61.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2.xml"/><Relationship Id="rId3" Type="http://schemas.openxmlformats.org/officeDocument/2006/relationships/image" Target="../media/image73.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4.jpeg"/></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8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8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jpeg"/><Relationship Id="rId5" Type="http://schemas.openxmlformats.org/officeDocument/2006/relationships/image" Target="../media/image92.png"/><Relationship Id="rId1" Type="http://schemas.openxmlformats.org/officeDocument/2006/relationships/slideLayout" Target="../slideLayouts/slideLayout6.xml"/><Relationship Id="rId2" Type="http://schemas.openxmlformats.org/officeDocument/2006/relationships/notesSlide" Target="../notesSlides/notesSlide79.xml"/></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jpeg"/><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5.jpeg"/><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90.png"/></Relationships>
</file>

<file path=ppt/slides/_rels/slide94.xml.rels><?xml version="1.0" encoding="UTF-8" standalone="yes"?>
<Relationships xmlns="http://schemas.openxmlformats.org/package/2006/relationships"><Relationship Id="rId3" Type="http://schemas.openxmlformats.org/officeDocument/2006/relationships/image" Target="../media/image96.wmf"/><Relationship Id="rId4" Type="http://schemas.openxmlformats.org/officeDocument/2006/relationships/image" Target="../media/image97.png"/><Relationship Id="rId5" Type="http://schemas.openxmlformats.org/officeDocument/2006/relationships/image" Target="../media/image98.wmf"/><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00.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10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8434" name="Picture 2" descr="iStock_000009040479Medium Navajo woman smiling"/>
          <p:cNvPicPr>
            <a:picLocks noChangeAspect="1" noChangeArrowheads="1"/>
          </p:cNvPicPr>
          <p:nvPr/>
        </p:nvPicPr>
        <p:blipFill>
          <a:blip r:embed="rId3"/>
          <a:srcRect l="15625" r="37500"/>
          <a:stretch>
            <a:fillRect/>
          </a:stretch>
        </p:blipFill>
        <p:spPr bwMode="auto">
          <a:xfrm>
            <a:off x="4649788" y="0"/>
            <a:ext cx="1141412" cy="1600200"/>
          </a:xfrm>
          <a:prstGeom prst="rect">
            <a:avLst/>
          </a:prstGeom>
          <a:noFill/>
          <a:ln w="9525">
            <a:noFill/>
            <a:miter lim="800000"/>
            <a:headEnd/>
            <a:tailEnd/>
          </a:ln>
        </p:spPr>
      </p:pic>
      <p:pic>
        <p:nvPicPr>
          <p:cNvPr id="18435" name="Picture 3" descr="iStock_000003056954Medium 99 yr old woman"/>
          <p:cNvPicPr>
            <a:picLocks noChangeAspect="1" noChangeArrowheads="1"/>
          </p:cNvPicPr>
          <p:nvPr/>
        </p:nvPicPr>
        <p:blipFill>
          <a:blip r:embed="rId4"/>
          <a:srcRect l="39252" r="14360"/>
          <a:stretch>
            <a:fillRect/>
          </a:stretch>
        </p:blipFill>
        <p:spPr bwMode="auto">
          <a:xfrm>
            <a:off x="8051800" y="0"/>
            <a:ext cx="1092200" cy="1600200"/>
          </a:xfrm>
          <a:prstGeom prst="rect">
            <a:avLst/>
          </a:prstGeom>
          <a:noFill/>
          <a:ln w="9525">
            <a:noFill/>
            <a:miter lim="800000"/>
            <a:headEnd/>
            <a:tailEnd/>
          </a:ln>
        </p:spPr>
      </p:pic>
      <p:pic>
        <p:nvPicPr>
          <p:cNvPr id="18436" name="Picture 4" descr="iStock_000003672645Medium AI Male Elder looking up Photoshoped"/>
          <p:cNvPicPr>
            <a:picLocks noChangeAspect="1" noChangeArrowheads="1"/>
          </p:cNvPicPr>
          <p:nvPr/>
        </p:nvPicPr>
        <p:blipFill>
          <a:blip r:embed="rId5"/>
          <a:srcRect t="11111" r="11076" b="11111"/>
          <a:stretch>
            <a:fillRect/>
          </a:stretch>
        </p:blipFill>
        <p:spPr bwMode="auto">
          <a:xfrm>
            <a:off x="6853238" y="0"/>
            <a:ext cx="1223962" cy="1600200"/>
          </a:xfrm>
          <a:prstGeom prst="rect">
            <a:avLst/>
          </a:prstGeom>
          <a:noFill/>
          <a:ln w="9525">
            <a:noFill/>
            <a:miter lim="800000"/>
            <a:headEnd/>
            <a:tailEnd/>
          </a:ln>
        </p:spPr>
      </p:pic>
      <p:pic>
        <p:nvPicPr>
          <p:cNvPr id="18437" name="Picture 5" descr="iStock_000005290791Medium Woman Catching Sun"/>
          <p:cNvPicPr>
            <a:picLocks noChangeAspect="1" noChangeArrowheads="1"/>
          </p:cNvPicPr>
          <p:nvPr/>
        </p:nvPicPr>
        <p:blipFill>
          <a:blip r:embed="rId6"/>
          <a:srcRect r="52414"/>
          <a:stretch>
            <a:fillRect/>
          </a:stretch>
        </p:blipFill>
        <p:spPr bwMode="auto">
          <a:xfrm>
            <a:off x="5738813" y="0"/>
            <a:ext cx="1119187" cy="1600200"/>
          </a:xfrm>
          <a:prstGeom prst="rect">
            <a:avLst/>
          </a:prstGeom>
          <a:noFill/>
          <a:ln w="9525">
            <a:noFill/>
            <a:miter lim="800000"/>
            <a:headEnd/>
            <a:tailEnd/>
          </a:ln>
        </p:spPr>
      </p:pic>
      <p:pic>
        <p:nvPicPr>
          <p:cNvPr id="10" name="Picture 9" descr="AICAF_Logo_PMS 1inch.jpg"/>
          <p:cNvPicPr>
            <a:picLocks noChangeAspect="1"/>
          </p:cNvPicPr>
          <p:nvPr/>
        </p:nvPicPr>
        <p:blipFill>
          <a:blip r:embed="rId7"/>
          <a:stretch>
            <a:fillRect/>
          </a:stretch>
        </p:blipFill>
        <p:spPr>
          <a:xfrm>
            <a:off x="438437" y="1828800"/>
            <a:ext cx="8553163" cy="2895600"/>
          </a:xfrm>
          <a:prstGeom prst="rect">
            <a:avLst/>
          </a:prstGeom>
        </p:spPr>
      </p:pic>
      <p:sp>
        <p:nvSpPr>
          <p:cNvPr id="11" name="Rectangle 10"/>
          <p:cNvSpPr/>
          <p:nvPr/>
        </p:nvSpPr>
        <p:spPr>
          <a:xfrm>
            <a:off x="228600" y="4953000"/>
            <a:ext cx="2971800" cy="1143000"/>
          </a:xfrm>
          <a:prstGeom prst="rect">
            <a:avLst/>
          </a:prstGeom>
          <a:solidFill>
            <a:schemeClr val="bg1"/>
          </a:solidFill>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p:txBody>
          <a:bodyPr/>
          <a:lstStyle/>
          <a:p>
            <a:r>
              <a:rPr lang="en-US" dirty="0" smtClean="0"/>
              <a:t>Cancer Data Is Problematic </a:t>
            </a:r>
            <a:endParaRPr lang="en-US" dirty="0"/>
          </a:p>
        </p:txBody>
      </p:sp>
      <p:sp>
        <p:nvSpPr>
          <p:cNvPr id="320515" name="Rectangle 3"/>
          <p:cNvSpPr>
            <a:spLocks noGrp="1" noChangeArrowheads="1"/>
          </p:cNvSpPr>
          <p:nvPr>
            <p:ph type="body" idx="1"/>
          </p:nvPr>
        </p:nvSpPr>
        <p:spPr>
          <a:xfrm>
            <a:off x="914400" y="1981200"/>
            <a:ext cx="8229600" cy="3844925"/>
          </a:xfrm>
        </p:spPr>
        <p:txBody>
          <a:bodyPr/>
          <a:lstStyle/>
          <a:p>
            <a:r>
              <a:rPr lang="en-US" dirty="0" smtClean="0"/>
              <a:t>Numerators come from medical and death records</a:t>
            </a:r>
          </a:p>
          <a:p>
            <a:r>
              <a:rPr lang="en-US" dirty="0" smtClean="0"/>
              <a:t>Denominators come from census data (self-report)</a:t>
            </a:r>
          </a:p>
          <a:p>
            <a:r>
              <a:rPr lang="en-US" dirty="0" smtClean="0"/>
              <a:t>Usual </a:t>
            </a:r>
            <a:r>
              <a:rPr lang="en-US" dirty="0"/>
              <a:t>result is an </a:t>
            </a:r>
            <a:r>
              <a:rPr lang="en-US" b="1" i="1" dirty="0">
                <a:solidFill>
                  <a:srgbClr val="621100"/>
                </a:solidFill>
                <a:effectLst>
                  <a:outerShdw blurRad="38100" dist="38100" dir="2700000" algn="tl">
                    <a:srgbClr val="FFFFFF"/>
                  </a:outerShdw>
                </a:effectLst>
              </a:rPr>
              <a:t>underestimate</a:t>
            </a:r>
            <a:r>
              <a:rPr lang="en-US" dirty="0"/>
              <a:t> of incidence and mortality </a:t>
            </a:r>
            <a:r>
              <a:rPr lang="en-US" dirty="0" smtClean="0"/>
              <a:t>data for AIAN</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229600" cy="1143000"/>
          </a:xfrm>
        </p:spPr>
        <p:txBody>
          <a:bodyPr/>
          <a:lstStyle/>
          <a:p>
            <a:r>
              <a:rPr lang="en-US" dirty="0" smtClean="0"/>
              <a:t>Powwow For Hope </a:t>
            </a:r>
            <a:endParaRPr lang="en-US" dirty="0"/>
          </a:p>
        </p:txBody>
      </p:sp>
      <p:sp>
        <p:nvSpPr>
          <p:cNvPr id="3" name="Content Placeholder 2"/>
          <p:cNvSpPr>
            <a:spLocks noGrp="1"/>
          </p:cNvSpPr>
          <p:nvPr>
            <p:ph sz="half" idx="1"/>
          </p:nvPr>
        </p:nvSpPr>
        <p:spPr>
          <a:xfrm>
            <a:off x="152400" y="1447800"/>
            <a:ext cx="4648200" cy="3992562"/>
          </a:xfrm>
        </p:spPr>
        <p:txBody>
          <a:bodyPr/>
          <a:lstStyle/>
          <a:p>
            <a:r>
              <a:rPr lang="en-US" dirty="0" smtClean="0"/>
              <a:t>AICAF held its first Powwow for Hope in Minneapolis in April 2012</a:t>
            </a:r>
          </a:p>
          <a:p>
            <a:r>
              <a:rPr lang="en-US" dirty="0" smtClean="0"/>
              <a:t>2000 attendees</a:t>
            </a:r>
          </a:p>
          <a:p>
            <a:r>
              <a:rPr lang="en-US" dirty="0" smtClean="0"/>
              <a:t>25 teams</a:t>
            </a:r>
          </a:p>
          <a:p>
            <a:r>
              <a:rPr lang="en-US" dirty="0" smtClean="0"/>
              <a:t>Survivors Dance</a:t>
            </a:r>
          </a:p>
          <a:p>
            <a:r>
              <a:rPr lang="en-US" dirty="0" smtClean="0"/>
              <a:t>Hope to have similar events across the country</a:t>
            </a:r>
          </a:p>
          <a:p>
            <a:pPr lvl="1"/>
            <a:r>
              <a:rPr lang="en-US" dirty="0" smtClean="0"/>
              <a:t>Fundraiser for AICAF and tribal health programs</a:t>
            </a:r>
          </a:p>
          <a:p>
            <a:pPr lvl="1"/>
            <a:endParaRPr lang="en-US" dirty="0" smtClean="0"/>
          </a:p>
          <a:p>
            <a:pPr lvl="1"/>
            <a:endParaRPr lang="en-US" dirty="0"/>
          </a:p>
        </p:txBody>
      </p:sp>
      <p:pic>
        <p:nvPicPr>
          <p:cNvPr id="5" name="Picture 4"/>
          <p:cNvPicPr>
            <a:picLocks noChangeAspect="1"/>
          </p:cNvPicPr>
          <p:nvPr/>
        </p:nvPicPr>
        <p:blipFill>
          <a:blip r:embed="rId2"/>
          <a:stretch>
            <a:fillRect/>
          </a:stretch>
        </p:blipFill>
        <p:spPr>
          <a:xfrm>
            <a:off x="5105400" y="838200"/>
            <a:ext cx="3906591" cy="533400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AICAF 2012 PowWowforHope Grand Entry 1 small.jpg"/>
          <p:cNvPicPr>
            <a:picLocks noChangeAspect="1"/>
          </p:cNvPicPr>
          <p:nvPr/>
        </p:nvPicPr>
        <p:blipFill>
          <a:blip r:embed="rId2"/>
          <a:stretch>
            <a:fillRect/>
          </a:stretch>
        </p:blipFill>
        <p:spPr>
          <a:xfrm>
            <a:off x="381000" y="685800"/>
            <a:ext cx="8153400" cy="543560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2012 AICAF PowWowfor Hope Pink Shawls 1 small.jpg"/>
          <p:cNvPicPr>
            <a:picLocks noChangeAspect="1"/>
          </p:cNvPicPr>
          <p:nvPr/>
        </p:nvPicPr>
        <p:blipFill>
          <a:blip r:embed="rId2"/>
          <a:stretch>
            <a:fillRect/>
          </a:stretch>
        </p:blipFill>
        <p:spPr>
          <a:xfrm>
            <a:off x="609600" y="764996"/>
            <a:ext cx="7620000" cy="5348979"/>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ranken jordain dance small.jpg"/>
          <p:cNvPicPr>
            <a:picLocks noChangeAspect="1"/>
          </p:cNvPicPr>
          <p:nvPr/>
        </p:nvPicPr>
        <p:blipFill>
          <a:blip r:embed="rId2"/>
          <a:stretch>
            <a:fillRect/>
          </a:stretch>
        </p:blipFill>
        <p:spPr>
          <a:xfrm>
            <a:off x="762000" y="838200"/>
            <a:ext cx="7772400" cy="518160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ctrTitle"/>
          </p:nvPr>
        </p:nvSpPr>
        <p:spPr>
          <a:xfrm>
            <a:off x="228600" y="2209800"/>
            <a:ext cx="4572000" cy="1470025"/>
          </a:xfrm>
        </p:spPr>
        <p:txBody>
          <a:bodyPr/>
          <a:lstStyle/>
          <a:p>
            <a:r>
              <a:rPr lang="en-US" dirty="0" smtClean="0"/>
              <a:t>We have BIGGER Ideas</a:t>
            </a:r>
            <a:endParaRPr lang="en-US" dirty="0"/>
          </a:p>
        </p:txBody>
      </p:sp>
      <p:pic>
        <p:nvPicPr>
          <p:cNvPr id="8" name="Picture 7" descr="IMG_9765.JPG"/>
          <p:cNvPicPr>
            <a:picLocks noChangeAspect="1"/>
          </p:cNvPicPr>
          <p:nvPr/>
        </p:nvPicPr>
        <p:blipFill>
          <a:blip r:embed="rId2"/>
          <a:stretch>
            <a:fillRect/>
          </a:stretch>
        </p:blipFill>
        <p:spPr>
          <a:xfrm rot="16200000">
            <a:off x="4024868" y="1103869"/>
            <a:ext cx="6146800" cy="4091464"/>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We Need More Data to Inform Policy</a:t>
            </a:r>
            <a:endParaRPr lang="en-US" dirty="0"/>
          </a:p>
        </p:txBody>
      </p:sp>
      <p:sp>
        <p:nvSpPr>
          <p:cNvPr id="10" name="Content Placeholder 9"/>
          <p:cNvSpPr>
            <a:spLocks noGrp="1"/>
          </p:cNvSpPr>
          <p:nvPr>
            <p:ph idx="1"/>
          </p:nvPr>
        </p:nvSpPr>
        <p:spPr>
          <a:xfrm>
            <a:off x="457200" y="1752600"/>
            <a:ext cx="8229600" cy="3992562"/>
          </a:xfrm>
        </p:spPr>
        <p:txBody>
          <a:bodyPr/>
          <a:lstStyle/>
          <a:p>
            <a:r>
              <a:rPr lang="en-US" dirty="0" smtClean="0"/>
              <a:t>Questions Need to Be Answered:</a:t>
            </a:r>
          </a:p>
          <a:p>
            <a:r>
              <a:rPr lang="en-US" dirty="0" smtClean="0"/>
              <a:t>Should</a:t>
            </a:r>
          </a:p>
          <a:p>
            <a:pPr lvl="1"/>
            <a:r>
              <a:rPr lang="en-US" dirty="0" smtClean="0"/>
              <a:t>Colorectal cancer screening start earlier?</a:t>
            </a:r>
          </a:p>
          <a:p>
            <a:pPr lvl="1"/>
            <a:r>
              <a:rPr lang="en-US" dirty="0" smtClean="0"/>
              <a:t>Breast cancer screening start earlier?</a:t>
            </a:r>
          </a:p>
          <a:p>
            <a:pPr lvl="1"/>
            <a:r>
              <a:rPr lang="en-US" dirty="0" smtClean="0"/>
              <a:t>What is the risk/benefit of lung cancer screening in high risk regions?</a:t>
            </a:r>
          </a:p>
          <a:p>
            <a:pPr lvl="1"/>
            <a:r>
              <a:rPr lang="en-US" dirty="0" smtClean="0"/>
              <a:t>Are GPRA measures appropriate?</a:t>
            </a:r>
          </a:p>
          <a:p>
            <a:r>
              <a:rPr lang="en-US" dirty="0" smtClean="0"/>
              <a:t>Why are Southwest Cancer rates so low?</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762000" y="304800"/>
            <a:ext cx="8229600" cy="1143000"/>
          </a:xfrm>
        </p:spPr>
        <p:txBody>
          <a:bodyPr/>
          <a:lstStyle/>
          <a:p>
            <a:pPr eaLnBrk="1" hangingPunct="1"/>
            <a:r>
              <a:rPr lang="en-US" dirty="0" smtClean="0">
                <a:solidFill>
                  <a:srgbClr val="800000"/>
                </a:solidFill>
              </a:rPr>
              <a:t>Improving Access to Screening</a:t>
            </a:r>
          </a:p>
        </p:txBody>
      </p:sp>
      <p:sp>
        <p:nvSpPr>
          <p:cNvPr id="155651" name="Rectangle 3"/>
          <p:cNvSpPr>
            <a:spLocks noGrp="1" noChangeArrowheads="1"/>
          </p:cNvSpPr>
          <p:nvPr>
            <p:ph sz="half" idx="1"/>
          </p:nvPr>
        </p:nvSpPr>
        <p:spPr>
          <a:xfrm>
            <a:off x="3810000" y="1951038"/>
            <a:ext cx="5181600" cy="3992562"/>
          </a:xfrm>
        </p:spPr>
        <p:txBody>
          <a:bodyPr/>
          <a:lstStyle/>
          <a:p>
            <a:pPr eaLnBrk="1" hangingPunct="1"/>
            <a:r>
              <a:rPr lang="en-US" dirty="0" smtClean="0"/>
              <a:t>AICAF aims to develop partners and funding sources and partnerships to launch a mobile colorectal cancer screening program that could provide as many as 3,000 colonoscopies per year</a:t>
            </a:r>
          </a:p>
        </p:txBody>
      </p:sp>
      <p:pic>
        <p:nvPicPr>
          <p:cNvPr id="155652" name="Picture 4" descr="iStock_000004951806Medium Truck on highway"/>
          <p:cNvPicPr>
            <a:picLocks noChangeAspect="1" noChangeArrowheads="1"/>
          </p:cNvPicPr>
          <p:nvPr/>
        </p:nvPicPr>
        <p:blipFill>
          <a:blip r:embed="rId3"/>
          <a:srcRect/>
          <a:stretch>
            <a:fillRect/>
          </a:stretch>
        </p:blipFill>
        <p:spPr bwMode="auto">
          <a:xfrm>
            <a:off x="46038" y="2019300"/>
            <a:ext cx="2849562" cy="2705100"/>
          </a:xfrm>
          <a:prstGeom prst="rect">
            <a:avLst/>
          </a:prstGeom>
          <a:noFill/>
          <a:ln w="9525">
            <a:noFill/>
            <a:miter lim="800000"/>
            <a:headEnd/>
            <a:tailEnd/>
          </a:ln>
        </p:spPr>
      </p:pic>
      <p:pic>
        <p:nvPicPr>
          <p:cNvPr id="155653" name="Picture 5" descr="03_hi"/>
          <p:cNvPicPr>
            <a:picLocks noChangeAspect="1" noChangeArrowheads="1"/>
          </p:cNvPicPr>
          <p:nvPr/>
        </p:nvPicPr>
        <p:blipFill>
          <a:blip r:embed="rId4"/>
          <a:srcRect r="2702"/>
          <a:stretch>
            <a:fillRect/>
          </a:stretch>
        </p:blipFill>
        <p:spPr bwMode="auto">
          <a:xfrm>
            <a:off x="990600" y="4191000"/>
            <a:ext cx="2835275" cy="1930400"/>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a:stretch>
            <a:fillRect/>
          </a:stretch>
        </p:blipFill>
        <p:spPr bwMode="auto">
          <a:xfrm>
            <a:off x="609600" y="3419277"/>
            <a:ext cx="3581400" cy="2676723"/>
          </a:xfrm>
          <a:prstGeom prst="rect">
            <a:avLst/>
          </a:prstGeom>
          <a:noFill/>
          <a:ln w="9525">
            <a:noFill/>
            <a:miter lim="800000"/>
            <a:headEnd/>
            <a:tailEnd/>
          </a:ln>
        </p:spPr>
      </p:pic>
      <p:pic>
        <p:nvPicPr>
          <p:cNvPr id="186370" name="Picture 2"/>
          <p:cNvPicPr>
            <a:picLocks noChangeAspect="1" noChangeArrowheads="1"/>
          </p:cNvPicPr>
          <p:nvPr/>
        </p:nvPicPr>
        <p:blipFill>
          <a:blip r:embed="rId4">
            <a:biLevel thresh="50000"/>
          </a:blip>
          <a:srcRect l="9166" t="32018" r="6342" b="22488"/>
          <a:stretch>
            <a:fillRect/>
          </a:stretch>
        </p:blipFill>
        <p:spPr bwMode="auto">
          <a:xfrm>
            <a:off x="1447800" y="609600"/>
            <a:ext cx="6553200" cy="2590800"/>
          </a:xfrm>
          <a:prstGeom prst="rect">
            <a:avLst/>
          </a:prstGeom>
          <a:noFill/>
          <a:ln w="9525">
            <a:noFill/>
            <a:miter lim="800000"/>
            <a:headEnd/>
            <a:tailEnd/>
          </a:ln>
        </p:spPr>
      </p:pic>
      <p:sp>
        <p:nvSpPr>
          <p:cNvPr id="1924099" name="Rectangle 3"/>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pPr>
              <a:buFont typeface="Wingdings" pitchFamily="-106" charset="2"/>
              <a:buChar char="l"/>
              <a:defRPr/>
            </a:pPr>
            <a:endParaRPr lang="en-US">
              <a:latin typeface="Arial" pitchFamily="-106" charset="0"/>
            </a:endParaRPr>
          </a:p>
        </p:txBody>
      </p:sp>
      <p:pic>
        <p:nvPicPr>
          <p:cNvPr id="6" name="Picture 5"/>
          <p:cNvPicPr>
            <a:picLocks noChangeAspect="1"/>
          </p:cNvPicPr>
          <p:nvPr/>
        </p:nvPicPr>
        <p:blipFill>
          <a:blip r:embed="rId5"/>
          <a:stretch>
            <a:fillRect/>
          </a:stretch>
        </p:blipFill>
        <p:spPr>
          <a:xfrm>
            <a:off x="4876800" y="3440960"/>
            <a:ext cx="3747304" cy="2655040"/>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29600" cy="1143000"/>
          </a:xfrm>
        </p:spPr>
        <p:txBody>
          <a:bodyPr/>
          <a:lstStyle/>
          <a:p>
            <a:r>
              <a:rPr lang="en-US" dirty="0" smtClean="0"/>
              <a:t>Mobile Education</a:t>
            </a:r>
            <a:endParaRPr lang="en-US" dirty="0"/>
          </a:p>
        </p:txBody>
      </p:sp>
      <p:sp>
        <p:nvSpPr>
          <p:cNvPr id="3" name="Content Placeholder 2"/>
          <p:cNvSpPr>
            <a:spLocks noGrp="1"/>
          </p:cNvSpPr>
          <p:nvPr>
            <p:ph idx="1"/>
          </p:nvPr>
        </p:nvSpPr>
        <p:spPr>
          <a:xfrm>
            <a:off x="457200" y="1371600"/>
            <a:ext cx="8382000" cy="4572000"/>
          </a:xfrm>
        </p:spPr>
        <p:txBody>
          <a:bodyPr/>
          <a:lstStyle/>
          <a:p>
            <a:r>
              <a:rPr lang="en-US" dirty="0" smtClean="0"/>
              <a:t>Interactive Multimedia Cancer Education</a:t>
            </a:r>
          </a:p>
          <a:p>
            <a:pPr lvl="1"/>
            <a:r>
              <a:rPr lang="en-US" dirty="0" smtClean="0"/>
              <a:t>Schools</a:t>
            </a:r>
          </a:p>
          <a:p>
            <a:pPr lvl="1"/>
            <a:r>
              <a:rPr lang="en-US" dirty="0" smtClean="0"/>
              <a:t>Health Fairs</a:t>
            </a:r>
          </a:p>
          <a:p>
            <a:pPr lvl="1"/>
            <a:r>
              <a:rPr lang="en-US" dirty="0" smtClean="0"/>
              <a:t>Community Events</a:t>
            </a:r>
            <a:endParaRPr lang="en-US" dirty="0"/>
          </a:p>
        </p:txBody>
      </p:sp>
      <p:pic>
        <p:nvPicPr>
          <p:cNvPr id="4" name="Picture 3"/>
          <p:cNvPicPr>
            <a:picLocks noChangeAspect="1"/>
          </p:cNvPicPr>
          <p:nvPr/>
        </p:nvPicPr>
        <p:blipFill>
          <a:blip r:embed="rId2"/>
          <a:stretch>
            <a:fillRect/>
          </a:stretch>
        </p:blipFill>
        <p:spPr>
          <a:xfrm>
            <a:off x="838200" y="3810000"/>
            <a:ext cx="3581400" cy="2413837"/>
          </a:xfrm>
          <a:prstGeom prst="rect">
            <a:avLst/>
          </a:prstGeom>
        </p:spPr>
      </p:pic>
      <p:pic>
        <p:nvPicPr>
          <p:cNvPr id="5" name="Picture 4"/>
          <p:cNvPicPr>
            <a:picLocks noChangeAspect="1"/>
          </p:cNvPicPr>
          <p:nvPr/>
        </p:nvPicPr>
        <p:blipFill>
          <a:blip r:embed="rId3"/>
          <a:stretch>
            <a:fillRect/>
          </a:stretch>
        </p:blipFill>
        <p:spPr>
          <a:xfrm>
            <a:off x="4399973" y="3048000"/>
            <a:ext cx="4744027" cy="3200400"/>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29600" cy="1143000"/>
          </a:xfrm>
        </p:spPr>
        <p:txBody>
          <a:bodyPr/>
          <a:lstStyle/>
          <a:p>
            <a:r>
              <a:rPr lang="en-US" dirty="0" smtClean="0"/>
              <a:t>Access to 21</a:t>
            </a:r>
            <a:r>
              <a:rPr lang="en-US" baseline="30000" dirty="0" smtClean="0"/>
              <a:t>st</a:t>
            </a:r>
            <a:r>
              <a:rPr lang="en-US" dirty="0" smtClean="0"/>
              <a:t> Century Treatments</a:t>
            </a:r>
            <a:endParaRPr lang="en-US" dirty="0"/>
          </a:p>
        </p:txBody>
      </p:sp>
      <p:sp>
        <p:nvSpPr>
          <p:cNvPr id="3" name="Content Placeholder 2"/>
          <p:cNvSpPr>
            <a:spLocks noGrp="1"/>
          </p:cNvSpPr>
          <p:nvPr>
            <p:ph idx="1"/>
          </p:nvPr>
        </p:nvSpPr>
        <p:spPr>
          <a:xfrm>
            <a:off x="457200" y="1341438"/>
            <a:ext cx="8229600" cy="3992562"/>
          </a:xfrm>
        </p:spPr>
        <p:txBody>
          <a:bodyPr/>
          <a:lstStyle/>
          <a:p>
            <a:r>
              <a:rPr lang="en-US" dirty="0" smtClean="0"/>
              <a:t>Cultural Literacy Programs</a:t>
            </a:r>
          </a:p>
          <a:p>
            <a:pPr lvl="1"/>
            <a:r>
              <a:rPr lang="en-US" dirty="0" smtClean="0"/>
              <a:t>Hospital Accreditation Program</a:t>
            </a:r>
          </a:p>
          <a:p>
            <a:pPr lvl="1"/>
            <a:r>
              <a:rPr lang="en-US" dirty="0" smtClean="0"/>
              <a:t>Medical School Student Education</a:t>
            </a:r>
          </a:p>
          <a:p>
            <a:r>
              <a:rPr lang="en-US" dirty="0" smtClean="0"/>
              <a:t>Telemedicine</a:t>
            </a:r>
          </a:p>
          <a:p>
            <a:r>
              <a:rPr lang="en-US" dirty="0" smtClean="0"/>
              <a:t>Itinerant providers</a:t>
            </a:r>
          </a:p>
          <a:p>
            <a:r>
              <a:rPr lang="en-US" dirty="0" smtClean="0"/>
              <a:t>On-site chemo</a:t>
            </a:r>
          </a:p>
          <a:p>
            <a:endParaRPr lang="en-US" dirty="0"/>
          </a:p>
        </p:txBody>
      </p:sp>
      <p:pic>
        <p:nvPicPr>
          <p:cNvPr id="4" name="Picture 3"/>
          <p:cNvPicPr>
            <a:picLocks noChangeAspect="1"/>
          </p:cNvPicPr>
          <p:nvPr/>
        </p:nvPicPr>
        <p:blipFill>
          <a:blip r:embed="rId2"/>
          <a:stretch>
            <a:fillRect/>
          </a:stretch>
        </p:blipFill>
        <p:spPr>
          <a:xfrm>
            <a:off x="7315200" y="1550252"/>
            <a:ext cx="1600200" cy="4596548"/>
          </a:xfrm>
          <a:prstGeom prst="rect">
            <a:avLst/>
          </a:prstGeom>
        </p:spPr>
      </p:pic>
      <p:pic>
        <p:nvPicPr>
          <p:cNvPr id="5" name="Picture 4"/>
          <p:cNvPicPr>
            <a:picLocks noChangeAspect="1"/>
          </p:cNvPicPr>
          <p:nvPr/>
        </p:nvPicPr>
        <p:blipFill>
          <a:blip r:embed="rId3"/>
          <a:stretch>
            <a:fillRect/>
          </a:stretch>
        </p:blipFill>
        <p:spPr>
          <a:xfrm>
            <a:off x="4527296" y="3733800"/>
            <a:ext cx="2787904" cy="2438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457200" y="381000"/>
            <a:ext cx="8229600" cy="1143000"/>
          </a:xfrm>
        </p:spPr>
        <p:txBody>
          <a:bodyPr/>
          <a:lstStyle/>
          <a:p>
            <a:r>
              <a:rPr lang="en-US" dirty="0"/>
              <a:t>Cancer Data Problems</a:t>
            </a:r>
          </a:p>
        </p:txBody>
      </p:sp>
      <p:sp>
        <p:nvSpPr>
          <p:cNvPr id="315395" name="Rectangle 3"/>
          <p:cNvSpPr>
            <a:spLocks noGrp="1" noChangeArrowheads="1"/>
          </p:cNvSpPr>
          <p:nvPr>
            <p:ph type="body" idx="1"/>
          </p:nvPr>
        </p:nvSpPr>
        <p:spPr>
          <a:xfrm>
            <a:off x="914400" y="1371600"/>
            <a:ext cx="8229600" cy="5181600"/>
          </a:xfrm>
        </p:spPr>
        <p:txBody>
          <a:bodyPr/>
          <a:lstStyle/>
          <a:p>
            <a:r>
              <a:rPr lang="en-US" dirty="0"/>
              <a:t>Numerator Problems</a:t>
            </a:r>
            <a:endParaRPr lang="en-US" dirty="0" smtClean="0"/>
          </a:p>
          <a:p>
            <a:pPr lvl="1"/>
            <a:r>
              <a:rPr lang="en-US" dirty="0" smtClean="0"/>
              <a:t>Racial misclassification in medical charts affects cancer registries and incidence data</a:t>
            </a:r>
          </a:p>
          <a:p>
            <a:pPr lvl="1"/>
            <a:r>
              <a:rPr lang="en-US" dirty="0" smtClean="0"/>
              <a:t>Racial </a:t>
            </a:r>
            <a:r>
              <a:rPr lang="en-US" dirty="0"/>
              <a:t>misclassification on death certificates affects mortality estimates</a:t>
            </a:r>
            <a:endParaRPr lang="en-US" dirty="0" smtClean="0"/>
          </a:p>
          <a:p>
            <a:pPr lvl="1"/>
            <a:r>
              <a:rPr lang="en-US" dirty="0" smtClean="0"/>
              <a:t>Degree </a:t>
            </a:r>
            <a:r>
              <a:rPr lang="en-US" dirty="0"/>
              <a:t>of misclassification varies widely</a:t>
            </a:r>
          </a:p>
          <a:p>
            <a:r>
              <a:rPr lang="en-US" dirty="0"/>
              <a:t>Denominator Problems</a:t>
            </a:r>
          </a:p>
          <a:p>
            <a:pPr lvl="1"/>
            <a:r>
              <a:rPr lang="en-US" dirty="0"/>
              <a:t>Allowed more than one race on 2000 Census </a:t>
            </a:r>
            <a:endParaRPr lang="en-US" dirty="0" smtClean="0"/>
          </a:p>
          <a:p>
            <a:pPr>
              <a:buFont typeface="Wingdings" pitchFamily="-65" charset="2"/>
              <a:buNone/>
            </a:pPr>
            <a:endParaRPr lang="en-US" dirty="0" smtClean="0"/>
          </a:p>
          <a:p>
            <a:pPr lvl="2"/>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29600" cy="1143000"/>
          </a:xfrm>
        </p:spPr>
        <p:txBody>
          <a:bodyPr/>
          <a:lstStyle/>
          <a:p>
            <a:r>
              <a:rPr lang="en-US" smtClean="0"/>
              <a:t>Spirit Lodges</a:t>
            </a:r>
            <a:endParaRPr lang="en-US" dirty="0"/>
          </a:p>
        </p:txBody>
      </p:sp>
      <p:sp>
        <p:nvSpPr>
          <p:cNvPr id="3" name="Content Placeholder 2"/>
          <p:cNvSpPr>
            <a:spLocks noGrp="1"/>
          </p:cNvSpPr>
          <p:nvPr>
            <p:ph idx="1"/>
          </p:nvPr>
        </p:nvSpPr>
        <p:spPr>
          <a:xfrm>
            <a:off x="2438400" y="1219200"/>
            <a:ext cx="5410200" cy="3992562"/>
          </a:xfrm>
        </p:spPr>
        <p:txBody>
          <a:bodyPr/>
          <a:lstStyle/>
          <a:p>
            <a:pPr>
              <a:buNone/>
            </a:pPr>
            <a:r>
              <a:rPr lang="en-US" smtClean="0"/>
              <a:t>   Long-term lodging near major cancer centers that meet the needs of Native cancer patients</a:t>
            </a:r>
            <a:endParaRPr lang="en-US" dirty="0" smtClean="0"/>
          </a:p>
        </p:txBody>
      </p:sp>
      <p:pic>
        <p:nvPicPr>
          <p:cNvPr id="4" name="Picture 3"/>
          <p:cNvPicPr>
            <a:picLocks noChangeAspect="1"/>
          </p:cNvPicPr>
          <p:nvPr/>
        </p:nvPicPr>
        <p:blipFill>
          <a:blip r:embed="rId2"/>
          <a:stretch>
            <a:fillRect/>
          </a:stretch>
        </p:blipFill>
        <p:spPr>
          <a:xfrm>
            <a:off x="2209800" y="3352800"/>
            <a:ext cx="3239311" cy="2872596"/>
          </a:xfrm>
          <a:prstGeom prst="rect">
            <a:avLst/>
          </a:prstGeom>
        </p:spPr>
      </p:pic>
      <p:pic>
        <p:nvPicPr>
          <p:cNvPr id="5" name="Picture 4"/>
          <p:cNvPicPr>
            <a:picLocks noChangeAspect="1"/>
          </p:cNvPicPr>
          <p:nvPr/>
        </p:nvPicPr>
        <p:blipFill>
          <a:blip r:embed="rId3"/>
          <a:stretch>
            <a:fillRect/>
          </a:stretch>
        </p:blipFill>
        <p:spPr>
          <a:xfrm>
            <a:off x="5654893" y="3276600"/>
            <a:ext cx="3489107" cy="2974175"/>
          </a:xfrm>
          <a:prstGeom prst="rect">
            <a:avLst/>
          </a:prstGeom>
        </p:spPr>
      </p:pic>
      <p:pic>
        <p:nvPicPr>
          <p:cNvPr id="6" name="Picture 5"/>
          <p:cNvPicPr>
            <a:picLocks noChangeAspect="1"/>
          </p:cNvPicPr>
          <p:nvPr/>
        </p:nvPicPr>
        <p:blipFill>
          <a:blip r:embed="rId4"/>
          <a:stretch>
            <a:fillRect/>
          </a:stretch>
        </p:blipFill>
        <p:spPr>
          <a:xfrm>
            <a:off x="0" y="1371600"/>
            <a:ext cx="2057400" cy="4902200"/>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229600" cy="1143000"/>
          </a:xfrm>
        </p:spPr>
        <p:txBody>
          <a:bodyPr/>
          <a:lstStyle/>
          <a:p>
            <a:r>
              <a:rPr lang="en-US" dirty="0" smtClean="0"/>
              <a:t>How you can help</a:t>
            </a:r>
            <a:endParaRPr lang="en-US" dirty="0"/>
          </a:p>
        </p:txBody>
      </p:sp>
      <p:sp>
        <p:nvSpPr>
          <p:cNvPr id="3" name="Content Placeholder 2"/>
          <p:cNvSpPr>
            <a:spLocks noGrp="1"/>
          </p:cNvSpPr>
          <p:nvPr>
            <p:ph idx="1"/>
          </p:nvPr>
        </p:nvSpPr>
        <p:spPr>
          <a:xfrm>
            <a:off x="457200" y="1524000"/>
            <a:ext cx="8229600" cy="3992562"/>
          </a:xfrm>
        </p:spPr>
        <p:txBody>
          <a:bodyPr/>
          <a:lstStyle/>
          <a:p>
            <a:r>
              <a:rPr lang="en-US" dirty="0" smtClean="0"/>
              <a:t>Get to know us</a:t>
            </a:r>
          </a:p>
          <a:p>
            <a:pPr lvl="1"/>
            <a:r>
              <a:rPr lang="en-US" dirty="0" err="1" smtClean="0"/>
              <a:t>Facebook</a:t>
            </a:r>
            <a:endParaRPr lang="en-US" dirty="0" smtClean="0"/>
          </a:p>
          <a:p>
            <a:pPr lvl="1"/>
            <a:r>
              <a:rPr lang="en-US" dirty="0" smtClean="0"/>
              <a:t>Twitter</a:t>
            </a:r>
          </a:p>
          <a:p>
            <a:pPr lvl="1"/>
            <a:r>
              <a:rPr lang="en-US" dirty="0" err="1" smtClean="0"/>
              <a:t>AmericanIndianCancer.Org</a:t>
            </a:r>
            <a:endParaRPr lang="en-US" dirty="0" smtClean="0"/>
          </a:p>
          <a:p>
            <a:pPr lvl="1"/>
            <a:r>
              <a:rPr lang="en-US" dirty="0" err="1" smtClean="0"/>
              <a:t>PowwowForHope.Org</a:t>
            </a:r>
            <a:endParaRPr lang="en-US" dirty="0" smtClean="0"/>
          </a:p>
          <a:p>
            <a:r>
              <a:rPr lang="en-US" dirty="0" smtClean="0"/>
              <a:t>Help others to know us</a:t>
            </a:r>
          </a:p>
          <a:p>
            <a:pPr lvl="1"/>
            <a:r>
              <a:rPr lang="en-US" dirty="0" smtClean="0"/>
              <a:t>Tribal health directors</a:t>
            </a:r>
          </a:p>
          <a:p>
            <a:pPr lvl="1"/>
            <a:r>
              <a:rPr lang="en-US" dirty="0" smtClean="0"/>
              <a:t>Tribal Council</a:t>
            </a:r>
          </a:p>
          <a:p>
            <a:pPr lvl="1"/>
            <a:r>
              <a:rPr lang="en-US" dirty="0" smtClean="0"/>
              <a:t>National Organizations</a:t>
            </a:r>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Cancer rates vary by region</a:t>
            </a:r>
          </a:p>
          <a:p>
            <a:r>
              <a:rPr lang="en-US" dirty="0" smtClean="0"/>
              <a:t>Age of onset is often younger and stage of disease more advanced</a:t>
            </a:r>
          </a:p>
          <a:p>
            <a:r>
              <a:rPr lang="en-US" dirty="0" smtClean="0"/>
              <a:t>Screening is the low hanging fruit</a:t>
            </a:r>
          </a:p>
          <a:p>
            <a:r>
              <a:rPr lang="en-US" dirty="0" smtClean="0"/>
              <a:t>Community-based solutions are key</a:t>
            </a:r>
          </a:p>
          <a:p>
            <a:r>
              <a:rPr lang="en-US" dirty="0" smtClean="0"/>
              <a:t>We can end our cancer inequities</a:t>
            </a:r>
            <a:endParaRPr lang="en-US" dirty="0"/>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IMG_9642.JPG"/>
          <p:cNvPicPr>
            <a:picLocks noChangeAspect="1"/>
          </p:cNvPicPr>
          <p:nvPr/>
        </p:nvPicPr>
        <p:blipFill>
          <a:blip r:embed="rId2"/>
          <a:srcRect t="2500" b="6250"/>
          <a:stretch>
            <a:fillRect/>
          </a:stretch>
        </p:blipFill>
        <p:spPr>
          <a:xfrm>
            <a:off x="0" y="685800"/>
            <a:ext cx="9158309" cy="5562600"/>
          </a:xfrm>
          <a:prstGeom prst="rect">
            <a:avLst/>
          </a:prstGeom>
        </p:spPr>
      </p:pic>
      <p:sp>
        <p:nvSpPr>
          <p:cNvPr id="2" name="Title 1"/>
          <p:cNvSpPr>
            <a:spLocks noGrp="1"/>
          </p:cNvSpPr>
          <p:nvPr>
            <p:ph type="title"/>
          </p:nvPr>
        </p:nvSpPr>
        <p:spPr>
          <a:xfrm>
            <a:off x="4724400" y="914400"/>
            <a:ext cx="4267200" cy="2209800"/>
          </a:xfrm>
        </p:spPr>
        <p:txBody>
          <a:bodyPr/>
          <a:lstStyle/>
          <a:p>
            <a:r>
              <a:rPr lang="en-US" dirty="0" smtClean="0"/>
              <a:t>Join us on the path to success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762000" y="685800"/>
            <a:ext cx="8162925" cy="1066800"/>
          </a:xfrm>
        </p:spPr>
        <p:txBody>
          <a:bodyPr/>
          <a:lstStyle/>
          <a:p>
            <a:r>
              <a:rPr lang="en-US" sz="3800" dirty="0"/>
              <a:t>Racial Misclassification on Death Certificates </a:t>
            </a:r>
          </a:p>
        </p:txBody>
      </p:sp>
      <p:sp>
        <p:nvSpPr>
          <p:cNvPr id="316419" name="Rectangle 3"/>
          <p:cNvSpPr>
            <a:spLocks noGrp="1" noChangeArrowheads="1"/>
          </p:cNvSpPr>
          <p:nvPr>
            <p:ph type="body" idx="1"/>
          </p:nvPr>
        </p:nvSpPr>
        <p:spPr/>
        <p:txBody>
          <a:bodyPr/>
          <a:lstStyle/>
          <a:p>
            <a:r>
              <a:rPr lang="en-US" sz="2800" b="1" dirty="0"/>
              <a:t>The National Longitudinal Mortality </a:t>
            </a:r>
            <a:r>
              <a:rPr lang="en-US" sz="2800" b="1" dirty="0" smtClean="0"/>
              <a:t>Study (Elisabeth Arias et al)</a:t>
            </a:r>
          </a:p>
          <a:p>
            <a:pPr lvl="1"/>
            <a:r>
              <a:rPr lang="en-US" sz="2400" dirty="0"/>
              <a:t>Linkage study to assess racial misclassification</a:t>
            </a:r>
            <a:endParaRPr lang="en-US" sz="2400" dirty="0" smtClean="0"/>
          </a:p>
          <a:p>
            <a:pPr lvl="1"/>
            <a:r>
              <a:rPr lang="en-US" sz="2400" dirty="0" smtClean="0"/>
              <a:t>Deaths </a:t>
            </a:r>
            <a:r>
              <a:rPr lang="en-US" sz="2400" dirty="0"/>
              <a:t>Occurring between 1979-1998 (~252,000)</a:t>
            </a:r>
            <a:endParaRPr lang="en-US" sz="2400" dirty="0" smtClean="0"/>
          </a:p>
          <a:p>
            <a:pPr lvl="1"/>
            <a:r>
              <a:rPr lang="en-US" sz="2400" dirty="0" smtClean="0"/>
              <a:t>Data Sources</a:t>
            </a:r>
          </a:p>
          <a:p>
            <a:pPr lvl="2"/>
            <a:r>
              <a:rPr lang="en-US" sz="2000" dirty="0"/>
              <a:t>Current Population Surveys (CPS)</a:t>
            </a:r>
          </a:p>
          <a:p>
            <a:pPr lvl="2"/>
            <a:r>
              <a:rPr lang="en-US" sz="2000" dirty="0"/>
              <a:t>1980 Census Data</a:t>
            </a:r>
          </a:p>
          <a:p>
            <a:pPr lvl="2"/>
            <a:r>
              <a:rPr lang="en-US" sz="2000" dirty="0"/>
              <a:t>National Death Index</a:t>
            </a:r>
          </a:p>
          <a:p>
            <a:pPr lvl="2"/>
            <a:r>
              <a:rPr lang="en-US" sz="2000" dirty="0"/>
              <a:t>National Center for Health Statistics Mortality Data</a:t>
            </a:r>
          </a:p>
          <a:p>
            <a:pPr lvl="1">
              <a:buFont typeface="Wingdings" pitchFamily="-65" charset="2"/>
              <a:buNone/>
            </a:pPr>
            <a:endParaRPr lang="en-US" sz="24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2837" name="Rectangle 5"/>
          <p:cNvSpPr>
            <a:spLocks noGrp="1" noChangeArrowheads="1"/>
          </p:cNvSpPr>
          <p:nvPr>
            <p:ph type="title"/>
          </p:nvPr>
        </p:nvSpPr>
        <p:spPr/>
        <p:txBody>
          <a:bodyPr/>
          <a:lstStyle/>
          <a:p>
            <a:r>
              <a:rPr lang="en-US" sz="3600" dirty="0"/>
              <a:t>Urban and Rural</a:t>
            </a:r>
            <a:r>
              <a:rPr lang="en-US" sz="3600" dirty="0" smtClean="0"/>
              <a:t> AIAN Misclassification </a:t>
            </a:r>
            <a:br>
              <a:rPr lang="en-US" sz="3600" dirty="0" smtClean="0"/>
            </a:br>
            <a:r>
              <a:rPr lang="en-US" sz="2800" dirty="0"/>
              <a:t>Self-Reported Race/Death Certificate</a:t>
            </a:r>
            <a:r>
              <a:rPr lang="en-US" sz="2000" dirty="0"/>
              <a:t> </a:t>
            </a:r>
            <a:r>
              <a:rPr lang="en-US" sz="2800" dirty="0"/>
              <a:t>Race</a:t>
            </a:r>
            <a:r>
              <a:rPr lang="en-US" sz="3200" dirty="0"/>
              <a:t> </a:t>
            </a:r>
            <a:endParaRPr lang="en-US" sz="4000" dirty="0"/>
          </a:p>
        </p:txBody>
      </p:sp>
      <p:sp>
        <p:nvSpPr>
          <p:cNvPr id="6" name="Text Placeholder 5"/>
          <p:cNvSpPr>
            <a:spLocks noGrp="1"/>
          </p:cNvSpPr>
          <p:nvPr>
            <p:ph type="body" sz="half" idx="1"/>
          </p:nvPr>
        </p:nvSpPr>
        <p:spPr/>
        <p:txBody>
          <a:bodyPr/>
          <a:lstStyle/>
          <a:p>
            <a:r>
              <a:rPr lang="en-US" dirty="0" smtClean="0"/>
              <a:t>Urban AIAN were classified as another race 56% of the time</a:t>
            </a:r>
          </a:p>
          <a:p>
            <a:r>
              <a:rPr lang="en-US" dirty="0" smtClean="0"/>
              <a:t>Rural AIAN misclassified 16% of the time</a:t>
            </a:r>
            <a:endParaRPr lang="en-US" dirty="0"/>
          </a:p>
        </p:txBody>
      </p:sp>
      <p:graphicFrame>
        <p:nvGraphicFramePr>
          <p:cNvPr id="632836" name="Object 4"/>
          <p:cNvGraphicFramePr>
            <a:graphicFrameLocks noChangeAspect="1"/>
          </p:cNvGraphicFramePr>
          <p:nvPr>
            <p:ph sz="half" idx="2"/>
          </p:nvPr>
        </p:nvGraphicFramePr>
        <p:xfrm>
          <a:off x="4648200" y="2914150"/>
          <a:ext cx="4038600" cy="2218737"/>
        </p:xfrm>
        <a:graphic>
          <a:graphicData uri="http://schemas.openxmlformats.org/presentationml/2006/ole">
            <p:oleObj spid="_x0000_s729090" name="Chart" r:id="rId4" imgW="8229600" imgH="4521200" progId="MSGraph.Chart.8">
              <p:embed followColorScheme="full"/>
            </p:oleObj>
          </a:graphicData>
        </a:graphic>
      </p:graphicFrame>
      <p:sp>
        <p:nvSpPr>
          <p:cNvPr id="632839" name="Rectangle 7"/>
          <p:cNvSpPr>
            <a:spLocks noChangeArrowheads="1"/>
          </p:cNvSpPr>
          <p:nvPr/>
        </p:nvSpPr>
        <p:spPr bwMode="auto">
          <a:xfrm>
            <a:off x="6248400" y="6400800"/>
            <a:ext cx="2665651" cy="307777"/>
          </a:xfrm>
          <a:prstGeom prst="rect">
            <a:avLst/>
          </a:prstGeom>
          <a:noFill/>
          <a:ln w="9525">
            <a:noFill/>
            <a:miter lim="800000"/>
            <a:headEnd/>
            <a:tailEnd/>
          </a:ln>
          <a:effectLst/>
        </p:spPr>
        <p:txBody>
          <a:bodyPr wrap="none">
            <a:prstTxWarp prst="textNoShape">
              <a:avLst/>
            </a:prstTxWarp>
            <a:spAutoFit/>
          </a:bodyPr>
          <a:lstStyle/>
          <a:p>
            <a:pPr>
              <a:spcBef>
                <a:spcPct val="0"/>
              </a:spcBef>
              <a:buClrTx/>
              <a:buSzTx/>
              <a:buFontTx/>
              <a:buNone/>
            </a:pPr>
            <a:r>
              <a:rPr lang="en-US" sz="1400" dirty="0">
                <a:solidFill>
                  <a:schemeClr val="bg1"/>
                </a:solidFill>
                <a:effectLst/>
                <a:latin typeface="Arial"/>
                <a:cs typeface="Arial"/>
              </a:rPr>
              <a:t> CDC Division of Vital Statistics</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686800" cy="1143000"/>
          </a:xfrm>
        </p:spPr>
        <p:txBody>
          <a:bodyPr/>
          <a:lstStyle/>
          <a:p>
            <a:r>
              <a:rPr lang="en-US" dirty="0" smtClean="0"/>
              <a:t>Summary Data is Problematic</a:t>
            </a:r>
            <a:endParaRPr lang="en-US" dirty="0"/>
          </a:p>
        </p:txBody>
      </p:sp>
      <p:sp>
        <p:nvSpPr>
          <p:cNvPr id="6" name="TextBox 5"/>
          <p:cNvSpPr txBox="1"/>
          <p:nvPr/>
        </p:nvSpPr>
        <p:spPr>
          <a:xfrm>
            <a:off x="4495800" y="5867400"/>
            <a:ext cx="3980968" cy="369332"/>
          </a:xfrm>
          <a:prstGeom prst="rect">
            <a:avLst/>
          </a:prstGeom>
          <a:noFill/>
        </p:spPr>
        <p:txBody>
          <a:bodyPr wrap="none" rtlCol="0">
            <a:spAutoFit/>
          </a:bodyPr>
          <a:lstStyle/>
          <a:p>
            <a:r>
              <a:rPr lang="en-US" i="1" dirty="0" smtClean="0">
                <a:latin typeface="+mj-lt"/>
              </a:rPr>
              <a:t>Centers for Disease Control Website</a:t>
            </a:r>
            <a:endParaRPr lang="en-US" i="1" dirty="0">
              <a:latin typeface="+mj-lt"/>
            </a:endParaRPr>
          </a:p>
        </p:txBody>
      </p:sp>
      <p:pic>
        <p:nvPicPr>
          <p:cNvPr id="9" name="Picture 8"/>
          <p:cNvPicPr>
            <a:picLocks noChangeAspect="1"/>
          </p:cNvPicPr>
          <p:nvPr/>
        </p:nvPicPr>
        <p:blipFill>
          <a:blip r:embed="rId3"/>
          <a:srcRect l="10962" r="10621" b="30738"/>
          <a:stretch>
            <a:fillRect/>
          </a:stretch>
        </p:blipFill>
        <p:spPr>
          <a:xfrm>
            <a:off x="762000" y="1371600"/>
            <a:ext cx="7010400" cy="3241368"/>
          </a:xfrm>
          <a:prstGeom prst="rect">
            <a:avLst/>
          </a:prstGeom>
        </p:spPr>
      </p:pic>
      <p:sp>
        <p:nvSpPr>
          <p:cNvPr id="10" name="Content Placeholder 2"/>
          <p:cNvSpPr txBox="1">
            <a:spLocks/>
          </p:cNvSpPr>
          <p:nvPr/>
        </p:nvSpPr>
        <p:spPr bwMode="auto">
          <a:xfrm>
            <a:off x="457200" y="4648200"/>
            <a:ext cx="8229600" cy="1325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0" i="0" u="none" strike="noStrike" kern="0" cap="none" spc="0" normalizeH="0" baseline="0" noProof="0" smtClean="0">
                <a:ln>
                  <a:noFill/>
                </a:ln>
                <a:solidFill>
                  <a:srgbClr val="000000"/>
                </a:solidFill>
                <a:effectLst/>
                <a:uLnTx/>
                <a:uFillTx/>
                <a:latin typeface="Trebuchet MS" charset="0"/>
                <a:ea typeface="Trebuchet MS" charset="0"/>
                <a:cs typeface="Trebuchet MS" charset="0"/>
              </a:rPr>
              <a:t>Summary data misses critical difference in cancer rates between geographic areas</a:t>
            </a:r>
            <a:endParaRPr kumimoji="0" lang="en-US" sz="3200" b="0" i="0" u="none" strike="noStrike" kern="0" cap="none" spc="0" normalizeH="0" baseline="0" noProof="0" dirty="0">
              <a:ln>
                <a:noFill/>
              </a:ln>
              <a:solidFill>
                <a:srgbClr val="000000"/>
              </a:solidFill>
              <a:effectLst/>
              <a:uLnTx/>
              <a:uFillTx/>
              <a:latin typeface="Trebuchet MS" charset="0"/>
              <a:ea typeface="Trebuchet MS" charset="0"/>
              <a:cs typeface="Trebuchet MS"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Data Problems</a:t>
            </a:r>
            <a:endParaRPr lang="en-US" dirty="0"/>
          </a:p>
        </p:txBody>
      </p:sp>
      <p:sp>
        <p:nvSpPr>
          <p:cNvPr id="3" name="Content Placeholder 2"/>
          <p:cNvSpPr>
            <a:spLocks noGrp="1"/>
          </p:cNvSpPr>
          <p:nvPr>
            <p:ph idx="1"/>
          </p:nvPr>
        </p:nvSpPr>
        <p:spPr/>
        <p:txBody>
          <a:bodyPr/>
          <a:lstStyle/>
          <a:p>
            <a:r>
              <a:rPr lang="en-US" dirty="0" smtClean="0"/>
              <a:t>Native Populations are NOT homogeneous</a:t>
            </a:r>
          </a:p>
          <a:p>
            <a:pPr lvl="1"/>
            <a:r>
              <a:rPr lang="en-US" dirty="0" smtClean="0"/>
              <a:t>Differences origins</a:t>
            </a:r>
          </a:p>
          <a:p>
            <a:pPr lvl="1"/>
            <a:r>
              <a:rPr lang="en-US" dirty="0" smtClean="0"/>
              <a:t>Differences is genetics</a:t>
            </a:r>
          </a:p>
          <a:p>
            <a:pPr lvl="1"/>
            <a:r>
              <a:rPr lang="en-US" dirty="0" smtClean="0"/>
              <a:t>Differences in environment</a:t>
            </a:r>
          </a:p>
          <a:p>
            <a:pPr lvl="1"/>
            <a:r>
              <a:rPr lang="en-US" dirty="0" smtClean="0"/>
              <a:t>Differences in diet</a:t>
            </a:r>
          </a:p>
          <a:p>
            <a:pPr lvl="1"/>
            <a:r>
              <a:rPr lang="en-US" dirty="0" smtClean="0"/>
              <a:t>Differences in health believes</a:t>
            </a:r>
          </a:p>
          <a:p>
            <a:pPr lvl="1"/>
            <a:r>
              <a:rPr lang="en-US" dirty="0" smtClean="0"/>
              <a:t>Differences in access to care</a:t>
            </a:r>
          </a:p>
          <a:p>
            <a:pPr lvl="1"/>
            <a:r>
              <a:rPr lang="en-US" dirty="0" smtClean="0"/>
              <a:t>Difference in resources</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719874" name="Rectangle 2"/>
          <p:cNvSpPr>
            <a:spLocks noGrp="1" noChangeArrowheads="1"/>
          </p:cNvSpPr>
          <p:nvPr>
            <p:ph type="title"/>
          </p:nvPr>
        </p:nvSpPr>
        <p:spPr/>
        <p:txBody>
          <a:bodyPr/>
          <a:lstStyle/>
          <a:p>
            <a:r>
              <a:rPr lang="en-US" sz="4000"/>
              <a:t>Problems with AI/AN Incidence Estimates</a:t>
            </a:r>
          </a:p>
        </p:txBody>
      </p:sp>
      <p:sp>
        <p:nvSpPr>
          <p:cNvPr id="719875" name="Rectangle 3"/>
          <p:cNvSpPr>
            <a:spLocks noGrp="1" noChangeArrowheads="1"/>
          </p:cNvSpPr>
          <p:nvPr>
            <p:ph type="body" idx="1"/>
          </p:nvPr>
        </p:nvSpPr>
        <p:spPr/>
        <p:txBody>
          <a:bodyPr/>
          <a:lstStyle/>
          <a:p>
            <a:r>
              <a:rPr lang="en-US" dirty="0"/>
              <a:t>Data comes SEER and the NACR</a:t>
            </a:r>
          </a:p>
          <a:p>
            <a:pPr lvl="1"/>
            <a:r>
              <a:rPr lang="en-US" dirty="0"/>
              <a:t>Data often pooled as numbers are small</a:t>
            </a:r>
          </a:p>
          <a:p>
            <a:pPr lvl="1"/>
            <a:r>
              <a:rPr lang="en-US" dirty="0"/>
              <a:t>Only catches</a:t>
            </a:r>
            <a:r>
              <a:rPr lang="en-US" dirty="0" smtClean="0"/>
              <a:t> 43% </a:t>
            </a:r>
            <a:r>
              <a:rPr lang="en-US" dirty="0"/>
              <a:t>of AI/AN population</a:t>
            </a:r>
          </a:p>
          <a:p>
            <a:pPr lvl="1"/>
            <a:r>
              <a:rPr lang="en-US" dirty="0"/>
              <a:t>Southwest and California have the lowest cancer rates in the I.H.S. and skew AI/AN rates </a:t>
            </a:r>
          </a:p>
          <a:p>
            <a:pPr lvl="1"/>
            <a:r>
              <a:rPr lang="en-US" dirty="0"/>
              <a:t>Completely misses Northern Plains were cancer rates are high </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6" name="Picture 5" descr="usaseer110910.gif"/>
          <p:cNvPicPr>
            <a:picLocks noChangeAspect="1"/>
          </p:cNvPicPr>
          <p:nvPr/>
        </p:nvPicPr>
        <p:blipFill>
          <a:blip r:embed="rId3"/>
          <a:stretch>
            <a:fillRect/>
          </a:stretch>
        </p:blipFill>
        <p:spPr>
          <a:xfrm>
            <a:off x="2667000" y="2514600"/>
            <a:ext cx="3657600" cy="2743200"/>
          </a:xfrm>
          <a:prstGeom prst="rect">
            <a:avLst/>
          </a:prstGeom>
        </p:spPr>
      </p:pic>
      <p:sp>
        <p:nvSpPr>
          <p:cNvPr id="547842" name="Rectangle 2"/>
          <p:cNvSpPr>
            <a:spLocks noGrp="1" noChangeArrowheads="1"/>
          </p:cNvSpPr>
          <p:nvPr>
            <p:ph type="title"/>
          </p:nvPr>
        </p:nvSpPr>
        <p:spPr>
          <a:xfrm>
            <a:off x="457200" y="612775"/>
            <a:ext cx="8229600" cy="1139825"/>
          </a:xfrm>
        </p:spPr>
        <p:txBody>
          <a:bodyPr/>
          <a:lstStyle/>
          <a:p>
            <a:r>
              <a:rPr lang="en-US" sz="4000" dirty="0"/>
              <a:t>Surveillance Epidemiology and End Results Program (SEER)</a:t>
            </a:r>
          </a:p>
        </p:txBody>
      </p:sp>
      <p:sp>
        <p:nvSpPr>
          <p:cNvPr id="9" name="Text Placeholder 8"/>
          <p:cNvSpPr>
            <a:spLocks noGrp="1"/>
          </p:cNvSpPr>
          <p:nvPr>
            <p:ph type="body" sz="half" idx="2"/>
          </p:nvPr>
        </p:nvSpPr>
        <p:spPr>
          <a:xfrm>
            <a:off x="228600" y="1905000"/>
            <a:ext cx="4038600" cy="3810000"/>
          </a:xfrm>
        </p:spPr>
        <p:txBody>
          <a:bodyPr/>
          <a:lstStyle/>
          <a:p>
            <a:r>
              <a:rPr lang="en-US" sz="1400" dirty="0" smtClean="0"/>
              <a:t>Alaska Native Tumor Registry</a:t>
            </a:r>
          </a:p>
          <a:p>
            <a:r>
              <a:rPr lang="en-US" sz="1400" dirty="0" smtClean="0"/>
              <a:t>Arizona Indians</a:t>
            </a:r>
          </a:p>
          <a:p>
            <a:r>
              <a:rPr lang="en-US" sz="1400" dirty="0" smtClean="0"/>
              <a:t>Cherokee Nation </a:t>
            </a:r>
          </a:p>
          <a:p>
            <a:r>
              <a:rPr lang="en-US" sz="1400" dirty="0" smtClean="0"/>
              <a:t>Connecticut</a:t>
            </a:r>
          </a:p>
          <a:p>
            <a:r>
              <a:rPr lang="en-US" sz="1400" dirty="0" smtClean="0"/>
              <a:t>Detroit</a:t>
            </a:r>
          </a:p>
          <a:p>
            <a:r>
              <a:rPr lang="en-US" sz="1400" dirty="0" smtClean="0"/>
              <a:t>Georgia Center for </a:t>
            </a:r>
          </a:p>
          <a:p>
            <a:pPr>
              <a:buNone/>
            </a:pPr>
            <a:r>
              <a:rPr lang="en-US" sz="1400" dirty="0" smtClean="0"/>
              <a:t>               Cancer Statistics</a:t>
            </a:r>
          </a:p>
          <a:p>
            <a:r>
              <a:rPr lang="en-US" sz="1400" dirty="0" smtClean="0"/>
              <a:t>--Atlanta</a:t>
            </a:r>
          </a:p>
          <a:p>
            <a:r>
              <a:rPr lang="en-US" sz="1400" dirty="0" smtClean="0"/>
              <a:t>--Greater Georgia</a:t>
            </a:r>
          </a:p>
          <a:p>
            <a:r>
              <a:rPr lang="en-US" sz="1400" dirty="0" smtClean="0"/>
              <a:t>--Rural Georgia</a:t>
            </a:r>
          </a:p>
          <a:p>
            <a:r>
              <a:rPr lang="en-US" sz="1400" dirty="0" smtClean="0">
                <a:latin typeface="Arial"/>
                <a:cs typeface="Arial"/>
              </a:rPr>
              <a:t>Greater Bay Area Cancer Registry</a:t>
            </a:r>
          </a:p>
          <a:p>
            <a:r>
              <a:rPr lang="en-US" sz="1400" dirty="0" smtClean="0">
                <a:latin typeface="Arial"/>
                <a:cs typeface="Arial"/>
              </a:rPr>
              <a:t>--San Francisco</a:t>
            </a:r>
          </a:p>
          <a:p>
            <a:r>
              <a:rPr lang="en-US" sz="1400" dirty="0" smtClean="0">
                <a:latin typeface="Arial"/>
                <a:cs typeface="Arial"/>
              </a:rPr>
              <a:t>--Oakland</a:t>
            </a:r>
          </a:p>
          <a:p>
            <a:r>
              <a:rPr lang="en-US" sz="1400" dirty="0" smtClean="0">
                <a:latin typeface="Arial"/>
                <a:cs typeface="Arial"/>
              </a:rPr>
              <a:t>--San Jose</a:t>
            </a:r>
          </a:p>
          <a:p>
            <a:r>
              <a:rPr lang="en-US" sz="1400" dirty="0" smtClean="0">
                <a:latin typeface="Arial"/>
                <a:cs typeface="Arial"/>
              </a:rPr>
              <a:t>--Monterey</a:t>
            </a:r>
          </a:p>
          <a:p>
            <a:r>
              <a:rPr lang="en-US" sz="1400" dirty="0" smtClean="0">
                <a:latin typeface="Arial"/>
                <a:cs typeface="Arial"/>
              </a:rPr>
              <a:t>--Greater California</a:t>
            </a:r>
          </a:p>
          <a:p>
            <a:endParaRPr lang="en-US" sz="1400" dirty="0" smtClean="0"/>
          </a:p>
          <a:p>
            <a:endParaRPr lang="en-US" sz="1100" dirty="0" smtClean="0"/>
          </a:p>
          <a:p>
            <a:endParaRPr lang="en-US" sz="1100" dirty="0" smtClean="0"/>
          </a:p>
          <a:p>
            <a:endParaRPr lang="en-US" sz="1100" dirty="0" smtClean="0"/>
          </a:p>
        </p:txBody>
      </p:sp>
      <p:sp>
        <p:nvSpPr>
          <p:cNvPr id="547844" name="Text Box 4"/>
          <p:cNvSpPr txBox="1">
            <a:spLocks noChangeArrowheads="1"/>
          </p:cNvSpPr>
          <p:nvPr/>
        </p:nvSpPr>
        <p:spPr bwMode="auto">
          <a:xfrm>
            <a:off x="6629400" y="6400800"/>
            <a:ext cx="2112077" cy="338554"/>
          </a:xfrm>
          <a:prstGeom prst="rect">
            <a:avLst/>
          </a:prstGeom>
          <a:noFill/>
          <a:ln w="9525">
            <a:noFill/>
            <a:miter lim="800000"/>
            <a:headEnd/>
            <a:tailEnd/>
          </a:ln>
          <a:effectLst/>
        </p:spPr>
        <p:txBody>
          <a:bodyPr wrap="none">
            <a:prstTxWarp prst="textNoShape">
              <a:avLst/>
            </a:prstTxWarp>
            <a:spAutoFit/>
          </a:bodyPr>
          <a:lstStyle/>
          <a:p>
            <a:pPr eaLnBrk="0" hangingPunct="0">
              <a:spcBef>
                <a:spcPct val="0"/>
              </a:spcBef>
              <a:buClrTx/>
              <a:buSzTx/>
              <a:buFontTx/>
              <a:buNone/>
            </a:pPr>
            <a:r>
              <a:rPr lang="en-US" sz="1600" dirty="0" err="1">
                <a:solidFill>
                  <a:schemeClr val="bg1"/>
                </a:solidFill>
                <a:effectLst/>
                <a:latin typeface="Arial"/>
                <a:cs typeface="Arial"/>
              </a:rPr>
              <a:t>www.seer.cancer.gov</a:t>
            </a:r>
            <a:endParaRPr lang="en-US" sz="1600" dirty="0">
              <a:solidFill>
                <a:schemeClr val="bg1"/>
              </a:solidFill>
              <a:effectLst/>
              <a:latin typeface="Arial"/>
              <a:cs typeface="Arial"/>
            </a:endParaRPr>
          </a:p>
        </p:txBody>
      </p:sp>
      <p:sp>
        <p:nvSpPr>
          <p:cNvPr id="16" name="Text Placeholder 8"/>
          <p:cNvSpPr txBox="1">
            <a:spLocks/>
          </p:cNvSpPr>
          <p:nvPr/>
        </p:nvSpPr>
        <p:spPr bwMode="auto">
          <a:xfrm>
            <a:off x="6477000" y="1981200"/>
            <a:ext cx="4038600"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FontTx/>
              <a:buChar char="•"/>
            </a:pPr>
            <a:r>
              <a:rPr lang="en-US" sz="1400" dirty="0" smtClean="0">
                <a:latin typeface="Arial"/>
                <a:cs typeface="Arial"/>
              </a:rPr>
              <a:t>Hawaii</a:t>
            </a:r>
          </a:p>
          <a:p>
            <a:pPr marL="342900" lvl="0" indent="-342900" eaLnBrk="0" hangingPunct="0">
              <a:spcBef>
                <a:spcPct val="20000"/>
              </a:spcBef>
              <a:buFontTx/>
              <a:buChar char="•"/>
            </a:pPr>
            <a:r>
              <a:rPr lang="en-US" sz="1400" dirty="0" smtClean="0">
                <a:latin typeface="Arial"/>
                <a:cs typeface="Arial"/>
              </a:rPr>
              <a:t>Iowa</a:t>
            </a:r>
          </a:p>
          <a:p>
            <a:pPr marL="342900" lvl="0" indent="-342900" eaLnBrk="0" hangingPunct="0">
              <a:spcBef>
                <a:spcPct val="20000"/>
              </a:spcBef>
              <a:buFontTx/>
              <a:buChar char="•"/>
            </a:pPr>
            <a:r>
              <a:rPr lang="en-US" sz="1400" dirty="0" smtClean="0">
                <a:latin typeface="Arial"/>
                <a:cs typeface="Arial"/>
              </a:rPr>
              <a:t>Kentucky</a:t>
            </a:r>
          </a:p>
          <a:p>
            <a:pPr marL="342900" lvl="0" indent="-342900" eaLnBrk="0" hangingPunct="0">
              <a:spcBef>
                <a:spcPct val="20000"/>
              </a:spcBef>
              <a:buFontTx/>
              <a:buChar char="•"/>
            </a:pPr>
            <a:r>
              <a:rPr lang="en-US" sz="1400" dirty="0" smtClean="0">
                <a:latin typeface="Arial"/>
                <a:cs typeface="Arial"/>
              </a:rPr>
              <a:t>Los Angeles</a:t>
            </a:r>
          </a:p>
          <a:p>
            <a:pPr marL="342900" lvl="0" indent="-342900" eaLnBrk="0" hangingPunct="0">
              <a:spcBef>
                <a:spcPct val="20000"/>
              </a:spcBef>
              <a:buFontTx/>
              <a:buChar char="•"/>
            </a:pPr>
            <a:r>
              <a:rPr lang="en-US" sz="1400" dirty="0" smtClean="0">
                <a:latin typeface="Arial"/>
                <a:cs typeface="Arial"/>
              </a:rPr>
              <a:t>Louisiana</a:t>
            </a:r>
          </a:p>
          <a:p>
            <a:pPr marL="342900" lvl="0" indent="-342900" eaLnBrk="0" hangingPunct="0">
              <a:spcBef>
                <a:spcPct val="20000"/>
              </a:spcBef>
              <a:buFontTx/>
              <a:buChar char="•"/>
            </a:pPr>
            <a:r>
              <a:rPr lang="en-US" sz="1400" dirty="0" smtClean="0">
                <a:latin typeface="Arial"/>
                <a:cs typeface="Arial"/>
              </a:rPr>
              <a:t>New Jersey</a:t>
            </a:r>
          </a:p>
          <a:p>
            <a:pPr marL="342900" lvl="0" indent="-342900" eaLnBrk="0" hangingPunct="0">
              <a:spcBef>
                <a:spcPct val="20000"/>
              </a:spcBef>
              <a:buFontTx/>
              <a:buChar char="•"/>
            </a:pPr>
            <a:r>
              <a:rPr lang="en-US" sz="1400" dirty="0" smtClean="0">
                <a:latin typeface="Arial"/>
                <a:cs typeface="Arial"/>
              </a:rPr>
              <a:t>New Mexico</a:t>
            </a:r>
          </a:p>
          <a:p>
            <a:pPr marL="342900" lvl="0" indent="-342900" eaLnBrk="0" hangingPunct="0">
              <a:spcBef>
                <a:spcPct val="20000"/>
              </a:spcBef>
              <a:buFontTx/>
              <a:buChar char="•"/>
            </a:pPr>
            <a:r>
              <a:rPr lang="en-US" sz="1400" dirty="0" smtClean="0">
                <a:latin typeface="Arial"/>
                <a:cs typeface="Arial"/>
              </a:rPr>
              <a:t>Seattle-Puget Sound</a:t>
            </a:r>
          </a:p>
          <a:p>
            <a:pPr marL="342900" lvl="0" indent="-342900" eaLnBrk="0" hangingPunct="0">
              <a:spcBef>
                <a:spcPct val="20000"/>
              </a:spcBef>
              <a:buFontTx/>
              <a:buChar char="•"/>
            </a:pPr>
            <a:r>
              <a:rPr lang="en-US" sz="1400" dirty="0" smtClean="0">
                <a:latin typeface="Arial"/>
                <a:cs typeface="Arial"/>
              </a:rPr>
              <a:t>Utah</a:t>
            </a:r>
            <a:endParaRPr kumimoji="0" lang="en-US" sz="1400" b="0" i="0" u="none" strike="noStrike" kern="0" cap="none" spc="0" normalizeH="0" baseline="0" noProof="0" dirty="0" smtClean="0">
              <a:ln>
                <a:noFill/>
              </a:ln>
              <a:solidFill>
                <a:srgbClr val="000000"/>
              </a:solidFill>
              <a:effectLst/>
              <a:uLnTx/>
              <a:uFillTx/>
              <a:latin typeface="Arial"/>
              <a:ea typeface="Trebuchet MS" charset="0"/>
              <a:cs typeface="Arial"/>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100" b="0" i="0" u="none" strike="noStrike" kern="0" cap="none" spc="0" normalizeH="0" baseline="0" noProof="0" dirty="0" smtClean="0">
              <a:ln>
                <a:noFill/>
              </a:ln>
              <a:solidFill>
                <a:srgbClr val="000000"/>
              </a:solidFill>
              <a:effectLst/>
              <a:uLnTx/>
              <a:uFillTx/>
              <a:latin typeface="Trebuchet MS" charset="0"/>
              <a:ea typeface="Trebuchet MS" charset="0"/>
              <a:cs typeface="Trebuchet MS"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100" b="0" i="0" u="none" strike="noStrike" kern="0" cap="none" spc="0" normalizeH="0" baseline="0" noProof="0" dirty="0" smtClean="0">
              <a:ln>
                <a:noFill/>
              </a:ln>
              <a:solidFill>
                <a:srgbClr val="000000"/>
              </a:solidFill>
              <a:effectLst/>
              <a:uLnTx/>
              <a:uFillTx/>
              <a:latin typeface="Trebuchet MS" charset="0"/>
              <a:ea typeface="Trebuchet MS" charset="0"/>
              <a:cs typeface="Trebuchet MS" charset="0"/>
            </a:endParaRPr>
          </a:p>
        </p:txBody>
      </p:sp>
    </p:spTree>
  </p:cSld>
  <p:clrMapOvr>
    <a:masterClrMapping/>
  </p:clrMapOvr>
  <p:transition advTm="21765"/>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1" name="TextBox 780"/>
          <p:cNvSpPr txBox="1"/>
          <p:nvPr/>
        </p:nvSpPr>
        <p:spPr>
          <a:xfrm>
            <a:off x="1981200" y="5334000"/>
            <a:ext cx="2362200" cy="914400"/>
          </a:xfrm>
          <a:prstGeom prst="rect">
            <a:avLst/>
          </a:prstGeom>
          <a:solidFill>
            <a:schemeClr val="bg1"/>
          </a:solidFill>
        </p:spPr>
        <p:txBody>
          <a:bodyPr wrap="square" rtlCol="0">
            <a:spAutoFit/>
          </a:bodyPr>
          <a:lstStyle/>
          <a:p>
            <a:endParaRPr lang="en-US" dirty="0"/>
          </a:p>
        </p:txBody>
      </p:sp>
      <p:sp>
        <p:nvSpPr>
          <p:cNvPr id="776" name="Title 775"/>
          <p:cNvSpPr>
            <a:spLocks noGrp="1"/>
          </p:cNvSpPr>
          <p:nvPr>
            <p:ph type="title"/>
          </p:nvPr>
        </p:nvSpPr>
        <p:spPr/>
        <p:txBody>
          <a:bodyPr/>
          <a:lstStyle/>
          <a:p>
            <a:r>
              <a:rPr lang="en-US" dirty="0" smtClean="0"/>
              <a:t>An Update on Cancer in American Indians and Alaska Natives 1999-2004</a:t>
            </a:r>
            <a:endParaRPr lang="en-US" dirty="0"/>
          </a:p>
        </p:txBody>
      </p:sp>
      <p:pic>
        <p:nvPicPr>
          <p:cNvPr id="777" name="Picture 5" descr="Cover Image"/>
          <p:cNvPicPr>
            <a:picLocks noChangeAspect="1" noChangeArrowheads="1"/>
          </p:cNvPicPr>
          <p:nvPr/>
        </p:nvPicPr>
        <p:blipFill>
          <a:blip r:embed="rId3"/>
          <a:srcRect/>
          <a:stretch>
            <a:fillRect/>
          </a:stretch>
        </p:blipFill>
        <p:spPr bwMode="auto">
          <a:xfrm>
            <a:off x="838200" y="2362200"/>
            <a:ext cx="1997076" cy="2590800"/>
          </a:xfrm>
          <a:prstGeom prst="rect">
            <a:avLst/>
          </a:prstGeom>
          <a:noFill/>
          <a:ln w="9525">
            <a:noFill/>
            <a:miter lim="800000"/>
            <a:headEnd/>
            <a:tailEnd/>
          </a:ln>
        </p:spPr>
      </p:pic>
      <p:sp>
        <p:nvSpPr>
          <p:cNvPr id="778" name="Text Box 6"/>
          <p:cNvSpPr txBox="1">
            <a:spLocks noChangeArrowheads="1"/>
          </p:cNvSpPr>
          <p:nvPr/>
        </p:nvSpPr>
        <p:spPr bwMode="auto">
          <a:xfrm>
            <a:off x="2743200" y="5638800"/>
            <a:ext cx="7239000" cy="396875"/>
          </a:xfrm>
          <a:prstGeom prst="rect">
            <a:avLst/>
          </a:prstGeom>
          <a:noFill/>
          <a:ln w="9525">
            <a:noFill/>
            <a:miter lim="800000"/>
            <a:headEnd/>
            <a:tailEnd/>
          </a:ln>
        </p:spPr>
        <p:txBody>
          <a:bodyPr>
            <a:prstTxWarp prst="textNoShape">
              <a:avLst/>
            </a:prstTxWarp>
            <a:spAutoFit/>
          </a:bodyPr>
          <a:lstStyle/>
          <a:p>
            <a:pPr marL="742950" indent="-285750">
              <a:spcBef>
                <a:spcPct val="20000"/>
              </a:spcBef>
              <a:buClr>
                <a:schemeClr val="tx2"/>
              </a:buClr>
              <a:buSzPct val="75000"/>
              <a:buFont typeface="Wingdings" charset="2"/>
              <a:buNone/>
            </a:pPr>
            <a:r>
              <a:rPr lang="en-US" sz="2000" b="1" i="1" dirty="0">
                <a:latin typeface="Arial" charset="0"/>
              </a:rPr>
              <a:t>Cancer, </a:t>
            </a:r>
            <a:r>
              <a:rPr lang="en-US" sz="2000" b="1" dirty="0">
                <a:latin typeface="Arial" charset="0"/>
              </a:rPr>
              <a:t> Sept 1, 2008;11:5 (</a:t>
            </a:r>
            <a:r>
              <a:rPr lang="en-US" sz="2000" b="1" dirty="0" err="1">
                <a:latin typeface="Arial" charset="0"/>
              </a:rPr>
              <a:t>suppl</a:t>
            </a:r>
            <a:r>
              <a:rPr lang="en-US" sz="2000" b="1" dirty="0">
                <a:latin typeface="Arial" charset="0"/>
              </a:rPr>
              <a:t>) 1113-1274</a:t>
            </a:r>
          </a:p>
        </p:txBody>
      </p:sp>
      <p:pic>
        <p:nvPicPr>
          <p:cNvPr id="779" name="Picture 778" descr="espey.jpg"/>
          <p:cNvPicPr>
            <a:picLocks noChangeAspect="1"/>
          </p:cNvPicPr>
          <p:nvPr/>
        </p:nvPicPr>
        <p:blipFill>
          <a:blip r:embed="rId4"/>
          <a:stretch>
            <a:fillRect/>
          </a:stretch>
        </p:blipFill>
        <p:spPr>
          <a:xfrm>
            <a:off x="5791200" y="2133600"/>
            <a:ext cx="2100775" cy="28448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762000" y="688975"/>
            <a:ext cx="8229600" cy="1139825"/>
          </a:xfrm>
        </p:spPr>
        <p:txBody>
          <a:bodyPr/>
          <a:lstStyle/>
          <a:p>
            <a:r>
              <a:rPr lang="en-US" sz="4000" dirty="0"/>
              <a:t>Racial Misclassification on Incidence Data</a:t>
            </a:r>
          </a:p>
        </p:txBody>
      </p:sp>
      <p:sp>
        <p:nvSpPr>
          <p:cNvPr id="321539" name="Rectangle 3"/>
          <p:cNvSpPr>
            <a:spLocks noGrp="1" noChangeArrowheads="1"/>
          </p:cNvSpPr>
          <p:nvPr>
            <p:ph type="body" idx="1"/>
          </p:nvPr>
        </p:nvSpPr>
        <p:spPr>
          <a:xfrm>
            <a:off x="457200" y="2362200"/>
            <a:ext cx="8686800" cy="3733800"/>
          </a:xfrm>
        </p:spPr>
        <p:txBody>
          <a:bodyPr/>
          <a:lstStyle/>
          <a:p>
            <a:pPr>
              <a:lnSpc>
                <a:spcPct val="90000"/>
              </a:lnSpc>
            </a:pPr>
            <a:r>
              <a:rPr lang="en-US" sz="2800" b="1" dirty="0"/>
              <a:t>IHS Cancer Registry Linkage Project</a:t>
            </a:r>
            <a:r>
              <a:rPr lang="en-US" sz="2800" dirty="0"/>
              <a:t> </a:t>
            </a:r>
          </a:p>
          <a:p>
            <a:pPr>
              <a:lnSpc>
                <a:spcPct val="90000"/>
              </a:lnSpc>
            </a:pPr>
            <a:r>
              <a:rPr lang="en-US" sz="2800" dirty="0"/>
              <a:t>Linkage study using data from</a:t>
            </a:r>
          </a:p>
          <a:p>
            <a:pPr lvl="1">
              <a:lnSpc>
                <a:spcPct val="90000"/>
              </a:lnSpc>
            </a:pPr>
            <a:r>
              <a:rPr lang="en-US" sz="2400" dirty="0"/>
              <a:t>National Programs Cancer Registries (NPCR)</a:t>
            </a:r>
          </a:p>
          <a:p>
            <a:pPr lvl="1">
              <a:lnSpc>
                <a:spcPct val="90000"/>
              </a:lnSpc>
            </a:pPr>
            <a:r>
              <a:rPr lang="en-US" sz="2400" dirty="0"/>
              <a:t>SEER Registries </a:t>
            </a:r>
          </a:p>
          <a:p>
            <a:pPr lvl="1">
              <a:lnSpc>
                <a:spcPct val="90000"/>
              </a:lnSpc>
            </a:pPr>
            <a:r>
              <a:rPr lang="en-US" sz="2400" dirty="0"/>
              <a:t>IHS Linkages</a:t>
            </a:r>
            <a:endParaRPr lang="en-US" sz="1800" dirty="0" smtClean="0"/>
          </a:p>
          <a:p>
            <a:pPr lvl="2">
              <a:lnSpc>
                <a:spcPct val="90000"/>
              </a:lnSpc>
              <a:buFont typeface="Wingdings" pitchFamily="-65" charset="2"/>
              <a:buChar char="§"/>
            </a:pPr>
            <a:r>
              <a:rPr lang="en-US" sz="2000" dirty="0" smtClean="0"/>
              <a:t>If ever seen by an IHS/Tribal facility, considered AIAN</a:t>
            </a:r>
          </a:p>
          <a:p>
            <a:pPr lvl="2">
              <a:lnSpc>
                <a:spcPct val="90000"/>
              </a:lnSpc>
              <a:buFont typeface="Wingdings" pitchFamily="-65" charset="2"/>
              <a:buChar char="§"/>
            </a:pPr>
            <a:endParaRPr lang="en-US" sz="2000" dirty="0" smtClean="0"/>
          </a:p>
          <a:p>
            <a:pPr>
              <a:lnSpc>
                <a:spcPct val="90000"/>
              </a:lnSpc>
              <a:buFont typeface="Wingdings" pitchFamily="-65" charset="2"/>
              <a:buChar char="§"/>
            </a:pPr>
            <a:r>
              <a:rPr lang="en-US" dirty="0" smtClean="0"/>
              <a:t>Cancer, September 2008</a:t>
            </a:r>
          </a:p>
          <a:p>
            <a:pPr>
              <a:lnSpc>
                <a:spcPct val="90000"/>
              </a:lnSpc>
              <a:buFont typeface="Wingdings" pitchFamily="-65" charset="2"/>
              <a:buChar char="§"/>
            </a:pPr>
            <a:r>
              <a:rPr lang="en-US" dirty="0" smtClean="0"/>
              <a:t>(Mortality supplement coming this Fall!!)</a:t>
            </a:r>
          </a:p>
          <a:p>
            <a:pPr>
              <a:lnSpc>
                <a:spcPct val="90000"/>
              </a:lnSpc>
              <a:buFont typeface="Wingdings" pitchFamily="-65" charset="2"/>
              <a:buNone/>
            </a:pPr>
            <a:endParaRPr lang="en-US" sz="2800" dirty="0" smtClean="0"/>
          </a:p>
          <a:p>
            <a:pPr lvl="1">
              <a:lnSpc>
                <a:spcPct val="90000"/>
              </a:lnSpc>
              <a:buFont typeface="Wingdings" pitchFamily="-65" charset="2"/>
              <a:buNone/>
            </a:pPr>
            <a:endParaRPr lang="en-US" sz="2400" dirty="0"/>
          </a:p>
        </p:txBody>
      </p:sp>
      <p:pic>
        <p:nvPicPr>
          <p:cNvPr id="5" name="Picture 5" descr="Cover Image"/>
          <p:cNvPicPr>
            <a:picLocks noChangeAspect="1" noChangeArrowheads="1"/>
          </p:cNvPicPr>
          <p:nvPr/>
        </p:nvPicPr>
        <p:blipFill>
          <a:blip r:embed="rId3"/>
          <a:srcRect/>
          <a:stretch>
            <a:fillRect/>
          </a:stretch>
        </p:blipFill>
        <p:spPr bwMode="auto">
          <a:xfrm>
            <a:off x="7146924" y="381000"/>
            <a:ext cx="1997076"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3"/>
          <a:srcRect l="3226" t="10036" r="4301" b="3943"/>
          <a:stretch>
            <a:fillRect/>
          </a:stretch>
        </p:blipFill>
        <p:spPr bwMode="auto">
          <a:xfrm>
            <a:off x="914400" y="685800"/>
            <a:ext cx="4572000" cy="3429000"/>
          </a:xfrm>
          <a:prstGeom prst="rect">
            <a:avLst/>
          </a:prstGeom>
          <a:noFill/>
          <a:ln w="9525">
            <a:noFill/>
            <a:miter lim="800000"/>
            <a:headEnd/>
            <a:tailEnd/>
          </a:ln>
          <a:effectLst/>
        </p:spPr>
      </p:pic>
      <p:pic>
        <p:nvPicPr>
          <p:cNvPr id="3" name="Picture 3"/>
          <p:cNvPicPr>
            <a:picLocks noChangeAspect="1" noChangeArrowheads="1"/>
          </p:cNvPicPr>
          <p:nvPr/>
        </p:nvPicPr>
        <p:blipFill>
          <a:blip r:embed="rId4">
            <a:lum bright="-18000" contrast="-6000"/>
            <a:grayscl/>
          </a:blip>
          <a:srcRect/>
          <a:stretch>
            <a:fillRect/>
          </a:stretch>
        </p:blipFill>
        <p:spPr bwMode="auto">
          <a:xfrm>
            <a:off x="4953000" y="2971800"/>
            <a:ext cx="3952057" cy="32004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2724" name="Rectangle 4"/>
          <p:cNvSpPr>
            <a:spLocks noGrp="1" noChangeArrowheads="1"/>
          </p:cNvSpPr>
          <p:nvPr>
            <p:ph type="title"/>
          </p:nvPr>
        </p:nvSpPr>
        <p:spPr>
          <a:xfrm>
            <a:off x="762000" y="307975"/>
            <a:ext cx="8229600" cy="1139825"/>
          </a:xfrm>
        </p:spPr>
        <p:txBody>
          <a:bodyPr/>
          <a:lstStyle/>
          <a:p>
            <a:r>
              <a:rPr lang="en-US" sz="4000" dirty="0" smtClean="0"/>
              <a:t>Regional Differences</a:t>
            </a:r>
            <a:endParaRPr lang="en-US" sz="4000" dirty="0"/>
          </a:p>
        </p:txBody>
      </p:sp>
      <p:sp>
        <p:nvSpPr>
          <p:cNvPr id="1187103" name="Rectangle 2335"/>
          <p:cNvSpPr>
            <a:spLocks noChangeArrowheads="1"/>
          </p:cNvSpPr>
          <p:nvPr/>
        </p:nvSpPr>
        <p:spPr bwMode="auto">
          <a:xfrm>
            <a:off x="838200" y="3048000"/>
            <a:ext cx="1028700" cy="468313"/>
          </a:xfrm>
          <a:prstGeom prst="rect">
            <a:avLst/>
          </a:prstGeom>
          <a:noFill/>
          <a:ln w="9525">
            <a:noFill/>
            <a:miter lim="800000"/>
            <a:headEnd/>
            <a:tailEnd/>
          </a:ln>
        </p:spPr>
        <p:txBody>
          <a:bodyPr wrap="none" lIns="0" tIns="0" rIns="0" bIns="0">
            <a:prstTxWarp prst="textNoShape">
              <a:avLst/>
            </a:prstTxWarp>
            <a:spAutoFit/>
          </a:bodyPr>
          <a:lstStyle/>
          <a:p>
            <a:pPr marL="742950" indent="-285750">
              <a:buFont typeface="Wingdings" charset="2"/>
              <a:buNone/>
            </a:pPr>
            <a:r>
              <a:rPr lang="en-US" sz="1400" b="1">
                <a:solidFill>
                  <a:srgbClr val="000000"/>
                </a:solidFill>
                <a:effectLst/>
              </a:rPr>
              <a:t>Pacific</a:t>
            </a:r>
          </a:p>
          <a:p>
            <a:pPr marL="742950" indent="-285750">
              <a:buFont typeface="Wingdings" charset="2"/>
              <a:buNone/>
            </a:pPr>
            <a:r>
              <a:rPr lang="en-US" sz="1400" b="1">
                <a:solidFill>
                  <a:srgbClr val="000000"/>
                </a:solidFill>
                <a:effectLst/>
              </a:rPr>
              <a:t>Coast</a:t>
            </a:r>
            <a:endParaRPr lang="en-US" sz="1200">
              <a:effectLst>
                <a:outerShdw blurRad="38100" dist="38100" dir="2700000" algn="tl">
                  <a:srgbClr val="BA0023"/>
                </a:outerShdw>
              </a:effectLst>
            </a:endParaRPr>
          </a:p>
        </p:txBody>
      </p:sp>
      <p:grpSp>
        <p:nvGrpSpPr>
          <p:cNvPr id="2" name="Group 2350"/>
          <p:cNvGrpSpPr>
            <a:grpSpLocks/>
          </p:cNvGrpSpPr>
          <p:nvPr/>
        </p:nvGrpSpPr>
        <p:grpSpPr bwMode="auto">
          <a:xfrm>
            <a:off x="1371600" y="1371600"/>
            <a:ext cx="7110413" cy="4827588"/>
            <a:chOff x="349" y="1039"/>
            <a:chExt cx="3734" cy="2468"/>
          </a:xfrm>
        </p:grpSpPr>
        <p:sp>
          <p:nvSpPr>
            <p:cNvPr id="1186340" name="Freeform 1572"/>
            <p:cNvSpPr>
              <a:spLocks/>
            </p:cNvSpPr>
            <p:nvPr/>
          </p:nvSpPr>
          <p:spPr bwMode="auto">
            <a:xfrm>
              <a:off x="555" y="1039"/>
              <a:ext cx="267" cy="94"/>
            </a:xfrm>
            <a:custGeom>
              <a:avLst/>
              <a:gdLst/>
              <a:ahLst/>
              <a:cxnLst>
                <a:cxn ang="0">
                  <a:pos x="539" y="191"/>
                </a:cxn>
                <a:cxn ang="0">
                  <a:pos x="273" y="232"/>
                </a:cxn>
                <a:cxn ang="0">
                  <a:pos x="249" y="219"/>
                </a:cxn>
                <a:cxn ang="0">
                  <a:pos x="58" y="195"/>
                </a:cxn>
                <a:cxn ang="0">
                  <a:pos x="34" y="207"/>
                </a:cxn>
                <a:cxn ang="0">
                  <a:pos x="0" y="180"/>
                </a:cxn>
                <a:cxn ang="0">
                  <a:pos x="18" y="168"/>
                </a:cxn>
                <a:cxn ang="0">
                  <a:pos x="70" y="151"/>
                </a:cxn>
                <a:cxn ang="0">
                  <a:pos x="100" y="130"/>
                </a:cxn>
                <a:cxn ang="0">
                  <a:pos x="105" y="110"/>
                </a:cxn>
                <a:cxn ang="0">
                  <a:pos x="112" y="98"/>
                </a:cxn>
                <a:cxn ang="0">
                  <a:pos x="141" y="69"/>
                </a:cxn>
                <a:cxn ang="0">
                  <a:pos x="136" y="75"/>
                </a:cxn>
                <a:cxn ang="0">
                  <a:pos x="165" y="69"/>
                </a:cxn>
                <a:cxn ang="0">
                  <a:pos x="191" y="51"/>
                </a:cxn>
                <a:cxn ang="0">
                  <a:pos x="191" y="58"/>
                </a:cxn>
                <a:cxn ang="0">
                  <a:pos x="193" y="79"/>
                </a:cxn>
                <a:cxn ang="0">
                  <a:pos x="196" y="60"/>
                </a:cxn>
                <a:cxn ang="0">
                  <a:pos x="191" y="48"/>
                </a:cxn>
                <a:cxn ang="0">
                  <a:pos x="211" y="33"/>
                </a:cxn>
                <a:cxn ang="0">
                  <a:pos x="203" y="40"/>
                </a:cxn>
                <a:cxn ang="0">
                  <a:pos x="215" y="40"/>
                </a:cxn>
                <a:cxn ang="0">
                  <a:pos x="230" y="38"/>
                </a:cxn>
                <a:cxn ang="0">
                  <a:pos x="256" y="24"/>
                </a:cxn>
                <a:cxn ang="0">
                  <a:pos x="276" y="2"/>
                </a:cxn>
                <a:cxn ang="0">
                  <a:pos x="283" y="12"/>
                </a:cxn>
                <a:cxn ang="0">
                  <a:pos x="286" y="14"/>
                </a:cxn>
                <a:cxn ang="0">
                  <a:pos x="292" y="29"/>
                </a:cxn>
                <a:cxn ang="0">
                  <a:pos x="285" y="45"/>
                </a:cxn>
                <a:cxn ang="0">
                  <a:pos x="295" y="40"/>
                </a:cxn>
                <a:cxn ang="0">
                  <a:pos x="304" y="29"/>
                </a:cxn>
                <a:cxn ang="0">
                  <a:pos x="305" y="19"/>
                </a:cxn>
                <a:cxn ang="0">
                  <a:pos x="309" y="28"/>
                </a:cxn>
                <a:cxn ang="0">
                  <a:pos x="315" y="34"/>
                </a:cxn>
                <a:cxn ang="0">
                  <a:pos x="334" y="36"/>
                </a:cxn>
                <a:cxn ang="0">
                  <a:pos x="362" y="41"/>
                </a:cxn>
                <a:cxn ang="0">
                  <a:pos x="368" y="38"/>
                </a:cxn>
                <a:cxn ang="0">
                  <a:pos x="367" y="53"/>
                </a:cxn>
                <a:cxn ang="0">
                  <a:pos x="385" y="58"/>
                </a:cxn>
                <a:cxn ang="0">
                  <a:pos x="380" y="67"/>
                </a:cxn>
                <a:cxn ang="0">
                  <a:pos x="399" y="67"/>
                </a:cxn>
                <a:cxn ang="0">
                  <a:pos x="418" y="67"/>
                </a:cxn>
                <a:cxn ang="0">
                  <a:pos x="461" y="65"/>
                </a:cxn>
                <a:cxn ang="0">
                  <a:pos x="479" y="70"/>
                </a:cxn>
                <a:cxn ang="0">
                  <a:pos x="534" y="81"/>
                </a:cxn>
                <a:cxn ang="0">
                  <a:pos x="572" y="81"/>
                </a:cxn>
                <a:cxn ang="0">
                  <a:pos x="578" y="72"/>
                </a:cxn>
                <a:cxn ang="0">
                  <a:pos x="590" y="69"/>
                </a:cxn>
                <a:cxn ang="0">
                  <a:pos x="631" y="86"/>
                </a:cxn>
                <a:cxn ang="0">
                  <a:pos x="645" y="91"/>
                </a:cxn>
                <a:cxn ang="0">
                  <a:pos x="650" y="91"/>
                </a:cxn>
              </a:cxnLst>
              <a:rect l="0" t="0" r="r" b="b"/>
              <a:pathLst>
                <a:path w="667" h="234">
                  <a:moveTo>
                    <a:pt x="667" y="173"/>
                  </a:moveTo>
                  <a:lnTo>
                    <a:pt x="561" y="188"/>
                  </a:lnTo>
                  <a:lnTo>
                    <a:pt x="539" y="191"/>
                  </a:lnTo>
                  <a:lnTo>
                    <a:pt x="541" y="224"/>
                  </a:lnTo>
                  <a:lnTo>
                    <a:pt x="297" y="234"/>
                  </a:lnTo>
                  <a:lnTo>
                    <a:pt x="273" y="232"/>
                  </a:lnTo>
                  <a:lnTo>
                    <a:pt x="273" y="227"/>
                  </a:lnTo>
                  <a:lnTo>
                    <a:pt x="249" y="226"/>
                  </a:lnTo>
                  <a:lnTo>
                    <a:pt x="249" y="219"/>
                  </a:lnTo>
                  <a:lnTo>
                    <a:pt x="182" y="215"/>
                  </a:lnTo>
                  <a:lnTo>
                    <a:pt x="182" y="210"/>
                  </a:lnTo>
                  <a:lnTo>
                    <a:pt x="58" y="195"/>
                  </a:lnTo>
                  <a:lnTo>
                    <a:pt x="56" y="214"/>
                  </a:lnTo>
                  <a:lnTo>
                    <a:pt x="35" y="210"/>
                  </a:lnTo>
                  <a:lnTo>
                    <a:pt x="34" y="207"/>
                  </a:lnTo>
                  <a:lnTo>
                    <a:pt x="20" y="198"/>
                  </a:lnTo>
                  <a:lnTo>
                    <a:pt x="13" y="186"/>
                  </a:lnTo>
                  <a:lnTo>
                    <a:pt x="0" y="180"/>
                  </a:lnTo>
                  <a:lnTo>
                    <a:pt x="13" y="178"/>
                  </a:lnTo>
                  <a:lnTo>
                    <a:pt x="13" y="176"/>
                  </a:lnTo>
                  <a:lnTo>
                    <a:pt x="18" y="168"/>
                  </a:lnTo>
                  <a:lnTo>
                    <a:pt x="20" y="159"/>
                  </a:lnTo>
                  <a:lnTo>
                    <a:pt x="22" y="147"/>
                  </a:lnTo>
                  <a:lnTo>
                    <a:pt x="70" y="151"/>
                  </a:lnTo>
                  <a:lnTo>
                    <a:pt x="92" y="139"/>
                  </a:lnTo>
                  <a:lnTo>
                    <a:pt x="104" y="121"/>
                  </a:lnTo>
                  <a:lnTo>
                    <a:pt x="100" y="130"/>
                  </a:lnTo>
                  <a:lnTo>
                    <a:pt x="104" y="125"/>
                  </a:lnTo>
                  <a:lnTo>
                    <a:pt x="107" y="113"/>
                  </a:lnTo>
                  <a:lnTo>
                    <a:pt x="105" y="110"/>
                  </a:lnTo>
                  <a:lnTo>
                    <a:pt x="112" y="104"/>
                  </a:lnTo>
                  <a:lnTo>
                    <a:pt x="111" y="101"/>
                  </a:lnTo>
                  <a:lnTo>
                    <a:pt x="112" y="98"/>
                  </a:lnTo>
                  <a:lnTo>
                    <a:pt x="141" y="65"/>
                  </a:lnTo>
                  <a:lnTo>
                    <a:pt x="146" y="69"/>
                  </a:lnTo>
                  <a:lnTo>
                    <a:pt x="141" y="69"/>
                  </a:lnTo>
                  <a:lnTo>
                    <a:pt x="145" y="72"/>
                  </a:lnTo>
                  <a:lnTo>
                    <a:pt x="140" y="74"/>
                  </a:lnTo>
                  <a:lnTo>
                    <a:pt x="136" y="75"/>
                  </a:lnTo>
                  <a:lnTo>
                    <a:pt x="146" y="74"/>
                  </a:lnTo>
                  <a:lnTo>
                    <a:pt x="148" y="70"/>
                  </a:lnTo>
                  <a:lnTo>
                    <a:pt x="165" y="69"/>
                  </a:lnTo>
                  <a:lnTo>
                    <a:pt x="165" y="67"/>
                  </a:lnTo>
                  <a:lnTo>
                    <a:pt x="186" y="50"/>
                  </a:lnTo>
                  <a:lnTo>
                    <a:pt x="191" y="51"/>
                  </a:lnTo>
                  <a:lnTo>
                    <a:pt x="191" y="55"/>
                  </a:lnTo>
                  <a:lnTo>
                    <a:pt x="184" y="58"/>
                  </a:lnTo>
                  <a:lnTo>
                    <a:pt x="191" y="58"/>
                  </a:lnTo>
                  <a:lnTo>
                    <a:pt x="184" y="69"/>
                  </a:lnTo>
                  <a:lnTo>
                    <a:pt x="189" y="67"/>
                  </a:lnTo>
                  <a:lnTo>
                    <a:pt x="193" y="79"/>
                  </a:lnTo>
                  <a:lnTo>
                    <a:pt x="191" y="65"/>
                  </a:lnTo>
                  <a:lnTo>
                    <a:pt x="193" y="58"/>
                  </a:lnTo>
                  <a:lnTo>
                    <a:pt x="196" y="60"/>
                  </a:lnTo>
                  <a:lnTo>
                    <a:pt x="206" y="57"/>
                  </a:lnTo>
                  <a:lnTo>
                    <a:pt x="196" y="58"/>
                  </a:lnTo>
                  <a:lnTo>
                    <a:pt x="191" y="48"/>
                  </a:lnTo>
                  <a:lnTo>
                    <a:pt x="187" y="50"/>
                  </a:lnTo>
                  <a:lnTo>
                    <a:pt x="198" y="38"/>
                  </a:lnTo>
                  <a:lnTo>
                    <a:pt x="211" y="33"/>
                  </a:lnTo>
                  <a:lnTo>
                    <a:pt x="206" y="34"/>
                  </a:lnTo>
                  <a:lnTo>
                    <a:pt x="211" y="36"/>
                  </a:lnTo>
                  <a:lnTo>
                    <a:pt x="203" y="40"/>
                  </a:lnTo>
                  <a:lnTo>
                    <a:pt x="208" y="46"/>
                  </a:lnTo>
                  <a:lnTo>
                    <a:pt x="208" y="41"/>
                  </a:lnTo>
                  <a:lnTo>
                    <a:pt x="215" y="40"/>
                  </a:lnTo>
                  <a:lnTo>
                    <a:pt x="213" y="38"/>
                  </a:lnTo>
                  <a:lnTo>
                    <a:pt x="222" y="40"/>
                  </a:lnTo>
                  <a:lnTo>
                    <a:pt x="230" y="38"/>
                  </a:lnTo>
                  <a:lnTo>
                    <a:pt x="225" y="36"/>
                  </a:lnTo>
                  <a:lnTo>
                    <a:pt x="240" y="36"/>
                  </a:lnTo>
                  <a:lnTo>
                    <a:pt x="256" y="24"/>
                  </a:lnTo>
                  <a:lnTo>
                    <a:pt x="266" y="7"/>
                  </a:lnTo>
                  <a:lnTo>
                    <a:pt x="274" y="0"/>
                  </a:lnTo>
                  <a:lnTo>
                    <a:pt x="276" y="2"/>
                  </a:lnTo>
                  <a:lnTo>
                    <a:pt x="271" y="4"/>
                  </a:lnTo>
                  <a:lnTo>
                    <a:pt x="274" y="10"/>
                  </a:lnTo>
                  <a:lnTo>
                    <a:pt x="283" y="12"/>
                  </a:lnTo>
                  <a:lnTo>
                    <a:pt x="285" y="14"/>
                  </a:lnTo>
                  <a:lnTo>
                    <a:pt x="283" y="17"/>
                  </a:lnTo>
                  <a:lnTo>
                    <a:pt x="286" y="14"/>
                  </a:lnTo>
                  <a:lnTo>
                    <a:pt x="293" y="16"/>
                  </a:lnTo>
                  <a:lnTo>
                    <a:pt x="295" y="21"/>
                  </a:lnTo>
                  <a:lnTo>
                    <a:pt x="292" y="29"/>
                  </a:lnTo>
                  <a:lnTo>
                    <a:pt x="280" y="34"/>
                  </a:lnTo>
                  <a:lnTo>
                    <a:pt x="285" y="36"/>
                  </a:lnTo>
                  <a:lnTo>
                    <a:pt x="285" y="45"/>
                  </a:lnTo>
                  <a:lnTo>
                    <a:pt x="286" y="45"/>
                  </a:lnTo>
                  <a:lnTo>
                    <a:pt x="286" y="40"/>
                  </a:lnTo>
                  <a:lnTo>
                    <a:pt x="295" y="40"/>
                  </a:lnTo>
                  <a:lnTo>
                    <a:pt x="295" y="33"/>
                  </a:lnTo>
                  <a:lnTo>
                    <a:pt x="298" y="29"/>
                  </a:lnTo>
                  <a:lnTo>
                    <a:pt x="304" y="29"/>
                  </a:lnTo>
                  <a:lnTo>
                    <a:pt x="302" y="22"/>
                  </a:lnTo>
                  <a:lnTo>
                    <a:pt x="305" y="22"/>
                  </a:lnTo>
                  <a:lnTo>
                    <a:pt x="305" y="19"/>
                  </a:lnTo>
                  <a:lnTo>
                    <a:pt x="307" y="21"/>
                  </a:lnTo>
                  <a:lnTo>
                    <a:pt x="305" y="28"/>
                  </a:lnTo>
                  <a:lnTo>
                    <a:pt x="309" y="28"/>
                  </a:lnTo>
                  <a:lnTo>
                    <a:pt x="309" y="21"/>
                  </a:lnTo>
                  <a:lnTo>
                    <a:pt x="317" y="28"/>
                  </a:lnTo>
                  <a:lnTo>
                    <a:pt x="315" y="34"/>
                  </a:lnTo>
                  <a:lnTo>
                    <a:pt x="312" y="38"/>
                  </a:lnTo>
                  <a:lnTo>
                    <a:pt x="327" y="45"/>
                  </a:lnTo>
                  <a:lnTo>
                    <a:pt x="334" y="36"/>
                  </a:lnTo>
                  <a:lnTo>
                    <a:pt x="350" y="34"/>
                  </a:lnTo>
                  <a:lnTo>
                    <a:pt x="360" y="36"/>
                  </a:lnTo>
                  <a:lnTo>
                    <a:pt x="362" y="41"/>
                  </a:lnTo>
                  <a:lnTo>
                    <a:pt x="363" y="38"/>
                  </a:lnTo>
                  <a:lnTo>
                    <a:pt x="362" y="38"/>
                  </a:lnTo>
                  <a:lnTo>
                    <a:pt x="368" y="38"/>
                  </a:lnTo>
                  <a:lnTo>
                    <a:pt x="374" y="41"/>
                  </a:lnTo>
                  <a:lnTo>
                    <a:pt x="367" y="50"/>
                  </a:lnTo>
                  <a:lnTo>
                    <a:pt x="367" y="53"/>
                  </a:lnTo>
                  <a:lnTo>
                    <a:pt x="377" y="57"/>
                  </a:lnTo>
                  <a:lnTo>
                    <a:pt x="365" y="60"/>
                  </a:lnTo>
                  <a:lnTo>
                    <a:pt x="385" y="58"/>
                  </a:lnTo>
                  <a:lnTo>
                    <a:pt x="382" y="62"/>
                  </a:lnTo>
                  <a:lnTo>
                    <a:pt x="385" y="63"/>
                  </a:lnTo>
                  <a:lnTo>
                    <a:pt x="380" y="67"/>
                  </a:lnTo>
                  <a:lnTo>
                    <a:pt x="397" y="70"/>
                  </a:lnTo>
                  <a:lnTo>
                    <a:pt x="399" y="70"/>
                  </a:lnTo>
                  <a:lnTo>
                    <a:pt x="399" y="67"/>
                  </a:lnTo>
                  <a:lnTo>
                    <a:pt x="408" y="62"/>
                  </a:lnTo>
                  <a:lnTo>
                    <a:pt x="418" y="62"/>
                  </a:lnTo>
                  <a:lnTo>
                    <a:pt x="418" y="67"/>
                  </a:lnTo>
                  <a:lnTo>
                    <a:pt x="430" y="60"/>
                  </a:lnTo>
                  <a:lnTo>
                    <a:pt x="438" y="58"/>
                  </a:lnTo>
                  <a:lnTo>
                    <a:pt x="461" y="65"/>
                  </a:lnTo>
                  <a:lnTo>
                    <a:pt x="464" y="70"/>
                  </a:lnTo>
                  <a:lnTo>
                    <a:pt x="469" y="67"/>
                  </a:lnTo>
                  <a:lnTo>
                    <a:pt x="479" y="70"/>
                  </a:lnTo>
                  <a:lnTo>
                    <a:pt x="483" y="75"/>
                  </a:lnTo>
                  <a:lnTo>
                    <a:pt x="527" y="74"/>
                  </a:lnTo>
                  <a:lnTo>
                    <a:pt x="534" y="81"/>
                  </a:lnTo>
                  <a:lnTo>
                    <a:pt x="551" y="86"/>
                  </a:lnTo>
                  <a:lnTo>
                    <a:pt x="570" y="75"/>
                  </a:lnTo>
                  <a:lnTo>
                    <a:pt x="572" y="81"/>
                  </a:lnTo>
                  <a:lnTo>
                    <a:pt x="573" y="77"/>
                  </a:lnTo>
                  <a:lnTo>
                    <a:pt x="572" y="74"/>
                  </a:lnTo>
                  <a:lnTo>
                    <a:pt x="578" y="72"/>
                  </a:lnTo>
                  <a:lnTo>
                    <a:pt x="589" y="70"/>
                  </a:lnTo>
                  <a:lnTo>
                    <a:pt x="590" y="74"/>
                  </a:lnTo>
                  <a:lnTo>
                    <a:pt x="590" y="69"/>
                  </a:lnTo>
                  <a:lnTo>
                    <a:pt x="607" y="74"/>
                  </a:lnTo>
                  <a:lnTo>
                    <a:pt x="618" y="82"/>
                  </a:lnTo>
                  <a:lnTo>
                    <a:pt x="631" y="86"/>
                  </a:lnTo>
                  <a:lnTo>
                    <a:pt x="642" y="92"/>
                  </a:lnTo>
                  <a:lnTo>
                    <a:pt x="645" y="92"/>
                  </a:lnTo>
                  <a:lnTo>
                    <a:pt x="645" y="91"/>
                  </a:lnTo>
                  <a:lnTo>
                    <a:pt x="642" y="89"/>
                  </a:lnTo>
                  <a:lnTo>
                    <a:pt x="650" y="91"/>
                  </a:lnTo>
                  <a:lnTo>
                    <a:pt x="650" y="91"/>
                  </a:lnTo>
                  <a:lnTo>
                    <a:pt x="667" y="17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41" name="Freeform 1573"/>
            <p:cNvSpPr>
              <a:spLocks/>
            </p:cNvSpPr>
            <p:nvPr/>
          </p:nvSpPr>
          <p:spPr bwMode="auto">
            <a:xfrm>
              <a:off x="569" y="1117"/>
              <a:ext cx="117" cy="85"/>
            </a:xfrm>
            <a:custGeom>
              <a:avLst/>
              <a:gdLst/>
              <a:ahLst/>
              <a:cxnLst>
                <a:cxn ang="0">
                  <a:pos x="9" y="116"/>
                </a:cxn>
                <a:cxn ang="0">
                  <a:pos x="29" y="121"/>
                </a:cxn>
                <a:cxn ang="0">
                  <a:pos x="24" y="125"/>
                </a:cxn>
                <a:cxn ang="0">
                  <a:pos x="19" y="140"/>
                </a:cxn>
                <a:cxn ang="0">
                  <a:pos x="17" y="145"/>
                </a:cxn>
                <a:cxn ang="0">
                  <a:pos x="23" y="155"/>
                </a:cxn>
                <a:cxn ang="0">
                  <a:pos x="50" y="164"/>
                </a:cxn>
                <a:cxn ang="0">
                  <a:pos x="74" y="169"/>
                </a:cxn>
                <a:cxn ang="0">
                  <a:pos x="77" y="162"/>
                </a:cxn>
                <a:cxn ang="0">
                  <a:pos x="84" y="148"/>
                </a:cxn>
                <a:cxn ang="0">
                  <a:pos x="96" y="160"/>
                </a:cxn>
                <a:cxn ang="0">
                  <a:pos x="96" y="160"/>
                </a:cxn>
                <a:cxn ang="0">
                  <a:pos x="96" y="145"/>
                </a:cxn>
                <a:cxn ang="0">
                  <a:pos x="74" y="142"/>
                </a:cxn>
                <a:cxn ang="0">
                  <a:pos x="74" y="147"/>
                </a:cxn>
                <a:cxn ang="0">
                  <a:pos x="76" y="137"/>
                </a:cxn>
                <a:cxn ang="0">
                  <a:pos x="69" y="116"/>
                </a:cxn>
                <a:cxn ang="0">
                  <a:pos x="58" y="104"/>
                </a:cxn>
                <a:cxn ang="0">
                  <a:pos x="69" y="99"/>
                </a:cxn>
                <a:cxn ang="0">
                  <a:pos x="72" y="121"/>
                </a:cxn>
                <a:cxn ang="0">
                  <a:pos x="96" y="131"/>
                </a:cxn>
                <a:cxn ang="0">
                  <a:pos x="122" y="143"/>
                </a:cxn>
                <a:cxn ang="0">
                  <a:pos x="120" y="130"/>
                </a:cxn>
                <a:cxn ang="0">
                  <a:pos x="115" y="130"/>
                </a:cxn>
                <a:cxn ang="0">
                  <a:pos x="98" y="125"/>
                </a:cxn>
                <a:cxn ang="0">
                  <a:pos x="88" y="131"/>
                </a:cxn>
                <a:cxn ang="0">
                  <a:pos x="82" y="104"/>
                </a:cxn>
                <a:cxn ang="0">
                  <a:pos x="81" y="94"/>
                </a:cxn>
                <a:cxn ang="0">
                  <a:pos x="70" y="90"/>
                </a:cxn>
                <a:cxn ang="0">
                  <a:pos x="65" y="96"/>
                </a:cxn>
                <a:cxn ang="0">
                  <a:pos x="69" y="85"/>
                </a:cxn>
                <a:cxn ang="0">
                  <a:pos x="31" y="84"/>
                </a:cxn>
                <a:cxn ang="0">
                  <a:pos x="28" y="51"/>
                </a:cxn>
                <a:cxn ang="0">
                  <a:pos x="0" y="15"/>
                </a:cxn>
                <a:cxn ang="0">
                  <a:pos x="23" y="0"/>
                </a:cxn>
                <a:cxn ang="0">
                  <a:pos x="147" y="20"/>
                </a:cxn>
                <a:cxn ang="0">
                  <a:pos x="214" y="31"/>
                </a:cxn>
                <a:cxn ang="0">
                  <a:pos x="238" y="37"/>
                </a:cxn>
                <a:cxn ang="0">
                  <a:pos x="260" y="55"/>
                </a:cxn>
                <a:cxn ang="0">
                  <a:pos x="272" y="68"/>
                </a:cxn>
                <a:cxn ang="0">
                  <a:pos x="275" y="92"/>
                </a:cxn>
                <a:cxn ang="0">
                  <a:pos x="289" y="97"/>
                </a:cxn>
                <a:cxn ang="0">
                  <a:pos x="291" y="130"/>
                </a:cxn>
                <a:cxn ang="0">
                  <a:pos x="272" y="142"/>
                </a:cxn>
                <a:cxn ang="0">
                  <a:pos x="253" y="159"/>
                </a:cxn>
                <a:cxn ang="0">
                  <a:pos x="241" y="152"/>
                </a:cxn>
                <a:cxn ang="0">
                  <a:pos x="236" y="147"/>
                </a:cxn>
                <a:cxn ang="0">
                  <a:pos x="222" y="157"/>
                </a:cxn>
                <a:cxn ang="0">
                  <a:pos x="212" y="145"/>
                </a:cxn>
                <a:cxn ang="0">
                  <a:pos x="187" y="169"/>
                </a:cxn>
                <a:cxn ang="0">
                  <a:pos x="154" y="178"/>
                </a:cxn>
                <a:cxn ang="0">
                  <a:pos x="135" y="207"/>
                </a:cxn>
                <a:cxn ang="0">
                  <a:pos x="128" y="212"/>
                </a:cxn>
                <a:cxn ang="0">
                  <a:pos x="16" y="186"/>
                </a:cxn>
                <a:cxn ang="0">
                  <a:pos x="11" y="174"/>
                </a:cxn>
                <a:cxn ang="0">
                  <a:pos x="7" y="148"/>
                </a:cxn>
                <a:cxn ang="0">
                  <a:pos x="9" y="125"/>
                </a:cxn>
                <a:cxn ang="0">
                  <a:pos x="7" y="116"/>
                </a:cxn>
              </a:cxnLst>
              <a:rect l="0" t="0" r="r" b="b"/>
              <a:pathLst>
                <a:path w="292" h="212">
                  <a:moveTo>
                    <a:pt x="7" y="116"/>
                  </a:moveTo>
                  <a:lnTo>
                    <a:pt x="9" y="116"/>
                  </a:lnTo>
                  <a:lnTo>
                    <a:pt x="21" y="116"/>
                  </a:lnTo>
                  <a:lnTo>
                    <a:pt x="29" y="121"/>
                  </a:lnTo>
                  <a:lnTo>
                    <a:pt x="21" y="119"/>
                  </a:lnTo>
                  <a:lnTo>
                    <a:pt x="24" y="125"/>
                  </a:lnTo>
                  <a:lnTo>
                    <a:pt x="19" y="131"/>
                  </a:lnTo>
                  <a:lnTo>
                    <a:pt x="19" y="140"/>
                  </a:lnTo>
                  <a:lnTo>
                    <a:pt x="9" y="145"/>
                  </a:lnTo>
                  <a:lnTo>
                    <a:pt x="17" y="145"/>
                  </a:lnTo>
                  <a:lnTo>
                    <a:pt x="19" y="152"/>
                  </a:lnTo>
                  <a:lnTo>
                    <a:pt x="23" y="155"/>
                  </a:lnTo>
                  <a:lnTo>
                    <a:pt x="48" y="155"/>
                  </a:lnTo>
                  <a:lnTo>
                    <a:pt x="50" y="164"/>
                  </a:lnTo>
                  <a:lnTo>
                    <a:pt x="65" y="160"/>
                  </a:lnTo>
                  <a:lnTo>
                    <a:pt x="74" y="169"/>
                  </a:lnTo>
                  <a:lnTo>
                    <a:pt x="74" y="166"/>
                  </a:lnTo>
                  <a:lnTo>
                    <a:pt x="77" y="162"/>
                  </a:lnTo>
                  <a:lnTo>
                    <a:pt x="76" y="162"/>
                  </a:lnTo>
                  <a:lnTo>
                    <a:pt x="84" y="148"/>
                  </a:lnTo>
                  <a:lnTo>
                    <a:pt x="96" y="152"/>
                  </a:lnTo>
                  <a:lnTo>
                    <a:pt x="96" y="160"/>
                  </a:lnTo>
                  <a:lnTo>
                    <a:pt x="93" y="160"/>
                  </a:lnTo>
                  <a:lnTo>
                    <a:pt x="96" y="160"/>
                  </a:lnTo>
                  <a:lnTo>
                    <a:pt x="99" y="152"/>
                  </a:lnTo>
                  <a:lnTo>
                    <a:pt x="96" y="145"/>
                  </a:lnTo>
                  <a:lnTo>
                    <a:pt x="81" y="138"/>
                  </a:lnTo>
                  <a:lnTo>
                    <a:pt x="74" y="142"/>
                  </a:lnTo>
                  <a:lnTo>
                    <a:pt x="76" y="147"/>
                  </a:lnTo>
                  <a:lnTo>
                    <a:pt x="74" y="147"/>
                  </a:lnTo>
                  <a:lnTo>
                    <a:pt x="72" y="143"/>
                  </a:lnTo>
                  <a:lnTo>
                    <a:pt x="76" y="137"/>
                  </a:lnTo>
                  <a:lnTo>
                    <a:pt x="76" y="130"/>
                  </a:lnTo>
                  <a:lnTo>
                    <a:pt x="69" y="116"/>
                  </a:lnTo>
                  <a:lnTo>
                    <a:pt x="62" y="113"/>
                  </a:lnTo>
                  <a:lnTo>
                    <a:pt x="58" y="104"/>
                  </a:lnTo>
                  <a:lnTo>
                    <a:pt x="64" y="99"/>
                  </a:lnTo>
                  <a:lnTo>
                    <a:pt x="69" y="99"/>
                  </a:lnTo>
                  <a:lnTo>
                    <a:pt x="76" y="113"/>
                  </a:lnTo>
                  <a:lnTo>
                    <a:pt x="72" y="121"/>
                  </a:lnTo>
                  <a:lnTo>
                    <a:pt x="84" y="137"/>
                  </a:lnTo>
                  <a:lnTo>
                    <a:pt x="96" y="131"/>
                  </a:lnTo>
                  <a:lnTo>
                    <a:pt x="105" y="143"/>
                  </a:lnTo>
                  <a:lnTo>
                    <a:pt x="122" y="143"/>
                  </a:lnTo>
                  <a:lnTo>
                    <a:pt x="123" y="135"/>
                  </a:lnTo>
                  <a:lnTo>
                    <a:pt x="120" y="130"/>
                  </a:lnTo>
                  <a:lnTo>
                    <a:pt x="123" y="126"/>
                  </a:lnTo>
                  <a:lnTo>
                    <a:pt x="115" y="130"/>
                  </a:lnTo>
                  <a:lnTo>
                    <a:pt x="106" y="125"/>
                  </a:lnTo>
                  <a:lnTo>
                    <a:pt x="98" y="125"/>
                  </a:lnTo>
                  <a:lnTo>
                    <a:pt x="94" y="131"/>
                  </a:lnTo>
                  <a:lnTo>
                    <a:pt x="88" y="131"/>
                  </a:lnTo>
                  <a:lnTo>
                    <a:pt x="77" y="116"/>
                  </a:lnTo>
                  <a:lnTo>
                    <a:pt x="82" y="104"/>
                  </a:lnTo>
                  <a:lnTo>
                    <a:pt x="91" y="99"/>
                  </a:lnTo>
                  <a:lnTo>
                    <a:pt x="81" y="94"/>
                  </a:lnTo>
                  <a:lnTo>
                    <a:pt x="70" y="96"/>
                  </a:lnTo>
                  <a:lnTo>
                    <a:pt x="70" y="90"/>
                  </a:lnTo>
                  <a:lnTo>
                    <a:pt x="69" y="96"/>
                  </a:lnTo>
                  <a:lnTo>
                    <a:pt x="65" y="96"/>
                  </a:lnTo>
                  <a:lnTo>
                    <a:pt x="70" y="85"/>
                  </a:lnTo>
                  <a:lnTo>
                    <a:pt x="69" y="85"/>
                  </a:lnTo>
                  <a:lnTo>
                    <a:pt x="62" y="94"/>
                  </a:lnTo>
                  <a:lnTo>
                    <a:pt x="31" y="84"/>
                  </a:lnTo>
                  <a:lnTo>
                    <a:pt x="31" y="67"/>
                  </a:lnTo>
                  <a:lnTo>
                    <a:pt x="28" y="51"/>
                  </a:lnTo>
                  <a:lnTo>
                    <a:pt x="12" y="31"/>
                  </a:lnTo>
                  <a:lnTo>
                    <a:pt x="0" y="15"/>
                  </a:lnTo>
                  <a:lnTo>
                    <a:pt x="21" y="19"/>
                  </a:lnTo>
                  <a:lnTo>
                    <a:pt x="23" y="0"/>
                  </a:lnTo>
                  <a:lnTo>
                    <a:pt x="147" y="15"/>
                  </a:lnTo>
                  <a:lnTo>
                    <a:pt x="147" y="20"/>
                  </a:lnTo>
                  <a:lnTo>
                    <a:pt x="214" y="24"/>
                  </a:lnTo>
                  <a:lnTo>
                    <a:pt x="214" y="31"/>
                  </a:lnTo>
                  <a:lnTo>
                    <a:pt x="238" y="32"/>
                  </a:lnTo>
                  <a:lnTo>
                    <a:pt x="238" y="37"/>
                  </a:lnTo>
                  <a:lnTo>
                    <a:pt x="262" y="39"/>
                  </a:lnTo>
                  <a:lnTo>
                    <a:pt x="260" y="55"/>
                  </a:lnTo>
                  <a:lnTo>
                    <a:pt x="272" y="61"/>
                  </a:lnTo>
                  <a:lnTo>
                    <a:pt x="272" y="68"/>
                  </a:lnTo>
                  <a:lnTo>
                    <a:pt x="279" y="68"/>
                  </a:lnTo>
                  <a:lnTo>
                    <a:pt x="275" y="92"/>
                  </a:lnTo>
                  <a:lnTo>
                    <a:pt x="289" y="92"/>
                  </a:lnTo>
                  <a:lnTo>
                    <a:pt x="289" y="97"/>
                  </a:lnTo>
                  <a:lnTo>
                    <a:pt x="292" y="97"/>
                  </a:lnTo>
                  <a:lnTo>
                    <a:pt x="291" y="130"/>
                  </a:lnTo>
                  <a:lnTo>
                    <a:pt x="272" y="130"/>
                  </a:lnTo>
                  <a:lnTo>
                    <a:pt x="272" y="142"/>
                  </a:lnTo>
                  <a:lnTo>
                    <a:pt x="255" y="140"/>
                  </a:lnTo>
                  <a:lnTo>
                    <a:pt x="253" y="159"/>
                  </a:lnTo>
                  <a:lnTo>
                    <a:pt x="241" y="159"/>
                  </a:lnTo>
                  <a:lnTo>
                    <a:pt x="241" y="152"/>
                  </a:lnTo>
                  <a:lnTo>
                    <a:pt x="236" y="152"/>
                  </a:lnTo>
                  <a:lnTo>
                    <a:pt x="236" y="147"/>
                  </a:lnTo>
                  <a:lnTo>
                    <a:pt x="224" y="145"/>
                  </a:lnTo>
                  <a:lnTo>
                    <a:pt x="222" y="157"/>
                  </a:lnTo>
                  <a:lnTo>
                    <a:pt x="210" y="157"/>
                  </a:lnTo>
                  <a:lnTo>
                    <a:pt x="212" y="145"/>
                  </a:lnTo>
                  <a:lnTo>
                    <a:pt x="187" y="143"/>
                  </a:lnTo>
                  <a:lnTo>
                    <a:pt x="187" y="169"/>
                  </a:lnTo>
                  <a:lnTo>
                    <a:pt x="156" y="166"/>
                  </a:lnTo>
                  <a:lnTo>
                    <a:pt x="154" y="178"/>
                  </a:lnTo>
                  <a:lnTo>
                    <a:pt x="137" y="176"/>
                  </a:lnTo>
                  <a:lnTo>
                    <a:pt x="135" y="207"/>
                  </a:lnTo>
                  <a:lnTo>
                    <a:pt x="128" y="207"/>
                  </a:lnTo>
                  <a:lnTo>
                    <a:pt x="128" y="212"/>
                  </a:lnTo>
                  <a:lnTo>
                    <a:pt x="14" y="198"/>
                  </a:lnTo>
                  <a:lnTo>
                    <a:pt x="16" y="186"/>
                  </a:lnTo>
                  <a:lnTo>
                    <a:pt x="9" y="186"/>
                  </a:lnTo>
                  <a:lnTo>
                    <a:pt x="11" y="174"/>
                  </a:lnTo>
                  <a:lnTo>
                    <a:pt x="4" y="172"/>
                  </a:lnTo>
                  <a:lnTo>
                    <a:pt x="7" y="148"/>
                  </a:lnTo>
                  <a:lnTo>
                    <a:pt x="6" y="148"/>
                  </a:lnTo>
                  <a:lnTo>
                    <a:pt x="9" y="125"/>
                  </a:lnTo>
                  <a:lnTo>
                    <a:pt x="7" y="125"/>
                  </a:lnTo>
                  <a:lnTo>
                    <a:pt x="7" y="11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42" name="Freeform 1574"/>
            <p:cNvSpPr>
              <a:spLocks/>
            </p:cNvSpPr>
            <p:nvPr/>
          </p:nvSpPr>
          <p:spPr bwMode="auto">
            <a:xfrm>
              <a:off x="751" y="1199"/>
              <a:ext cx="56" cy="35"/>
            </a:xfrm>
            <a:custGeom>
              <a:avLst/>
              <a:gdLst/>
              <a:ahLst/>
              <a:cxnLst>
                <a:cxn ang="0">
                  <a:pos x="72" y="83"/>
                </a:cxn>
                <a:cxn ang="0">
                  <a:pos x="38" y="87"/>
                </a:cxn>
                <a:cxn ang="0">
                  <a:pos x="22" y="82"/>
                </a:cxn>
                <a:cxn ang="0">
                  <a:pos x="3" y="63"/>
                </a:cxn>
                <a:cxn ang="0">
                  <a:pos x="0" y="24"/>
                </a:cxn>
                <a:cxn ang="0">
                  <a:pos x="49" y="15"/>
                </a:cxn>
                <a:cxn ang="0">
                  <a:pos x="60" y="8"/>
                </a:cxn>
                <a:cxn ang="0">
                  <a:pos x="61" y="3"/>
                </a:cxn>
                <a:cxn ang="0">
                  <a:pos x="70" y="0"/>
                </a:cxn>
                <a:cxn ang="0">
                  <a:pos x="77" y="3"/>
                </a:cxn>
                <a:cxn ang="0">
                  <a:pos x="73" y="12"/>
                </a:cxn>
                <a:cxn ang="0">
                  <a:pos x="89" y="19"/>
                </a:cxn>
                <a:cxn ang="0">
                  <a:pos x="85" y="24"/>
                </a:cxn>
                <a:cxn ang="0">
                  <a:pos x="89" y="27"/>
                </a:cxn>
                <a:cxn ang="0">
                  <a:pos x="108" y="17"/>
                </a:cxn>
                <a:cxn ang="0">
                  <a:pos x="125" y="20"/>
                </a:cxn>
                <a:cxn ang="0">
                  <a:pos x="140" y="15"/>
                </a:cxn>
                <a:cxn ang="0">
                  <a:pos x="135" y="22"/>
                </a:cxn>
                <a:cxn ang="0">
                  <a:pos x="138" y="27"/>
                </a:cxn>
                <a:cxn ang="0">
                  <a:pos x="137" y="37"/>
                </a:cxn>
                <a:cxn ang="0">
                  <a:pos x="140" y="39"/>
                </a:cxn>
                <a:cxn ang="0">
                  <a:pos x="138" y="41"/>
                </a:cxn>
                <a:cxn ang="0">
                  <a:pos x="140" y="44"/>
                </a:cxn>
                <a:cxn ang="0">
                  <a:pos x="128" y="53"/>
                </a:cxn>
                <a:cxn ang="0">
                  <a:pos x="113" y="56"/>
                </a:cxn>
                <a:cxn ang="0">
                  <a:pos x="99" y="70"/>
                </a:cxn>
                <a:cxn ang="0">
                  <a:pos x="92" y="66"/>
                </a:cxn>
                <a:cxn ang="0">
                  <a:pos x="72" y="83"/>
                </a:cxn>
              </a:cxnLst>
              <a:rect l="0" t="0" r="r" b="b"/>
              <a:pathLst>
                <a:path w="140" h="87">
                  <a:moveTo>
                    <a:pt x="72" y="83"/>
                  </a:moveTo>
                  <a:lnTo>
                    <a:pt x="38" y="87"/>
                  </a:lnTo>
                  <a:lnTo>
                    <a:pt x="22" y="82"/>
                  </a:lnTo>
                  <a:lnTo>
                    <a:pt x="3" y="63"/>
                  </a:lnTo>
                  <a:lnTo>
                    <a:pt x="0" y="24"/>
                  </a:lnTo>
                  <a:lnTo>
                    <a:pt x="49" y="15"/>
                  </a:lnTo>
                  <a:lnTo>
                    <a:pt x="60" y="8"/>
                  </a:lnTo>
                  <a:lnTo>
                    <a:pt x="61" y="3"/>
                  </a:lnTo>
                  <a:lnTo>
                    <a:pt x="70" y="0"/>
                  </a:lnTo>
                  <a:lnTo>
                    <a:pt x="77" y="3"/>
                  </a:lnTo>
                  <a:lnTo>
                    <a:pt x="73" y="12"/>
                  </a:lnTo>
                  <a:lnTo>
                    <a:pt x="89" y="19"/>
                  </a:lnTo>
                  <a:lnTo>
                    <a:pt x="85" y="24"/>
                  </a:lnTo>
                  <a:lnTo>
                    <a:pt x="89" y="27"/>
                  </a:lnTo>
                  <a:lnTo>
                    <a:pt x="108" y="17"/>
                  </a:lnTo>
                  <a:lnTo>
                    <a:pt x="125" y="20"/>
                  </a:lnTo>
                  <a:lnTo>
                    <a:pt x="140" y="15"/>
                  </a:lnTo>
                  <a:lnTo>
                    <a:pt x="135" y="22"/>
                  </a:lnTo>
                  <a:lnTo>
                    <a:pt x="138" y="27"/>
                  </a:lnTo>
                  <a:lnTo>
                    <a:pt x="137" y="37"/>
                  </a:lnTo>
                  <a:lnTo>
                    <a:pt x="140" y="39"/>
                  </a:lnTo>
                  <a:lnTo>
                    <a:pt x="138" y="41"/>
                  </a:lnTo>
                  <a:lnTo>
                    <a:pt x="140" y="44"/>
                  </a:lnTo>
                  <a:lnTo>
                    <a:pt x="128" y="53"/>
                  </a:lnTo>
                  <a:lnTo>
                    <a:pt x="113" y="56"/>
                  </a:lnTo>
                  <a:lnTo>
                    <a:pt x="99" y="70"/>
                  </a:lnTo>
                  <a:lnTo>
                    <a:pt x="92" y="66"/>
                  </a:lnTo>
                  <a:lnTo>
                    <a:pt x="72" y="8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43" name="Freeform 1575"/>
            <p:cNvSpPr>
              <a:spLocks/>
            </p:cNvSpPr>
            <p:nvPr/>
          </p:nvSpPr>
          <p:spPr bwMode="auto">
            <a:xfrm>
              <a:off x="641" y="1386"/>
              <a:ext cx="14" cy="8"/>
            </a:xfrm>
            <a:custGeom>
              <a:avLst/>
              <a:gdLst/>
              <a:ahLst/>
              <a:cxnLst>
                <a:cxn ang="0">
                  <a:pos x="12" y="0"/>
                </a:cxn>
                <a:cxn ang="0">
                  <a:pos x="36" y="0"/>
                </a:cxn>
                <a:cxn ang="0">
                  <a:pos x="34" y="19"/>
                </a:cxn>
                <a:cxn ang="0">
                  <a:pos x="0" y="19"/>
                </a:cxn>
                <a:cxn ang="0">
                  <a:pos x="2" y="17"/>
                </a:cxn>
                <a:cxn ang="0">
                  <a:pos x="12" y="12"/>
                </a:cxn>
                <a:cxn ang="0">
                  <a:pos x="7" y="9"/>
                </a:cxn>
                <a:cxn ang="0">
                  <a:pos x="12" y="0"/>
                </a:cxn>
              </a:cxnLst>
              <a:rect l="0" t="0" r="r" b="b"/>
              <a:pathLst>
                <a:path w="36" h="19">
                  <a:moveTo>
                    <a:pt x="12" y="0"/>
                  </a:moveTo>
                  <a:lnTo>
                    <a:pt x="36" y="0"/>
                  </a:lnTo>
                  <a:lnTo>
                    <a:pt x="34" y="19"/>
                  </a:lnTo>
                  <a:lnTo>
                    <a:pt x="0" y="19"/>
                  </a:lnTo>
                  <a:lnTo>
                    <a:pt x="2" y="17"/>
                  </a:lnTo>
                  <a:lnTo>
                    <a:pt x="12" y="12"/>
                  </a:lnTo>
                  <a:lnTo>
                    <a:pt x="7" y="9"/>
                  </a:lnTo>
                  <a:lnTo>
                    <a:pt x="12"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44" name="Freeform 1576"/>
            <p:cNvSpPr>
              <a:spLocks noEditPoints="1"/>
            </p:cNvSpPr>
            <p:nvPr/>
          </p:nvSpPr>
          <p:spPr bwMode="auto">
            <a:xfrm>
              <a:off x="469" y="1163"/>
              <a:ext cx="156" cy="105"/>
            </a:xfrm>
            <a:custGeom>
              <a:avLst/>
              <a:gdLst/>
              <a:ahLst/>
              <a:cxnLst>
                <a:cxn ang="0">
                  <a:pos x="261" y="9"/>
                </a:cxn>
                <a:cxn ang="0">
                  <a:pos x="256" y="56"/>
                </a:cxn>
                <a:cxn ang="0">
                  <a:pos x="268" y="70"/>
                </a:cxn>
                <a:cxn ang="0">
                  <a:pos x="380" y="91"/>
                </a:cxn>
                <a:cxn ang="0">
                  <a:pos x="391" y="109"/>
                </a:cxn>
                <a:cxn ang="0">
                  <a:pos x="377" y="132"/>
                </a:cxn>
                <a:cxn ang="0">
                  <a:pos x="367" y="191"/>
                </a:cxn>
                <a:cxn ang="0">
                  <a:pos x="360" y="215"/>
                </a:cxn>
                <a:cxn ang="0">
                  <a:pos x="340" y="244"/>
                </a:cxn>
                <a:cxn ang="0">
                  <a:pos x="297" y="258"/>
                </a:cxn>
                <a:cxn ang="0">
                  <a:pos x="292" y="244"/>
                </a:cxn>
                <a:cxn ang="0">
                  <a:pos x="280" y="237"/>
                </a:cxn>
                <a:cxn ang="0">
                  <a:pos x="300" y="225"/>
                </a:cxn>
                <a:cxn ang="0">
                  <a:pos x="340" y="212"/>
                </a:cxn>
                <a:cxn ang="0">
                  <a:pos x="338" y="176"/>
                </a:cxn>
                <a:cxn ang="0">
                  <a:pos x="321" y="164"/>
                </a:cxn>
                <a:cxn ang="0">
                  <a:pos x="336" y="154"/>
                </a:cxn>
                <a:cxn ang="0">
                  <a:pos x="336" y="128"/>
                </a:cxn>
                <a:cxn ang="0">
                  <a:pos x="329" y="137"/>
                </a:cxn>
                <a:cxn ang="0">
                  <a:pos x="319" y="135"/>
                </a:cxn>
                <a:cxn ang="0">
                  <a:pos x="292" y="150"/>
                </a:cxn>
                <a:cxn ang="0">
                  <a:pos x="281" y="154"/>
                </a:cxn>
                <a:cxn ang="0">
                  <a:pos x="276" y="138"/>
                </a:cxn>
                <a:cxn ang="0">
                  <a:pos x="273" y="155"/>
                </a:cxn>
                <a:cxn ang="0">
                  <a:pos x="227" y="143"/>
                </a:cxn>
                <a:cxn ang="0">
                  <a:pos x="222" y="140"/>
                </a:cxn>
                <a:cxn ang="0">
                  <a:pos x="218" y="145"/>
                </a:cxn>
                <a:cxn ang="0">
                  <a:pos x="182" y="108"/>
                </a:cxn>
                <a:cxn ang="0">
                  <a:pos x="170" y="82"/>
                </a:cxn>
                <a:cxn ang="0">
                  <a:pos x="177" y="91"/>
                </a:cxn>
                <a:cxn ang="0">
                  <a:pos x="184" y="84"/>
                </a:cxn>
                <a:cxn ang="0">
                  <a:pos x="182" y="73"/>
                </a:cxn>
                <a:cxn ang="0">
                  <a:pos x="145" y="43"/>
                </a:cxn>
                <a:cxn ang="0">
                  <a:pos x="147" y="46"/>
                </a:cxn>
                <a:cxn ang="0">
                  <a:pos x="162" y="38"/>
                </a:cxn>
                <a:cxn ang="0">
                  <a:pos x="182" y="32"/>
                </a:cxn>
                <a:cxn ang="0">
                  <a:pos x="189" y="26"/>
                </a:cxn>
                <a:cxn ang="0">
                  <a:pos x="223" y="26"/>
                </a:cxn>
                <a:cxn ang="0">
                  <a:pos x="237" y="7"/>
                </a:cxn>
                <a:cxn ang="0">
                  <a:pos x="259" y="0"/>
                </a:cxn>
                <a:cxn ang="0">
                  <a:pos x="1" y="174"/>
                </a:cxn>
                <a:cxn ang="0">
                  <a:pos x="8" y="145"/>
                </a:cxn>
                <a:cxn ang="0">
                  <a:pos x="15" y="159"/>
                </a:cxn>
                <a:cxn ang="0">
                  <a:pos x="12" y="161"/>
                </a:cxn>
                <a:cxn ang="0">
                  <a:pos x="39" y="162"/>
                </a:cxn>
                <a:cxn ang="0">
                  <a:pos x="54" y="176"/>
                </a:cxn>
                <a:cxn ang="0">
                  <a:pos x="92" y="202"/>
                </a:cxn>
                <a:cxn ang="0">
                  <a:pos x="56" y="219"/>
                </a:cxn>
                <a:cxn ang="0">
                  <a:pos x="44" y="191"/>
                </a:cxn>
              </a:cxnLst>
              <a:rect l="0" t="0" r="r" b="b"/>
              <a:pathLst>
                <a:path w="392" h="261">
                  <a:moveTo>
                    <a:pt x="259" y="0"/>
                  </a:moveTo>
                  <a:lnTo>
                    <a:pt x="259" y="9"/>
                  </a:lnTo>
                  <a:lnTo>
                    <a:pt x="261" y="9"/>
                  </a:lnTo>
                  <a:lnTo>
                    <a:pt x="258" y="32"/>
                  </a:lnTo>
                  <a:lnTo>
                    <a:pt x="259" y="32"/>
                  </a:lnTo>
                  <a:lnTo>
                    <a:pt x="256" y="56"/>
                  </a:lnTo>
                  <a:lnTo>
                    <a:pt x="263" y="58"/>
                  </a:lnTo>
                  <a:lnTo>
                    <a:pt x="261" y="70"/>
                  </a:lnTo>
                  <a:lnTo>
                    <a:pt x="268" y="70"/>
                  </a:lnTo>
                  <a:lnTo>
                    <a:pt x="266" y="82"/>
                  </a:lnTo>
                  <a:lnTo>
                    <a:pt x="380" y="96"/>
                  </a:lnTo>
                  <a:lnTo>
                    <a:pt x="380" y="91"/>
                  </a:lnTo>
                  <a:lnTo>
                    <a:pt x="387" y="91"/>
                  </a:lnTo>
                  <a:lnTo>
                    <a:pt x="392" y="91"/>
                  </a:lnTo>
                  <a:lnTo>
                    <a:pt x="391" y="109"/>
                  </a:lnTo>
                  <a:lnTo>
                    <a:pt x="386" y="109"/>
                  </a:lnTo>
                  <a:lnTo>
                    <a:pt x="384" y="132"/>
                  </a:lnTo>
                  <a:lnTo>
                    <a:pt x="377" y="132"/>
                  </a:lnTo>
                  <a:lnTo>
                    <a:pt x="377" y="143"/>
                  </a:lnTo>
                  <a:lnTo>
                    <a:pt x="370" y="143"/>
                  </a:lnTo>
                  <a:lnTo>
                    <a:pt x="367" y="191"/>
                  </a:lnTo>
                  <a:lnTo>
                    <a:pt x="372" y="193"/>
                  </a:lnTo>
                  <a:lnTo>
                    <a:pt x="372" y="210"/>
                  </a:lnTo>
                  <a:lnTo>
                    <a:pt x="360" y="215"/>
                  </a:lnTo>
                  <a:lnTo>
                    <a:pt x="360" y="222"/>
                  </a:lnTo>
                  <a:lnTo>
                    <a:pt x="341" y="225"/>
                  </a:lnTo>
                  <a:lnTo>
                    <a:pt x="340" y="244"/>
                  </a:lnTo>
                  <a:lnTo>
                    <a:pt x="334" y="244"/>
                  </a:lnTo>
                  <a:lnTo>
                    <a:pt x="333" y="261"/>
                  </a:lnTo>
                  <a:lnTo>
                    <a:pt x="297" y="258"/>
                  </a:lnTo>
                  <a:lnTo>
                    <a:pt x="297" y="251"/>
                  </a:lnTo>
                  <a:lnTo>
                    <a:pt x="292" y="251"/>
                  </a:lnTo>
                  <a:lnTo>
                    <a:pt x="292" y="244"/>
                  </a:lnTo>
                  <a:lnTo>
                    <a:pt x="287" y="244"/>
                  </a:lnTo>
                  <a:lnTo>
                    <a:pt x="287" y="237"/>
                  </a:lnTo>
                  <a:lnTo>
                    <a:pt x="280" y="237"/>
                  </a:lnTo>
                  <a:lnTo>
                    <a:pt x="292" y="224"/>
                  </a:lnTo>
                  <a:lnTo>
                    <a:pt x="290" y="220"/>
                  </a:lnTo>
                  <a:lnTo>
                    <a:pt x="300" y="225"/>
                  </a:lnTo>
                  <a:lnTo>
                    <a:pt x="295" y="229"/>
                  </a:lnTo>
                  <a:lnTo>
                    <a:pt x="326" y="225"/>
                  </a:lnTo>
                  <a:lnTo>
                    <a:pt x="340" y="212"/>
                  </a:lnTo>
                  <a:lnTo>
                    <a:pt x="341" y="203"/>
                  </a:lnTo>
                  <a:lnTo>
                    <a:pt x="336" y="188"/>
                  </a:lnTo>
                  <a:lnTo>
                    <a:pt x="338" y="176"/>
                  </a:lnTo>
                  <a:lnTo>
                    <a:pt x="329" y="164"/>
                  </a:lnTo>
                  <a:lnTo>
                    <a:pt x="333" y="162"/>
                  </a:lnTo>
                  <a:lnTo>
                    <a:pt x="321" y="164"/>
                  </a:lnTo>
                  <a:lnTo>
                    <a:pt x="326" y="154"/>
                  </a:lnTo>
                  <a:lnTo>
                    <a:pt x="338" y="155"/>
                  </a:lnTo>
                  <a:lnTo>
                    <a:pt x="336" y="154"/>
                  </a:lnTo>
                  <a:lnTo>
                    <a:pt x="345" y="150"/>
                  </a:lnTo>
                  <a:lnTo>
                    <a:pt x="346" y="143"/>
                  </a:lnTo>
                  <a:lnTo>
                    <a:pt x="336" y="128"/>
                  </a:lnTo>
                  <a:lnTo>
                    <a:pt x="341" y="126"/>
                  </a:lnTo>
                  <a:lnTo>
                    <a:pt x="336" y="126"/>
                  </a:lnTo>
                  <a:lnTo>
                    <a:pt x="329" y="137"/>
                  </a:lnTo>
                  <a:lnTo>
                    <a:pt x="324" y="138"/>
                  </a:lnTo>
                  <a:lnTo>
                    <a:pt x="317" y="133"/>
                  </a:lnTo>
                  <a:lnTo>
                    <a:pt x="319" y="135"/>
                  </a:lnTo>
                  <a:lnTo>
                    <a:pt x="314" y="140"/>
                  </a:lnTo>
                  <a:lnTo>
                    <a:pt x="307" y="138"/>
                  </a:lnTo>
                  <a:lnTo>
                    <a:pt x="292" y="150"/>
                  </a:lnTo>
                  <a:lnTo>
                    <a:pt x="288" y="159"/>
                  </a:lnTo>
                  <a:lnTo>
                    <a:pt x="283" y="162"/>
                  </a:lnTo>
                  <a:lnTo>
                    <a:pt x="281" y="154"/>
                  </a:lnTo>
                  <a:lnTo>
                    <a:pt x="283" y="152"/>
                  </a:lnTo>
                  <a:lnTo>
                    <a:pt x="278" y="147"/>
                  </a:lnTo>
                  <a:lnTo>
                    <a:pt x="276" y="138"/>
                  </a:lnTo>
                  <a:lnTo>
                    <a:pt x="268" y="142"/>
                  </a:lnTo>
                  <a:lnTo>
                    <a:pt x="278" y="149"/>
                  </a:lnTo>
                  <a:lnTo>
                    <a:pt x="273" y="155"/>
                  </a:lnTo>
                  <a:lnTo>
                    <a:pt x="263" y="143"/>
                  </a:lnTo>
                  <a:lnTo>
                    <a:pt x="239" y="138"/>
                  </a:lnTo>
                  <a:lnTo>
                    <a:pt x="227" y="143"/>
                  </a:lnTo>
                  <a:lnTo>
                    <a:pt x="229" y="142"/>
                  </a:lnTo>
                  <a:lnTo>
                    <a:pt x="222" y="143"/>
                  </a:lnTo>
                  <a:lnTo>
                    <a:pt x="222" y="140"/>
                  </a:lnTo>
                  <a:lnTo>
                    <a:pt x="222" y="145"/>
                  </a:lnTo>
                  <a:lnTo>
                    <a:pt x="225" y="143"/>
                  </a:lnTo>
                  <a:lnTo>
                    <a:pt x="218" y="145"/>
                  </a:lnTo>
                  <a:lnTo>
                    <a:pt x="184" y="128"/>
                  </a:lnTo>
                  <a:lnTo>
                    <a:pt x="177" y="118"/>
                  </a:lnTo>
                  <a:lnTo>
                    <a:pt x="182" y="108"/>
                  </a:lnTo>
                  <a:lnTo>
                    <a:pt x="176" y="99"/>
                  </a:lnTo>
                  <a:lnTo>
                    <a:pt x="170" y="87"/>
                  </a:lnTo>
                  <a:lnTo>
                    <a:pt x="170" y="82"/>
                  </a:lnTo>
                  <a:lnTo>
                    <a:pt x="176" y="77"/>
                  </a:lnTo>
                  <a:lnTo>
                    <a:pt x="170" y="87"/>
                  </a:lnTo>
                  <a:lnTo>
                    <a:pt x="177" y="91"/>
                  </a:lnTo>
                  <a:lnTo>
                    <a:pt x="182" y="89"/>
                  </a:lnTo>
                  <a:lnTo>
                    <a:pt x="184" y="87"/>
                  </a:lnTo>
                  <a:lnTo>
                    <a:pt x="184" y="84"/>
                  </a:lnTo>
                  <a:lnTo>
                    <a:pt x="189" y="82"/>
                  </a:lnTo>
                  <a:lnTo>
                    <a:pt x="198" y="84"/>
                  </a:lnTo>
                  <a:lnTo>
                    <a:pt x="182" y="73"/>
                  </a:lnTo>
                  <a:lnTo>
                    <a:pt x="160" y="65"/>
                  </a:lnTo>
                  <a:lnTo>
                    <a:pt x="145" y="50"/>
                  </a:lnTo>
                  <a:lnTo>
                    <a:pt x="145" y="43"/>
                  </a:lnTo>
                  <a:lnTo>
                    <a:pt x="153" y="39"/>
                  </a:lnTo>
                  <a:lnTo>
                    <a:pt x="147" y="43"/>
                  </a:lnTo>
                  <a:lnTo>
                    <a:pt x="147" y="46"/>
                  </a:lnTo>
                  <a:lnTo>
                    <a:pt x="153" y="43"/>
                  </a:lnTo>
                  <a:lnTo>
                    <a:pt x="162" y="43"/>
                  </a:lnTo>
                  <a:lnTo>
                    <a:pt x="162" y="38"/>
                  </a:lnTo>
                  <a:lnTo>
                    <a:pt x="169" y="34"/>
                  </a:lnTo>
                  <a:lnTo>
                    <a:pt x="177" y="36"/>
                  </a:lnTo>
                  <a:lnTo>
                    <a:pt x="182" y="32"/>
                  </a:lnTo>
                  <a:lnTo>
                    <a:pt x="181" y="29"/>
                  </a:lnTo>
                  <a:lnTo>
                    <a:pt x="186" y="31"/>
                  </a:lnTo>
                  <a:lnTo>
                    <a:pt x="189" y="26"/>
                  </a:lnTo>
                  <a:lnTo>
                    <a:pt x="203" y="19"/>
                  </a:lnTo>
                  <a:lnTo>
                    <a:pt x="215" y="27"/>
                  </a:lnTo>
                  <a:lnTo>
                    <a:pt x="223" y="26"/>
                  </a:lnTo>
                  <a:lnTo>
                    <a:pt x="215" y="19"/>
                  </a:lnTo>
                  <a:lnTo>
                    <a:pt x="218" y="12"/>
                  </a:lnTo>
                  <a:lnTo>
                    <a:pt x="237" y="7"/>
                  </a:lnTo>
                  <a:lnTo>
                    <a:pt x="240" y="10"/>
                  </a:lnTo>
                  <a:lnTo>
                    <a:pt x="251" y="2"/>
                  </a:lnTo>
                  <a:lnTo>
                    <a:pt x="259" y="0"/>
                  </a:lnTo>
                  <a:close/>
                  <a:moveTo>
                    <a:pt x="22" y="174"/>
                  </a:moveTo>
                  <a:lnTo>
                    <a:pt x="8" y="179"/>
                  </a:lnTo>
                  <a:lnTo>
                    <a:pt x="1" y="174"/>
                  </a:lnTo>
                  <a:lnTo>
                    <a:pt x="0" y="164"/>
                  </a:lnTo>
                  <a:lnTo>
                    <a:pt x="7" y="154"/>
                  </a:lnTo>
                  <a:lnTo>
                    <a:pt x="8" y="145"/>
                  </a:lnTo>
                  <a:lnTo>
                    <a:pt x="10" y="145"/>
                  </a:lnTo>
                  <a:lnTo>
                    <a:pt x="10" y="154"/>
                  </a:lnTo>
                  <a:lnTo>
                    <a:pt x="15" y="159"/>
                  </a:lnTo>
                  <a:lnTo>
                    <a:pt x="12" y="157"/>
                  </a:lnTo>
                  <a:lnTo>
                    <a:pt x="10" y="159"/>
                  </a:lnTo>
                  <a:lnTo>
                    <a:pt x="12" y="161"/>
                  </a:lnTo>
                  <a:lnTo>
                    <a:pt x="18" y="159"/>
                  </a:lnTo>
                  <a:lnTo>
                    <a:pt x="29" y="167"/>
                  </a:lnTo>
                  <a:lnTo>
                    <a:pt x="39" y="162"/>
                  </a:lnTo>
                  <a:lnTo>
                    <a:pt x="49" y="164"/>
                  </a:lnTo>
                  <a:lnTo>
                    <a:pt x="54" y="172"/>
                  </a:lnTo>
                  <a:lnTo>
                    <a:pt x="54" y="176"/>
                  </a:lnTo>
                  <a:lnTo>
                    <a:pt x="53" y="179"/>
                  </a:lnTo>
                  <a:lnTo>
                    <a:pt x="77" y="198"/>
                  </a:lnTo>
                  <a:lnTo>
                    <a:pt x="92" y="202"/>
                  </a:lnTo>
                  <a:lnTo>
                    <a:pt x="85" y="210"/>
                  </a:lnTo>
                  <a:lnTo>
                    <a:pt x="70" y="205"/>
                  </a:lnTo>
                  <a:lnTo>
                    <a:pt x="56" y="219"/>
                  </a:lnTo>
                  <a:lnTo>
                    <a:pt x="54" y="205"/>
                  </a:lnTo>
                  <a:lnTo>
                    <a:pt x="49" y="203"/>
                  </a:lnTo>
                  <a:lnTo>
                    <a:pt x="44" y="191"/>
                  </a:lnTo>
                  <a:lnTo>
                    <a:pt x="29" y="174"/>
                  </a:lnTo>
                  <a:lnTo>
                    <a:pt x="22" y="17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45" name="Freeform 1577"/>
            <p:cNvSpPr>
              <a:spLocks/>
            </p:cNvSpPr>
            <p:nvPr/>
          </p:nvSpPr>
          <p:spPr bwMode="auto">
            <a:xfrm>
              <a:off x="701" y="1254"/>
              <a:ext cx="85" cy="68"/>
            </a:xfrm>
            <a:custGeom>
              <a:avLst/>
              <a:gdLst/>
              <a:ahLst/>
              <a:cxnLst>
                <a:cxn ang="0">
                  <a:pos x="0" y="94"/>
                </a:cxn>
                <a:cxn ang="0">
                  <a:pos x="0" y="63"/>
                </a:cxn>
                <a:cxn ang="0">
                  <a:pos x="36" y="63"/>
                </a:cxn>
                <a:cxn ang="0">
                  <a:pos x="36" y="58"/>
                </a:cxn>
                <a:cxn ang="0">
                  <a:pos x="108" y="19"/>
                </a:cxn>
                <a:cxn ang="0">
                  <a:pos x="154" y="16"/>
                </a:cxn>
                <a:cxn ang="0">
                  <a:pos x="154" y="7"/>
                </a:cxn>
                <a:cxn ang="0">
                  <a:pos x="164" y="5"/>
                </a:cxn>
                <a:cxn ang="0">
                  <a:pos x="202" y="0"/>
                </a:cxn>
                <a:cxn ang="0">
                  <a:pos x="205" y="31"/>
                </a:cxn>
                <a:cxn ang="0">
                  <a:pos x="210" y="65"/>
                </a:cxn>
                <a:cxn ang="0">
                  <a:pos x="214" y="86"/>
                </a:cxn>
                <a:cxn ang="0">
                  <a:pos x="195" y="87"/>
                </a:cxn>
                <a:cxn ang="0">
                  <a:pos x="202" y="142"/>
                </a:cxn>
                <a:cxn ang="0">
                  <a:pos x="152" y="149"/>
                </a:cxn>
                <a:cxn ang="0">
                  <a:pos x="151" y="149"/>
                </a:cxn>
                <a:cxn ang="0">
                  <a:pos x="149" y="149"/>
                </a:cxn>
                <a:cxn ang="0">
                  <a:pos x="147" y="149"/>
                </a:cxn>
                <a:cxn ang="0">
                  <a:pos x="147" y="149"/>
                </a:cxn>
                <a:cxn ang="0">
                  <a:pos x="127" y="147"/>
                </a:cxn>
                <a:cxn ang="0">
                  <a:pos x="127" y="147"/>
                </a:cxn>
                <a:cxn ang="0">
                  <a:pos x="111" y="149"/>
                </a:cxn>
                <a:cxn ang="0">
                  <a:pos x="106" y="156"/>
                </a:cxn>
                <a:cxn ang="0">
                  <a:pos x="103" y="166"/>
                </a:cxn>
                <a:cxn ang="0">
                  <a:pos x="86" y="166"/>
                </a:cxn>
                <a:cxn ang="0">
                  <a:pos x="82" y="157"/>
                </a:cxn>
                <a:cxn ang="0">
                  <a:pos x="82" y="164"/>
                </a:cxn>
                <a:cxn ang="0">
                  <a:pos x="70" y="169"/>
                </a:cxn>
                <a:cxn ang="0">
                  <a:pos x="70" y="171"/>
                </a:cxn>
                <a:cxn ang="0">
                  <a:pos x="70" y="166"/>
                </a:cxn>
                <a:cxn ang="0">
                  <a:pos x="58" y="167"/>
                </a:cxn>
                <a:cxn ang="0">
                  <a:pos x="58" y="161"/>
                </a:cxn>
                <a:cxn ang="0">
                  <a:pos x="57" y="156"/>
                </a:cxn>
                <a:cxn ang="0">
                  <a:pos x="46" y="156"/>
                </a:cxn>
                <a:cxn ang="0">
                  <a:pos x="2" y="157"/>
                </a:cxn>
                <a:cxn ang="0">
                  <a:pos x="0" y="94"/>
                </a:cxn>
              </a:cxnLst>
              <a:rect l="0" t="0" r="r" b="b"/>
              <a:pathLst>
                <a:path w="214" h="171">
                  <a:moveTo>
                    <a:pt x="0" y="94"/>
                  </a:moveTo>
                  <a:lnTo>
                    <a:pt x="0" y="63"/>
                  </a:lnTo>
                  <a:lnTo>
                    <a:pt x="36" y="63"/>
                  </a:lnTo>
                  <a:lnTo>
                    <a:pt x="36" y="58"/>
                  </a:lnTo>
                  <a:lnTo>
                    <a:pt x="108" y="19"/>
                  </a:lnTo>
                  <a:lnTo>
                    <a:pt x="154" y="16"/>
                  </a:lnTo>
                  <a:lnTo>
                    <a:pt x="154" y="7"/>
                  </a:lnTo>
                  <a:lnTo>
                    <a:pt x="164" y="5"/>
                  </a:lnTo>
                  <a:lnTo>
                    <a:pt x="202" y="0"/>
                  </a:lnTo>
                  <a:lnTo>
                    <a:pt x="205" y="31"/>
                  </a:lnTo>
                  <a:lnTo>
                    <a:pt x="210" y="65"/>
                  </a:lnTo>
                  <a:lnTo>
                    <a:pt x="214" y="86"/>
                  </a:lnTo>
                  <a:lnTo>
                    <a:pt x="195" y="87"/>
                  </a:lnTo>
                  <a:lnTo>
                    <a:pt x="202" y="142"/>
                  </a:lnTo>
                  <a:lnTo>
                    <a:pt x="152" y="149"/>
                  </a:lnTo>
                  <a:lnTo>
                    <a:pt x="151" y="149"/>
                  </a:lnTo>
                  <a:lnTo>
                    <a:pt x="149" y="149"/>
                  </a:lnTo>
                  <a:lnTo>
                    <a:pt x="147" y="149"/>
                  </a:lnTo>
                  <a:lnTo>
                    <a:pt x="147" y="149"/>
                  </a:lnTo>
                  <a:lnTo>
                    <a:pt x="127" y="147"/>
                  </a:lnTo>
                  <a:lnTo>
                    <a:pt x="127" y="147"/>
                  </a:lnTo>
                  <a:lnTo>
                    <a:pt x="111" y="149"/>
                  </a:lnTo>
                  <a:lnTo>
                    <a:pt x="106" y="156"/>
                  </a:lnTo>
                  <a:lnTo>
                    <a:pt x="103" y="166"/>
                  </a:lnTo>
                  <a:lnTo>
                    <a:pt x="86" y="166"/>
                  </a:lnTo>
                  <a:lnTo>
                    <a:pt x="82" y="157"/>
                  </a:lnTo>
                  <a:lnTo>
                    <a:pt x="82" y="164"/>
                  </a:lnTo>
                  <a:lnTo>
                    <a:pt x="70" y="169"/>
                  </a:lnTo>
                  <a:lnTo>
                    <a:pt x="70" y="171"/>
                  </a:lnTo>
                  <a:lnTo>
                    <a:pt x="70" y="166"/>
                  </a:lnTo>
                  <a:lnTo>
                    <a:pt x="58" y="167"/>
                  </a:lnTo>
                  <a:lnTo>
                    <a:pt x="58" y="161"/>
                  </a:lnTo>
                  <a:lnTo>
                    <a:pt x="57" y="156"/>
                  </a:lnTo>
                  <a:lnTo>
                    <a:pt x="46" y="156"/>
                  </a:lnTo>
                  <a:lnTo>
                    <a:pt x="2" y="157"/>
                  </a:lnTo>
                  <a:lnTo>
                    <a:pt x="0" y="9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46" name="Freeform 1578"/>
            <p:cNvSpPr>
              <a:spLocks/>
            </p:cNvSpPr>
            <p:nvPr/>
          </p:nvSpPr>
          <p:spPr bwMode="auto">
            <a:xfrm>
              <a:off x="527" y="1256"/>
              <a:ext cx="80" cy="62"/>
            </a:xfrm>
            <a:custGeom>
              <a:avLst/>
              <a:gdLst/>
              <a:ahLst/>
              <a:cxnLst>
                <a:cxn ang="0">
                  <a:pos x="25" y="153"/>
                </a:cxn>
                <a:cxn ang="0">
                  <a:pos x="34" y="145"/>
                </a:cxn>
                <a:cxn ang="0">
                  <a:pos x="27" y="143"/>
                </a:cxn>
                <a:cxn ang="0">
                  <a:pos x="30" y="133"/>
                </a:cxn>
                <a:cxn ang="0">
                  <a:pos x="29" y="140"/>
                </a:cxn>
                <a:cxn ang="0">
                  <a:pos x="29" y="133"/>
                </a:cxn>
                <a:cxn ang="0">
                  <a:pos x="27" y="128"/>
                </a:cxn>
                <a:cxn ang="0">
                  <a:pos x="32" y="123"/>
                </a:cxn>
                <a:cxn ang="0">
                  <a:pos x="49" y="111"/>
                </a:cxn>
                <a:cxn ang="0">
                  <a:pos x="27" y="128"/>
                </a:cxn>
                <a:cxn ang="0">
                  <a:pos x="20" y="134"/>
                </a:cxn>
                <a:cxn ang="0">
                  <a:pos x="20" y="145"/>
                </a:cxn>
                <a:cxn ang="0">
                  <a:pos x="13" y="131"/>
                </a:cxn>
                <a:cxn ang="0">
                  <a:pos x="6" y="124"/>
                </a:cxn>
                <a:cxn ang="0">
                  <a:pos x="11" y="116"/>
                </a:cxn>
                <a:cxn ang="0">
                  <a:pos x="10" y="109"/>
                </a:cxn>
                <a:cxn ang="0">
                  <a:pos x="0" y="104"/>
                </a:cxn>
                <a:cxn ang="0">
                  <a:pos x="1" y="102"/>
                </a:cxn>
                <a:cxn ang="0">
                  <a:pos x="8" y="95"/>
                </a:cxn>
                <a:cxn ang="0">
                  <a:pos x="22" y="90"/>
                </a:cxn>
                <a:cxn ang="0">
                  <a:pos x="22" y="71"/>
                </a:cxn>
                <a:cxn ang="0">
                  <a:pos x="54" y="46"/>
                </a:cxn>
                <a:cxn ang="0">
                  <a:pos x="61" y="54"/>
                </a:cxn>
                <a:cxn ang="0">
                  <a:pos x="61" y="56"/>
                </a:cxn>
                <a:cxn ang="0">
                  <a:pos x="61" y="49"/>
                </a:cxn>
                <a:cxn ang="0">
                  <a:pos x="56" y="46"/>
                </a:cxn>
                <a:cxn ang="0">
                  <a:pos x="68" y="34"/>
                </a:cxn>
                <a:cxn ang="0">
                  <a:pos x="56" y="29"/>
                </a:cxn>
                <a:cxn ang="0">
                  <a:pos x="58" y="25"/>
                </a:cxn>
                <a:cxn ang="0">
                  <a:pos x="76" y="17"/>
                </a:cxn>
                <a:cxn ang="0">
                  <a:pos x="76" y="1"/>
                </a:cxn>
                <a:cxn ang="0">
                  <a:pos x="97" y="5"/>
                </a:cxn>
                <a:cxn ang="0">
                  <a:pos x="99" y="13"/>
                </a:cxn>
                <a:cxn ang="0">
                  <a:pos x="92" y="20"/>
                </a:cxn>
                <a:cxn ang="0">
                  <a:pos x="107" y="20"/>
                </a:cxn>
                <a:cxn ang="0">
                  <a:pos x="129" y="8"/>
                </a:cxn>
                <a:cxn ang="0">
                  <a:pos x="140" y="6"/>
                </a:cxn>
                <a:cxn ang="0">
                  <a:pos x="145" y="13"/>
                </a:cxn>
                <a:cxn ang="0">
                  <a:pos x="150" y="20"/>
                </a:cxn>
                <a:cxn ang="0">
                  <a:pos x="186" y="30"/>
                </a:cxn>
                <a:cxn ang="0">
                  <a:pos x="181" y="37"/>
                </a:cxn>
                <a:cxn ang="0">
                  <a:pos x="177" y="87"/>
                </a:cxn>
                <a:cxn ang="0">
                  <a:pos x="186" y="105"/>
                </a:cxn>
                <a:cxn ang="0">
                  <a:pos x="179" y="119"/>
                </a:cxn>
                <a:cxn ang="0">
                  <a:pos x="140" y="133"/>
                </a:cxn>
                <a:cxn ang="0">
                  <a:pos x="97" y="129"/>
                </a:cxn>
                <a:cxn ang="0">
                  <a:pos x="82" y="136"/>
                </a:cxn>
                <a:cxn ang="0">
                  <a:pos x="68" y="140"/>
                </a:cxn>
                <a:cxn ang="0">
                  <a:pos x="59" y="146"/>
                </a:cxn>
                <a:cxn ang="0">
                  <a:pos x="34" y="153"/>
                </a:cxn>
              </a:cxnLst>
              <a:rect l="0" t="0" r="r" b="b"/>
              <a:pathLst>
                <a:path w="198" h="157">
                  <a:moveTo>
                    <a:pt x="27" y="157"/>
                  </a:moveTo>
                  <a:lnTo>
                    <a:pt x="25" y="153"/>
                  </a:lnTo>
                  <a:lnTo>
                    <a:pt x="41" y="145"/>
                  </a:lnTo>
                  <a:lnTo>
                    <a:pt x="34" y="145"/>
                  </a:lnTo>
                  <a:lnTo>
                    <a:pt x="30" y="148"/>
                  </a:lnTo>
                  <a:lnTo>
                    <a:pt x="27" y="143"/>
                  </a:lnTo>
                  <a:lnTo>
                    <a:pt x="32" y="136"/>
                  </a:lnTo>
                  <a:lnTo>
                    <a:pt x="30" y="133"/>
                  </a:lnTo>
                  <a:lnTo>
                    <a:pt x="32" y="136"/>
                  </a:lnTo>
                  <a:lnTo>
                    <a:pt x="29" y="140"/>
                  </a:lnTo>
                  <a:lnTo>
                    <a:pt x="22" y="136"/>
                  </a:lnTo>
                  <a:lnTo>
                    <a:pt x="29" y="133"/>
                  </a:lnTo>
                  <a:lnTo>
                    <a:pt x="29" y="128"/>
                  </a:lnTo>
                  <a:lnTo>
                    <a:pt x="27" y="128"/>
                  </a:lnTo>
                  <a:lnTo>
                    <a:pt x="30" y="126"/>
                  </a:lnTo>
                  <a:lnTo>
                    <a:pt x="32" y="123"/>
                  </a:lnTo>
                  <a:lnTo>
                    <a:pt x="42" y="119"/>
                  </a:lnTo>
                  <a:lnTo>
                    <a:pt x="49" y="111"/>
                  </a:lnTo>
                  <a:lnTo>
                    <a:pt x="32" y="121"/>
                  </a:lnTo>
                  <a:lnTo>
                    <a:pt x="27" y="128"/>
                  </a:lnTo>
                  <a:lnTo>
                    <a:pt x="27" y="131"/>
                  </a:lnTo>
                  <a:lnTo>
                    <a:pt x="20" y="134"/>
                  </a:lnTo>
                  <a:lnTo>
                    <a:pt x="22" y="140"/>
                  </a:lnTo>
                  <a:lnTo>
                    <a:pt x="20" y="145"/>
                  </a:lnTo>
                  <a:lnTo>
                    <a:pt x="13" y="141"/>
                  </a:lnTo>
                  <a:lnTo>
                    <a:pt x="13" y="131"/>
                  </a:lnTo>
                  <a:lnTo>
                    <a:pt x="15" y="129"/>
                  </a:lnTo>
                  <a:lnTo>
                    <a:pt x="6" y="124"/>
                  </a:lnTo>
                  <a:lnTo>
                    <a:pt x="6" y="117"/>
                  </a:lnTo>
                  <a:lnTo>
                    <a:pt x="11" y="116"/>
                  </a:lnTo>
                  <a:lnTo>
                    <a:pt x="11" y="112"/>
                  </a:lnTo>
                  <a:lnTo>
                    <a:pt x="10" y="109"/>
                  </a:lnTo>
                  <a:lnTo>
                    <a:pt x="1" y="111"/>
                  </a:lnTo>
                  <a:lnTo>
                    <a:pt x="0" y="104"/>
                  </a:lnTo>
                  <a:lnTo>
                    <a:pt x="3" y="95"/>
                  </a:lnTo>
                  <a:lnTo>
                    <a:pt x="1" y="102"/>
                  </a:lnTo>
                  <a:lnTo>
                    <a:pt x="15" y="100"/>
                  </a:lnTo>
                  <a:lnTo>
                    <a:pt x="8" y="95"/>
                  </a:lnTo>
                  <a:lnTo>
                    <a:pt x="6" y="90"/>
                  </a:lnTo>
                  <a:lnTo>
                    <a:pt x="22" y="90"/>
                  </a:lnTo>
                  <a:lnTo>
                    <a:pt x="18" y="80"/>
                  </a:lnTo>
                  <a:lnTo>
                    <a:pt x="22" y="71"/>
                  </a:lnTo>
                  <a:lnTo>
                    <a:pt x="47" y="46"/>
                  </a:lnTo>
                  <a:lnTo>
                    <a:pt x="54" y="46"/>
                  </a:lnTo>
                  <a:lnTo>
                    <a:pt x="54" y="51"/>
                  </a:lnTo>
                  <a:lnTo>
                    <a:pt x="61" y="54"/>
                  </a:lnTo>
                  <a:lnTo>
                    <a:pt x="56" y="58"/>
                  </a:lnTo>
                  <a:lnTo>
                    <a:pt x="61" y="56"/>
                  </a:lnTo>
                  <a:lnTo>
                    <a:pt x="59" y="52"/>
                  </a:lnTo>
                  <a:lnTo>
                    <a:pt x="61" y="49"/>
                  </a:lnTo>
                  <a:lnTo>
                    <a:pt x="54" y="51"/>
                  </a:lnTo>
                  <a:lnTo>
                    <a:pt x="56" y="46"/>
                  </a:lnTo>
                  <a:lnTo>
                    <a:pt x="54" y="44"/>
                  </a:lnTo>
                  <a:lnTo>
                    <a:pt x="68" y="34"/>
                  </a:lnTo>
                  <a:lnTo>
                    <a:pt x="58" y="42"/>
                  </a:lnTo>
                  <a:lnTo>
                    <a:pt x="56" y="29"/>
                  </a:lnTo>
                  <a:lnTo>
                    <a:pt x="59" y="30"/>
                  </a:lnTo>
                  <a:lnTo>
                    <a:pt x="58" y="25"/>
                  </a:lnTo>
                  <a:lnTo>
                    <a:pt x="64" y="15"/>
                  </a:lnTo>
                  <a:lnTo>
                    <a:pt x="76" y="17"/>
                  </a:lnTo>
                  <a:lnTo>
                    <a:pt x="70" y="6"/>
                  </a:lnTo>
                  <a:lnTo>
                    <a:pt x="76" y="1"/>
                  </a:lnTo>
                  <a:lnTo>
                    <a:pt x="85" y="0"/>
                  </a:lnTo>
                  <a:lnTo>
                    <a:pt x="97" y="5"/>
                  </a:lnTo>
                  <a:lnTo>
                    <a:pt x="99" y="10"/>
                  </a:lnTo>
                  <a:lnTo>
                    <a:pt x="99" y="13"/>
                  </a:lnTo>
                  <a:lnTo>
                    <a:pt x="102" y="12"/>
                  </a:lnTo>
                  <a:lnTo>
                    <a:pt x="92" y="20"/>
                  </a:lnTo>
                  <a:lnTo>
                    <a:pt x="102" y="13"/>
                  </a:lnTo>
                  <a:lnTo>
                    <a:pt x="107" y="20"/>
                  </a:lnTo>
                  <a:lnTo>
                    <a:pt x="116" y="18"/>
                  </a:lnTo>
                  <a:lnTo>
                    <a:pt x="129" y="8"/>
                  </a:lnTo>
                  <a:lnTo>
                    <a:pt x="133" y="6"/>
                  </a:lnTo>
                  <a:lnTo>
                    <a:pt x="140" y="6"/>
                  </a:lnTo>
                  <a:lnTo>
                    <a:pt x="140" y="13"/>
                  </a:lnTo>
                  <a:lnTo>
                    <a:pt x="145" y="13"/>
                  </a:lnTo>
                  <a:lnTo>
                    <a:pt x="145" y="20"/>
                  </a:lnTo>
                  <a:lnTo>
                    <a:pt x="150" y="20"/>
                  </a:lnTo>
                  <a:lnTo>
                    <a:pt x="150" y="27"/>
                  </a:lnTo>
                  <a:lnTo>
                    <a:pt x="186" y="30"/>
                  </a:lnTo>
                  <a:lnTo>
                    <a:pt x="184" y="39"/>
                  </a:lnTo>
                  <a:lnTo>
                    <a:pt x="181" y="37"/>
                  </a:lnTo>
                  <a:lnTo>
                    <a:pt x="174" y="87"/>
                  </a:lnTo>
                  <a:lnTo>
                    <a:pt x="177" y="87"/>
                  </a:lnTo>
                  <a:lnTo>
                    <a:pt x="175" y="104"/>
                  </a:lnTo>
                  <a:lnTo>
                    <a:pt x="186" y="105"/>
                  </a:lnTo>
                  <a:lnTo>
                    <a:pt x="198" y="116"/>
                  </a:lnTo>
                  <a:lnTo>
                    <a:pt x="179" y="119"/>
                  </a:lnTo>
                  <a:lnTo>
                    <a:pt x="165" y="128"/>
                  </a:lnTo>
                  <a:lnTo>
                    <a:pt x="140" y="133"/>
                  </a:lnTo>
                  <a:lnTo>
                    <a:pt x="121" y="126"/>
                  </a:lnTo>
                  <a:lnTo>
                    <a:pt x="97" y="129"/>
                  </a:lnTo>
                  <a:lnTo>
                    <a:pt x="90" y="126"/>
                  </a:lnTo>
                  <a:lnTo>
                    <a:pt x="82" y="136"/>
                  </a:lnTo>
                  <a:lnTo>
                    <a:pt x="70" y="131"/>
                  </a:lnTo>
                  <a:lnTo>
                    <a:pt x="68" y="140"/>
                  </a:lnTo>
                  <a:lnTo>
                    <a:pt x="71" y="141"/>
                  </a:lnTo>
                  <a:lnTo>
                    <a:pt x="59" y="146"/>
                  </a:lnTo>
                  <a:lnTo>
                    <a:pt x="61" y="155"/>
                  </a:lnTo>
                  <a:lnTo>
                    <a:pt x="34" y="153"/>
                  </a:lnTo>
                  <a:lnTo>
                    <a:pt x="27" y="15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47" name="Freeform 1579"/>
            <p:cNvSpPr>
              <a:spLocks noEditPoints="1"/>
            </p:cNvSpPr>
            <p:nvPr/>
          </p:nvSpPr>
          <p:spPr bwMode="auto">
            <a:xfrm>
              <a:off x="430" y="1292"/>
              <a:ext cx="271" cy="99"/>
            </a:xfrm>
            <a:custGeom>
              <a:avLst/>
              <a:gdLst/>
              <a:ahLst/>
              <a:cxnLst>
                <a:cxn ang="0">
                  <a:pos x="0" y="34"/>
                </a:cxn>
                <a:cxn ang="0">
                  <a:pos x="7" y="38"/>
                </a:cxn>
                <a:cxn ang="0">
                  <a:pos x="22" y="55"/>
                </a:cxn>
                <a:cxn ang="0">
                  <a:pos x="244" y="106"/>
                </a:cxn>
                <a:cxn ang="0">
                  <a:pos x="239" y="121"/>
                </a:cxn>
                <a:cxn ang="0">
                  <a:pos x="217" y="133"/>
                </a:cxn>
                <a:cxn ang="0">
                  <a:pos x="190" y="118"/>
                </a:cxn>
                <a:cxn ang="0">
                  <a:pos x="203" y="106"/>
                </a:cxn>
                <a:cxn ang="0">
                  <a:pos x="220" y="99"/>
                </a:cxn>
                <a:cxn ang="0">
                  <a:pos x="538" y="97"/>
                </a:cxn>
                <a:cxn ang="0">
                  <a:pos x="526" y="96"/>
                </a:cxn>
                <a:cxn ang="0">
                  <a:pos x="512" y="103"/>
                </a:cxn>
                <a:cxn ang="0">
                  <a:pos x="480" y="99"/>
                </a:cxn>
                <a:cxn ang="0">
                  <a:pos x="468" y="106"/>
                </a:cxn>
                <a:cxn ang="0">
                  <a:pos x="458" y="130"/>
                </a:cxn>
                <a:cxn ang="0">
                  <a:pos x="446" y="140"/>
                </a:cxn>
                <a:cxn ang="0">
                  <a:pos x="434" y="169"/>
                </a:cxn>
                <a:cxn ang="0">
                  <a:pos x="418" y="179"/>
                </a:cxn>
                <a:cxn ang="0">
                  <a:pos x="405" y="215"/>
                </a:cxn>
                <a:cxn ang="0">
                  <a:pos x="383" y="227"/>
                </a:cxn>
                <a:cxn ang="0">
                  <a:pos x="377" y="239"/>
                </a:cxn>
                <a:cxn ang="0">
                  <a:pos x="365" y="244"/>
                </a:cxn>
                <a:cxn ang="0">
                  <a:pos x="348" y="239"/>
                </a:cxn>
                <a:cxn ang="0">
                  <a:pos x="364" y="232"/>
                </a:cxn>
                <a:cxn ang="0">
                  <a:pos x="374" y="210"/>
                </a:cxn>
                <a:cxn ang="0">
                  <a:pos x="360" y="205"/>
                </a:cxn>
                <a:cxn ang="0">
                  <a:pos x="360" y="198"/>
                </a:cxn>
                <a:cxn ang="0">
                  <a:pos x="359" y="140"/>
                </a:cxn>
                <a:cxn ang="0">
                  <a:pos x="364" y="128"/>
                </a:cxn>
                <a:cxn ang="0">
                  <a:pos x="355" y="135"/>
                </a:cxn>
                <a:cxn ang="0">
                  <a:pos x="364" y="109"/>
                </a:cxn>
                <a:cxn ang="0">
                  <a:pos x="369" y="99"/>
                </a:cxn>
                <a:cxn ang="0">
                  <a:pos x="362" y="103"/>
                </a:cxn>
                <a:cxn ang="0">
                  <a:pos x="348" y="120"/>
                </a:cxn>
                <a:cxn ang="0">
                  <a:pos x="354" y="132"/>
                </a:cxn>
                <a:cxn ang="0">
                  <a:pos x="338" y="147"/>
                </a:cxn>
                <a:cxn ang="0">
                  <a:pos x="289" y="138"/>
                </a:cxn>
                <a:cxn ang="0">
                  <a:pos x="278" y="114"/>
                </a:cxn>
                <a:cxn ang="0">
                  <a:pos x="265" y="104"/>
                </a:cxn>
                <a:cxn ang="0">
                  <a:pos x="270" y="94"/>
                </a:cxn>
                <a:cxn ang="0">
                  <a:pos x="272" y="82"/>
                </a:cxn>
                <a:cxn ang="0">
                  <a:pos x="277" y="67"/>
                </a:cxn>
                <a:cxn ang="0">
                  <a:pos x="284" y="73"/>
                </a:cxn>
                <a:cxn ang="0">
                  <a:pos x="297" y="87"/>
                </a:cxn>
                <a:cxn ang="0">
                  <a:pos x="313" y="85"/>
                </a:cxn>
                <a:cxn ang="0">
                  <a:pos x="323" y="87"/>
                </a:cxn>
                <a:cxn ang="0">
                  <a:pos x="321" y="77"/>
                </a:cxn>
                <a:cxn ang="0">
                  <a:pos x="307" y="77"/>
                </a:cxn>
                <a:cxn ang="0">
                  <a:pos x="278" y="67"/>
                </a:cxn>
                <a:cxn ang="0">
                  <a:pos x="272" y="68"/>
                </a:cxn>
                <a:cxn ang="0">
                  <a:pos x="304" y="65"/>
                </a:cxn>
                <a:cxn ang="0">
                  <a:pos x="311" y="50"/>
                </a:cxn>
                <a:cxn ang="0">
                  <a:pos x="333" y="36"/>
                </a:cxn>
                <a:cxn ang="0">
                  <a:pos x="383" y="43"/>
                </a:cxn>
                <a:cxn ang="0">
                  <a:pos x="441" y="26"/>
                </a:cxn>
                <a:cxn ang="0">
                  <a:pos x="473" y="12"/>
                </a:cxn>
                <a:cxn ang="0">
                  <a:pos x="545" y="10"/>
                </a:cxn>
                <a:cxn ang="0">
                  <a:pos x="623" y="21"/>
                </a:cxn>
                <a:cxn ang="0">
                  <a:pos x="664" y="10"/>
                </a:cxn>
                <a:cxn ang="0">
                  <a:pos x="678" y="63"/>
                </a:cxn>
                <a:cxn ang="0">
                  <a:pos x="579" y="97"/>
                </a:cxn>
              </a:cxnLst>
              <a:rect l="0" t="0" r="r" b="b"/>
              <a:pathLst>
                <a:path w="678" h="248">
                  <a:moveTo>
                    <a:pt x="22" y="55"/>
                  </a:moveTo>
                  <a:lnTo>
                    <a:pt x="12" y="51"/>
                  </a:lnTo>
                  <a:lnTo>
                    <a:pt x="0" y="34"/>
                  </a:lnTo>
                  <a:lnTo>
                    <a:pt x="2" y="33"/>
                  </a:lnTo>
                  <a:lnTo>
                    <a:pt x="7" y="29"/>
                  </a:lnTo>
                  <a:lnTo>
                    <a:pt x="7" y="38"/>
                  </a:lnTo>
                  <a:lnTo>
                    <a:pt x="21" y="48"/>
                  </a:lnTo>
                  <a:lnTo>
                    <a:pt x="24" y="55"/>
                  </a:lnTo>
                  <a:lnTo>
                    <a:pt x="22" y="55"/>
                  </a:lnTo>
                  <a:close/>
                  <a:moveTo>
                    <a:pt x="231" y="96"/>
                  </a:moveTo>
                  <a:lnTo>
                    <a:pt x="231" y="103"/>
                  </a:lnTo>
                  <a:lnTo>
                    <a:pt x="244" y="106"/>
                  </a:lnTo>
                  <a:lnTo>
                    <a:pt x="241" y="114"/>
                  </a:lnTo>
                  <a:lnTo>
                    <a:pt x="241" y="120"/>
                  </a:lnTo>
                  <a:lnTo>
                    <a:pt x="239" y="121"/>
                  </a:lnTo>
                  <a:lnTo>
                    <a:pt x="244" y="130"/>
                  </a:lnTo>
                  <a:lnTo>
                    <a:pt x="241" y="133"/>
                  </a:lnTo>
                  <a:lnTo>
                    <a:pt x="217" y="133"/>
                  </a:lnTo>
                  <a:lnTo>
                    <a:pt x="222" y="137"/>
                  </a:lnTo>
                  <a:lnTo>
                    <a:pt x="222" y="142"/>
                  </a:lnTo>
                  <a:lnTo>
                    <a:pt x="190" y="118"/>
                  </a:lnTo>
                  <a:lnTo>
                    <a:pt x="184" y="111"/>
                  </a:lnTo>
                  <a:lnTo>
                    <a:pt x="183" y="101"/>
                  </a:lnTo>
                  <a:lnTo>
                    <a:pt x="203" y="106"/>
                  </a:lnTo>
                  <a:lnTo>
                    <a:pt x="205" y="101"/>
                  </a:lnTo>
                  <a:lnTo>
                    <a:pt x="217" y="96"/>
                  </a:lnTo>
                  <a:lnTo>
                    <a:pt x="220" y="99"/>
                  </a:lnTo>
                  <a:lnTo>
                    <a:pt x="231" y="96"/>
                  </a:lnTo>
                  <a:close/>
                  <a:moveTo>
                    <a:pt x="579" y="97"/>
                  </a:moveTo>
                  <a:lnTo>
                    <a:pt x="538" y="97"/>
                  </a:lnTo>
                  <a:lnTo>
                    <a:pt x="538" y="91"/>
                  </a:lnTo>
                  <a:lnTo>
                    <a:pt x="526" y="89"/>
                  </a:lnTo>
                  <a:lnTo>
                    <a:pt x="526" y="96"/>
                  </a:lnTo>
                  <a:lnTo>
                    <a:pt x="519" y="96"/>
                  </a:lnTo>
                  <a:lnTo>
                    <a:pt x="519" y="103"/>
                  </a:lnTo>
                  <a:lnTo>
                    <a:pt x="512" y="103"/>
                  </a:lnTo>
                  <a:lnTo>
                    <a:pt x="514" y="96"/>
                  </a:lnTo>
                  <a:lnTo>
                    <a:pt x="480" y="94"/>
                  </a:lnTo>
                  <a:lnTo>
                    <a:pt x="480" y="99"/>
                  </a:lnTo>
                  <a:lnTo>
                    <a:pt x="475" y="99"/>
                  </a:lnTo>
                  <a:lnTo>
                    <a:pt x="475" y="106"/>
                  </a:lnTo>
                  <a:lnTo>
                    <a:pt x="468" y="106"/>
                  </a:lnTo>
                  <a:lnTo>
                    <a:pt x="466" y="123"/>
                  </a:lnTo>
                  <a:lnTo>
                    <a:pt x="459" y="123"/>
                  </a:lnTo>
                  <a:lnTo>
                    <a:pt x="458" y="130"/>
                  </a:lnTo>
                  <a:lnTo>
                    <a:pt x="453" y="128"/>
                  </a:lnTo>
                  <a:lnTo>
                    <a:pt x="451" y="140"/>
                  </a:lnTo>
                  <a:lnTo>
                    <a:pt x="446" y="140"/>
                  </a:lnTo>
                  <a:lnTo>
                    <a:pt x="441" y="157"/>
                  </a:lnTo>
                  <a:lnTo>
                    <a:pt x="436" y="157"/>
                  </a:lnTo>
                  <a:lnTo>
                    <a:pt x="434" y="169"/>
                  </a:lnTo>
                  <a:lnTo>
                    <a:pt x="427" y="169"/>
                  </a:lnTo>
                  <a:lnTo>
                    <a:pt x="425" y="181"/>
                  </a:lnTo>
                  <a:lnTo>
                    <a:pt x="418" y="179"/>
                  </a:lnTo>
                  <a:lnTo>
                    <a:pt x="415" y="198"/>
                  </a:lnTo>
                  <a:lnTo>
                    <a:pt x="410" y="198"/>
                  </a:lnTo>
                  <a:lnTo>
                    <a:pt x="405" y="215"/>
                  </a:lnTo>
                  <a:lnTo>
                    <a:pt x="400" y="215"/>
                  </a:lnTo>
                  <a:lnTo>
                    <a:pt x="400" y="220"/>
                  </a:lnTo>
                  <a:lnTo>
                    <a:pt x="383" y="227"/>
                  </a:lnTo>
                  <a:lnTo>
                    <a:pt x="379" y="232"/>
                  </a:lnTo>
                  <a:lnTo>
                    <a:pt x="379" y="237"/>
                  </a:lnTo>
                  <a:lnTo>
                    <a:pt x="377" y="239"/>
                  </a:lnTo>
                  <a:lnTo>
                    <a:pt x="379" y="241"/>
                  </a:lnTo>
                  <a:lnTo>
                    <a:pt x="364" y="248"/>
                  </a:lnTo>
                  <a:lnTo>
                    <a:pt x="365" y="244"/>
                  </a:lnTo>
                  <a:lnTo>
                    <a:pt x="364" y="241"/>
                  </a:lnTo>
                  <a:lnTo>
                    <a:pt x="364" y="244"/>
                  </a:lnTo>
                  <a:lnTo>
                    <a:pt x="348" y="239"/>
                  </a:lnTo>
                  <a:lnTo>
                    <a:pt x="359" y="241"/>
                  </a:lnTo>
                  <a:lnTo>
                    <a:pt x="369" y="231"/>
                  </a:lnTo>
                  <a:lnTo>
                    <a:pt x="364" y="232"/>
                  </a:lnTo>
                  <a:lnTo>
                    <a:pt x="365" y="219"/>
                  </a:lnTo>
                  <a:lnTo>
                    <a:pt x="364" y="214"/>
                  </a:lnTo>
                  <a:lnTo>
                    <a:pt x="374" y="210"/>
                  </a:lnTo>
                  <a:lnTo>
                    <a:pt x="364" y="208"/>
                  </a:lnTo>
                  <a:lnTo>
                    <a:pt x="364" y="212"/>
                  </a:lnTo>
                  <a:lnTo>
                    <a:pt x="360" y="205"/>
                  </a:lnTo>
                  <a:lnTo>
                    <a:pt x="359" y="196"/>
                  </a:lnTo>
                  <a:lnTo>
                    <a:pt x="360" y="195"/>
                  </a:lnTo>
                  <a:lnTo>
                    <a:pt x="360" y="198"/>
                  </a:lnTo>
                  <a:lnTo>
                    <a:pt x="362" y="190"/>
                  </a:lnTo>
                  <a:lnTo>
                    <a:pt x="372" y="183"/>
                  </a:lnTo>
                  <a:lnTo>
                    <a:pt x="359" y="140"/>
                  </a:lnTo>
                  <a:lnTo>
                    <a:pt x="360" y="135"/>
                  </a:lnTo>
                  <a:lnTo>
                    <a:pt x="360" y="132"/>
                  </a:lnTo>
                  <a:lnTo>
                    <a:pt x="364" y="128"/>
                  </a:lnTo>
                  <a:lnTo>
                    <a:pt x="359" y="128"/>
                  </a:lnTo>
                  <a:lnTo>
                    <a:pt x="359" y="133"/>
                  </a:lnTo>
                  <a:lnTo>
                    <a:pt x="355" y="135"/>
                  </a:lnTo>
                  <a:lnTo>
                    <a:pt x="357" y="130"/>
                  </a:lnTo>
                  <a:lnTo>
                    <a:pt x="354" y="123"/>
                  </a:lnTo>
                  <a:lnTo>
                    <a:pt x="364" y="109"/>
                  </a:lnTo>
                  <a:lnTo>
                    <a:pt x="364" y="104"/>
                  </a:lnTo>
                  <a:lnTo>
                    <a:pt x="376" y="97"/>
                  </a:lnTo>
                  <a:lnTo>
                    <a:pt x="369" y="99"/>
                  </a:lnTo>
                  <a:lnTo>
                    <a:pt x="367" y="94"/>
                  </a:lnTo>
                  <a:lnTo>
                    <a:pt x="367" y="101"/>
                  </a:lnTo>
                  <a:lnTo>
                    <a:pt x="362" y="103"/>
                  </a:lnTo>
                  <a:lnTo>
                    <a:pt x="355" y="114"/>
                  </a:lnTo>
                  <a:lnTo>
                    <a:pt x="355" y="118"/>
                  </a:lnTo>
                  <a:lnTo>
                    <a:pt x="348" y="120"/>
                  </a:lnTo>
                  <a:lnTo>
                    <a:pt x="350" y="126"/>
                  </a:lnTo>
                  <a:lnTo>
                    <a:pt x="345" y="125"/>
                  </a:lnTo>
                  <a:lnTo>
                    <a:pt x="354" y="132"/>
                  </a:lnTo>
                  <a:lnTo>
                    <a:pt x="348" y="143"/>
                  </a:lnTo>
                  <a:lnTo>
                    <a:pt x="340" y="142"/>
                  </a:lnTo>
                  <a:lnTo>
                    <a:pt x="338" y="147"/>
                  </a:lnTo>
                  <a:lnTo>
                    <a:pt x="318" y="152"/>
                  </a:lnTo>
                  <a:lnTo>
                    <a:pt x="292" y="147"/>
                  </a:lnTo>
                  <a:lnTo>
                    <a:pt x="289" y="138"/>
                  </a:lnTo>
                  <a:lnTo>
                    <a:pt x="294" y="135"/>
                  </a:lnTo>
                  <a:lnTo>
                    <a:pt x="284" y="128"/>
                  </a:lnTo>
                  <a:lnTo>
                    <a:pt x="278" y="114"/>
                  </a:lnTo>
                  <a:lnTo>
                    <a:pt x="278" y="111"/>
                  </a:lnTo>
                  <a:lnTo>
                    <a:pt x="275" y="113"/>
                  </a:lnTo>
                  <a:lnTo>
                    <a:pt x="265" y="104"/>
                  </a:lnTo>
                  <a:lnTo>
                    <a:pt x="263" y="99"/>
                  </a:lnTo>
                  <a:lnTo>
                    <a:pt x="268" y="99"/>
                  </a:lnTo>
                  <a:lnTo>
                    <a:pt x="270" y="94"/>
                  </a:lnTo>
                  <a:lnTo>
                    <a:pt x="261" y="96"/>
                  </a:lnTo>
                  <a:lnTo>
                    <a:pt x="254" y="91"/>
                  </a:lnTo>
                  <a:lnTo>
                    <a:pt x="272" y="82"/>
                  </a:lnTo>
                  <a:lnTo>
                    <a:pt x="272" y="77"/>
                  </a:lnTo>
                  <a:lnTo>
                    <a:pt x="277" y="73"/>
                  </a:lnTo>
                  <a:lnTo>
                    <a:pt x="277" y="67"/>
                  </a:lnTo>
                  <a:lnTo>
                    <a:pt x="278" y="72"/>
                  </a:lnTo>
                  <a:lnTo>
                    <a:pt x="285" y="70"/>
                  </a:lnTo>
                  <a:lnTo>
                    <a:pt x="284" y="73"/>
                  </a:lnTo>
                  <a:lnTo>
                    <a:pt x="284" y="77"/>
                  </a:lnTo>
                  <a:lnTo>
                    <a:pt x="297" y="80"/>
                  </a:lnTo>
                  <a:lnTo>
                    <a:pt x="297" y="87"/>
                  </a:lnTo>
                  <a:lnTo>
                    <a:pt x="289" y="96"/>
                  </a:lnTo>
                  <a:lnTo>
                    <a:pt x="307" y="82"/>
                  </a:lnTo>
                  <a:lnTo>
                    <a:pt x="313" y="85"/>
                  </a:lnTo>
                  <a:lnTo>
                    <a:pt x="311" y="97"/>
                  </a:lnTo>
                  <a:lnTo>
                    <a:pt x="323" y="92"/>
                  </a:lnTo>
                  <a:lnTo>
                    <a:pt x="323" y="87"/>
                  </a:lnTo>
                  <a:lnTo>
                    <a:pt x="325" y="87"/>
                  </a:lnTo>
                  <a:lnTo>
                    <a:pt x="309" y="79"/>
                  </a:lnTo>
                  <a:lnTo>
                    <a:pt x="321" y="77"/>
                  </a:lnTo>
                  <a:lnTo>
                    <a:pt x="316" y="73"/>
                  </a:lnTo>
                  <a:lnTo>
                    <a:pt x="319" y="70"/>
                  </a:lnTo>
                  <a:lnTo>
                    <a:pt x="307" y="77"/>
                  </a:lnTo>
                  <a:lnTo>
                    <a:pt x="289" y="75"/>
                  </a:lnTo>
                  <a:lnTo>
                    <a:pt x="285" y="68"/>
                  </a:lnTo>
                  <a:lnTo>
                    <a:pt x="278" y="67"/>
                  </a:lnTo>
                  <a:lnTo>
                    <a:pt x="277" y="65"/>
                  </a:lnTo>
                  <a:lnTo>
                    <a:pt x="275" y="67"/>
                  </a:lnTo>
                  <a:lnTo>
                    <a:pt x="272" y="68"/>
                  </a:lnTo>
                  <a:lnTo>
                    <a:pt x="270" y="67"/>
                  </a:lnTo>
                  <a:lnTo>
                    <a:pt x="277" y="63"/>
                  </a:lnTo>
                  <a:lnTo>
                    <a:pt x="304" y="65"/>
                  </a:lnTo>
                  <a:lnTo>
                    <a:pt x="302" y="56"/>
                  </a:lnTo>
                  <a:lnTo>
                    <a:pt x="314" y="51"/>
                  </a:lnTo>
                  <a:lnTo>
                    <a:pt x="311" y="50"/>
                  </a:lnTo>
                  <a:lnTo>
                    <a:pt x="313" y="41"/>
                  </a:lnTo>
                  <a:lnTo>
                    <a:pt x="325" y="46"/>
                  </a:lnTo>
                  <a:lnTo>
                    <a:pt x="333" y="36"/>
                  </a:lnTo>
                  <a:lnTo>
                    <a:pt x="340" y="39"/>
                  </a:lnTo>
                  <a:lnTo>
                    <a:pt x="364" y="36"/>
                  </a:lnTo>
                  <a:lnTo>
                    <a:pt x="383" y="43"/>
                  </a:lnTo>
                  <a:lnTo>
                    <a:pt x="408" y="38"/>
                  </a:lnTo>
                  <a:lnTo>
                    <a:pt x="422" y="29"/>
                  </a:lnTo>
                  <a:lnTo>
                    <a:pt x="441" y="26"/>
                  </a:lnTo>
                  <a:lnTo>
                    <a:pt x="429" y="15"/>
                  </a:lnTo>
                  <a:lnTo>
                    <a:pt x="471" y="19"/>
                  </a:lnTo>
                  <a:lnTo>
                    <a:pt x="473" y="12"/>
                  </a:lnTo>
                  <a:lnTo>
                    <a:pt x="497" y="14"/>
                  </a:lnTo>
                  <a:lnTo>
                    <a:pt x="499" y="7"/>
                  </a:lnTo>
                  <a:lnTo>
                    <a:pt x="545" y="10"/>
                  </a:lnTo>
                  <a:lnTo>
                    <a:pt x="545" y="17"/>
                  </a:lnTo>
                  <a:lnTo>
                    <a:pt x="572" y="19"/>
                  </a:lnTo>
                  <a:lnTo>
                    <a:pt x="623" y="21"/>
                  </a:lnTo>
                  <a:lnTo>
                    <a:pt x="652" y="21"/>
                  </a:lnTo>
                  <a:lnTo>
                    <a:pt x="652" y="10"/>
                  </a:lnTo>
                  <a:lnTo>
                    <a:pt x="664" y="10"/>
                  </a:lnTo>
                  <a:lnTo>
                    <a:pt x="664" y="0"/>
                  </a:lnTo>
                  <a:lnTo>
                    <a:pt x="676" y="0"/>
                  </a:lnTo>
                  <a:lnTo>
                    <a:pt x="678" y="63"/>
                  </a:lnTo>
                  <a:lnTo>
                    <a:pt x="661" y="58"/>
                  </a:lnTo>
                  <a:lnTo>
                    <a:pt x="664" y="99"/>
                  </a:lnTo>
                  <a:lnTo>
                    <a:pt x="579" y="9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48" name="Freeform 1580"/>
            <p:cNvSpPr>
              <a:spLocks/>
            </p:cNvSpPr>
            <p:nvPr/>
          </p:nvSpPr>
          <p:spPr bwMode="auto">
            <a:xfrm>
              <a:off x="741" y="1313"/>
              <a:ext cx="22" cy="20"/>
            </a:xfrm>
            <a:custGeom>
              <a:avLst/>
              <a:gdLst/>
              <a:ahLst/>
              <a:cxnLst>
                <a:cxn ang="0">
                  <a:pos x="51" y="2"/>
                </a:cxn>
                <a:cxn ang="0">
                  <a:pos x="55" y="43"/>
                </a:cxn>
                <a:cxn ang="0">
                  <a:pos x="46" y="43"/>
                </a:cxn>
                <a:cxn ang="0">
                  <a:pos x="46" y="51"/>
                </a:cxn>
                <a:cxn ang="0">
                  <a:pos x="36" y="51"/>
                </a:cxn>
                <a:cxn ang="0">
                  <a:pos x="36" y="44"/>
                </a:cxn>
                <a:cxn ang="0">
                  <a:pos x="36" y="44"/>
                </a:cxn>
                <a:cxn ang="0">
                  <a:pos x="31" y="38"/>
                </a:cxn>
                <a:cxn ang="0">
                  <a:pos x="24" y="39"/>
                </a:cxn>
                <a:cxn ang="0">
                  <a:pos x="0" y="26"/>
                </a:cxn>
                <a:cxn ang="0">
                  <a:pos x="12" y="7"/>
                </a:cxn>
                <a:cxn ang="0">
                  <a:pos x="26" y="0"/>
                </a:cxn>
                <a:cxn ang="0">
                  <a:pos x="46" y="2"/>
                </a:cxn>
                <a:cxn ang="0">
                  <a:pos x="46" y="2"/>
                </a:cxn>
                <a:cxn ang="0">
                  <a:pos x="48" y="2"/>
                </a:cxn>
                <a:cxn ang="0">
                  <a:pos x="50" y="2"/>
                </a:cxn>
                <a:cxn ang="0">
                  <a:pos x="51" y="2"/>
                </a:cxn>
              </a:cxnLst>
              <a:rect l="0" t="0" r="r" b="b"/>
              <a:pathLst>
                <a:path w="55" h="51">
                  <a:moveTo>
                    <a:pt x="51" y="2"/>
                  </a:moveTo>
                  <a:lnTo>
                    <a:pt x="55" y="43"/>
                  </a:lnTo>
                  <a:lnTo>
                    <a:pt x="46" y="43"/>
                  </a:lnTo>
                  <a:lnTo>
                    <a:pt x="46" y="51"/>
                  </a:lnTo>
                  <a:lnTo>
                    <a:pt x="36" y="51"/>
                  </a:lnTo>
                  <a:lnTo>
                    <a:pt x="36" y="44"/>
                  </a:lnTo>
                  <a:lnTo>
                    <a:pt x="36" y="44"/>
                  </a:lnTo>
                  <a:lnTo>
                    <a:pt x="31" y="38"/>
                  </a:lnTo>
                  <a:lnTo>
                    <a:pt x="24" y="39"/>
                  </a:lnTo>
                  <a:lnTo>
                    <a:pt x="0" y="26"/>
                  </a:lnTo>
                  <a:lnTo>
                    <a:pt x="12" y="7"/>
                  </a:lnTo>
                  <a:lnTo>
                    <a:pt x="26" y="0"/>
                  </a:lnTo>
                  <a:lnTo>
                    <a:pt x="46" y="2"/>
                  </a:lnTo>
                  <a:lnTo>
                    <a:pt x="46" y="2"/>
                  </a:lnTo>
                  <a:lnTo>
                    <a:pt x="48" y="2"/>
                  </a:lnTo>
                  <a:lnTo>
                    <a:pt x="50" y="2"/>
                  </a:lnTo>
                  <a:lnTo>
                    <a:pt x="51" y="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49" name="Freeform 1581"/>
            <p:cNvSpPr>
              <a:spLocks noEditPoints="1"/>
            </p:cNvSpPr>
            <p:nvPr/>
          </p:nvSpPr>
          <p:spPr bwMode="auto">
            <a:xfrm>
              <a:off x="677" y="1315"/>
              <a:ext cx="86" cy="80"/>
            </a:xfrm>
            <a:custGeom>
              <a:avLst/>
              <a:gdLst/>
              <a:ahLst/>
              <a:cxnLst>
                <a:cxn ang="0">
                  <a:pos x="12" y="145"/>
                </a:cxn>
                <a:cxn ang="0">
                  <a:pos x="28" y="138"/>
                </a:cxn>
                <a:cxn ang="0">
                  <a:pos x="38" y="96"/>
                </a:cxn>
                <a:cxn ang="0">
                  <a:pos x="48" y="72"/>
                </a:cxn>
                <a:cxn ang="0">
                  <a:pos x="43" y="0"/>
                </a:cxn>
                <a:cxn ang="0">
                  <a:pos x="115" y="4"/>
                </a:cxn>
                <a:cxn ang="0">
                  <a:pos x="128" y="14"/>
                </a:cxn>
                <a:cxn ang="0">
                  <a:pos x="103" y="39"/>
                </a:cxn>
                <a:cxn ang="0">
                  <a:pos x="99" y="51"/>
                </a:cxn>
                <a:cxn ang="0">
                  <a:pos x="84" y="74"/>
                </a:cxn>
                <a:cxn ang="0">
                  <a:pos x="74" y="89"/>
                </a:cxn>
                <a:cxn ang="0">
                  <a:pos x="57" y="84"/>
                </a:cxn>
                <a:cxn ang="0">
                  <a:pos x="75" y="99"/>
                </a:cxn>
                <a:cxn ang="0">
                  <a:pos x="51" y="116"/>
                </a:cxn>
                <a:cxn ang="0">
                  <a:pos x="53" y="130"/>
                </a:cxn>
                <a:cxn ang="0">
                  <a:pos x="46" y="120"/>
                </a:cxn>
                <a:cxn ang="0">
                  <a:pos x="41" y="126"/>
                </a:cxn>
                <a:cxn ang="0">
                  <a:pos x="41" y="135"/>
                </a:cxn>
                <a:cxn ang="0">
                  <a:pos x="36" y="144"/>
                </a:cxn>
                <a:cxn ang="0">
                  <a:pos x="22" y="154"/>
                </a:cxn>
                <a:cxn ang="0">
                  <a:pos x="21" y="166"/>
                </a:cxn>
                <a:cxn ang="0">
                  <a:pos x="38" y="169"/>
                </a:cxn>
                <a:cxn ang="0">
                  <a:pos x="50" y="185"/>
                </a:cxn>
                <a:cxn ang="0">
                  <a:pos x="51" y="185"/>
                </a:cxn>
                <a:cxn ang="0">
                  <a:pos x="46" y="193"/>
                </a:cxn>
                <a:cxn ang="0">
                  <a:pos x="16" y="200"/>
                </a:cxn>
                <a:cxn ang="0">
                  <a:pos x="0" y="157"/>
                </a:cxn>
                <a:cxn ang="0">
                  <a:pos x="210" y="65"/>
                </a:cxn>
                <a:cxn ang="0">
                  <a:pos x="214" y="103"/>
                </a:cxn>
                <a:cxn ang="0">
                  <a:pos x="198" y="94"/>
                </a:cxn>
                <a:cxn ang="0">
                  <a:pos x="190" y="97"/>
                </a:cxn>
                <a:cxn ang="0">
                  <a:pos x="180" y="111"/>
                </a:cxn>
                <a:cxn ang="0">
                  <a:pos x="178" y="106"/>
                </a:cxn>
                <a:cxn ang="0">
                  <a:pos x="171" y="111"/>
                </a:cxn>
                <a:cxn ang="0">
                  <a:pos x="166" y="115"/>
                </a:cxn>
                <a:cxn ang="0">
                  <a:pos x="166" y="126"/>
                </a:cxn>
                <a:cxn ang="0">
                  <a:pos x="161" y="130"/>
                </a:cxn>
                <a:cxn ang="0">
                  <a:pos x="159" y="121"/>
                </a:cxn>
                <a:cxn ang="0">
                  <a:pos x="151" y="130"/>
                </a:cxn>
                <a:cxn ang="0">
                  <a:pos x="145" y="140"/>
                </a:cxn>
                <a:cxn ang="0">
                  <a:pos x="137" y="154"/>
                </a:cxn>
                <a:cxn ang="0">
                  <a:pos x="123" y="150"/>
                </a:cxn>
                <a:cxn ang="0">
                  <a:pos x="108" y="162"/>
                </a:cxn>
                <a:cxn ang="0">
                  <a:pos x="99" y="149"/>
                </a:cxn>
                <a:cxn ang="0">
                  <a:pos x="108" y="140"/>
                </a:cxn>
                <a:cxn ang="0">
                  <a:pos x="127" y="130"/>
                </a:cxn>
                <a:cxn ang="0">
                  <a:pos x="116" y="126"/>
                </a:cxn>
                <a:cxn ang="0">
                  <a:pos x="101" y="121"/>
                </a:cxn>
                <a:cxn ang="0">
                  <a:pos x="116" y="77"/>
                </a:cxn>
                <a:cxn ang="0">
                  <a:pos x="115" y="51"/>
                </a:cxn>
                <a:cxn ang="0">
                  <a:pos x="161" y="38"/>
                </a:cxn>
                <a:cxn ang="0">
                  <a:pos x="195" y="46"/>
                </a:cxn>
                <a:cxn ang="0">
                  <a:pos x="209" y="50"/>
                </a:cxn>
              </a:cxnLst>
              <a:rect l="0" t="0" r="r" b="b"/>
              <a:pathLst>
                <a:path w="215" h="200">
                  <a:moveTo>
                    <a:pt x="0" y="157"/>
                  </a:moveTo>
                  <a:lnTo>
                    <a:pt x="12" y="157"/>
                  </a:lnTo>
                  <a:lnTo>
                    <a:pt x="12" y="145"/>
                  </a:lnTo>
                  <a:lnTo>
                    <a:pt x="22" y="144"/>
                  </a:lnTo>
                  <a:lnTo>
                    <a:pt x="22" y="140"/>
                  </a:lnTo>
                  <a:lnTo>
                    <a:pt x="28" y="138"/>
                  </a:lnTo>
                  <a:lnTo>
                    <a:pt x="28" y="126"/>
                  </a:lnTo>
                  <a:lnTo>
                    <a:pt x="38" y="120"/>
                  </a:lnTo>
                  <a:lnTo>
                    <a:pt x="38" y="96"/>
                  </a:lnTo>
                  <a:lnTo>
                    <a:pt x="43" y="96"/>
                  </a:lnTo>
                  <a:lnTo>
                    <a:pt x="43" y="72"/>
                  </a:lnTo>
                  <a:lnTo>
                    <a:pt x="48" y="72"/>
                  </a:lnTo>
                  <a:lnTo>
                    <a:pt x="48" y="60"/>
                  </a:lnTo>
                  <a:lnTo>
                    <a:pt x="46" y="41"/>
                  </a:lnTo>
                  <a:lnTo>
                    <a:pt x="43" y="0"/>
                  </a:lnTo>
                  <a:lnTo>
                    <a:pt x="60" y="5"/>
                  </a:lnTo>
                  <a:lnTo>
                    <a:pt x="104" y="4"/>
                  </a:lnTo>
                  <a:lnTo>
                    <a:pt x="115" y="4"/>
                  </a:lnTo>
                  <a:lnTo>
                    <a:pt x="116" y="9"/>
                  </a:lnTo>
                  <a:lnTo>
                    <a:pt x="116" y="15"/>
                  </a:lnTo>
                  <a:lnTo>
                    <a:pt x="128" y="14"/>
                  </a:lnTo>
                  <a:lnTo>
                    <a:pt x="128" y="19"/>
                  </a:lnTo>
                  <a:lnTo>
                    <a:pt x="121" y="29"/>
                  </a:lnTo>
                  <a:lnTo>
                    <a:pt x="103" y="39"/>
                  </a:lnTo>
                  <a:lnTo>
                    <a:pt x="101" y="45"/>
                  </a:lnTo>
                  <a:lnTo>
                    <a:pt x="104" y="53"/>
                  </a:lnTo>
                  <a:lnTo>
                    <a:pt x="99" y="51"/>
                  </a:lnTo>
                  <a:lnTo>
                    <a:pt x="92" y="56"/>
                  </a:lnTo>
                  <a:lnTo>
                    <a:pt x="84" y="68"/>
                  </a:lnTo>
                  <a:lnTo>
                    <a:pt x="84" y="74"/>
                  </a:lnTo>
                  <a:lnTo>
                    <a:pt x="87" y="77"/>
                  </a:lnTo>
                  <a:lnTo>
                    <a:pt x="80" y="84"/>
                  </a:lnTo>
                  <a:lnTo>
                    <a:pt x="74" y="89"/>
                  </a:lnTo>
                  <a:lnTo>
                    <a:pt x="65" y="87"/>
                  </a:lnTo>
                  <a:lnTo>
                    <a:pt x="63" y="82"/>
                  </a:lnTo>
                  <a:lnTo>
                    <a:pt x="57" y="84"/>
                  </a:lnTo>
                  <a:lnTo>
                    <a:pt x="63" y="84"/>
                  </a:lnTo>
                  <a:lnTo>
                    <a:pt x="63" y="87"/>
                  </a:lnTo>
                  <a:lnTo>
                    <a:pt x="75" y="99"/>
                  </a:lnTo>
                  <a:lnTo>
                    <a:pt x="72" y="109"/>
                  </a:lnTo>
                  <a:lnTo>
                    <a:pt x="53" y="115"/>
                  </a:lnTo>
                  <a:lnTo>
                    <a:pt x="51" y="116"/>
                  </a:lnTo>
                  <a:lnTo>
                    <a:pt x="62" y="116"/>
                  </a:lnTo>
                  <a:lnTo>
                    <a:pt x="60" y="125"/>
                  </a:lnTo>
                  <a:lnTo>
                    <a:pt x="53" y="130"/>
                  </a:lnTo>
                  <a:lnTo>
                    <a:pt x="46" y="128"/>
                  </a:lnTo>
                  <a:lnTo>
                    <a:pt x="50" y="125"/>
                  </a:lnTo>
                  <a:lnTo>
                    <a:pt x="46" y="120"/>
                  </a:lnTo>
                  <a:lnTo>
                    <a:pt x="45" y="130"/>
                  </a:lnTo>
                  <a:lnTo>
                    <a:pt x="43" y="130"/>
                  </a:lnTo>
                  <a:lnTo>
                    <a:pt x="41" y="126"/>
                  </a:lnTo>
                  <a:lnTo>
                    <a:pt x="36" y="130"/>
                  </a:lnTo>
                  <a:lnTo>
                    <a:pt x="41" y="132"/>
                  </a:lnTo>
                  <a:lnTo>
                    <a:pt x="41" y="135"/>
                  </a:lnTo>
                  <a:lnTo>
                    <a:pt x="31" y="137"/>
                  </a:lnTo>
                  <a:lnTo>
                    <a:pt x="34" y="138"/>
                  </a:lnTo>
                  <a:lnTo>
                    <a:pt x="36" y="144"/>
                  </a:lnTo>
                  <a:lnTo>
                    <a:pt x="21" y="149"/>
                  </a:lnTo>
                  <a:lnTo>
                    <a:pt x="28" y="149"/>
                  </a:lnTo>
                  <a:lnTo>
                    <a:pt x="22" y="154"/>
                  </a:lnTo>
                  <a:lnTo>
                    <a:pt x="22" y="161"/>
                  </a:lnTo>
                  <a:lnTo>
                    <a:pt x="17" y="164"/>
                  </a:lnTo>
                  <a:lnTo>
                    <a:pt x="21" y="166"/>
                  </a:lnTo>
                  <a:lnTo>
                    <a:pt x="21" y="173"/>
                  </a:lnTo>
                  <a:lnTo>
                    <a:pt x="26" y="169"/>
                  </a:lnTo>
                  <a:lnTo>
                    <a:pt x="38" y="169"/>
                  </a:lnTo>
                  <a:lnTo>
                    <a:pt x="46" y="176"/>
                  </a:lnTo>
                  <a:lnTo>
                    <a:pt x="51" y="183"/>
                  </a:lnTo>
                  <a:lnTo>
                    <a:pt x="50" y="185"/>
                  </a:lnTo>
                  <a:lnTo>
                    <a:pt x="53" y="185"/>
                  </a:lnTo>
                  <a:lnTo>
                    <a:pt x="53" y="185"/>
                  </a:lnTo>
                  <a:lnTo>
                    <a:pt x="51" y="185"/>
                  </a:lnTo>
                  <a:lnTo>
                    <a:pt x="51" y="185"/>
                  </a:lnTo>
                  <a:lnTo>
                    <a:pt x="46" y="185"/>
                  </a:lnTo>
                  <a:lnTo>
                    <a:pt x="46" y="193"/>
                  </a:lnTo>
                  <a:lnTo>
                    <a:pt x="33" y="193"/>
                  </a:lnTo>
                  <a:lnTo>
                    <a:pt x="33" y="200"/>
                  </a:lnTo>
                  <a:lnTo>
                    <a:pt x="16" y="200"/>
                  </a:lnTo>
                  <a:lnTo>
                    <a:pt x="4" y="200"/>
                  </a:lnTo>
                  <a:lnTo>
                    <a:pt x="2" y="176"/>
                  </a:lnTo>
                  <a:lnTo>
                    <a:pt x="0" y="157"/>
                  </a:lnTo>
                  <a:close/>
                  <a:moveTo>
                    <a:pt x="210" y="65"/>
                  </a:moveTo>
                  <a:lnTo>
                    <a:pt x="209" y="67"/>
                  </a:lnTo>
                  <a:lnTo>
                    <a:pt x="210" y="65"/>
                  </a:lnTo>
                  <a:lnTo>
                    <a:pt x="214" y="67"/>
                  </a:lnTo>
                  <a:lnTo>
                    <a:pt x="215" y="101"/>
                  </a:lnTo>
                  <a:lnTo>
                    <a:pt x="214" y="103"/>
                  </a:lnTo>
                  <a:lnTo>
                    <a:pt x="198" y="101"/>
                  </a:lnTo>
                  <a:lnTo>
                    <a:pt x="197" y="99"/>
                  </a:lnTo>
                  <a:lnTo>
                    <a:pt x="198" y="94"/>
                  </a:lnTo>
                  <a:lnTo>
                    <a:pt x="197" y="94"/>
                  </a:lnTo>
                  <a:lnTo>
                    <a:pt x="191" y="108"/>
                  </a:lnTo>
                  <a:lnTo>
                    <a:pt x="190" y="97"/>
                  </a:lnTo>
                  <a:lnTo>
                    <a:pt x="185" y="91"/>
                  </a:lnTo>
                  <a:lnTo>
                    <a:pt x="186" y="99"/>
                  </a:lnTo>
                  <a:lnTo>
                    <a:pt x="180" y="111"/>
                  </a:lnTo>
                  <a:lnTo>
                    <a:pt x="183" y="120"/>
                  </a:lnTo>
                  <a:lnTo>
                    <a:pt x="180" y="118"/>
                  </a:lnTo>
                  <a:lnTo>
                    <a:pt x="178" y="106"/>
                  </a:lnTo>
                  <a:lnTo>
                    <a:pt x="176" y="103"/>
                  </a:lnTo>
                  <a:lnTo>
                    <a:pt x="174" y="111"/>
                  </a:lnTo>
                  <a:lnTo>
                    <a:pt x="171" y="111"/>
                  </a:lnTo>
                  <a:lnTo>
                    <a:pt x="174" y="115"/>
                  </a:lnTo>
                  <a:lnTo>
                    <a:pt x="176" y="123"/>
                  </a:lnTo>
                  <a:lnTo>
                    <a:pt x="166" y="115"/>
                  </a:lnTo>
                  <a:lnTo>
                    <a:pt x="169" y="120"/>
                  </a:lnTo>
                  <a:lnTo>
                    <a:pt x="169" y="123"/>
                  </a:lnTo>
                  <a:lnTo>
                    <a:pt x="166" y="126"/>
                  </a:lnTo>
                  <a:lnTo>
                    <a:pt x="162" y="121"/>
                  </a:lnTo>
                  <a:lnTo>
                    <a:pt x="164" y="130"/>
                  </a:lnTo>
                  <a:lnTo>
                    <a:pt x="161" y="130"/>
                  </a:lnTo>
                  <a:lnTo>
                    <a:pt x="161" y="133"/>
                  </a:lnTo>
                  <a:lnTo>
                    <a:pt x="154" y="138"/>
                  </a:lnTo>
                  <a:lnTo>
                    <a:pt x="159" y="121"/>
                  </a:lnTo>
                  <a:lnTo>
                    <a:pt x="151" y="138"/>
                  </a:lnTo>
                  <a:lnTo>
                    <a:pt x="149" y="135"/>
                  </a:lnTo>
                  <a:lnTo>
                    <a:pt x="151" y="130"/>
                  </a:lnTo>
                  <a:lnTo>
                    <a:pt x="144" y="133"/>
                  </a:lnTo>
                  <a:lnTo>
                    <a:pt x="147" y="137"/>
                  </a:lnTo>
                  <a:lnTo>
                    <a:pt x="145" y="140"/>
                  </a:lnTo>
                  <a:lnTo>
                    <a:pt x="147" y="142"/>
                  </a:lnTo>
                  <a:lnTo>
                    <a:pt x="135" y="150"/>
                  </a:lnTo>
                  <a:lnTo>
                    <a:pt x="137" y="154"/>
                  </a:lnTo>
                  <a:lnTo>
                    <a:pt x="135" y="157"/>
                  </a:lnTo>
                  <a:lnTo>
                    <a:pt x="132" y="152"/>
                  </a:lnTo>
                  <a:lnTo>
                    <a:pt x="123" y="150"/>
                  </a:lnTo>
                  <a:lnTo>
                    <a:pt x="130" y="157"/>
                  </a:lnTo>
                  <a:lnTo>
                    <a:pt x="118" y="156"/>
                  </a:lnTo>
                  <a:lnTo>
                    <a:pt x="108" y="162"/>
                  </a:lnTo>
                  <a:lnTo>
                    <a:pt x="106" y="157"/>
                  </a:lnTo>
                  <a:lnTo>
                    <a:pt x="99" y="154"/>
                  </a:lnTo>
                  <a:lnTo>
                    <a:pt x="99" y="149"/>
                  </a:lnTo>
                  <a:lnTo>
                    <a:pt x="104" y="149"/>
                  </a:lnTo>
                  <a:lnTo>
                    <a:pt x="101" y="145"/>
                  </a:lnTo>
                  <a:lnTo>
                    <a:pt x="108" y="140"/>
                  </a:lnTo>
                  <a:lnTo>
                    <a:pt x="120" y="142"/>
                  </a:lnTo>
                  <a:lnTo>
                    <a:pt x="116" y="135"/>
                  </a:lnTo>
                  <a:lnTo>
                    <a:pt x="127" y="130"/>
                  </a:lnTo>
                  <a:lnTo>
                    <a:pt x="125" y="128"/>
                  </a:lnTo>
                  <a:lnTo>
                    <a:pt x="132" y="118"/>
                  </a:lnTo>
                  <a:lnTo>
                    <a:pt x="116" y="126"/>
                  </a:lnTo>
                  <a:lnTo>
                    <a:pt x="115" y="128"/>
                  </a:lnTo>
                  <a:lnTo>
                    <a:pt x="118" y="130"/>
                  </a:lnTo>
                  <a:lnTo>
                    <a:pt x="101" y="121"/>
                  </a:lnTo>
                  <a:lnTo>
                    <a:pt x="106" y="101"/>
                  </a:lnTo>
                  <a:lnTo>
                    <a:pt x="115" y="89"/>
                  </a:lnTo>
                  <a:lnTo>
                    <a:pt x="116" y="77"/>
                  </a:lnTo>
                  <a:lnTo>
                    <a:pt x="120" y="75"/>
                  </a:lnTo>
                  <a:lnTo>
                    <a:pt x="120" y="65"/>
                  </a:lnTo>
                  <a:lnTo>
                    <a:pt x="115" y="51"/>
                  </a:lnTo>
                  <a:lnTo>
                    <a:pt x="127" y="48"/>
                  </a:lnTo>
                  <a:lnTo>
                    <a:pt x="147" y="29"/>
                  </a:lnTo>
                  <a:lnTo>
                    <a:pt x="161" y="38"/>
                  </a:lnTo>
                  <a:lnTo>
                    <a:pt x="168" y="33"/>
                  </a:lnTo>
                  <a:lnTo>
                    <a:pt x="195" y="39"/>
                  </a:lnTo>
                  <a:lnTo>
                    <a:pt x="195" y="46"/>
                  </a:lnTo>
                  <a:lnTo>
                    <a:pt x="205" y="46"/>
                  </a:lnTo>
                  <a:lnTo>
                    <a:pt x="209" y="46"/>
                  </a:lnTo>
                  <a:lnTo>
                    <a:pt x="209" y="50"/>
                  </a:lnTo>
                  <a:lnTo>
                    <a:pt x="209" y="50"/>
                  </a:lnTo>
                  <a:lnTo>
                    <a:pt x="210" y="6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50" name="Freeform 1582"/>
            <p:cNvSpPr>
              <a:spLocks/>
            </p:cNvSpPr>
            <p:nvPr/>
          </p:nvSpPr>
          <p:spPr bwMode="auto">
            <a:xfrm>
              <a:off x="582" y="1327"/>
              <a:ext cx="80" cy="72"/>
            </a:xfrm>
            <a:custGeom>
              <a:avLst/>
              <a:gdLst/>
              <a:ahLst/>
              <a:cxnLst>
                <a:cxn ang="0">
                  <a:pos x="39" y="90"/>
                </a:cxn>
                <a:cxn ang="0">
                  <a:pos x="48" y="80"/>
                </a:cxn>
                <a:cxn ang="0">
                  <a:pos x="57" y="68"/>
                </a:cxn>
                <a:cxn ang="0">
                  <a:pos x="67" y="51"/>
                </a:cxn>
                <a:cxn ang="0">
                  <a:pos x="74" y="39"/>
                </a:cxn>
                <a:cxn ang="0">
                  <a:pos x="80" y="34"/>
                </a:cxn>
                <a:cxn ang="0">
                  <a:pos x="89" y="17"/>
                </a:cxn>
                <a:cxn ang="0">
                  <a:pos x="96" y="10"/>
                </a:cxn>
                <a:cxn ang="0">
                  <a:pos x="101" y="5"/>
                </a:cxn>
                <a:cxn ang="0">
                  <a:pos x="133" y="14"/>
                </a:cxn>
                <a:cxn ang="0">
                  <a:pos x="140" y="7"/>
                </a:cxn>
                <a:cxn ang="0">
                  <a:pos x="147" y="0"/>
                </a:cxn>
                <a:cxn ang="0">
                  <a:pos x="159" y="8"/>
                </a:cxn>
                <a:cxn ang="0">
                  <a:pos x="197" y="94"/>
                </a:cxn>
                <a:cxn ang="0">
                  <a:pos x="191" y="101"/>
                </a:cxn>
                <a:cxn ang="0">
                  <a:pos x="178" y="107"/>
                </a:cxn>
                <a:cxn ang="0">
                  <a:pos x="171" y="113"/>
                </a:cxn>
                <a:cxn ang="0">
                  <a:pos x="168" y="119"/>
                </a:cxn>
                <a:cxn ang="0">
                  <a:pos x="152" y="150"/>
                </a:cxn>
                <a:cxn ang="0">
                  <a:pos x="108" y="162"/>
                </a:cxn>
                <a:cxn ang="0">
                  <a:pos x="101" y="152"/>
                </a:cxn>
                <a:cxn ang="0">
                  <a:pos x="106" y="140"/>
                </a:cxn>
                <a:cxn ang="0">
                  <a:pos x="116" y="138"/>
                </a:cxn>
                <a:cxn ang="0">
                  <a:pos x="121" y="147"/>
                </a:cxn>
                <a:cxn ang="0">
                  <a:pos x="108" y="133"/>
                </a:cxn>
                <a:cxn ang="0">
                  <a:pos x="106" y="135"/>
                </a:cxn>
                <a:cxn ang="0">
                  <a:pos x="94" y="140"/>
                </a:cxn>
                <a:cxn ang="0">
                  <a:pos x="92" y="140"/>
                </a:cxn>
                <a:cxn ang="0">
                  <a:pos x="92" y="154"/>
                </a:cxn>
                <a:cxn ang="0">
                  <a:pos x="92" y="152"/>
                </a:cxn>
                <a:cxn ang="0">
                  <a:pos x="89" y="154"/>
                </a:cxn>
                <a:cxn ang="0">
                  <a:pos x="89" y="179"/>
                </a:cxn>
                <a:cxn ang="0">
                  <a:pos x="70" y="150"/>
                </a:cxn>
                <a:cxn ang="0">
                  <a:pos x="63" y="138"/>
                </a:cxn>
                <a:cxn ang="0">
                  <a:pos x="58" y="145"/>
                </a:cxn>
                <a:cxn ang="0">
                  <a:pos x="50" y="142"/>
                </a:cxn>
                <a:cxn ang="0">
                  <a:pos x="39" y="136"/>
                </a:cxn>
                <a:cxn ang="0">
                  <a:pos x="39" y="128"/>
                </a:cxn>
                <a:cxn ang="0">
                  <a:pos x="17" y="138"/>
                </a:cxn>
                <a:cxn ang="0">
                  <a:pos x="4" y="145"/>
                </a:cxn>
                <a:cxn ang="0">
                  <a:pos x="0" y="143"/>
                </a:cxn>
                <a:cxn ang="0">
                  <a:pos x="21" y="131"/>
                </a:cxn>
                <a:cxn ang="0">
                  <a:pos x="26" y="126"/>
                </a:cxn>
                <a:cxn ang="0">
                  <a:pos x="36" y="109"/>
                </a:cxn>
              </a:cxnLst>
              <a:rect l="0" t="0" r="r" b="b"/>
              <a:pathLst>
                <a:path w="200" h="179">
                  <a:moveTo>
                    <a:pt x="36" y="109"/>
                  </a:moveTo>
                  <a:lnTo>
                    <a:pt x="39" y="90"/>
                  </a:lnTo>
                  <a:lnTo>
                    <a:pt x="46" y="92"/>
                  </a:lnTo>
                  <a:lnTo>
                    <a:pt x="48" y="80"/>
                  </a:lnTo>
                  <a:lnTo>
                    <a:pt x="55" y="80"/>
                  </a:lnTo>
                  <a:lnTo>
                    <a:pt x="57" y="68"/>
                  </a:lnTo>
                  <a:lnTo>
                    <a:pt x="62" y="68"/>
                  </a:lnTo>
                  <a:lnTo>
                    <a:pt x="67" y="51"/>
                  </a:lnTo>
                  <a:lnTo>
                    <a:pt x="72" y="51"/>
                  </a:lnTo>
                  <a:lnTo>
                    <a:pt x="74" y="39"/>
                  </a:lnTo>
                  <a:lnTo>
                    <a:pt x="79" y="41"/>
                  </a:lnTo>
                  <a:lnTo>
                    <a:pt x="80" y="34"/>
                  </a:lnTo>
                  <a:lnTo>
                    <a:pt x="87" y="34"/>
                  </a:lnTo>
                  <a:lnTo>
                    <a:pt x="89" y="17"/>
                  </a:lnTo>
                  <a:lnTo>
                    <a:pt x="96" y="17"/>
                  </a:lnTo>
                  <a:lnTo>
                    <a:pt x="96" y="10"/>
                  </a:lnTo>
                  <a:lnTo>
                    <a:pt x="101" y="10"/>
                  </a:lnTo>
                  <a:lnTo>
                    <a:pt x="101" y="5"/>
                  </a:lnTo>
                  <a:lnTo>
                    <a:pt x="135" y="7"/>
                  </a:lnTo>
                  <a:lnTo>
                    <a:pt x="133" y="14"/>
                  </a:lnTo>
                  <a:lnTo>
                    <a:pt x="140" y="14"/>
                  </a:lnTo>
                  <a:lnTo>
                    <a:pt x="140" y="7"/>
                  </a:lnTo>
                  <a:lnTo>
                    <a:pt x="147" y="7"/>
                  </a:lnTo>
                  <a:lnTo>
                    <a:pt x="147" y="0"/>
                  </a:lnTo>
                  <a:lnTo>
                    <a:pt x="159" y="2"/>
                  </a:lnTo>
                  <a:lnTo>
                    <a:pt x="159" y="8"/>
                  </a:lnTo>
                  <a:lnTo>
                    <a:pt x="200" y="8"/>
                  </a:lnTo>
                  <a:lnTo>
                    <a:pt x="197" y="94"/>
                  </a:lnTo>
                  <a:lnTo>
                    <a:pt x="191" y="95"/>
                  </a:lnTo>
                  <a:lnTo>
                    <a:pt x="191" y="101"/>
                  </a:lnTo>
                  <a:lnTo>
                    <a:pt x="178" y="101"/>
                  </a:lnTo>
                  <a:lnTo>
                    <a:pt x="178" y="107"/>
                  </a:lnTo>
                  <a:lnTo>
                    <a:pt x="171" y="106"/>
                  </a:lnTo>
                  <a:lnTo>
                    <a:pt x="171" y="113"/>
                  </a:lnTo>
                  <a:lnTo>
                    <a:pt x="168" y="113"/>
                  </a:lnTo>
                  <a:lnTo>
                    <a:pt x="168" y="119"/>
                  </a:lnTo>
                  <a:lnTo>
                    <a:pt x="150" y="123"/>
                  </a:lnTo>
                  <a:lnTo>
                    <a:pt x="152" y="150"/>
                  </a:lnTo>
                  <a:lnTo>
                    <a:pt x="113" y="167"/>
                  </a:lnTo>
                  <a:lnTo>
                    <a:pt x="108" y="162"/>
                  </a:lnTo>
                  <a:lnTo>
                    <a:pt x="108" y="157"/>
                  </a:lnTo>
                  <a:lnTo>
                    <a:pt x="101" y="152"/>
                  </a:lnTo>
                  <a:lnTo>
                    <a:pt x="104" y="142"/>
                  </a:lnTo>
                  <a:lnTo>
                    <a:pt x="106" y="140"/>
                  </a:lnTo>
                  <a:lnTo>
                    <a:pt x="104" y="138"/>
                  </a:lnTo>
                  <a:lnTo>
                    <a:pt x="116" y="138"/>
                  </a:lnTo>
                  <a:lnTo>
                    <a:pt x="121" y="148"/>
                  </a:lnTo>
                  <a:lnTo>
                    <a:pt x="121" y="147"/>
                  </a:lnTo>
                  <a:lnTo>
                    <a:pt x="118" y="136"/>
                  </a:lnTo>
                  <a:lnTo>
                    <a:pt x="108" y="133"/>
                  </a:lnTo>
                  <a:lnTo>
                    <a:pt x="104" y="126"/>
                  </a:lnTo>
                  <a:lnTo>
                    <a:pt x="106" y="135"/>
                  </a:lnTo>
                  <a:lnTo>
                    <a:pt x="96" y="147"/>
                  </a:lnTo>
                  <a:lnTo>
                    <a:pt x="94" y="140"/>
                  </a:lnTo>
                  <a:lnTo>
                    <a:pt x="96" y="138"/>
                  </a:lnTo>
                  <a:lnTo>
                    <a:pt x="92" y="140"/>
                  </a:lnTo>
                  <a:lnTo>
                    <a:pt x="94" y="143"/>
                  </a:lnTo>
                  <a:lnTo>
                    <a:pt x="92" y="154"/>
                  </a:lnTo>
                  <a:lnTo>
                    <a:pt x="89" y="155"/>
                  </a:lnTo>
                  <a:lnTo>
                    <a:pt x="92" y="152"/>
                  </a:lnTo>
                  <a:lnTo>
                    <a:pt x="91" y="150"/>
                  </a:lnTo>
                  <a:lnTo>
                    <a:pt x="89" y="154"/>
                  </a:lnTo>
                  <a:lnTo>
                    <a:pt x="94" y="172"/>
                  </a:lnTo>
                  <a:lnTo>
                    <a:pt x="89" y="179"/>
                  </a:lnTo>
                  <a:lnTo>
                    <a:pt x="80" y="177"/>
                  </a:lnTo>
                  <a:lnTo>
                    <a:pt x="70" y="150"/>
                  </a:lnTo>
                  <a:lnTo>
                    <a:pt x="62" y="147"/>
                  </a:lnTo>
                  <a:lnTo>
                    <a:pt x="63" y="138"/>
                  </a:lnTo>
                  <a:lnTo>
                    <a:pt x="58" y="140"/>
                  </a:lnTo>
                  <a:lnTo>
                    <a:pt x="58" y="145"/>
                  </a:lnTo>
                  <a:lnTo>
                    <a:pt x="51" y="150"/>
                  </a:lnTo>
                  <a:lnTo>
                    <a:pt x="50" y="142"/>
                  </a:lnTo>
                  <a:lnTo>
                    <a:pt x="41" y="140"/>
                  </a:lnTo>
                  <a:lnTo>
                    <a:pt x="39" y="136"/>
                  </a:lnTo>
                  <a:lnTo>
                    <a:pt x="41" y="135"/>
                  </a:lnTo>
                  <a:lnTo>
                    <a:pt x="39" y="128"/>
                  </a:lnTo>
                  <a:lnTo>
                    <a:pt x="19" y="142"/>
                  </a:lnTo>
                  <a:lnTo>
                    <a:pt x="17" y="138"/>
                  </a:lnTo>
                  <a:lnTo>
                    <a:pt x="4" y="143"/>
                  </a:lnTo>
                  <a:lnTo>
                    <a:pt x="4" y="145"/>
                  </a:lnTo>
                  <a:lnTo>
                    <a:pt x="0" y="148"/>
                  </a:lnTo>
                  <a:lnTo>
                    <a:pt x="0" y="143"/>
                  </a:lnTo>
                  <a:lnTo>
                    <a:pt x="4" y="138"/>
                  </a:lnTo>
                  <a:lnTo>
                    <a:pt x="21" y="131"/>
                  </a:lnTo>
                  <a:lnTo>
                    <a:pt x="21" y="126"/>
                  </a:lnTo>
                  <a:lnTo>
                    <a:pt x="26" y="126"/>
                  </a:lnTo>
                  <a:lnTo>
                    <a:pt x="31" y="109"/>
                  </a:lnTo>
                  <a:lnTo>
                    <a:pt x="36" y="10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51" name="Freeform 1583"/>
            <p:cNvSpPr>
              <a:spLocks/>
            </p:cNvSpPr>
            <p:nvPr/>
          </p:nvSpPr>
          <p:spPr bwMode="auto">
            <a:xfrm>
              <a:off x="596" y="1330"/>
              <a:ext cx="101" cy="144"/>
            </a:xfrm>
            <a:custGeom>
              <a:avLst/>
              <a:gdLst/>
              <a:ahLst/>
              <a:cxnLst>
                <a:cxn ang="0">
                  <a:pos x="51" y="270"/>
                </a:cxn>
                <a:cxn ang="0">
                  <a:pos x="77" y="246"/>
                </a:cxn>
                <a:cxn ang="0">
                  <a:pos x="92" y="239"/>
                </a:cxn>
                <a:cxn ang="0">
                  <a:pos x="101" y="234"/>
                </a:cxn>
                <a:cxn ang="0">
                  <a:pos x="96" y="229"/>
                </a:cxn>
                <a:cxn ang="0">
                  <a:pos x="104" y="188"/>
                </a:cxn>
                <a:cxn ang="0">
                  <a:pos x="102" y="188"/>
                </a:cxn>
                <a:cxn ang="0">
                  <a:pos x="111" y="159"/>
                </a:cxn>
                <a:cxn ang="0">
                  <a:pos x="123" y="140"/>
                </a:cxn>
                <a:cxn ang="0">
                  <a:pos x="126" y="127"/>
                </a:cxn>
                <a:cxn ang="0">
                  <a:pos x="116" y="142"/>
                </a:cxn>
                <a:cxn ang="0">
                  <a:pos x="132" y="105"/>
                </a:cxn>
                <a:cxn ang="0">
                  <a:pos x="142" y="99"/>
                </a:cxn>
                <a:cxn ang="0">
                  <a:pos x="155" y="87"/>
                </a:cxn>
                <a:cxn ang="0">
                  <a:pos x="249" y="2"/>
                </a:cxn>
                <a:cxn ang="0">
                  <a:pos x="246" y="33"/>
                </a:cxn>
                <a:cxn ang="0">
                  <a:pos x="241" y="81"/>
                </a:cxn>
                <a:cxn ang="0">
                  <a:pos x="225" y="101"/>
                </a:cxn>
                <a:cxn ang="0">
                  <a:pos x="215" y="118"/>
                </a:cxn>
                <a:cxn ang="0">
                  <a:pos x="207" y="161"/>
                </a:cxn>
                <a:cxn ang="0">
                  <a:pos x="213" y="173"/>
                </a:cxn>
                <a:cxn ang="0">
                  <a:pos x="181" y="212"/>
                </a:cxn>
                <a:cxn ang="0">
                  <a:pos x="159" y="226"/>
                </a:cxn>
                <a:cxn ang="0">
                  <a:pos x="137" y="246"/>
                </a:cxn>
                <a:cxn ang="0">
                  <a:pos x="140" y="260"/>
                </a:cxn>
                <a:cxn ang="0">
                  <a:pos x="137" y="265"/>
                </a:cxn>
                <a:cxn ang="0">
                  <a:pos x="133" y="275"/>
                </a:cxn>
                <a:cxn ang="0">
                  <a:pos x="118" y="275"/>
                </a:cxn>
                <a:cxn ang="0">
                  <a:pos x="108" y="284"/>
                </a:cxn>
                <a:cxn ang="0">
                  <a:pos x="97" y="282"/>
                </a:cxn>
                <a:cxn ang="0">
                  <a:pos x="96" y="296"/>
                </a:cxn>
                <a:cxn ang="0">
                  <a:pos x="84" y="294"/>
                </a:cxn>
                <a:cxn ang="0">
                  <a:pos x="82" y="303"/>
                </a:cxn>
                <a:cxn ang="0">
                  <a:pos x="70" y="308"/>
                </a:cxn>
                <a:cxn ang="0">
                  <a:pos x="53" y="321"/>
                </a:cxn>
                <a:cxn ang="0">
                  <a:pos x="67" y="320"/>
                </a:cxn>
                <a:cxn ang="0">
                  <a:pos x="70" y="325"/>
                </a:cxn>
                <a:cxn ang="0">
                  <a:pos x="58" y="335"/>
                </a:cxn>
                <a:cxn ang="0">
                  <a:pos x="51" y="339"/>
                </a:cxn>
                <a:cxn ang="0">
                  <a:pos x="51" y="333"/>
                </a:cxn>
                <a:cxn ang="0">
                  <a:pos x="53" y="328"/>
                </a:cxn>
                <a:cxn ang="0">
                  <a:pos x="48" y="335"/>
                </a:cxn>
                <a:cxn ang="0">
                  <a:pos x="48" y="342"/>
                </a:cxn>
                <a:cxn ang="0">
                  <a:pos x="21" y="345"/>
                </a:cxn>
                <a:cxn ang="0">
                  <a:pos x="12" y="345"/>
                </a:cxn>
                <a:cxn ang="0">
                  <a:pos x="12" y="344"/>
                </a:cxn>
                <a:cxn ang="0">
                  <a:pos x="2" y="313"/>
                </a:cxn>
                <a:cxn ang="0">
                  <a:pos x="27" y="291"/>
                </a:cxn>
                <a:cxn ang="0">
                  <a:pos x="46" y="282"/>
                </a:cxn>
              </a:cxnLst>
              <a:rect l="0" t="0" r="r" b="b"/>
              <a:pathLst>
                <a:path w="251" h="359">
                  <a:moveTo>
                    <a:pt x="46" y="282"/>
                  </a:moveTo>
                  <a:lnTo>
                    <a:pt x="53" y="286"/>
                  </a:lnTo>
                  <a:lnTo>
                    <a:pt x="51" y="270"/>
                  </a:lnTo>
                  <a:lnTo>
                    <a:pt x="53" y="265"/>
                  </a:lnTo>
                  <a:lnTo>
                    <a:pt x="68" y="248"/>
                  </a:lnTo>
                  <a:lnTo>
                    <a:pt x="77" y="246"/>
                  </a:lnTo>
                  <a:lnTo>
                    <a:pt x="82" y="236"/>
                  </a:lnTo>
                  <a:lnTo>
                    <a:pt x="92" y="233"/>
                  </a:lnTo>
                  <a:lnTo>
                    <a:pt x="92" y="239"/>
                  </a:lnTo>
                  <a:lnTo>
                    <a:pt x="102" y="238"/>
                  </a:lnTo>
                  <a:lnTo>
                    <a:pt x="102" y="233"/>
                  </a:lnTo>
                  <a:lnTo>
                    <a:pt x="101" y="234"/>
                  </a:lnTo>
                  <a:lnTo>
                    <a:pt x="101" y="238"/>
                  </a:lnTo>
                  <a:lnTo>
                    <a:pt x="96" y="238"/>
                  </a:lnTo>
                  <a:lnTo>
                    <a:pt x="96" y="229"/>
                  </a:lnTo>
                  <a:lnTo>
                    <a:pt x="91" y="228"/>
                  </a:lnTo>
                  <a:lnTo>
                    <a:pt x="97" y="195"/>
                  </a:lnTo>
                  <a:lnTo>
                    <a:pt x="104" y="188"/>
                  </a:lnTo>
                  <a:lnTo>
                    <a:pt x="114" y="192"/>
                  </a:lnTo>
                  <a:lnTo>
                    <a:pt x="108" y="187"/>
                  </a:lnTo>
                  <a:lnTo>
                    <a:pt x="102" y="188"/>
                  </a:lnTo>
                  <a:lnTo>
                    <a:pt x="99" y="181"/>
                  </a:lnTo>
                  <a:lnTo>
                    <a:pt x="101" y="175"/>
                  </a:lnTo>
                  <a:lnTo>
                    <a:pt x="111" y="159"/>
                  </a:lnTo>
                  <a:lnTo>
                    <a:pt x="145" y="159"/>
                  </a:lnTo>
                  <a:lnTo>
                    <a:pt x="147" y="140"/>
                  </a:lnTo>
                  <a:lnTo>
                    <a:pt x="123" y="140"/>
                  </a:lnTo>
                  <a:lnTo>
                    <a:pt x="126" y="134"/>
                  </a:lnTo>
                  <a:lnTo>
                    <a:pt x="130" y="123"/>
                  </a:lnTo>
                  <a:lnTo>
                    <a:pt x="126" y="127"/>
                  </a:lnTo>
                  <a:lnTo>
                    <a:pt x="126" y="134"/>
                  </a:lnTo>
                  <a:lnTo>
                    <a:pt x="118" y="142"/>
                  </a:lnTo>
                  <a:lnTo>
                    <a:pt x="116" y="142"/>
                  </a:lnTo>
                  <a:lnTo>
                    <a:pt x="114" y="115"/>
                  </a:lnTo>
                  <a:lnTo>
                    <a:pt x="132" y="111"/>
                  </a:lnTo>
                  <a:lnTo>
                    <a:pt x="132" y="105"/>
                  </a:lnTo>
                  <a:lnTo>
                    <a:pt x="135" y="105"/>
                  </a:lnTo>
                  <a:lnTo>
                    <a:pt x="135" y="98"/>
                  </a:lnTo>
                  <a:lnTo>
                    <a:pt x="142" y="99"/>
                  </a:lnTo>
                  <a:lnTo>
                    <a:pt x="142" y="93"/>
                  </a:lnTo>
                  <a:lnTo>
                    <a:pt x="155" y="93"/>
                  </a:lnTo>
                  <a:lnTo>
                    <a:pt x="155" y="87"/>
                  </a:lnTo>
                  <a:lnTo>
                    <a:pt x="161" y="86"/>
                  </a:lnTo>
                  <a:lnTo>
                    <a:pt x="164" y="0"/>
                  </a:lnTo>
                  <a:lnTo>
                    <a:pt x="249" y="2"/>
                  </a:lnTo>
                  <a:lnTo>
                    <a:pt x="251" y="21"/>
                  </a:lnTo>
                  <a:lnTo>
                    <a:pt x="251" y="33"/>
                  </a:lnTo>
                  <a:lnTo>
                    <a:pt x="246" y="33"/>
                  </a:lnTo>
                  <a:lnTo>
                    <a:pt x="246" y="57"/>
                  </a:lnTo>
                  <a:lnTo>
                    <a:pt x="241" y="57"/>
                  </a:lnTo>
                  <a:lnTo>
                    <a:pt x="241" y="81"/>
                  </a:lnTo>
                  <a:lnTo>
                    <a:pt x="231" y="87"/>
                  </a:lnTo>
                  <a:lnTo>
                    <a:pt x="231" y="99"/>
                  </a:lnTo>
                  <a:lnTo>
                    <a:pt x="225" y="101"/>
                  </a:lnTo>
                  <a:lnTo>
                    <a:pt x="225" y="105"/>
                  </a:lnTo>
                  <a:lnTo>
                    <a:pt x="215" y="106"/>
                  </a:lnTo>
                  <a:lnTo>
                    <a:pt x="215" y="118"/>
                  </a:lnTo>
                  <a:lnTo>
                    <a:pt x="203" y="118"/>
                  </a:lnTo>
                  <a:lnTo>
                    <a:pt x="205" y="137"/>
                  </a:lnTo>
                  <a:lnTo>
                    <a:pt x="207" y="161"/>
                  </a:lnTo>
                  <a:lnTo>
                    <a:pt x="219" y="161"/>
                  </a:lnTo>
                  <a:lnTo>
                    <a:pt x="219" y="173"/>
                  </a:lnTo>
                  <a:lnTo>
                    <a:pt x="213" y="173"/>
                  </a:lnTo>
                  <a:lnTo>
                    <a:pt x="213" y="178"/>
                  </a:lnTo>
                  <a:lnTo>
                    <a:pt x="181" y="188"/>
                  </a:lnTo>
                  <a:lnTo>
                    <a:pt x="181" y="212"/>
                  </a:lnTo>
                  <a:lnTo>
                    <a:pt x="167" y="217"/>
                  </a:lnTo>
                  <a:lnTo>
                    <a:pt x="164" y="226"/>
                  </a:lnTo>
                  <a:lnTo>
                    <a:pt x="159" y="226"/>
                  </a:lnTo>
                  <a:lnTo>
                    <a:pt x="162" y="231"/>
                  </a:lnTo>
                  <a:lnTo>
                    <a:pt x="138" y="238"/>
                  </a:lnTo>
                  <a:lnTo>
                    <a:pt x="137" y="246"/>
                  </a:lnTo>
                  <a:lnTo>
                    <a:pt x="126" y="255"/>
                  </a:lnTo>
                  <a:lnTo>
                    <a:pt x="126" y="260"/>
                  </a:lnTo>
                  <a:lnTo>
                    <a:pt x="140" y="260"/>
                  </a:lnTo>
                  <a:lnTo>
                    <a:pt x="142" y="262"/>
                  </a:lnTo>
                  <a:lnTo>
                    <a:pt x="140" y="263"/>
                  </a:lnTo>
                  <a:lnTo>
                    <a:pt x="137" y="265"/>
                  </a:lnTo>
                  <a:lnTo>
                    <a:pt x="135" y="270"/>
                  </a:lnTo>
                  <a:lnTo>
                    <a:pt x="130" y="270"/>
                  </a:lnTo>
                  <a:lnTo>
                    <a:pt x="133" y="275"/>
                  </a:lnTo>
                  <a:lnTo>
                    <a:pt x="125" y="270"/>
                  </a:lnTo>
                  <a:lnTo>
                    <a:pt x="123" y="280"/>
                  </a:lnTo>
                  <a:lnTo>
                    <a:pt x="118" y="275"/>
                  </a:lnTo>
                  <a:lnTo>
                    <a:pt x="118" y="279"/>
                  </a:lnTo>
                  <a:lnTo>
                    <a:pt x="111" y="286"/>
                  </a:lnTo>
                  <a:lnTo>
                    <a:pt x="108" y="284"/>
                  </a:lnTo>
                  <a:lnTo>
                    <a:pt x="109" y="286"/>
                  </a:lnTo>
                  <a:lnTo>
                    <a:pt x="106" y="289"/>
                  </a:lnTo>
                  <a:lnTo>
                    <a:pt x="97" y="282"/>
                  </a:lnTo>
                  <a:lnTo>
                    <a:pt x="99" y="289"/>
                  </a:lnTo>
                  <a:lnTo>
                    <a:pt x="92" y="291"/>
                  </a:lnTo>
                  <a:lnTo>
                    <a:pt x="96" y="296"/>
                  </a:lnTo>
                  <a:lnTo>
                    <a:pt x="96" y="299"/>
                  </a:lnTo>
                  <a:lnTo>
                    <a:pt x="89" y="299"/>
                  </a:lnTo>
                  <a:lnTo>
                    <a:pt x="84" y="294"/>
                  </a:lnTo>
                  <a:lnTo>
                    <a:pt x="72" y="301"/>
                  </a:lnTo>
                  <a:lnTo>
                    <a:pt x="72" y="304"/>
                  </a:lnTo>
                  <a:lnTo>
                    <a:pt x="82" y="303"/>
                  </a:lnTo>
                  <a:lnTo>
                    <a:pt x="80" y="308"/>
                  </a:lnTo>
                  <a:lnTo>
                    <a:pt x="70" y="304"/>
                  </a:lnTo>
                  <a:lnTo>
                    <a:pt x="70" y="308"/>
                  </a:lnTo>
                  <a:lnTo>
                    <a:pt x="60" y="309"/>
                  </a:lnTo>
                  <a:lnTo>
                    <a:pt x="50" y="321"/>
                  </a:lnTo>
                  <a:lnTo>
                    <a:pt x="53" y="321"/>
                  </a:lnTo>
                  <a:lnTo>
                    <a:pt x="53" y="318"/>
                  </a:lnTo>
                  <a:lnTo>
                    <a:pt x="56" y="316"/>
                  </a:lnTo>
                  <a:lnTo>
                    <a:pt x="67" y="320"/>
                  </a:lnTo>
                  <a:lnTo>
                    <a:pt x="58" y="323"/>
                  </a:lnTo>
                  <a:lnTo>
                    <a:pt x="61" y="328"/>
                  </a:lnTo>
                  <a:lnTo>
                    <a:pt x="70" y="325"/>
                  </a:lnTo>
                  <a:lnTo>
                    <a:pt x="60" y="332"/>
                  </a:lnTo>
                  <a:lnTo>
                    <a:pt x="58" y="328"/>
                  </a:lnTo>
                  <a:lnTo>
                    <a:pt x="58" y="335"/>
                  </a:lnTo>
                  <a:lnTo>
                    <a:pt x="55" y="333"/>
                  </a:lnTo>
                  <a:lnTo>
                    <a:pt x="56" y="340"/>
                  </a:lnTo>
                  <a:lnTo>
                    <a:pt x="51" y="339"/>
                  </a:lnTo>
                  <a:lnTo>
                    <a:pt x="55" y="335"/>
                  </a:lnTo>
                  <a:lnTo>
                    <a:pt x="51" y="337"/>
                  </a:lnTo>
                  <a:lnTo>
                    <a:pt x="51" y="333"/>
                  </a:lnTo>
                  <a:lnTo>
                    <a:pt x="56" y="327"/>
                  </a:lnTo>
                  <a:lnTo>
                    <a:pt x="50" y="325"/>
                  </a:lnTo>
                  <a:lnTo>
                    <a:pt x="53" y="328"/>
                  </a:lnTo>
                  <a:lnTo>
                    <a:pt x="48" y="332"/>
                  </a:lnTo>
                  <a:lnTo>
                    <a:pt x="48" y="328"/>
                  </a:lnTo>
                  <a:lnTo>
                    <a:pt x="48" y="335"/>
                  </a:lnTo>
                  <a:lnTo>
                    <a:pt x="44" y="337"/>
                  </a:lnTo>
                  <a:lnTo>
                    <a:pt x="48" y="339"/>
                  </a:lnTo>
                  <a:lnTo>
                    <a:pt x="48" y="342"/>
                  </a:lnTo>
                  <a:lnTo>
                    <a:pt x="41" y="339"/>
                  </a:lnTo>
                  <a:lnTo>
                    <a:pt x="38" y="344"/>
                  </a:lnTo>
                  <a:lnTo>
                    <a:pt x="21" y="345"/>
                  </a:lnTo>
                  <a:lnTo>
                    <a:pt x="17" y="352"/>
                  </a:lnTo>
                  <a:lnTo>
                    <a:pt x="15" y="344"/>
                  </a:lnTo>
                  <a:lnTo>
                    <a:pt x="12" y="345"/>
                  </a:lnTo>
                  <a:lnTo>
                    <a:pt x="14" y="354"/>
                  </a:lnTo>
                  <a:lnTo>
                    <a:pt x="10" y="359"/>
                  </a:lnTo>
                  <a:lnTo>
                    <a:pt x="12" y="344"/>
                  </a:lnTo>
                  <a:lnTo>
                    <a:pt x="0" y="344"/>
                  </a:lnTo>
                  <a:lnTo>
                    <a:pt x="5" y="313"/>
                  </a:lnTo>
                  <a:lnTo>
                    <a:pt x="2" y="313"/>
                  </a:lnTo>
                  <a:lnTo>
                    <a:pt x="3" y="301"/>
                  </a:lnTo>
                  <a:lnTo>
                    <a:pt x="27" y="298"/>
                  </a:lnTo>
                  <a:lnTo>
                    <a:pt x="27" y="291"/>
                  </a:lnTo>
                  <a:lnTo>
                    <a:pt x="38" y="291"/>
                  </a:lnTo>
                  <a:lnTo>
                    <a:pt x="38" y="286"/>
                  </a:lnTo>
                  <a:lnTo>
                    <a:pt x="46" y="28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52" name="Freeform 1584"/>
            <p:cNvSpPr>
              <a:spLocks noEditPoints="1"/>
            </p:cNvSpPr>
            <p:nvPr/>
          </p:nvSpPr>
          <p:spPr bwMode="auto">
            <a:xfrm>
              <a:off x="933" y="1328"/>
              <a:ext cx="34" cy="39"/>
            </a:xfrm>
            <a:custGeom>
              <a:avLst/>
              <a:gdLst/>
              <a:ahLst/>
              <a:cxnLst>
                <a:cxn ang="0">
                  <a:pos x="3" y="40"/>
                </a:cxn>
                <a:cxn ang="0">
                  <a:pos x="3" y="38"/>
                </a:cxn>
                <a:cxn ang="0">
                  <a:pos x="0" y="26"/>
                </a:cxn>
                <a:cxn ang="0">
                  <a:pos x="7" y="21"/>
                </a:cxn>
                <a:cxn ang="0">
                  <a:pos x="2" y="16"/>
                </a:cxn>
                <a:cxn ang="0">
                  <a:pos x="20" y="0"/>
                </a:cxn>
                <a:cxn ang="0">
                  <a:pos x="39" y="24"/>
                </a:cxn>
                <a:cxn ang="0">
                  <a:pos x="41" y="28"/>
                </a:cxn>
                <a:cxn ang="0">
                  <a:pos x="34" y="28"/>
                </a:cxn>
                <a:cxn ang="0">
                  <a:pos x="44" y="33"/>
                </a:cxn>
                <a:cxn ang="0">
                  <a:pos x="48" y="41"/>
                </a:cxn>
                <a:cxn ang="0">
                  <a:pos x="43" y="34"/>
                </a:cxn>
                <a:cxn ang="0">
                  <a:pos x="36" y="34"/>
                </a:cxn>
                <a:cxn ang="0">
                  <a:pos x="44" y="41"/>
                </a:cxn>
                <a:cxn ang="0">
                  <a:pos x="48" y="50"/>
                </a:cxn>
                <a:cxn ang="0">
                  <a:pos x="61" y="70"/>
                </a:cxn>
                <a:cxn ang="0">
                  <a:pos x="60" y="74"/>
                </a:cxn>
                <a:cxn ang="0">
                  <a:pos x="68" y="82"/>
                </a:cxn>
                <a:cxn ang="0">
                  <a:pos x="72" y="96"/>
                </a:cxn>
                <a:cxn ang="0">
                  <a:pos x="63" y="96"/>
                </a:cxn>
                <a:cxn ang="0">
                  <a:pos x="53" y="84"/>
                </a:cxn>
                <a:cxn ang="0">
                  <a:pos x="58" y="81"/>
                </a:cxn>
                <a:cxn ang="0">
                  <a:pos x="53" y="74"/>
                </a:cxn>
                <a:cxn ang="0">
                  <a:pos x="39" y="69"/>
                </a:cxn>
                <a:cxn ang="0">
                  <a:pos x="39" y="60"/>
                </a:cxn>
                <a:cxn ang="0">
                  <a:pos x="44" y="57"/>
                </a:cxn>
                <a:cxn ang="0">
                  <a:pos x="41" y="57"/>
                </a:cxn>
                <a:cxn ang="0">
                  <a:pos x="41" y="51"/>
                </a:cxn>
                <a:cxn ang="0">
                  <a:pos x="36" y="48"/>
                </a:cxn>
                <a:cxn ang="0">
                  <a:pos x="34" y="43"/>
                </a:cxn>
                <a:cxn ang="0">
                  <a:pos x="3" y="40"/>
                </a:cxn>
                <a:cxn ang="0">
                  <a:pos x="55" y="46"/>
                </a:cxn>
                <a:cxn ang="0">
                  <a:pos x="55" y="46"/>
                </a:cxn>
                <a:cxn ang="0">
                  <a:pos x="43" y="29"/>
                </a:cxn>
                <a:cxn ang="0">
                  <a:pos x="41" y="24"/>
                </a:cxn>
                <a:cxn ang="0">
                  <a:pos x="55" y="21"/>
                </a:cxn>
                <a:cxn ang="0">
                  <a:pos x="56" y="24"/>
                </a:cxn>
                <a:cxn ang="0">
                  <a:pos x="66" y="24"/>
                </a:cxn>
                <a:cxn ang="0">
                  <a:pos x="72" y="31"/>
                </a:cxn>
                <a:cxn ang="0">
                  <a:pos x="75" y="29"/>
                </a:cxn>
                <a:cxn ang="0">
                  <a:pos x="84" y="40"/>
                </a:cxn>
                <a:cxn ang="0">
                  <a:pos x="63" y="45"/>
                </a:cxn>
                <a:cxn ang="0">
                  <a:pos x="55" y="46"/>
                </a:cxn>
              </a:cxnLst>
              <a:rect l="0" t="0" r="r" b="b"/>
              <a:pathLst>
                <a:path w="84" h="96">
                  <a:moveTo>
                    <a:pt x="3" y="40"/>
                  </a:moveTo>
                  <a:lnTo>
                    <a:pt x="3" y="38"/>
                  </a:lnTo>
                  <a:lnTo>
                    <a:pt x="0" y="26"/>
                  </a:lnTo>
                  <a:lnTo>
                    <a:pt x="7" y="21"/>
                  </a:lnTo>
                  <a:lnTo>
                    <a:pt x="2" y="16"/>
                  </a:lnTo>
                  <a:lnTo>
                    <a:pt x="20" y="0"/>
                  </a:lnTo>
                  <a:lnTo>
                    <a:pt x="39" y="24"/>
                  </a:lnTo>
                  <a:lnTo>
                    <a:pt x="41" y="28"/>
                  </a:lnTo>
                  <a:lnTo>
                    <a:pt x="34" y="28"/>
                  </a:lnTo>
                  <a:lnTo>
                    <a:pt x="44" y="33"/>
                  </a:lnTo>
                  <a:lnTo>
                    <a:pt x="48" y="41"/>
                  </a:lnTo>
                  <a:lnTo>
                    <a:pt x="43" y="34"/>
                  </a:lnTo>
                  <a:lnTo>
                    <a:pt x="36" y="34"/>
                  </a:lnTo>
                  <a:lnTo>
                    <a:pt x="44" y="41"/>
                  </a:lnTo>
                  <a:lnTo>
                    <a:pt x="48" y="50"/>
                  </a:lnTo>
                  <a:lnTo>
                    <a:pt x="61" y="70"/>
                  </a:lnTo>
                  <a:lnTo>
                    <a:pt x="60" y="74"/>
                  </a:lnTo>
                  <a:lnTo>
                    <a:pt x="68" y="82"/>
                  </a:lnTo>
                  <a:lnTo>
                    <a:pt x="72" y="96"/>
                  </a:lnTo>
                  <a:lnTo>
                    <a:pt x="63" y="96"/>
                  </a:lnTo>
                  <a:lnTo>
                    <a:pt x="53" y="84"/>
                  </a:lnTo>
                  <a:lnTo>
                    <a:pt x="58" y="81"/>
                  </a:lnTo>
                  <a:lnTo>
                    <a:pt x="53" y="74"/>
                  </a:lnTo>
                  <a:lnTo>
                    <a:pt x="39" y="69"/>
                  </a:lnTo>
                  <a:lnTo>
                    <a:pt x="39" y="60"/>
                  </a:lnTo>
                  <a:lnTo>
                    <a:pt x="44" y="57"/>
                  </a:lnTo>
                  <a:lnTo>
                    <a:pt x="41" y="57"/>
                  </a:lnTo>
                  <a:lnTo>
                    <a:pt x="41" y="51"/>
                  </a:lnTo>
                  <a:lnTo>
                    <a:pt x="36" y="48"/>
                  </a:lnTo>
                  <a:lnTo>
                    <a:pt x="34" y="43"/>
                  </a:lnTo>
                  <a:lnTo>
                    <a:pt x="3" y="40"/>
                  </a:lnTo>
                  <a:close/>
                  <a:moveTo>
                    <a:pt x="55" y="46"/>
                  </a:moveTo>
                  <a:lnTo>
                    <a:pt x="55" y="46"/>
                  </a:lnTo>
                  <a:lnTo>
                    <a:pt x="43" y="29"/>
                  </a:lnTo>
                  <a:lnTo>
                    <a:pt x="41" y="24"/>
                  </a:lnTo>
                  <a:lnTo>
                    <a:pt x="55" y="21"/>
                  </a:lnTo>
                  <a:lnTo>
                    <a:pt x="56" y="24"/>
                  </a:lnTo>
                  <a:lnTo>
                    <a:pt x="66" y="24"/>
                  </a:lnTo>
                  <a:lnTo>
                    <a:pt x="72" y="31"/>
                  </a:lnTo>
                  <a:lnTo>
                    <a:pt x="75" y="29"/>
                  </a:lnTo>
                  <a:lnTo>
                    <a:pt x="84" y="40"/>
                  </a:lnTo>
                  <a:lnTo>
                    <a:pt x="63" y="45"/>
                  </a:lnTo>
                  <a:lnTo>
                    <a:pt x="55" y="4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53" name="Freeform 1585"/>
            <p:cNvSpPr>
              <a:spLocks noEditPoints="1"/>
            </p:cNvSpPr>
            <p:nvPr/>
          </p:nvSpPr>
          <p:spPr bwMode="auto">
            <a:xfrm>
              <a:off x="955" y="1344"/>
              <a:ext cx="35" cy="29"/>
            </a:xfrm>
            <a:custGeom>
              <a:avLst/>
              <a:gdLst/>
              <a:ahLst/>
              <a:cxnLst>
                <a:cxn ang="0">
                  <a:pos x="87" y="41"/>
                </a:cxn>
                <a:cxn ang="0">
                  <a:pos x="78" y="61"/>
                </a:cxn>
                <a:cxn ang="0">
                  <a:pos x="76" y="61"/>
                </a:cxn>
                <a:cxn ang="0">
                  <a:pos x="75" y="71"/>
                </a:cxn>
                <a:cxn ang="0">
                  <a:pos x="66" y="61"/>
                </a:cxn>
                <a:cxn ang="0">
                  <a:pos x="68" y="58"/>
                </a:cxn>
                <a:cxn ang="0">
                  <a:pos x="73" y="61"/>
                </a:cxn>
                <a:cxn ang="0">
                  <a:pos x="71" y="56"/>
                </a:cxn>
                <a:cxn ang="0">
                  <a:pos x="68" y="54"/>
                </a:cxn>
                <a:cxn ang="0">
                  <a:pos x="68" y="47"/>
                </a:cxn>
                <a:cxn ang="0">
                  <a:pos x="64" y="61"/>
                </a:cxn>
                <a:cxn ang="0">
                  <a:pos x="56" y="56"/>
                </a:cxn>
                <a:cxn ang="0">
                  <a:pos x="52" y="42"/>
                </a:cxn>
                <a:cxn ang="0">
                  <a:pos x="54" y="39"/>
                </a:cxn>
                <a:cxn ang="0">
                  <a:pos x="51" y="34"/>
                </a:cxn>
                <a:cxn ang="0">
                  <a:pos x="52" y="27"/>
                </a:cxn>
                <a:cxn ang="0">
                  <a:pos x="58" y="23"/>
                </a:cxn>
                <a:cxn ang="0">
                  <a:pos x="51" y="27"/>
                </a:cxn>
                <a:cxn ang="0">
                  <a:pos x="49" y="49"/>
                </a:cxn>
                <a:cxn ang="0">
                  <a:pos x="35" y="42"/>
                </a:cxn>
                <a:cxn ang="0">
                  <a:pos x="25" y="42"/>
                </a:cxn>
                <a:cxn ang="0">
                  <a:pos x="23" y="35"/>
                </a:cxn>
                <a:cxn ang="0">
                  <a:pos x="11" y="25"/>
                </a:cxn>
                <a:cxn ang="0">
                  <a:pos x="15" y="25"/>
                </a:cxn>
                <a:cxn ang="0">
                  <a:pos x="10" y="15"/>
                </a:cxn>
                <a:cxn ang="0">
                  <a:pos x="10" y="22"/>
                </a:cxn>
                <a:cxn ang="0">
                  <a:pos x="3" y="17"/>
                </a:cxn>
                <a:cxn ang="0">
                  <a:pos x="0" y="6"/>
                </a:cxn>
                <a:cxn ang="0">
                  <a:pos x="8" y="5"/>
                </a:cxn>
                <a:cxn ang="0">
                  <a:pos x="29" y="0"/>
                </a:cxn>
                <a:cxn ang="0">
                  <a:pos x="34" y="6"/>
                </a:cxn>
                <a:cxn ang="0">
                  <a:pos x="51" y="10"/>
                </a:cxn>
                <a:cxn ang="0">
                  <a:pos x="70" y="23"/>
                </a:cxn>
                <a:cxn ang="0">
                  <a:pos x="76" y="34"/>
                </a:cxn>
                <a:cxn ang="0">
                  <a:pos x="87" y="41"/>
                </a:cxn>
                <a:cxn ang="0">
                  <a:pos x="35" y="44"/>
                </a:cxn>
                <a:cxn ang="0">
                  <a:pos x="47" y="51"/>
                </a:cxn>
                <a:cxn ang="0">
                  <a:pos x="34" y="51"/>
                </a:cxn>
                <a:cxn ang="0">
                  <a:pos x="30" y="47"/>
                </a:cxn>
                <a:cxn ang="0">
                  <a:pos x="35" y="44"/>
                </a:cxn>
              </a:cxnLst>
              <a:rect l="0" t="0" r="r" b="b"/>
              <a:pathLst>
                <a:path w="87" h="71">
                  <a:moveTo>
                    <a:pt x="87" y="41"/>
                  </a:moveTo>
                  <a:lnTo>
                    <a:pt x="78" y="61"/>
                  </a:lnTo>
                  <a:lnTo>
                    <a:pt x="76" y="61"/>
                  </a:lnTo>
                  <a:lnTo>
                    <a:pt x="75" y="71"/>
                  </a:lnTo>
                  <a:lnTo>
                    <a:pt x="66" y="61"/>
                  </a:lnTo>
                  <a:lnTo>
                    <a:pt x="68" y="58"/>
                  </a:lnTo>
                  <a:lnTo>
                    <a:pt x="73" y="61"/>
                  </a:lnTo>
                  <a:lnTo>
                    <a:pt x="71" y="56"/>
                  </a:lnTo>
                  <a:lnTo>
                    <a:pt x="68" y="54"/>
                  </a:lnTo>
                  <a:lnTo>
                    <a:pt x="68" y="47"/>
                  </a:lnTo>
                  <a:lnTo>
                    <a:pt x="64" y="61"/>
                  </a:lnTo>
                  <a:lnTo>
                    <a:pt x="56" y="56"/>
                  </a:lnTo>
                  <a:lnTo>
                    <a:pt x="52" y="42"/>
                  </a:lnTo>
                  <a:lnTo>
                    <a:pt x="54" y="39"/>
                  </a:lnTo>
                  <a:lnTo>
                    <a:pt x="51" y="34"/>
                  </a:lnTo>
                  <a:lnTo>
                    <a:pt x="52" y="27"/>
                  </a:lnTo>
                  <a:lnTo>
                    <a:pt x="58" y="23"/>
                  </a:lnTo>
                  <a:lnTo>
                    <a:pt x="51" y="27"/>
                  </a:lnTo>
                  <a:lnTo>
                    <a:pt x="49" y="49"/>
                  </a:lnTo>
                  <a:lnTo>
                    <a:pt x="35" y="42"/>
                  </a:lnTo>
                  <a:lnTo>
                    <a:pt x="25" y="42"/>
                  </a:lnTo>
                  <a:lnTo>
                    <a:pt x="23" y="35"/>
                  </a:lnTo>
                  <a:lnTo>
                    <a:pt x="11" y="25"/>
                  </a:lnTo>
                  <a:lnTo>
                    <a:pt x="15" y="25"/>
                  </a:lnTo>
                  <a:lnTo>
                    <a:pt x="10" y="15"/>
                  </a:lnTo>
                  <a:lnTo>
                    <a:pt x="10" y="22"/>
                  </a:lnTo>
                  <a:lnTo>
                    <a:pt x="3" y="17"/>
                  </a:lnTo>
                  <a:lnTo>
                    <a:pt x="0" y="6"/>
                  </a:lnTo>
                  <a:lnTo>
                    <a:pt x="8" y="5"/>
                  </a:lnTo>
                  <a:lnTo>
                    <a:pt x="29" y="0"/>
                  </a:lnTo>
                  <a:lnTo>
                    <a:pt x="34" y="6"/>
                  </a:lnTo>
                  <a:lnTo>
                    <a:pt x="51" y="10"/>
                  </a:lnTo>
                  <a:lnTo>
                    <a:pt x="70" y="23"/>
                  </a:lnTo>
                  <a:lnTo>
                    <a:pt x="76" y="34"/>
                  </a:lnTo>
                  <a:lnTo>
                    <a:pt x="87" y="41"/>
                  </a:lnTo>
                  <a:close/>
                  <a:moveTo>
                    <a:pt x="35" y="44"/>
                  </a:moveTo>
                  <a:lnTo>
                    <a:pt x="47" y="51"/>
                  </a:lnTo>
                  <a:lnTo>
                    <a:pt x="34" y="51"/>
                  </a:lnTo>
                  <a:lnTo>
                    <a:pt x="30" y="47"/>
                  </a:lnTo>
                  <a:lnTo>
                    <a:pt x="35" y="4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54" name="Freeform 1586"/>
            <p:cNvSpPr>
              <a:spLocks noEditPoints="1"/>
            </p:cNvSpPr>
            <p:nvPr/>
          </p:nvSpPr>
          <p:spPr bwMode="auto">
            <a:xfrm>
              <a:off x="647" y="1389"/>
              <a:ext cx="71" cy="59"/>
            </a:xfrm>
            <a:custGeom>
              <a:avLst/>
              <a:gdLst/>
              <a:ahLst/>
              <a:cxnLst>
                <a:cxn ang="0">
                  <a:pos x="123" y="8"/>
                </a:cxn>
                <a:cxn ang="0">
                  <a:pos x="130" y="0"/>
                </a:cxn>
                <a:cxn ang="0">
                  <a:pos x="108" y="17"/>
                </a:cxn>
                <a:cxn ang="0">
                  <a:pos x="103" y="34"/>
                </a:cxn>
                <a:cxn ang="0">
                  <a:pos x="98" y="44"/>
                </a:cxn>
                <a:cxn ang="0">
                  <a:pos x="91" y="49"/>
                </a:cxn>
                <a:cxn ang="0">
                  <a:pos x="81" y="51"/>
                </a:cxn>
                <a:cxn ang="0">
                  <a:pos x="74" y="59"/>
                </a:cxn>
                <a:cxn ang="0">
                  <a:pos x="55" y="71"/>
                </a:cxn>
                <a:cxn ang="0">
                  <a:pos x="45" y="82"/>
                </a:cxn>
                <a:cxn ang="0">
                  <a:pos x="28" y="92"/>
                </a:cxn>
                <a:cxn ang="0">
                  <a:pos x="7" y="105"/>
                </a:cxn>
                <a:cxn ang="0">
                  <a:pos x="14" y="114"/>
                </a:cxn>
                <a:cxn ang="0">
                  <a:pos x="12" y="92"/>
                </a:cxn>
                <a:cxn ang="0">
                  <a:pos x="41" y="71"/>
                </a:cxn>
                <a:cxn ang="0">
                  <a:pos x="87" y="27"/>
                </a:cxn>
                <a:cxn ang="0">
                  <a:pos x="171" y="42"/>
                </a:cxn>
                <a:cxn ang="0">
                  <a:pos x="169" y="47"/>
                </a:cxn>
                <a:cxn ang="0">
                  <a:pos x="163" y="46"/>
                </a:cxn>
                <a:cxn ang="0">
                  <a:pos x="154" y="54"/>
                </a:cxn>
                <a:cxn ang="0">
                  <a:pos x="134" y="44"/>
                </a:cxn>
                <a:cxn ang="0">
                  <a:pos x="149" y="41"/>
                </a:cxn>
                <a:cxn ang="0">
                  <a:pos x="152" y="25"/>
                </a:cxn>
                <a:cxn ang="0">
                  <a:pos x="164" y="29"/>
                </a:cxn>
                <a:cxn ang="0">
                  <a:pos x="120" y="117"/>
                </a:cxn>
                <a:cxn ang="0">
                  <a:pos x="117" y="129"/>
                </a:cxn>
                <a:cxn ang="0">
                  <a:pos x="111" y="138"/>
                </a:cxn>
                <a:cxn ang="0">
                  <a:pos x="111" y="131"/>
                </a:cxn>
                <a:cxn ang="0">
                  <a:pos x="99" y="133"/>
                </a:cxn>
                <a:cxn ang="0">
                  <a:pos x="86" y="124"/>
                </a:cxn>
                <a:cxn ang="0">
                  <a:pos x="98" y="133"/>
                </a:cxn>
                <a:cxn ang="0">
                  <a:pos x="93" y="140"/>
                </a:cxn>
                <a:cxn ang="0">
                  <a:pos x="81" y="111"/>
                </a:cxn>
                <a:cxn ang="0">
                  <a:pos x="77" y="105"/>
                </a:cxn>
                <a:cxn ang="0">
                  <a:pos x="84" y="88"/>
                </a:cxn>
                <a:cxn ang="0">
                  <a:pos x="96" y="83"/>
                </a:cxn>
                <a:cxn ang="0">
                  <a:pos x="105" y="92"/>
                </a:cxn>
                <a:cxn ang="0">
                  <a:pos x="110" y="90"/>
                </a:cxn>
                <a:cxn ang="0">
                  <a:pos x="106" y="80"/>
                </a:cxn>
                <a:cxn ang="0">
                  <a:pos x="122" y="80"/>
                </a:cxn>
                <a:cxn ang="0">
                  <a:pos x="123" y="71"/>
                </a:cxn>
                <a:cxn ang="0">
                  <a:pos x="139" y="71"/>
                </a:cxn>
                <a:cxn ang="0">
                  <a:pos x="146" y="78"/>
                </a:cxn>
                <a:cxn ang="0">
                  <a:pos x="166" y="71"/>
                </a:cxn>
                <a:cxn ang="0">
                  <a:pos x="163" y="82"/>
                </a:cxn>
                <a:cxn ang="0">
                  <a:pos x="142" y="93"/>
                </a:cxn>
                <a:cxn ang="0">
                  <a:pos x="156" y="102"/>
                </a:cxn>
                <a:cxn ang="0">
                  <a:pos x="135" y="105"/>
                </a:cxn>
                <a:cxn ang="0">
                  <a:pos x="127" y="119"/>
                </a:cxn>
              </a:cxnLst>
              <a:rect l="0" t="0" r="r" b="b"/>
              <a:pathLst>
                <a:path w="178" h="148">
                  <a:moveTo>
                    <a:pt x="93" y="15"/>
                  </a:moveTo>
                  <a:lnTo>
                    <a:pt x="110" y="15"/>
                  </a:lnTo>
                  <a:lnTo>
                    <a:pt x="110" y="8"/>
                  </a:lnTo>
                  <a:lnTo>
                    <a:pt x="123" y="8"/>
                  </a:lnTo>
                  <a:lnTo>
                    <a:pt x="123" y="0"/>
                  </a:lnTo>
                  <a:lnTo>
                    <a:pt x="128" y="0"/>
                  </a:lnTo>
                  <a:lnTo>
                    <a:pt x="128" y="0"/>
                  </a:lnTo>
                  <a:lnTo>
                    <a:pt x="130" y="0"/>
                  </a:lnTo>
                  <a:lnTo>
                    <a:pt x="127" y="1"/>
                  </a:lnTo>
                  <a:lnTo>
                    <a:pt x="123" y="10"/>
                  </a:lnTo>
                  <a:lnTo>
                    <a:pt x="118" y="15"/>
                  </a:lnTo>
                  <a:lnTo>
                    <a:pt x="108" y="17"/>
                  </a:lnTo>
                  <a:lnTo>
                    <a:pt x="105" y="23"/>
                  </a:lnTo>
                  <a:lnTo>
                    <a:pt x="106" y="23"/>
                  </a:lnTo>
                  <a:lnTo>
                    <a:pt x="99" y="25"/>
                  </a:lnTo>
                  <a:lnTo>
                    <a:pt x="103" y="34"/>
                  </a:lnTo>
                  <a:lnTo>
                    <a:pt x="91" y="39"/>
                  </a:lnTo>
                  <a:lnTo>
                    <a:pt x="99" y="41"/>
                  </a:lnTo>
                  <a:lnTo>
                    <a:pt x="94" y="42"/>
                  </a:lnTo>
                  <a:lnTo>
                    <a:pt x="98" y="44"/>
                  </a:lnTo>
                  <a:lnTo>
                    <a:pt x="96" y="46"/>
                  </a:lnTo>
                  <a:lnTo>
                    <a:pt x="93" y="46"/>
                  </a:lnTo>
                  <a:lnTo>
                    <a:pt x="96" y="49"/>
                  </a:lnTo>
                  <a:lnTo>
                    <a:pt x="91" y="49"/>
                  </a:lnTo>
                  <a:lnTo>
                    <a:pt x="91" y="54"/>
                  </a:lnTo>
                  <a:lnTo>
                    <a:pt x="86" y="46"/>
                  </a:lnTo>
                  <a:lnTo>
                    <a:pt x="86" y="52"/>
                  </a:lnTo>
                  <a:lnTo>
                    <a:pt x="81" y="51"/>
                  </a:lnTo>
                  <a:lnTo>
                    <a:pt x="84" y="56"/>
                  </a:lnTo>
                  <a:lnTo>
                    <a:pt x="82" y="58"/>
                  </a:lnTo>
                  <a:lnTo>
                    <a:pt x="79" y="54"/>
                  </a:lnTo>
                  <a:lnTo>
                    <a:pt x="74" y="59"/>
                  </a:lnTo>
                  <a:lnTo>
                    <a:pt x="65" y="58"/>
                  </a:lnTo>
                  <a:lnTo>
                    <a:pt x="62" y="63"/>
                  </a:lnTo>
                  <a:lnTo>
                    <a:pt x="64" y="68"/>
                  </a:lnTo>
                  <a:lnTo>
                    <a:pt x="55" y="71"/>
                  </a:lnTo>
                  <a:lnTo>
                    <a:pt x="55" y="78"/>
                  </a:lnTo>
                  <a:lnTo>
                    <a:pt x="43" y="73"/>
                  </a:lnTo>
                  <a:lnTo>
                    <a:pt x="43" y="78"/>
                  </a:lnTo>
                  <a:lnTo>
                    <a:pt x="45" y="82"/>
                  </a:lnTo>
                  <a:lnTo>
                    <a:pt x="38" y="83"/>
                  </a:lnTo>
                  <a:lnTo>
                    <a:pt x="38" y="90"/>
                  </a:lnTo>
                  <a:lnTo>
                    <a:pt x="28" y="88"/>
                  </a:lnTo>
                  <a:lnTo>
                    <a:pt x="28" y="92"/>
                  </a:lnTo>
                  <a:lnTo>
                    <a:pt x="24" y="92"/>
                  </a:lnTo>
                  <a:lnTo>
                    <a:pt x="28" y="97"/>
                  </a:lnTo>
                  <a:lnTo>
                    <a:pt x="21" y="95"/>
                  </a:lnTo>
                  <a:lnTo>
                    <a:pt x="7" y="105"/>
                  </a:lnTo>
                  <a:lnTo>
                    <a:pt x="7" y="109"/>
                  </a:lnTo>
                  <a:lnTo>
                    <a:pt x="16" y="109"/>
                  </a:lnTo>
                  <a:lnTo>
                    <a:pt x="11" y="112"/>
                  </a:lnTo>
                  <a:lnTo>
                    <a:pt x="14" y="114"/>
                  </a:lnTo>
                  <a:lnTo>
                    <a:pt x="0" y="114"/>
                  </a:lnTo>
                  <a:lnTo>
                    <a:pt x="0" y="109"/>
                  </a:lnTo>
                  <a:lnTo>
                    <a:pt x="11" y="100"/>
                  </a:lnTo>
                  <a:lnTo>
                    <a:pt x="12" y="92"/>
                  </a:lnTo>
                  <a:lnTo>
                    <a:pt x="36" y="85"/>
                  </a:lnTo>
                  <a:lnTo>
                    <a:pt x="33" y="80"/>
                  </a:lnTo>
                  <a:lnTo>
                    <a:pt x="38" y="80"/>
                  </a:lnTo>
                  <a:lnTo>
                    <a:pt x="41" y="71"/>
                  </a:lnTo>
                  <a:lnTo>
                    <a:pt x="55" y="66"/>
                  </a:lnTo>
                  <a:lnTo>
                    <a:pt x="55" y="42"/>
                  </a:lnTo>
                  <a:lnTo>
                    <a:pt x="87" y="32"/>
                  </a:lnTo>
                  <a:lnTo>
                    <a:pt x="87" y="27"/>
                  </a:lnTo>
                  <a:lnTo>
                    <a:pt x="93" y="27"/>
                  </a:lnTo>
                  <a:lnTo>
                    <a:pt x="93" y="15"/>
                  </a:lnTo>
                  <a:close/>
                  <a:moveTo>
                    <a:pt x="173" y="34"/>
                  </a:moveTo>
                  <a:lnTo>
                    <a:pt x="171" y="42"/>
                  </a:lnTo>
                  <a:lnTo>
                    <a:pt x="176" y="34"/>
                  </a:lnTo>
                  <a:lnTo>
                    <a:pt x="178" y="39"/>
                  </a:lnTo>
                  <a:lnTo>
                    <a:pt x="175" y="47"/>
                  </a:lnTo>
                  <a:lnTo>
                    <a:pt x="169" y="47"/>
                  </a:lnTo>
                  <a:lnTo>
                    <a:pt x="168" y="41"/>
                  </a:lnTo>
                  <a:lnTo>
                    <a:pt x="164" y="42"/>
                  </a:lnTo>
                  <a:lnTo>
                    <a:pt x="166" y="46"/>
                  </a:lnTo>
                  <a:lnTo>
                    <a:pt x="163" y="46"/>
                  </a:lnTo>
                  <a:lnTo>
                    <a:pt x="168" y="49"/>
                  </a:lnTo>
                  <a:lnTo>
                    <a:pt x="157" y="52"/>
                  </a:lnTo>
                  <a:lnTo>
                    <a:pt x="156" y="44"/>
                  </a:lnTo>
                  <a:lnTo>
                    <a:pt x="154" y="54"/>
                  </a:lnTo>
                  <a:lnTo>
                    <a:pt x="149" y="54"/>
                  </a:lnTo>
                  <a:lnTo>
                    <a:pt x="149" y="59"/>
                  </a:lnTo>
                  <a:lnTo>
                    <a:pt x="132" y="47"/>
                  </a:lnTo>
                  <a:lnTo>
                    <a:pt x="134" y="44"/>
                  </a:lnTo>
                  <a:lnTo>
                    <a:pt x="144" y="47"/>
                  </a:lnTo>
                  <a:lnTo>
                    <a:pt x="137" y="41"/>
                  </a:lnTo>
                  <a:lnTo>
                    <a:pt x="140" y="39"/>
                  </a:lnTo>
                  <a:lnTo>
                    <a:pt x="149" y="41"/>
                  </a:lnTo>
                  <a:lnTo>
                    <a:pt x="149" y="34"/>
                  </a:lnTo>
                  <a:lnTo>
                    <a:pt x="144" y="30"/>
                  </a:lnTo>
                  <a:lnTo>
                    <a:pt x="151" y="30"/>
                  </a:lnTo>
                  <a:lnTo>
                    <a:pt x="152" y="25"/>
                  </a:lnTo>
                  <a:lnTo>
                    <a:pt x="157" y="27"/>
                  </a:lnTo>
                  <a:lnTo>
                    <a:pt x="157" y="30"/>
                  </a:lnTo>
                  <a:lnTo>
                    <a:pt x="163" y="37"/>
                  </a:lnTo>
                  <a:lnTo>
                    <a:pt x="164" y="29"/>
                  </a:lnTo>
                  <a:lnTo>
                    <a:pt x="173" y="34"/>
                  </a:lnTo>
                  <a:close/>
                  <a:moveTo>
                    <a:pt x="127" y="119"/>
                  </a:moveTo>
                  <a:lnTo>
                    <a:pt x="123" y="122"/>
                  </a:lnTo>
                  <a:lnTo>
                    <a:pt x="120" y="117"/>
                  </a:lnTo>
                  <a:lnTo>
                    <a:pt x="122" y="126"/>
                  </a:lnTo>
                  <a:lnTo>
                    <a:pt x="113" y="126"/>
                  </a:lnTo>
                  <a:lnTo>
                    <a:pt x="118" y="126"/>
                  </a:lnTo>
                  <a:lnTo>
                    <a:pt x="117" y="129"/>
                  </a:lnTo>
                  <a:lnTo>
                    <a:pt x="120" y="131"/>
                  </a:lnTo>
                  <a:lnTo>
                    <a:pt x="118" y="134"/>
                  </a:lnTo>
                  <a:lnTo>
                    <a:pt x="115" y="131"/>
                  </a:lnTo>
                  <a:lnTo>
                    <a:pt x="111" y="138"/>
                  </a:lnTo>
                  <a:lnTo>
                    <a:pt x="115" y="140"/>
                  </a:lnTo>
                  <a:lnTo>
                    <a:pt x="105" y="148"/>
                  </a:lnTo>
                  <a:lnTo>
                    <a:pt x="98" y="148"/>
                  </a:lnTo>
                  <a:lnTo>
                    <a:pt x="111" y="131"/>
                  </a:lnTo>
                  <a:lnTo>
                    <a:pt x="105" y="131"/>
                  </a:lnTo>
                  <a:lnTo>
                    <a:pt x="113" y="121"/>
                  </a:lnTo>
                  <a:lnTo>
                    <a:pt x="111" y="119"/>
                  </a:lnTo>
                  <a:lnTo>
                    <a:pt x="99" y="133"/>
                  </a:lnTo>
                  <a:lnTo>
                    <a:pt x="99" y="126"/>
                  </a:lnTo>
                  <a:lnTo>
                    <a:pt x="105" y="121"/>
                  </a:lnTo>
                  <a:lnTo>
                    <a:pt x="86" y="121"/>
                  </a:lnTo>
                  <a:lnTo>
                    <a:pt x="86" y="124"/>
                  </a:lnTo>
                  <a:lnTo>
                    <a:pt x="89" y="126"/>
                  </a:lnTo>
                  <a:lnTo>
                    <a:pt x="93" y="121"/>
                  </a:lnTo>
                  <a:lnTo>
                    <a:pt x="99" y="121"/>
                  </a:lnTo>
                  <a:lnTo>
                    <a:pt x="98" y="133"/>
                  </a:lnTo>
                  <a:lnTo>
                    <a:pt x="93" y="136"/>
                  </a:lnTo>
                  <a:lnTo>
                    <a:pt x="93" y="140"/>
                  </a:lnTo>
                  <a:lnTo>
                    <a:pt x="94" y="138"/>
                  </a:lnTo>
                  <a:lnTo>
                    <a:pt x="93" y="140"/>
                  </a:lnTo>
                  <a:lnTo>
                    <a:pt x="91" y="134"/>
                  </a:lnTo>
                  <a:lnTo>
                    <a:pt x="84" y="131"/>
                  </a:lnTo>
                  <a:lnTo>
                    <a:pt x="84" y="119"/>
                  </a:lnTo>
                  <a:lnTo>
                    <a:pt x="81" y="111"/>
                  </a:lnTo>
                  <a:lnTo>
                    <a:pt x="74" y="109"/>
                  </a:lnTo>
                  <a:lnTo>
                    <a:pt x="76" y="109"/>
                  </a:lnTo>
                  <a:lnTo>
                    <a:pt x="74" y="105"/>
                  </a:lnTo>
                  <a:lnTo>
                    <a:pt x="77" y="105"/>
                  </a:lnTo>
                  <a:lnTo>
                    <a:pt x="76" y="100"/>
                  </a:lnTo>
                  <a:lnTo>
                    <a:pt x="82" y="92"/>
                  </a:lnTo>
                  <a:lnTo>
                    <a:pt x="84" y="93"/>
                  </a:lnTo>
                  <a:lnTo>
                    <a:pt x="84" y="88"/>
                  </a:lnTo>
                  <a:lnTo>
                    <a:pt x="89" y="90"/>
                  </a:lnTo>
                  <a:lnTo>
                    <a:pt x="87" y="88"/>
                  </a:lnTo>
                  <a:lnTo>
                    <a:pt x="91" y="85"/>
                  </a:lnTo>
                  <a:lnTo>
                    <a:pt x="96" y="83"/>
                  </a:lnTo>
                  <a:lnTo>
                    <a:pt x="103" y="85"/>
                  </a:lnTo>
                  <a:lnTo>
                    <a:pt x="105" y="90"/>
                  </a:lnTo>
                  <a:lnTo>
                    <a:pt x="99" y="92"/>
                  </a:lnTo>
                  <a:lnTo>
                    <a:pt x="105" y="92"/>
                  </a:lnTo>
                  <a:lnTo>
                    <a:pt x="108" y="102"/>
                  </a:lnTo>
                  <a:lnTo>
                    <a:pt x="118" y="111"/>
                  </a:lnTo>
                  <a:lnTo>
                    <a:pt x="111" y="102"/>
                  </a:lnTo>
                  <a:lnTo>
                    <a:pt x="110" y="90"/>
                  </a:lnTo>
                  <a:lnTo>
                    <a:pt x="115" y="92"/>
                  </a:lnTo>
                  <a:lnTo>
                    <a:pt x="108" y="85"/>
                  </a:lnTo>
                  <a:lnTo>
                    <a:pt x="120" y="87"/>
                  </a:lnTo>
                  <a:lnTo>
                    <a:pt x="106" y="80"/>
                  </a:lnTo>
                  <a:lnTo>
                    <a:pt x="106" y="73"/>
                  </a:lnTo>
                  <a:lnTo>
                    <a:pt x="117" y="68"/>
                  </a:lnTo>
                  <a:lnTo>
                    <a:pt x="122" y="85"/>
                  </a:lnTo>
                  <a:lnTo>
                    <a:pt x="122" y="80"/>
                  </a:lnTo>
                  <a:lnTo>
                    <a:pt x="125" y="80"/>
                  </a:lnTo>
                  <a:lnTo>
                    <a:pt x="122" y="76"/>
                  </a:lnTo>
                  <a:lnTo>
                    <a:pt x="128" y="78"/>
                  </a:lnTo>
                  <a:lnTo>
                    <a:pt x="123" y="71"/>
                  </a:lnTo>
                  <a:lnTo>
                    <a:pt x="132" y="75"/>
                  </a:lnTo>
                  <a:lnTo>
                    <a:pt x="134" y="80"/>
                  </a:lnTo>
                  <a:lnTo>
                    <a:pt x="132" y="66"/>
                  </a:lnTo>
                  <a:lnTo>
                    <a:pt x="139" y="71"/>
                  </a:lnTo>
                  <a:lnTo>
                    <a:pt x="130" y="59"/>
                  </a:lnTo>
                  <a:lnTo>
                    <a:pt x="147" y="64"/>
                  </a:lnTo>
                  <a:lnTo>
                    <a:pt x="144" y="71"/>
                  </a:lnTo>
                  <a:lnTo>
                    <a:pt x="146" y="78"/>
                  </a:lnTo>
                  <a:lnTo>
                    <a:pt x="146" y="71"/>
                  </a:lnTo>
                  <a:lnTo>
                    <a:pt x="154" y="70"/>
                  </a:lnTo>
                  <a:lnTo>
                    <a:pt x="154" y="64"/>
                  </a:lnTo>
                  <a:lnTo>
                    <a:pt x="166" y="71"/>
                  </a:lnTo>
                  <a:lnTo>
                    <a:pt x="157" y="80"/>
                  </a:lnTo>
                  <a:lnTo>
                    <a:pt x="161" y="78"/>
                  </a:lnTo>
                  <a:lnTo>
                    <a:pt x="159" y="83"/>
                  </a:lnTo>
                  <a:lnTo>
                    <a:pt x="163" y="82"/>
                  </a:lnTo>
                  <a:lnTo>
                    <a:pt x="163" y="87"/>
                  </a:lnTo>
                  <a:lnTo>
                    <a:pt x="173" y="87"/>
                  </a:lnTo>
                  <a:lnTo>
                    <a:pt x="166" y="99"/>
                  </a:lnTo>
                  <a:lnTo>
                    <a:pt x="142" y="93"/>
                  </a:lnTo>
                  <a:lnTo>
                    <a:pt x="144" y="95"/>
                  </a:lnTo>
                  <a:lnTo>
                    <a:pt x="139" y="99"/>
                  </a:lnTo>
                  <a:lnTo>
                    <a:pt x="149" y="97"/>
                  </a:lnTo>
                  <a:lnTo>
                    <a:pt x="156" y="102"/>
                  </a:lnTo>
                  <a:lnTo>
                    <a:pt x="154" y="107"/>
                  </a:lnTo>
                  <a:lnTo>
                    <a:pt x="147" y="111"/>
                  </a:lnTo>
                  <a:lnTo>
                    <a:pt x="146" y="105"/>
                  </a:lnTo>
                  <a:lnTo>
                    <a:pt x="135" y="105"/>
                  </a:lnTo>
                  <a:lnTo>
                    <a:pt x="135" y="109"/>
                  </a:lnTo>
                  <a:lnTo>
                    <a:pt x="142" y="112"/>
                  </a:lnTo>
                  <a:lnTo>
                    <a:pt x="127" y="116"/>
                  </a:lnTo>
                  <a:lnTo>
                    <a:pt x="127" y="11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55" name="Freeform 1587"/>
            <p:cNvSpPr>
              <a:spLocks noEditPoints="1"/>
            </p:cNvSpPr>
            <p:nvPr/>
          </p:nvSpPr>
          <p:spPr bwMode="auto">
            <a:xfrm>
              <a:off x="946" y="1377"/>
              <a:ext cx="38" cy="44"/>
            </a:xfrm>
            <a:custGeom>
              <a:avLst/>
              <a:gdLst/>
              <a:ahLst/>
              <a:cxnLst>
                <a:cxn ang="0">
                  <a:pos x="16" y="0"/>
                </a:cxn>
                <a:cxn ang="0">
                  <a:pos x="41" y="8"/>
                </a:cxn>
                <a:cxn ang="0">
                  <a:pos x="55" y="5"/>
                </a:cxn>
                <a:cxn ang="0">
                  <a:pos x="58" y="25"/>
                </a:cxn>
                <a:cxn ang="0">
                  <a:pos x="29" y="18"/>
                </a:cxn>
                <a:cxn ang="0">
                  <a:pos x="34" y="22"/>
                </a:cxn>
                <a:cxn ang="0">
                  <a:pos x="36" y="25"/>
                </a:cxn>
                <a:cxn ang="0">
                  <a:pos x="34" y="39"/>
                </a:cxn>
                <a:cxn ang="0">
                  <a:pos x="21" y="32"/>
                </a:cxn>
                <a:cxn ang="0">
                  <a:pos x="17" y="27"/>
                </a:cxn>
                <a:cxn ang="0">
                  <a:pos x="16" y="27"/>
                </a:cxn>
                <a:cxn ang="0">
                  <a:pos x="7" y="17"/>
                </a:cxn>
                <a:cxn ang="0">
                  <a:pos x="0" y="15"/>
                </a:cxn>
                <a:cxn ang="0">
                  <a:pos x="14" y="10"/>
                </a:cxn>
                <a:cxn ang="0">
                  <a:pos x="14" y="10"/>
                </a:cxn>
                <a:cxn ang="0">
                  <a:pos x="96" y="109"/>
                </a:cxn>
                <a:cxn ang="0">
                  <a:pos x="79" y="76"/>
                </a:cxn>
                <a:cxn ang="0">
                  <a:pos x="75" y="75"/>
                </a:cxn>
                <a:cxn ang="0">
                  <a:pos x="70" y="85"/>
                </a:cxn>
                <a:cxn ang="0">
                  <a:pos x="72" y="73"/>
                </a:cxn>
                <a:cxn ang="0">
                  <a:pos x="67" y="70"/>
                </a:cxn>
                <a:cxn ang="0">
                  <a:pos x="57" y="71"/>
                </a:cxn>
                <a:cxn ang="0">
                  <a:pos x="55" y="63"/>
                </a:cxn>
                <a:cxn ang="0">
                  <a:pos x="53" y="54"/>
                </a:cxn>
                <a:cxn ang="0">
                  <a:pos x="55" y="47"/>
                </a:cxn>
                <a:cxn ang="0">
                  <a:pos x="50" y="42"/>
                </a:cxn>
                <a:cxn ang="0">
                  <a:pos x="36" y="40"/>
                </a:cxn>
                <a:cxn ang="0">
                  <a:pos x="38" y="35"/>
                </a:cxn>
                <a:cxn ang="0">
                  <a:pos x="40" y="27"/>
                </a:cxn>
                <a:cxn ang="0">
                  <a:pos x="48" y="25"/>
                </a:cxn>
                <a:cxn ang="0">
                  <a:pos x="52" y="25"/>
                </a:cxn>
                <a:cxn ang="0">
                  <a:pos x="60" y="29"/>
                </a:cxn>
                <a:cxn ang="0">
                  <a:pos x="60" y="34"/>
                </a:cxn>
                <a:cxn ang="0">
                  <a:pos x="62" y="35"/>
                </a:cxn>
                <a:cxn ang="0">
                  <a:pos x="87" y="71"/>
                </a:cxn>
                <a:cxn ang="0">
                  <a:pos x="36" y="42"/>
                </a:cxn>
                <a:cxn ang="0">
                  <a:pos x="40" y="47"/>
                </a:cxn>
                <a:cxn ang="0">
                  <a:pos x="45" y="63"/>
                </a:cxn>
                <a:cxn ang="0">
                  <a:pos x="36" y="59"/>
                </a:cxn>
                <a:cxn ang="0">
                  <a:pos x="34" y="52"/>
                </a:cxn>
                <a:cxn ang="0">
                  <a:pos x="36" y="42"/>
                </a:cxn>
              </a:cxnLst>
              <a:rect l="0" t="0" r="r" b="b"/>
              <a:pathLst>
                <a:path w="96" h="109">
                  <a:moveTo>
                    <a:pt x="14" y="10"/>
                  </a:moveTo>
                  <a:lnTo>
                    <a:pt x="16" y="0"/>
                  </a:lnTo>
                  <a:lnTo>
                    <a:pt x="40" y="6"/>
                  </a:lnTo>
                  <a:lnTo>
                    <a:pt x="41" y="8"/>
                  </a:lnTo>
                  <a:lnTo>
                    <a:pt x="40" y="11"/>
                  </a:lnTo>
                  <a:lnTo>
                    <a:pt x="55" y="5"/>
                  </a:lnTo>
                  <a:lnTo>
                    <a:pt x="65" y="22"/>
                  </a:lnTo>
                  <a:lnTo>
                    <a:pt x="58" y="25"/>
                  </a:lnTo>
                  <a:lnTo>
                    <a:pt x="24" y="13"/>
                  </a:lnTo>
                  <a:lnTo>
                    <a:pt x="29" y="18"/>
                  </a:lnTo>
                  <a:lnTo>
                    <a:pt x="26" y="22"/>
                  </a:lnTo>
                  <a:lnTo>
                    <a:pt x="34" y="22"/>
                  </a:lnTo>
                  <a:lnTo>
                    <a:pt x="33" y="25"/>
                  </a:lnTo>
                  <a:lnTo>
                    <a:pt x="36" y="25"/>
                  </a:lnTo>
                  <a:lnTo>
                    <a:pt x="38" y="30"/>
                  </a:lnTo>
                  <a:lnTo>
                    <a:pt x="34" y="39"/>
                  </a:lnTo>
                  <a:lnTo>
                    <a:pt x="29" y="39"/>
                  </a:lnTo>
                  <a:lnTo>
                    <a:pt x="21" y="32"/>
                  </a:lnTo>
                  <a:lnTo>
                    <a:pt x="31" y="35"/>
                  </a:lnTo>
                  <a:lnTo>
                    <a:pt x="17" y="27"/>
                  </a:lnTo>
                  <a:lnTo>
                    <a:pt x="21" y="25"/>
                  </a:lnTo>
                  <a:lnTo>
                    <a:pt x="16" y="27"/>
                  </a:lnTo>
                  <a:lnTo>
                    <a:pt x="16" y="22"/>
                  </a:lnTo>
                  <a:lnTo>
                    <a:pt x="7" y="17"/>
                  </a:lnTo>
                  <a:lnTo>
                    <a:pt x="0" y="15"/>
                  </a:lnTo>
                  <a:lnTo>
                    <a:pt x="0" y="15"/>
                  </a:lnTo>
                  <a:lnTo>
                    <a:pt x="4" y="13"/>
                  </a:lnTo>
                  <a:lnTo>
                    <a:pt x="14" y="10"/>
                  </a:lnTo>
                  <a:lnTo>
                    <a:pt x="14" y="10"/>
                  </a:lnTo>
                  <a:lnTo>
                    <a:pt x="14" y="10"/>
                  </a:lnTo>
                  <a:lnTo>
                    <a:pt x="14" y="10"/>
                  </a:lnTo>
                  <a:close/>
                  <a:moveTo>
                    <a:pt x="96" y="109"/>
                  </a:moveTo>
                  <a:lnTo>
                    <a:pt x="75" y="88"/>
                  </a:lnTo>
                  <a:lnTo>
                    <a:pt x="79" y="76"/>
                  </a:lnTo>
                  <a:lnTo>
                    <a:pt x="75" y="81"/>
                  </a:lnTo>
                  <a:lnTo>
                    <a:pt x="75" y="75"/>
                  </a:lnTo>
                  <a:lnTo>
                    <a:pt x="74" y="75"/>
                  </a:lnTo>
                  <a:lnTo>
                    <a:pt x="70" y="85"/>
                  </a:lnTo>
                  <a:lnTo>
                    <a:pt x="69" y="80"/>
                  </a:lnTo>
                  <a:lnTo>
                    <a:pt x="72" y="73"/>
                  </a:lnTo>
                  <a:lnTo>
                    <a:pt x="67" y="80"/>
                  </a:lnTo>
                  <a:lnTo>
                    <a:pt x="67" y="70"/>
                  </a:lnTo>
                  <a:lnTo>
                    <a:pt x="62" y="73"/>
                  </a:lnTo>
                  <a:lnTo>
                    <a:pt x="57" y="71"/>
                  </a:lnTo>
                  <a:lnTo>
                    <a:pt x="58" y="66"/>
                  </a:lnTo>
                  <a:lnTo>
                    <a:pt x="55" y="63"/>
                  </a:lnTo>
                  <a:lnTo>
                    <a:pt x="60" y="56"/>
                  </a:lnTo>
                  <a:lnTo>
                    <a:pt x="53" y="54"/>
                  </a:lnTo>
                  <a:lnTo>
                    <a:pt x="52" y="51"/>
                  </a:lnTo>
                  <a:lnTo>
                    <a:pt x="55" y="47"/>
                  </a:lnTo>
                  <a:lnTo>
                    <a:pt x="50" y="51"/>
                  </a:lnTo>
                  <a:lnTo>
                    <a:pt x="50" y="42"/>
                  </a:lnTo>
                  <a:lnTo>
                    <a:pt x="43" y="46"/>
                  </a:lnTo>
                  <a:lnTo>
                    <a:pt x="36" y="40"/>
                  </a:lnTo>
                  <a:lnTo>
                    <a:pt x="43" y="37"/>
                  </a:lnTo>
                  <a:lnTo>
                    <a:pt x="38" y="35"/>
                  </a:lnTo>
                  <a:lnTo>
                    <a:pt x="40" y="32"/>
                  </a:lnTo>
                  <a:lnTo>
                    <a:pt x="40" y="27"/>
                  </a:lnTo>
                  <a:lnTo>
                    <a:pt x="46" y="23"/>
                  </a:lnTo>
                  <a:lnTo>
                    <a:pt x="48" y="25"/>
                  </a:lnTo>
                  <a:lnTo>
                    <a:pt x="45" y="30"/>
                  </a:lnTo>
                  <a:lnTo>
                    <a:pt x="52" y="25"/>
                  </a:lnTo>
                  <a:lnTo>
                    <a:pt x="52" y="30"/>
                  </a:lnTo>
                  <a:lnTo>
                    <a:pt x="60" y="29"/>
                  </a:lnTo>
                  <a:lnTo>
                    <a:pt x="64" y="34"/>
                  </a:lnTo>
                  <a:lnTo>
                    <a:pt x="60" y="34"/>
                  </a:lnTo>
                  <a:lnTo>
                    <a:pt x="64" y="34"/>
                  </a:lnTo>
                  <a:lnTo>
                    <a:pt x="62" y="35"/>
                  </a:lnTo>
                  <a:lnTo>
                    <a:pt x="69" y="37"/>
                  </a:lnTo>
                  <a:lnTo>
                    <a:pt x="87" y="71"/>
                  </a:lnTo>
                  <a:lnTo>
                    <a:pt x="96" y="109"/>
                  </a:lnTo>
                  <a:close/>
                  <a:moveTo>
                    <a:pt x="36" y="42"/>
                  </a:moveTo>
                  <a:lnTo>
                    <a:pt x="43" y="47"/>
                  </a:lnTo>
                  <a:lnTo>
                    <a:pt x="40" y="47"/>
                  </a:lnTo>
                  <a:lnTo>
                    <a:pt x="45" y="52"/>
                  </a:lnTo>
                  <a:lnTo>
                    <a:pt x="45" y="63"/>
                  </a:lnTo>
                  <a:lnTo>
                    <a:pt x="36" y="66"/>
                  </a:lnTo>
                  <a:lnTo>
                    <a:pt x="36" y="59"/>
                  </a:lnTo>
                  <a:lnTo>
                    <a:pt x="38" y="52"/>
                  </a:lnTo>
                  <a:lnTo>
                    <a:pt x="34" y="52"/>
                  </a:lnTo>
                  <a:lnTo>
                    <a:pt x="31" y="44"/>
                  </a:lnTo>
                  <a:lnTo>
                    <a:pt x="36" y="4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56" name="Freeform 1588"/>
            <p:cNvSpPr>
              <a:spLocks noEditPoints="1"/>
            </p:cNvSpPr>
            <p:nvPr/>
          </p:nvSpPr>
          <p:spPr bwMode="auto">
            <a:xfrm>
              <a:off x="983" y="1378"/>
              <a:ext cx="55" cy="45"/>
            </a:xfrm>
            <a:custGeom>
              <a:avLst/>
              <a:gdLst/>
              <a:ahLst/>
              <a:cxnLst>
                <a:cxn ang="0">
                  <a:pos x="124" y="68"/>
                </a:cxn>
                <a:cxn ang="0">
                  <a:pos x="107" y="94"/>
                </a:cxn>
                <a:cxn ang="0">
                  <a:pos x="111" y="109"/>
                </a:cxn>
                <a:cxn ang="0">
                  <a:pos x="104" y="101"/>
                </a:cxn>
                <a:cxn ang="0">
                  <a:pos x="109" y="85"/>
                </a:cxn>
                <a:cxn ang="0">
                  <a:pos x="104" y="68"/>
                </a:cxn>
                <a:cxn ang="0">
                  <a:pos x="88" y="56"/>
                </a:cxn>
                <a:cxn ang="0">
                  <a:pos x="71" y="49"/>
                </a:cxn>
                <a:cxn ang="0">
                  <a:pos x="75" y="34"/>
                </a:cxn>
                <a:cxn ang="0">
                  <a:pos x="51" y="31"/>
                </a:cxn>
                <a:cxn ang="0">
                  <a:pos x="51" y="27"/>
                </a:cxn>
                <a:cxn ang="0">
                  <a:pos x="37" y="22"/>
                </a:cxn>
                <a:cxn ang="0">
                  <a:pos x="23" y="26"/>
                </a:cxn>
                <a:cxn ang="0">
                  <a:pos x="41" y="8"/>
                </a:cxn>
                <a:cxn ang="0">
                  <a:pos x="70" y="8"/>
                </a:cxn>
                <a:cxn ang="0">
                  <a:pos x="82" y="29"/>
                </a:cxn>
                <a:cxn ang="0">
                  <a:pos x="109" y="39"/>
                </a:cxn>
                <a:cxn ang="0">
                  <a:pos x="52" y="39"/>
                </a:cxn>
                <a:cxn ang="0">
                  <a:pos x="54" y="58"/>
                </a:cxn>
                <a:cxn ang="0">
                  <a:pos x="46" y="53"/>
                </a:cxn>
                <a:cxn ang="0">
                  <a:pos x="49" y="60"/>
                </a:cxn>
                <a:cxn ang="0">
                  <a:pos x="42" y="68"/>
                </a:cxn>
                <a:cxn ang="0">
                  <a:pos x="35" y="75"/>
                </a:cxn>
                <a:cxn ang="0">
                  <a:pos x="32" y="65"/>
                </a:cxn>
                <a:cxn ang="0">
                  <a:pos x="23" y="53"/>
                </a:cxn>
                <a:cxn ang="0">
                  <a:pos x="10" y="41"/>
                </a:cxn>
                <a:cxn ang="0">
                  <a:pos x="39" y="39"/>
                </a:cxn>
                <a:cxn ang="0">
                  <a:pos x="30" y="102"/>
                </a:cxn>
                <a:cxn ang="0">
                  <a:pos x="23" y="99"/>
                </a:cxn>
                <a:cxn ang="0">
                  <a:pos x="27" y="111"/>
                </a:cxn>
                <a:cxn ang="0">
                  <a:pos x="17" y="96"/>
                </a:cxn>
                <a:cxn ang="0">
                  <a:pos x="13" y="89"/>
                </a:cxn>
                <a:cxn ang="0">
                  <a:pos x="18" y="84"/>
                </a:cxn>
                <a:cxn ang="0">
                  <a:pos x="17" y="73"/>
                </a:cxn>
                <a:cxn ang="0">
                  <a:pos x="15" y="67"/>
                </a:cxn>
                <a:cxn ang="0">
                  <a:pos x="6" y="68"/>
                </a:cxn>
                <a:cxn ang="0">
                  <a:pos x="5" y="58"/>
                </a:cxn>
                <a:cxn ang="0">
                  <a:pos x="3" y="49"/>
                </a:cxn>
                <a:cxn ang="0">
                  <a:pos x="20" y="60"/>
                </a:cxn>
                <a:cxn ang="0">
                  <a:pos x="20" y="53"/>
                </a:cxn>
                <a:cxn ang="0">
                  <a:pos x="30" y="65"/>
                </a:cxn>
                <a:cxn ang="0">
                  <a:pos x="25" y="68"/>
                </a:cxn>
                <a:cxn ang="0">
                  <a:pos x="25" y="80"/>
                </a:cxn>
                <a:cxn ang="0">
                  <a:pos x="27" y="90"/>
                </a:cxn>
                <a:cxn ang="0">
                  <a:pos x="30" y="102"/>
                </a:cxn>
                <a:cxn ang="0">
                  <a:pos x="66" y="58"/>
                </a:cxn>
                <a:cxn ang="0">
                  <a:pos x="59" y="63"/>
                </a:cxn>
                <a:cxn ang="0">
                  <a:pos x="52" y="44"/>
                </a:cxn>
                <a:cxn ang="0">
                  <a:pos x="92" y="63"/>
                </a:cxn>
                <a:cxn ang="0">
                  <a:pos x="100" y="78"/>
                </a:cxn>
                <a:cxn ang="0">
                  <a:pos x="83" y="56"/>
                </a:cxn>
                <a:cxn ang="0">
                  <a:pos x="75" y="75"/>
                </a:cxn>
                <a:cxn ang="0">
                  <a:pos x="61" y="67"/>
                </a:cxn>
                <a:cxn ang="0">
                  <a:pos x="87" y="75"/>
                </a:cxn>
                <a:cxn ang="0">
                  <a:pos x="99" y="78"/>
                </a:cxn>
                <a:cxn ang="0">
                  <a:pos x="100" y="89"/>
                </a:cxn>
                <a:cxn ang="0">
                  <a:pos x="92" y="87"/>
                </a:cxn>
                <a:cxn ang="0">
                  <a:pos x="75" y="78"/>
                </a:cxn>
                <a:cxn ang="0">
                  <a:pos x="83" y="67"/>
                </a:cxn>
              </a:cxnLst>
              <a:rect l="0" t="0" r="r" b="b"/>
              <a:pathLst>
                <a:path w="136" h="111">
                  <a:moveTo>
                    <a:pt x="131" y="46"/>
                  </a:moveTo>
                  <a:lnTo>
                    <a:pt x="136" y="56"/>
                  </a:lnTo>
                  <a:lnTo>
                    <a:pt x="124" y="68"/>
                  </a:lnTo>
                  <a:lnTo>
                    <a:pt x="129" y="77"/>
                  </a:lnTo>
                  <a:lnTo>
                    <a:pt x="116" y="75"/>
                  </a:lnTo>
                  <a:lnTo>
                    <a:pt x="107" y="94"/>
                  </a:lnTo>
                  <a:lnTo>
                    <a:pt x="112" y="97"/>
                  </a:lnTo>
                  <a:lnTo>
                    <a:pt x="114" y="104"/>
                  </a:lnTo>
                  <a:lnTo>
                    <a:pt x="111" y="109"/>
                  </a:lnTo>
                  <a:lnTo>
                    <a:pt x="104" y="104"/>
                  </a:lnTo>
                  <a:lnTo>
                    <a:pt x="105" y="106"/>
                  </a:lnTo>
                  <a:lnTo>
                    <a:pt x="104" y="101"/>
                  </a:lnTo>
                  <a:lnTo>
                    <a:pt x="109" y="97"/>
                  </a:lnTo>
                  <a:lnTo>
                    <a:pt x="105" y="89"/>
                  </a:lnTo>
                  <a:lnTo>
                    <a:pt x="109" y="85"/>
                  </a:lnTo>
                  <a:lnTo>
                    <a:pt x="104" y="73"/>
                  </a:lnTo>
                  <a:lnTo>
                    <a:pt x="119" y="63"/>
                  </a:lnTo>
                  <a:lnTo>
                    <a:pt x="104" y="68"/>
                  </a:lnTo>
                  <a:lnTo>
                    <a:pt x="99" y="61"/>
                  </a:lnTo>
                  <a:lnTo>
                    <a:pt x="92" y="61"/>
                  </a:lnTo>
                  <a:lnTo>
                    <a:pt x="88" y="56"/>
                  </a:lnTo>
                  <a:lnTo>
                    <a:pt x="82" y="55"/>
                  </a:lnTo>
                  <a:lnTo>
                    <a:pt x="80" y="46"/>
                  </a:lnTo>
                  <a:lnTo>
                    <a:pt x="71" y="49"/>
                  </a:lnTo>
                  <a:lnTo>
                    <a:pt x="75" y="46"/>
                  </a:lnTo>
                  <a:lnTo>
                    <a:pt x="70" y="44"/>
                  </a:lnTo>
                  <a:lnTo>
                    <a:pt x="75" y="34"/>
                  </a:lnTo>
                  <a:lnTo>
                    <a:pt x="70" y="41"/>
                  </a:lnTo>
                  <a:lnTo>
                    <a:pt x="59" y="37"/>
                  </a:lnTo>
                  <a:lnTo>
                    <a:pt x="51" y="31"/>
                  </a:lnTo>
                  <a:lnTo>
                    <a:pt x="56" y="31"/>
                  </a:lnTo>
                  <a:lnTo>
                    <a:pt x="52" y="22"/>
                  </a:lnTo>
                  <a:lnTo>
                    <a:pt x="51" y="27"/>
                  </a:lnTo>
                  <a:lnTo>
                    <a:pt x="39" y="27"/>
                  </a:lnTo>
                  <a:lnTo>
                    <a:pt x="39" y="22"/>
                  </a:lnTo>
                  <a:lnTo>
                    <a:pt x="37" y="22"/>
                  </a:lnTo>
                  <a:lnTo>
                    <a:pt x="34" y="22"/>
                  </a:lnTo>
                  <a:lnTo>
                    <a:pt x="34" y="27"/>
                  </a:lnTo>
                  <a:lnTo>
                    <a:pt x="23" y="26"/>
                  </a:lnTo>
                  <a:lnTo>
                    <a:pt x="32" y="19"/>
                  </a:lnTo>
                  <a:lnTo>
                    <a:pt x="41" y="19"/>
                  </a:lnTo>
                  <a:lnTo>
                    <a:pt x="41" y="8"/>
                  </a:lnTo>
                  <a:lnTo>
                    <a:pt x="47" y="0"/>
                  </a:lnTo>
                  <a:lnTo>
                    <a:pt x="63" y="0"/>
                  </a:lnTo>
                  <a:lnTo>
                    <a:pt x="70" y="8"/>
                  </a:lnTo>
                  <a:lnTo>
                    <a:pt x="70" y="17"/>
                  </a:lnTo>
                  <a:lnTo>
                    <a:pt x="82" y="17"/>
                  </a:lnTo>
                  <a:lnTo>
                    <a:pt x="82" y="29"/>
                  </a:lnTo>
                  <a:lnTo>
                    <a:pt x="92" y="31"/>
                  </a:lnTo>
                  <a:lnTo>
                    <a:pt x="99" y="43"/>
                  </a:lnTo>
                  <a:lnTo>
                    <a:pt x="109" y="39"/>
                  </a:lnTo>
                  <a:lnTo>
                    <a:pt x="131" y="46"/>
                  </a:lnTo>
                  <a:close/>
                  <a:moveTo>
                    <a:pt x="46" y="32"/>
                  </a:moveTo>
                  <a:lnTo>
                    <a:pt x="52" y="39"/>
                  </a:lnTo>
                  <a:lnTo>
                    <a:pt x="51" y="43"/>
                  </a:lnTo>
                  <a:lnTo>
                    <a:pt x="58" y="55"/>
                  </a:lnTo>
                  <a:lnTo>
                    <a:pt x="54" y="58"/>
                  </a:lnTo>
                  <a:lnTo>
                    <a:pt x="37" y="46"/>
                  </a:lnTo>
                  <a:lnTo>
                    <a:pt x="42" y="51"/>
                  </a:lnTo>
                  <a:lnTo>
                    <a:pt x="46" y="53"/>
                  </a:lnTo>
                  <a:lnTo>
                    <a:pt x="46" y="58"/>
                  </a:lnTo>
                  <a:lnTo>
                    <a:pt x="52" y="58"/>
                  </a:lnTo>
                  <a:lnTo>
                    <a:pt x="49" y="60"/>
                  </a:lnTo>
                  <a:lnTo>
                    <a:pt x="54" y="63"/>
                  </a:lnTo>
                  <a:lnTo>
                    <a:pt x="52" y="68"/>
                  </a:lnTo>
                  <a:lnTo>
                    <a:pt x="42" y="68"/>
                  </a:lnTo>
                  <a:lnTo>
                    <a:pt x="44" y="72"/>
                  </a:lnTo>
                  <a:lnTo>
                    <a:pt x="39" y="75"/>
                  </a:lnTo>
                  <a:lnTo>
                    <a:pt x="35" y="75"/>
                  </a:lnTo>
                  <a:lnTo>
                    <a:pt x="32" y="67"/>
                  </a:lnTo>
                  <a:lnTo>
                    <a:pt x="30" y="67"/>
                  </a:lnTo>
                  <a:lnTo>
                    <a:pt x="32" y="65"/>
                  </a:lnTo>
                  <a:lnTo>
                    <a:pt x="29" y="60"/>
                  </a:lnTo>
                  <a:lnTo>
                    <a:pt x="25" y="48"/>
                  </a:lnTo>
                  <a:lnTo>
                    <a:pt x="23" y="53"/>
                  </a:lnTo>
                  <a:lnTo>
                    <a:pt x="17" y="48"/>
                  </a:lnTo>
                  <a:lnTo>
                    <a:pt x="22" y="46"/>
                  </a:lnTo>
                  <a:lnTo>
                    <a:pt x="10" y="41"/>
                  </a:lnTo>
                  <a:lnTo>
                    <a:pt x="13" y="34"/>
                  </a:lnTo>
                  <a:lnTo>
                    <a:pt x="35" y="34"/>
                  </a:lnTo>
                  <a:lnTo>
                    <a:pt x="39" y="39"/>
                  </a:lnTo>
                  <a:lnTo>
                    <a:pt x="35" y="34"/>
                  </a:lnTo>
                  <a:lnTo>
                    <a:pt x="46" y="32"/>
                  </a:lnTo>
                  <a:close/>
                  <a:moveTo>
                    <a:pt x="30" y="102"/>
                  </a:moveTo>
                  <a:lnTo>
                    <a:pt x="29" y="102"/>
                  </a:lnTo>
                  <a:lnTo>
                    <a:pt x="23" y="89"/>
                  </a:lnTo>
                  <a:lnTo>
                    <a:pt x="23" y="99"/>
                  </a:lnTo>
                  <a:lnTo>
                    <a:pt x="20" y="99"/>
                  </a:lnTo>
                  <a:lnTo>
                    <a:pt x="25" y="101"/>
                  </a:lnTo>
                  <a:lnTo>
                    <a:pt x="27" y="111"/>
                  </a:lnTo>
                  <a:lnTo>
                    <a:pt x="22" y="108"/>
                  </a:lnTo>
                  <a:lnTo>
                    <a:pt x="22" y="101"/>
                  </a:lnTo>
                  <a:lnTo>
                    <a:pt x="17" y="96"/>
                  </a:lnTo>
                  <a:lnTo>
                    <a:pt x="18" y="90"/>
                  </a:lnTo>
                  <a:lnTo>
                    <a:pt x="15" y="92"/>
                  </a:lnTo>
                  <a:lnTo>
                    <a:pt x="13" y="89"/>
                  </a:lnTo>
                  <a:lnTo>
                    <a:pt x="17" y="82"/>
                  </a:lnTo>
                  <a:lnTo>
                    <a:pt x="18" y="85"/>
                  </a:lnTo>
                  <a:lnTo>
                    <a:pt x="18" y="84"/>
                  </a:lnTo>
                  <a:lnTo>
                    <a:pt x="22" y="85"/>
                  </a:lnTo>
                  <a:lnTo>
                    <a:pt x="20" y="77"/>
                  </a:lnTo>
                  <a:lnTo>
                    <a:pt x="17" y="73"/>
                  </a:lnTo>
                  <a:lnTo>
                    <a:pt x="17" y="78"/>
                  </a:lnTo>
                  <a:lnTo>
                    <a:pt x="8" y="75"/>
                  </a:lnTo>
                  <a:lnTo>
                    <a:pt x="15" y="67"/>
                  </a:lnTo>
                  <a:lnTo>
                    <a:pt x="10" y="70"/>
                  </a:lnTo>
                  <a:lnTo>
                    <a:pt x="10" y="65"/>
                  </a:lnTo>
                  <a:lnTo>
                    <a:pt x="6" y="68"/>
                  </a:lnTo>
                  <a:lnTo>
                    <a:pt x="1" y="65"/>
                  </a:lnTo>
                  <a:lnTo>
                    <a:pt x="0" y="56"/>
                  </a:lnTo>
                  <a:lnTo>
                    <a:pt x="5" y="58"/>
                  </a:lnTo>
                  <a:lnTo>
                    <a:pt x="1" y="53"/>
                  </a:lnTo>
                  <a:lnTo>
                    <a:pt x="10" y="55"/>
                  </a:lnTo>
                  <a:lnTo>
                    <a:pt x="3" y="49"/>
                  </a:lnTo>
                  <a:lnTo>
                    <a:pt x="13" y="51"/>
                  </a:lnTo>
                  <a:lnTo>
                    <a:pt x="18" y="55"/>
                  </a:lnTo>
                  <a:lnTo>
                    <a:pt x="20" y="60"/>
                  </a:lnTo>
                  <a:lnTo>
                    <a:pt x="17" y="67"/>
                  </a:lnTo>
                  <a:lnTo>
                    <a:pt x="22" y="60"/>
                  </a:lnTo>
                  <a:lnTo>
                    <a:pt x="20" y="53"/>
                  </a:lnTo>
                  <a:lnTo>
                    <a:pt x="25" y="55"/>
                  </a:lnTo>
                  <a:lnTo>
                    <a:pt x="25" y="61"/>
                  </a:lnTo>
                  <a:lnTo>
                    <a:pt x="30" y="65"/>
                  </a:lnTo>
                  <a:lnTo>
                    <a:pt x="29" y="68"/>
                  </a:lnTo>
                  <a:lnTo>
                    <a:pt x="22" y="67"/>
                  </a:lnTo>
                  <a:lnTo>
                    <a:pt x="25" y="68"/>
                  </a:lnTo>
                  <a:lnTo>
                    <a:pt x="23" y="75"/>
                  </a:lnTo>
                  <a:lnTo>
                    <a:pt x="29" y="78"/>
                  </a:lnTo>
                  <a:lnTo>
                    <a:pt x="25" y="80"/>
                  </a:lnTo>
                  <a:lnTo>
                    <a:pt x="30" y="89"/>
                  </a:lnTo>
                  <a:lnTo>
                    <a:pt x="25" y="85"/>
                  </a:lnTo>
                  <a:lnTo>
                    <a:pt x="27" y="90"/>
                  </a:lnTo>
                  <a:lnTo>
                    <a:pt x="30" y="92"/>
                  </a:lnTo>
                  <a:lnTo>
                    <a:pt x="29" y="96"/>
                  </a:lnTo>
                  <a:lnTo>
                    <a:pt x="30" y="102"/>
                  </a:lnTo>
                  <a:close/>
                  <a:moveTo>
                    <a:pt x="59" y="43"/>
                  </a:moveTo>
                  <a:lnTo>
                    <a:pt x="73" y="53"/>
                  </a:lnTo>
                  <a:lnTo>
                    <a:pt x="66" y="58"/>
                  </a:lnTo>
                  <a:lnTo>
                    <a:pt x="68" y="60"/>
                  </a:lnTo>
                  <a:lnTo>
                    <a:pt x="66" y="61"/>
                  </a:lnTo>
                  <a:lnTo>
                    <a:pt x="59" y="63"/>
                  </a:lnTo>
                  <a:lnTo>
                    <a:pt x="58" y="56"/>
                  </a:lnTo>
                  <a:lnTo>
                    <a:pt x="59" y="53"/>
                  </a:lnTo>
                  <a:lnTo>
                    <a:pt x="52" y="44"/>
                  </a:lnTo>
                  <a:lnTo>
                    <a:pt x="59" y="43"/>
                  </a:lnTo>
                  <a:close/>
                  <a:moveTo>
                    <a:pt x="83" y="56"/>
                  </a:moveTo>
                  <a:lnTo>
                    <a:pt x="92" y="63"/>
                  </a:lnTo>
                  <a:lnTo>
                    <a:pt x="99" y="63"/>
                  </a:lnTo>
                  <a:lnTo>
                    <a:pt x="104" y="70"/>
                  </a:lnTo>
                  <a:lnTo>
                    <a:pt x="100" y="78"/>
                  </a:lnTo>
                  <a:lnTo>
                    <a:pt x="90" y="73"/>
                  </a:lnTo>
                  <a:lnTo>
                    <a:pt x="87" y="70"/>
                  </a:lnTo>
                  <a:lnTo>
                    <a:pt x="83" y="56"/>
                  </a:lnTo>
                  <a:close/>
                  <a:moveTo>
                    <a:pt x="70" y="63"/>
                  </a:moveTo>
                  <a:lnTo>
                    <a:pt x="75" y="67"/>
                  </a:lnTo>
                  <a:lnTo>
                    <a:pt x="75" y="75"/>
                  </a:lnTo>
                  <a:lnTo>
                    <a:pt x="70" y="80"/>
                  </a:lnTo>
                  <a:lnTo>
                    <a:pt x="59" y="75"/>
                  </a:lnTo>
                  <a:lnTo>
                    <a:pt x="61" y="67"/>
                  </a:lnTo>
                  <a:lnTo>
                    <a:pt x="70" y="63"/>
                  </a:lnTo>
                  <a:close/>
                  <a:moveTo>
                    <a:pt x="83" y="67"/>
                  </a:moveTo>
                  <a:lnTo>
                    <a:pt x="87" y="75"/>
                  </a:lnTo>
                  <a:lnTo>
                    <a:pt x="83" y="78"/>
                  </a:lnTo>
                  <a:lnTo>
                    <a:pt x="88" y="75"/>
                  </a:lnTo>
                  <a:lnTo>
                    <a:pt x="99" y="78"/>
                  </a:lnTo>
                  <a:lnTo>
                    <a:pt x="97" y="82"/>
                  </a:lnTo>
                  <a:lnTo>
                    <a:pt x="102" y="90"/>
                  </a:lnTo>
                  <a:lnTo>
                    <a:pt x="100" y="89"/>
                  </a:lnTo>
                  <a:lnTo>
                    <a:pt x="95" y="94"/>
                  </a:lnTo>
                  <a:lnTo>
                    <a:pt x="90" y="92"/>
                  </a:lnTo>
                  <a:lnTo>
                    <a:pt x="92" y="87"/>
                  </a:lnTo>
                  <a:lnTo>
                    <a:pt x="82" y="89"/>
                  </a:lnTo>
                  <a:lnTo>
                    <a:pt x="78" y="85"/>
                  </a:lnTo>
                  <a:lnTo>
                    <a:pt x="75" y="78"/>
                  </a:lnTo>
                  <a:lnTo>
                    <a:pt x="78" y="77"/>
                  </a:lnTo>
                  <a:lnTo>
                    <a:pt x="80" y="68"/>
                  </a:lnTo>
                  <a:lnTo>
                    <a:pt x="83" y="6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57" name="Freeform 1589"/>
            <p:cNvSpPr>
              <a:spLocks noEditPoints="1"/>
            </p:cNvSpPr>
            <p:nvPr/>
          </p:nvSpPr>
          <p:spPr bwMode="auto">
            <a:xfrm>
              <a:off x="1032" y="1410"/>
              <a:ext cx="14" cy="24"/>
            </a:xfrm>
            <a:custGeom>
              <a:avLst/>
              <a:gdLst/>
              <a:ahLst/>
              <a:cxnLst>
                <a:cxn ang="0">
                  <a:pos x="15" y="47"/>
                </a:cxn>
                <a:cxn ang="0">
                  <a:pos x="3" y="40"/>
                </a:cxn>
                <a:cxn ang="0">
                  <a:pos x="8" y="31"/>
                </a:cxn>
                <a:cxn ang="0">
                  <a:pos x="8" y="28"/>
                </a:cxn>
                <a:cxn ang="0">
                  <a:pos x="5" y="28"/>
                </a:cxn>
                <a:cxn ang="0">
                  <a:pos x="3" y="24"/>
                </a:cxn>
                <a:cxn ang="0">
                  <a:pos x="8" y="18"/>
                </a:cxn>
                <a:cxn ang="0">
                  <a:pos x="2" y="21"/>
                </a:cxn>
                <a:cxn ang="0">
                  <a:pos x="8" y="14"/>
                </a:cxn>
                <a:cxn ang="0">
                  <a:pos x="0" y="14"/>
                </a:cxn>
                <a:cxn ang="0">
                  <a:pos x="8" y="9"/>
                </a:cxn>
                <a:cxn ang="0">
                  <a:pos x="3" y="7"/>
                </a:cxn>
                <a:cxn ang="0">
                  <a:pos x="13" y="0"/>
                </a:cxn>
                <a:cxn ang="0">
                  <a:pos x="32" y="16"/>
                </a:cxn>
                <a:cxn ang="0">
                  <a:pos x="37" y="33"/>
                </a:cxn>
                <a:cxn ang="0">
                  <a:pos x="34" y="33"/>
                </a:cxn>
                <a:cxn ang="0">
                  <a:pos x="37" y="41"/>
                </a:cxn>
                <a:cxn ang="0">
                  <a:pos x="36" y="48"/>
                </a:cxn>
                <a:cxn ang="0">
                  <a:pos x="29" y="48"/>
                </a:cxn>
                <a:cxn ang="0">
                  <a:pos x="31" y="41"/>
                </a:cxn>
                <a:cxn ang="0">
                  <a:pos x="27" y="36"/>
                </a:cxn>
                <a:cxn ang="0">
                  <a:pos x="27" y="45"/>
                </a:cxn>
                <a:cxn ang="0">
                  <a:pos x="22" y="47"/>
                </a:cxn>
                <a:cxn ang="0">
                  <a:pos x="25" y="35"/>
                </a:cxn>
                <a:cxn ang="0">
                  <a:pos x="17" y="21"/>
                </a:cxn>
                <a:cxn ang="0">
                  <a:pos x="22" y="36"/>
                </a:cxn>
                <a:cxn ang="0">
                  <a:pos x="20" y="43"/>
                </a:cxn>
                <a:cxn ang="0">
                  <a:pos x="17" y="31"/>
                </a:cxn>
                <a:cxn ang="0">
                  <a:pos x="15" y="35"/>
                </a:cxn>
                <a:cxn ang="0">
                  <a:pos x="19" y="41"/>
                </a:cxn>
                <a:cxn ang="0">
                  <a:pos x="19" y="47"/>
                </a:cxn>
                <a:cxn ang="0">
                  <a:pos x="15" y="47"/>
                </a:cxn>
                <a:cxn ang="0">
                  <a:pos x="5" y="43"/>
                </a:cxn>
                <a:cxn ang="0">
                  <a:pos x="15" y="48"/>
                </a:cxn>
                <a:cxn ang="0">
                  <a:pos x="10" y="53"/>
                </a:cxn>
                <a:cxn ang="0">
                  <a:pos x="15" y="60"/>
                </a:cxn>
                <a:cxn ang="0">
                  <a:pos x="10" y="57"/>
                </a:cxn>
                <a:cxn ang="0">
                  <a:pos x="3" y="47"/>
                </a:cxn>
                <a:cxn ang="0">
                  <a:pos x="5" y="43"/>
                </a:cxn>
              </a:cxnLst>
              <a:rect l="0" t="0" r="r" b="b"/>
              <a:pathLst>
                <a:path w="37" h="60">
                  <a:moveTo>
                    <a:pt x="15" y="47"/>
                  </a:moveTo>
                  <a:lnTo>
                    <a:pt x="3" y="40"/>
                  </a:lnTo>
                  <a:lnTo>
                    <a:pt x="8" y="31"/>
                  </a:lnTo>
                  <a:lnTo>
                    <a:pt x="8" y="28"/>
                  </a:lnTo>
                  <a:lnTo>
                    <a:pt x="5" y="28"/>
                  </a:lnTo>
                  <a:lnTo>
                    <a:pt x="3" y="24"/>
                  </a:lnTo>
                  <a:lnTo>
                    <a:pt x="8" y="18"/>
                  </a:lnTo>
                  <a:lnTo>
                    <a:pt x="2" y="21"/>
                  </a:lnTo>
                  <a:lnTo>
                    <a:pt x="8" y="14"/>
                  </a:lnTo>
                  <a:lnTo>
                    <a:pt x="0" y="14"/>
                  </a:lnTo>
                  <a:lnTo>
                    <a:pt x="8" y="9"/>
                  </a:lnTo>
                  <a:lnTo>
                    <a:pt x="3" y="7"/>
                  </a:lnTo>
                  <a:lnTo>
                    <a:pt x="13" y="0"/>
                  </a:lnTo>
                  <a:lnTo>
                    <a:pt x="32" y="16"/>
                  </a:lnTo>
                  <a:lnTo>
                    <a:pt x="37" y="33"/>
                  </a:lnTo>
                  <a:lnTo>
                    <a:pt x="34" y="33"/>
                  </a:lnTo>
                  <a:lnTo>
                    <a:pt x="37" y="41"/>
                  </a:lnTo>
                  <a:lnTo>
                    <a:pt x="36" y="48"/>
                  </a:lnTo>
                  <a:lnTo>
                    <a:pt x="29" y="48"/>
                  </a:lnTo>
                  <a:lnTo>
                    <a:pt x="31" y="41"/>
                  </a:lnTo>
                  <a:lnTo>
                    <a:pt x="27" y="36"/>
                  </a:lnTo>
                  <a:lnTo>
                    <a:pt x="27" y="45"/>
                  </a:lnTo>
                  <a:lnTo>
                    <a:pt x="22" y="47"/>
                  </a:lnTo>
                  <a:lnTo>
                    <a:pt x="25" y="35"/>
                  </a:lnTo>
                  <a:lnTo>
                    <a:pt x="17" y="21"/>
                  </a:lnTo>
                  <a:lnTo>
                    <a:pt x="22" y="36"/>
                  </a:lnTo>
                  <a:lnTo>
                    <a:pt x="20" y="43"/>
                  </a:lnTo>
                  <a:lnTo>
                    <a:pt x="17" y="31"/>
                  </a:lnTo>
                  <a:lnTo>
                    <a:pt x="15" y="35"/>
                  </a:lnTo>
                  <a:lnTo>
                    <a:pt x="19" y="41"/>
                  </a:lnTo>
                  <a:lnTo>
                    <a:pt x="19" y="47"/>
                  </a:lnTo>
                  <a:lnTo>
                    <a:pt x="15" y="47"/>
                  </a:lnTo>
                  <a:close/>
                  <a:moveTo>
                    <a:pt x="5" y="43"/>
                  </a:moveTo>
                  <a:lnTo>
                    <a:pt x="15" y="48"/>
                  </a:lnTo>
                  <a:lnTo>
                    <a:pt x="10" y="53"/>
                  </a:lnTo>
                  <a:lnTo>
                    <a:pt x="15" y="60"/>
                  </a:lnTo>
                  <a:lnTo>
                    <a:pt x="10" y="57"/>
                  </a:lnTo>
                  <a:lnTo>
                    <a:pt x="3" y="47"/>
                  </a:lnTo>
                  <a:lnTo>
                    <a:pt x="5" y="4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58" name="Freeform 1590"/>
            <p:cNvSpPr>
              <a:spLocks noEditPoints="1"/>
            </p:cNvSpPr>
            <p:nvPr/>
          </p:nvSpPr>
          <p:spPr bwMode="auto">
            <a:xfrm>
              <a:off x="999" y="1396"/>
              <a:ext cx="63" cy="56"/>
            </a:xfrm>
            <a:custGeom>
              <a:avLst/>
              <a:gdLst/>
              <a:ahLst/>
              <a:cxnLst>
                <a:cxn ang="0">
                  <a:pos x="159" y="60"/>
                </a:cxn>
                <a:cxn ang="0">
                  <a:pos x="148" y="101"/>
                </a:cxn>
                <a:cxn ang="0">
                  <a:pos x="138" y="93"/>
                </a:cxn>
                <a:cxn ang="0">
                  <a:pos x="135" y="104"/>
                </a:cxn>
                <a:cxn ang="0">
                  <a:pos x="131" y="84"/>
                </a:cxn>
                <a:cxn ang="0">
                  <a:pos x="135" y="84"/>
                </a:cxn>
                <a:cxn ang="0">
                  <a:pos x="123" y="86"/>
                </a:cxn>
                <a:cxn ang="0">
                  <a:pos x="135" y="69"/>
                </a:cxn>
                <a:cxn ang="0">
                  <a:pos x="114" y="45"/>
                </a:cxn>
                <a:cxn ang="0">
                  <a:pos x="109" y="41"/>
                </a:cxn>
                <a:cxn ang="0">
                  <a:pos x="92" y="34"/>
                </a:cxn>
                <a:cxn ang="0">
                  <a:pos x="80" y="50"/>
                </a:cxn>
                <a:cxn ang="0">
                  <a:pos x="80" y="65"/>
                </a:cxn>
                <a:cxn ang="0">
                  <a:pos x="80" y="74"/>
                </a:cxn>
                <a:cxn ang="0">
                  <a:pos x="65" y="60"/>
                </a:cxn>
                <a:cxn ang="0">
                  <a:pos x="73" y="53"/>
                </a:cxn>
                <a:cxn ang="0">
                  <a:pos x="90" y="33"/>
                </a:cxn>
                <a:cxn ang="0">
                  <a:pos x="92" y="2"/>
                </a:cxn>
                <a:cxn ang="0">
                  <a:pos x="111" y="5"/>
                </a:cxn>
                <a:cxn ang="0">
                  <a:pos x="135" y="7"/>
                </a:cxn>
                <a:cxn ang="0">
                  <a:pos x="140" y="33"/>
                </a:cxn>
                <a:cxn ang="0">
                  <a:pos x="63" y="87"/>
                </a:cxn>
                <a:cxn ang="0">
                  <a:pos x="80" y="91"/>
                </a:cxn>
                <a:cxn ang="0">
                  <a:pos x="82" y="94"/>
                </a:cxn>
                <a:cxn ang="0">
                  <a:pos x="87" y="99"/>
                </a:cxn>
                <a:cxn ang="0">
                  <a:pos x="82" y="110"/>
                </a:cxn>
                <a:cxn ang="0">
                  <a:pos x="92" y="113"/>
                </a:cxn>
                <a:cxn ang="0">
                  <a:pos x="94" y="122"/>
                </a:cxn>
                <a:cxn ang="0">
                  <a:pos x="85" y="123"/>
                </a:cxn>
                <a:cxn ang="0">
                  <a:pos x="77" y="116"/>
                </a:cxn>
                <a:cxn ang="0">
                  <a:pos x="73" y="113"/>
                </a:cxn>
                <a:cxn ang="0">
                  <a:pos x="68" y="113"/>
                </a:cxn>
                <a:cxn ang="0">
                  <a:pos x="65" y="106"/>
                </a:cxn>
                <a:cxn ang="0">
                  <a:pos x="60" y="98"/>
                </a:cxn>
                <a:cxn ang="0">
                  <a:pos x="56" y="104"/>
                </a:cxn>
                <a:cxn ang="0">
                  <a:pos x="49" y="99"/>
                </a:cxn>
                <a:cxn ang="0">
                  <a:pos x="36" y="96"/>
                </a:cxn>
                <a:cxn ang="0">
                  <a:pos x="39" y="93"/>
                </a:cxn>
                <a:cxn ang="0">
                  <a:pos x="36" y="82"/>
                </a:cxn>
                <a:cxn ang="0">
                  <a:pos x="25" y="82"/>
                </a:cxn>
                <a:cxn ang="0">
                  <a:pos x="27" y="62"/>
                </a:cxn>
                <a:cxn ang="0">
                  <a:pos x="2" y="46"/>
                </a:cxn>
                <a:cxn ang="0">
                  <a:pos x="0" y="38"/>
                </a:cxn>
                <a:cxn ang="0">
                  <a:pos x="15" y="33"/>
                </a:cxn>
                <a:cxn ang="0">
                  <a:pos x="22" y="46"/>
                </a:cxn>
                <a:cxn ang="0">
                  <a:pos x="53" y="58"/>
                </a:cxn>
                <a:cxn ang="0">
                  <a:pos x="66" y="75"/>
                </a:cxn>
                <a:cxn ang="0">
                  <a:pos x="54" y="72"/>
                </a:cxn>
                <a:cxn ang="0">
                  <a:pos x="54" y="86"/>
                </a:cxn>
                <a:cxn ang="0">
                  <a:pos x="19" y="57"/>
                </a:cxn>
                <a:cxn ang="0">
                  <a:pos x="2" y="67"/>
                </a:cxn>
                <a:cxn ang="0">
                  <a:pos x="3" y="52"/>
                </a:cxn>
                <a:cxn ang="0">
                  <a:pos x="109" y="86"/>
                </a:cxn>
                <a:cxn ang="0">
                  <a:pos x="104" y="94"/>
                </a:cxn>
                <a:cxn ang="0">
                  <a:pos x="102" y="94"/>
                </a:cxn>
                <a:cxn ang="0">
                  <a:pos x="104" y="84"/>
                </a:cxn>
                <a:cxn ang="0">
                  <a:pos x="46" y="115"/>
                </a:cxn>
                <a:cxn ang="0">
                  <a:pos x="66" y="134"/>
                </a:cxn>
                <a:cxn ang="0">
                  <a:pos x="58" y="132"/>
                </a:cxn>
                <a:cxn ang="0">
                  <a:pos x="41" y="116"/>
                </a:cxn>
                <a:cxn ang="0">
                  <a:pos x="43" y="104"/>
                </a:cxn>
              </a:cxnLst>
              <a:rect l="0" t="0" r="r" b="b"/>
              <a:pathLst>
                <a:path w="159" h="139">
                  <a:moveTo>
                    <a:pt x="140" y="33"/>
                  </a:moveTo>
                  <a:lnTo>
                    <a:pt x="147" y="46"/>
                  </a:lnTo>
                  <a:lnTo>
                    <a:pt x="159" y="60"/>
                  </a:lnTo>
                  <a:lnTo>
                    <a:pt x="155" y="65"/>
                  </a:lnTo>
                  <a:lnTo>
                    <a:pt x="154" y="91"/>
                  </a:lnTo>
                  <a:lnTo>
                    <a:pt x="148" y="101"/>
                  </a:lnTo>
                  <a:lnTo>
                    <a:pt x="147" y="96"/>
                  </a:lnTo>
                  <a:lnTo>
                    <a:pt x="145" y="104"/>
                  </a:lnTo>
                  <a:lnTo>
                    <a:pt x="138" y="93"/>
                  </a:lnTo>
                  <a:lnTo>
                    <a:pt x="142" y="101"/>
                  </a:lnTo>
                  <a:lnTo>
                    <a:pt x="138" y="106"/>
                  </a:lnTo>
                  <a:lnTo>
                    <a:pt x="135" y="104"/>
                  </a:lnTo>
                  <a:lnTo>
                    <a:pt x="130" y="94"/>
                  </a:lnTo>
                  <a:lnTo>
                    <a:pt x="126" y="93"/>
                  </a:lnTo>
                  <a:lnTo>
                    <a:pt x="131" y="84"/>
                  </a:lnTo>
                  <a:lnTo>
                    <a:pt x="136" y="84"/>
                  </a:lnTo>
                  <a:lnTo>
                    <a:pt x="140" y="64"/>
                  </a:lnTo>
                  <a:lnTo>
                    <a:pt x="135" y="84"/>
                  </a:lnTo>
                  <a:lnTo>
                    <a:pt x="131" y="81"/>
                  </a:lnTo>
                  <a:lnTo>
                    <a:pt x="128" y="86"/>
                  </a:lnTo>
                  <a:lnTo>
                    <a:pt x="123" y="86"/>
                  </a:lnTo>
                  <a:lnTo>
                    <a:pt x="119" y="82"/>
                  </a:lnTo>
                  <a:lnTo>
                    <a:pt x="123" y="74"/>
                  </a:lnTo>
                  <a:lnTo>
                    <a:pt x="135" y="69"/>
                  </a:lnTo>
                  <a:lnTo>
                    <a:pt x="131" y="65"/>
                  </a:lnTo>
                  <a:lnTo>
                    <a:pt x="124" y="70"/>
                  </a:lnTo>
                  <a:lnTo>
                    <a:pt x="114" y="45"/>
                  </a:lnTo>
                  <a:lnTo>
                    <a:pt x="111" y="41"/>
                  </a:lnTo>
                  <a:lnTo>
                    <a:pt x="111" y="40"/>
                  </a:lnTo>
                  <a:lnTo>
                    <a:pt x="109" y="41"/>
                  </a:lnTo>
                  <a:lnTo>
                    <a:pt x="97" y="33"/>
                  </a:lnTo>
                  <a:lnTo>
                    <a:pt x="101" y="21"/>
                  </a:lnTo>
                  <a:lnTo>
                    <a:pt x="92" y="34"/>
                  </a:lnTo>
                  <a:lnTo>
                    <a:pt x="89" y="33"/>
                  </a:lnTo>
                  <a:lnTo>
                    <a:pt x="73" y="48"/>
                  </a:lnTo>
                  <a:lnTo>
                    <a:pt x="80" y="50"/>
                  </a:lnTo>
                  <a:lnTo>
                    <a:pt x="78" y="57"/>
                  </a:lnTo>
                  <a:lnTo>
                    <a:pt x="82" y="60"/>
                  </a:lnTo>
                  <a:lnTo>
                    <a:pt x="80" y="65"/>
                  </a:lnTo>
                  <a:lnTo>
                    <a:pt x="75" y="64"/>
                  </a:lnTo>
                  <a:lnTo>
                    <a:pt x="78" y="67"/>
                  </a:lnTo>
                  <a:lnTo>
                    <a:pt x="80" y="74"/>
                  </a:lnTo>
                  <a:lnTo>
                    <a:pt x="70" y="70"/>
                  </a:lnTo>
                  <a:lnTo>
                    <a:pt x="63" y="60"/>
                  </a:lnTo>
                  <a:lnTo>
                    <a:pt x="65" y="60"/>
                  </a:lnTo>
                  <a:lnTo>
                    <a:pt x="72" y="65"/>
                  </a:lnTo>
                  <a:lnTo>
                    <a:pt x="75" y="60"/>
                  </a:lnTo>
                  <a:lnTo>
                    <a:pt x="73" y="53"/>
                  </a:lnTo>
                  <a:lnTo>
                    <a:pt x="68" y="50"/>
                  </a:lnTo>
                  <a:lnTo>
                    <a:pt x="77" y="31"/>
                  </a:lnTo>
                  <a:lnTo>
                    <a:pt x="90" y="33"/>
                  </a:lnTo>
                  <a:lnTo>
                    <a:pt x="85" y="24"/>
                  </a:lnTo>
                  <a:lnTo>
                    <a:pt x="97" y="12"/>
                  </a:lnTo>
                  <a:lnTo>
                    <a:pt x="92" y="2"/>
                  </a:lnTo>
                  <a:lnTo>
                    <a:pt x="92" y="2"/>
                  </a:lnTo>
                  <a:lnTo>
                    <a:pt x="102" y="0"/>
                  </a:lnTo>
                  <a:lnTo>
                    <a:pt x="111" y="5"/>
                  </a:lnTo>
                  <a:lnTo>
                    <a:pt x="118" y="5"/>
                  </a:lnTo>
                  <a:lnTo>
                    <a:pt x="121" y="11"/>
                  </a:lnTo>
                  <a:lnTo>
                    <a:pt x="135" y="7"/>
                  </a:lnTo>
                  <a:lnTo>
                    <a:pt x="142" y="21"/>
                  </a:lnTo>
                  <a:lnTo>
                    <a:pt x="140" y="33"/>
                  </a:lnTo>
                  <a:lnTo>
                    <a:pt x="140" y="33"/>
                  </a:lnTo>
                  <a:close/>
                  <a:moveTo>
                    <a:pt x="60" y="81"/>
                  </a:moveTo>
                  <a:lnTo>
                    <a:pt x="70" y="81"/>
                  </a:lnTo>
                  <a:lnTo>
                    <a:pt x="63" y="87"/>
                  </a:lnTo>
                  <a:lnTo>
                    <a:pt x="70" y="82"/>
                  </a:lnTo>
                  <a:lnTo>
                    <a:pt x="75" y="84"/>
                  </a:lnTo>
                  <a:lnTo>
                    <a:pt x="80" y="91"/>
                  </a:lnTo>
                  <a:lnTo>
                    <a:pt x="75" y="93"/>
                  </a:lnTo>
                  <a:lnTo>
                    <a:pt x="77" y="98"/>
                  </a:lnTo>
                  <a:lnTo>
                    <a:pt x="82" y="94"/>
                  </a:lnTo>
                  <a:lnTo>
                    <a:pt x="84" y="89"/>
                  </a:lnTo>
                  <a:lnTo>
                    <a:pt x="85" y="91"/>
                  </a:lnTo>
                  <a:lnTo>
                    <a:pt x="87" y="99"/>
                  </a:lnTo>
                  <a:lnTo>
                    <a:pt x="84" y="101"/>
                  </a:lnTo>
                  <a:lnTo>
                    <a:pt x="85" y="104"/>
                  </a:lnTo>
                  <a:lnTo>
                    <a:pt x="82" y="110"/>
                  </a:lnTo>
                  <a:lnTo>
                    <a:pt x="90" y="104"/>
                  </a:lnTo>
                  <a:lnTo>
                    <a:pt x="90" y="110"/>
                  </a:lnTo>
                  <a:lnTo>
                    <a:pt x="92" y="113"/>
                  </a:lnTo>
                  <a:lnTo>
                    <a:pt x="90" y="115"/>
                  </a:lnTo>
                  <a:lnTo>
                    <a:pt x="95" y="120"/>
                  </a:lnTo>
                  <a:lnTo>
                    <a:pt x="94" y="122"/>
                  </a:lnTo>
                  <a:lnTo>
                    <a:pt x="95" y="127"/>
                  </a:lnTo>
                  <a:lnTo>
                    <a:pt x="85" y="128"/>
                  </a:lnTo>
                  <a:lnTo>
                    <a:pt x="85" y="123"/>
                  </a:lnTo>
                  <a:lnTo>
                    <a:pt x="80" y="125"/>
                  </a:lnTo>
                  <a:lnTo>
                    <a:pt x="84" y="120"/>
                  </a:lnTo>
                  <a:lnTo>
                    <a:pt x="77" y="116"/>
                  </a:lnTo>
                  <a:lnTo>
                    <a:pt x="75" y="110"/>
                  </a:lnTo>
                  <a:lnTo>
                    <a:pt x="73" y="118"/>
                  </a:lnTo>
                  <a:lnTo>
                    <a:pt x="73" y="113"/>
                  </a:lnTo>
                  <a:lnTo>
                    <a:pt x="70" y="118"/>
                  </a:lnTo>
                  <a:lnTo>
                    <a:pt x="68" y="116"/>
                  </a:lnTo>
                  <a:lnTo>
                    <a:pt x="68" y="113"/>
                  </a:lnTo>
                  <a:lnTo>
                    <a:pt x="66" y="111"/>
                  </a:lnTo>
                  <a:lnTo>
                    <a:pt x="72" y="110"/>
                  </a:lnTo>
                  <a:lnTo>
                    <a:pt x="65" y="106"/>
                  </a:lnTo>
                  <a:lnTo>
                    <a:pt x="65" y="110"/>
                  </a:lnTo>
                  <a:lnTo>
                    <a:pt x="65" y="103"/>
                  </a:lnTo>
                  <a:lnTo>
                    <a:pt x="60" y="98"/>
                  </a:lnTo>
                  <a:lnTo>
                    <a:pt x="63" y="103"/>
                  </a:lnTo>
                  <a:lnTo>
                    <a:pt x="61" y="106"/>
                  </a:lnTo>
                  <a:lnTo>
                    <a:pt x="56" y="104"/>
                  </a:lnTo>
                  <a:lnTo>
                    <a:pt x="53" y="99"/>
                  </a:lnTo>
                  <a:lnTo>
                    <a:pt x="48" y="106"/>
                  </a:lnTo>
                  <a:lnTo>
                    <a:pt x="49" y="99"/>
                  </a:lnTo>
                  <a:lnTo>
                    <a:pt x="37" y="103"/>
                  </a:lnTo>
                  <a:lnTo>
                    <a:pt x="34" y="99"/>
                  </a:lnTo>
                  <a:lnTo>
                    <a:pt x="36" y="96"/>
                  </a:lnTo>
                  <a:lnTo>
                    <a:pt x="49" y="94"/>
                  </a:lnTo>
                  <a:lnTo>
                    <a:pt x="43" y="94"/>
                  </a:lnTo>
                  <a:lnTo>
                    <a:pt x="39" y="93"/>
                  </a:lnTo>
                  <a:lnTo>
                    <a:pt x="43" y="89"/>
                  </a:lnTo>
                  <a:lnTo>
                    <a:pt x="36" y="89"/>
                  </a:lnTo>
                  <a:lnTo>
                    <a:pt x="36" y="82"/>
                  </a:lnTo>
                  <a:lnTo>
                    <a:pt x="41" y="77"/>
                  </a:lnTo>
                  <a:lnTo>
                    <a:pt x="29" y="84"/>
                  </a:lnTo>
                  <a:lnTo>
                    <a:pt x="25" y="82"/>
                  </a:lnTo>
                  <a:lnTo>
                    <a:pt x="22" y="75"/>
                  </a:lnTo>
                  <a:lnTo>
                    <a:pt x="27" y="72"/>
                  </a:lnTo>
                  <a:lnTo>
                    <a:pt x="27" y="62"/>
                  </a:lnTo>
                  <a:lnTo>
                    <a:pt x="22" y="62"/>
                  </a:lnTo>
                  <a:lnTo>
                    <a:pt x="17" y="46"/>
                  </a:lnTo>
                  <a:lnTo>
                    <a:pt x="2" y="46"/>
                  </a:lnTo>
                  <a:lnTo>
                    <a:pt x="0" y="41"/>
                  </a:lnTo>
                  <a:lnTo>
                    <a:pt x="2" y="40"/>
                  </a:lnTo>
                  <a:lnTo>
                    <a:pt x="0" y="38"/>
                  </a:lnTo>
                  <a:lnTo>
                    <a:pt x="10" y="34"/>
                  </a:lnTo>
                  <a:lnTo>
                    <a:pt x="12" y="40"/>
                  </a:lnTo>
                  <a:lnTo>
                    <a:pt x="15" y="33"/>
                  </a:lnTo>
                  <a:lnTo>
                    <a:pt x="22" y="38"/>
                  </a:lnTo>
                  <a:lnTo>
                    <a:pt x="25" y="41"/>
                  </a:lnTo>
                  <a:lnTo>
                    <a:pt x="22" y="46"/>
                  </a:lnTo>
                  <a:lnTo>
                    <a:pt x="25" y="50"/>
                  </a:lnTo>
                  <a:lnTo>
                    <a:pt x="41" y="50"/>
                  </a:lnTo>
                  <a:lnTo>
                    <a:pt x="53" y="58"/>
                  </a:lnTo>
                  <a:lnTo>
                    <a:pt x="60" y="70"/>
                  </a:lnTo>
                  <a:lnTo>
                    <a:pt x="60" y="67"/>
                  </a:lnTo>
                  <a:lnTo>
                    <a:pt x="66" y="75"/>
                  </a:lnTo>
                  <a:lnTo>
                    <a:pt x="73" y="77"/>
                  </a:lnTo>
                  <a:lnTo>
                    <a:pt x="73" y="79"/>
                  </a:lnTo>
                  <a:lnTo>
                    <a:pt x="54" y="72"/>
                  </a:lnTo>
                  <a:lnTo>
                    <a:pt x="56" y="75"/>
                  </a:lnTo>
                  <a:lnTo>
                    <a:pt x="58" y="77"/>
                  </a:lnTo>
                  <a:lnTo>
                    <a:pt x="54" y="86"/>
                  </a:lnTo>
                  <a:lnTo>
                    <a:pt x="60" y="81"/>
                  </a:lnTo>
                  <a:close/>
                  <a:moveTo>
                    <a:pt x="17" y="48"/>
                  </a:moveTo>
                  <a:lnTo>
                    <a:pt x="19" y="57"/>
                  </a:lnTo>
                  <a:lnTo>
                    <a:pt x="12" y="57"/>
                  </a:lnTo>
                  <a:lnTo>
                    <a:pt x="8" y="65"/>
                  </a:lnTo>
                  <a:lnTo>
                    <a:pt x="2" y="67"/>
                  </a:lnTo>
                  <a:lnTo>
                    <a:pt x="3" y="57"/>
                  </a:lnTo>
                  <a:lnTo>
                    <a:pt x="10" y="53"/>
                  </a:lnTo>
                  <a:lnTo>
                    <a:pt x="3" y="52"/>
                  </a:lnTo>
                  <a:lnTo>
                    <a:pt x="17" y="48"/>
                  </a:lnTo>
                  <a:close/>
                  <a:moveTo>
                    <a:pt x="104" y="84"/>
                  </a:moveTo>
                  <a:lnTo>
                    <a:pt x="109" y="86"/>
                  </a:lnTo>
                  <a:lnTo>
                    <a:pt x="113" y="96"/>
                  </a:lnTo>
                  <a:lnTo>
                    <a:pt x="109" y="99"/>
                  </a:lnTo>
                  <a:lnTo>
                    <a:pt x="104" y="94"/>
                  </a:lnTo>
                  <a:lnTo>
                    <a:pt x="107" y="98"/>
                  </a:lnTo>
                  <a:lnTo>
                    <a:pt x="104" y="101"/>
                  </a:lnTo>
                  <a:lnTo>
                    <a:pt x="102" y="94"/>
                  </a:lnTo>
                  <a:lnTo>
                    <a:pt x="104" y="93"/>
                  </a:lnTo>
                  <a:lnTo>
                    <a:pt x="99" y="84"/>
                  </a:lnTo>
                  <a:lnTo>
                    <a:pt x="104" y="84"/>
                  </a:lnTo>
                  <a:close/>
                  <a:moveTo>
                    <a:pt x="43" y="104"/>
                  </a:moveTo>
                  <a:lnTo>
                    <a:pt x="51" y="115"/>
                  </a:lnTo>
                  <a:lnTo>
                    <a:pt x="46" y="115"/>
                  </a:lnTo>
                  <a:lnTo>
                    <a:pt x="65" y="128"/>
                  </a:lnTo>
                  <a:lnTo>
                    <a:pt x="68" y="132"/>
                  </a:lnTo>
                  <a:lnTo>
                    <a:pt x="66" y="134"/>
                  </a:lnTo>
                  <a:lnTo>
                    <a:pt x="72" y="137"/>
                  </a:lnTo>
                  <a:lnTo>
                    <a:pt x="65" y="139"/>
                  </a:lnTo>
                  <a:lnTo>
                    <a:pt x="58" y="132"/>
                  </a:lnTo>
                  <a:lnTo>
                    <a:pt x="58" y="128"/>
                  </a:lnTo>
                  <a:lnTo>
                    <a:pt x="48" y="125"/>
                  </a:lnTo>
                  <a:lnTo>
                    <a:pt x="41" y="116"/>
                  </a:lnTo>
                  <a:lnTo>
                    <a:pt x="44" y="115"/>
                  </a:lnTo>
                  <a:lnTo>
                    <a:pt x="39" y="111"/>
                  </a:lnTo>
                  <a:lnTo>
                    <a:pt x="43" y="10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59" name="Freeform 1591"/>
            <p:cNvSpPr>
              <a:spLocks noEditPoints="1"/>
            </p:cNvSpPr>
            <p:nvPr/>
          </p:nvSpPr>
          <p:spPr bwMode="auto">
            <a:xfrm>
              <a:off x="511" y="1441"/>
              <a:ext cx="104" cy="59"/>
            </a:xfrm>
            <a:custGeom>
              <a:avLst/>
              <a:gdLst/>
              <a:ahLst/>
              <a:cxnLst>
                <a:cxn ang="0">
                  <a:pos x="250" y="14"/>
                </a:cxn>
                <a:cxn ang="0">
                  <a:pos x="215" y="24"/>
                </a:cxn>
                <a:cxn ang="0">
                  <a:pos x="212" y="67"/>
                </a:cxn>
                <a:cxn ang="0">
                  <a:pos x="219" y="89"/>
                </a:cxn>
                <a:cxn ang="0">
                  <a:pos x="217" y="82"/>
                </a:cxn>
                <a:cxn ang="0">
                  <a:pos x="221" y="72"/>
                </a:cxn>
                <a:cxn ang="0">
                  <a:pos x="205" y="72"/>
                </a:cxn>
                <a:cxn ang="0">
                  <a:pos x="200" y="80"/>
                </a:cxn>
                <a:cxn ang="0">
                  <a:pos x="185" y="92"/>
                </a:cxn>
                <a:cxn ang="0">
                  <a:pos x="178" y="91"/>
                </a:cxn>
                <a:cxn ang="0">
                  <a:pos x="169" y="87"/>
                </a:cxn>
                <a:cxn ang="0">
                  <a:pos x="145" y="89"/>
                </a:cxn>
                <a:cxn ang="0">
                  <a:pos x="144" y="79"/>
                </a:cxn>
                <a:cxn ang="0">
                  <a:pos x="127" y="104"/>
                </a:cxn>
                <a:cxn ang="0">
                  <a:pos x="118" y="113"/>
                </a:cxn>
                <a:cxn ang="0">
                  <a:pos x="113" y="111"/>
                </a:cxn>
                <a:cxn ang="0">
                  <a:pos x="101" y="109"/>
                </a:cxn>
                <a:cxn ang="0">
                  <a:pos x="101" y="96"/>
                </a:cxn>
                <a:cxn ang="0">
                  <a:pos x="99" y="104"/>
                </a:cxn>
                <a:cxn ang="0">
                  <a:pos x="96" y="113"/>
                </a:cxn>
                <a:cxn ang="0">
                  <a:pos x="82" y="114"/>
                </a:cxn>
                <a:cxn ang="0">
                  <a:pos x="74" y="106"/>
                </a:cxn>
                <a:cxn ang="0">
                  <a:pos x="65" y="125"/>
                </a:cxn>
                <a:cxn ang="0">
                  <a:pos x="67" y="118"/>
                </a:cxn>
                <a:cxn ang="0">
                  <a:pos x="70" y="104"/>
                </a:cxn>
                <a:cxn ang="0">
                  <a:pos x="89" y="101"/>
                </a:cxn>
                <a:cxn ang="0">
                  <a:pos x="106" y="91"/>
                </a:cxn>
                <a:cxn ang="0">
                  <a:pos x="137" y="58"/>
                </a:cxn>
                <a:cxn ang="0">
                  <a:pos x="159" y="56"/>
                </a:cxn>
                <a:cxn ang="0">
                  <a:pos x="168" y="62"/>
                </a:cxn>
                <a:cxn ang="0">
                  <a:pos x="174" y="75"/>
                </a:cxn>
                <a:cxn ang="0">
                  <a:pos x="176" y="63"/>
                </a:cxn>
                <a:cxn ang="0">
                  <a:pos x="197" y="73"/>
                </a:cxn>
                <a:cxn ang="0">
                  <a:pos x="185" y="62"/>
                </a:cxn>
                <a:cxn ang="0">
                  <a:pos x="243" y="12"/>
                </a:cxn>
                <a:cxn ang="0">
                  <a:pos x="256" y="0"/>
                </a:cxn>
                <a:cxn ang="0">
                  <a:pos x="258" y="5"/>
                </a:cxn>
                <a:cxn ang="0">
                  <a:pos x="11" y="147"/>
                </a:cxn>
                <a:cxn ang="0">
                  <a:pos x="11" y="126"/>
                </a:cxn>
                <a:cxn ang="0">
                  <a:pos x="36" y="109"/>
                </a:cxn>
                <a:cxn ang="0">
                  <a:pos x="65" y="128"/>
                </a:cxn>
                <a:cxn ang="0">
                  <a:pos x="65" y="128"/>
                </a:cxn>
                <a:cxn ang="0">
                  <a:pos x="31" y="135"/>
                </a:cxn>
              </a:cxnLst>
              <a:rect l="0" t="0" r="r" b="b"/>
              <a:pathLst>
                <a:path w="258" h="147">
                  <a:moveTo>
                    <a:pt x="258" y="5"/>
                  </a:moveTo>
                  <a:lnTo>
                    <a:pt x="250" y="9"/>
                  </a:lnTo>
                  <a:lnTo>
                    <a:pt x="250" y="14"/>
                  </a:lnTo>
                  <a:lnTo>
                    <a:pt x="239" y="14"/>
                  </a:lnTo>
                  <a:lnTo>
                    <a:pt x="239" y="21"/>
                  </a:lnTo>
                  <a:lnTo>
                    <a:pt x="215" y="24"/>
                  </a:lnTo>
                  <a:lnTo>
                    <a:pt x="214" y="36"/>
                  </a:lnTo>
                  <a:lnTo>
                    <a:pt x="217" y="36"/>
                  </a:lnTo>
                  <a:lnTo>
                    <a:pt x="212" y="67"/>
                  </a:lnTo>
                  <a:lnTo>
                    <a:pt x="224" y="67"/>
                  </a:lnTo>
                  <a:lnTo>
                    <a:pt x="222" y="82"/>
                  </a:lnTo>
                  <a:lnTo>
                    <a:pt x="219" y="89"/>
                  </a:lnTo>
                  <a:lnTo>
                    <a:pt x="215" y="87"/>
                  </a:lnTo>
                  <a:lnTo>
                    <a:pt x="221" y="85"/>
                  </a:lnTo>
                  <a:lnTo>
                    <a:pt x="217" y="82"/>
                  </a:lnTo>
                  <a:lnTo>
                    <a:pt x="221" y="80"/>
                  </a:lnTo>
                  <a:lnTo>
                    <a:pt x="219" y="77"/>
                  </a:lnTo>
                  <a:lnTo>
                    <a:pt x="221" y="72"/>
                  </a:lnTo>
                  <a:lnTo>
                    <a:pt x="212" y="68"/>
                  </a:lnTo>
                  <a:lnTo>
                    <a:pt x="212" y="73"/>
                  </a:lnTo>
                  <a:lnTo>
                    <a:pt x="205" y="72"/>
                  </a:lnTo>
                  <a:lnTo>
                    <a:pt x="203" y="79"/>
                  </a:lnTo>
                  <a:lnTo>
                    <a:pt x="200" y="77"/>
                  </a:lnTo>
                  <a:lnTo>
                    <a:pt x="200" y="80"/>
                  </a:lnTo>
                  <a:lnTo>
                    <a:pt x="188" y="80"/>
                  </a:lnTo>
                  <a:lnTo>
                    <a:pt x="192" y="84"/>
                  </a:lnTo>
                  <a:lnTo>
                    <a:pt x="185" y="92"/>
                  </a:lnTo>
                  <a:lnTo>
                    <a:pt x="181" y="84"/>
                  </a:lnTo>
                  <a:lnTo>
                    <a:pt x="174" y="87"/>
                  </a:lnTo>
                  <a:lnTo>
                    <a:pt x="178" y="91"/>
                  </a:lnTo>
                  <a:lnTo>
                    <a:pt x="178" y="92"/>
                  </a:lnTo>
                  <a:lnTo>
                    <a:pt x="173" y="92"/>
                  </a:lnTo>
                  <a:lnTo>
                    <a:pt x="169" y="87"/>
                  </a:lnTo>
                  <a:lnTo>
                    <a:pt x="154" y="99"/>
                  </a:lnTo>
                  <a:lnTo>
                    <a:pt x="144" y="96"/>
                  </a:lnTo>
                  <a:lnTo>
                    <a:pt x="145" y="89"/>
                  </a:lnTo>
                  <a:lnTo>
                    <a:pt x="151" y="82"/>
                  </a:lnTo>
                  <a:lnTo>
                    <a:pt x="159" y="85"/>
                  </a:lnTo>
                  <a:lnTo>
                    <a:pt x="144" y="79"/>
                  </a:lnTo>
                  <a:lnTo>
                    <a:pt x="137" y="85"/>
                  </a:lnTo>
                  <a:lnTo>
                    <a:pt x="137" y="92"/>
                  </a:lnTo>
                  <a:lnTo>
                    <a:pt x="127" y="104"/>
                  </a:lnTo>
                  <a:lnTo>
                    <a:pt x="122" y="102"/>
                  </a:lnTo>
                  <a:lnTo>
                    <a:pt x="123" y="113"/>
                  </a:lnTo>
                  <a:lnTo>
                    <a:pt x="118" y="113"/>
                  </a:lnTo>
                  <a:lnTo>
                    <a:pt x="116" y="111"/>
                  </a:lnTo>
                  <a:lnTo>
                    <a:pt x="120" y="108"/>
                  </a:lnTo>
                  <a:lnTo>
                    <a:pt x="113" y="111"/>
                  </a:lnTo>
                  <a:lnTo>
                    <a:pt x="113" y="116"/>
                  </a:lnTo>
                  <a:lnTo>
                    <a:pt x="104" y="114"/>
                  </a:lnTo>
                  <a:lnTo>
                    <a:pt x="101" y="109"/>
                  </a:lnTo>
                  <a:lnTo>
                    <a:pt x="108" y="109"/>
                  </a:lnTo>
                  <a:lnTo>
                    <a:pt x="101" y="97"/>
                  </a:lnTo>
                  <a:lnTo>
                    <a:pt x="101" y="96"/>
                  </a:lnTo>
                  <a:lnTo>
                    <a:pt x="99" y="96"/>
                  </a:lnTo>
                  <a:lnTo>
                    <a:pt x="94" y="101"/>
                  </a:lnTo>
                  <a:lnTo>
                    <a:pt x="99" y="104"/>
                  </a:lnTo>
                  <a:lnTo>
                    <a:pt x="96" y="111"/>
                  </a:lnTo>
                  <a:lnTo>
                    <a:pt x="99" y="120"/>
                  </a:lnTo>
                  <a:lnTo>
                    <a:pt x="96" y="113"/>
                  </a:lnTo>
                  <a:lnTo>
                    <a:pt x="92" y="120"/>
                  </a:lnTo>
                  <a:lnTo>
                    <a:pt x="86" y="120"/>
                  </a:lnTo>
                  <a:lnTo>
                    <a:pt x="82" y="114"/>
                  </a:lnTo>
                  <a:lnTo>
                    <a:pt x="86" y="113"/>
                  </a:lnTo>
                  <a:lnTo>
                    <a:pt x="75" y="102"/>
                  </a:lnTo>
                  <a:lnTo>
                    <a:pt x="74" y="106"/>
                  </a:lnTo>
                  <a:lnTo>
                    <a:pt x="74" y="111"/>
                  </a:lnTo>
                  <a:lnTo>
                    <a:pt x="79" y="118"/>
                  </a:lnTo>
                  <a:lnTo>
                    <a:pt x="65" y="125"/>
                  </a:lnTo>
                  <a:lnTo>
                    <a:pt x="65" y="121"/>
                  </a:lnTo>
                  <a:lnTo>
                    <a:pt x="70" y="118"/>
                  </a:lnTo>
                  <a:lnTo>
                    <a:pt x="67" y="118"/>
                  </a:lnTo>
                  <a:lnTo>
                    <a:pt x="69" y="114"/>
                  </a:lnTo>
                  <a:lnTo>
                    <a:pt x="72" y="116"/>
                  </a:lnTo>
                  <a:lnTo>
                    <a:pt x="70" y="104"/>
                  </a:lnTo>
                  <a:lnTo>
                    <a:pt x="84" y="97"/>
                  </a:lnTo>
                  <a:lnTo>
                    <a:pt x="81" y="101"/>
                  </a:lnTo>
                  <a:lnTo>
                    <a:pt x="89" y="101"/>
                  </a:lnTo>
                  <a:lnTo>
                    <a:pt x="91" y="99"/>
                  </a:lnTo>
                  <a:lnTo>
                    <a:pt x="89" y="96"/>
                  </a:lnTo>
                  <a:lnTo>
                    <a:pt x="106" y="91"/>
                  </a:lnTo>
                  <a:lnTo>
                    <a:pt x="106" y="85"/>
                  </a:lnTo>
                  <a:lnTo>
                    <a:pt x="101" y="87"/>
                  </a:lnTo>
                  <a:lnTo>
                    <a:pt x="137" y="58"/>
                  </a:lnTo>
                  <a:lnTo>
                    <a:pt x="161" y="53"/>
                  </a:lnTo>
                  <a:lnTo>
                    <a:pt x="154" y="56"/>
                  </a:lnTo>
                  <a:lnTo>
                    <a:pt x="159" y="56"/>
                  </a:lnTo>
                  <a:lnTo>
                    <a:pt x="173" y="55"/>
                  </a:lnTo>
                  <a:lnTo>
                    <a:pt x="174" y="60"/>
                  </a:lnTo>
                  <a:lnTo>
                    <a:pt x="168" y="62"/>
                  </a:lnTo>
                  <a:lnTo>
                    <a:pt x="171" y="63"/>
                  </a:lnTo>
                  <a:lnTo>
                    <a:pt x="169" y="67"/>
                  </a:lnTo>
                  <a:lnTo>
                    <a:pt x="174" y="75"/>
                  </a:lnTo>
                  <a:lnTo>
                    <a:pt x="180" y="73"/>
                  </a:lnTo>
                  <a:lnTo>
                    <a:pt x="176" y="70"/>
                  </a:lnTo>
                  <a:lnTo>
                    <a:pt x="176" y="63"/>
                  </a:lnTo>
                  <a:lnTo>
                    <a:pt x="186" y="65"/>
                  </a:lnTo>
                  <a:lnTo>
                    <a:pt x="188" y="70"/>
                  </a:lnTo>
                  <a:lnTo>
                    <a:pt x="197" y="73"/>
                  </a:lnTo>
                  <a:lnTo>
                    <a:pt x="195" y="68"/>
                  </a:lnTo>
                  <a:lnTo>
                    <a:pt x="197" y="68"/>
                  </a:lnTo>
                  <a:lnTo>
                    <a:pt x="185" y="62"/>
                  </a:lnTo>
                  <a:lnTo>
                    <a:pt x="195" y="38"/>
                  </a:lnTo>
                  <a:lnTo>
                    <a:pt x="217" y="21"/>
                  </a:lnTo>
                  <a:lnTo>
                    <a:pt x="243" y="12"/>
                  </a:lnTo>
                  <a:lnTo>
                    <a:pt x="239" y="12"/>
                  </a:lnTo>
                  <a:lnTo>
                    <a:pt x="241" y="10"/>
                  </a:lnTo>
                  <a:lnTo>
                    <a:pt x="256" y="0"/>
                  </a:lnTo>
                  <a:lnTo>
                    <a:pt x="250" y="5"/>
                  </a:lnTo>
                  <a:lnTo>
                    <a:pt x="253" y="3"/>
                  </a:lnTo>
                  <a:lnTo>
                    <a:pt x="258" y="5"/>
                  </a:lnTo>
                  <a:close/>
                  <a:moveTo>
                    <a:pt x="31" y="135"/>
                  </a:moveTo>
                  <a:lnTo>
                    <a:pt x="21" y="143"/>
                  </a:lnTo>
                  <a:lnTo>
                    <a:pt x="11" y="147"/>
                  </a:lnTo>
                  <a:lnTo>
                    <a:pt x="2" y="142"/>
                  </a:lnTo>
                  <a:lnTo>
                    <a:pt x="0" y="130"/>
                  </a:lnTo>
                  <a:lnTo>
                    <a:pt x="11" y="126"/>
                  </a:lnTo>
                  <a:lnTo>
                    <a:pt x="22" y="111"/>
                  </a:lnTo>
                  <a:lnTo>
                    <a:pt x="33" y="114"/>
                  </a:lnTo>
                  <a:lnTo>
                    <a:pt x="36" y="109"/>
                  </a:lnTo>
                  <a:lnTo>
                    <a:pt x="51" y="106"/>
                  </a:lnTo>
                  <a:lnTo>
                    <a:pt x="62" y="108"/>
                  </a:lnTo>
                  <a:lnTo>
                    <a:pt x="65" y="128"/>
                  </a:lnTo>
                  <a:lnTo>
                    <a:pt x="74" y="130"/>
                  </a:lnTo>
                  <a:lnTo>
                    <a:pt x="77" y="137"/>
                  </a:lnTo>
                  <a:lnTo>
                    <a:pt x="65" y="128"/>
                  </a:lnTo>
                  <a:lnTo>
                    <a:pt x="62" y="135"/>
                  </a:lnTo>
                  <a:lnTo>
                    <a:pt x="55" y="137"/>
                  </a:lnTo>
                  <a:lnTo>
                    <a:pt x="31" y="13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60" name="Freeform 1592"/>
            <p:cNvSpPr>
              <a:spLocks noEditPoints="1"/>
            </p:cNvSpPr>
            <p:nvPr/>
          </p:nvSpPr>
          <p:spPr bwMode="auto">
            <a:xfrm>
              <a:off x="349" y="1504"/>
              <a:ext cx="141" cy="24"/>
            </a:xfrm>
            <a:custGeom>
              <a:avLst/>
              <a:gdLst/>
              <a:ahLst/>
              <a:cxnLst>
                <a:cxn ang="0">
                  <a:pos x="3" y="39"/>
                </a:cxn>
                <a:cxn ang="0">
                  <a:pos x="0" y="33"/>
                </a:cxn>
                <a:cxn ang="0">
                  <a:pos x="323" y="33"/>
                </a:cxn>
                <a:cxn ang="0">
                  <a:pos x="319" y="31"/>
                </a:cxn>
                <a:cxn ang="0">
                  <a:pos x="314" y="36"/>
                </a:cxn>
                <a:cxn ang="0">
                  <a:pos x="285" y="45"/>
                </a:cxn>
                <a:cxn ang="0">
                  <a:pos x="271" y="39"/>
                </a:cxn>
                <a:cxn ang="0">
                  <a:pos x="288" y="38"/>
                </a:cxn>
                <a:cxn ang="0">
                  <a:pos x="295" y="36"/>
                </a:cxn>
                <a:cxn ang="0">
                  <a:pos x="302" y="34"/>
                </a:cxn>
                <a:cxn ang="0">
                  <a:pos x="311" y="31"/>
                </a:cxn>
                <a:cxn ang="0">
                  <a:pos x="311" y="26"/>
                </a:cxn>
                <a:cxn ang="0">
                  <a:pos x="311" y="19"/>
                </a:cxn>
                <a:cxn ang="0">
                  <a:pos x="319" y="26"/>
                </a:cxn>
                <a:cxn ang="0">
                  <a:pos x="324" y="21"/>
                </a:cxn>
                <a:cxn ang="0">
                  <a:pos x="307" y="7"/>
                </a:cxn>
                <a:cxn ang="0">
                  <a:pos x="333" y="4"/>
                </a:cxn>
                <a:cxn ang="0">
                  <a:pos x="329" y="14"/>
                </a:cxn>
                <a:cxn ang="0">
                  <a:pos x="341" y="4"/>
                </a:cxn>
                <a:cxn ang="0">
                  <a:pos x="345" y="7"/>
                </a:cxn>
                <a:cxn ang="0">
                  <a:pos x="346" y="10"/>
                </a:cxn>
                <a:cxn ang="0">
                  <a:pos x="335" y="19"/>
                </a:cxn>
                <a:cxn ang="0">
                  <a:pos x="333" y="24"/>
                </a:cxn>
                <a:cxn ang="0">
                  <a:pos x="338" y="22"/>
                </a:cxn>
                <a:cxn ang="0">
                  <a:pos x="341" y="26"/>
                </a:cxn>
                <a:cxn ang="0">
                  <a:pos x="326" y="34"/>
                </a:cxn>
                <a:cxn ang="0">
                  <a:pos x="324" y="34"/>
                </a:cxn>
                <a:cxn ang="0">
                  <a:pos x="341" y="19"/>
                </a:cxn>
                <a:cxn ang="0">
                  <a:pos x="343" y="26"/>
                </a:cxn>
                <a:cxn ang="0">
                  <a:pos x="273" y="34"/>
                </a:cxn>
                <a:cxn ang="0">
                  <a:pos x="242" y="51"/>
                </a:cxn>
                <a:cxn ang="0">
                  <a:pos x="224" y="55"/>
                </a:cxn>
                <a:cxn ang="0">
                  <a:pos x="230" y="41"/>
                </a:cxn>
                <a:cxn ang="0">
                  <a:pos x="251" y="38"/>
                </a:cxn>
                <a:cxn ang="0">
                  <a:pos x="254" y="22"/>
                </a:cxn>
                <a:cxn ang="0">
                  <a:pos x="276" y="26"/>
                </a:cxn>
              </a:cxnLst>
              <a:rect l="0" t="0" r="r" b="b"/>
              <a:pathLst>
                <a:path w="352" h="60">
                  <a:moveTo>
                    <a:pt x="0" y="33"/>
                  </a:moveTo>
                  <a:lnTo>
                    <a:pt x="3" y="39"/>
                  </a:lnTo>
                  <a:lnTo>
                    <a:pt x="0" y="45"/>
                  </a:lnTo>
                  <a:lnTo>
                    <a:pt x="0" y="33"/>
                  </a:lnTo>
                  <a:close/>
                  <a:moveTo>
                    <a:pt x="324" y="34"/>
                  </a:moveTo>
                  <a:lnTo>
                    <a:pt x="323" y="33"/>
                  </a:lnTo>
                  <a:lnTo>
                    <a:pt x="323" y="36"/>
                  </a:lnTo>
                  <a:lnTo>
                    <a:pt x="319" y="31"/>
                  </a:lnTo>
                  <a:lnTo>
                    <a:pt x="319" y="38"/>
                  </a:lnTo>
                  <a:lnTo>
                    <a:pt x="314" y="36"/>
                  </a:lnTo>
                  <a:lnTo>
                    <a:pt x="302" y="38"/>
                  </a:lnTo>
                  <a:lnTo>
                    <a:pt x="285" y="45"/>
                  </a:lnTo>
                  <a:lnTo>
                    <a:pt x="278" y="45"/>
                  </a:lnTo>
                  <a:lnTo>
                    <a:pt x="271" y="39"/>
                  </a:lnTo>
                  <a:lnTo>
                    <a:pt x="280" y="34"/>
                  </a:lnTo>
                  <a:lnTo>
                    <a:pt x="288" y="38"/>
                  </a:lnTo>
                  <a:lnTo>
                    <a:pt x="288" y="33"/>
                  </a:lnTo>
                  <a:lnTo>
                    <a:pt x="295" y="36"/>
                  </a:lnTo>
                  <a:lnTo>
                    <a:pt x="297" y="33"/>
                  </a:lnTo>
                  <a:lnTo>
                    <a:pt x="302" y="34"/>
                  </a:lnTo>
                  <a:lnTo>
                    <a:pt x="302" y="31"/>
                  </a:lnTo>
                  <a:lnTo>
                    <a:pt x="311" y="31"/>
                  </a:lnTo>
                  <a:lnTo>
                    <a:pt x="304" y="26"/>
                  </a:lnTo>
                  <a:lnTo>
                    <a:pt x="311" y="26"/>
                  </a:lnTo>
                  <a:lnTo>
                    <a:pt x="309" y="21"/>
                  </a:lnTo>
                  <a:lnTo>
                    <a:pt x="311" y="19"/>
                  </a:lnTo>
                  <a:lnTo>
                    <a:pt x="316" y="19"/>
                  </a:lnTo>
                  <a:lnTo>
                    <a:pt x="319" y="26"/>
                  </a:lnTo>
                  <a:lnTo>
                    <a:pt x="319" y="21"/>
                  </a:lnTo>
                  <a:lnTo>
                    <a:pt x="324" y="21"/>
                  </a:lnTo>
                  <a:lnTo>
                    <a:pt x="312" y="15"/>
                  </a:lnTo>
                  <a:lnTo>
                    <a:pt x="307" y="7"/>
                  </a:lnTo>
                  <a:lnTo>
                    <a:pt x="326" y="0"/>
                  </a:lnTo>
                  <a:lnTo>
                    <a:pt x="333" y="4"/>
                  </a:lnTo>
                  <a:lnTo>
                    <a:pt x="329" y="7"/>
                  </a:lnTo>
                  <a:lnTo>
                    <a:pt x="329" y="14"/>
                  </a:lnTo>
                  <a:lnTo>
                    <a:pt x="336" y="10"/>
                  </a:lnTo>
                  <a:lnTo>
                    <a:pt x="341" y="4"/>
                  </a:lnTo>
                  <a:lnTo>
                    <a:pt x="341" y="7"/>
                  </a:lnTo>
                  <a:lnTo>
                    <a:pt x="345" y="7"/>
                  </a:lnTo>
                  <a:lnTo>
                    <a:pt x="345" y="10"/>
                  </a:lnTo>
                  <a:lnTo>
                    <a:pt x="346" y="10"/>
                  </a:lnTo>
                  <a:lnTo>
                    <a:pt x="331" y="17"/>
                  </a:lnTo>
                  <a:lnTo>
                    <a:pt x="335" y="19"/>
                  </a:lnTo>
                  <a:lnTo>
                    <a:pt x="329" y="22"/>
                  </a:lnTo>
                  <a:lnTo>
                    <a:pt x="333" y="24"/>
                  </a:lnTo>
                  <a:lnTo>
                    <a:pt x="336" y="21"/>
                  </a:lnTo>
                  <a:lnTo>
                    <a:pt x="338" y="22"/>
                  </a:lnTo>
                  <a:lnTo>
                    <a:pt x="340" y="19"/>
                  </a:lnTo>
                  <a:lnTo>
                    <a:pt x="341" y="26"/>
                  </a:lnTo>
                  <a:lnTo>
                    <a:pt x="329" y="27"/>
                  </a:lnTo>
                  <a:lnTo>
                    <a:pt x="326" y="34"/>
                  </a:lnTo>
                  <a:lnTo>
                    <a:pt x="324" y="29"/>
                  </a:lnTo>
                  <a:lnTo>
                    <a:pt x="324" y="34"/>
                  </a:lnTo>
                  <a:close/>
                  <a:moveTo>
                    <a:pt x="343" y="26"/>
                  </a:moveTo>
                  <a:lnTo>
                    <a:pt x="341" y="19"/>
                  </a:lnTo>
                  <a:lnTo>
                    <a:pt x="352" y="17"/>
                  </a:lnTo>
                  <a:lnTo>
                    <a:pt x="343" y="26"/>
                  </a:lnTo>
                  <a:close/>
                  <a:moveTo>
                    <a:pt x="276" y="26"/>
                  </a:moveTo>
                  <a:lnTo>
                    <a:pt x="273" y="34"/>
                  </a:lnTo>
                  <a:lnTo>
                    <a:pt x="253" y="39"/>
                  </a:lnTo>
                  <a:lnTo>
                    <a:pt x="242" y="51"/>
                  </a:lnTo>
                  <a:lnTo>
                    <a:pt x="213" y="60"/>
                  </a:lnTo>
                  <a:lnTo>
                    <a:pt x="224" y="55"/>
                  </a:lnTo>
                  <a:lnTo>
                    <a:pt x="230" y="46"/>
                  </a:lnTo>
                  <a:lnTo>
                    <a:pt x="230" y="41"/>
                  </a:lnTo>
                  <a:lnTo>
                    <a:pt x="241" y="34"/>
                  </a:lnTo>
                  <a:lnTo>
                    <a:pt x="251" y="38"/>
                  </a:lnTo>
                  <a:lnTo>
                    <a:pt x="249" y="33"/>
                  </a:lnTo>
                  <a:lnTo>
                    <a:pt x="254" y="22"/>
                  </a:lnTo>
                  <a:lnTo>
                    <a:pt x="270" y="21"/>
                  </a:lnTo>
                  <a:lnTo>
                    <a:pt x="276" y="2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61" name="Freeform 1593"/>
            <p:cNvSpPr>
              <a:spLocks noEditPoints="1"/>
            </p:cNvSpPr>
            <p:nvPr/>
          </p:nvSpPr>
          <p:spPr bwMode="auto">
            <a:xfrm>
              <a:off x="759" y="1258"/>
              <a:ext cx="107" cy="100"/>
            </a:xfrm>
            <a:custGeom>
              <a:avLst/>
              <a:gdLst/>
              <a:ahLst/>
              <a:cxnLst>
                <a:cxn ang="0">
                  <a:pos x="5" y="139"/>
                </a:cxn>
                <a:cxn ang="0">
                  <a:pos x="67" y="76"/>
                </a:cxn>
                <a:cxn ang="0">
                  <a:pos x="70" y="19"/>
                </a:cxn>
                <a:cxn ang="0">
                  <a:pos x="99" y="4"/>
                </a:cxn>
                <a:cxn ang="0">
                  <a:pos x="164" y="7"/>
                </a:cxn>
                <a:cxn ang="0">
                  <a:pos x="171" y="24"/>
                </a:cxn>
                <a:cxn ang="0">
                  <a:pos x="179" y="28"/>
                </a:cxn>
                <a:cxn ang="0">
                  <a:pos x="207" y="36"/>
                </a:cxn>
                <a:cxn ang="0">
                  <a:pos x="217" y="62"/>
                </a:cxn>
                <a:cxn ang="0">
                  <a:pos x="267" y="173"/>
                </a:cxn>
                <a:cxn ang="0">
                  <a:pos x="212" y="205"/>
                </a:cxn>
                <a:cxn ang="0">
                  <a:pos x="168" y="217"/>
                </a:cxn>
                <a:cxn ang="0">
                  <a:pos x="147" y="210"/>
                </a:cxn>
                <a:cxn ang="0">
                  <a:pos x="137" y="193"/>
                </a:cxn>
                <a:cxn ang="0">
                  <a:pos x="135" y="178"/>
                </a:cxn>
                <a:cxn ang="0">
                  <a:pos x="135" y="183"/>
                </a:cxn>
                <a:cxn ang="0">
                  <a:pos x="108" y="195"/>
                </a:cxn>
                <a:cxn ang="0">
                  <a:pos x="99" y="187"/>
                </a:cxn>
                <a:cxn ang="0">
                  <a:pos x="99" y="181"/>
                </a:cxn>
                <a:cxn ang="0">
                  <a:pos x="86" y="187"/>
                </a:cxn>
                <a:cxn ang="0">
                  <a:pos x="84" y="181"/>
                </a:cxn>
                <a:cxn ang="0">
                  <a:pos x="72" y="183"/>
                </a:cxn>
                <a:cxn ang="0">
                  <a:pos x="84" y="169"/>
                </a:cxn>
                <a:cxn ang="0">
                  <a:pos x="72" y="171"/>
                </a:cxn>
                <a:cxn ang="0">
                  <a:pos x="67" y="164"/>
                </a:cxn>
                <a:cxn ang="0">
                  <a:pos x="68" y="157"/>
                </a:cxn>
                <a:cxn ang="0">
                  <a:pos x="70" y="154"/>
                </a:cxn>
                <a:cxn ang="0">
                  <a:pos x="58" y="164"/>
                </a:cxn>
                <a:cxn ang="0">
                  <a:pos x="51" y="164"/>
                </a:cxn>
                <a:cxn ang="0">
                  <a:pos x="46" y="173"/>
                </a:cxn>
                <a:cxn ang="0">
                  <a:pos x="43" y="169"/>
                </a:cxn>
                <a:cxn ang="0">
                  <a:pos x="41" y="161"/>
                </a:cxn>
                <a:cxn ang="0">
                  <a:pos x="34" y="164"/>
                </a:cxn>
                <a:cxn ang="0">
                  <a:pos x="34" y="175"/>
                </a:cxn>
                <a:cxn ang="0">
                  <a:pos x="33" y="178"/>
                </a:cxn>
                <a:cxn ang="0">
                  <a:pos x="33" y="152"/>
                </a:cxn>
                <a:cxn ang="0">
                  <a:pos x="22" y="166"/>
                </a:cxn>
                <a:cxn ang="0">
                  <a:pos x="12" y="166"/>
                </a:cxn>
                <a:cxn ang="0">
                  <a:pos x="16" y="171"/>
                </a:cxn>
                <a:cxn ang="0">
                  <a:pos x="14" y="180"/>
                </a:cxn>
                <a:cxn ang="0">
                  <a:pos x="2" y="185"/>
                </a:cxn>
                <a:cxn ang="0">
                  <a:pos x="4" y="188"/>
                </a:cxn>
                <a:cxn ang="0">
                  <a:pos x="5" y="207"/>
                </a:cxn>
                <a:cxn ang="0">
                  <a:pos x="19" y="202"/>
                </a:cxn>
                <a:cxn ang="0">
                  <a:pos x="22" y="195"/>
                </a:cxn>
                <a:cxn ang="0">
                  <a:pos x="21" y="209"/>
                </a:cxn>
                <a:cxn ang="0">
                  <a:pos x="21" y="214"/>
                </a:cxn>
                <a:cxn ang="0">
                  <a:pos x="16" y="222"/>
                </a:cxn>
                <a:cxn ang="0">
                  <a:pos x="19" y="222"/>
                </a:cxn>
                <a:cxn ang="0">
                  <a:pos x="24" y="222"/>
                </a:cxn>
                <a:cxn ang="0">
                  <a:pos x="14" y="236"/>
                </a:cxn>
                <a:cxn ang="0">
                  <a:pos x="12" y="241"/>
                </a:cxn>
                <a:cxn ang="0">
                  <a:pos x="5" y="207"/>
                </a:cxn>
                <a:cxn ang="0">
                  <a:pos x="12" y="195"/>
                </a:cxn>
                <a:cxn ang="0">
                  <a:pos x="16" y="200"/>
                </a:cxn>
                <a:cxn ang="0">
                  <a:pos x="4" y="192"/>
                </a:cxn>
                <a:cxn ang="0">
                  <a:pos x="38" y="243"/>
                </a:cxn>
                <a:cxn ang="0">
                  <a:pos x="57" y="217"/>
                </a:cxn>
                <a:cxn ang="0">
                  <a:pos x="60" y="216"/>
                </a:cxn>
                <a:cxn ang="0">
                  <a:pos x="51" y="233"/>
                </a:cxn>
                <a:cxn ang="0">
                  <a:pos x="50" y="245"/>
                </a:cxn>
                <a:cxn ang="0">
                  <a:pos x="75" y="198"/>
                </a:cxn>
                <a:cxn ang="0">
                  <a:pos x="74" y="212"/>
                </a:cxn>
              </a:cxnLst>
              <a:rect l="0" t="0" r="r" b="b"/>
              <a:pathLst>
                <a:path w="267" h="251">
                  <a:moveTo>
                    <a:pt x="0" y="180"/>
                  </a:moveTo>
                  <a:lnTo>
                    <a:pt x="9" y="180"/>
                  </a:lnTo>
                  <a:lnTo>
                    <a:pt x="5" y="139"/>
                  </a:lnTo>
                  <a:lnTo>
                    <a:pt x="55" y="132"/>
                  </a:lnTo>
                  <a:lnTo>
                    <a:pt x="48" y="77"/>
                  </a:lnTo>
                  <a:lnTo>
                    <a:pt x="67" y="76"/>
                  </a:lnTo>
                  <a:lnTo>
                    <a:pt x="63" y="55"/>
                  </a:lnTo>
                  <a:lnTo>
                    <a:pt x="58" y="21"/>
                  </a:lnTo>
                  <a:lnTo>
                    <a:pt x="70" y="19"/>
                  </a:lnTo>
                  <a:lnTo>
                    <a:pt x="68" y="7"/>
                  </a:lnTo>
                  <a:lnTo>
                    <a:pt x="72" y="7"/>
                  </a:lnTo>
                  <a:lnTo>
                    <a:pt x="99" y="4"/>
                  </a:lnTo>
                  <a:lnTo>
                    <a:pt x="99" y="11"/>
                  </a:lnTo>
                  <a:lnTo>
                    <a:pt x="162" y="0"/>
                  </a:lnTo>
                  <a:lnTo>
                    <a:pt x="164" y="7"/>
                  </a:lnTo>
                  <a:lnTo>
                    <a:pt x="169" y="11"/>
                  </a:lnTo>
                  <a:lnTo>
                    <a:pt x="164" y="23"/>
                  </a:lnTo>
                  <a:lnTo>
                    <a:pt x="171" y="24"/>
                  </a:lnTo>
                  <a:lnTo>
                    <a:pt x="166" y="35"/>
                  </a:lnTo>
                  <a:lnTo>
                    <a:pt x="178" y="35"/>
                  </a:lnTo>
                  <a:lnTo>
                    <a:pt x="179" y="28"/>
                  </a:lnTo>
                  <a:lnTo>
                    <a:pt x="193" y="28"/>
                  </a:lnTo>
                  <a:lnTo>
                    <a:pt x="195" y="33"/>
                  </a:lnTo>
                  <a:lnTo>
                    <a:pt x="207" y="36"/>
                  </a:lnTo>
                  <a:lnTo>
                    <a:pt x="210" y="55"/>
                  </a:lnTo>
                  <a:lnTo>
                    <a:pt x="212" y="64"/>
                  </a:lnTo>
                  <a:lnTo>
                    <a:pt x="217" y="62"/>
                  </a:lnTo>
                  <a:lnTo>
                    <a:pt x="219" y="77"/>
                  </a:lnTo>
                  <a:lnTo>
                    <a:pt x="246" y="72"/>
                  </a:lnTo>
                  <a:lnTo>
                    <a:pt x="267" y="173"/>
                  </a:lnTo>
                  <a:lnTo>
                    <a:pt x="226" y="176"/>
                  </a:lnTo>
                  <a:lnTo>
                    <a:pt x="231" y="209"/>
                  </a:lnTo>
                  <a:lnTo>
                    <a:pt x="212" y="205"/>
                  </a:lnTo>
                  <a:lnTo>
                    <a:pt x="173" y="221"/>
                  </a:lnTo>
                  <a:lnTo>
                    <a:pt x="162" y="219"/>
                  </a:lnTo>
                  <a:lnTo>
                    <a:pt x="168" y="217"/>
                  </a:lnTo>
                  <a:lnTo>
                    <a:pt x="159" y="212"/>
                  </a:lnTo>
                  <a:lnTo>
                    <a:pt x="161" y="207"/>
                  </a:lnTo>
                  <a:lnTo>
                    <a:pt x="147" y="210"/>
                  </a:lnTo>
                  <a:lnTo>
                    <a:pt x="142" y="205"/>
                  </a:lnTo>
                  <a:lnTo>
                    <a:pt x="133" y="204"/>
                  </a:lnTo>
                  <a:lnTo>
                    <a:pt x="137" y="193"/>
                  </a:lnTo>
                  <a:lnTo>
                    <a:pt x="137" y="190"/>
                  </a:lnTo>
                  <a:lnTo>
                    <a:pt x="133" y="192"/>
                  </a:lnTo>
                  <a:lnTo>
                    <a:pt x="135" y="178"/>
                  </a:lnTo>
                  <a:lnTo>
                    <a:pt x="140" y="175"/>
                  </a:lnTo>
                  <a:lnTo>
                    <a:pt x="135" y="176"/>
                  </a:lnTo>
                  <a:lnTo>
                    <a:pt x="135" y="183"/>
                  </a:lnTo>
                  <a:lnTo>
                    <a:pt x="123" y="200"/>
                  </a:lnTo>
                  <a:lnTo>
                    <a:pt x="118" y="202"/>
                  </a:lnTo>
                  <a:lnTo>
                    <a:pt x="108" y="195"/>
                  </a:lnTo>
                  <a:lnTo>
                    <a:pt x="97" y="197"/>
                  </a:lnTo>
                  <a:lnTo>
                    <a:pt x="106" y="181"/>
                  </a:lnTo>
                  <a:lnTo>
                    <a:pt x="99" y="187"/>
                  </a:lnTo>
                  <a:lnTo>
                    <a:pt x="101" y="183"/>
                  </a:lnTo>
                  <a:lnTo>
                    <a:pt x="97" y="185"/>
                  </a:lnTo>
                  <a:lnTo>
                    <a:pt x="99" y="181"/>
                  </a:lnTo>
                  <a:lnTo>
                    <a:pt x="94" y="187"/>
                  </a:lnTo>
                  <a:lnTo>
                    <a:pt x="96" y="180"/>
                  </a:lnTo>
                  <a:lnTo>
                    <a:pt x="86" y="187"/>
                  </a:lnTo>
                  <a:lnTo>
                    <a:pt x="92" y="178"/>
                  </a:lnTo>
                  <a:lnTo>
                    <a:pt x="91" y="175"/>
                  </a:lnTo>
                  <a:lnTo>
                    <a:pt x="84" y="181"/>
                  </a:lnTo>
                  <a:lnTo>
                    <a:pt x="82" y="178"/>
                  </a:lnTo>
                  <a:lnTo>
                    <a:pt x="77" y="185"/>
                  </a:lnTo>
                  <a:lnTo>
                    <a:pt x="72" y="183"/>
                  </a:lnTo>
                  <a:lnTo>
                    <a:pt x="70" y="181"/>
                  </a:lnTo>
                  <a:lnTo>
                    <a:pt x="89" y="173"/>
                  </a:lnTo>
                  <a:lnTo>
                    <a:pt x="84" y="169"/>
                  </a:lnTo>
                  <a:lnTo>
                    <a:pt x="80" y="175"/>
                  </a:lnTo>
                  <a:lnTo>
                    <a:pt x="72" y="175"/>
                  </a:lnTo>
                  <a:lnTo>
                    <a:pt x="72" y="171"/>
                  </a:lnTo>
                  <a:lnTo>
                    <a:pt x="67" y="166"/>
                  </a:lnTo>
                  <a:lnTo>
                    <a:pt x="72" y="168"/>
                  </a:lnTo>
                  <a:lnTo>
                    <a:pt x="67" y="164"/>
                  </a:lnTo>
                  <a:lnTo>
                    <a:pt x="68" y="161"/>
                  </a:lnTo>
                  <a:lnTo>
                    <a:pt x="72" y="161"/>
                  </a:lnTo>
                  <a:lnTo>
                    <a:pt x="68" y="157"/>
                  </a:lnTo>
                  <a:lnTo>
                    <a:pt x="82" y="156"/>
                  </a:lnTo>
                  <a:lnTo>
                    <a:pt x="80" y="152"/>
                  </a:lnTo>
                  <a:lnTo>
                    <a:pt x="70" y="154"/>
                  </a:lnTo>
                  <a:lnTo>
                    <a:pt x="60" y="168"/>
                  </a:lnTo>
                  <a:lnTo>
                    <a:pt x="57" y="168"/>
                  </a:lnTo>
                  <a:lnTo>
                    <a:pt x="58" y="164"/>
                  </a:lnTo>
                  <a:lnTo>
                    <a:pt x="55" y="164"/>
                  </a:lnTo>
                  <a:lnTo>
                    <a:pt x="53" y="168"/>
                  </a:lnTo>
                  <a:lnTo>
                    <a:pt x="51" y="164"/>
                  </a:lnTo>
                  <a:lnTo>
                    <a:pt x="48" y="164"/>
                  </a:lnTo>
                  <a:lnTo>
                    <a:pt x="50" y="169"/>
                  </a:lnTo>
                  <a:lnTo>
                    <a:pt x="46" y="173"/>
                  </a:lnTo>
                  <a:lnTo>
                    <a:pt x="43" y="173"/>
                  </a:lnTo>
                  <a:lnTo>
                    <a:pt x="45" y="166"/>
                  </a:lnTo>
                  <a:lnTo>
                    <a:pt x="43" y="169"/>
                  </a:lnTo>
                  <a:lnTo>
                    <a:pt x="43" y="164"/>
                  </a:lnTo>
                  <a:lnTo>
                    <a:pt x="39" y="173"/>
                  </a:lnTo>
                  <a:lnTo>
                    <a:pt x="41" y="161"/>
                  </a:lnTo>
                  <a:lnTo>
                    <a:pt x="38" y="156"/>
                  </a:lnTo>
                  <a:lnTo>
                    <a:pt x="38" y="164"/>
                  </a:lnTo>
                  <a:lnTo>
                    <a:pt x="34" y="164"/>
                  </a:lnTo>
                  <a:lnTo>
                    <a:pt x="38" y="166"/>
                  </a:lnTo>
                  <a:lnTo>
                    <a:pt x="38" y="176"/>
                  </a:lnTo>
                  <a:lnTo>
                    <a:pt x="34" y="175"/>
                  </a:lnTo>
                  <a:lnTo>
                    <a:pt x="34" y="169"/>
                  </a:lnTo>
                  <a:lnTo>
                    <a:pt x="31" y="176"/>
                  </a:lnTo>
                  <a:lnTo>
                    <a:pt x="33" y="178"/>
                  </a:lnTo>
                  <a:lnTo>
                    <a:pt x="29" y="178"/>
                  </a:lnTo>
                  <a:lnTo>
                    <a:pt x="22" y="171"/>
                  </a:lnTo>
                  <a:lnTo>
                    <a:pt x="33" y="152"/>
                  </a:lnTo>
                  <a:lnTo>
                    <a:pt x="31" y="152"/>
                  </a:lnTo>
                  <a:lnTo>
                    <a:pt x="31" y="147"/>
                  </a:lnTo>
                  <a:lnTo>
                    <a:pt x="22" y="166"/>
                  </a:lnTo>
                  <a:lnTo>
                    <a:pt x="17" y="159"/>
                  </a:lnTo>
                  <a:lnTo>
                    <a:pt x="10" y="164"/>
                  </a:lnTo>
                  <a:lnTo>
                    <a:pt x="12" y="166"/>
                  </a:lnTo>
                  <a:lnTo>
                    <a:pt x="10" y="169"/>
                  </a:lnTo>
                  <a:lnTo>
                    <a:pt x="19" y="163"/>
                  </a:lnTo>
                  <a:lnTo>
                    <a:pt x="16" y="171"/>
                  </a:lnTo>
                  <a:lnTo>
                    <a:pt x="12" y="171"/>
                  </a:lnTo>
                  <a:lnTo>
                    <a:pt x="16" y="175"/>
                  </a:lnTo>
                  <a:lnTo>
                    <a:pt x="14" y="180"/>
                  </a:lnTo>
                  <a:lnTo>
                    <a:pt x="12" y="178"/>
                  </a:lnTo>
                  <a:lnTo>
                    <a:pt x="14" y="181"/>
                  </a:lnTo>
                  <a:lnTo>
                    <a:pt x="2" y="185"/>
                  </a:lnTo>
                  <a:lnTo>
                    <a:pt x="10" y="183"/>
                  </a:lnTo>
                  <a:lnTo>
                    <a:pt x="4" y="187"/>
                  </a:lnTo>
                  <a:lnTo>
                    <a:pt x="4" y="188"/>
                  </a:lnTo>
                  <a:lnTo>
                    <a:pt x="0" y="188"/>
                  </a:lnTo>
                  <a:lnTo>
                    <a:pt x="0" y="180"/>
                  </a:lnTo>
                  <a:close/>
                  <a:moveTo>
                    <a:pt x="5" y="207"/>
                  </a:moveTo>
                  <a:lnTo>
                    <a:pt x="12" y="200"/>
                  </a:lnTo>
                  <a:lnTo>
                    <a:pt x="19" y="207"/>
                  </a:lnTo>
                  <a:lnTo>
                    <a:pt x="19" y="202"/>
                  </a:lnTo>
                  <a:lnTo>
                    <a:pt x="21" y="198"/>
                  </a:lnTo>
                  <a:lnTo>
                    <a:pt x="21" y="204"/>
                  </a:lnTo>
                  <a:lnTo>
                    <a:pt x="22" y="195"/>
                  </a:lnTo>
                  <a:lnTo>
                    <a:pt x="29" y="205"/>
                  </a:lnTo>
                  <a:lnTo>
                    <a:pt x="24" y="210"/>
                  </a:lnTo>
                  <a:lnTo>
                    <a:pt x="21" y="209"/>
                  </a:lnTo>
                  <a:lnTo>
                    <a:pt x="24" y="212"/>
                  </a:lnTo>
                  <a:lnTo>
                    <a:pt x="19" y="212"/>
                  </a:lnTo>
                  <a:lnTo>
                    <a:pt x="21" y="214"/>
                  </a:lnTo>
                  <a:lnTo>
                    <a:pt x="17" y="221"/>
                  </a:lnTo>
                  <a:lnTo>
                    <a:pt x="16" y="219"/>
                  </a:lnTo>
                  <a:lnTo>
                    <a:pt x="16" y="222"/>
                  </a:lnTo>
                  <a:lnTo>
                    <a:pt x="14" y="226"/>
                  </a:lnTo>
                  <a:lnTo>
                    <a:pt x="21" y="221"/>
                  </a:lnTo>
                  <a:lnTo>
                    <a:pt x="19" y="222"/>
                  </a:lnTo>
                  <a:lnTo>
                    <a:pt x="22" y="224"/>
                  </a:lnTo>
                  <a:lnTo>
                    <a:pt x="22" y="227"/>
                  </a:lnTo>
                  <a:lnTo>
                    <a:pt x="24" y="222"/>
                  </a:lnTo>
                  <a:lnTo>
                    <a:pt x="22" y="229"/>
                  </a:lnTo>
                  <a:lnTo>
                    <a:pt x="17" y="226"/>
                  </a:lnTo>
                  <a:lnTo>
                    <a:pt x="14" y="236"/>
                  </a:lnTo>
                  <a:lnTo>
                    <a:pt x="16" y="241"/>
                  </a:lnTo>
                  <a:lnTo>
                    <a:pt x="10" y="236"/>
                  </a:lnTo>
                  <a:lnTo>
                    <a:pt x="12" y="241"/>
                  </a:lnTo>
                  <a:lnTo>
                    <a:pt x="10" y="243"/>
                  </a:lnTo>
                  <a:lnTo>
                    <a:pt x="9" y="209"/>
                  </a:lnTo>
                  <a:lnTo>
                    <a:pt x="5" y="207"/>
                  </a:lnTo>
                  <a:close/>
                  <a:moveTo>
                    <a:pt x="4" y="192"/>
                  </a:moveTo>
                  <a:lnTo>
                    <a:pt x="12" y="185"/>
                  </a:lnTo>
                  <a:lnTo>
                    <a:pt x="12" y="195"/>
                  </a:lnTo>
                  <a:lnTo>
                    <a:pt x="17" y="185"/>
                  </a:lnTo>
                  <a:lnTo>
                    <a:pt x="19" y="193"/>
                  </a:lnTo>
                  <a:lnTo>
                    <a:pt x="16" y="200"/>
                  </a:lnTo>
                  <a:lnTo>
                    <a:pt x="10" y="198"/>
                  </a:lnTo>
                  <a:lnTo>
                    <a:pt x="5" y="207"/>
                  </a:lnTo>
                  <a:lnTo>
                    <a:pt x="4" y="192"/>
                  </a:lnTo>
                  <a:close/>
                  <a:moveTo>
                    <a:pt x="34" y="251"/>
                  </a:moveTo>
                  <a:lnTo>
                    <a:pt x="39" y="245"/>
                  </a:lnTo>
                  <a:lnTo>
                    <a:pt x="38" y="243"/>
                  </a:lnTo>
                  <a:lnTo>
                    <a:pt x="41" y="238"/>
                  </a:lnTo>
                  <a:lnTo>
                    <a:pt x="41" y="236"/>
                  </a:lnTo>
                  <a:lnTo>
                    <a:pt x="57" y="217"/>
                  </a:lnTo>
                  <a:lnTo>
                    <a:pt x="55" y="210"/>
                  </a:lnTo>
                  <a:lnTo>
                    <a:pt x="62" y="210"/>
                  </a:lnTo>
                  <a:lnTo>
                    <a:pt x="60" y="216"/>
                  </a:lnTo>
                  <a:lnTo>
                    <a:pt x="65" y="214"/>
                  </a:lnTo>
                  <a:lnTo>
                    <a:pt x="55" y="226"/>
                  </a:lnTo>
                  <a:lnTo>
                    <a:pt x="51" y="233"/>
                  </a:lnTo>
                  <a:lnTo>
                    <a:pt x="53" y="236"/>
                  </a:lnTo>
                  <a:lnTo>
                    <a:pt x="48" y="239"/>
                  </a:lnTo>
                  <a:lnTo>
                    <a:pt x="50" y="245"/>
                  </a:lnTo>
                  <a:lnTo>
                    <a:pt x="34" y="251"/>
                  </a:lnTo>
                  <a:close/>
                  <a:moveTo>
                    <a:pt x="72" y="207"/>
                  </a:moveTo>
                  <a:lnTo>
                    <a:pt x="75" y="198"/>
                  </a:lnTo>
                  <a:lnTo>
                    <a:pt x="92" y="204"/>
                  </a:lnTo>
                  <a:lnTo>
                    <a:pt x="77" y="216"/>
                  </a:lnTo>
                  <a:lnTo>
                    <a:pt x="74" y="212"/>
                  </a:lnTo>
                  <a:lnTo>
                    <a:pt x="80" y="207"/>
                  </a:lnTo>
                  <a:lnTo>
                    <a:pt x="72" y="20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62" name="Freeform 1594"/>
            <p:cNvSpPr>
              <a:spLocks/>
            </p:cNvSpPr>
            <p:nvPr/>
          </p:nvSpPr>
          <p:spPr bwMode="auto">
            <a:xfrm>
              <a:off x="850" y="1324"/>
              <a:ext cx="73" cy="40"/>
            </a:xfrm>
            <a:custGeom>
              <a:avLst/>
              <a:gdLst/>
              <a:ahLst/>
              <a:cxnLst>
                <a:cxn ang="0">
                  <a:pos x="5" y="45"/>
                </a:cxn>
                <a:cxn ang="0">
                  <a:pos x="0" y="12"/>
                </a:cxn>
                <a:cxn ang="0">
                  <a:pos x="41" y="9"/>
                </a:cxn>
                <a:cxn ang="0">
                  <a:pos x="41" y="17"/>
                </a:cxn>
                <a:cxn ang="0">
                  <a:pos x="41" y="17"/>
                </a:cxn>
                <a:cxn ang="0">
                  <a:pos x="59" y="19"/>
                </a:cxn>
                <a:cxn ang="0">
                  <a:pos x="59" y="14"/>
                </a:cxn>
                <a:cxn ang="0">
                  <a:pos x="78" y="19"/>
                </a:cxn>
                <a:cxn ang="0">
                  <a:pos x="85" y="5"/>
                </a:cxn>
                <a:cxn ang="0">
                  <a:pos x="105" y="0"/>
                </a:cxn>
                <a:cxn ang="0">
                  <a:pos x="105" y="19"/>
                </a:cxn>
                <a:cxn ang="0">
                  <a:pos x="126" y="28"/>
                </a:cxn>
                <a:cxn ang="0">
                  <a:pos x="129" y="36"/>
                </a:cxn>
                <a:cxn ang="0">
                  <a:pos x="174" y="63"/>
                </a:cxn>
                <a:cxn ang="0">
                  <a:pos x="184" y="86"/>
                </a:cxn>
                <a:cxn ang="0">
                  <a:pos x="175" y="101"/>
                </a:cxn>
                <a:cxn ang="0">
                  <a:pos x="170" y="98"/>
                </a:cxn>
                <a:cxn ang="0">
                  <a:pos x="167" y="91"/>
                </a:cxn>
                <a:cxn ang="0">
                  <a:pos x="152" y="81"/>
                </a:cxn>
                <a:cxn ang="0">
                  <a:pos x="141" y="81"/>
                </a:cxn>
                <a:cxn ang="0">
                  <a:pos x="145" y="81"/>
                </a:cxn>
                <a:cxn ang="0">
                  <a:pos x="145" y="74"/>
                </a:cxn>
                <a:cxn ang="0">
                  <a:pos x="140" y="79"/>
                </a:cxn>
                <a:cxn ang="0">
                  <a:pos x="117" y="72"/>
                </a:cxn>
                <a:cxn ang="0">
                  <a:pos x="121" y="72"/>
                </a:cxn>
                <a:cxn ang="0">
                  <a:pos x="116" y="69"/>
                </a:cxn>
                <a:cxn ang="0">
                  <a:pos x="114" y="70"/>
                </a:cxn>
                <a:cxn ang="0">
                  <a:pos x="92" y="62"/>
                </a:cxn>
                <a:cxn ang="0">
                  <a:pos x="100" y="55"/>
                </a:cxn>
                <a:cxn ang="0">
                  <a:pos x="102" y="48"/>
                </a:cxn>
                <a:cxn ang="0">
                  <a:pos x="93" y="36"/>
                </a:cxn>
                <a:cxn ang="0">
                  <a:pos x="97" y="29"/>
                </a:cxn>
                <a:cxn ang="0">
                  <a:pos x="105" y="36"/>
                </a:cxn>
                <a:cxn ang="0">
                  <a:pos x="105" y="45"/>
                </a:cxn>
                <a:cxn ang="0">
                  <a:pos x="111" y="52"/>
                </a:cxn>
                <a:cxn ang="0">
                  <a:pos x="107" y="53"/>
                </a:cxn>
                <a:cxn ang="0">
                  <a:pos x="111" y="55"/>
                </a:cxn>
                <a:cxn ang="0">
                  <a:pos x="112" y="52"/>
                </a:cxn>
                <a:cxn ang="0">
                  <a:pos x="107" y="38"/>
                </a:cxn>
                <a:cxn ang="0">
                  <a:pos x="121" y="36"/>
                </a:cxn>
                <a:cxn ang="0">
                  <a:pos x="107" y="34"/>
                </a:cxn>
                <a:cxn ang="0">
                  <a:pos x="95" y="24"/>
                </a:cxn>
                <a:cxn ang="0">
                  <a:pos x="93" y="31"/>
                </a:cxn>
                <a:cxn ang="0">
                  <a:pos x="88" y="43"/>
                </a:cxn>
                <a:cxn ang="0">
                  <a:pos x="70" y="55"/>
                </a:cxn>
                <a:cxn ang="0">
                  <a:pos x="47" y="52"/>
                </a:cxn>
                <a:cxn ang="0">
                  <a:pos x="32" y="50"/>
                </a:cxn>
                <a:cxn ang="0">
                  <a:pos x="37" y="41"/>
                </a:cxn>
                <a:cxn ang="0">
                  <a:pos x="35" y="36"/>
                </a:cxn>
                <a:cxn ang="0">
                  <a:pos x="30" y="31"/>
                </a:cxn>
                <a:cxn ang="0">
                  <a:pos x="27" y="33"/>
                </a:cxn>
                <a:cxn ang="0">
                  <a:pos x="32" y="40"/>
                </a:cxn>
                <a:cxn ang="0">
                  <a:pos x="22" y="46"/>
                </a:cxn>
                <a:cxn ang="0">
                  <a:pos x="5" y="45"/>
                </a:cxn>
              </a:cxnLst>
              <a:rect l="0" t="0" r="r" b="b"/>
              <a:pathLst>
                <a:path w="184" h="101">
                  <a:moveTo>
                    <a:pt x="5" y="45"/>
                  </a:moveTo>
                  <a:lnTo>
                    <a:pt x="0" y="12"/>
                  </a:lnTo>
                  <a:lnTo>
                    <a:pt x="41" y="9"/>
                  </a:lnTo>
                  <a:lnTo>
                    <a:pt x="41" y="17"/>
                  </a:lnTo>
                  <a:lnTo>
                    <a:pt x="41" y="17"/>
                  </a:lnTo>
                  <a:lnTo>
                    <a:pt x="59" y="19"/>
                  </a:lnTo>
                  <a:lnTo>
                    <a:pt x="59" y="14"/>
                  </a:lnTo>
                  <a:lnTo>
                    <a:pt x="78" y="19"/>
                  </a:lnTo>
                  <a:lnTo>
                    <a:pt x="85" y="5"/>
                  </a:lnTo>
                  <a:lnTo>
                    <a:pt x="105" y="0"/>
                  </a:lnTo>
                  <a:lnTo>
                    <a:pt x="105" y="19"/>
                  </a:lnTo>
                  <a:lnTo>
                    <a:pt x="126" y="28"/>
                  </a:lnTo>
                  <a:lnTo>
                    <a:pt x="129" y="36"/>
                  </a:lnTo>
                  <a:lnTo>
                    <a:pt x="174" y="63"/>
                  </a:lnTo>
                  <a:lnTo>
                    <a:pt x="184" y="86"/>
                  </a:lnTo>
                  <a:lnTo>
                    <a:pt x="175" y="101"/>
                  </a:lnTo>
                  <a:lnTo>
                    <a:pt x="170" y="98"/>
                  </a:lnTo>
                  <a:lnTo>
                    <a:pt x="167" y="91"/>
                  </a:lnTo>
                  <a:lnTo>
                    <a:pt x="152" y="81"/>
                  </a:lnTo>
                  <a:lnTo>
                    <a:pt x="141" y="81"/>
                  </a:lnTo>
                  <a:lnTo>
                    <a:pt x="145" y="81"/>
                  </a:lnTo>
                  <a:lnTo>
                    <a:pt x="145" y="74"/>
                  </a:lnTo>
                  <a:lnTo>
                    <a:pt x="140" y="79"/>
                  </a:lnTo>
                  <a:lnTo>
                    <a:pt x="117" y="72"/>
                  </a:lnTo>
                  <a:lnTo>
                    <a:pt x="121" y="72"/>
                  </a:lnTo>
                  <a:lnTo>
                    <a:pt x="116" y="69"/>
                  </a:lnTo>
                  <a:lnTo>
                    <a:pt x="114" y="70"/>
                  </a:lnTo>
                  <a:lnTo>
                    <a:pt x="92" y="62"/>
                  </a:lnTo>
                  <a:lnTo>
                    <a:pt x="100" y="55"/>
                  </a:lnTo>
                  <a:lnTo>
                    <a:pt x="102" y="48"/>
                  </a:lnTo>
                  <a:lnTo>
                    <a:pt x="93" y="36"/>
                  </a:lnTo>
                  <a:lnTo>
                    <a:pt x="97" y="29"/>
                  </a:lnTo>
                  <a:lnTo>
                    <a:pt x="105" y="36"/>
                  </a:lnTo>
                  <a:lnTo>
                    <a:pt x="105" y="45"/>
                  </a:lnTo>
                  <a:lnTo>
                    <a:pt x="111" y="52"/>
                  </a:lnTo>
                  <a:lnTo>
                    <a:pt x="107" y="53"/>
                  </a:lnTo>
                  <a:lnTo>
                    <a:pt x="111" y="55"/>
                  </a:lnTo>
                  <a:lnTo>
                    <a:pt x="112" y="52"/>
                  </a:lnTo>
                  <a:lnTo>
                    <a:pt x="107" y="38"/>
                  </a:lnTo>
                  <a:lnTo>
                    <a:pt x="121" y="36"/>
                  </a:lnTo>
                  <a:lnTo>
                    <a:pt x="107" y="34"/>
                  </a:lnTo>
                  <a:lnTo>
                    <a:pt x="95" y="24"/>
                  </a:lnTo>
                  <a:lnTo>
                    <a:pt x="93" y="31"/>
                  </a:lnTo>
                  <a:lnTo>
                    <a:pt x="88" y="43"/>
                  </a:lnTo>
                  <a:lnTo>
                    <a:pt x="70" y="55"/>
                  </a:lnTo>
                  <a:lnTo>
                    <a:pt x="47" y="52"/>
                  </a:lnTo>
                  <a:lnTo>
                    <a:pt x="32" y="50"/>
                  </a:lnTo>
                  <a:lnTo>
                    <a:pt x="37" y="41"/>
                  </a:lnTo>
                  <a:lnTo>
                    <a:pt x="35" y="36"/>
                  </a:lnTo>
                  <a:lnTo>
                    <a:pt x="30" y="31"/>
                  </a:lnTo>
                  <a:lnTo>
                    <a:pt x="27" y="33"/>
                  </a:lnTo>
                  <a:lnTo>
                    <a:pt x="32" y="40"/>
                  </a:lnTo>
                  <a:lnTo>
                    <a:pt x="22" y="46"/>
                  </a:lnTo>
                  <a:lnTo>
                    <a:pt x="5" y="4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63" name="Freeform 1595"/>
            <p:cNvSpPr>
              <a:spLocks noEditPoints="1"/>
            </p:cNvSpPr>
            <p:nvPr/>
          </p:nvSpPr>
          <p:spPr bwMode="auto">
            <a:xfrm>
              <a:off x="920" y="1326"/>
              <a:ext cx="88" cy="72"/>
            </a:xfrm>
            <a:custGeom>
              <a:avLst/>
              <a:gdLst/>
              <a:ahLst/>
              <a:cxnLst>
                <a:cxn ang="0">
                  <a:pos x="35" y="53"/>
                </a:cxn>
                <a:cxn ang="0">
                  <a:pos x="74" y="56"/>
                </a:cxn>
                <a:cxn ang="0">
                  <a:pos x="72" y="74"/>
                </a:cxn>
                <a:cxn ang="0">
                  <a:pos x="86" y="89"/>
                </a:cxn>
                <a:cxn ang="0">
                  <a:pos x="72" y="94"/>
                </a:cxn>
                <a:cxn ang="0">
                  <a:pos x="72" y="84"/>
                </a:cxn>
                <a:cxn ang="0">
                  <a:pos x="60" y="68"/>
                </a:cxn>
                <a:cxn ang="0">
                  <a:pos x="52" y="67"/>
                </a:cxn>
                <a:cxn ang="0">
                  <a:pos x="48" y="75"/>
                </a:cxn>
                <a:cxn ang="0">
                  <a:pos x="40" y="70"/>
                </a:cxn>
                <a:cxn ang="0">
                  <a:pos x="21" y="63"/>
                </a:cxn>
                <a:cxn ang="0">
                  <a:pos x="26" y="75"/>
                </a:cxn>
                <a:cxn ang="0">
                  <a:pos x="47" y="84"/>
                </a:cxn>
                <a:cxn ang="0">
                  <a:pos x="47" y="91"/>
                </a:cxn>
                <a:cxn ang="0">
                  <a:pos x="60" y="94"/>
                </a:cxn>
                <a:cxn ang="0">
                  <a:pos x="62" y="108"/>
                </a:cxn>
                <a:cxn ang="0">
                  <a:pos x="50" y="106"/>
                </a:cxn>
                <a:cxn ang="0">
                  <a:pos x="50" y="108"/>
                </a:cxn>
                <a:cxn ang="0">
                  <a:pos x="47" y="116"/>
                </a:cxn>
                <a:cxn ang="0">
                  <a:pos x="40" y="111"/>
                </a:cxn>
                <a:cxn ang="0">
                  <a:pos x="14" y="96"/>
                </a:cxn>
                <a:cxn ang="0">
                  <a:pos x="113" y="92"/>
                </a:cxn>
                <a:cxn ang="0">
                  <a:pos x="156" y="118"/>
                </a:cxn>
                <a:cxn ang="0">
                  <a:pos x="139" y="106"/>
                </a:cxn>
                <a:cxn ang="0">
                  <a:pos x="135" y="106"/>
                </a:cxn>
                <a:cxn ang="0">
                  <a:pos x="142" y="118"/>
                </a:cxn>
                <a:cxn ang="0">
                  <a:pos x="164" y="140"/>
                </a:cxn>
                <a:cxn ang="0">
                  <a:pos x="161" y="142"/>
                </a:cxn>
                <a:cxn ang="0">
                  <a:pos x="164" y="152"/>
                </a:cxn>
                <a:cxn ang="0">
                  <a:pos x="146" y="178"/>
                </a:cxn>
                <a:cxn ang="0">
                  <a:pos x="142" y="161"/>
                </a:cxn>
                <a:cxn ang="0">
                  <a:pos x="149" y="149"/>
                </a:cxn>
                <a:cxn ang="0">
                  <a:pos x="137" y="145"/>
                </a:cxn>
                <a:cxn ang="0">
                  <a:pos x="118" y="106"/>
                </a:cxn>
                <a:cxn ang="0">
                  <a:pos x="106" y="89"/>
                </a:cxn>
                <a:cxn ang="0">
                  <a:pos x="170" y="116"/>
                </a:cxn>
                <a:cxn ang="0">
                  <a:pos x="175" y="86"/>
                </a:cxn>
                <a:cxn ang="0">
                  <a:pos x="199" y="138"/>
                </a:cxn>
                <a:cxn ang="0">
                  <a:pos x="181" y="156"/>
                </a:cxn>
                <a:cxn ang="0">
                  <a:pos x="190" y="142"/>
                </a:cxn>
                <a:cxn ang="0">
                  <a:pos x="176" y="130"/>
                </a:cxn>
                <a:cxn ang="0">
                  <a:pos x="60" y="123"/>
                </a:cxn>
                <a:cxn ang="0">
                  <a:pos x="69" y="123"/>
                </a:cxn>
                <a:cxn ang="0">
                  <a:pos x="76" y="115"/>
                </a:cxn>
                <a:cxn ang="0">
                  <a:pos x="84" y="121"/>
                </a:cxn>
                <a:cxn ang="0">
                  <a:pos x="96" y="111"/>
                </a:cxn>
                <a:cxn ang="0">
                  <a:pos x="118" y="127"/>
                </a:cxn>
                <a:cxn ang="0">
                  <a:pos x="108" y="133"/>
                </a:cxn>
                <a:cxn ang="0">
                  <a:pos x="60" y="123"/>
                </a:cxn>
                <a:cxn ang="0">
                  <a:pos x="82" y="17"/>
                </a:cxn>
                <a:cxn ang="0">
                  <a:pos x="74" y="29"/>
                </a:cxn>
                <a:cxn ang="0">
                  <a:pos x="65" y="142"/>
                </a:cxn>
                <a:cxn ang="0">
                  <a:pos x="65" y="142"/>
                </a:cxn>
              </a:cxnLst>
              <a:rect l="0" t="0" r="r" b="b"/>
              <a:pathLst>
                <a:path w="221" h="178">
                  <a:moveTo>
                    <a:pt x="0" y="94"/>
                  </a:moveTo>
                  <a:lnTo>
                    <a:pt x="9" y="79"/>
                  </a:lnTo>
                  <a:lnTo>
                    <a:pt x="28" y="55"/>
                  </a:lnTo>
                  <a:lnTo>
                    <a:pt x="35" y="53"/>
                  </a:lnTo>
                  <a:lnTo>
                    <a:pt x="36" y="45"/>
                  </a:lnTo>
                  <a:lnTo>
                    <a:pt x="67" y="48"/>
                  </a:lnTo>
                  <a:lnTo>
                    <a:pt x="69" y="53"/>
                  </a:lnTo>
                  <a:lnTo>
                    <a:pt x="74" y="56"/>
                  </a:lnTo>
                  <a:lnTo>
                    <a:pt x="74" y="62"/>
                  </a:lnTo>
                  <a:lnTo>
                    <a:pt x="77" y="62"/>
                  </a:lnTo>
                  <a:lnTo>
                    <a:pt x="72" y="65"/>
                  </a:lnTo>
                  <a:lnTo>
                    <a:pt x="72" y="74"/>
                  </a:lnTo>
                  <a:lnTo>
                    <a:pt x="86" y="79"/>
                  </a:lnTo>
                  <a:lnTo>
                    <a:pt x="91" y="86"/>
                  </a:lnTo>
                  <a:lnTo>
                    <a:pt x="86" y="89"/>
                  </a:lnTo>
                  <a:lnTo>
                    <a:pt x="86" y="89"/>
                  </a:lnTo>
                  <a:lnTo>
                    <a:pt x="89" y="96"/>
                  </a:lnTo>
                  <a:lnTo>
                    <a:pt x="82" y="94"/>
                  </a:lnTo>
                  <a:lnTo>
                    <a:pt x="72" y="99"/>
                  </a:lnTo>
                  <a:lnTo>
                    <a:pt x="72" y="94"/>
                  </a:lnTo>
                  <a:lnTo>
                    <a:pt x="70" y="94"/>
                  </a:lnTo>
                  <a:lnTo>
                    <a:pt x="74" y="92"/>
                  </a:lnTo>
                  <a:lnTo>
                    <a:pt x="70" y="86"/>
                  </a:lnTo>
                  <a:lnTo>
                    <a:pt x="72" y="84"/>
                  </a:lnTo>
                  <a:lnTo>
                    <a:pt x="60" y="72"/>
                  </a:lnTo>
                  <a:lnTo>
                    <a:pt x="69" y="63"/>
                  </a:lnTo>
                  <a:lnTo>
                    <a:pt x="62" y="63"/>
                  </a:lnTo>
                  <a:lnTo>
                    <a:pt x="60" y="68"/>
                  </a:lnTo>
                  <a:lnTo>
                    <a:pt x="59" y="65"/>
                  </a:lnTo>
                  <a:lnTo>
                    <a:pt x="52" y="58"/>
                  </a:lnTo>
                  <a:lnTo>
                    <a:pt x="55" y="63"/>
                  </a:lnTo>
                  <a:lnTo>
                    <a:pt x="52" y="67"/>
                  </a:lnTo>
                  <a:lnTo>
                    <a:pt x="55" y="65"/>
                  </a:lnTo>
                  <a:lnTo>
                    <a:pt x="59" y="68"/>
                  </a:lnTo>
                  <a:lnTo>
                    <a:pt x="55" y="77"/>
                  </a:lnTo>
                  <a:lnTo>
                    <a:pt x="48" y="75"/>
                  </a:lnTo>
                  <a:lnTo>
                    <a:pt x="52" y="74"/>
                  </a:lnTo>
                  <a:lnTo>
                    <a:pt x="45" y="74"/>
                  </a:lnTo>
                  <a:lnTo>
                    <a:pt x="41" y="65"/>
                  </a:lnTo>
                  <a:lnTo>
                    <a:pt x="40" y="70"/>
                  </a:lnTo>
                  <a:lnTo>
                    <a:pt x="33" y="63"/>
                  </a:lnTo>
                  <a:lnTo>
                    <a:pt x="40" y="70"/>
                  </a:lnTo>
                  <a:lnTo>
                    <a:pt x="38" y="72"/>
                  </a:lnTo>
                  <a:lnTo>
                    <a:pt x="21" y="63"/>
                  </a:lnTo>
                  <a:lnTo>
                    <a:pt x="28" y="72"/>
                  </a:lnTo>
                  <a:lnTo>
                    <a:pt x="24" y="74"/>
                  </a:lnTo>
                  <a:lnTo>
                    <a:pt x="23" y="80"/>
                  </a:lnTo>
                  <a:lnTo>
                    <a:pt x="26" y="75"/>
                  </a:lnTo>
                  <a:lnTo>
                    <a:pt x="41" y="75"/>
                  </a:lnTo>
                  <a:lnTo>
                    <a:pt x="45" y="77"/>
                  </a:lnTo>
                  <a:lnTo>
                    <a:pt x="40" y="77"/>
                  </a:lnTo>
                  <a:lnTo>
                    <a:pt x="47" y="84"/>
                  </a:lnTo>
                  <a:lnTo>
                    <a:pt x="50" y="86"/>
                  </a:lnTo>
                  <a:lnTo>
                    <a:pt x="47" y="80"/>
                  </a:lnTo>
                  <a:lnTo>
                    <a:pt x="52" y="84"/>
                  </a:lnTo>
                  <a:lnTo>
                    <a:pt x="47" y="91"/>
                  </a:lnTo>
                  <a:lnTo>
                    <a:pt x="55" y="89"/>
                  </a:lnTo>
                  <a:lnTo>
                    <a:pt x="55" y="84"/>
                  </a:lnTo>
                  <a:lnTo>
                    <a:pt x="62" y="91"/>
                  </a:lnTo>
                  <a:lnTo>
                    <a:pt x="60" y="94"/>
                  </a:lnTo>
                  <a:lnTo>
                    <a:pt x="65" y="92"/>
                  </a:lnTo>
                  <a:lnTo>
                    <a:pt x="69" y="101"/>
                  </a:lnTo>
                  <a:lnTo>
                    <a:pt x="67" y="104"/>
                  </a:lnTo>
                  <a:lnTo>
                    <a:pt x="62" y="108"/>
                  </a:lnTo>
                  <a:lnTo>
                    <a:pt x="59" y="103"/>
                  </a:lnTo>
                  <a:lnTo>
                    <a:pt x="52" y="101"/>
                  </a:lnTo>
                  <a:lnTo>
                    <a:pt x="53" y="104"/>
                  </a:lnTo>
                  <a:lnTo>
                    <a:pt x="50" y="106"/>
                  </a:lnTo>
                  <a:lnTo>
                    <a:pt x="53" y="108"/>
                  </a:lnTo>
                  <a:lnTo>
                    <a:pt x="55" y="104"/>
                  </a:lnTo>
                  <a:lnTo>
                    <a:pt x="59" y="109"/>
                  </a:lnTo>
                  <a:lnTo>
                    <a:pt x="50" y="108"/>
                  </a:lnTo>
                  <a:lnTo>
                    <a:pt x="48" y="109"/>
                  </a:lnTo>
                  <a:lnTo>
                    <a:pt x="52" y="115"/>
                  </a:lnTo>
                  <a:lnTo>
                    <a:pt x="50" y="118"/>
                  </a:lnTo>
                  <a:lnTo>
                    <a:pt x="47" y="116"/>
                  </a:lnTo>
                  <a:lnTo>
                    <a:pt x="48" y="113"/>
                  </a:lnTo>
                  <a:lnTo>
                    <a:pt x="41" y="113"/>
                  </a:lnTo>
                  <a:lnTo>
                    <a:pt x="40" y="109"/>
                  </a:lnTo>
                  <a:lnTo>
                    <a:pt x="40" y="111"/>
                  </a:lnTo>
                  <a:lnTo>
                    <a:pt x="36" y="108"/>
                  </a:lnTo>
                  <a:lnTo>
                    <a:pt x="31" y="111"/>
                  </a:lnTo>
                  <a:lnTo>
                    <a:pt x="9" y="101"/>
                  </a:lnTo>
                  <a:lnTo>
                    <a:pt x="14" y="96"/>
                  </a:lnTo>
                  <a:lnTo>
                    <a:pt x="7" y="99"/>
                  </a:lnTo>
                  <a:lnTo>
                    <a:pt x="0" y="94"/>
                  </a:lnTo>
                  <a:close/>
                  <a:moveTo>
                    <a:pt x="106" y="89"/>
                  </a:moveTo>
                  <a:lnTo>
                    <a:pt x="113" y="92"/>
                  </a:lnTo>
                  <a:lnTo>
                    <a:pt x="120" y="103"/>
                  </a:lnTo>
                  <a:lnTo>
                    <a:pt x="139" y="96"/>
                  </a:lnTo>
                  <a:lnTo>
                    <a:pt x="140" y="101"/>
                  </a:lnTo>
                  <a:lnTo>
                    <a:pt x="156" y="118"/>
                  </a:lnTo>
                  <a:lnTo>
                    <a:pt x="159" y="127"/>
                  </a:lnTo>
                  <a:lnTo>
                    <a:pt x="164" y="130"/>
                  </a:lnTo>
                  <a:lnTo>
                    <a:pt x="156" y="127"/>
                  </a:lnTo>
                  <a:lnTo>
                    <a:pt x="139" y="106"/>
                  </a:lnTo>
                  <a:lnTo>
                    <a:pt x="142" y="108"/>
                  </a:lnTo>
                  <a:lnTo>
                    <a:pt x="135" y="103"/>
                  </a:lnTo>
                  <a:lnTo>
                    <a:pt x="139" y="106"/>
                  </a:lnTo>
                  <a:lnTo>
                    <a:pt x="135" y="106"/>
                  </a:lnTo>
                  <a:lnTo>
                    <a:pt x="140" y="109"/>
                  </a:lnTo>
                  <a:lnTo>
                    <a:pt x="137" y="109"/>
                  </a:lnTo>
                  <a:lnTo>
                    <a:pt x="142" y="120"/>
                  </a:lnTo>
                  <a:lnTo>
                    <a:pt x="142" y="118"/>
                  </a:lnTo>
                  <a:lnTo>
                    <a:pt x="152" y="127"/>
                  </a:lnTo>
                  <a:lnTo>
                    <a:pt x="152" y="130"/>
                  </a:lnTo>
                  <a:lnTo>
                    <a:pt x="158" y="130"/>
                  </a:lnTo>
                  <a:lnTo>
                    <a:pt x="164" y="140"/>
                  </a:lnTo>
                  <a:lnTo>
                    <a:pt x="156" y="140"/>
                  </a:lnTo>
                  <a:lnTo>
                    <a:pt x="158" y="140"/>
                  </a:lnTo>
                  <a:lnTo>
                    <a:pt x="156" y="142"/>
                  </a:lnTo>
                  <a:lnTo>
                    <a:pt x="161" y="142"/>
                  </a:lnTo>
                  <a:lnTo>
                    <a:pt x="161" y="145"/>
                  </a:lnTo>
                  <a:lnTo>
                    <a:pt x="164" y="144"/>
                  </a:lnTo>
                  <a:lnTo>
                    <a:pt x="166" y="147"/>
                  </a:lnTo>
                  <a:lnTo>
                    <a:pt x="164" y="152"/>
                  </a:lnTo>
                  <a:lnTo>
                    <a:pt x="154" y="149"/>
                  </a:lnTo>
                  <a:lnTo>
                    <a:pt x="161" y="156"/>
                  </a:lnTo>
                  <a:lnTo>
                    <a:pt x="154" y="171"/>
                  </a:lnTo>
                  <a:lnTo>
                    <a:pt x="146" y="178"/>
                  </a:lnTo>
                  <a:lnTo>
                    <a:pt x="144" y="169"/>
                  </a:lnTo>
                  <a:lnTo>
                    <a:pt x="142" y="164"/>
                  </a:lnTo>
                  <a:lnTo>
                    <a:pt x="146" y="162"/>
                  </a:lnTo>
                  <a:lnTo>
                    <a:pt x="142" y="161"/>
                  </a:lnTo>
                  <a:lnTo>
                    <a:pt x="146" y="156"/>
                  </a:lnTo>
                  <a:lnTo>
                    <a:pt x="140" y="152"/>
                  </a:lnTo>
                  <a:lnTo>
                    <a:pt x="149" y="154"/>
                  </a:lnTo>
                  <a:lnTo>
                    <a:pt x="149" y="149"/>
                  </a:lnTo>
                  <a:lnTo>
                    <a:pt x="144" y="150"/>
                  </a:lnTo>
                  <a:lnTo>
                    <a:pt x="139" y="145"/>
                  </a:lnTo>
                  <a:lnTo>
                    <a:pt x="144" y="140"/>
                  </a:lnTo>
                  <a:lnTo>
                    <a:pt x="137" y="145"/>
                  </a:lnTo>
                  <a:lnTo>
                    <a:pt x="132" y="138"/>
                  </a:lnTo>
                  <a:lnTo>
                    <a:pt x="118" y="111"/>
                  </a:lnTo>
                  <a:lnTo>
                    <a:pt x="118" y="101"/>
                  </a:lnTo>
                  <a:lnTo>
                    <a:pt x="118" y="106"/>
                  </a:lnTo>
                  <a:lnTo>
                    <a:pt x="111" y="101"/>
                  </a:lnTo>
                  <a:lnTo>
                    <a:pt x="111" y="97"/>
                  </a:lnTo>
                  <a:lnTo>
                    <a:pt x="110" y="96"/>
                  </a:lnTo>
                  <a:lnTo>
                    <a:pt x="106" y="89"/>
                  </a:lnTo>
                  <a:close/>
                  <a:moveTo>
                    <a:pt x="168" y="127"/>
                  </a:moveTo>
                  <a:lnTo>
                    <a:pt x="166" y="121"/>
                  </a:lnTo>
                  <a:lnTo>
                    <a:pt x="193" y="127"/>
                  </a:lnTo>
                  <a:lnTo>
                    <a:pt x="170" y="116"/>
                  </a:lnTo>
                  <a:lnTo>
                    <a:pt x="166" y="106"/>
                  </a:lnTo>
                  <a:lnTo>
                    <a:pt x="181" y="104"/>
                  </a:lnTo>
                  <a:lnTo>
                    <a:pt x="166" y="106"/>
                  </a:lnTo>
                  <a:lnTo>
                    <a:pt x="175" y="86"/>
                  </a:lnTo>
                  <a:lnTo>
                    <a:pt x="175" y="87"/>
                  </a:lnTo>
                  <a:lnTo>
                    <a:pt x="221" y="130"/>
                  </a:lnTo>
                  <a:lnTo>
                    <a:pt x="205" y="130"/>
                  </a:lnTo>
                  <a:lnTo>
                    <a:pt x="199" y="138"/>
                  </a:lnTo>
                  <a:lnTo>
                    <a:pt x="199" y="149"/>
                  </a:lnTo>
                  <a:lnTo>
                    <a:pt x="190" y="149"/>
                  </a:lnTo>
                  <a:lnTo>
                    <a:pt x="181" y="156"/>
                  </a:lnTo>
                  <a:lnTo>
                    <a:pt x="181" y="156"/>
                  </a:lnTo>
                  <a:lnTo>
                    <a:pt x="181" y="147"/>
                  </a:lnTo>
                  <a:lnTo>
                    <a:pt x="190" y="145"/>
                  </a:lnTo>
                  <a:lnTo>
                    <a:pt x="195" y="137"/>
                  </a:lnTo>
                  <a:lnTo>
                    <a:pt x="190" y="142"/>
                  </a:lnTo>
                  <a:lnTo>
                    <a:pt x="181" y="142"/>
                  </a:lnTo>
                  <a:lnTo>
                    <a:pt x="183" y="135"/>
                  </a:lnTo>
                  <a:lnTo>
                    <a:pt x="178" y="137"/>
                  </a:lnTo>
                  <a:lnTo>
                    <a:pt x="176" y="130"/>
                  </a:lnTo>
                  <a:lnTo>
                    <a:pt x="181" y="125"/>
                  </a:lnTo>
                  <a:lnTo>
                    <a:pt x="171" y="130"/>
                  </a:lnTo>
                  <a:lnTo>
                    <a:pt x="168" y="127"/>
                  </a:lnTo>
                  <a:close/>
                  <a:moveTo>
                    <a:pt x="60" y="123"/>
                  </a:moveTo>
                  <a:lnTo>
                    <a:pt x="65" y="121"/>
                  </a:lnTo>
                  <a:lnTo>
                    <a:pt x="60" y="115"/>
                  </a:lnTo>
                  <a:lnTo>
                    <a:pt x="64" y="115"/>
                  </a:lnTo>
                  <a:lnTo>
                    <a:pt x="69" y="123"/>
                  </a:lnTo>
                  <a:lnTo>
                    <a:pt x="72" y="123"/>
                  </a:lnTo>
                  <a:lnTo>
                    <a:pt x="67" y="116"/>
                  </a:lnTo>
                  <a:lnTo>
                    <a:pt x="69" y="113"/>
                  </a:lnTo>
                  <a:lnTo>
                    <a:pt x="76" y="115"/>
                  </a:lnTo>
                  <a:lnTo>
                    <a:pt x="79" y="106"/>
                  </a:lnTo>
                  <a:lnTo>
                    <a:pt x="93" y="111"/>
                  </a:lnTo>
                  <a:lnTo>
                    <a:pt x="91" y="120"/>
                  </a:lnTo>
                  <a:lnTo>
                    <a:pt x="84" y="121"/>
                  </a:lnTo>
                  <a:lnTo>
                    <a:pt x="91" y="121"/>
                  </a:lnTo>
                  <a:lnTo>
                    <a:pt x="84" y="125"/>
                  </a:lnTo>
                  <a:lnTo>
                    <a:pt x="91" y="127"/>
                  </a:lnTo>
                  <a:lnTo>
                    <a:pt x="96" y="111"/>
                  </a:lnTo>
                  <a:lnTo>
                    <a:pt x="113" y="113"/>
                  </a:lnTo>
                  <a:lnTo>
                    <a:pt x="117" y="120"/>
                  </a:lnTo>
                  <a:lnTo>
                    <a:pt x="117" y="123"/>
                  </a:lnTo>
                  <a:lnTo>
                    <a:pt x="118" y="127"/>
                  </a:lnTo>
                  <a:lnTo>
                    <a:pt x="106" y="121"/>
                  </a:lnTo>
                  <a:lnTo>
                    <a:pt x="118" y="128"/>
                  </a:lnTo>
                  <a:lnTo>
                    <a:pt x="117" y="132"/>
                  </a:lnTo>
                  <a:lnTo>
                    <a:pt x="108" y="133"/>
                  </a:lnTo>
                  <a:lnTo>
                    <a:pt x="81" y="127"/>
                  </a:lnTo>
                  <a:lnTo>
                    <a:pt x="81" y="127"/>
                  </a:lnTo>
                  <a:lnTo>
                    <a:pt x="79" y="137"/>
                  </a:lnTo>
                  <a:lnTo>
                    <a:pt x="60" y="123"/>
                  </a:lnTo>
                  <a:close/>
                  <a:moveTo>
                    <a:pt x="53" y="5"/>
                  </a:moveTo>
                  <a:lnTo>
                    <a:pt x="62" y="0"/>
                  </a:lnTo>
                  <a:lnTo>
                    <a:pt x="81" y="10"/>
                  </a:lnTo>
                  <a:lnTo>
                    <a:pt x="82" y="17"/>
                  </a:lnTo>
                  <a:lnTo>
                    <a:pt x="81" y="21"/>
                  </a:lnTo>
                  <a:lnTo>
                    <a:pt x="86" y="22"/>
                  </a:lnTo>
                  <a:lnTo>
                    <a:pt x="88" y="26"/>
                  </a:lnTo>
                  <a:lnTo>
                    <a:pt x="74" y="29"/>
                  </a:lnTo>
                  <a:lnTo>
                    <a:pt x="72" y="21"/>
                  </a:lnTo>
                  <a:lnTo>
                    <a:pt x="72" y="29"/>
                  </a:lnTo>
                  <a:lnTo>
                    <a:pt x="53" y="5"/>
                  </a:lnTo>
                  <a:close/>
                  <a:moveTo>
                    <a:pt x="65" y="142"/>
                  </a:moveTo>
                  <a:lnTo>
                    <a:pt x="65" y="130"/>
                  </a:lnTo>
                  <a:lnTo>
                    <a:pt x="79" y="137"/>
                  </a:lnTo>
                  <a:lnTo>
                    <a:pt x="69" y="140"/>
                  </a:lnTo>
                  <a:lnTo>
                    <a:pt x="65" y="14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64" name="Freeform 1596"/>
            <p:cNvSpPr>
              <a:spLocks/>
            </p:cNvSpPr>
            <p:nvPr/>
          </p:nvSpPr>
          <p:spPr bwMode="auto">
            <a:xfrm>
              <a:off x="597" y="1108"/>
              <a:ext cx="239" cy="192"/>
            </a:xfrm>
            <a:custGeom>
              <a:avLst/>
              <a:gdLst/>
              <a:ahLst/>
              <a:cxnLst>
                <a:cxn ang="0">
                  <a:pos x="7" y="406"/>
                </a:cxn>
                <a:cxn ang="0">
                  <a:pos x="12" y="399"/>
                </a:cxn>
                <a:cxn ang="0">
                  <a:pos x="19" y="382"/>
                </a:cxn>
                <a:cxn ang="0">
                  <a:pos x="39" y="360"/>
                </a:cxn>
                <a:cxn ang="0">
                  <a:pos x="51" y="348"/>
                </a:cxn>
                <a:cxn ang="0">
                  <a:pos x="46" y="329"/>
                </a:cxn>
                <a:cxn ang="0">
                  <a:pos x="56" y="281"/>
                </a:cxn>
                <a:cxn ang="0">
                  <a:pos x="63" y="270"/>
                </a:cxn>
                <a:cxn ang="0">
                  <a:pos x="70" y="247"/>
                </a:cxn>
                <a:cxn ang="0">
                  <a:pos x="66" y="229"/>
                </a:cxn>
                <a:cxn ang="0">
                  <a:pos x="85" y="200"/>
                </a:cxn>
                <a:cxn ang="0">
                  <a:pos x="118" y="191"/>
                </a:cxn>
                <a:cxn ang="0">
                  <a:pos x="143" y="167"/>
                </a:cxn>
                <a:cxn ang="0">
                  <a:pos x="153" y="179"/>
                </a:cxn>
                <a:cxn ang="0">
                  <a:pos x="167" y="169"/>
                </a:cxn>
                <a:cxn ang="0">
                  <a:pos x="172" y="174"/>
                </a:cxn>
                <a:cxn ang="0">
                  <a:pos x="184" y="181"/>
                </a:cxn>
                <a:cxn ang="0">
                  <a:pos x="203" y="164"/>
                </a:cxn>
                <a:cxn ang="0">
                  <a:pos x="222" y="152"/>
                </a:cxn>
                <a:cxn ang="0">
                  <a:pos x="220" y="119"/>
                </a:cxn>
                <a:cxn ang="0">
                  <a:pos x="206" y="114"/>
                </a:cxn>
                <a:cxn ang="0">
                  <a:pos x="203" y="90"/>
                </a:cxn>
                <a:cxn ang="0">
                  <a:pos x="191" y="77"/>
                </a:cxn>
                <a:cxn ang="0">
                  <a:pos x="437" y="51"/>
                </a:cxn>
                <a:cxn ang="0">
                  <a:pos x="457" y="15"/>
                </a:cxn>
                <a:cxn ang="0">
                  <a:pos x="597" y="177"/>
                </a:cxn>
                <a:cxn ang="0">
                  <a:pos x="568" y="208"/>
                </a:cxn>
                <a:cxn ang="0">
                  <a:pos x="556" y="227"/>
                </a:cxn>
                <a:cxn ang="0">
                  <a:pos x="536" y="251"/>
                </a:cxn>
                <a:cxn ang="0">
                  <a:pos x="536" y="271"/>
                </a:cxn>
                <a:cxn ang="0">
                  <a:pos x="522" y="268"/>
                </a:cxn>
                <a:cxn ang="0">
                  <a:pos x="521" y="264"/>
                </a:cxn>
                <a:cxn ang="0">
                  <a:pos x="519" y="249"/>
                </a:cxn>
                <a:cxn ang="0">
                  <a:pos x="509" y="247"/>
                </a:cxn>
                <a:cxn ang="0">
                  <a:pos x="473" y="254"/>
                </a:cxn>
                <a:cxn ang="0">
                  <a:pos x="473" y="246"/>
                </a:cxn>
                <a:cxn ang="0">
                  <a:pos x="461" y="230"/>
                </a:cxn>
                <a:cxn ang="0">
                  <a:pos x="445" y="230"/>
                </a:cxn>
                <a:cxn ang="0">
                  <a:pos x="433" y="242"/>
                </a:cxn>
                <a:cxn ang="0">
                  <a:pos x="387" y="290"/>
                </a:cxn>
                <a:cxn ang="0">
                  <a:pos x="326" y="312"/>
                </a:cxn>
                <a:cxn ang="0">
                  <a:pos x="292" y="336"/>
                </a:cxn>
                <a:cxn ang="0">
                  <a:pos x="268" y="365"/>
                </a:cxn>
                <a:cxn ang="0">
                  <a:pos x="276" y="386"/>
                </a:cxn>
                <a:cxn ang="0">
                  <a:pos x="259" y="428"/>
                </a:cxn>
                <a:cxn ang="0">
                  <a:pos x="247" y="459"/>
                </a:cxn>
                <a:cxn ang="0">
                  <a:pos x="235" y="469"/>
                </a:cxn>
                <a:cxn ang="0">
                  <a:pos x="206" y="480"/>
                </a:cxn>
                <a:cxn ang="0">
                  <a:pos x="128" y="476"/>
                </a:cxn>
                <a:cxn ang="0">
                  <a:pos x="82" y="466"/>
                </a:cxn>
                <a:cxn ang="0">
                  <a:pos x="56" y="471"/>
                </a:cxn>
                <a:cxn ang="0">
                  <a:pos x="12" y="474"/>
                </a:cxn>
                <a:cxn ang="0">
                  <a:pos x="3" y="456"/>
                </a:cxn>
              </a:cxnLst>
              <a:rect l="0" t="0" r="r" b="b"/>
              <a:pathLst>
                <a:path w="597" h="480">
                  <a:moveTo>
                    <a:pt x="0" y="456"/>
                  </a:moveTo>
                  <a:lnTo>
                    <a:pt x="7" y="406"/>
                  </a:lnTo>
                  <a:lnTo>
                    <a:pt x="10" y="408"/>
                  </a:lnTo>
                  <a:lnTo>
                    <a:pt x="12" y="399"/>
                  </a:lnTo>
                  <a:lnTo>
                    <a:pt x="13" y="382"/>
                  </a:lnTo>
                  <a:lnTo>
                    <a:pt x="19" y="382"/>
                  </a:lnTo>
                  <a:lnTo>
                    <a:pt x="20" y="363"/>
                  </a:lnTo>
                  <a:lnTo>
                    <a:pt x="39" y="360"/>
                  </a:lnTo>
                  <a:lnTo>
                    <a:pt x="39" y="353"/>
                  </a:lnTo>
                  <a:lnTo>
                    <a:pt x="51" y="348"/>
                  </a:lnTo>
                  <a:lnTo>
                    <a:pt x="51" y="331"/>
                  </a:lnTo>
                  <a:lnTo>
                    <a:pt x="46" y="329"/>
                  </a:lnTo>
                  <a:lnTo>
                    <a:pt x="49" y="281"/>
                  </a:lnTo>
                  <a:lnTo>
                    <a:pt x="56" y="281"/>
                  </a:lnTo>
                  <a:lnTo>
                    <a:pt x="56" y="270"/>
                  </a:lnTo>
                  <a:lnTo>
                    <a:pt x="63" y="270"/>
                  </a:lnTo>
                  <a:lnTo>
                    <a:pt x="65" y="247"/>
                  </a:lnTo>
                  <a:lnTo>
                    <a:pt x="70" y="247"/>
                  </a:lnTo>
                  <a:lnTo>
                    <a:pt x="71" y="229"/>
                  </a:lnTo>
                  <a:lnTo>
                    <a:pt x="66" y="229"/>
                  </a:lnTo>
                  <a:lnTo>
                    <a:pt x="68" y="198"/>
                  </a:lnTo>
                  <a:lnTo>
                    <a:pt x="85" y="200"/>
                  </a:lnTo>
                  <a:lnTo>
                    <a:pt x="87" y="188"/>
                  </a:lnTo>
                  <a:lnTo>
                    <a:pt x="118" y="191"/>
                  </a:lnTo>
                  <a:lnTo>
                    <a:pt x="118" y="165"/>
                  </a:lnTo>
                  <a:lnTo>
                    <a:pt x="143" y="167"/>
                  </a:lnTo>
                  <a:lnTo>
                    <a:pt x="141" y="179"/>
                  </a:lnTo>
                  <a:lnTo>
                    <a:pt x="153" y="179"/>
                  </a:lnTo>
                  <a:lnTo>
                    <a:pt x="155" y="167"/>
                  </a:lnTo>
                  <a:lnTo>
                    <a:pt x="167" y="169"/>
                  </a:lnTo>
                  <a:lnTo>
                    <a:pt x="167" y="174"/>
                  </a:lnTo>
                  <a:lnTo>
                    <a:pt x="172" y="174"/>
                  </a:lnTo>
                  <a:lnTo>
                    <a:pt x="172" y="181"/>
                  </a:lnTo>
                  <a:lnTo>
                    <a:pt x="184" y="181"/>
                  </a:lnTo>
                  <a:lnTo>
                    <a:pt x="186" y="162"/>
                  </a:lnTo>
                  <a:lnTo>
                    <a:pt x="203" y="164"/>
                  </a:lnTo>
                  <a:lnTo>
                    <a:pt x="203" y="152"/>
                  </a:lnTo>
                  <a:lnTo>
                    <a:pt x="222" y="152"/>
                  </a:lnTo>
                  <a:lnTo>
                    <a:pt x="223" y="119"/>
                  </a:lnTo>
                  <a:lnTo>
                    <a:pt x="220" y="119"/>
                  </a:lnTo>
                  <a:lnTo>
                    <a:pt x="220" y="114"/>
                  </a:lnTo>
                  <a:lnTo>
                    <a:pt x="206" y="114"/>
                  </a:lnTo>
                  <a:lnTo>
                    <a:pt x="210" y="90"/>
                  </a:lnTo>
                  <a:lnTo>
                    <a:pt x="203" y="90"/>
                  </a:lnTo>
                  <a:lnTo>
                    <a:pt x="203" y="83"/>
                  </a:lnTo>
                  <a:lnTo>
                    <a:pt x="191" y="77"/>
                  </a:lnTo>
                  <a:lnTo>
                    <a:pt x="193" y="61"/>
                  </a:lnTo>
                  <a:lnTo>
                    <a:pt x="437" y="51"/>
                  </a:lnTo>
                  <a:lnTo>
                    <a:pt x="435" y="18"/>
                  </a:lnTo>
                  <a:lnTo>
                    <a:pt x="457" y="15"/>
                  </a:lnTo>
                  <a:lnTo>
                    <a:pt x="563" y="0"/>
                  </a:lnTo>
                  <a:lnTo>
                    <a:pt x="597" y="177"/>
                  </a:lnTo>
                  <a:lnTo>
                    <a:pt x="579" y="208"/>
                  </a:lnTo>
                  <a:lnTo>
                    <a:pt x="568" y="208"/>
                  </a:lnTo>
                  <a:lnTo>
                    <a:pt x="553" y="222"/>
                  </a:lnTo>
                  <a:lnTo>
                    <a:pt x="556" y="227"/>
                  </a:lnTo>
                  <a:lnTo>
                    <a:pt x="555" y="234"/>
                  </a:lnTo>
                  <a:lnTo>
                    <a:pt x="536" y="251"/>
                  </a:lnTo>
                  <a:lnTo>
                    <a:pt x="541" y="259"/>
                  </a:lnTo>
                  <a:lnTo>
                    <a:pt x="536" y="271"/>
                  </a:lnTo>
                  <a:lnTo>
                    <a:pt x="524" y="271"/>
                  </a:lnTo>
                  <a:lnTo>
                    <a:pt x="522" y="268"/>
                  </a:lnTo>
                  <a:lnTo>
                    <a:pt x="524" y="266"/>
                  </a:lnTo>
                  <a:lnTo>
                    <a:pt x="521" y="264"/>
                  </a:lnTo>
                  <a:lnTo>
                    <a:pt x="522" y="254"/>
                  </a:lnTo>
                  <a:lnTo>
                    <a:pt x="519" y="249"/>
                  </a:lnTo>
                  <a:lnTo>
                    <a:pt x="524" y="242"/>
                  </a:lnTo>
                  <a:lnTo>
                    <a:pt x="509" y="247"/>
                  </a:lnTo>
                  <a:lnTo>
                    <a:pt x="492" y="244"/>
                  </a:lnTo>
                  <a:lnTo>
                    <a:pt x="473" y="254"/>
                  </a:lnTo>
                  <a:lnTo>
                    <a:pt x="469" y="251"/>
                  </a:lnTo>
                  <a:lnTo>
                    <a:pt x="473" y="246"/>
                  </a:lnTo>
                  <a:lnTo>
                    <a:pt x="457" y="239"/>
                  </a:lnTo>
                  <a:lnTo>
                    <a:pt x="461" y="230"/>
                  </a:lnTo>
                  <a:lnTo>
                    <a:pt x="454" y="227"/>
                  </a:lnTo>
                  <a:lnTo>
                    <a:pt x="445" y="230"/>
                  </a:lnTo>
                  <a:lnTo>
                    <a:pt x="444" y="235"/>
                  </a:lnTo>
                  <a:lnTo>
                    <a:pt x="433" y="242"/>
                  </a:lnTo>
                  <a:lnTo>
                    <a:pt x="384" y="251"/>
                  </a:lnTo>
                  <a:lnTo>
                    <a:pt x="387" y="290"/>
                  </a:lnTo>
                  <a:lnTo>
                    <a:pt x="406" y="309"/>
                  </a:lnTo>
                  <a:lnTo>
                    <a:pt x="326" y="312"/>
                  </a:lnTo>
                  <a:lnTo>
                    <a:pt x="309" y="340"/>
                  </a:lnTo>
                  <a:lnTo>
                    <a:pt x="292" y="336"/>
                  </a:lnTo>
                  <a:lnTo>
                    <a:pt x="281" y="363"/>
                  </a:lnTo>
                  <a:lnTo>
                    <a:pt x="268" y="365"/>
                  </a:lnTo>
                  <a:lnTo>
                    <a:pt x="268" y="387"/>
                  </a:lnTo>
                  <a:lnTo>
                    <a:pt x="276" y="386"/>
                  </a:lnTo>
                  <a:lnTo>
                    <a:pt x="275" y="399"/>
                  </a:lnTo>
                  <a:lnTo>
                    <a:pt x="259" y="428"/>
                  </a:lnTo>
                  <a:lnTo>
                    <a:pt x="259" y="459"/>
                  </a:lnTo>
                  <a:lnTo>
                    <a:pt x="247" y="459"/>
                  </a:lnTo>
                  <a:lnTo>
                    <a:pt x="247" y="469"/>
                  </a:lnTo>
                  <a:lnTo>
                    <a:pt x="235" y="469"/>
                  </a:lnTo>
                  <a:lnTo>
                    <a:pt x="235" y="480"/>
                  </a:lnTo>
                  <a:lnTo>
                    <a:pt x="206" y="480"/>
                  </a:lnTo>
                  <a:lnTo>
                    <a:pt x="155" y="478"/>
                  </a:lnTo>
                  <a:lnTo>
                    <a:pt x="128" y="476"/>
                  </a:lnTo>
                  <a:lnTo>
                    <a:pt x="128" y="469"/>
                  </a:lnTo>
                  <a:lnTo>
                    <a:pt x="82" y="466"/>
                  </a:lnTo>
                  <a:lnTo>
                    <a:pt x="80" y="473"/>
                  </a:lnTo>
                  <a:lnTo>
                    <a:pt x="56" y="471"/>
                  </a:lnTo>
                  <a:lnTo>
                    <a:pt x="54" y="478"/>
                  </a:lnTo>
                  <a:lnTo>
                    <a:pt x="12" y="474"/>
                  </a:lnTo>
                  <a:lnTo>
                    <a:pt x="1" y="473"/>
                  </a:lnTo>
                  <a:lnTo>
                    <a:pt x="3" y="456"/>
                  </a:lnTo>
                  <a:lnTo>
                    <a:pt x="0" y="45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65" name="Freeform 1597"/>
            <p:cNvSpPr>
              <a:spLocks/>
            </p:cNvSpPr>
            <p:nvPr/>
          </p:nvSpPr>
          <p:spPr bwMode="auto">
            <a:xfrm>
              <a:off x="773" y="1179"/>
              <a:ext cx="85" cy="110"/>
            </a:xfrm>
            <a:custGeom>
              <a:avLst/>
              <a:gdLst/>
              <a:ahLst/>
              <a:cxnLst>
                <a:cxn ang="0">
                  <a:pos x="7" y="190"/>
                </a:cxn>
                <a:cxn ang="0">
                  <a:pos x="0" y="135"/>
                </a:cxn>
                <a:cxn ang="0">
                  <a:pos x="16" y="133"/>
                </a:cxn>
                <a:cxn ang="0">
                  <a:pos x="36" y="116"/>
                </a:cxn>
                <a:cxn ang="0">
                  <a:pos x="43" y="120"/>
                </a:cxn>
                <a:cxn ang="0">
                  <a:pos x="57" y="106"/>
                </a:cxn>
                <a:cxn ang="0">
                  <a:pos x="72" y="103"/>
                </a:cxn>
                <a:cxn ang="0">
                  <a:pos x="84" y="94"/>
                </a:cxn>
                <a:cxn ang="0">
                  <a:pos x="96" y="94"/>
                </a:cxn>
                <a:cxn ang="0">
                  <a:pos x="101" y="82"/>
                </a:cxn>
                <a:cxn ang="0">
                  <a:pos x="96" y="74"/>
                </a:cxn>
                <a:cxn ang="0">
                  <a:pos x="115" y="57"/>
                </a:cxn>
                <a:cxn ang="0">
                  <a:pos x="116" y="50"/>
                </a:cxn>
                <a:cxn ang="0">
                  <a:pos x="113" y="45"/>
                </a:cxn>
                <a:cxn ang="0">
                  <a:pos x="128" y="31"/>
                </a:cxn>
                <a:cxn ang="0">
                  <a:pos x="139" y="31"/>
                </a:cxn>
                <a:cxn ang="0">
                  <a:pos x="157" y="0"/>
                </a:cxn>
                <a:cxn ang="0">
                  <a:pos x="212" y="270"/>
                </a:cxn>
                <a:cxn ang="0">
                  <a:pos x="185" y="275"/>
                </a:cxn>
                <a:cxn ang="0">
                  <a:pos x="183" y="260"/>
                </a:cxn>
                <a:cxn ang="0">
                  <a:pos x="178" y="262"/>
                </a:cxn>
                <a:cxn ang="0">
                  <a:pos x="176" y="253"/>
                </a:cxn>
                <a:cxn ang="0">
                  <a:pos x="173" y="234"/>
                </a:cxn>
                <a:cxn ang="0">
                  <a:pos x="161" y="231"/>
                </a:cxn>
                <a:cxn ang="0">
                  <a:pos x="159" y="226"/>
                </a:cxn>
                <a:cxn ang="0">
                  <a:pos x="145" y="226"/>
                </a:cxn>
                <a:cxn ang="0">
                  <a:pos x="144" y="233"/>
                </a:cxn>
                <a:cxn ang="0">
                  <a:pos x="132" y="233"/>
                </a:cxn>
                <a:cxn ang="0">
                  <a:pos x="137" y="222"/>
                </a:cxn>
                <a:cxn ang="0">
                  <a:pos x="130" y="221"/>
                </a:cxn>
                <a:cxn ang="0">
                  <a:pos x="135" y="209"/>
                </a:cxn>
                <a:cxn ang="0">
                  <a:pos x="130" y="205"/>
                </a:cxn>
                <a:cxn ang="0">
                  <a:pos x="128" y="198"/>
                </a:cxn>
                <a:cxn ang="0">
                  <a:pos x="65" y="209"/>
                </a:cxn>
                <a:cxn ang="0">
                  <a:pos x="65" y="202"/>
                </a:cxn>
                <a:cxn ang="0">
                  <a:pos x="38" y="205"/>
                </a:cxn>
                <a:cxn ang="0">
                  <a:pos x="34" y="205"/>
                </a:cxn>
                <a:cxn ang="0">
                  <a:pos x="36" y="217"/>
                </a:cxn>
                <a:cxn ang="0">
                  <a:pos x="24" y="219"/>
                </a:cxn>
                <a:cxn ang="0">
                  <a:pos x="21" y="188"/>
                </a:cxn>
                <a:cxn ang="0">
                  <a:pos x="7" y="190"/>
                </a:cxn>
              </a:cxnLst>
              <a:rect l="0" t="0" r="r" b="b"/>
              <a:pathLst>
                <a:path w="212" h="275">
                  <a:moveTo>
                    <a:pt x="7" y="190"/>
                  </a:moveTo>
                  <a:lnTo>
                    <a:pt x="0" y="135"/>
                  </a:lnTo>
                  <a:lnTo>
                    <a:pt x="16" y="133"/>
                  </a:lnTo>
                  <a:lnTo>
                    <a:pt x="36" y="116"/>
                  </a:lnTo>
                  <a:lnTo>
                    <a:pt x="43" y="120"/>
                  </a:lnTo>
                  <a:lnTo>
                    <a:pt x="57" y="106"/>
                  </a:lnTo>
                  <a:lnTo>
                    <a:pt x="72" y="103"/>
                  </a:lnTo>
                  <a:lnTo>
                    <a:pt x="84" y="94"/>
                  </a:lnTo>
                  <a:lnTo>
                    <a:pt x="96" y="94"/>
                  </a:lnTo>
                  <a:lnTo>
                    <a:pt x="101" y="82"/>
                  </a:lnTo>
                  <a:lnTo>
                    <a:pt x="96" y="74"/>
                  </a:lnTo>
                  <a:lnTo>
                    <a:pt x="115" y="57"/>
                  </a:lnTo>
                  <a:lnTo>
                    <a:pt x="116" y="50"/>
                  </a:lnTo>
                  <a:lnTo>
                    <a:pt x="113" y="45"/>
                  </a:lnTo>
                  <a:lnTo>
                    <a:pt x="128" y="31"/>
                  </a:lnTo>
                  <a:lnTo>
                    <a:pt x="139" y="31"/>
                  </a:lnTo>
                  <a:lnTo>
                    <a:pt x="157" y="0"/>
                  </a:lnTo>
                  <a:lnTo>
                    <a:pt x="212" y="270"/>
                  </a:lnTo>
                  <a:lnTo>
                    <a:pt x="185" y="275"/>
                  </a:lnTo>
                  <a:lnTo>
                    <a:pt x="183" y="260"/>
                  </a:lnTo>
                  <a:lnTo>
                    <a:pt x="178" y="262"/>
                  </a:lnTo>
                  <a:lnTo>
                    <a:pt x="176" y="253"/>
                  </a:lnTo>
                  <a:lnTo>
                    <a:pt x="173" y="234"/>
                  </a:lnTo>
                  <a:lnTo>
                    <a:pt x="161" y="231"/>
                  </a:lnTo>
                  <a:lnTo>
                    <a:pt x="159" y="226"/>
                  </a:lnTo>
                  <a:lnTo>
                    <a:pt x="145" y="226"/>
                  </a:lnTo>
                  <a:lnTo>
                    <a:pt x="144" y="233"/>
                  </a:lnTo>
                  <a:lnTo>
                    <a:pt x="132" y="233"/>
                  </a:lnTo>
                  <a:lnTo>
                    <a:pt x="137" y="222"/>
                  </a:lnTo>
                  <a:lnTo>
                    <a:pt x="130" y="221"/>
                  </a:lnTo>
                  <a:lnTo>
                    <a:pt x="135" y="209"/>
                  </a:lnTo>
                  <a:lnTo>
                    <a:pt x="130" y="205"/>
                  </a:lnTo>
                  <a:lnTo>
                    <a:pt x="128" y="198"/>
                  </a:lnTo>
                  <a:lnTo>
                    <a:pt x="65" y="209"/>
                  </a:lnTo>
                  <a:lnTo>
                    <a:pt x="65" y="202"/>
                  </a:lnTo>
                  <a:lnTo>
                    <a:pt x="38" y="205"/>
                  </a:lnTo>
                  <a:lnTo>
                    <a:pt x="34" y="205"/>
                  </a:lnTo>
                  <a:lnTo>
                    <a:pt x="36" y="217"/>
                  </a:lnTo>
                  <a:lnTo>
                    <a:pt x="24" y="219"/>
                  </a:lnTo>
                  <a:lnTo>
                    <a:pt x="21" y="188"/>
                  </a:lnTo>
                  <a:lnTo>
                    <a:pt x="7" y="19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66" name="Freeform 1598"/>
            <p:cNvSpPr>
              <a:spLocks/>
            </p:cNvSpPr>
            <p:nvPr/>
          </p:nvSpPr>
          <p:spPr bwMode="auto">
            <a:xfrm>
              <a:off x="701" y="1232"/>
              <a:ext cx="75" cy="47"/>
            </a:xfrm>
            <a:custGeom>
              <a:avLst/>
              <a:gdLst/>
              <a:ahLst/>
              <a:cxnLst>
                <a:cxn ang="0">
                  <a:pos x="0" y="119"/>
                </a:cxn>
                <a:cxn ang="0">
                  <a:pos x="16" y="90"/>
                </a:cxn>
                <a:cxn ang="0">
                  <a:pos x="17" y="77"/>
                </a:cxn>
                <a:cxn ang="0">
                  <a:pos x="9" y="78"/>
                </a:cxn>
                <a:cxn ang="0">
                  <a:pos x="9" y="56"/>
                </a:cxn>
                <a:cxn ang="0">
                  <a:pos x="22" y="54"/>
                </a:cxn>
                <a:cxn ang="0">
                  <a:pos x="33" y="27"/>
                </a:cxn>
                <a:cxn ang="0">
                  <a:pos x="50" y="31"/>
                </a:cxn>
                <a:cxn ang="0">
                  <a:pos x="67" y="3"/>
                </a:cxn>
                <a:cxn ang="0">
                  <a:pos x="147" y="0"/>
                </a:cxn>
                <a:cxn ang="0">
                  <a:pos x="163" y="5"/>
                </a:cxn>
                <a:cxn ang="0">
                  <a:pos x="181" y="3"/>
                </a:cxn>
                <a:cxn ang="0">
                  <a:pos x="188" y="58"/>
                </a:cxn>
                <a:cxn ang="0">
                  <a:pos x="164" y="61"/>
                </a:cxn>
                <a:cxn ang="0">
                  <a:pos x="154" y="63"/>
                </a:cxn>
                <a:cxn ang="0">
                  <a:pos x="154" y="72"/>
                </a:cxn>
                <a:cxn ang="0">
                  <a:pos x="108" y="75"/>
                </a:cxn>
                <a:cxn ang="0">
                  <a:pos x="36" y="114"/>
                </a:cxn>
                <a:cxn ang="0">
                  <a:pos x="36" y="119"/>
                </a:cxn>
                <a:cxn ang="0">
                  <a:pos x="0" y="119"/>
                </a:cxn>
              </a:cxnLst>
              <a:rect l="0" t="0" r="r" b="b"/>
              <a:pathLst>
                <a:path w="188" h="119">
                  <a:moveTo>
                    <a:pt x="0" y="119"/>
                  </a:moveTo>
                  <a:lnTo>
                    <a:pt x="16" y="90"/>
                  </a:lnTo>
                  <a:lnTo>
                    <a:pt x="17" y="77"/>
                  </a:lnTo>
                  <a:lnTo>
                    <a:pt x="9" y="78"/>
                  </a:lnTo>
                  <a:lnTo>
                    <a:pt x="9" y="56"/>
                  </a:lnTo>
                  <a:lnTo>
                    <a:pt x="22" y="54"/>
                  </a:lnTo>
                  <a:lnTo>
                    <a:pt x="33" y="27"/>
                  </a:lnTo>
                  <a:lnTo>
                    <a:pt x="50" y="31"/>
                  </a:lnTo>
                  <a:lnTo>
                    <a:pt x="67" y="3"/>
                  </a:lnTo>
                  <a:lnTo>
                    <a:pt x="147" y="0"/>
                  </a:lnTo>
                  <a:lnTo>
                    <a:pt x="163" y="5"/>
                  </a:lnTo>
                  <a:lnTo>
                    <a:pt x="181" y="3"/>
                  </a:lnTo>
                  <a:lnTo>
                    <a:pt x="188" y="58"/>
                  </a:lnTo>
                  <a:lnTo>
                    <a:pt x="164" y="61"/>
                  </a:lnTo>
                  <a:lnTo>
                    <a:pt x="154" y="63"/>
                  </a:lnTo>
                  <a:lnTo>
                    <a:pt x="154" y="72"/>
                  </a:lnTo>
                  <a:lnTo>
                    <a:pt x="108" y="75"/>
                  </a:lnTo>
                  <a:lnTo>
                    <a:pt x="36" y="114"/>
                  </a:lnTo>
                  <a:lnTo>
                    <a:pt x="36" y="119"/>
                  </a:lnTo>
                  <a:lnTo>
                    <a:pt x="0" y="11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367" name="Freeform 1599"/>
            <p:cNvSpPr>
              <a:spLocks/>
            </p:cNvSpPr>
            <p:nvPr/>
          </p:nvSpPr>
          <p:spPr bwMode="auto">
            <a:xfrm>
              <a:off x="527" y="1039"/>
              <a:ext cx="535" cy="399"/>
            </a:xfrm>
            <a:custGeom>
              <a:avLst/>
              <a:gdLst/>
              <a:ahLst/>
              <a:cxnLst>
                <a:cxn ang="0">
                  <a:pos x="119" y="837"/>
                </a:cxn>
                <a:cxn ang="0">
                  <a:pos x="135" y="729"/>
                </a:cxn>
                <a:cxn ang="0">
                  <a:pos x="53" y="767"/>
                </a:cxn>
                <a:cxn ang="0">
                  <a:pos x="43" y="705"/>
                </a:cxn>
                <a:cxn ang="0">
                  <a:pos x="44" y="700"/>
                </a:cxn>
                <a:cxn ang="0">
                  <a:pos x="31" y="670"/>
                </a:cxn>
                <a:cxn ang="0">
                  <a:pos x="13" y="658"/>
                </a:cxn>
                <a:cxn ang="0">
                  <a:pos x="58" y="600"/>
                </a:cxn>
                <a:cxn ang="0">
                  <a:pos x="99" y="547"/>
                </a:cxn>
                <a:cxn ang="0">
                  <a:pos x="191" y="499"/>
                </a:cxn>
                <a:cxn ang="0">
                  <a:pos x="169" y="451"/>
                </a:cxn>
                <a:cxn ang="0">
                  <a:pos x="77" y="451"/>
                </a:cxn>
                <a:cxn ang="0">
                  <a:pos x="53" y="395"/>
                </a:cxn>
                <a:cxn ang="0">
                  <a:pos x="58" y="330"/>
                </a:cxn>
                <a:cxn ang="0">
                  <a:pos x="124" y="340"/>
                </a:cxn>
                <a:cxn ang="0">
                  <a:pos x="188" y="333"/>
                </a:cxn>
                <a:cxn ang="0">
                  <a:pos x="229" y="338"/>
                </a:cxn>
                <a:cxn ang="0">
                  <a:pos x="177" y="280"/>
                </a:cxn>
                <a:cxn ang="0">
                  <a:pos x="142" y="151"/>
                </a:cxn>
                <a:cxn ang="0">
                  <a:pos x="220" y="70"/>
                </a:cxn>
                <a:cxn ang="0">
                  <a:pos x="259" y="50"/>
                </a:cxn>
                <a:cxn ang="0">
                  <a:pos x="348" y="2"/>
                </a:cxn>
                <a:cxn ang="0">
                  <a:pos x="370" y="29"/>
                </a:cxn>
                <a:cxn ang="0">
                  <a:pos x="435" y="38"/>
                </a:cxn>
                <a:cxn ang="0">
                  <a:pos x="490" y="67"/>
                </a:cxn>
                <a:cxn ang="0">
                  <a:pos x="662" y="74"/>
                </a:cxn>
                <a:cxn ang="0">
                  <a:pos x="893" y="717"/>
                </a:cxn>
                <a:cxn ang="0">
                  <a:pos x="1065" y="736"/>
                </a:cxn>
                <a:cxn ang="0">
                  <a:pos x="1211" y="866"/>
                </a:cxn>
                <a:cxn ang="0">
                  <a:pos x="1334" y="984"/>
                </a:cxn>
                <a:cxn ang="0">
                  <a:pos x="1299" y="975"/>
                </a:cxn>
                <a:cxn ang="0">
                  <a:pos x="1260" y="958"/>
                </a:cxn>
                <a:cxn ang="0">
                  <a:pos x="1229" y="905"/>
                </a:cxn>
                <a:cxn ang="0">
                  <a:pos x="1175" y="876"/>
                </a:cxn>
                <a:cxn ang="0">
                  <a:pos x="1164" y="823"/>
                </a:cxn>
                <a:cxn ang="0">
                  <a:pos x="1122" y="791"/>
                </a:cxn>
                <a:cxn ang="0">
                  <a:pos x="1060" y="757"/>
                </a:cxn>
                <a:cxn ang="0">
                  <a:pos x="1057" y="811"/>
                </a:cxn>
                <a:cxn ang="0">
                  <a:pos x="1024" y="784"/>
                </a:cxn>
                <a:cxn ang="0">
                  <a:pos x="1030" y="810"/>
                </a:cxn>
                <a:cxn ang="0">
                  <a:pos x="1031" y="828"/>
                </a:cxn>
                <a:cxn ang="0">
                  <a:pos x="953" y="793"/>
                </a:cxn>
                <a:cxn ang="0">
                  <a:pos x="920" y="764"/>
                </a:cxn>
                <a:cxn ang="0">
                  <a:pos x="755" y="769"/>
                </a:cxn>
                <a:cxn ang="0">
                  <a:pos x="690" y="743"/>
                </a:cxn>
                <a:cxn ang="0">
                  <a:pos x="671" y="721"/>
                </a:cxn>
                <a:cxn ang="0">
                  <a:pos x="637" y="712"/>
                </a:cxn>
                <a:cxn ang="0">
                  <a:pos x="616" y="723"/>
                </a:cxn>
                <a:cxn ang="0">
                  <a:pos x="598" y="723"/>
                </a:cxn>
                <a:cxn ang="0">
                  <a:pos x="587" y="755"/>
                </a:cxn>
                <a:cxn ang="0">
                  <a:pos x="603" y="769"/>
                </a:cxn>
                <a:cxn ang="0">
                  <a:pos x="568" y="798"/>
                </a:cxn>
                <a:cxn ang="0">
                  <a:pos x="539" y="811"/>
                </a:cxn>
                <a:cxn ang="0">
                  <a:pos x="500" y="840"/>
                </a:cxn>
                <a:cxn ang="0">
                  <a:pos x="495" y="820"/>
                </a:cxn>
                <a:cxn ang="0">
                  <a:pos x="562" y="685"/>
                </a:cxn>
                <a:cxn ang="0">
                  <a:pos x="464" y="767"/>
                </a:cxn>
                <a:cxn ang="0">
                  <a:pos x="423" y="810"/>
                </a:cxn>
                <a:cxn ang="0">
                  <a:pos x="403" y="859"/>
                </a:cxn>
                <a:cxn ang="0">
                  <a:pos x="398" y="919"/>
                </a:cxn>
              </a:cxnLst>
              <a:rect l="0" t="0" r="r" b="b"/>
              <a:pathLst>
                <a:path w="1339" h="999">
                  <a:moveTo>
                    <a:pt x="138" y="869"/>
                  </a:moveTo>
                  <a:lnTo>
                    <a:pt x="136" y="871"/>
                  </a:lnTo>
                  <a:lnTo>
                    <a:pt x="138" y="873"/>
                  </a:lnTo>
                  <a:lnTo>
                    <a:pt x="123" y="880"/>
                  </a:lnTo>
                  <a:lnTo>
                    <a:pt x="124" y="876"/>
                  </a:lnTo>
                  <a:lnTo>
                    <a:pt x="123" y="873"/>
                  </a:lnTo>
                  <a:lnTo>
                    <a:pt x="123" y="876"/>
                  </a:lnTo>
                  <a:lnTo>
                    <a:pt x="107" y="871"/>
                  </a:lnTo>
                  <a:lnTo>
                    <a:pt x="118" y="873"/>
                  </a:lnTo>
                  <a:lnTo>
                    <a:pt x="128" y="863"/>
                  </a:lnTo>
                  <a:lnTo>
                    <a:pt x="123" y="864"/>
                  </a:lnTo>
                  <a:lnTo>
                    <a:pt x="124" y="851"/>
                  </a:lnTo>
                  <a:lnTo>
                    <a:pt x="123" y="846"/>
                  </a:lnTo>
                  <a:lnTo>
                    <a:pt x="133" y="842"/>
                  </a:lnTo>
                  <a:lnTo>
                    <a:pt x="123" y="840"/>
                  </a:lnTo>
                  <a:lnTo>
                    <a:pt x="123" y="844"/>
                  </a:lnTo>
                  <a:lnTo>
                    <a:pt x="119" y="837"/>
                  </a:lnTo>
                  <a:lnTo>
                    <a:pt x="118" y="828"/>
                  </a:lnTo>
                  <a:lnTo>
                    <a:pt x="119" y="827"/>
                  </a:lnTo>
                  <a:lnTo>
                    <a:pt x="119" y="830"/>
                  </a:lnTo>
                  <a:lnTo>
                    <a:pt x="121" y="822"/>
                  </a:lnTo>
                  <a:lnTo>
                    <a:pt x="131" y="815"/>
                  </a:lnTo>
                  <a:lnTo>
                    <a:pt x="118" y="772"/>
                  </a:lnTo>
                  <a:lnTo>
                    <a:pt x="119" y="767"/>
                  </a:lnTo>
                  <a:lnTo>
                    <a:pt x="119" y="764"/>
                  </a:lnTo>
                  <a:lnTo>
                    <a:pt x="123" y="760"/>
                  </a:lnTo>
                  <a:lnTo>
                    <a:pt x="118" y="760"/>
                  </a:lnTo>
                  <a:lnTo>
                    <a:pt x="118" y="765"/>
                  </a:lnTo>
                  <a:lnTo>
                    <a:pt x="114" y="767"/>
                  </a:lnTo>
                  <a:lnTo>
                    <a:pt x="116" y="762"/>
                  </a:lnTo>
                  <a:lnTo>
                    <a:pt x="113" y="755"/>
                  </a:lnTo>
                  <a:lnTo>
                    <a:pt x="123" y="741"/>
                  </a:lnTo>
                  <a:lnTo>
                    <a:pt x="123" y="736"/>
                  </a:lnTo>
                  <a:lnTo>
                    <a:pt x="135" y="729"/>
                  </a:lnTo>
                  <a:lnTo>
                    <a:pt x="128" y="731"/>
                  </a:lnTo>
                  <a:lnTo>
                    <a:pt x="126" y="726"/>
                  </a:lnTo>
                  <a:lnTo>
                    <a:pt x="126" y="733"/>
                  </a:lnTo>
                  <a:lnTo>
                    <a:pt x="121" y="735"/>
                  </a:lnTo>
                  <a:lnTo>
                    <a:pt x="114" y="746"/>
                  </a:lnTo>
                  <a:lnTo>
                    <a:pt x="114" y="750"/>
                  </a:lnTo>
                  <a:lnTo>
                    <a:pt x="107" y="752"/>
                  </a:lnTo>
                  <a:lnTo>
                    <a:pt x="109" y="758"/>
                  </a:lnTo>
                  <a:lnTo>
                    <a:pt x="104" y="757"/>
                  </a:lnTo>
                  <a:lnTo>
                    <a:pt x="113" y="764"/>
                  </a:lnTo>
                  <a:lnTo>
                    <a:pt x="107" y="775"/>
                  </a:lnTo>
                  <a:lnTo>
                    <a:pt x="99" y="774"/>
                  </a:lnTo>
                  <a:lnTo>
                    <a:pt x="97" y="779"/>
                  </a:lnTo>
                  <a:lnTo>
                    <a:pt x="77" y="784"/>
                  </a:lnTo>
                  <a:lnTo>
                    <a:pt x="51" y="779"/>
                  </a:lnTo>
                  <a:lnTo>
                    <a:pt x="48" y="770"/>
                  </a:lnTo>
                  <a:lnTo>
                    <a:pt x="53" y="767"/>
                  </a:lnTo>
                  <a:lnTo>
                    <a:pt x="43" y="760"/>
                  </a:lnTo>
                  <a:lnTo>
                    <a:pt x="37" y="746"/>
                  </a:lnTo>
                  <a:lnTo>
                    <a:pt x="37" y="743"/>
                  </a:lnTo>
                  <a:lnTo>
                    <a:pt x="34" y="745"/>
                  </a:lnTo>
                  <a:lnTo>
                    <a:pt x="24" y="736"/>
                  </a:lnTo>
                  <a:lnTo>
                    <a:pt x="22" y="731"/>
                  </a:lnTo>
                  <a:lnTo>
                    <a:pt x="27" y="731"/>
                  </a:lnTo>
                  <a:lnTo>
                    <a:pt x="29" y="726"/>
                  </a:lnTo>
                  <a:lnTo>
                    <a:pt x="20" y="728"/>
                  </a:lnTo>
                  <a:lnTo>
                    <a:pt x="13" y="723"/>
                  </a:lnTo>
                  <a:lnTo>
                    <a:pt x="31" y="714"/>
                  </a:lnTo>
                  <a:lnTo>
                    <a:pt x="31" y="709"/>
                  </a:lnTo>
                  <a:lnTo>
                    <a:pt x="36" y="705"/>
                  </a:lnTo>
                  <a:lnTo>
                    <a:pt x="36" y="699"/>
                  </a:lnTo>
                  <a:lnTo>
                    <a:pt x="37" y="704"/>
                  </a:lnTo>
                  <a:lnTo>
                    <a:pt x="44" y="702"/>
                  </a:lnTo>
                  <a:lnTo>
                    <a:pt x="43" y="705"/>
                  </a:lnTo>
                  <a:lnTo>
                    <a:pt x="43" y="709"/>
                  </a:lnTo>
                  <a:lnTo>
                    <a:pt x="56" y="712"/>
                  </a:lnTo>
                  <a:lnTo>
                    <a:pt x="56" y="719"/>
                  </a:lnTo>
                  <a:lnTo>
                    <a:pt x="48" y="728"/>
                  </a:lnTo>
                  <a:lnTo>
                    <a:pt x="66" y="714"/>
                  </a:lnTo>
                  <a:lnTo>
                    <a:pt x="72" y="717"/>
                  </a:lnTo>
                  <a:lnTo>
                    <a:pt x="70" y="729"/>
                  </a:lnTo>
                  <a:lnTo>
                    <a:pt x="82" y="724"/>
                  </a:lnTo>
                  <a:lnTo>
                    <a:pt x="82" y="719"/>
                  </a:lnTo>
                  <a:lnTo>
                    <a:pt x="84" y="719"/>
                  </a:lnTo>
                  <a:lnTo>
                    <a:pt x="68" y="711"/>
                  </a:lnTo>
                  <a:lnTo>
                    <a:pt x="80" y="709"/>
                  </a:lnTo>
                  <a:lnTo>
                    <a:pt x="75" y="705"/>
                  </a:lnTo>
                  <a:lnTo>
                    <a:pt x="78" y="702"/>
                  </a:lnTo>
                  <a:lnTo>
                    <a:pt x="66" y="709"/>
                  </a:lnTo>
                  <a:lnTo>
                    <a:pt x="48" y="707"/>
                  </a:lnTo>
                  <a:lnTo>
                    <a:pt x="44" y="700"/>
                  </a:lnTo>
                  <a:lnTo>
                    <a:pt x="37" y="699"/>
                  </a:lnTo>
                  <a:lnTo>
                    <a:pt x="36" y="697"/>
                  </a:lnTo>
                  <a:lnTo>
                    <a:pt x="34" y="699"/>
                  </a:lnTo>
                  <a:lnTo>
                    <a:pt x="31" y="700"/>
                  </a:lnTo>
                  <a:lnTo>
                    <a:pt x="29" y="699"/>
                  </a:lnTo>
                  <a:lnTo>
                    <a:pt x="27" y="695"/>
                  </a:lnTo>
                  <a:lnTo>
                    <a:pt x="43" y="687"/>
                  </a:lnTo>
                  <a:lnTo>
                    <a:pt x="36" y="687"/>
                  </a:lnTo>
                  <a:lnTo>
                    <a:pt x="32" y="690"/>
                  </a:lnTo>
                  <a:lnTo>
                    <a:pt x="29" y="685"/>
                  </a:lnTo>
                  <a:lnTo>
                    <a:pt x="34" y="678"/>
                  </a:lnTo>
                  <a:lnTo>
                    <a:pt x="32" y="675"/>
                  </a:lnTo>
                  <a:lnTo>
                    <a:pt x="34" y="678"/>
                  </a:lnTo>
                  <a:lnTo>
                    <a:pt x="31" y="682"/>
                  </a:lnTo>
                  <a:lnTo>
                    <a:pt x="24" y="678"/>
                  </a:lnTo>
                  <a:lnTo>
                    <a:pt x="31" y="675"/>
                  </a:lnTo>
                  <a:lnTo>
                    <a:pt x="31" y="670"/>
                  </a:lnTo>
                  <a:lnTo>
                    <a:pt x="29" y="670"/>
                  </a:lnTo>
                  <a:lnTo>
                    <a:pt x="32" y="668"/>
                  </a:lnTo>
                  <a:lnTo>
                    <a:pt x="34" y="665"/>
                  </a:lnTo>
                  <a:lnTo>
                    <a:pt x="44" y="661"/>
                  </a:lnTo>
                  <a:lnTo>
                    <a:pt x="51" y="653"/>
                  </a:lnTo>
                  <a:lnTo>
                    <a:pt x="34" y="663"/>
                  </a:lnTo>
                  <a:lnTo>
                    <a:pt x="29" y="670"/>
                  </a:lnTo>
                  <a:lnTo>
                    <a:pt x="29" y="673"/>
                  </a:lnTo>
                  <a:lnTo>
                    <a:pt x="22" y="676"/>
                  </a:lnTo>
                  <a:lnTo>
                    <a:pt x="24" y="682"/>
                  </a:lnTo>
                  <a:lnTo>
                    <a:pt x="22" y="687"/>
                  </a:lnTo>
                  <a:lnTo>
                    <a:pt x="15" y="683"/>
                  </a:lnTo>
                  <a:lnTo>
                    <a:pt x="15" y="673"/>
                  </a:lnTo>
                  <a:lnTo>
                    <a:pt x="17" y="671"/>
                  </a:lnTo>
                  <a:lnTo>
                    <a:pt x="8" y="666"/>
                  </a:lnTo>
                  <a:lnTo>
                    <a:pt x="8" y="659"/>
                  </a:lnTo>
                  <a:lnTo>
                    <a:pt x="13" y="658"/>
                  </a:lnTo>
                  <a:lnTo>
                    <a:pt x="13" y="654"/>
                  </a:lnTo>
                  <a:lnTo>
                    <a:pt x="12" y="651"/>
                  </a:lnTo>
                  <a:lnTo>
                    <a:pt x="3" y="653"/>
                  </a:lnTo>
                  <a:lnTo>
                    <a:pt x="2" y="646"/>
                  </a:lnTo>
                  <a:lnTo>
                    <a:pt x="5" y="637"/>
                  </a:lnTo>
                  <a:lnTo>
                    <a:pt x="3" y="644"/>
                  </a:lnTo>
                  <a:lnTo>
                    <a:pt x="17" y="642"/>
                  </a:lnTo>
                  <a:lnTo>
                    <a:pt x="10" y="637"/>
                  </a:lnTo>
                  <a:lnTo>
                    <a:pt x="8" y="632"/>
                  </a:lnTo>
                  <a:lnTo>
                    <a:pt x="24" y="632"/>
                  </a:lnTo>
                  <a:lnTo>
                    <a:pt x="20" y="622"/>
                  </a:lnTo>
                  <a:lnTo>
                    <a:pt x="24" y="613"/>
                  </a:lnTo>
                  <a:lnTo>
                    <a:pt x="49" y="588"/>
                  </a:lnTo>
                  <a:lnTo>
                    <a:pt x="56" y="588"/>
                  </a:lnTo>
                  <a:lnTo>
                    <a:pt x="56" y="593"/>
                  </a:lnTo>
                  <a:lnTo>
                    <a:pt x="63" y="596"/>
                  </a:lnTo>
                  <a:lnTo>
                    <a:pt x="58" y="600"/>
                  </a:lnTo>
                  <a:lnTo>
                    <a:pt x="63" y="598"/>
                  </a:lnTo>
                  <a:lnTo>
                    <a:pt x="61" y="594"/>
                  </a:lnTo>
                  <a:lnTo>
                    <a:pt x="63" y="591"/>
                  </a:lnTo>
                  <a:lnTo>
                    <a:pt x="56" y="593"/>
                  </a:lnTo>
                  <a:lnTo>
                    <a:pt x="58" y="588"/>
                  </a:lnTo>
                  <a:lnTo>
                    <a:pt x="56" y="586"/>
                  </a:lnTo>
                  <a:lnTo>
                    <a:pt x="70" y="576"/>
                  </a:lnTo>
                  <a:lnTo>
                    <a:pt x="60" y="584"/>
                  </a:lnTo>
                  <a:lnTo>
                    <a:pt x="58" y="571"/>
                  </a:lnTo>
                  <a:lnTo>
                    <a:pt x="61" y="572"/>
                  </a:lnTo>
                  <a:lnTo>
                    <a:pt x="60" y="567"/>
                  </a:lnTo>
                  <a:lnTo>
                    <a:pt x="66" y="557"/>
                  </a:lnTo>
                  <a:lnTo>
                    <a:pt x="78" y="559"/>
                  </a:lnTo>
                  <a:lnTo>
                    <a:pt x="72" y="548"/>
                  </a:lnTo>
                  <a:lnTo>
                    <a:pt x="78" y="543"/>
                  </a:lnTo>
                  <a:lnTo>
                    <a:pt x="87" y="542"/>
                  </a:lnTo>
                  <a:lnTo>
                    <a:pt x="99" y="547"/>
                  </a:lnTo>
                  <a:lnTo>
                    <a:pt x="101" y="552"/>
                  </a:lnTo>
                  <a:lnTo>
                    <a:pt x="101" y="555"/>
                  </a:lnTo>
                  <a:lnTo>
                    <a:pt x="104" y="554"/>
                  </a:lnTo>
                  <a:lnTo>
                    <a:pt x="94" y="562"/>
                  </a:lnTo>
                  <a:lnTo>
                    <a:pt x="104" y="555"/>
                  </a:lnTo>
                  <a:lnTo>
                    <a:pt x="109" y="562"/>
                  </a:lnTo>
                  <a:lnTo>
                    <a:pt x="118" y="560"/>
                  </a:lnTo>
                  <a:lnTo>
                    <a:pt x="131" y="550"/>
                  </a:lnTo>
                  <a:lnTo>
                    <a:pt x="135" y="548"/>
                  </a:lnTo>
                  <a:lnTo>
                    <a:pt x="147" y="535"/>
                  </a:lnTo>
                  <a:lnTo>
                    <a:pt x="145" y="531"/>
                  </a:lnTo>
                  <a:lnTo>
                    <a:pt x="155" y="536"/>
                  </a:lnTo>
                  <a:lnTo>
                    <a:pt x="150" y="540"/>
                  </a:lnTo>
                  <a:lnTo>
                    <a:pt x="181" y="536"/>
                  </a:lnTo>
                  <a:lnTo>
                    <a:pt x="195" y="523"/>
                  </a:lnTo>
                  <a:lnTo>
                    <a:pt x="196" y="514"/>
                  </a:lnTo>
                  <a:lnTo>
                    <a:pt x="191" y="499"/>
                  </a:lnTo>
                  <a:lnTo>
                    <a:pt x="193" y="487"/>
                  </a:lnTo>
                  <a:lnTo>
                    <a:pt x="184" y="475"/>
                  </a:lnTo>
                  <a:lnTo>
                    <a:pt x="188" y="473"/>
                  </a:lnTo>
                  <a:lnTo>
                    <a:pt x="176" y="475"/>
                  </a:lnTo>
                  <a:lnTo>
                    <a:pt x="181" y="465"/>
                  </a:lnTo>
                  <a:lnTo>
                    <a:pt x="193" y="466"/>
                  </a:lnTo>
                  <a:lnTo>
                    <a:pt x="191" y="465"/>
                  </a:lnTo>
                  <a:lnTo>
                    <a:pt x="200" y="461"/>
                  </a:lnTo>
                  <a:lnTo>
                    <a:pt x="201" y="454"/>
                  </a:lnTo>
                  <a:lnTo>
                    <a:pt x="191" y="439"/>
                  </a:lnTo>
                  <a:lnTo>
                    <a:pt x="196" y="437"/>
                  </a:lnTo>
                  <a:lnTo>
                    <a:pt x="191" y="437"/>
                  </a:lnTo>
                  <a:lnTo>
                    <a:pt x="184" y="448"/>
                  </a:lnTo>
                  <a:lnTo>
                    <a:pt x="179" y="449"/>
                  </a:lnTo>
                  <a:lnTo>
                    <a:pt x="172" y="444"/>
                  </a:lnTo>
                  <a:lnTo>
                    <a:pt x="174" y="446"/>
                  </a:lnTo>
                  <a:lnTo>
                    <a:pt x="169" y="451"/>
                  </a:lnTo>
                  <a:lnTo>
                    <a:pt x="162" y="449"/>
                  </a:lnTo>
                  <a:lnTo>
                    <a:pt x="147" y="461"/>
                  </a:lnTo>
                  <a:lnTo>
                    <a:pt x="143" y="470"/>
                  </a:lnTo>
                  <a:lnTo>
                    <a:pt x="138" y="473"/>
                  </a:lnTo>
                  <a:lnTo>
                    <a:pt x="136" y="465"/>
                  </a:lnTo>
                  <a:lnTo>
                    <a:pt x="138" y="463"/>
                  </a:lnTo>
                  <a:lnTo>
                    <a:pt x="133" y="458"/>
                  </a:lnTo>
                  <a:lnTo>
                    <a:pt x="131" y="449"/>
                  </a:lnTo>
                  <a:lnTo>
                    <a:pt x="123" y="453"/>
                  </a:lnTo>
                  <a:lnTo>
                    <a:pt x="133" y="460"/>
                  </a:lnTo>
                  <a:lnTo>
                    <a:pt x="128" y="466"/>
                  </a:lnTo>
                  <a:lnTo>
                    <a:pt x="118" y="454"/>
                  </a:lnTo>
                  <a:lnTo>
                    <a:pt x="94" y="449"/>
                  </a:lnTo>
                  <a:lnTo>
                    <a:pt x="82" y="454"/>
                  </a:lnTo>
                  <a:lnTo>
                    <a:pt x="84" y="453"/>
                  </a:lnTo>
                  <a:lnTo>
                    <a:pt x="77" y="454"/>
                  </a:lnTo>
                  <a:lnTo>
                    <a:pt x="77" y="451"/>
                  </a:lnTo>
                  <a:lnTo>
                    <a:pt x="77" y="456"/>
                  </a:lnTo>
                  <a:lnTo>
                    <a:pt x="80" y="454"/>
                  </a:lnTo>
                  <a:lnTo>
                    <a:pt x="73" y="456"/>
                  </a:lnTo>
                  <a:lnTo>
                    <a:pt x="39" y="439"/>
                  </a:lnTo>
                  <a:lnTo>
                    <a:pt x="32" y="429"/>
                  </a:lnTo>
                  <a:lnTo>
                    <a:pt x="37" y="419"/>
                  </a:lnTo>
                  <a:lnTo>
                    <a:pt x="31" y="410"/>
                  </a:lnTo>
                  <a:lnTo>
                    <a:pt x="25" y="398"/>
                  </a:lnTo>
                  <a:lnTo>
                    <a:pt x="25" y="393"/>
                  </a:lnTo>
                  <a:lnTo>
                    <a:pt x="31" y="388"/>
                  </a:lnTo>
                  <a:lnTo>
                    <a:pt x="25" y="398"/>
                  </a:lnTo>
                  <a:lnTo>
                    <a:pt x="32" y="402"/>
                  </a:lnTo>
                  <a:lnTo>
                    <a:pt x="37" y="400"/>
                  </a:lnTo>
                  <a:lnTo>
                    <a:pt x="39" y="398"/>
                  </a:lnTo>
                  <a:lnTo>
                    <a:pt x="39" y="395"/>
                  </a:lnTo>
                  <a:lnTo>
                    <a:pt x="44" y="393"/>
                  </a:lnTo>
                  <a:lnTo>
                    <a:pt x="53" y="395"/>
                  </a:lnTo>
                  <a:lnTo>
                    <a:pt x="37" y="384"/>
                  </a:lnTo>
                  <a:lnTo>
                    <a:pt x="15" y="376"/>
                  </a:lnTo>
                  <a:lnTo>
                    <a:pt x="0" y="361"/>
                  </a:lnTo>
                  <a:lnTo>
                    <a:pt x="0" y="354"/>
                  </a:lnTo>
                  <a:lnTo>
                    <a:pt x="8" y="350"/>
                  </a:lnTo>
                  <a:lnTo>
                    <a:pt x="2" y="354"/>
                  </a:lnTo>
                  <a:lnTo>
                    <a:pt x="2" y="357"/>
                  </a:lnTo>
                  <a:lnTo>
                    <a:pt x="8" y="354"/>
                  </a:lnTo>
                  <a:lnTo>
                    <a:pt x="17" y="354"/>
                  </a:lnTo>
                  <a:lnTo>
                    <a:pt x="17" y="349"/>
                  </a:lnTo>
                  <a:lnTo>
                    <a:pt x="24" y="345"/>
                  </a:lnTo>
                  <a:lnTo>
                    <a:pt x="32" y="347"/>
                  </a:lnTo>
                  <a:lnTo>
                    <a:pt x="37" y="343"/>
                  </a:lnTo>
                  <a:lnTo>
                    <a:pt x="36" y="340"/>
                  </a:lnTo>
                  <a:lnTo>
                    <a:pt x="41" y="342"/>
                  </a:lnTo>
                  <a:lnTo>
                    <a:pt x="44" y="337"/>
                  </a:lnTo>
                  <a:lnTo>
                    <a:pt x="58" y="330"/>
                  </a:lnTo>
                  <a:lnTo>
                    <a:pt x="70" y="338"/>
                  </a:lnTo>
                  <a:lnTo>
                    <a:pt x="78" y="337"/>
                  </a:lnTo>
                  <a:lnTo>
                    <a:pt x="70" y="330"/>
                  </a:lnTo>
                  <a:lnTo>
                    <a:pt x="73" y="323"/>
                  </a:lnTo>
                  <a:lnTo>
                    <a:pt x="92" y="318"/>
                  </a:lnTo>
                  <a:lnTo>
                    <a:pt x="95" y="321"/>
                  </a:lnTo>
                  <a:lnTo>
                    <a:pt x="106" y="313"/>
                  </a:lnTo>
                  <a:lnTo>
                    <a:pt x="114" y="311"/>
                  </a:lnTo>
                  <a:lnTo>
                    <a:pt x="116" y="311"/>
                  </a:lnTo>
                  <a:lnTo>
                    <a:pt x="128" y="311"/>
                  </a:lnTo>
                  <a:lnTo>
                    <a:pt x="136" y="316"/>
                  </a:lnTo>
                  <a:lnTo>
                    <a:pt x="128" y="314"/>
                  </a:lnTo>
                  <a:lnTo>
                    <a:pt x="131" y="320"/>
                  </a:lnTo>
                  <a:lnTo>
                    <a:pt x="126" y="326"/>
                  </a:lnTo>
                  <a:lnTo>
                    <a:pt x="126" y="335"/>
                  </a:lnTo>
                  <a:lnTo>
                    <a:pt x="116" y="340"/>
                  </a:lnTo>
                  <a:lnTo>
                    <a:pt x="124" y="340"/>
                  </a:lnTo>
                  <a:lnTo>
                    <a:pt x="126" y="347"/>
                  </a:lnTo>
                  <a:lnTo>
                    <a:pt x="130" y="350"/>
                  </a:lnTo>
                  <a:lnTo>
                    <a:pt x="155" y="350"/>
                  </a:lnTo>
                  <a:lnTo>
                    <a:pt x="157" y="359"/>
                  </a:lnTo>
                  <a:lnTo>
                    <a:pt x="172" y="355"/>
                  </a:lnTo>
                  <a:lnTo>
                    <a:pt x="181" y="364"/>
                  </a:lnTo>
                  <a:lnTo>
                    <a:pt x="181" y="361"/>
                  </a:lnTo>
                  <a:lnTo>
                    <a:pt x="184" y="357"/>
                  </a:lnTo>
                  <a:lnTo>
                    <a:pt x="183" y="357"/>
                  </a:lnTo>
                  <a:lnTo>
                    <a:pt x="191" y="343"/>
                  </a:lnTo>
                  <a:lnTo>
                    <a:pt x="203" y="347"/>
                  </a:lnTo>
                  <a:lnTo>
                    <a:pt x="203" y="355"/>
                  </a:lnTo>
                  <a:lnTo>
                    <a:pt x="200" y="355"/>
                  </a:lnTo>
                  <a:lnTo>
                    <a:pt x="203" y="355"/>
                  </a:lnTo>
                  <a:lnTo>
                    <a:pt x="206" y="347"/>
                  </a:lnTo>
                  <a:lnTo>
                    <a:pt x="203" y="340"/>
                  </a:lnTo>
                  <a:lnTo>
                    <a:pt x="188" y="333"/>
                  </a:lnTo>
                  <a:lnTo>
                    <a:pt x="181" y="337"/>
                  </a:lnTo>
                  <a:lnTo>
                    <a:pt x="183" y="342"/>
                  </a:lnTo>
                  <a:lnTo>
                    <a:pt x="181" y="342"/>
                  </a:lnTo>
                  <a:lnTo>
                    <a:pt x="179" y="338"/>
                  </a:lnTo>
                  <a:lnTo>
                    <a:pt x="183" y="332"/>
                  </a:lnTo>
                  <a:lnTo>
                    <a:pt x="183" y="325"/>
                  </a:lnTo>
                  <a:lnTo>
                    <a:pt x="176" y="311"/>
                  </a:lnTo>
                  <a:lnTo>
                    <a:pt x="169" y="308"/>
                  </a:lnTo>
                  <a:lnTo>
                    <a:pt x="165" y="299"/>
                  </a:lnTo>
                  <a:lnTo>
                    <a:pt x="171" y="294"/>
                  </a:lnTo>
                  <a:lnTo>
                    <a:pt x="176" y="294"/>
                  </a:lnTo>
                  <a:lnTo>
                    <a:pt x="183" y="308"/>
                  </a:lnTo>
                  <a:lnTo>
                    <a:pt x="179" y="316"/>
                  </a:lnTo>
                  <a:lnTo>
                    <a:pt x="191" y="332"/>
                  </a:lnTo>
                  <a:lnTo>
                    <a:pt x="203" y="326"/>
                  </a:lnTo>
                  <a:lnTo>
                    <a:pt x="212" y="338"/>
                  </a:lnTo>
                  <a:lnTo>
                    <a:pt x="229" y="338"/>
                  </a:lnTo>
                  <a:lnTo>
                    <a:pt x="230" y="330"/>
                  </a:lnTo>
                  <a:lnTo>
                    <a:pt x="227" y="325"/>
                  </a:lnTo>
                  <a:lnTo>
                    <a:pt x="230" y="321"/>
                  </a:lnTo>
                  <a:lnTo>
                    <a:pt x="222" y="325"/>
                  </a:lnTo>
                  <a:lnTo>
                    <a:pt x="213" y="320"/>
                  </a:lnTo>
                  <a:lnTo>
                    <a:pt x="205" y="320"/>
                  </a:lnTo>
                  <a:lnTo>
                    <a:pt x="201" y="326"/>
                  </a:lnTo>
                  <a:lnTo>
                    <a:pt x="195" y="326"/>
                  </a:lnTo>
                  <a:lnTo>
                    <a:pt x="184" y="311"/>
                  </a:lnTo>
                  <a:lnTo>
                    <a:pt x="189" y="299"/>
                  </a:lnTo>
                  <a:lnTo>
                    <a:pt x="198" y="294"/>
                  </a:lnTo>
                  <a:lnTo>
                    <a:pt x="188" y="289"/>
                  </a:lnTo>
                  <a:lnTo>
                    <a:pt x="177" y="291"/>
                  </a:lnTo>
                  <a:lnTo>
                    <a:pt x="177" y="285"/>
                  </a:lnTo>
                  <a:lnTo>
                    <a:pt x="176" y="291"/>
                  </a:lnTo>
                  <a:lnTo>
                    <a:pt x="172" y="291"/>
                  </a:lnTo>
                  <a:lnTo>
                    <a:pt x="177" y="280"/>
                  </a:lnTo>
                  <a:lnTo>
                    <a:pt x="176" y="280"/>
                  </a:lnTo>
                  <a:lnTo>
                    <a:pt x="169" y="289"/>
                  </a:lnTo>
                  <a:lnTo>
                    <a:pt x="138" y="279"/>
                  </a:lnTo>
                  <a:lnTo>
                    <a:pt x="138" y="262"/>
                  </a:lnTo>
                  <a:lnTo>
                    <a:pt x="135" y="246"/>
                  </a:lnTo>
                  <a:lnTo>
                    <a:pt x="119" y="226"/>
                  </a:lnTo>
                  <a:lnTo>
                    <a:pt x="107" y="210"/>
                  </a:lnTo>
                  <a:lnTo>
                    <a:pt x="106" y="207"/>
                  </a:lnTo>
                  <a:lnTo>
                    <a:pt x="92" y="198"/>
                  </a:lnTo>
                  <a:lnTo>
                    <a:pt x="85" y="186"/>
                  </a:lnTo>
                  <a:lnTo>
                    <a:pt x="72" y="180"/>
                  </a:lnTo>
                  <a:lnTo>
                    <a:pt x="85" y="178"/>
                  </a:lnTo>
                  <a:lnTo>
                    <a:pt x="85" y="176"/>
                  </a:lnTo>
                  <a:lnTo>
                    <a:pt x="90" y="168"/>
                  </a:lnTo>
                  <a:lnTo>
                    <a:pt x="92" y="159"/>
                  </a:lnTo>
                  <a:lnTo>
                    <a:pt x="94" y="147"/>
                  </a:lnTo>
                  <a:lnTo>
                    <a:pt x="142" y="151"/>
                  </a:lnTo>
                  <a:lnTo>
                    <a:pt x="164" y="139"/>
                  </a:lnTo>
                  <a:lnTo>
                    <a:pt x="176" y="121"/>
                  </a:lnTo>
                  <a:lnTo>
                    <a:pt x="172" y="130"/>
                  </a:lnTo>
                  <a:lnTo>
                    <a:pt x="176" y="125"/>
                  </a:lnTo>
                  <a:lnTo>
                    <a:pt x="179" y="113"/>
                  </a:lnTo>
                  <a:lnTo>
                    <a:pt x="177" y="110"/>
                  </a:lnTo>
                  <a:lnTo>
                    <a:pt x="184" y="104"/>
                  </a:lnTo>
                  <a:lnTo>
                    <a:pt x="183" y="101"/>
                  </a:lnTo>
                  <a:lnTo>
                    <a:pt x="184" y="98"/>
                  </a:lnTo>
                  <a:lnTo>
                    <a:pt x="213" y="65"/>
                  </a:lnTo>
                  <a:lnTo>
                    <a:pt x="218" y="69"/>
                  </a:lnTo>
                  <a:lnTo>
                    <a:pt x="213" y="69"/>
                  </a:lnTo>
                  <a:lnTo>
                    <a:pt x="217" y="72"/>
                  </a:lnTo>
                  <a:lnTo>
                    <a:pt x="212" y="74"/>
                  </a:lnTo>
                  <a:lnTo>
                    <a:pt x="208" y="75"/>
                  </a:lnTo>
                  <a:lnTo>
                    <a:pt x="218" y="74"/>
                  </a:lnTo>
                  <a:lnTo>
                    <a:pt x="220" y="70"/>
                  </a:lnTo>
                  <a:lnTo>
                    <a:pt x="237" y="69"/>
                  </a:lnTo>
                  <a:lnTo>
                    <a:pt x="237" y="67"/>
                  </a:lnTo>
                  <a:lnTo>
                    <a:pt x="258" y="50"/>
                  </a:lnTo>
                  <a:lnTo>
                    <a:pt x="263" y="51"/>
                  </a:lnTo>
                  <a:lnTo>
                    <a:pt x="263" y="55"/>
                  </a:lnTo>
                  <a:lnTo>
                    <a:pt x="256" y="58"/>
                  </a:lnTo>
                  <a:lnTo>
                    <a:pt x="263" y="58"/>
                  </a:lnTo>
                  <a:lnTo>
                    <a:pt x="256" y="69"/>
                  </a:lnTo>
                  <a:lnTo>
                    <a:pt x="261" y="67"/>
                  </a:lnTo>
                  <a:lnTo>
                    <a:pt x="265" y="79"/>
                  </a:lnTo>
                  <a:lnTo>
                    <a:pt x="263" y="65"/>
                  </a:lnTo>
                  <a:lnTo>
                    <a:pt x="265" y="58"/>
                  </a:lnTo>
                  <a:lnTo>
                    <a:pt x="268" y="60"/>
                  </a:lnTo>
                  <a:lnTo>
                    <a:pt x="278" y="57"/>
                  </a:lnTo>
                  <a:lnTo>
                    <a:pt x="268" y="58"/>
                  </a:lnTo>
                  <a:lnTo>
                    <a:pt x="263" y="48"/>
                  </a:lnTo>
                  <a:lnTo>
                    <a:pt x="259" y="50"/>
                  </a:lnTo>
                  <a:lnTo>
                    <a:pt x="270" y="38"/>
                  </a:lnTo>
                  <a:lnTo>
                    <a:pt x="283" y="33"/>
                  </a:lnTo>
                  <a:lnTo>
                    <a:pt x="278" y="34"/>
                  </a:lnTo>
                  <a:lnTo>
                    <a:pt x="283" y="36"/>
                  </a:lnTo>
                  <a:lnTo>
                    <a:pt x="275" y="40"/>
                  </a:lnTo>
                  <a:lnTo>
                    <a:pt x="280" y="46"/>
                  </a:lnTo>
                  <a:lnTo>
                    <a:pt x="280" y="41"/>
                  </a:lnTo>
                  <a:lnTo>
                    <a:pt x="287" y="40"/>
                  </a:lnTo>
                  <a:lnTo>
                    <a:pt x="285" y="38"/>
                  </a:lnTo>
                  <a:lnTo>
                    <a:pt x="294" y="40"/>
                  </a:lnTo>
                  <a:lnTo>
                    <a:pt x="302" y="38"/>
                  </a:lnTo>
                  <a:lnTo>
                    <a:pt x="297" y="36"/>
                  </a:lnTo>
                  <a:lnTo>
                    <a:pt x="312" y="36"/>
                  </a:lnTo>
                  <a:lnTo>
                    <a:pt x="328" y="24"/>
                  </a:lnTo>
                  <a:lnTo>
                    <a:pt x="338" y="7"/>
                  </a:lnTo>
                  <a:lnTo>
                    <a:pt x="346" y="0"/>
                  </a:lnTo>
                  <a:lnTo>
                    <a:pt x="348" y="2"/>
                  </a:lnTo>
                  <a:lnTo>
                    <a:pt x="343" y="4"/>
                  </a:lnTo>
                  <a:lnTo>
                    <a:pt x="346" y="10"/>
                  </a:lnTo>
                  <a:lnTo>
                    <a:pt x="355" y="12"/>
                  </a:lnTo>
                  <a:lnTo>
                    <a:pt x="357" y="14"/>
                  </a:lnTo>
                  <a:lnTo>
                    <a:pt x="355" y="17"/>
                  </a:lnTo>
                  <a:lnTo>
                    <a:pt x="358" y="14"/>
                  </a:lnTo>
                  <a:lnTo>
                    <a:pt x="365" y="16"/>
                  </a:lnTo>
                  <a:lnTo>
                    <a:pt x="367" y="21"/>
                  </a:lnTo>
                  <a:lnTo>
                    <a:pt x="364" y="29"/>
                  </a:lnTo>
                  <a:lnTo>
                    <a:pt x="352" y="34"/>
                  </a:lnTo>
                  <a:lnTo>
                    <a:pt x="357" y="36"/>
                  </a:lnTo>
                  <a:lnTo>
                    <a:pt x="357" y="45"/>
                  </a:lnTo>
                  <a:lnTo>
                    <a:pt x="358" y="45"/>
                  </a:lnTo>
                  <a:lnTo>
                    <a:pt x="358" y="40"/>
                  </a:lnTo>
                  <a:lnTo>
                    <a:pt x="367" y="40"/>
                  </a:lnTo>
                  <a:lnTo>
                    <a:pt x="367" y="33"/>
                  </a:lnTo>
                  <a:lnTo>
                    <a:pt x="370" y="29"/>
                  </a:lnTo>
                  <a:lnTo>
                    <a:pt x="376" y="29"/>
                  </a:lnTo>
                  <a:lnTo>
                    <a:pt x="374" y="22"/>
                  </a:lnTo>
                  <a:lnTo>
                    <a:pt x="377" y="22"/>
                  </a:lnTo>
                  <a:lnTo>
                    <a:pt x="377" y="19"/>
                  </a:lnTo>
                  <a:lnTo>
                    <a:pt x="379" y="21"/>
                  </a:lnTo>
                  <a:lnTo>
                    <a:pt x="377" y="28"/>
                  </a:lnTo>
                  <a:lnTo>
                    <a:pt x="381" y="28"/>
                  </a:lnTo>
                  <a:lnTo>
                    <a:pt x="381" y="21"/>
                  </a:lnTo>
                  <a:lnTo>
                    <a:pt x="389" y="28"/>
                  </a:lnTo>
                  <a:lnTo>
                    <a:pt x="387" y="34"/>
                  </a:lnTo>
                  <a:lnTo>
                    <a:pt x="384" y="38"/>
                  </a:lnTo>
                  <a:lnTo>
                    <a:pt x="399" y="45"/>
                  </a:lnTo>
                  <a:lnTo>
                    <a:pt x="406" y="36"/>
                  </a:lnTo>
                  <a:lnTo>
                    <a:pt x="422" y="34"/>
                  </a:lnTo>
                  <a:lnTo>
                    <a:pt x="432" y="36"/>
                  </a:lnTo>
                  <a:lnTo>
                    <a:pt x="434" y="41"/>
                  </a:lnTo>
                  <a:lnTo>
                    <a:pt x="435" y="38"/>
                  </a:lnTo>
                  <a:lnTo>
                    <a:pt x="434" y="38"/>
                  </a:lnTo>
                  <a:lnTo>
                    <a:pt x="440" y="38"/>
                  </a:lnTo>
                  <a:lnTo>
                    <a:pt x="446" y="41"/>
                  </a:lnTo>
                  <a:lnTo>
                    <a:pt x="439" y="50"/>
                  </a:lnTo>
                  <a:lnTo>
                    <a:pt x="439" y="53"/>
                  </a:lnTo>
                  <a:lnTo>
                    <a:pt x="449" y="57"/>
                  </a:lnTo>
                  <a:lnTo>
                    <a:pt x="437" y="60"/>
                  </a:lnTo>
                  <a:lnTo>
                    <a:pt x="457" y="58"/>
                  </a:lnTo>
                  <a:lnTo>
                    <a:pt x="454" y="62"/>
                  </a:lnTo>
                  <a:lnTo>
                    <a:pt x="457" y="63"/>
                  </a:lnTo>
                  <a:lnTo>
                    <a:pt x="452" y="67"/>
                  </a:lnTo>
                  <a:lnTo>
                    <a:pt x="469" y="70"/>
                  </a:lnTo>
                  <a:lnTo>
                    <a:pt x="471" y="70"/>
                  </a:lnTo>
                  <a:lnTo>
                    <a:pt x="471" y="67"/>
                  </a:lnTo>
                  <a:lnTo>
                    <a:pt x="480" y="62"/>
                  </a:lnTo>
                  <a:lnTo>
                    <a:pt x="490" y="62"/>
                  </a:lnTo>
                  <a:lnTo>
                    <a:pt x="490" y="67"/>
                  </a:lnTo>
                  <a:lnTo>
                    <a:pt x="502" y="60"/>
                  </a:lnTo>
                  <a:lnTo>
                    <a:pt x="510" y="58"/>
                  </a:lnTo>
                  <a:lnTo>
                    <a:pt x="533" y="65"/>
                  </a:lnTo>
                  <a:lnTo>
                    <a:pt x="536" y="70"/>
                  </a:lnTo>
                  <a:lnTo>
                    <a:pt x="541" y="67"/>
                  </a:lnTo>
                  <a:lnTo>
                    <a:pt x="551" y="70"/>
                  </a:lnTo>
                  <a:lnTo>
                    <a:pt x="555" y="75"/>
                  </a:lnTo>
                  <a:lnTo>
                    <a:pt x="599" y="74"/>
                  </a:lnTo>
                  <a:lnTo>
                    <a:pt x="606" y="81"/>
                  </a:lnTo>
                  <a:lnTo>
                    <a:pt x="623" y="86"/>
                  </a:lnTo>
                  <a:lnTo>
                    <a:pt x="642" y="75"/>
                  </a:lnTo>
                  <a:lnTo>
                    <a:pt x="644" y="81"/>
                  </a:lnTo>
                  <a:lnTo>
                    <a:pt x="645" y="77"/>
                  </a:lnTo>
                  <a:lnTo>
                    <a:pt x="644" y="74"/>
                  </a:lnTo>
                  <a:lnTo>
                    <a:pt x="650" y="72"/>
                  </a:lnTo>
                  <a:lnTo>
                    <a:pt x="661" y="70"/>
                  </a:lnTo>
                  <a:lnTo>
                    <a:pt x="662" y="74"/>
                  </a:lnTo>
                  <a:lnTo>
                    <a:pt x="662" y="69"/>
                  </a:lnTo>
                  <a:lnTo>
                    <a:pt x="679" y="74"/>
                  </a:lnTo>
                  <a:lnTo>
                    <a:pt x="690" y="82"/>
                  </a:lnTo>
                  <a:lnTo>
                    <a:pt x="703" y="86"/>
                  </a:lnTo>
                  <a:lnTo>
                    <a:pt x="714" y="92"/>
                  </a:lnTo>
                  <a:lnTo>
                    <a:pt x="717" y="92"/>
                  </a:lnTo>
                  <a:lnTo>
                    <a:pt x="717" y="91"/>
                  </a:lnTo>
                  <a:lnTo>
                    <a:pt x="714" y="89"/>
                  </a:lnTo>
                  <a:lnTo>
                    <a:pt x="722" y="91"/>
                  </a:lnTo>
                  <a:lnTo>
                    <a:pt x="739" y="173"/>
                  </a:lnTo>
                  <a:lnTo>
                    <a:pt x="773" y="350"/>
                  </a:lnTo>
                  <a:lnTo>
                    <a:pt x="828" y="620"/>
                  </a:lnTo>
                  <a:lnTo>
                    <a:pt x="849" y="729"/>
                  </a:lnTo>
                  <a:lnTo>
                    <a:pt x="867" y="731"/>
                  </a:lnTo>
                  <a:lnTo>
                    <a:pt x="867" y="726"/>
                  </a:lnTo>
                  <a:lnTo>
                    <a:pt x="886" y="731"/>
                  </a:lnTo>
                  <a:lnTo>
                    <a:pt x="893" y="717"/>
                  </a:lnTo>
                  <a:lnTo>
                    <a:pt x="913" y="712"/>
                  </a:lnTo>
                  <a:lnTo>
                    <a:pt x="913" y="731"/>
                  </a:lnTo>
                  <a:lnTo>
                    <a:pt x="934" y="740"/>
                  </a:lnTo>
                  <a:lnTo>
                    <a:pt x="937" y="748"/>
                  </a:lnTo>
                  <a:lnTo>
                    <a:pt x="982" y="775"/>
                  </a:lnTo>
                  <a:lnTo>
                    <a:pt x="992" y="798"/>
                  </a:lnTo>
                  <a:lnTo>
                    <a:pt x="1011" y="774"/>
                  </a:lnTo>
                  <a:lnTo>
                    <a:pt x="1018" y="772"/>
                  </a:lnTo>
                  <a:lnTo>
                    <a:pt x="1019" y="764"/>
                  </a:lnTo>
                  <a:lnTo>
                    <a:pt x="1019" y="762"/>
                  </a:lnTo>
                  <a:lnTo>
                    <a:pt x="1016" y="750"/>
                  </a:lnTo>
                  <a:lnTo>
                    <a:pt x="1023" y="745"/>
                  </a:lnTo>
                  <a:lnTo>
                    <a:pt x="1018" y="740"/>
                  </a:lnTo>
                  <a:lnTo>
                    <a:pt x="1036" y="724"/>
                  </a:lnTo>
                  <a:lnTo>
                    <a:pt x="1045" y="719"/>
                  </a:lnTo>
                  <a:lnTo>
                    <a:pt x="1064" y="729"/>
                  </a:lnTo>
                  <a:lnTo>
                    <a:pt x="1065" y="736"/>
                  </a:lnTo>
                  <a:lnTo>
                    <a:pt x="1064" y="740"/>
                  </a:lnTo>
                  <a:lnTo>
                    <a:pt x="1069" y="741"/>
                  </a:lnTo>
                  <a:lnTo>
                    <a:pt x="1071" y="745"/>
                  </a:lnTo>
                  <a:lnTo>
                    <a:pt x="1072" y="748"/>
                  </a:lnTo>
                  <a:lnTo>
                    <a:pt x="1082" y="748"/>
                  </a:lnTo>
                  <a:lnTo>
                    <a:pt x="1088" y="755"/>
                  </a:lnTo>
                  <a:lnTo>
                    <a:pt x="1091" y="753"/>
                  </a:lnTo>
                  <a:lnTo>
                    <a:pt x="1100" y="764"/>
                  </a:lnTo>
                  <a:lnTo>
                    <a:pt x="1105" y="770"/>
                  </a:lnTo>
                  <a:lnTo>
                    <a:pt x="1122" y="774"/>
                  </a:lnTo>
                  <a:lnTo>
                    <a:pt x="1141" y="787"/>
                  </a:lnTo>
                  <a:lnTo>
                    <a:pt x="1147" y="798"/>
                  </a:lnTo>
                  <a:lnTo>
                    <a:pt x="1158" y="805"/>
                  </a:lnTo>
                  <a:lnTo>
                    <a:pt x="1158" y="806"/>
                  </a:lnTo>
                  <a:lnTo>
                    <a:pt x="1204" y="849"/>
                  </a:lnTo>
                  <a:lnTo>
                    <a:pt x="1211" y="857"/>
                  </a:lnTo>
                  <a:lnTo>
                    <a:pt x="1211" y="866"/>
                  </a:lnTo>
                  <a:lnTo>
                    <a:pt x="1223" y="866"/>
                  </a:lnTo>
                  <a:lnTo>
                    <a:pt x="1223" y="878"/>
                  </a:lnTo>
                  <a:lnTo>
                    <a:pt x="1233" y="880"/>
                  </a:lnTo>
                  <a:lnTo>
                    <a:pt x="1240" y="892"/>
                  </a:lnTo>
                  <a:lnTo>
                    <a:pt x="1250" y="888"/>
                  </a:lnTo>
                  <a:lnTo>
                    <a:pt x="1272" y="895"/>
                  </a:lnTo>
                  <a:lnTo>
                    <a:pt x="1282" y="893"/>
                  </a:lnTo>
                  <a:lnTo>
                    <a:pt x="1291" y="898"/>
                  </a:lnTo>
                  <a:lnTo>
                    <a:pt x="1298" y="898"/>
                  </a:lnTo>
                  <a:lnTo>
                    <a:pt x="1301" y="904"/>
                  </a:lnTo>
                  <a:lnTo>
                    <a:pt x="1315" y="900"/>
                  </a:lnTo>
                  <a:lnTo>
                    <a:pt x="1322" y="914"/>
                  </a:lnTo>
                  <a:lnTo>
                    <a:pt x="1320" y="926"/>
                  </a:lnTo>
                  <a:lnTo>
                    <a:pt x="1327" y="939"/>
                  </a:lnTo>
                  <a:lnTo>
                    <a:pt x="1339" y="953"/>
                  </a:lnTo>
                  <a:lnTo>
                    <a:pt x="1335" y="958"/>
                  </a:lnTo>
                  <a:lnTo>
                    <a:pt x="1334" y="984"/>
                  </a:lnTo>
                  <a:lnTo>
                    <a:pt x="1328" y="994"/>
                  </a:lnTo>
                  <a:lnTo>
                    <a:pt x="1327" y="989"/>
                  </a:lnTo>
                  <a:lnTo>
                    <a:pt x="1325" y="997"/>
                  </a:lnTo>
                  <a:lnTo>
                    <a:pt x="1318" y="986"/>
                  </a:lnTo>
                  <a:lnTo>
                    <a:pt x="1322" y="994"/>
                  </a:lnTo>
                  <a:lnTo>
                    <a:pt x="1318" y="999"/>
                  </a:lnTo>
                  <a:lnTo>
                    <a:pt x="1315" y="997"/>
                  </a:lnTo>
                  <a:lnTo>
                    <a:pt x="1310" y="987"/>
                  </a:lnTo>
                  <a:lnTo>
                    <a:pt x="1306" y="986"/>
                  </a:lnTo>
                  <a:lnTo>
                    <a:pt x="1311" y="977"/>
                  </a:lnTo>
                  <a:lnTo>
                    <a:pt x="1316" y="977"/>
                  </a:lnTo>
                  <a:lnTo>
                    <a:pt x="1320" y="957"/>
                  </a:lnTo>
                  <a:lnTo>
                    <a:pt x="1315" y="977"/>
                  </a:lnTo>
                  <a:lnTo>
                    <a:pt x="1311" y="974"/>
                  </a:lnTo>
                  <a:lnTo>
                    <a:pt x="1308" y="979"/>
                  </a:lnTo>
                  <a:lnTo>
                    <a:pt x="1303" y="979"/>
                  </a:lnTo>
                  <a:lnTo>
                    <a:pt x="1299" y="975"/>
                  </a:lnTo>
                  <a:lnTo>
                    <a:pt x="1303" y="967"/>
                  </a:lnTo>
                  <a:lnTo>
                    <a:pt x="1315" y="962"/>
                  </a:lnTo>
                  <a:lnTo>
                    <a:pt x="1311" y="958"/>
                  </a:lnTo>
                  <a:lnTo>
                    <a:pt x="1304" y="963"/>
                  </a:lnTo>
                  <a:lnTo>
                    <a:pt x="1294" y="938"/>
                  </a:lnTo>
                  <a:lnTo>
                    <a:pt x="1291" y="934"/>
                  </a:lnTo>
                  <a:lnTo>
                    <a:pt x="1291" y="933"/>
                  </a:lnTo>
                  <a:lnTo>
                    <a:pt x="1289" y="934"/>
                  </a:lnTo>
                  <a:lnTo>
                    <a:pt x="1277" y="926"/>
                  </a:lnTo>
                  <a:lnTo>
                    <a:pt x="1281" y="914"/>
                  </a:lnTo>
                  <a:lnTo>
                    <a:pt x="1272" y="927"/>
                  </a:lnTo>
                  <a:lnTo>
                    <a:pt x="1269" y="926"/>
                  </a:lnTo>
                  <a:lnTo>
                    <a:pt x="1253" y="941"/>
                  </a:lnTo>
                  <a:lnTo>
                    <a:pt x="1260" y="943"/>
                  </a:lnTo>
                  <a:lnTo>
                    <a:pt x="1258" y="950"/>
                  </a:lnTo>
                  <a:lnTo>
                    <a:pt x="1262" y="953"/>
                  </a:lnTo>
                  <a:lnTo>
                    <a:pt x="1260" y="958"/>
                  </a:lnTo>
                  <a:lnTo>
                    <a:pt x="1255" y="957"/>
                  </a:lnTo>
                  <a:lnTo>
                    <a:pt x="1258" y="960"/>
                  </a:lnTo>
                  <a:lnTo>
                    <a:pt x="1260" y="967"/>
                  </a:lnTo>
                  <a:lnTo>
                    <a:pt x="1250" y="963"/>
                  </a:lnTo>
                  <a:lnTo>
                    <a:pt x="1243" y="953"/>
                  </a:lnTo>
                  <a:lnTo>
                    <a:pt x="1245" y="953"/>
                  </a:lnTo>
                  <a:lnTo>
                    <a:pt x="1246" y="955"/>
                  </a:lnTo>
                  <a:lnTo>
                    <a:pt x="1245" y="950"/>
                  </a:lnTo>
                  <a:lnTo>
                    <a:pt x="1250" y="946"/>
                  </a:lnTo>
                  <a:lnTo>
                    <a:pt x="1246" y="938"/>
                  </a:lnTo>
                  <a:lnTo>
                    <a:pt x="1250" y="934"/>
                  </a:lnTo>
                  <a:lnTo>
                    <a:pt x="1245" y="922"/>
                  </a:lnTo>
                  <a:lnTo>
                    <a:pt x="1260" y="912"/>
                  </a:lnTo>
                  <a:lnTo>
                    <a:pt x="1245" y="917"/>
                  </a:lnTo>
                  <a:lnTo>
                    <a:pt x="1240" y="910"/>
                  </a:lnTo>
                  <a:lnTo>
                    <a:pt x="1233" y="910"/>
                  </a:lnTo>
                  <a:lnTo>
                    <a:pt x="1229" y="905"/>
                  </a:lnTo>
                  <a:lnTo>
                    <a:pt x="1223" y="904"/>
                  </a:lnTo>
                  <a:lnTo>
                    <a:pt x="1221" y="895"/>
                  </a:lnTo>
                  <a:lnTo>
                    <a:pt x="1212" y="898"/>
                  </a:lnTo>
                  <a:lnTo>
                    <a:pt x="1216" y="895"/>
                  </a:lnTo>
                  <a:lnTo>
                    <a:pt x="1211" y="893"/>
                  </a:lnTo>
                  <a:lnTo>
                    <a:pt x="1216" y="883"/>
                  </a:lnTo>
                  <a:lnTo>
                    <a:pt x="1211" y="890"/>
                  </a:lnTo>
                  <a:lnTo>
                    <a:pt x="1200" y="886"/>
                  </a:lnTo>
                  <a:lnTo>
                    <a:pt x="1192" y="880"/>
                  </a:lnTo>
                  <a:lnTo>
                    <a:pt x="1197" y="880"/>
                  </a:lnTo>
                  <a:lnTo>
                    <a:pt x="1193" y="871"/>
                  </a:lnTo>
                  <a:lnTo>
                    <a:pt x="1192" y="876"/>
                  </a:lnTo>
                  <a:lnTo>
                    <a:pt x="1180" y="876"/>
                  </a:lnTo>
                  <a:lnTo>
                    <a:pt x="1180" y="871"/>
                  </a:lnTo>
                  <a:lnTo>
                    <a:pt x="1178" y="871"/>
                  </a:lnTo>
                  <a:lnTo>
                    <a:pt x="1175" y="871"/>
                  </a:lnTo>
                  <a:lnTo>
                    <a:pt x="1175" y="876"/>
                  </a:lnTo>
                  <a:lnTo>
                    <a:pt x="1164" y="875"/>
                  </a:lnTo>
                  <a:lnTo>
                    <a:pt x="1164" y="866"/>
                  </a:lnTo>
                  <a:lnTo>
                    <a:pt x="1173" y="864"/>
                  </a:lnTo>
                  <a:lnTo>
                    <a:pt x="1178" y="856"/>
                  </a:lnTo>
                  <a:lnTo>
                    <a:pt x="1173" y="861"/>
                  </a:lnTo>
                  <a:lnTo>
                    <a:pt x="1164" y="861"/>
                  </a:lnTo>
                  <a:lnTo>
                    <a:pt x="1166" y="854"/>
                  </a:lnTo>
                  <a:lnTo>
                    <a:pt x="1161" y="856"/>
                  </a:lnTo>
                  <a:lnTo>
                    <a:pt x="1159" y="849"/>
                  </a:lnTo>
                  <a:lnTo>
                    <a:pt x="1164" y="844"/>
                  </a:lnTo>
                  <a:lnTo>
                    <a:pt x="1154" y="849"/>
                  </a:lnTo>
                  <a:lnTo>
                    <a:pt x="1151" y="846"/>
                  </a:lnTo>
                  <a:lnTo>
                    <a:pt x="1149" y="840"/>
                  </a:lnTo>
                  <a:lnTo>
                    <a:pt x="1176" y="846"/>
                  </a:lnTo>
                  <a:lnTo>
                    <a:pt x="1153" y="835"/>
                  </a:lnTo>
                  <a:lnTo>
                    <a:pt x="1149" y="825"/>
                  </a:lnTo>
                  <a:lnTo>
                    <a:pt x="1164" y="823"/>
                  </a:lnTo>
                  <a:lnTo>
                    <a:pt x="1149" y="825"/>
                  </a:lnTo>
                  <a:lnTo>
                    <a:pt x="1147" y="825"/>
                  </a:lnTo>
                  <a:lnTo>
                    <a:pt x="1146" y="835"/>
                  </a:lnTo>
                  <a:lnTo>
                    <a:pt x="1137" y="825"/>
                  </a:lnTo>
                  <a:lnTo>
                    <a:pt x="1139" y="822"/>
                  </a:lnTo>
                  <a:lnTo>
                    <a:pt x="1144" y="825"/>
                  </a:lnTo>
                  <a:lnTo>
                    <a:pt x="1142" y="820"/>
                  </a:lnTo>
                  <a:lnTo>
                    <a:pt x="1139" y="818"/>
                  </a:lnTo>
                  <a:lnTo>
                    <a:pt x="1139" y="811"/>
                  </a:lnTo>
                  <a:lnTo>
                    <a:pt x="1135" y="825"/>
                  </a:lnTo>
                  <a:lnTo>
                    <a:pt x="1127" y="820"/>
                  </a:lnTo>
                  <a:lnTo>
                    <a:pt x="1123" y="806"/>
                  </a:lnTo>
                  <a:lnTo>
                    <a:pt x="1125" y="803"/>
                  </a:lnTo>
                  <a:lnTo>
                    <a:pt x="1122" y="798"/>
                  </a:lnTo>
                  <a:lnTo>
                    <a:pt x="1123" y="791"/>
                  </a:lnTo>
                  <a:lnTo>
                    <a:pt x="1129" y="787"/>
                  </a:lnTo>
                  <a:lnTo>
                    <a:pt x="1122" y="791"/>
                  </a:lnTo>
                  <a:lnTo>
                    <a:pt x="1120" y="813"/>
                  </a:lnTo>
                  <a:lnTo>
                    <a:pt x="1106" y="806"/>
                  </a:lnTo>
                  <a:lnTo>
                    <a:pt x="1096" y="806"/>
                  </a:lnTo>
                  <a:lnTo>
                    <a:pt x="1094" y="799"/>
                  </a:lnTo>
                  <a:lnTo>
                    <a:pt x="1082" y="789"/>
                  </a:lnTo>
                  <a:lnTo>
                    <a:pt x="1086" y="789"/>
                  </a:lnTo>
                  <a:lnTo>
                    <a:pt x="1081" y="779"/>
                  </a:lnTo>
                  <a:lnTo>
                    <a:pt x="1081" y="786"/>
                  </a:lnTo>
                  <a:lnTo>
                    <a:pt x="1074" y="781"/>
                  </a:lnTo>
                  <a:lnTo>
                    <a:pt x="1071" y="770"/>
                  </a:lnTo>
                  <a:lnTo>
                    <a:pt x="1059" y="753"/>
                  </a:lnTo>
                  <a:lnTo>
                    <a:pt x="1057" y="748"/>
                  </a:lnTo>
                  <a:lnTo>
                    <a:pt x="1055" y="740"/>
                  </a:lnTo>
                  <a:lnTo>
                    <a:pt x="1055" y="748"/>
                  </a:lnTo>
                  <a:lnTo>
                    <a:pt x="1057" y="752"/>
                  </a:lnTo>
                  <a:lnTo>
                    <a:pt x="1050" y="752"/>
                  </a:lnTo>
                  <a:lnTo>
                    <a:pt x="1060" y="757"/>
                  </a:lnTo>
                  <a:lnTo>
                    <a:pt x="1064" y="765"/>
                  </a:lnTo>
                  <a:lnTo>
                    <a:pt x="1059" y="758"/>
                  </a:lnTo>
                  <a:lnTo>
                    <a:pt x="1052" y="758"/>
                  </a:lnTo>
                  <a:lnTo>
                    <a:pt x="1060" y="765"/>
                  </a:lnTo>
                  <a:lnTo>
                    <a:pt x="1064" y="774"/>
                  </a:lnTo>
                  <a:lnTo>
                    <a:pt x="1077" y="794"/>
                  </a:lnTo>
                  <a:lnTo>
                    <a:pt x="1076" y="798"/>
                  </a:lnTo>
                  <a:lnTo>
                    <a:pt x="1084" y="806"/>
                  </a:lnTo>
                  <a:lnTo>
                    <a:pt x="1088" y="820"/>
                  </a:lnTo>
                  <a:lnTo>
                    <a:pt x="1079" y="820"/>
                  </a:lnTo>
                  <a:lnTo>
                    <a:pt x="1069" y="808"/>
                  </a:lnTo>
                  <a:lnTo>
                    <a:pt x="1072" y="815"/>
                  </a:lnTo>
                  <a:lnTo>
                    <a:pt x="1065" y="813"/>
                  </a:lnTo>
                  <a:lnTo>
                    <a:pt x="1055" y="818"/>
                  </a:lnTo>
                  <a:lnTo>
                    <a:pt x="1055" y="813"/>
                  </a:lnTo>
                  <a:lnTo>
                    <a:pt x="1053" y="813"/>
                  </a:lnTo>
                  <a:lnTo>
                    <a:pt x="1057" y="811"/>
                  </a:lnTo>
                  <a:lnTo>
                    <a:pt x="1053" y="805"/>
                  </a:lnTo>
                  <a:lnTo>
                    <a:pt x="1055" y="803"/>
                  </a:lnTo>
                  <a:lnTo>
                    <a:pt x="1043" y="791"/>
                  </a:lnTo>
                  <a:lnTo>
                    <a:pt x="1052" y="782"/>
                  </a:lnTo>
                  <a:lnTo>
                    <a:pt x="1045" y="782"/>
                  </a:lnTo>
                  <a:lnTo>
                    <a:pt x="1043" y="787"/>
                  </a:lnTo>
                  <a:lnTo>
                    <a:pt x="1042" y="784"/>
                  </a:lnTo>
                  <a:lnTo>
                    <a:pt x="1035" y="777"/>
                  </a:lnTo>
                  <a:lnTo>
                    <a:pt x="1038" y="782"/>
                  </a:lnTo>
                  <a:lnTo>
                    <a:pt x="1035" y="786"/>
                  </a:lnTo>
                  <a:lnTo>
                    <a:pt x="1038" y="784"/>
                  </a:lnTo>
                  <a:lnTo>
                    <a:pt x="1042" y="787"/>
                  </a:lnTo>
                  <a:lnTo>
                    <a:pt x="1038" y="796"/>
                  </a:lnTo>
                  <a:lnTo>
                    <a:pt x="1031" y="794"/>
                  </a:lnTo>
                  <a:lnTo>
                    <a:pt x="1035" y="793"/>
                  </a:lnTo>
                  <a:lnTo>
                    <a:pt x="1028" y="793"/>
                  </a:lnTo>
                  <a:lnTo>
                    <a:pt x="1024" y="784"/>
                  </a:lnTo>
                  <a:lnTo>
                    <a:pt x="1023" y="789"/>
                  </a:lnTo>
                  <a:lnTo>
                    <a:pt x="1016" y="782"/>
                  </a:lnTo>
                  <a:lnTo>
                    <a:pt x="1023" y="789"/>
                  </a:lnTo>
                  <a:lnTo>
                    <a:pt x="1021" y="791"/>
                  </a:lnTo>
                  <a:lnTo>
                    <a:pt x="1004" y="782"/>
                  </a:lnTo>
                  <a:lnTo>
                    <a:pt x="1011" y="791"/>
                  </a:lnTo>
                  <a:lnTo>
                    <a:pt x="1007" y="793"/>
                  </a:lnTo>
                  <a:lnTo>
                    <a:pt x="1006" y="799"/>
                  </a:lnTo>
                  <a:lnTo>
                    <a:pt x="1009" y="794"/>
                  </a:lnTo>
                  <a:lnTo>
                    <a:pt x="1024" y="794"/>
                  </a:lnTo>
                  <a:lnTo>
                    <a:pt x="1028" y="796"/>
                  </a:lnTo>
                  <a:lnTo>
                    <a:pt x="1023" y="796"/>
                  </a:lnTo>
                  <a:lnTo>
                    <a:pt x="1030" y="803"/>
                  </a:lnTo>
                  <a:lnTo>
                    <a:pt x="1033" y="805"/>
                  </a:lnTo>
                  <a:lnTo>
                    <a:pt x="1030" y="799"/>
                  </a:lnTo>
                  <a:lnTo>
                    <a:pt x="1035" y="803"/>
                  </a:lnTo>
                  <a:lnTo>
                    <a:pt x="1030" y="810"/>
                  </a:lnTo>
                  <a:lnTo>
                    <a:pt x="1038" y="808"/>
                  </a:lnTo>
                  <a:lnTo>
                    <a:pt x="1038" y="803"/>
                  </a:lnTo>
                  <a:lnTo>
                    <a:pt x="1045" y="810"/>
                  </a:lnTo>
                  <a:lnTo>
                    <a:pt x="1043" y="813"/>
                  </a:lnTo>
                  <a:lnTo>
                    <a:pt x="1048" y="811"/>
                  </a:lnTo>
                  <a:lnTo>
                    <a:pt x="1052" y="820"/>
                  </a:lnTo>
                  <a:lnTo>
                    <a:pt x="1050" y="823"/>
                  </a:lnTo>
                  <a:lnTo>
                    <a:pt x="1045" y="827"/>
                  </a:lnTo>
                  <a:lnTo>
                    <a:pt x="1042" y="822"/>
                  </a:lnTo>
                  <a:lnTo>
                    <a:pt x="1035" y="820"/>
                  </a:lnTo>
                  <a:lnTo>
                    <a:pt x="1036" y="823"/>
                  </a:lnTo>
                  <a:lnTo>
                    <a:pt x="1033" y="825"/>
                  </a:lnTo>
                  <a:lnTo>
                    <a:pt x="1036" y="827"/>
                  </a:lnTo>
                  <a:lnTo>
                    <a:pt x="1038" y="823"/>
                  </a:lnTo>
                  <a:lnTo>
                    <a:pt x="1042" y="828"/>
                  </a:lnTo>
                  <a:lnTo>
                    <a:pt x="1033" y="827"/>
                  </a:lnTo>
                  <a:lnTo>
                    <a:pt x="1031" y="828"/>
                  </a:lnTo>
                  <a:lnTo>
                    <a:pt x="1035" y="834"/>
                  </a:lnTo>
                  <a:lnTo>
                    <a:pt x="1033" y="837"/>
                  </a:lnTo>
                  <a:lnTo>
                    <a:pt x="1030" y="835"/>
                  </a:lnTo>
                  <a:lnTo>
                    <a:pt x="1031" y="832"/>
                  </a:lnTo>
                  <a:lnTo>
                    <a:pt x="1024" y="832"/>
                  </a:lnTo>
                  <a:lnTo>
                    <a:pt x="1023" y="828"/>
                  </a:lnTo>
                  <a:lnTo>
                    <a:pt x="1023" y="830"/>
                  </a:lnTo>
                  <a:lnTo>
                    <a:pt x="1019" y="827"/>
                  </a:lnTo>
                  <a:lnTo>
                    <a:pt x="1014" y="830"/>
                  </a:lnTo>
                  <a:lnTo>
                    <a:pt x="992" y="820"/>
                  </a:lnTo>
                  <a:lnTo>
                    <a:pt x="997" y="815"/>
                  </a:lnTo>
                  <a:lnTo>
                    <a:pt x="990" y="818"/>
                  </a:lnTo>
                  <a:lnTo>
                    <a:pt x="978" y="810"/>
                  </a:lnTo>
                  <a:lnTo>
                    <a:pt x="975" y="803"/>
                  </a:lnTo>
                  <a:lnTo>
                    <a:pt x="960" y="793"/>
                  </a:lnTo>
                  <a:lnTo>
                    <a:pt x="949" y="793"/>
                  </a:lnTo>
                  <a:lnTo>
                    <a:pt x="953" y="793"/>
                  </a:lnTo>
                  <a:lnTo>
                    <a:pt x="953" y="786"/>
                  </a:lnTo>
                  <a:lnTo>
                    <a:pt x="948" y="791"/>
                  </a:lnTo>
                  <a:lnTo>
                    <a:pt x="925" y="784"/>
                  </a:lnTo>
                  <a:lnTo>
                    <a:pt x="929" y="784"/>
                  </a:lnTo>
                  <a:lnTo>
                    <a:pt x="924" y="781"/>
                  </a:lnTo>
                  <a:lnTo>
                    <a:pt x="922" y="782"/>
                  </a:lnTo>
                  <a:lnTo>
                    <a:pt x="900" y="774"/>
                  </a:lnTo>
                  <a:lnTo>
                    <a:pt x="908" y="767"/>
                  </a:lnTo>
                  <a:lnTo>
                    <a:pt x="910" y="760"/>
                  </a:lnTo>
                  <a:lnTo>
                    <a:pt x="901" y="748"/>
                  </a:lnTo>
                  <a:lnTo>
                    <a:pt x="905" y="741"/>
                  </a:lnTo>
                  <a:lnTo>
                    <a:pt x="913" y="748"/>
                  </a:lnTo>
                  <a:lnTo>
                    <a:pt x="913" y="757"/>
                  </a:lnTo>
                  <a:lnTo>
                    <a:pt x="919" y="764"/>
                  </a:lnTo>
                  <a:lnTo>
                    <a:pt x="915" y="765"/>
                  </a:lnTo>
                  <a:lnTo>
                    <a:pt x="919" y="767"/>
                  </a:lnTo>
                  <a:lnTo>
                    <a:pt x="920" y="764"/>
                  </a:lnTo>
                  <a:lnTo>
                    <a:pt x="915" y="750"/>
                  </a:lnTo>
                  <a:lnTo>
                    <a:pt x="929" y="748"/>
                  </a:lnTo>
                  <a:lnTo>
                    <a:pt x="915" y="746"/>
                  </a:lnTo>
                  <a:lnTo>
                    <a:pt x="903" y="736"/>
                  </a:lnTo>
                  <a:lnTo>
                    <a:pt x="901" y="743"/>
                  </a:lnTo>
                  <a:lnTo>
                    <a:pt x="896" y="755"/>
                  </a:lnTo>
                  <a:lnTo>
                    <a:pt x="878" y="767"/>
                  </a:lnTo>
                  <a:lnTo>
                    <a:pt x="855" y="764"/>
                  </a:lnTo>
                  <a:lnTo>
                    <a:pt x="840" y="762"/>
                  </a:lnTo>
                  <a:lnTo>
                    <a:pt x="845" y="753"/>
                  </a:lnTo>
                  <a:lnTo>
                    <a:pt x="843" y="748"/>
                  </a:lnTo>
                  <a:lnTo>
                    <a:pt x="838" y="743"/>
                  </a:lnTo>
                  <a:lnTo>
                    <a:pt x="835" y="745"/>
                  </a:lnTo>
                  <a:lnTo>
                    <a:pt x="840" y="752"/>
                  </a:lnTo>
                  <a:lnTo>
                    <a:pt x="830" y="758"/>
                  </a:lnTo>
                  <a:lnTo>
                    <a:pt x="794" y="753"/>
                  </a:lnTo>
                  <a:lnTo>
                    <a:pt x="755" y="769"/>
                  </a:lnTo>
                  <a:lnTo>
                    <a:pt x="744" y="767"/>
                  </a:lnTo>
                  <a:lnTo>
                    <a:pt x="750" y="765"/>
                  </a:lnTo>
                  <a:lnTo>
                    <a:pt x="741" y="760"/>
                  </a:lnTo>
                  <a:lnTo>
                    <a:pt x="743" y="755"/>
                  </a:lnTo>
                  <a:lnTo>
                    <a:pt x="729" y="758"/>
                  </a:lnTo>
                  <a:lnTo>
                    <a:pt x="724" y="753"/>
                  </a:lnTo>
                  <a:lnTo>
                    <a:pt x="715" y="752"/>
                  </a:lnTo>
                  <a:lnTo>
                    <a:pt x="719" y="741"/>
                  </a:lnTo>
                  <a:lnTo>
                    <a:pt x="719" y="738"/>
                  </a:lnTo>
                  <a:lnTo>
                    <a:pt x="715" y="740"/>
                  </a:lnTo>
                  <a:lnTo>
                    <a:pt x="717" y="726"/>
                  </a:lnTo>
                  <a:lnTo>
                    <a:pt x="722" y="723"/>
                  </a:lnTo>
                  <a:lnTo>
                    <a:pt x="717" y="724"/>
                  </a:lnTo>
                  <a:lnTo>
                    <a:pt x="717" y="731"/>
                  </a:lnTo>
                  <a:lnTo>
                    <a:pt x="705" y="748"/>
                  </a:lnTo>
                  <a:lnTo>
                    <a:pt x="700" y="750"/>
                  </a:lnTo>
                  <a:lnTo>
                    <a:pt x="690" y="743"/>
                  </a:lnTo>
                  <a:lnTo>
                    <a:pt x="679" y="745"/>
                  </a:lnTo>
                  <a:lnTo>
                    <a:pt x="688" y="729"/>
                  </a:lnTo>
                  <a:lnTo>
                    <a:pt x="681" y="735"/>
                  </a:lnTo>
                  <a:lnTo>
                    <a:pt x="683" y="731"/>
                  </a:lnTo>
                  <a:lnTo>
                    <a:pt x="679" y="733"/>
                  </a:lnTo>
                  <a:lnTo>
                    <a:pt x="681" y="729"/>
                  </a:lnTo>
                  <a:lnTo>
                    <a:pt x="676" y="735"/>
                  </a:lnTo>
                  <a:lnTo>
                    <a:pt x="678" y="728"/>
                  </a:lnTo>
                  <a:lnTo>
                    <a:pt x="668" y="735"/>
                  </a:lnTo>
                  <a:lnTo>
                    <a:pt x="674" y="726"/>
                  </a:lnTo>
                  <a:lnTo>
                    <a:pt x="673" y="723"/>
                  </a:lnTo>
                  <a:lnTo>
                    <a:pt x="666" y="729"/>
                  </a:lnTo>
                  <a:lnTo>
                    <a:pt x="664" y="726"/>
                  </a:lnTo>
                  <a:lnTo>
                    <a:pt x="659" y="733"/>
                  </a:lnTo>
                  <a:lnTo>
                    <a:pt x="654" y="731"/>
                  </a:lnTo>
                  <a:lnTo>
                    <a:pt x="652" y="729"/>
                  </a:lnTo>
                  <a:lnTo>
                    <a:pt x="671" y="721"/>
                  </a:lnTo>
                  <a:lnTo>
                    <a:pt x="666" y="717"/>
                  </a:lnTo>
                  <a:lnTo>
                    <a:pt x="662" y="723"/>
                  </a:lnTo>
                  <a:lnTo>
                    <a:pt x="654" y="723"/>
                  </a:lnTo>
                  <a:lnTo>
                    <a:pt x="654" y="719"/>
                  </a:lnTo>
                  <a:lnTo>
                    <a:pt x="649" y="714"/>
                  </a:lnTo>
                  <a:lnTo>
                    <a:pt x="654" y="716"/>
                  </a:lnTo>
                  <a:lnTo>
                    <a:pt x="649" y="712"/>
                  </a:lnTo>
                  <a:lnTo>
                    <a:pt x="650" y="709"/>
                  </a:lnTo>
                  <a:lnTo>
                    <a:pt x="654" y="709"/>
                  </a:lnTo>
                  <a:lnTo>
                    <a:pt x="650" y="705"/>
                  </a:lnTo>
                  <a:lnTo>
                    <a:pt x="664" y="704"/>
                  </a:lnTo>
                  <a:lnTo>
                    <a:pt x="662" y="700"/>
                  </a:lnTo>
                  <a:lnTo>
                    <a:pt x="652" y="702"/>
                  </a:lnTo>
                  <a:lnTo>
                    <a:pt x="642" y="716"/>
                  </a:lnTo>
                  <a:lnTo>
                    <a:pt x="639" y="716"/>
                  </a:lnTo>
                  <a:lnTo>
                    <a:pt x="640" y="712"/>
                  </a:lnTo>
                  <a:lnTo>
                    <a:pt x="637" y="712"/>
                  </a:lnTo>
                  <a:lnTo>
                    <a:pt x="635" y="716"/>
                  </a:lnTo>
                  <a:lnTo>
                    <a:pt x="633" y="712"/>
                  </a:lnTo>
                  <a:lnTo>
                    <a:pt x="630" y="712"/>
                  </a:lnTo>
                  <a:lnTo>
                    <a:pt x="632" y="717"/>
                  </a:lnTo>
                  <a:lnTo>
                    <a:pt x="628" y="721"/>
                  </a:lnTo>
                  <a:lnTo>
                    <a:pt x="625" y="721"/>
                  </a:lnTo>
                  <a:lnTo>
                    <a:pt x="627" y="714"/>
                  </a:lnTo>
                  <a:lnTo>
                    <a:pt x="625" y="717"/>
                  </a:lnTo>
                  <a:lnTo>
                    <a:pt x="625" y="712"/>
                  </a:lnTo>
                  <a:lnTo>
                    <a:pt x="621" y="721"/>
                  </a:lnTo>
                  <a:lnTo>
                    <a:pt x="623" y="709"/>
                  </a:lnTo>
                  <a:lnTo>
                    <a:pt x="620" y="704"/>
                  </a:lnTo>
                  <a:lnTo>
                    <a:pt x="620" y="712"/>
                  </a:lnTo>
                  <a:lnTo>
                    <a:pt x="616" y="712"/>
                  </a:lnTo>
                  <a:lnTo>
                    <a:pt x="620" y="714"/>
                  </a:lnTo>
                  <a:lnTo>
                    <a:pt x="620" y="724"/>
                  </a:lnTo>
                  <a:lnTo>
                    <a:pt x="616" y="723"/>
                  </a:lnTo>
                  <a:lnTo>
                    <a:pt x="616" y="717"/>
                  </a:lnTo>
                  <a:lnTo>
                    <a:pt x="613" y="724"/>
                  </a:lnTo>
                  <a:lnTo>
                    <a:pt x="615" y="726"/>
                  </a:lnTo>
                  <a:lnTo>
                    <a:pt x="611" y="726"/>
                  </a:lnTo>
                  <a:lnTo>
                    <a:pt x="604" y="719"/>
                  </a:lnTo>
                  <a:lnTo>
                    <a:pt x="615" y="700"/>
                  </a:lnTo>
                  <a:lnTo>
                    <a:pt x="613" y="700"/>
                  </a:lnTo>
                  <a:lnTo>
                    <a:pt x="613" y="695"/>
                  </a:lnTo>
                  <a:lnTo>
                    <a:pt x="604" y="714"/>
                  </a:lnTo>
                  <a:lnTo>
                    <a:pt x="599" y="707"/>
                  </a:lnTo>
                  <a:lnTo>
                    <a:pt x="592" y="712"/>
                  </a:lnTo>
                  <a:lnTo>
                    <a:pt x="594" y="714"/>
                  </a:lnTo>
                  <a:lnTo>
                    <a:pt x="592" y="717"/>
                  </a:lnTo>
                  <a:lnTo>
                    <a:pt x="601" y="711"/>
                  </a:lnTo>
                  <a:lnTo>
                    <a:pt x="598" y="719"/>
                  </a:lnTo>
                  <a:lnTo>
                    <a:pt x="594" y="719"/>
                  </a:lnTo>
                  <a:lnTo>
                    <a:pt x="598" y="723"/>
                  </a:lnTo>
                  <a:lnTo>
                    <a:pt x="596" y="728"/>
                  </a:lnTo>
                  <a:lnTo>
                    <a:pt x="594" y="726"/>
                  </a:lnTo>
                  <a:lnTo>
                    <a:pt x="596" y="729"/>
                  </a:lnTo>
                  <a:lnTo>
                    <a:pt x="584" y="733"/>
                  </a:lnTo>
                  <a:lnTo>
                    <a:pt x="592" y="731"/>
                  </a:lnTo>
                  <a:lnTo>
                    <a:pt x="586" y="735"/>
                  </a:lnTo>
                  <a:lnTo>
                    <a:pt x="586" y="736"/>
                  </a:lnTo>
                  <a:lnTo>
                    <a:pt x="586" y="740"/>
                  </a:lnTo>
                  <a:lnTo>
                    <a:pt x="594" y="733"/>
                  </a:lnTo>
                  <a:lnTo>
                    <a:pt x="594" y="743"/>
                  </a:lnTo>
                  <a:lnTo>
                    <a:pt x="599" y="733"/>
                  </a:lnTo>
                  <a:lnTo>
                    <a:pt x="601" y="741"/>
                  </a:lnTo>
                  <a:lnTo>
                    <a:pt x="598" y="748"/>
                  </a:lnTo>
                  <a:lnTo>
                    <a:pt x="592" y="746"/>
                  </a:lnTo>
                  <a:lnTo>
                    <a:pt x="587" y="755"/>
                  </a:lnTo>
                  <a:lnTo>
                    <a:pt x="586" y="757"/>
                  </a:lnTo>
                  <a:lnTo>
                    <a:pt x="587" y="755"/>
                  </a:lnTo>
                  <a:lnTo>
                    <a:pt x="594" y="748"/>
                  </a:lnTo>
                  <a:lnTo>
                    <a:pt x="601" y="755"/>
                  </a:lnTo>
                  <a:lnTo>
                    <a:pt x="601" y="750"/>
                  </a:lnTo>
                  <a:lnTo>
                    <a:pt x="603" y="746"/>
                  </a:lnTo>
                  <a:lnTo>
                    <a:pt x="603" y="752"/>
                  </a:lnTo>
                  <a:lnTo>
                    <a:pt x="604" y="743"/>
                  </a:lnTo>
                  <a:lnTo>
                    <a:pt x="611" y="753"/>
                  </a:lnTo>
                  <a:lnTo>
                    <a:pt x="606" y="758"/>
                  </a:lnTo>
                  <a:lnTo>
                    <a:pt x="603" y="757"/>
                  </a:lnTo>
                  <a:lnTo>
                    <a:pt x="606" y="760"/>
                  </a:lnTo>
                  <a:lnTo>
                    <a:pt x="601" y="760"/>
                  </a:lnTo>
                  <a:lnTo>
                    <a:pt x="603" y="762"/>
                  </a:lnTo>
                  <a:lnTo>
                    <a:pt x="599" y="769"/>
                  </a:lnTo>
                  <a:lnTo>
                    <a:pt x="598" y="767"/>
                  </a:lnTo>
                  <a:lnTo>
                    <a:pt x="598" y="770"/>
                  </a:lnTo>
                  <a:lnTo>
                    <a:pt x="596" y="774"/>
                  </a:lnTo>
                  <a:lnTo>
                    <a:pt x="603" y="769"/>
                  </a:lnTo>
                  <a:lnTo>
                    <a:pt x="601" y="770"/>
                  </a:lnTo>
                  <a:lnTo>
                    <a:pt x="604" y="772"/>
                  </a:lnTo>
                  <a:lnTo>
                    <a:pt x="604" y="775"/>
                  </a:lnTo>
                  <a:lnTo>
                    <a:pt x="606" y="770"/>
                  </a:lnTo>
                  <a:lnTo>
                    <a:pt x="604" y="777"/>
                  </a:lnTo>
                  <a:lnTo>
                    <a:pt x="599" y="774"/>
                  </a:lnTo>
                  <a:lnTo>
                    <a:pt x="596" y="784"/>
                  </a:lnTo>
                  <a:lnTo>
                    <a:pt x="598" y="789"/>
                  </a:lnTo>
                  <a:lnTo>
                    <a:pt x="592" y="784"/>
                  </a:lnTo>
                  <a:lnTo>
                    <a:pt x="594" y="789"/>
                  </a:lnTo>
                  <a:lnTo>
                    <a:pt x="592" y="791"/>
                  </a:lnTo>
                  <a:lnTo>
                    <a:pt x="591" y="793"/>
                  </a:lnTo>
                  <a:lnTo>
                    <a:pt x="575" y="791"/>
                  </a:lnTo>
                  <a:lnTo>
                    <a:pt x="574" y="789"/>
                  </a:lnTo>
                  <a:lnTo>
                    <a:pt x="575" y="784"/>
                  </a:lnTo>
                  <a:lnTo>
                    <a:pt x="574" y="784"/>
                  </a:lnTo>
                  <a:lnTo>
                    <a:pt x="568" y="798"/>
                  </a:lnTo>
                  <a:lnTo>
                    <a:pt x="567" y="787"/>
                  </a:lnTo>
                  <a:lnTo>
                    <a:pt x="562" y="781"/>
                  </a:lnTo>
                  <a:lnTo>
                    <a:pt x="563" y="789"/>
                  </a:lnTo>
                  <a:lnTo>
                    <a:pt x="557" y="801"/>
                  </a:lnTo>
                  <a:lnTo>
                    <a:pt x="560" y="810"/>
                  </a:lnTo>
                  <a:lnTo>
                    <a:pt x="557" y="808"/>
                  </a:lnTo>
                  <a:lnTo>
                    <a:pt x="555" y="796"/>
                  </a:lnTo>
                  <a:lnTo>
                    <a:pt x="553" y="793"/>
                  </a:lnTo>
                  <a:lnTo>
                    <a:pt x="551" y="801"/>
                  </a:lnTo>
                  <a:lnTo>
                    <a:pt x="548" y="801"/>
                  </a:lnTo>
                  <a:lnTo>
                    <a:pt x="551" y="805"/>
                  </a:lnTo>
                  <a:lnTo>
                    <a:pt x="553" y="813"/>
                  </a:lnTo>
                  <a:lnTo>
                    <a:pt x="543" y="805"/>
                  </a:lnTo>
                  <a:lnTo>
                    <a:pt x="546" y="810"/>
                  </a:lnTo>
                  <a:lnTo>
                    <a:pt x="546" y="813"/>
                  </a:lnTo>
                  <a:lnTo>
                    <a:pt x="543" y="816"/>
                  </a:lnTo>
                  <a:lnTo>
                    <a:pt x="539" y="811"/>
                  </a:lnTo>
                  <a:lnTo>
                    <a:pt x="541" y="820"/>
                  </a:lnTo>
                  <a:lnTo>
                    <a:pt x="538" y="820"/>
                  </a:lnTo>
                  <a:lnTo>
                    <a:pt x="538" y="823"/>
                  </a:lnTo>
                  <a:lnTo>
                    <a:pt x="531" y="828"/>
                  </a:lnTo>
                  <a:lnTo>
                    <a:pt x="536" y="811"/>
                  </a:lnTo>
                  <a:lnTo>
                    <a:pt x="528" y="828"/>
                  </a:lnTo>
                  <a:lnTo>
                    <a:pt x="526" y="825"/>
                  </a:lnTo>
                  <a:lnTo>
                    <a:pt x="528" y="820"/>
                  </a:lnTo>
                  <a:lnTo>
                    <a:pt x="521" y="823"/>
                  </a:lnTo>
                  <a:lnTo>
                    <a:pt x="524" y="827"/>
                  </a:lnTo>
                  <a:lnTo>
                    <a:pt x="522" y="830"/>
                  </a:lnTo>
                  <a:lnTo>
                    <a:pt x="524" y="832"/>
                  </a:lnTo>
                  <a:lnTo>
                    <a:pt x="512" y="840"/>
                  </a:lnTo>
                  <a:lnTo>
                    <a:pt x="514" y="844"/>
                  </a:lnTo>
                  <a:lnTo>
                    <a:pt x="512" y="847"/>
                  </a:lnTo>
                  <a:lnTo>
                    <a:pt x="509" y="842"/>
                  </a:lnTo>
                  <a:lnTo>
                    <a:pt x="500" y="840"/>
                  </a:lnTo>
                  <a:lnTo>
                    <a:pt x="507" y="847"/>
                  </a:lnTo>
                  <a:lnTo>
                    <a:pt x="495" y="846"/>
                  </a:lnTo>
                  <a:lnTo>
                    <a:pt x="485" y="852"/>
                  </a:lnTo>
                  <a:lnTo>
                    <a:pt x="483" y="847"/>
                  </a:lnTo>
                  <a:lnTo>
                    <a:pt x="476" y="844"/>
                  </a:lnTo>
                  <a:lnTo>
                    <a:pt x="476" y="839"/>
                  </a:lnTo>
                  <a:lnTo>
                    <a:pt x="481" y="839"/>
                  </a:lnTo>
                  <a:lnTo>
                    <a:pt x="478" y="835"/>
                  </a:lnTo>
                  <a:lnTo>
                    <a:pt x="485" y="830"/>
                  </a:lnTo>
                  <a:lnTo>
                    <a:pt x="497" y="832"/>
                  </a:lnTo>
                  <a:lnTo>
                    <a:pt x="493" y="825"/>
                  </a:lnTo>
                  <a:lnTo>
                    <a:pt x="504" y="820"/>
                  </a:lnTo>
                  <a:lnTo>
                    <a:pt x="502" y="818"/>
                  </a:lnTo>
                  <a:lnTo>
                    <a:pt x="509" y="808"/>
                  </a:lnTo>
                  <a:lnTo>
                    <a:pt x="493" y="816"/>
                  </a:lnTo>
                  <a:lnTo>
                    <a:pt x="492" y="818"/>
                  </a:lnTo>
                  <a:lnTo>
                    <a:pt x="495" y="820"/>
                  </a:lnTo>
                  <a:lnTo>
                    <a:pt x="478" y="811"/>
                  </a:lnTo>
                  <a:lnTo>
                    <a:pt x="483" y="791"/>
                  </a:lnTo>
                  <a:lnTo>
                    <a:pt x="492" y="779"/>
                  </a:lnTo>
                  <a:lnTo>
                    <a:pt x="493" y="767"/>
                  </a:lnTo>
                  <a:lnTo>
                    <a:pt x="497" y="765"/>
                  </a:lnTo>
                  <a:lnTo>
                    <a:pt x="497" y="755"/>
                  </a:lnTo>
                  <a:lnTo>
                    <a:pt x="492" y="741"/>
                  </a:lnTo>
                  <a:lnTo>
                    <a:pt x="504" y="738"/>
                  </a:lnTo>
                  <a:lnTo>
                    <a:pt x="524" y="719"/>
                  </a:lnTo>
                  <a:lnTo>
                    <a:pt x="538" y="728"/>
                  </a:lnTo>
                  <a:lnTo>
                    <a:pt x="545" y="723"/>
                  </a:lnTo>
                  <a:lnTo>
                    <a:pt x="572" y="729"/>
                  </a:lnTo>
                  <a:lnTo>
                    <a:pt x="567" y="723"/>
                  </a:lnTo>
                  <a:lnTo>
                    <a:pt x="560" y="724"/>
                  </a:lnTo>
                  <a:lnTo>
                    <a:pt x="536" y="711"/>
                  </a:lnTo>
                  <a:lnTo>
                    <a:pt x="548" y="692"/>
                  </a:lnTo>
                  <a:lnTo>
                    <a:pt x="562" y="685"/>
                  </a:lnTo>
                  <a:lnTo>
                    <a:pt x="546" y="687"/>
                  </a:lnTo>
                  <a:lnTo>
                    <a:pt x="541" y="694"/>
                  </a:lnTo>
                  <a:lnTo>
                    <a:pt x="538" y="704"/>
                  </a:lnTo>
                  <a:lnTo>
                    <a:pt x="521" y="704"/>
                  </a:lnTo>
                  <a:lnTo>
                    <a:pt x="517" y="695"/>
                  </a:lnTo>
                  <a:lnTo>
                    <a:pt x="517" y="702"/>
                  </a:lnTo>
                  <a:lnTo>
                    <a:pt x="505" y="707"/>
                  </a:lnTo>
                  <a:lnTo>
                    <a:pt x="505" y="709"/>
                  </a:lnTo>
                  <a:lnTo>
                    <a:pt x="498" y="719"/>
                  </a:lnTo>
                  <a:lnTo>
                    <a:pt x="480" y="729"/>
                  </a:lnTo>
                  <a:lnTo>
                    <a:pt x="478" y="735"/>
                  </a:lnTo>
                  <a:lnTo>
                    <a:pt x="481" y="743"/>
                  </a:lnTo>
                  <a:lnTo>
                    <a:pt x="476" y="741"/>
                  </a:lnTo>
                  <a:lnTo>
                    <a:pt x="469" y="746"/>
                  </a:lnTo>
                  <a:lnTo>
                    <a:pt x="461" y="758"/>
                  </a:lnTo>
                  <a:lnTo>
                    <a:pt x="461" y="764"/>
                  </a:lnTo>
                  <a:lnTo>
                    <a:pt x="464" y="767"/>
                  </a:lnTo>
                  <a:lnTo>
                    <a:pt x="457" y="774"/>
                  </a:lnTo>
                  <a:lnTo>
                    <a:pt x="451" y="779"/>
                  </a:lnTo>
                  <a:lnTo>
                    <a:pt x="442" y="777"/>
                  </a:lnTo>
                  <a:lnTo>
                    <a:pt x="440" y="772"/>
                  </a:lnTo>
                  <a:lnTo>
                    <a:pt x="434" y="774"/>
                  </a:lnTo>
                  <a:lnTo>
                    <a:pt x="440" y="774"/>
                  </a:lnTo>
                  <a:lnTo>
                    <a:pt x="440" y="777"/>
                  </a:lnTo>
                  <a:lnTo>
                    <a:pt x="452" y="789"/>
                  </a:lnTo>
                  <a:lnTo>
                    <a:pt x="449" y="799"/>
                  </a:lnTo>
                  <a:lnTo>
                    <a:pt x="430" y="805"/>
                  </a:lnTo>
                  <a:lnTo>
                    <a:pt x="428" y="806"/>
                  </a:lnTo>
                  <a:lnTo>
                    <a:pt x="439" y="806"/>
                  </a:lnTo>
                  <a:lnTo>
                    <a:pt x="437" y="815"/>
                  </a:lnTo>
                  <a:lnTo>
                    <a:pt x="430" y="820"/>
                  </a:lnTo>
                  <a:lnTo>
                    <a:pt x="423" y="818"/>
                  </a:lnTo>
                  <a:lnTo>
                    <a:pt x="427" y="815"/>
                  </a:lnTo>
                  <a:lnTo>
                    <a:pt x="423" y="810"/>
                  </a:lnTo>
                  <a:lnTo>
                    <a:pt x="422" y="820"/>
                  </a:lnTo>
                  <a:lnTo>
                    <a:pt x="420" y="820"/>
                  </a:lnTo>
                  <a:lnTo>
                    <a:pt x="418" y="816"/>
                  </a:lnTo>
                  <a:lnTo>
                    <a:pt x="413" y="820"/>
                  </a:lnTo>
                  <a:lnTo>
                    <a:pt x="418" y="822"/>
                  </a:lnTo>
                  <a:lnTo>
                    <a:pt x="418" y="825"/>
                  </a:lnTo>
                  <a:lnTo>
                    <a:pt x="408" y="827"/>
                  </a:lnTo>
                  <a:lnTo>
                    <a:pt x="411" y="828"/>
                  </a:lnTo>
                  <a:lnTo>
                    <a:pt x="413" y="834"/>
                  </a:lnTo>
                  <a:lnTo>
                    <a:pt x="398" y="839"/>
                  </a:lnTo>
                  <a:lnTo>
                    <a:pt x="405" y="839"/>
                  </a:lnTo>
                  <a:lnTo>
                    <a:pt x="399" y="844"/>
                  </a:lnTo>
                  <a:lnTo>
                    <a:pt x="399" y="851"/>
                  </a:lnTo>
                  <a:lnTo>
                    <a:pt x="394" y="854"/>
                  </a:lnTo>
                  <a:lnTo>
                    <a:pt x="398" y="856"/>
                  </a:lnTo>
                  <a:lnTo>
                    <a:pt x="398" y="863"/>
                  </a:lnTo>
                  <a:lnTo>
                    <a:pt x="403" y="859"/>
                  </a:lnTo>
                  <a:lnTo>
                    <a:pt x="415" y="859"/>
                  </a:lnTo>
                  <a:lnTo>
                    <a:pt x="423" y="866"/>
                  </a:lnTo>
                  <a:lnTo>
                    <a:pt x="428" y="873"/>
                  </a:lnTo>
                  <a:lnTo>
                    <a:pt x="427" y="875"/>
                  </a:lnTo>
                  <a:lnTo>
                    <a:pt x="430" y="875"/>
                  </a:lnTo>
                  <a:lnTo>
                    <a:pt x="427" y="876"/>
                  </a:lnTo>
                  <a:lnTo>
                    <a:pt x="423" y="885"/>
                  </a:lnTo>
                  <a:lnTo>
                    <a:pt x="418" y="890"/>
                  </a:lnTo>
                  <a:lnTo>
                    <a:pt x="408" y="892"/>
                  </a:lnTo>
                  <a:lnTo>
                    <a:pt x="405" y="898"/>
                  </a:lnTo>
                  <a:lnTo>
                    <a:pt x="406" y="898"/>
                  </a:lnTo>
                  <a:lnTo>
                    <a:pt x="399" y="900"/>
                  </a:lnTo>
                  <a:lnTo>
                    <a:pt x="403" y="909"/>
                  </a:lnTo>
                  <a:lnTo>
                    <a:pt x="391" y="914"/>
                  </a:lnTo>
                  <a:lnTo>
                    <a:pt x="399" y="916"/>
                  </a:lnTo>
                  <a:lnTo>
                    <a:pt x="394" y="917"/>
                  </a:lnTo>
                  <a:lnTo>
                    <a:pt x="398" y="919"/>
                  </a:lnTo>
                  <a:lnTo>
                    <a:pt x="396" y="921"/>
                  </a:lnTo>
                  <a:lnTo>
                    <a:pt x="393" y="921"/>
                  </a:lnTo>
                  <a:lnTo>
                    <a:pt x="396" y="924"/>
                  </a:lnTo>
                  <a:lnTo>
                    <a:pt x="391" y="924"/>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68" name="Freeform 1600"/>
            <p:cNvSpPr>
              <a:spLocks/>
            </p:cNvSpPr>
            <p:nvPr/>
          </p:nvSpPr>
          <p:spPr bwMode="auto">
            <a:xfrm>
              <a:off x="537" y="1378"/>
              <a:ext cx="146" cy="113"/>
            </a:xfrm>
            <a:custGeom>
              <a:avLst/>
              <a:gdLst/>
              <a:ahLst/>
              <a:cxnLst>
                <a:cxn ang="0">
                  <a:pos x="354" y="79"/>
                </a:cxn>
                <a:cxn ang="0">
                  <a:pos x="338" y="86"/>
                </a:cxn>
                <a:cxn ang="0">
                  <a:pos x="316" y="101"/>
                </a:cxn>
                <a:cxn ang="0">
                  <a:pos x="301" y="116"/>
                </a:cxn>
                <a:cxn ang="0">
                  <a:pos x="280" y="133"/>
                </a:cxn>
                <a:cxn ang="0">
                  <a:pos x="289" y="144"/>
                </a:cxn>
                <a:cxn ang="0">
                  <a:pos x="280" y="157"/>
                </a:cxn>
                <a:cxn ang="0">
                  <a:pos x="258" y="168"/>
                </a:cxn>
                <a:cxn ang="0">
                  <a:pos x="246" y="171"/>
                </a:cxn>
                <a:cxn ang="0">
                  <a:pos x="231" y="176"/>
                </a:cxn>
                <a:cxn ang="0">
                  <a:pos x="217" y="186"/>
                </a:cxn>
                <a:cxn ang="0">
                  <a:pos x="200" y="200"/>
                </a:cxn>
                <a:cxn ang="0">
                  <a:pos x="217" y="207"/>
                </a:cxn>
                <a:cxn ang="0">
                  <a:pos x="203" y="222"/>
                </a:cxn>
                <a:cxn ang="0">
                  <a:pos x="203" y="209"/>
                </a:cxn>
                <a:cxn ang="0">
                  <a:pos x="195" y="217"/>
                </a:cxn>
                <a:cxn ang="0">
                  <a:pos x="185" y="226"/>
                </a:cxn>
                <a:cxn ang="0">
                  <a:pos x="161" y="236"/>
                </a:cxn>
                <a:cxn ang="0">
                  <a:pos x="152" y="241"/>
                </a:cxn>
                <a:cxn ang="0">
                  <a:pos x="147" y="232"/>
                </a:cxn>
                <a:cxn ang="0">
                  <a:pos x="123" y="239"/>
                </a:cxn>
                <a:cxn ang="0">
                  <a:pos x="113" y="250"/>
                </a:cxn>
                <a:cxn ang="0">
                  <a:pos x="79" y="255"/>
                </a:cxn>
                <a:cxn ang="0">
                  <a:pos x="72" y="244"/>
                </a:cxn>
                <a:cxn ang="0">
                  <a:pos x="53" y="272"/>
                </a:cxn>
                <a:cxn ang="0">
                  <a:pos x="39" y="273"/>
                </a:cxn>
                <a:cxn ang="0">
                  <a:pos x="34" y="255"/>
                </a:cxn>
                <a:cxn ang="0">
                  <a:pos x="31" y="272"/>
                </a:cxn>
                <a:cxn ang="0">
                  <a:pos x="10" y="261"/>
                </a:cxn>
                <a:cxn ang="0">
                  <a:pos x="0" y="280"/>
                </a:cxn>
                <a:cxn ang="0">
                  <a:pos x="5" y="263"/>
                </a:cxn>
                <a:cxn ang="0">
                  <a:pos x="24" y="255"/>
                </a:cxn>
                <a:cxn ang="0">
                  <a:pos x="96" y="212"/>
                </a:cxn>
                <a:cxn ang="0">
                  <a:pos x="103" y="221"/>
                </a:cxn>
                <a:cxn ang="0">
                  <a:pos x="111" y="229"/>
                </a:cxn>
                <a:cxn ang="0">
                  <a:pos x="130" y="227"/>
                </a:cxn>
                <a:cxn ang="0">
                  <a:pos x="178" y="171"/>
                </a:cxn>
                <a:cxn ang="0">
                  <a:pos x="188" y="162"/>
                </a:cxn>
                <a:cxn ang="0">
                  <a:pos x="215" y="130"/>
                </a:cxn>
                <a:cxn ang="0">
                  <a:pos x="249" y="120"/>
                </a:cxn>
                <a:cxn ang="0">
                  <a:pos x="243" y="111"/>
                </a:cxn>
                <a:cxn ang="0">
                  <a:pos x="255" y="69"/>
                </a:cxn>
                <a:cxn ang="0">
                  <a:pos x="260" y="39"/>
                </a:cxn>
                <a:cxn ang="0">
                  <a:pos x="277" y="5"/>
                </a:cxn>
                <a:cxn ang="0">
                  <a:pos x="224" y="41"/>
                </a:cxn>
                <a:cxn ang="0">
                  <a:pos x="217" y="14"/>
                </a:cxn>
                <a:cxn ang="0">
                  <a:pos x="229" y="10"/>
                </a:cxn>
                <a:cxn ang="0">
                  <a:pos x="205" y="14"/>
                </a:cxn>
                <a:cxn ang="0">
                  <a:pos x="200" y="29"/>
                </a:cxn>
                <a:cxn ang="0">
                  <a:pos x="200" y="53"/>
                </a:cxn>
                <a:cxn ang="0">
                  <a:pos x="169" y="14"/>
                </a:cxn>
                <a:cxn ang="0">
                  <a:pos x="150" y="10"/>
                </a:cxn>
                <a:cxn ang="0">
                  <a:pos x="115" y="17"/>
                </a:cxn>
              </a:cxnLst>
              <a:rect l="0" t="0" r="r" b="b"/>
              <a:pathLst>
                <a:path w="364" h="284">
                  <a:moveTo>
                    <a:pt x="364" y="77"/>
                  </a:moveTo>
                  <a:lnTo>
                    <a:pt x="364" y="82"/>
                  </a:lnTo>
                  <a:lnTo>
                    <a:pt x="359" y="74"/>
                  </a:lnTo>
                  <a:lnTo>
                    <a:pt x="359" y="80"/>
                  </a:lnTo>
                  <a:lnTo>
                    <a:pt x="354" y="79"/>
                  </a:lnTo>
                  <a:lnTo>
                    <a:pt x="357" y="84"/>
                  </a:lnTo>
                  <a:lnTo>
                    <a:pt x="355" y="86"/>
                  </a:lnTo>
                  <a:lnTo>
                    <a:pt x="352" y="82"/>
                  </a:lnTo>
                  <a:lnTo>
                    <a:pt x="347" y="87"/>
                  </a:lnTo>
                  <a:lnTo>
                    <a:pt x="338" y="86"/>
                  </a:lnTo>
                  <a:lnTo>
                    <a:pt x="335" y="91"/>
                  </a:lnTo>
                  <a:lnTo>
                    <a:pt x="337" y="96"/>
                  </a:lnTo>
                  <a:lnTo>
                    <a:pt x="328" y="99"/>
                  </a:lnTo>
                  <a:lnTo>
                    <a:pt x="328" y="106"/>
                  </a:lnTo>
                  <a:lnTo>
                    <a:pt x="316" y="101"/>
                  </a:lnTo>
                  <a:lnTo>
                    <a:pt x="316" y="106"/>
                  </a:lnTo>
                  <a:lnTo>
                    <a:pt x="318" y="110"/>
                  </a:lnTo>
                  <a:lnTo>
                    <a:pt x="311" y="111"/>
                  </a:lnTo>
                  <a:lnTo>
                    <a:pt x="311" y="118"/>
                  </a:lnTo>
                  <a:lnTo>
                    <a:pt x="301" y="116"/>
                  </a:lnTo>
                  <a:lnTo>
                    <a:pt x="301" y="120"/>
                  </a:lnTo>
                  <a:lnTo>
                    <a:pt x="297" y="120"/>
                  </a:lnTo>
                  <a:lnTo>
                    <a:pt x="301" y="125"/>
                  </a:lnTo>
                  <a:lnTo>
                    <a:pt x="294" y="123"/>
                  </a:lnTo>
                  <a:lnTo>
                    <a:pt x="280" y="133"/>
                  </a:lnTo>
                  <a:lnTo>
                    <a:pt x="280" y="137"/>
                  </a:lnTo>
                  <a:lnTo>
                    <a:pt x="289" y="137"/>
                  </a:lnTo>
                  <a:lnTo>
                    <a:pt x="284" y="140"/>
                  </a:lnTo>
                  <a:lnTo>
                    <a:pt x="287" y="142"/>
                  </a:lnTo>
                  <a:lnTo>
                    <a:pt x="289" y="144"/>
                  </a:lnTo>
                  <a:lnTo>
                    <a:pt x="287" y="145"/>
                  </a:lnTo>
                  <a:lnTo>
                    <a:pt x="284" y="147"/>
                  </a:lnTo>
                  <a:lnTo>
                    <a:pt x="282" y="152"/>
                  </a:lnTo>
                  <a:lnTo>
                    <a:pt x="277" y="152"/>
                  </a:lnTo>
                  <a:lnTo>
                    <a:pt x="280" y="157"/>
                  </a:lnTo>
                  <a:lnTo>
                    <a:pt x="272" y="152"/>
                  </a:lnTo>
                  <a:lnTo>
                    <a:pt x="270" y="162"/>
                  </a:lnTo>
                  <a:lnTo>
                    <a:pt x="265" y="157"/>
                  </a:lnTo>
                  <a:lnTo>
                    <a:pt x="265" y="161"/>
                  </a:lnTo>
                  <a:lnTo>
                    <a:pt x="258" y="168"/>
                  </a:lnTo>
                  <a:lnTo>
                    <a:pt x="255" y="166"/>
                  </a:lnTo>
                  <a:lnTo>
                    <a:pt x="256" y="168"/>
                  </a:lnTo>
                  <a:lnTo>
                    <a:pt x="253" y="171"/>
                  </a:lnTo>
                  <a:lnTo>
                    <a:pt x="244" y="164"/>
                  </a:lnTo>
                  <a:lnTo>
                    <a:pt x="246" y="171"/>
                  </a:lnTo>
                  <a:lnTo>
                    <a:pt x="239" y="173"/>
                  </a:lnTo>
                  <a:lnTo>
                    <a:pt x="243" y="178"/>
                  </a:lnTo>
                  <a:lnTo>
                    <a:pt x="243" y="181"/>
                  </a:lnTo>
                  <a:lnTo>
                    <a:pt x="236" y="181"/>
                  </a:lnTo>
                  <a:lnTo>
                    <a:pt x="231" y="176"/>
                  </a:lnTo>
                  <a:lnTo>
                    <a:pt x="219" y="183"/>
                  </a:lnTo>
                  <a:lnTo>
                    <a:pt x="219" y="186"/>
                  </a:lnTo>
                  <a:lnTo>
                    <a:pt x="229" y="185"/>
                  </a:lnTo>
                  <a:lnTo>
                    <a:pt x="227" y="190"/>
                  </a:lnTo>
                  <a:lnTo>
                    <a:pt x="217" y="186"/>
                  </a:lnTo>
                  <a:lnTo>
                    <a:pt x="217" y="190"/>
                  </a:lnTo>
                  <a:lnTo>
                    <a:pt x="207" y="191"/>
                  </a:lnTo>
                  <a:lnTo>
                    <a:pt x="197" y="203"/>
                  </a:lnTo>
                  <a:lnTo>
                    <a:pt x="200" y="203"/>
                  </a:lnTo>
                  <a:lnTo>
                    <a:pt x="200" y="200"/>
                  </a:lnTo>
                  <a:lnTo>
                    <a:pt x="203" y="198"/>
                  </a:lnTo>
                  <a:lnTo>
                    <a:pt x="214" y="202"/>
                  </a:lnTo>
                  <a:lnTo>
                    <a:pt x="205" y="205"/>
                  </a:lnTo>
                  <a:lnTo>
                    <a:pt x="208" y="210"/>
                  </a:lnTo>
                  <a:lnTo>
                    <a:pt x="217" y="207"/>
                  </a:lnTo>
                  <a:lnTo>
                    <a:pt x="207" y="214"/>
                  </a:lnTo>
                  <a:lnTo>
                    <a:pt x="205" y="210"/>
                  </a:lnTo>
                  <a:lnTo>
                    <a:pt x="205" y="217"/>
                  </a:lnTo>
                  <a:lnTo>
                    <a:pt x="202" y="215"/>
                  </a:lnTo>
                  <a:lnTo>
                    <a:pt x="203" y="222"/>
                  </a:lnTo>
                  <a:lnTo>
                    <a:pt x="198" y="221"/>
                  </a:lnTo>
                  <a:lnTo>
                    <a:pt x="202" y="217"/>
                  </a:lnTo>
                  <a:lnTo>
                    <a:pt x="198" y="219"/>
                  </a:lnTo>
                  <a:lnTo>
                    <a:pt x="198" y="215"/>
                  </a:lnTo>
                  <a:lnTo>
                    <a:pt x="203" y="209"/>
                  </a:lnTo>
                  <a:lnTo>
                    <a:pt x="197" y="207"/>
                  </a:lnTo>
                  <a:lnTo>
                    <a:pt x="200" y="210"/>
                  </a:lnTo>
                  <a:lnTo>
                    <a:pt x="195" y="214"/>
                  </a:lnTo>
                  <a:lnTo>
                    <a:pt x="195" y="210"/>
                  </a:lnTo>
                  <a:lnTo>
                    <a:pt x="195" y="217"/>
                  </a:lnTo>
                  <a:lnTo>
                    <a:pt x="191" y="219"/>
                  </a:lnTo>
                  <a:lnTo>
                    <a:pt x="195" y="221"/>
                  </a:lnTo>
                  <a:lnTo>
                    <a:pt x="195" y="224"/>
                  </a:lnTo>
                  <a:lnTo>
                    <a:pt x="188" y="221"/>
                  </a:lnTo>
                  <a:lnTo>
                    <a:pt x="185" y="226"/>
                  </a:lnTo>
                  <a:lnTo>
                    <a:pt x="168" y="227"/>
                  </a:lnTo>
                  <a:lnTo>
                    <a:pt x="164" y="234"/>
                  </a:lnTo>
                  <a:lnTo>
                    <a:pt x="162" y="226"/>
                  </a:lnTo>
                  <a:lnTo>
                    <a:pt x="159" y="227"/>
                  </a:lnTo>
                  <a:lnTo>
                    <a:pt x="161" y="236"/>
                  </a:lnTo>
                  <a:lnTo>
                    <a:pt x="157" y="241"/>
                  </a:lnTo>
                  <a:lnTo>
                    <a:pt x="154" y="248"/>
                  </a:lnTo>
                  <a:lnTo>
                    <a:pt x="150" y="246"/>
                  </a:lnTo>
                  <a:lnTo>
                    <a:pt x="156" y="244"/>
                  </a:lnTo>
                  <a:lnTo>
                    <a:pt x="152" y="241"/>
                  </a:lnTo>
                  <a:lnTo>
                    <a:pt x="156" y="239"/>
                  </a:lnTo>
                  <a:lnTo>
                    <a:pt x="154" y="236"/>
                  </a:lnTo>
                  <a:lnTo>
                    <a:pt x="156" y="231"/>
                  </a:lnTo>
                  <a:lnTo>
                    <a:pt x="147" y="227"/>
                  </a:lnTo>
                  <a:lnTo>
                    <a:pt x="147" y="232"/>
                  </a:lnTo>
                  <a:lnTo>
                    <a:pt x="140" y="231"/>
                  </a:lnTo>
                  <a:lnTo>
                    <a:pt x="138" y="238"/>
                  </a:lnTo>
                  <a:lnTo>
                    <a:pt x="135" y="236"/>
                  </a:lnTo>
                  <a:lnTo>
                    <a:pt x="135" y="239"/>
                  </a:lnTo>
                  <a:lnTo>
                    <a:pt x="123" y="239"/>
                  </a:lnTo>
                  <a:lnTo>
                    <a:pt x="127" y="243"/>
                  </a:lnTo>
                  <a:lnTo>
                    <a:pt x="120" y="251"/>
                  </a:lnTo>
                  <a:lnTo>
                    <a:pt x="116" y="243"/>
                  </a:lnTo>
                  <a:lnTo>
                    <a:pt x="109" y="246"/>
                  </a:lnTo>
                  <a:lnTo>
                    <a:pt x="113" y="250"/>
                  </a:lnTo>
                  <a:lnTo>
                    <a:pt x="113" y="251"/>
                  </a:lnTo>
                  <a:lnTo>
                    <a:pt x="108" y="251"/>
                  </a:lnTo>
                  <a:lnTo>
                    <a:pt x="104" y="246"/>
                  </a:lnTo>
                  <a:lnTo>
                    <a:pt x="89" y="258"/>
                  </a:lnTo>
                  <a:lnTo>
                    <a:pt x="79" y="255"/>
                  </a:lnTo>
                  <a:lnTo>
                    <a:pt x="80" y="248"/>
                  </a:lnTo>
                  <a:lnTo>
                    <a:pt x="86" y="241"/>
                  </a:lnTo>
                  <a:lnTo>
                    <a:pt x="94" y="244"/>
                  </a:lnTo>
                  <a:lnTo>
                    <a:pt x="79" y="238"/>
                  </a:lnTo>
                  <a:lnTo>
                    <a:pt x="72" y="244"/>
                  </a:lnTo>
                  <a:lnTo>
                    <a:pt x="72" y="251"/>
                  </a:lnTo>
                  <a:lnTo>
                    <a:pt x="62" y="263"/>
                  </a:lnTo>
                  <a:lnTo>
                    <a:pt x="57" y="261"/>
                  </a:lnTo>
                  <a:lnTo>
                    <a:pt x="58" y="272"/>
                  </a:lnTo>
                  <a:lnTo>
                    <a:pt x="53" y="272"/>
                  </a:lnTo>
                  <a:lnTo>
                    <a:pt x="51" y="270"/>
                  </a:lnTo>
                  <a:lnTo>
                    <a:pt x="55" y="267"/>
                  </a:lnTo>
                  <a:lnTo>
                    <a:pt x="48" y="270"/>
                  </a:lnTo>
                  <a:lnTo>
                    <a:pt x="48" y="275"/>
                  </a:lnTo>
                  <a:lnTo>
                    <a:pt x="39" y="273"/>
                  </a:lnTo>
                  <a:lnTo>
                    <a:pt x="36" y="268"/>
                  </a:lnTo>
                  <a:lnTo>
                    <a:pt x="43" y="268"/>
                  </a:lnTo>
                  <a:lnTo>
                    <a:pt x="36" y="256"/>
                  </a:lnTo>
                  <a:lnTo>
                    <a:pt x="36" y="255"/>
                  </a:lnTo>
                  <a:lnTo>
                    <a:pt x="34" y="255"/>
                  </a:lnTo>
                  <a:lnTo>
                    <a:pt x="29" y="260"/>
                  </a:lnTo>
                  <a:lnTo>
                    <a:pt x="34" y="263"/>
                  </a:lnTo>
                  <a:lnTo>
                    <a:pt x="31" y="270"/>
                  </a:lnTo>
                  <a:lnTo>
                    <a:pt x="34" y="279"/>
                  </a:lnTo>
                  <a:lnTo>
                    <a:pt x="31" y="272"/>
                  </a:lnTo>
                  <a:lnTo>
                    <a:pt x="27" y="279"/>
                  </a:lnTo>
                  <a:lnTo>
                    <a:pt x="21" y="279"/>
                  </a:lnTo>
                  <a:lnTo>
                    <a:pt x="17" y="273"/>
                  </a:lnTo>
                  <a:lnTo>
                    <a:pt x="21" y="272"/>
                  </a:lnTo>
                  <a:lnTo>
                    <a:pt x="10" y="261"/>
                  </a:lnTo>
                  <a:lnTo>
                    <a:pt x="9" y="265"/>
                  </a:lnTo>
                  <a:lnTo>
                    <a:pt x="9" y="270"/>
                  </a:lnTo>
                  <a:lnTo>
                    <a:pt x="14" y="277"/>
                  </a:lnTo>
                  <a:lnTo>
                    <a:pt x="0" y="284"/>
                  </a:lnTo>
                  <a:lnTo>
                    <a:pt x="0" y="280"/>
                  </a:lnTo>
                  <a:lnTo>
                    <a:pt x="5" y="277"/>
                  </a:lnTo>
                  <a:lnTo>
                    <a:pt x="2" y="277"/>
                  </a:lnTo>
                  <a:lnTo>
                    <a:pt x="4" y="273"/>
                  </a:lnTo>
                  <a:lnTo>
                    <a:pt x="7" y="275"/>
                  </a:lnTo>
                  <a:lnTo>
                    <a:pt x="5" y="263"/>
                  </a:lnTo>
                  <a:lnTo>
                    <a:pt x="19" y="256"/>
                  </a:lnTo>
                  <a:lnTo>
                    <a:pt x="16" y="260"/>
                  </a:lnTo>
                  <a:lnTo>
                    <a:pt x="24" y="260"/>
                  </a:lnTo>
                  <a:lnTo>
                    <a:pt x="26" y="258"/>
                  </a:lnTo>
                  <a:lnTo>
                    <a:pt x="24" y="255"/>
                  </a:lnTo>
                  <a:lnTo>
                    <a:pt x="41" y="250"/>
                  </a:lnTo>
                  <a:lnTo>
                    <a:pt x="41" y="244"/>
                  </a:lnTo>
                  <a:lnTo>
                    <a:pt x="36" y="246"/>
                  </a:lnTo>
                  <a:lnTo>
                    <a:pt x="72" y="217"/>
                  </a:lnTo>
                  <a:lnTo>
                    <a:pt x="96" y="212"/>
                  </a:lnTo>
                  <a:lnTo>
                    <a:pt x="89" y="215"/>
                  </a:lnTo>
                  <a:lnTo>
                    <a:pt x="94" y="215"/>
                  </a:lnTo>
                  <a:lnTo>
                    <a:pt x="108" y="214"/>
                  </a:lnTo>
                  <a:lnTo>
                    <a:pt x="109" y="219"/>
                  </a:lnTo>
                  <a:lnTo>
                    <a:pt x="103" y="221"/>
                  </a:lnTo>
                  <a:lnTo>
                    <a:pt x="106" y="222"/>
                  </a:lnTo>
                  <a:lnTo>
                    <a:pt x="104" y="226"/>
                  </a:lnTo>
                  <a:lnTo>
                    <a:pt x="109" y="234"/>
                  </a:lnTo>
                  <a:lnTo>
                    <a:pt x="115" y="232"/>
                  </a:lnTo>
                  <a:lnTo>
                    <a:pt x="111" y="229"/>
                  </a:lnTo>
                  <a:lnTo>
                    <a:pt x="111" y="222"/>
                  </a:lnTo>
                  <a:lnTo>
                    <a:pt x="121" y="224"/>
                  </a:lnTo>
                  <a:lnTo>
                    <a:pt x="123" y="229"/>
                  </a:lnTo>
                  <a:lnTo>
                    <a:pt x="132" y="232"/>
                  </a:lnTo>
                  <a:lnTo>
                    <a:pt x="130" y="227"/>
                  </a:lnTo>
                  <a:lnTo>
                    <a:pt x="132" y="227"/>
                  </a:lnTo>
                  <a:lnTo>
                    <a:pt x="120" y="221"/>
                  </a:lnTo>
                  <a:lnTo>
                    <a:pt x="130" y="197"/>
                  </a:lnTo>
                  <a:lnTo>
                    <a:pt x="152" y="180"/>
                  </a:lnTo>
                  <a:lnTo>
                    <a:pt x="178" y="171"/>
                  </a:lnTo>
                  <a:lnTo>
                    <a:pt x="174" y="171"/>
                  </a:lnTo>
                  <a:lnTo>
                    <a:pt x="176" y="169"/>
                  </a:lnTo>
                  <a:lnTo>
                    <a:pt x="191" y="159"/>
                  </a:lnTo>
                  <a:lnTo>
                    <a:pt x="185" y="164"/>
                  </a:lnTo>
                  <a:lnTo>
                    <a:pt x="188" y="162"/>
                  </a:lnTo>
                  <a:lnTo>
                    <a:pt x="193" y="164"/>
                  </a:lnTo>
                  <a:lnTo>
                    <a:pt x="200" y="168"/>
                  </a:lnTo>
                  <a:lnTo>
                    <a:pt x="198" y="152"/>
                  </a:lnTo>
                  <a:lnTo>
                    <a:pt x="200" y="147"/>
                  </a:lnTo>
                  <a:lnTo>
                    <a:pt x="215" y="130"/>
                  </a:lnTo>
                  <a:lnTo>
                    <a:pt x="224" y="128"/>
                  </a:lnTo>
                  <a:lnTo>
                    <a:pt x="229" y="118"/>
                  </a:lnTo>
                  <a:lnTo>
                    <a:pt x="239" y="115"/>
                  </a:lnTo>
                  <a:lnTo>
                    <a:pt x="239" y="121"/>
                  </a:lnTo>
                  <a:lnTo>
                    <a:pt x="249" y="120"/>
                  </a:lnTo>
                  <a:lnTo>
                    <a:pt x="249" y="115"/>
                  </a:lnTo>
                  <a:lnTo>
                    <a:pt x="248" y="116"/>
                  </a:lnTo>
                  <a:lnTo>
                    <a:pt x="248" y="120"/>
                  </a:lnTo>
                  <a:lnTo>
                    <a:pt x="243" y="120"/>
                  </a:lnTo>
                  <a:lnTo>
                    <a:pt x="243" y="111"/>
                  </a:lnTo>
                  <a:lnTo>
                    <a:pt x="238" y="110"/>
                  </a:lnTo>
                  <a:lnTo>
                    <a:pt x="244" y="77"/>
                  </a:lnTo>
                  <a:lnTo>
                    <a:pt x="251" y="70"/>
                  </a:lnTo>
                  <a:lnTo>
                    <a:pt x="261" y="74"/>
                  </a:lnTo>
                  <a:lnTo>
                    <a:pt x="255" y="69"/>
                  </a:lnTo>
                  <a:lnTo>
                    <a:pt x="249" y="70"/>
                  </a:lnTo>
                  <a:lnTo>
                    <a:pt x="246" y="63"/>
                  </a:lnTo>
                  <a:lnTo>
                    <a:pt x="248" y="57"/>
                  </a:lnTo>
                  <a:lnTo>
                    <a:pt x="258" y="41"/>
                  </a:lnTo>
                  <a:lnTo>
                    <a:pt x="260" y="39"/>
                  </a:lnTo>
                  <a:lnTo>
                    <a:pt x="270" y="34"/>
                  </a:lnTo>
                  <a:lnTo>
                    <a:pt x="265" y="31"/>
                  </a:lnTo>
                  <a:lnTo>
                    <a:pt x="270" y="22"/>
                  </a:lnTo>
                  <a:lnTo>
                    <a:pt x="273" y="16"/>
                  </a:lnTo>
                  <a:lnTo>
                    <a:pt x="277" y="5"/>
                  </a:lnTo>
                  <a:lnTo>
                    <a:pt x="273" y="9"/>
                  </a:lnTo>
                  <a:lnTo>
                    <a:pt x="273" y="16"/>
                  </a:lnTo>
                  <a:lnTo>
                    <a:pt x="265" y="24"/>
                  </a:lnTo>
                  <a:lnTo>
                    <a:pt x="263" y="24"/>
                  </a:lnTo>
                  <a:lnTo>
                    <a:pt x="224" y="41"/>
                  </a:lnTo>
                  <a:lnTo>
                    <a:pt x="219" y="36"/>
                  </a:lnTo>
                  <a:lnTo>
                    <a:pt x="219" y="31"/>
                  </a:lnTo>
                  <a:lnTo>
                    <a:pt x="212" y="26"/>
                  </a:lnTo>
                  <a:lnTo>
                    <a:pt x="215" y="16"/>
                  </a:lnTo>
                  <a:lnTo>
                    <a:pt x="217" y="14"/>
                  </a:lnTo>
                  <a:lnTo>
                    <a:pt x="215" y="12"/>
                  </a:lnTo>
                  <a:lnTo>
                    <a:pt x="227" y="12"/>
                  </a:lnTo>
                  <a:lnTo>
                    <a:pt x="232" y="22"/>
                  </a:lnTo>
                  <a:lnTo>
                    <a:pt x="232" y="21"/>
                  </a:lnTo>
                  <a:lnTo>
                    <a:pt x="229" y="10"/>
                  </a:lnTo>
                  <a:lnTo>
                    <a:pt x="219" y="7"/>
                  </a:lnTo>
                  <a:lnTo>
                    <a:pt x="215" y="0"/>
                  </a:lnTo>
                  <a:lnTo>
                    <a:pt x="217" y="9"/>
                  </a:lnTo>
                  <a:lnTo>
                    <a:pt x="207" y="21"/>
                  </a:lnTo>
                  <a:lnTo>
                    <a:pt x="205" y="14"/>
                  </a:lnTo>
                  <a:lnTo>
                    <a:pt x="207" y="12"/>
                  </a:lnTo>
                  <a:lnTo>
                    <a:pt x="203" y="14"/>
                  </a:lnTo>
                  <a:lnTo>
                    <a:pt x="205" y="17"/>
                  </a:lnTo>
                  <a:lnTo>
                    <a:pt x="203" y="28"/>
                  </a:lnTo>
                  <a:lnTo>
                    <a:pt x="200" y="29"/>
                  </a:lnTo>
                  <a:lnTo>
                    <a:pt x="203" y="26"/>
                  </a:lnTo>
                  <a:lnTo>
                    <a:pt x="202" y="24"/>
                  </a:lnTo>
                  <a:lnTo>
                    <a:pt x="200" y="28"/>
                  </a:lnTo>
                  <a:lnTo>
                    <a:pt x="205" y="46"/>
                  </a:lnTo>
                  <a:lnTo>
                    <a:pt x="200" y="53"/>
                  </a:lnTo>
                  <a:lnTo>
                    <a:pt x="191" y="51"/>
                  </a:lnTo>
                  <a:lnTo>
                    <a:pt x="181" y="24"/>
                  </a:lnTo>
                  <a:lnTo>
                    <a:pt x="173" y="21"/>
                  </a:lnTo>
                  <a:lnTo>
                    <a:pt x="174" y="12"/>
                  </a:lnTo>
                  <a:lnTo>
                    <a:pt x="169" y="14"/>
                  </a:lnTo>
                  <a:lnTo>
                    <a:pt x="169" y="19"/>
                  </a:lnTo>
                  <a:lnTo>
                    <a:pt x="162" y="24"/>
                  </a:lnTo>
                  <a:lnTo>
                    <a:pt x="161" y="16"/>
                  </a:lnTo>
                  <a:lnTo>
                    <a:pt x="152" y="14"/>
                  </a:lnTo>
                  <a:lnTo>
                    <a:pt x="150" y="10"/>
                  </a:lnTo>
                  <a:lnTo>
                    <a:pt x="152" y="9"/>
                  </a:lnTo>
                  <a:lnTo>
                    <a:pt x="150" y="2"/>
                  </a:lnTo>
                  <a:lnTo>
                    <a:pt x="130" y="16"/>
                  </a:lnTo>
                  <a:lnTo>
                    <a:pt x="128" y="12"/>
                  </a:lnTo>
                  <a:lnTo>
                    <a:pt x="115" y="17"/>
                  </a:lnTo>
                  <a:lnTo>
                    <a:pt x="115" y="19"/>
                  </a:lnTo>
                  <a:lnTo>
                    <a:pt x="111" y="22"/>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69" name="Freeform 1601"/>
            <p:cNvSpPr>
              <a:spLocks/>
            </p:cNvSpPr>
            <p:nvPr/>
          </p:nvSpPr>
          <p:spPr bwMode="auto">
            <a:xfrm>
              <a:off x="430" y="1303"/>
              <a:ext cx="10" cy="11"/>
            </a:xfrm>
            <a:custGeom>
              <a:avLst/>
              <a:gdLst/>
              <a:ahLst/>
              <a:cxnLst>
                <a:cxn ang="0">
                  <a:pos x="22" y="26"/>
                </a:cxn>
                <a:cxn ang="0">
                  <a:pos x="12" y="22"/>
                </a:cxn>
                <a:cxn ang="0">
                  <a:pos x="0" y="5"/>
                </a:cxn>
                <a:cxn ang="0">
                  <a:pos x="2" y="4"/>
                </a:cxn>
                <a:cxn ang="0">
                  <a:pos x="7" y="0"/>
                </a:cxn>
                <a:cxn ang="0">
                  <a:pos x="7" y="9"/>
                </a:cxn>
                <a:cxn ang="0">
                  <a:pos x="21" y="19"/>
                </a:cxn>
                <a:cxn ang="0">
                  <a:pos x="24" y="26"/>
                </a:cxn>
                <a:cxn ang="0">
                  <a:pos x="22" y="26"/>
                </a:cxn>
              </a:cxnLst>
              <a:rect l="0" t="0" r="r" b="b"/>
              <a:pathLst>
                <a:path w="24" h="26">
                  <a:moveTo>
                    <a:pt x="22" y="26"/>
                  </a:moveTo>
                  <a:lnTo>
                    <a:pt x="12" y="22"/>
                  </a:lnTo>
                  <a:lnTo>
                    <a:pt x="0" y="5"/>
                  </a:lnTo>
                  <a:lnTo>
                    <a:pt x="2" y="4"/>
                  </a:lnTo>
                  <a:lnTo>
                    <a:pt x="7" y="0"/>
                  </a:lnTo>
                  <a:lnTo>
                    <a:pt x="7" y="9"/>
                  </a:lnTo>
                  <a:lnTo>
                    <a:pt x="21" y="19"/>
                  </a:lnTo>
                  <a:lnTo>
                    <a:pt x="24" y="26"/>
                  </a:lnTo>
                  <a:lnTo>
                    <a:pt x="22" y="26"/>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70" name="Freeform 1602"/>
            <p:cNvSpPr>
              <a:spLocks/>
            </p:cNvSpPr>
            <p:nvPr/>
          </p:nvSpPr>
          <p:spPr bwMode="auto">
            <a:xfrm>
              <a:off x="503" y="1330"/>
              <a:ext cx="25" cy="18"/>
            </a:xfrm>
            <a:custGeom>
              <a:avLst/>
              <a:gdLst/>
              <a:ahLst/>
              <a:cxnLst>
                <a:cxn ang="0">
                  <a:pos x="48" y="0"/>
                </a:cxn>
                <a:cxn ang="0">
                  <a:pos x="48" y="7"/>
                </a:cxn>
                <a:cxn ang="0">
                  <a:pos x="61" y="10"/>
                </a:cxn>
                <a:cxn ang="0">
                  <a:pos x="58" y="18"/>
                </a:cxn>
                <a:cxn ang="0">
                  <a:pos x="58" y="24"/>
                </a:cxn>
                <a:cxn ang="0">
                  <a:pos x="56" y="25"/>
                </a:cxn>
                <a:cxn ang="0">
                  <a:pos x="61" y="34"/>
                </a:cxn>
                <a:cxn ang="0">
                  <a:pos x="58" y="37"/>
                </a:cxn>
                <a:cxn ang="0">
                  <a:pos x="34" y="37"/>
                </a:cxn>
                <a:cxn ang="0">
                  <a:pos x="39" y="41"/>
                </a:cxn>
                <a:cxn ang="0">
                  <a:pos x="39" y="46"/>
                </a:cxn>
                <a:cxn ang="0">
                  <a:pos x="7" y="22"/>
                </a:cxn>
                <a:cxn ang="0">
                  <a:pos x="1" y="15"/>
                </a:cxn>
                <a:cxn ang="0">
                  <a:pos x="0" y="5"/>
                </a:cxn>
                <a:cxn ang="0">
                  <a:pos x="20" y="10"/>
                </a:cxn>
                <a:cxn ang="0">
                  <a:pos x="22" y="5"/>
                </a:cxn>
                <a:cxn ang="0">
                  <a:pos x="34" y="0"/>
                </a:cxn>
                <a:cxn ang="0">
                  <a:pos x="37" y="3"/>
                </a:cxn>
                <a:cxn ang="0">
                  <a:pos x="48" y="0"/>
                </a:cxn>
              </a:cxnLst>
              <a:rect l="0" t="0" r="r" b="b"/>
              <a:pathLst>
                <a:path w="61" h="46">
                  <a:moveTo>
                    <a:pt x="48" y="0"/>
                  </a:moveTo>
                  <a:lnTo>
                    <a:pt x="48" y="7"/>
                  </a:lnTo>
                  <a:lnTo>
                    <a:pt x="61" y="10"/>
                  </a:lnTo>
                  <a:lnTo>
                    <a:pt x="58" y="18"/>
                  </a:lnTo>
                  <a:lnTo>
                    <a:pt x="58" y="24"/>
                  </a:lnTo>
                  <a:lnTo>
                    <a:pt x="56" y="25"/>
                  </a:lnTo>
                  <a:lnTo>
                    <a:pt x="61" y="34"/>
                  </a:lnTo>
                  <a:lnTo>
                    <a:pt x="58" y="37"/>
                  </a:lnTo>
                  <a:lnTo>
                    <a:pt x="34" y="37"/>
                  </a:lnTo>
                  <a:lnTo>
                    <a:pt x="39" y="41"/>
                  </a:lnTo>
                  <a:lnTo>
                    <a:pt x="39" y="46"/>
                  </a:lnTo>
                  <a:lnTo>
                    <a:pt x="7" y="22"/>
                  </a:lnTo>
                  <a:lnTo>
                    <a:pt x="1" y="15"/>
                  </a:lnTo>
                  <a:lnTo>
                    <a:pt x="0" y="5"/>
                  </a:lnTo>
                  <a:lnTo>
                    <a:pt x="20" y="10"/>
                  </a:lnTo>
                  <a:lnTo>
                    <a:pt x="22" y="5"/>
                  </a:lnTo>
                  <a:lnTo>
                    <a:pt x="34" y="0"/>
                  </a:lnTo>
                  <a:lnTo>
                    <a:pt x="37" y="3"/>
                  </a:lnTo>
                  <a:lnTo>
                    <a:pt x="48" y="0"/>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71" name="Freeform 1603"/>
            <p:cNvSpPr>
              <a:spLocks/>
            </p:cNvSpPr>
            <p:nvPr/>
          </p:nvSpPr>
          <p:spPr bwMode="auto">
            <a:xfrm>
              <a:off x="511" y="1484"/>
              <a:ext cx="31" cy="16"/>
            </a:xfrm>
            <a:custGeom>
              <a:avLst/>
              <a:gdLst/>
              <a:ahLst/>
              <a:cxnLst>
                <a:cxn ang="0">
                  <a:pos x="31" y="29"/>
                </a:cxn>
                <a:cxn ang="0">
                  <a:pos x="21" y="37"/>
                </a:cxn>
                <a:cxn ang="0">
                  <a:pos x="11" y="41"/>
                </a:cxn>
                <a:cxn ang="0">
                  <a:pos x="2" y="36"/>
                </a:cxn>
                <a:cxn ang="0">
                  <a:pos x="0" y="24"/>
                </a:cxn>
                <a:cxn ang="0">
                  <a:pos x="11" y="20"/>
                </a:cxn>
                <a:cxn ang="0">
                  <a:pos x="22" y="5"/>
                </a:cxn>
                <a:cxn ang="0">
                  <a:pos x="33" y="8"/>
                </a:cxn>
                <a:cxn ang="0">
                  <a:pos x="36" y="3"/>
                </a:cxn>
                <a:cxn ang="0">
                  <a:pos x="51" y="0"/>
                </a:cxn>
                <a:cxn ang="0">
                  <a:pos x="62" y="2"/>
                </a:cxn>
                <a:cxn ang="0">
                  <a:pos x="65" y="22"/>
                </a:cxn>
                <a:cxn ang="0">
                  <a:pos x="74" y="24"/>
                </a:cxn>
                <a:cxn ang="0">
                  <a:pos x="77" y="31"/>
                </a:cxn>
                <a:cxn ang="0">
                  <a:pos x="65" y="22"/>
                </a:cxn>
                <a:cxn ang="0">
                  <a:pos x="62" y="29"/>
                </a:cxn>
                <a:cxn ang="0">
                  <a:pos x="55" y="31"/>
                </a:cxn>
                <a:cxn ang="0">
                  <a:pos x="31" y="29"/>
                </a:cxn>
              </a:cxnLst>
              <a:rect l="0" t="0" r="r" b="b"/>
              <a:pathLst>
                <a:path w="77" h="41">
                  <a:moveTo>
                    <a:pt x="31" y="29"/>
                  </a:moveTo>
                  <a:lnTo>
                    <a:pt x="21" y="37"/>
                  </a:lnTo>
                  <a:lnTo>
                    <a:pt x="11" y="41"/>
                  </a:lnTo>
                  <a:lnTo>
                    <a:pt x="2" y="36"/>
                  </a:lnTo>
                  <a:lnTo>
                    <a:pt x="0" y="24"/>
                  </a:lnTo>
                  <a:lnTo>
                    <a:pt x="11" y="20"/>
                  </a:lnTo>
                  <a:lnTo>
                    <a:pt x="22" y="5"/>
                  </a:lnTo>
                  <a:lnTo>
                    <a:pt x="33" y="8"/>
                  </a:lnTo>
                  <a:lnTo>
                    <a:pt x="36" y="3"/>
                  </a:lnTo>
                  <a:lnTo>
                    <a:pt x="51" y="0"/>
                  </a:lnTo>
                  <a:lnTo>
                    <a:pt x="62" y="2"/>
                  </a:lnTo>
                  <a:lnTo>
                    <a:pt x="65" y="22"/>
                  </a:lnTo>
                  <a:lnTo>
                    <a:pt x="74" y="24"/>
                  </a:lnTo>
                  <a:lnTo>
                    <a:pt x="77" y="31"/>
                  </a:lnTo>
                  <a:lnTo>
                    <a:pt x="65" y="22"/>
                  </a:lnTo>
                  <a:lnTo>
                    <a:pt x="62" y="29"/>
                  </a:lnTo>
                  <a:lnTo>
                    <a:pt x="55" y="31"/>
                  </a:lnTo>
                  <a:lnTo>
                    <a:pt x="31" y="29"/>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72" name="Freeform 1604"/>
            <p:cNvSpPr>
              <a:spLocks/>
            </p:cNvSpPr>
            <p:nvPr/>
          </p:nvSpPr>
          <p:spPr bwMode="auto">
            <a:xfrm>
              <a:off x="457" y="1504"/>
              <a:ext cx="30" cy="18"/>
            </a:xfrm>
            <a:custGeom>
              <a:avLst/>
              <a:gdLst/>
              <a:ahLst/>
              <a:cxnLst>
                <a:cxn ang="0">
                  <a:pos x="53" y="34"/>
                </a:cxn>
                <a:cxn ang="0">
                  <a:pos x="52" y="33"/>
                </a:cxn>
                <a:cxn ang="0">
                  <a:pos x="52" y="36"/>
                </a:cxn>
                <a:cxn ang="0">
                  <a:pos x="48" y="31"/>
                </a:cxn>
                <a:cxn ang="0">
                  <a:pos x="48" y="38"/>
                </a:cxn>
                <a:cxn ang="0">
                  <a:pos x="43" y="36"/>
                </a:cxn>
                <a:cxn ang="0">
                  <a:pos x="31" y="38"/>
                </a:cxn>
                <a:cxn ang="0">
                  <a:pos x="14" y="45"/>
                </a:cxn>
                <a:cxn ang="0">
                  <a:pos x="7" y="45"/>
                </a:cxn>
                <a:cxn ang="0">
                  <a:pos x="0" y="39"/>
                </a:cxn>
                <a:cxn ang="0">
                  <a:pos x="9" y="34"/>
                </a:cxn>
                <a:cxn ang="0">
                  <a:pos x="17" y="38"/>
                </a:cxn>
                <a:cxn ang="0">
                  <a:pos x="17" y="33"/>
                </a:cxn>
                <a:cxn ang="0">
                  <a:pos x="24" y="36"/>
                </a:cxn>
                <a:cxn ang="0">
                  <a:pos x="26" y="33"/>
                </a:cxn>
                <a:cxn ang="0">
                  <a:pos x="31" y="34"/>
                </a:cxn>
                <a:cxn ang="0">
                  <a:pos x="31" y="31"/>
                </a:cxn>
                <a:cxn ang="0">
                  <a:pos x="40" y="31"/>
                </a:cxn>
                <a:cxn ang="0">
                  <a:pos x="33" y="26"/>
                </a:cxn>
                <a:cxn ang="0">
                  <a:pos x="40" y="26"/>
                </a:cxn>
                <a:cxn ang="0">
                  <a:pos x="38" y="21"/>
                </a:cxn>
                <a:cxn ang="0">
                  <a:pos x="40" y="19"/>
                </a:cxn>
                <a:cxn ang="0">
                  <a:pos x="45" y="19"/>
                </a:cxn>
                <a:cxn ang="0">
                  <a:pos x="48" y="26"/>
                </a:cxn>
                <a:cxn ang="0">
                  <a:pos x="48" y="21"/>
                </a:cxn>
                <a:cxn ang="0">
                  <a:pos x="53" y="21"/>
                </a:cxn>
                <a:cxn ang="0">
                  <a:pos x="41" y="15"/>
                </a:cxn>
                <a:cxn ang="0">
                  <a:pos x="36" y="7"/>
                </a:cxn>
                <a:cxn ang="0">
                  <a:pos x="55" y="0"/>
                </a:cxn>
                <a:cxn ang="0">
                  <a:pos x="62" y="4"/>
                </a:cxn>
                <a:cxn ang="0">
                  <a:pos x="58" y="7"/>
                </a:cxn>
                <a:cxn ang="0">
                  <a:pos x="58" y="14"/>
                </a:cxn>
                <a:cxn ang="0">
                  <a:pos x="65" y="10"/>
                </a:cxn>
                <a:cxn ang="0">
                  <a:pos x="70" y="4"/>
                </a:cxn>
                <a:cxn ang="0">
                  <a:pos x="70" y="7"/>
                </a:cxn>
                <a:cxn ang="0">
                  <a:pos x="74" y="7"/>
                </a:cxn>
                <a:cxn ang="0">
                  <a:pos x="74" y="10"/>
                </a:cxn>
                <a:cxn ang="0">
                  <a:pos x="75" y="10"/>
                </a:cxn>
                <a:cxn ang="0">
                  <a:pos x="60" y="17"/>
                </a:cxn>
                <a:cxn ang="0">
                  <a:pos x="64" y="19"/>
                </a:cxn>
                <a:cxn ang="0">
                  <a:pos x="58" y="22"/>
                </a:cxn>
                <a:cxn ang="0">
                  <a:pos x="62" y="24"/>
                </a:cxn>
                <a:cxn ang="0">
                  <a:pos x="65" y="21"/>
                </a:cxn>
                <a:cxn ang="0">
                  <a:pos x="67" y="22"/>
                </a:cxn>
                <a:cxn ang="0">
                  <a:pos x="69" y="19"/>
                </a:cxn>
                <a:cxn ang="0">
                  <a:pos x="70" y="26"/>
                </a:cxn>
                <a:cxn ang="0">
                  <a:pos x="58" y="27"/>
                </a:cxn>
                <a:cxn ang="0">
                  <a:pos x="55" y="34"/>
                </a:cxn>
                <a:cxn ang="0">
                  <a:pos x="53" y="29"/>
                </a:cxn>
                <a:cxn ang="0">
                  <a:pos x="53" y="34"/>
                </a:cxn>
              </a:cxnLst>
              <a:rect l="0" t="0" r="r" b="b"/>
              <a:pathLst>
                <a:path w="75" h="45">
                  <a:moveTo>
                    <a:pt x="53" y="34"/>
                  </a:moveTo>
                  <a:lnTo>
                    <a:pt x="52" y="33"/>
                  </a:lnTo>
                  <a:lnTo>
                    <a:pt x="52" y="36"/>
                  </a:lnTo>
                  <a:lnTo>
                    <a:pt x="48" y="31"/>
                  </a:lnTo>
                  <a:lnTo>
                    <a:pt x="48" y="38"/>
                  </a:lnTo>
                  <a:lnTo>
                    <a:pt x="43" y="36"/>
                  </a:lnTo>
                  <a:lnTo>
                    <a:pt x="31" y="38"/>
                  </a:lnTo>
                  <a:lnTo>
                    <a:pt x="14" y="45"/>
                  </a:lnTo>
                  <a:lnTo>
                    <a:pt x="7" y="45"/>
                  </a:lnTo>
                  <a:lnTo>
                    <a:pt x="0" y="39"/>
                  </a:lnTo>
                  <a:lnTo>
                    <a:pt x="9" y="34"/>
                  </a:lnTo>
                  <a:lnTo>
                    <a:pt x="17" y="38"/>
                  </a:lnTo>
                  <a:lnTo>
                    <a:pt x="17" y="33"/>
                  </a:lnTo>
                  <a:lnTo>
                    <a:pt x="24" y="36"/>
                  </a:lnTo>
                  <a:lnTo>
                    <a:pt x="26" y="33"/>
                  </a:lnTo>
                  <a:lnTo>
                    <a:pt x="31" y="34"/>
                  </a:lnTo>
                  <a:lnTo>
                    <a:pt x="31" y="31"/>
                  </a:lnTo>
                  <a:lnTo>
                    <a:pt x="40" y="31"/>
                  </a:lnTo>
                  <a:lnTo>
                    <a:pt x="33" y="26"/>
                  </a:lnTo>
                  <a:lnTo>
                    <a:pt x="40" y="26"/>
                  </a:lnTo>
                  <a:lnTo>
                    <a:pt x="38" y="21"/>
                  </a:lnTo>
                  <a:lnTo>
                    <a:pt x="40" y="19"/>
                  </a:lnTo>
                  <a:lnTo>
                    <a:pt x="45" y="19"/>
                  </a:lnTo>
                  <a:lnTo>
                    <a:pt x="48" y="26"/>
                  </a:lnTo>
                  <a:lnTo>
                    <a:pt x="48" y="21"/>
                  </a:lnTo>
                  <a:lnTo>
                    <a:pt x="53" y="21"/>
                  </a:lnTo>
                  <a:lnTo>
                    <a:pt x="41" y="15"/>
                  </a:lnTo>
                  <a:lnTo>
                    <a:pt x="36" y="7"/>
                  </a:lnTo>
                  <a:lnTo>
                    <a:pt x="55" y="0"/>
                  </a:lnTo>
                  <a:lnTo>
                    <a:pt x="62" y="4"/>
                  </a:lnTo>
                  <a:lnTo>
                    <a:pt x="58" y="7"/>
                  </a:lnTo>
                  <a:lnTo>
                    <a:pt x="58" y="14"/>
                  </a:lnTo>
                  <a:lnTo>
                    <a:pt x="65" y="10"/>
                  </a:lnTo>
                  <a:lnTo>
                    <a:pt x="70" y="4"/>
                  </a:lnTo>
                  <a:lnTo>
                    <a:pt x="70" y="7"/>
                  </a:lnTo>
                  <a:lnTo>
                    <a:pt x="74" y="7"/>
                  </a:lnTo>
                  <a:lnTo>
                    <a:pt x="74" y="10"/>
                  </a:lnTo>
                  <a:lnTo>
                    <a:pt x="75" y="10"/>
                  </a:lnTo>
                  <a:lnTo>
                    <a:pt x="60" y="17"/>
                  </a:lnTo>
                  <a:lnTo>
                    <a:pt x="64" y="19"/>
                  </a:lnTo>
                  <a:lnTo>
                    <a:pt x="58" y="22"/>
                  </a:lnTo>
                  <a:lnTo>
                    <a:pt x="62" y="24"/>
                  </a:lnTo>
                  <a:lnTo>
                    <a:pt x="65" y="21"/>
                  </a:lnTo>
                  <a:lnTo>
                    <a:pt x="67" y="22"/>
                  </a:lnTo>
                  <a:lnTo>
                    <a:pt x="69" y="19"/>
                  </a:lnTo>
                  <a:lnTo>
                    <a:pt x="70" y="26"/>
                  </a:lnTo>
                  <a:lnTo>
                    <a:pt x="58" y="27"/>
                  </a:lnTo>
                  <a:lnTo>
                    <a:pt x="55" y="34"/>
                  </a:lnTo>
                  <a:lnTo>
                    <a:pt x="53" y="29"/>
                  </a:lnTo>
                  <a:lnTo>
                    <a:pt x="53" y="34"/>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73" name="Freeform 1605"/>
            <p:cNvSpPr>
              <a:spLocks/>
            </p:cNvSpPr>
            <p:nvPr/>
          </p:nvSpPr>
          <p:spPr bwMode="auto">
            <a:xfrm>
              <a:off x="485" y="1511"/>
              <a:ext cx="5" cy="3"/>
            </a:xfrm>
            <a:custGeom>
              <a:avLst/>
              <a:gdLst/>
              <a:ahLst/>
              <a:cxnLst>
                <a:cxn ang="0">
                  <a:pos x="2" y="9"/>
                </a:cxn>
                <a:cxn ang="0">
                  <a:pos x="0" y="2"/>
                </a:cxn>
                <a:cxn ang="0">
                  <a:pos x="11" y="0"/>
                </a:cxn>
                <a:cxn ang="0">
                  <a:pos x="2" y="9"/>
                </a:cxn>
              </a:cxnLst>
              <a:rect l="0" t="0" r="r" b="b"/>
              <a:pathLst>
                <a:path w="11" h="9">
                  <a:moveTo>
                    <a:pt x="2" y="9"/>
                  </a:moveTo>
                  <a:lnTo>
                    <a:pt x="0" y="2"/>
                  </a:lnTo>
                  <a:lnTo>
                    <a:pt x="11" y="0"/>
                  </a:lnTo>
                  <a:lnTo>
                    <a:pt x="2" y="9"/>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74" name="Freeform 1606"/>
            <p:cNvSpPr>
              <a:spLocks/>
            </p:cNvSpPr>
            <p:nvPr/>
          </p:nvSpPr>
          <p:spPr bwMode="auto">
            <a:xfrm>
              <a:off x="434" y="1512"/>
              <a:ext cx="25" cy="16"/>
            </a:xfrm>
            <a:custGeom>
              <a:avLst/>
              <a:gdLst/>
              <a:ahLst/>
              <a:cxnLst>
                <a:cxn ang="0">
                  <a:pos x="63" y="5"/>
                </a:cxn>
                <a:cxn ang="0">
                  <a:pos x="60" y="13"/>
                </a:cxn>
                <a:cxn ang="0">
                  <a:pos x="40" y="18"/>
                </a:cxn>
                <a:cxn ang="0">
                  <a:pos x="29" y="30"/>
                </a:cxn>
                <a:cxn ang="0">
                  <a:pos x="0" y="39"/>
                </a:cxn>
                <a:cxn ang="0">
                  <a:pos x="11" y="34"/>
                </a:cxn>
                <a:cxn ang="0">
                  <a:pos x="17" y="25"/>
                </a:cxn>
                <a:cxn ang="0">
                  <a:pos x="17" y="20"/>
                </a:cxn>
                <a:cxn ang="0">
                  <a:pos x="28" y="13"/>
                </a:cxn>
                <a:cxn ang="0">
                  <a:pos x="38" y="17"/>
                </a:cxn>
                <a:cxn ang="0">
                  <a:pos x="36" y="12"/>
                </a:cxn>
                <a:cxn ang="0">
                  <a:pos x="41" y="1"/>
                </a:cxn>
                <a:cxn ang="0">
                  <a:pos x="57" y="0"/>
                </a:cxn>
                <a:cxn ang="0">
                  <a:pos x="63" y="5"/>
                </a:cxn>
              </a:cxnLst>
              <a:rect l="0" t="0" r="r" b="b"/>
              <a:pathLst>
                <a:path w="63" h="39">
                  <a:moveTo>
                    <a:pt x="63" y="5"/>
                  </a:moveTo>
                  <a:lnTo>
                    <a:pt x="60" y="13"/>
                  </a:lnTo>
                  <a:lnTo>
                    <a:pt x="40" y="18"/>
                  </a:lnTo>
                  <a:lnTo>
                    <a:pt x="29" y="30"/>
                  </a:lnTo>
                  <a:lnTo>
                    <a:pt x="0" y="39"/>
                  </a:lnTo>
                  <a:lnTo>
                    <a:pt x="11" y="34"/>
                  </a:lnTo>
                  <a:lnTo>
                    <a:pt x="17" y="25"/>
                  </a:lnTo>
                  <a:lnTo>
                    <a:pt x="17" y="20"/>
                  </a:lnTo>
                  <a:lnTo>
                    <a:pt x="28" y="13"/>
                  </a:lnTo>
                  <a:lnTo>
                    <a:pt x="38" y="17"/>
                  </a:lnTo>
                  <a:lnTo>
                    <a:pt x="36" y="12"/>
                  </a:lnTo>
                  <a:lnTo>
                    <a:pt x="41" y="1"/>
                  </a:lnTo>
                  <a:lnTo>
                    <a:pt x="57" y="0"/>
                  </a:lnTo>
                  <a:lnTo>
                    <a:pt x="63" y="5"/>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75" name="Freeform 1607"/>
            <p:cNvSpPr>
              <a:spLocks/>
            </p:cNvSpPr>
            <p:nvPr/>
          </p:nvSpPr>
          <p:spPr bwMode="auto">
            <a:xfrm>
              <a:off x="349" y="1517"/>
              <a:ext cx="1" cy="5"/>
            </a:xfrm>
            <a:custGeom>
              <a:avLst/>
              <a:gdLst/>
              <a:ahLst/>
              <a:cxnLst>
                <a:cxn ang="0">
                  <a:pos x="0" y="0"/>
                </a:cxn>
                <a:cxn ang="0">
                  <a:pos x="3" y="6"/>
                </a:cxn>
                <a:cxn ang="0">
                  <a:pos x="0" y="12"/>
                </a:cxn>
              </a:cxnLst>
              <a:rect l="0" t="0" r="r" b="b"/>
              <a:pathLst>
                <a:path w="3" h="12">
                  <a:moveTo>
                    <a:pt x="0" y="0"/>
                  </a:moveTo>
                  <a:lnTo>
                    <a:pt x="3" y="6"/>
                  </a:lnTo>
                  <a:lnTo>
                    <a:pt x="0" y="12"/>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76" name="Freeform 1608"/>
            <p:cNvSpPr>
              <a:spLocks/>
            </p:cNvSpPr>
            <p:nvPr/>
          </p:nvSpPr>
          <p:spPr bwMode="auto">
            <a:xfrm>
              <a:off x="469" y="1221"/>
              <a:ext cx="36" cy="30"/>
            </a:xfrm>
            <a:custGeom>
              <a:avLst/>
              <a:gdLst/>
              <a:ahLst/>
              <a:cxnLst>
                <a:cxn ang="0">
                  <a:pos x="22" y="29"/>
                </a:cxn>
                <a:cxn ang="0">
                  <a:pos x="8" y="34"/>
                </a:cxn>
                <a:cxn ang="0">
                  <a:pos x="1" y="29"/>
                </a:cxn>
                <a:cxn ang="0">
                  <a:pos x="0" y="19"/>
                </a:cxn>
                <a:cxn ang="0">
                  <a:pos x="7" y="9"/>
                </a:cxn>
                <a:cxn ang="0">
                  <a:pos x="8" y="0"/>
                </a:cxn>
                <a:cxn ang="0">
                  <a:pos x="10" y="0"/>
                </a:cxn>
                <a:cxn ang="0">
                  <a:pos x="10" y="9"/>
                </a:cxn>
                <a:cxn ang="0">
                  <a:pos x="15" y="14"/>
                </a:cxn>
                <a:cxn ang="0">
                  <a:pos x="12" y="12"/>
                </a:cxn>
                <a:cxn ang="0">
                  <a:pos x="10" y="14"/>
                </a:cxn>
                <a:cxn ang="0">
                  <a:pos x="12" y="16"/>
                </a:cxn>
                <a:cxn ang="0">
                  <a:pos x="18" y="14"/>
                </a:cxn>
                <a:cxn ang="0">
                  <a:pos x="29" y="22"/>
                </a:cxn>
                <a:cxn ang="0">
                  <a:pos x="39" y="17"/>
                </a:cxn>
                <a:cxn ang="0">
                  <a:pos x="49" y="19"/>
                </a:cxn>
                <a:cxn ang="0">
                  <a:pos x="54" y="27"/>
                </a:cxn>
                <a:cxn ang="0">
                  <a:pos x="54" y="31"/>
                </a:cxn>
                <a:cxn ang="0">
                  <a:pos x="53" y="34"/>
                </a:cxn>
                <a:cxn ang="0">
                  <a:pos x="77" y="53"/>
                </a:cxn>
                <a:cxn ang="0">
                  <a:pos x="92" y="57"/>
                </a:cxn>
                <a:cxn ang="0">
                  <a:pos x="85" y="65"/>
                </a:cxn>
                <a:cxn ang="0">
                  <a:pos x="70" y="60"/>
                </a:cxn>
                <a:cxn ang="0">
                  <a:pos x="56" y="74"/>
                </a:cxn>
                <a:cxn ang="0">
                  <a:pos x="54" y="60"/>
                </a:cxn>
                <a:cxn ang="0">
                  <a:pos x="49" y="58"/>
                </a:cxn>
                <a:cxn ang="0">
                  <a:pos x="44" y="46"/>
                </a:cxn>
                <a:cxn ang="0">
                  <a:pos x="29" y="29"/>
                </a:cxn>
                <a:cxn ang="0">
                  <a:pos x="22" y="29"/>
                </a:cxn>
              </a:cxnLst>
              <a:rect l="0" t="0" r="r" b="b"/>
              <a:pathLst>
                <a:path w="92" h="74">
                  <a:moveTo>
                    <a:pt x="22" y="29"/>
                  </a:moveTo>
                  <a:lnTo>
                    <a:pt x="8" y="34"/>
                  </a:lnTo>
                  <a:lnTo>
                    <a:pt x="1" y="29"/>
                  </a:lnTo>
                  <a:lnTo>
                    <a:pt x="0" y="19"/>
                  </a:lnTo>
                  <a:lnTo>
                    <a:pt x="7" y="9"/>
                  </a:lnTo>
                  <a:lnTo>
                    <a:pt x="8" y="0"/>
                  </a:lnTo>
                  <a:lnTo>
                    <a:pt x="10" y="0"/>
                  </a:lnTo>
                  <a:lnTo>
                    <a:pt x="10" y="9"/>
                  </a:lnTo>
                  <a:lnTo>
                    <a:pt x="15" y="14"/>
                  </a:lnTo>
                  <a:lnTo>
                    <a:pt x="12" y="12"/>
                  </a:lnTo>
                  <a:lnTo>
                    <a:pt x="10" y="14"/>
                  </a:lnTo>
                  <a:lnTo>
                    <a:pt x="12" y="16"/>
                  </a:lnTo>
                  <a:lnTo>
                    <a:pt x="18" y="14"/>
                  </a:lnTo>
                  <a:lnTo>
                    <a:pt x="29" y="22"/>
                  </a:lnTo>
                  <a:lnTo>
                    <a:pt x="39" y="17"/>
                  </a:lnTo>
                  <a:lnTo>
                    <a:pt x="49" y="19"/>
                  </a:lnTo>
                  <a:lnTo>
                    <a:pt x="54" y="27"/>
                  </a:lnTo>
                  <a:lnTo>
                    <a:pt x="54" y="31"/>
                  </a:lnTo>
                  <a:lnTo>
                    <a:pt x="53" y="34"/>
                  </a:lnTo>
                  <a:lnTo>
                    <a:pt x="77" y="53"/>
                  </a:lnTo>
                  <a:lnTo>
                    <a:pt x="92" y="57"/>
                  </a:lnTo>
                  <a:lnTo>
                    <a:pt x="85" y="65"/>
                  </a:lnTo>
                  <a:lnTo>
                    <a:pt x="70" y="60"/>
                  </a:lnTo>
                  <a:lnTo>
                    <a:pt x="56" y="74"/>
                  </a:lnTo>
                  <a:lnTo>
                    <a:pt x="54" y="60"/>
                  </a:lnTo>
                  <a:lnTo>
                    <a:pt x="49" y="58"/>
                  </a:lnTo>
                  <a:lnTo>
                    <a:pt x="44" y="46"/>
                  </a:lnTo>
                  <a:lnTo>
                    <a:pt x="29" y="29"/>
                  </a:lnTo>
                  <a:lnTo>
                    <a:pt x="22" y="29"/>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77" name="Freeform 1609"/>
            <p:cNvSpPr>
              <a:spLocks/>
            </p:cNvSpPr>
            <p:nvPr/>
          </p:nvSpPr>
          <p:spPr bwMode="auto">
            <a:xfrm>
              <a:off x="788" y="1337"/>
              <a:ext cx="8" cy="7"/>
            </a:xfrm>
            <a:custGeom>
              <a:avLst/>
              <a:gdLst/>
              <a:ahLst/>
              <a:cxnLst>
                <a:cxn ang="0">
                  <a:pos x="20" y="6"/>
                </a:cxn>
                <a:cxn ang="0">
                  <a:pos x="5" y="18"/>
                </a:cxn>
                <a:cxn ang="0">
                  <a:pos x="2" y="14"/>
                </a:cxn>
                <a:cxn ang="0">
                  <a:pos x="8" y="9"/>
                </a:cxn>
                <a:cxn ang="0">
                  <a:pos x="0" y="9"/>
                </a:cxn>
                <a:cxn ang="0">
                  <a:pos x="3" y="0"/>
                </a:cxn>
                <a:cxn ang="0">
                  <a:pos x="20" y="6"/>
                </a:cxn>
              </a:cxnLst>
              <a:rect l="0" t="0" r="r" b="b"/>
              <a:pathLst>
                <a:path w="20" h="18">
                  <a:moveTo>
                    <a:pt x="20" y="6"/>
                  </a:moveTo>
                  <a:lnTo>
                    <a:pt x="5" y="18"/>
                  </a:lnTo>
                  <a:lnTo>
                    <a:pt x="2" y="14"/>
                  </a:lnTo>
                  <a:lnTo>
                    <a:pt x="8" y="9"/>
                  </a:lnTo>
                  <a:lnTo>
                    <a:pt x="0" y="9"/>
                  </a:lnTo>
                  <a:lnTo>
                    <a:pt x="3" y="0"/>
                  </a:lnTo>
                  <a:lnTo>
                    <a:pt x="20" y="6"/>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78" name="Freeform 1610"/>
            <p:cNvSpPr>
              <a:spLocks/>
            </p:cNvSpPr>
            <p:nvPr/>
          </p:nvSpPr>
          <p:spPr bwMode="auto">
            <a:xfrm>
              <a:off x="773" y="1342"/>
              <a:ext cx="12" cy="16"/>
            </a:xfrm>
            <a:custGeom>
              <a:avLst/>
              <a:gdLst/>
              <a:ahLst/>
              <a:cxnLst>
                <a:cxn ang="0">
                  <a:pos x="31" y="4"/>
                </a:cxn>
                <a:cxn ang="0">
                  <a:pos x="21" y="16"/>
                </a:cxn>
                <a:cxn ang="0">
                  <a:pos x="17" y="23"/>
                </a:cxn>
                <a:cxn ang="0">
                  <a:pos x="19" y="26"/>
                </a:cxn>
                <a:cxn ang="0">
                  <a:pos x="14" y="29"/>
                </a:cxn>
                <a:cxn ang="0">
                  <a:pos x="16" y="35"/>
                </a:cxn>
                <a:cxn ang="0">
                  <a:pos x="0" y="41"/>
                </a:cxn>
                <a:cxn ang="0">
                  <a:pos x="5" y="35"/>
                </a:cxn>
                <a:cxn ang="0">
                  <a:pos x="4" y="33"/>
                </a:cxn>
                <a:cxn ang="0">
                  <a:pos x="7" y="28"/>
                </a:cxn>
                <a:cxn ang="0">
                  <a:pos x="7" y="26"/>
                </a:cxn>
                <a:cxn ang="0">
                  <a:pos x="23" y="7"/>
                </a:cxn>
                <a:cxn ang="0">
                  <a:pos x="21" y="0"/>
                </a:cxn>
                <a:cxn ang="0">
                  <a:pos x="28" y="0"/>
                </a:cxn>
                <a:cxn ang="0">
                  <a:pos x="26" y="6"/>
                </a:cxn>
                <a:cxn ang="0">
                  <a:pos x="31" y="4"/>
                </a:cxn>
              </a:cxnLst>
              <a:rect l="0" t="0" r="r" b="b"/>
              <a:pathLst>
                <a:path w="31" h="41">
                  <a:moveTo>
                    <a:pt x="31" y="4"/>
                  </a:moveTo>
                  <a:lnTo>
                    <a:pt x="21" y="16"/>
                  </a:lnTo>
                  <a:lnTo>
                    <a:pt x="17" y="23"/>
                  </a:lnTo>
                  <a:lnTo>
                    <a:pt x="19" y="26"/>
                  </a:lnTo>
                  <a:lnTo>
                    <a:pt x="14" y="29"/>
                  </a:lnTo>
                  <a:lnTo>
                    <a:pt x="16" y="35"/>
                  </a:lnTo>
                  <a:lnTo>
                    <a:pt x="0" y="41"/>
                  </a:lnTo>
                  <a:lnTo>
                    <a:pt x="5" y="35"/>
                  </a:lnTo>
                  <a:lnTo>
                    <a:pt x="4" y="33"/>
                  </a:lnTo>
                  <a:lnTo>
                    <a:pt x="7" y="28"/>
                  </a:lnTo>
                  <a:lnTo>
                    <a:pt x="7" y="26"/>
                  </a:lnTo>
                  <a:lnTo>
                    <a:pt x="23" y="7"/>
                  </a:lnTo>
                  <a:lnTo>
                    <a:pt x="21" y="0"/>
                  </a:lnTo>
                  <a:lnTo>
                    <a:pt x="28" y="0"/>
                  </a:lnTo>
                  <a:lnTo>
                    <a:pt x="26" y="6"/>
                  </a:lnTo>
                  <a:lnTo>
                    <a:pt x="31" y="4"/>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79" name="Freeform 1611"/>
            <p:cNvSpPr>
              <a:spLocks/>
            </p:cNvSpPr>
            <p:nvPr/>
          </p:nvSpPr>
          <p:spPr bwMode="auto">
            <a:xfrm>
              <a:off x="699" y="1399"/>
              <a:ext cx="19" cy="13"/>
            </a:xfrm>
            <a:custGeom>
              <a:avLst/>
              <a:gdLst/>
              <a:ahLst/>
              <a:cxnLst>
                <a:cxn ang="0">
                  <a:pos x="41" y="9"/>
                </a:cxn>
                <a:cxn ang="0">
                  <a:pos x="39" y="17"/>
                </a:cxn>
                <a:cxn ang="0">
                  <a:pos x="44" y="9"/>
                </a:cxn>
                <a:cxn ang="0">
                  <a:pos x="46" y="14"/>
                </a:cxn>
                <a:cxn ang="0">
                  <a:pos x="43" y="22"/>
                </a:cxn>
                <a:cxn ang="0">
                  <a:pos x="37" y="22"/>
                </a:cxn>
                <a:cxn ang="0">
                  <a:pos x="36" y="16"/>
                </a:cxn>
                <a:cxn ang="0">
                  <a:pos x="32" y="17"/>
                </a:cxn>
                <a:cxn ang="0">
                  <a:pos x="34" y="21"/>
                </a:cxn>
                <a:cxn ang="0">
                  <a:pos x="31" y="21"/>
                </a:cxn>
                <a:cxn ang="0">
                  <a:pos x="36" y="24"/>
                </a:cxn>
                <a:cxn ang="0">
                  <a:pos x="25" y="27"/>
                </a:cxn>
                <a:cxn ang="0">
                  <a:pos x="24" y="19"/>
                </a:cxn>
                <a:cxn ang="0">
                  <a:pos x="22" y="29"/>
                </a:cxn>
                <a:cxn ang="0">
                  <a:pos x="17" y="29"/>
                </a:cxn>
                <a:cxn ang="0">
                  <a:pos x="17" y="34"/>
                </a:cxn>
                <a:cxn ang="0">
                  <a:pos x="0" y="22"/>
                </a:cxn>
                <a:cxn ang="0">
                  <a:pos x="2" y="19"/>
                </a:cxn>
                <a:cxn ang="0">
                  <a:pos x="12" y="22"/>
                </a:cxn>
                <a:cxn ang="0">
                  <a:pos x="5" y="16"/>
                </a:cxn>
                <a:cxn ang="0">
                  <a:pos x="8" y="14"/>
                </a:cxn>
                <a:cxn ang="0">
                  <a:pos x="17" y="16"/>
                </a:cxn>
                <a:cxn ang="0">
                  <a:pos x="17" y="9"/>
                </a:cxn>
                <a:cxn ang="0">
                  <a:pos x="12" y="5"/>
                </a:cxn>
                <a:cxn ang="0">
                  <a:pos x="19" y="5"/>
                </a:cxn>
                <a:cxn ang="0">
                  <a:pos x="20" y="0"/>
                </a:cxn>
                <a:cxn ang="0">
                  <a:pos x="25" y="2"/>
                </a:cxn>
                <a:cxn ang="0">
                  <a:pos x="25" y="5"/>
                </a:cxn>
                <a:cxn ang="0">
                  <a:pos x="31" y="12"/>
                </a:cxn>
                <a:cxn ang="0">
                  <a:pos x="32" y="4"/>
                </a:cxn>
                <a:cxn ang="0">
                  <a:pos x="41" y="9"/>
                </a:cxn>
              </a:cxnLst>
              <a:rect l="0" t="0" r="r" b="b"/>
              <a:pathLst>
                <a:path w="46" h="34">
                  <a:moveTo>
                    <a:pt x="41" y="9"/>
                  </a:moveTo>
                  <a:lnTo>
                    <a:pt x="39" y="17"/>
                  </a:lnTo>
                  <a:lnTo>
                    <a:pt x="44" y="9"/>
                  </a:lnTo>
                  <a:lnTo>
                    <a:pt x="46" y="14"/>
                  </a:lnTo>
                  <a:lnTo>
                    <a:pt x="43" y="22"/>
                  </a:lnTo>
                  <a:lnTo>
                    <a:pt x="37" y="22"/>
                  </a:lnTo>
                  <a:lnTo>
                    <a:pt x="36" y="16"/>
                  </a:lnTo>
                  <a:lnTo>
                    <a:pt x="32" y="17"/>
                  </a:lnTo>
                  <a:lnTo>
                    <a:pt x="34" y="21"/>
                  </a:lnTo>
                  <a:lnTo>
                    <a:pt x="31" y="21"/>
                  </a:lnTo>
                  <a:lnTo>
                    <a:pt x="36" y="24"/>
                  </a:lnTo>
                  <a:lnTo>
                    <a:pt x="25" y="27"/>
                  </a:lnTo>
                  <a:lnTo>
                    <a:pt x="24" y="19"/>
                  </a:lnTo>
                  <a:lnTo>
                    <a:pt x="22" y="29"/>
                  </a:lnTo>
                  <a:lnTo>
                    <a:pt x="17" y="29"/>
                  </a:lnTo>
                  <a:lnTo>
                    <a:pt x="17" y="34"/>
                  </a:lnTo>
                  <a:lnTo>
                    <a:pt x="0" y="22"/>
                  </a:lnTo>
                  <a:lnTo>
                    <a:pt x="2" y="19"/>
                  </a:lnTo>
                  <a:lnTo>
                    <a:pt x="12" y="22"/>
                  </a:lnTo>
                  <a:lnTo>
                    <a:pt x="5" y="16"/>
                  </a:lnTo>
                  <a:lnTo>
                    <a:pt x="8" y="14"/>
                  </a:lnTo>
                  <a:lnTo>
                    <a:pt x="17" y="16"/>
                  </a:lnTo>
                  <a:lnTo>
                    <a:pt x="17" y="9"/>
                  </a:lnTo>
                  <a:lnTo>
                    <a:pt x="12" y="5"/>
                  </a:lnTo>
                  <a:lnTo>
                    <a:pt x="19" y="5"/>
                  </a:lnTo>
                  <a:lnTo>
                    <a:pt x="20" y="0"/>
                  </a:lnTo>
                  <a:lnTo>
                    <a:pt x="25" y="2"/>
                  </a:lnTo>
                  <a:lnTo>
                    <a:pt x="25" y="5"/>
                  </a:lnTo>
                  <a:lnTo>
                    <a:pt x="31" y="12"/>
                  </a:lnTo>
                  <a:lnTo>
                    <a:pt x="32" y="4"/>
                  </a:lnTo>
                  <a:lnTo>
                    <a:pt x="41" y="9"/>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80" name="Freeform 1612"/>
            <p:cNvSpPr>
              <a:spLocks/>
            </p:cNvSpPr>
            <p:nvPr/>
          </p:nvSpPr>
          <p:spPr bwMode="auto">
            <a:xfrm>
              <a:off x="962" y="1362"/>
              <a:ext cx="24" cy="36"/>
            </a:xfrm>
            <a:custGeom>
              <a:avLst/>
              <a:gdLst/>
              <a:ahLst/>
              <a:cxnLst>
                <a:cxn ang="0">
                  <a:pos x="58" y="63"/>
                </a:cxn>
                <a:cxn ang="0">
                  <a:pos x="48" y="60"/>
                </a:cxn>
                <a:cxn ang="0">
                  <a:pos x="55" y="67"/>
                </a:cxn>
                <a:cxn ang="0">
                  <a:pos x="48" y="82"/>
                </a:cxn>
                <a:cxn ang="0">
                  <a:pos x="40" y="89"/>
                </a:cxn>
                <a:cxn ang="0">
                  <a:pos x="38" y="80"/>
                </a:cxn>
                <a:cxn ang="0">
                  <a:pos x="36" y="75"/>
                </a:cxn>
                <a:cxn ang="0">
                  <a:pos x="40" y="73"/>
                </a:cxn>
                <a:cxn ang="0">
                  <a:pos x="36" y="72"/>
                </a:cxn>
                <a:cxn ang="0">
                  <a:pos x="40" y="67"/>
                </a:cxn>
                <a:cxn ang="0">
                  <a:pos x="34" y="63"/>
                </a:cxn>
                <a:cxn ang="0">
                  <a:pos x="43" y="65"/>
                </a:cxn>
                <a:cxn ang="0">
                  <a:pos x="43" y="60"/>
                </a:cxn>
                <a:cxn ang="0">
                  <a:pos x="38" y="61"/>
                </a:cxn>
                <a:cxn ang="0">
                  <a:pos x="33" y="56"/>
                </a:cxn>
                <a:cxn ang="0">
                  <a:pos x="38" y="51"/>
                </a:cxn>
                <a:cxn ang="0">
                  <a:pos x="31" y="56"/>
                </a:cxn>
                <a:cxn ang="0">
                  <a:pos x="26" y="49"/>
                </a:cxn>
                <a:cxn ang="0">
                  <a:pos x="12" y="22"/>
                </a:cxn>
                <a:cxn ang="0">
                  <a:pos x="12" y="12"/>
                </a:cxn>
                <a:cxn ang="0">
                  <a:pos x="12" y="17"/>
                </a:cxn>
                <a:cxn ang="0">
                  <a:pos x="5" y="12"/>
                </a:cxn>
                <a:cxn ang="0">
                  <a:pos x="5" y="8"/>
                </a:cxn>
                <a:cxn ang="0">
                  <a:pos x="4" y="7"/>
                </a:cxn>
                <a:cxn ang="0">
                  <a:pos x="0" y="0"/>
                </a:cxn>
                <a:cxn ang="0">
                  <a:pos x="7" y="3"/>
                </a:cxn>
                <a:cxn ang="0">
                  <a:pos x="14" y="14"/>
                </a:cxn>
                <a:cxn ang="0">
                  <a:pos x="33" y="7"/>
                </a:cxn>
                <a:cxn ang="0">
                  <a:pos x="34" y="12"/>
                </a:cxn>
                <a:cxn ang="0">
                  <a:pos x="50" y="29"/>
                </a:cxn>
                <a:cxn ang="0">
                  <a:pos x="53" y="38"/>
                </a:cxn>
                <a:cxn ang="0">
                  <a:pos x="58" y="41"/>
                </a:cxn>
                <a:cxn ang="0">
                  <a:pos x="50" y="38"/>
                </a:cxn>
                <a:cxn ang="0">
                  <a:pos x="33" y="17"/>
                </a:cxn>
                <a:cxn ang="0">
                  <a:pos x="36" y="19"/>
                </a:cxn>
                <a:cxn ang="0">
                  <a:pos x="29" y="14"/>
                </a:cxn>
                <a:cxn ang="0">
                  <a:pos x="33" y="17"/>
                </a:cxn>
                <a:cxn ang="0">
                  <a:pos x="29" y="17"/>
                </a:cxn>
                <a:cxn ang="0">
                  <a:pos x="34" y="20"/>
                </a:cxn>
                <a:cxn ang="0">
                  <a:pos x="31" y="20"/>
                </a:cxn>
                <a:cxn ang="0">
                  <a:pos x="36" y="31"/>
                </a:cxn>
                <a:cxn ang="0">
                  <a:pos x="36" y="29"/>
                </a:cxn>
                <a:cxn ang="0">
                  <a:pos x="46" y="38"/>
                </a:cxn>
                <a:cxn ang="0">
                  <a:pos x="46" y="41"/>
                </a:cxn>
                <a:cxn ang="0">
                  <a:pos x="52" y="41"/>
                </a:cxn>
                <a:cxn ang="0">
                  <a:pos x="58" y="51"/>
                </a:cxn>
                <a:cxn ang="0">
                  <a:pos x="50" y="51"/>
                </a:cxn>
                <a:cxn ang="0">
                  <a:pos x="52" y="51"/>
                </a:cxn>
                <a:cxn ang="0">
                  <a:pos x="50" y="53"/>
                </a:cxn>
                <a:cxn ang="0">
                  <a:pos x="55" y="53"/>
                </a:cxn>
                <a:cxn ang="0">
                  <a:pos x="55" y="56"/>
                </a:cxn>
                <a:cxn ang="0">
                  <a:pos x="58" y="55"/>
                </a:cxn>
                <a:cxn ang="0">
                  <a:pos x="60" y="58"/>
                </a:cxn>
                <a:cxn ang="0">
                  <a:pos x="58" y="63"/>
                </a:cxn>
              </a:cxnLst>
              <a:rect l="0" t="0" r="r" b="b"/>
              <a:pathLst>
                <a:path w="60" h="89">
                  <a:moveTo>
                    <a:pt x="58" y="63"/>
                  </a:moveTo>
                  <a:lnTo>
                    <a:pt x="48" y="60"/>
                  </a:lnTo>
                  <a:lnTo>
                    <a:pt x="55" y="67"/>
                  </a:lnTo>
                  <a:lnTo>
                    <a:pt x="48" y="82"/>
                  </a:lnTo>
                  <a:lnTo>
                    <a:pt x="40" y="89"/>
                  </a:lnTo>
                  <a:lnTo>
                    <a:pt x="38" y="80"/>
                  </a:lnTo>
                  <a:lnTo>
                    <a:pt x="36" y="75"/>
                  </a:lnTo>
                  <a:lnTo>
                    <a:pt x="40" y="73"/>
                  </a:lnTo>
                  <a:lnTo>
                    <a:pt x="36" y="72"/>
                  </a:lnTo>
                  <a:lnTo>
                    <a:pt x="40" y="67"/>
                  </a:lnTo>
                  <a:lnTo>
                    <a:pt x="34" y="63"/>
                  </a:lnTo>
                  <a:lnTo>
                    <a:pt x="43" y="65"/>
                  </a:lnTo>
                  <a:lnTo>
                    <a:pt x="43" y="60"/>
                  </a:lnTo>
                  <a:lnTo>
                    <a:pt x="38" y="61"/>
                  </a:lnTo>
                  <a:lnTo>
                    <a:pt x="33" y="56"/>
                  </a:lnTo>
                  <a:lnTo>
                    <a:pt x="38" y="51"/>
                  </a:lnTo>
                  <a:lnTo>
                    <a:pt x="31" y="56"/>
                  </a:lnTo>
                  <a:lnTo>
                    <a:pt x="26" y="49"/>
                  </a:lnTo>
                  <a:lnTo>
                    <a:pt x="12" y="22"/>
                  </a:lnTo>
                  <a:lnTo>
                    <a:pt x="12" y="12"/>
                  </a:lnTo>
                  <a:lnTo>
                    <a:pt x="12" y="17"/>
                  </a:lnTo>
                  <a:lnTo>
                    <a:pt x="5" y="12"/>
                  </a:lnTo>
                  <a:lnTo>
                    <a:pt x="5" y="8"/>
                  </a:lnTo>
                  <a:lnTo>
                    <a:pt x="4" y="7"/>
                  </a:lnTo>
                  <a:lnTo>
                    <a:pt x="0" y="0"/>
                  </a:lnTo>
                  <a:lnTo>
                    <a:pt x="7" y="3"/>
                  </a:lnTo>
                  <a:lnTo>
                    <a:pt x="14" y="14"/>
                  </a:lnTo>
                  <a:lnTo>
                    <a:pt x="33" y="7"/>
                  </a:lnTo>
                  <a:lnTo>
                    <a:pt x="34" y="12"/>
                  </a:lnTo>
                  <a:lnTo>
                    <a:pt x="50" y="29"/>
                  </a:lnTo>
                  <a:lnTo>
                    <a:pt x="53" y="38"/>
                  </a:lnTo>
                  <a:lnTo>
                    <a:pt x="58" y="41"/>
                  </a:lnTo>
                  <a:lnTo>
                    <a:pt x="50" y="38"/>
                  </a:lnTo>
                  <a:lnTo>
                    <a:pt x="33" y="17"/>
                  </a:lnTo>
                  <a:lnTo>
                    <a:pt x="36" y="19"/>
                  </a:lnTo>
                  <a:lnTo>
                    <a:pt x="29" y="14"/>
                  </a:lnTo>
                  <a:lnTo>
                    <a:pt x="33" y="17"/>
                  </a:lnTo>
                  <a:lnTo>
                    <a:pt x="29" y="17"/>
                  </a:lnTo>
                  <a:lnTo>
                    <a:pt x="34" y="20"/>
                  </a:lnTo>
                  <a:lnTo>
                    <a:pt x="31" y="20"/>
                  </a:lnTo>
                  <a:lnTo>
                    <a:pt x="36" y="31"/>
                  </a:lnTo>
                  <a:lnTo>
                    <a:pt x="36" y="29"/>
                  </a:lnTo>
                  <a:lnTo>
                    <a:pt x="46" y="38"/>
                  </a:lnTo>
                  <a:lnTo>
                    <a:pt x="46" y="41"/>
                  </a:lnTo>
                  <a:lnTo>
                    <a:pt x="52" y="41"/>
                  </a:lnTo>
                  <a:lnTo>
                    <a:pt x="58" y="51"/>
                  </a:lnTo>
                  <a:lnTo>
                    <a:pt x="50" y="51"/>
                  </a:lnTo>
                  <a:lnTo>
                    <a:pt x="52" y="51"/>
                  </a:lnTo>
                  <a:lnTo>
                    <a:pt x="50" y="53"/>
                  </a:lnTo>
                  <a:lnTo>
                    <a:pt x="55" y="53"/>
                  </a:lnTo>
                  <a:lnTo>
                    <a:pt x="55" y="56"/>
                  </a:lnTo>
                  <a:lnTo>
                    <a:pt x="58" y="55"/>
                  </a:lnTo>
                  <a:lnTo>
                    <a:pt x="60" y="58"/>
                  </a:lnTo>
                  <a:lnTo>
                    <a:pt x="58" y="63"/>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81" name="Freeform 1613"/>
            <p:cNvSpPr>
              <a:spLocks/>
            </p:cNvSpPr>
            <p:nvPr/>
          </p:nvSpPr>
          <p:spPr bwMode="auto">
            <a:xfrm>
              <a:off x="967" y="1362"/>
              <a:ext cx="7" cy="3"/>
            </a:xfrm>
            <a:custGeom>
              <a:avLst/>
              <a:gdLst/>
              <a:ahLst/>
              <a:cxnLst>
                <a:cxn ang="0">
                  <a:pos x="5" y="0"/>
                </a:cxn>
                <a:cxn ang="0">
                  <a:pos x="17" y="7"/>
                </a:cxn>
                <a:cxn ang="0">
                  <a:pos x="4" y="7"/>
                </a:cxn>
                <a:cxn ang="0">
                  <a:pos x="0" y="3"/>
                </a:cxn>
                <a:cxn ang="0">
                  <a:pos x="5" y="0"/>
                </a:cxn>
              </a:cxnLst>
              <a:rect l="0" t="0" r="r" b="b"/>
              <a:pathLst>
                <a:path w="17" h="7">
                  <a:moveTo>
                    <a:pt x="5" y="0"/>
                  </a:moveTo>
                  <a:lnTo>
                    <a:pt x="17" y="7"/>
                  </a:lnTo>
                  <a:lnTo>
                    <a:pt x="4" y="7"/>
                  </a:lnTo>
                  <a:lnTo>
                    <a:pt x="0" y="3"/>
                  </a:lnTo>
                  <a:lnTo>
                    <a:pt x="5" y="0"/>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82" name="Freeform 1614"/>
            <p:cNvSpPr>
              <a:spLocks/>
            </p:cNvSpPr>
            <p:nvPr/>
          </p:nvSpPr>
          <p:spPr bwMode="auto">
            <a:xfrm>
              <a:off x="944" y="1369"/>
              <a:ext cx="28" cy="24"/>
            </a:xfrm>
            <a:custGeom>
              <a:avLst/>
              <a:gdLst/>
              <a:ahLst/>
              <a:cxnLst>
                <a:cxn ang="0">
                  <a:pos x="21" y="21"/>
                </a:cxn>
                <a:cxn ang="0">
                  <a:pos x="45" y="27"/>
                </a:cxn>
                <a:cxn ang="0">
                  <a:pos x="46" y="29"/>
                </a:cxn>
                <a:cxn ang="0">
                  <a:pos x="45" y="32"/>
                </a:cxn>
                <a:cxn ang="0">
                  <a:pos x="60" y="26"/>
                </a:cxn>
                <a:cxn ang="0">
                  <a:pos x="70" y="43"/>
                </a:cxn>
                <a:cxn ang="0">
                  <a:pos x="63" y="46"/>
                </a:cxn>
                <a:cxn ang="0">
                  <a:pos x="29" y="34"/>
                </a:cxn>
                <a:cxn ang="0">
                  <a:pos x="34" y="39"/>
                </a:cxn>
                <a:cxn ang="0">
                  <a:pos x="31" y="43"/>
                </a:cxn>
                <a:cxn ang="0">
                  <a:pos x="39" y="43"/>
                </a:cxn>
                <a:cxn ang="0">
                  <a:pos x="38" y="46"/>
                </a:cxn>
                <a:cxn ang="0">
                  <a:pos x="41" y="46"/>
                </a:cxn>
                <a:cxn ang="0">
                  <a:pos x="43" y="51"/>
                </a:cxn>
                <a:cxn ang="0">
                  <a:pos x="39" y="60"/>
                </a:cxn>
                <a:cxn ang="0">
                  <a:pos x="34" y="60"/>
                </a:cxn>
                <a:cxn ang="0">
                  <a:pos x="26" y="53"/>
                </a:cxn>
                <a:cxn ang="0">
                  <a:pos x="36" y="56"/>
                </a:cxn>
                <a:cxn ang="0">
                  <a:pos x="22" y="48"/>
                </a:cxn>
                <a:cxn ang="0">
                  <a:pos x="26" y="46"/>
                </a:cxn>
                <a:cxn ang="0">
                  <a:pos x="21" y="48"/>
                </a:cxn>
                <a:cxn ang="0">
                  <a:pos x="21" y="43"/>
                </a:cxn>
                <a:cxn ang="0">
                  <a:pos x="12" y="38"/>
                </a:cxn>
                <a:cxn ang="0">
                  <a:pos x="5" y="36"/>
                </a:cxn>
                <a:cxn ang="0">
                  <a:pos x="5" y="24"/>
                </a:cxn>
                <a:cxn ang="0">
                  <a:pos x="19" y="31"/>
                </a:cxn>
                <a:cxn ang="0">
                  <a:pos x="0" y="17"/>
                </a:cxn>
                <a:cxn ang="0">
                  <a:pos x="5" y="15"/>
                </a:cxn>
                <a:cxn ang="0">
                  <a:pos x="0" y="9"/>
                </a:cxn>
                <a:cxn ang="0">
                  <a:pos x="4" y="9"/>
                </a:cxn>
                <a:cxn ang="0">
                  <a:pos x="9" y="17"/>
                </a:cxn>
                <a:cxn ang="0">
                  <a:pos x="12" y="17"/>
                </a:cxn>
                <a:cxn ang="0">
                  <a:pos x="7" y="10"/>
                </a:cxn>
                <a:cxn ang="0">
                  <a:pos x="9" y="7"/>
                </a:cxn>
                <a:cxn ang="0">
                  <a:pos x="16" y="9"/>
                </a:cxn>
                <a:cxn ang="0">
                  <a:pos x="19" y="0"/>
                </a:cxn>
                <a:cxn ang="0">
                  <a:pos x="33" y="5"/>
                </a:cxn>
                <a:cxn ang="0">
                  <a:pos x="31" y="14"/>
                </a:cxn>
                <a:cxn ang="0">
                  <a:pos x="24" y="15"/>
                </a:cxn>
                <a:cxn ang="0">
                  <a:pos x="31" y="15"/>
                </a:cxn>
                <a:cxn ang="0">
                  <a:pos x="24" y="19"/>
                </a:cxn>
                <a:cxn ang="0">
                  <a:pos x="31" y="21"/>
                </a:cxn>
                <a:cxn ang="0">
                  <a:pos x="36" y="5"/>
                </a:cxn>
                <a:cxn ang="0">
                  <a:pos x="53" y="7"/>
                </a:cxn>
                <a:cxn ang="0">
                  <a:pos x="57" y="14"/>
                </a:cxn>
                <a:cxn ang="0">
                  <a:pos x="57" y="17"/>
                </a:cxn>
                <a:cxn ang="0">
                  <a:pos x="58" y="21"/>
                </a:cxn>
                <a:cxn ang="0">
                  <a:pos x="46" y="15"/>
                </a:cxn>
                <a:cxn ang="0">
                  <a:pos x="58" y="22"/>
                </a:cxn>
                <a:cxn ang="0">
                  <a:pos x="57" y="26"/>
                </a:cxn>
                <a:cxn ang="0">
                  <a:pos x="48" y="27"/>
                </a:cxn>
                <a:cxn ang="0">
                  <a:pos x="21" y="21"/>
                </a:cxn>
              </a:cxnLst>
              <a:rect l="0" t="0" r="r" b="b"/>
              <a:pathLst>
                <a:path w="70" h="60">
                  <a:moveTo>
                    <a:pt x="21" y="21"/>
                  </a:moveTo>
                  <a:lnTo>
                    <a:pt x="45" y="27"/>
                  </a:lnTo>
                  <a:lnTo>
                    <a:pt x="46" y="29"/>
                  </a:lnTo>
                  <a:lnTo>
                    <a:pt x="45" y="32"/>
                  </a:lnTo>
                  <a:lnTo>
                    <a:pt x="60" y="26"/>
                  </a:lnTo>
                  <a:lnTo>
                    <a:pt x="70" y="43"/>
                  </a:lnTo>
                  <a:lnTo>
                    <a:pt x="63" y="46"/>
                  </a:lnTo>
                  <a:lnTo>
                    <a:pt x="29" y="34"/>
                  </a:lnTo>
                  <a:lnTo>
                    <a:pt x="34" y="39"/>
                  </a:lnTo>
                  <a:lnTo>
                    <a:pt x="31" y="43"/>
                  </a:lnTo>
                  <a:lnTo>
                    <a:pt x="39" y="43"/>
                  </a:lnTo>
                  <a:lnTo>
                    <a:pt x="38" y="46"/>
                  </a:lnTo>
                  <a:lnTo>
                    <a:pt x="41" y="46"/>
                  </a:lnTo>
                  <a:lnTo>
                    <a:pt x="43" y="51"/>
                  </a:lnTo>
                  <a:lnTo>
                    <a:pt x="39" y="60"/>
                  </a:lnTo>
                  <a:lnTo>
                    <a:pt x="34" y="60"/>
                  </a:lnTo>
                  <a:lnTo>
                    <a:pt x="26" y="53"/>
                  </a:lnTo>
                  <a:lnTo>
                    <a:pt x="36" y="56"/>
                  </a:lnTo>
                  <a:lnTo>
                    <a:pt x="22" y="48"/>
                  </a:lnTo>
                  <a:lnTo>
                    <a:pt x="26" y="46"/>
                  </a:lnTo>
                  <a:lnTo>
                    <a:pt x="21" y="48"/>
                  </a:lnTo>
                  <a:lnTo>
                    <a:pt x="21" y="43"/>
                  </a:lnTo>
                  <a:lnTo>
                    <a:pt x="12" y="38"/>
                  </a:lnTo>
                  <a:lnTo>
                    <a:pt x="5" y="36"/>
                  </a:lnTo>
                  <a:lnTo>
                    <a:pt x="5" y="24"/>
                  </a:lnTo>
                  <a:lnTo>
                    <a:pt x="19" y="31"/>
                  </a:lnTo>
                  <a:lnTo>
                    <a:pt x="0" y="17"/>
                  </a:lnTo>
                  <a:lnTo>
                    <a:pt x="5" y="15"/>
                  </a:lnTo>
                  <a:lnTo>
                    <a:pt x="0" y="9"/>
                  </a:lnTo>
                  <a:lnTo>
                    <a:pt x="4" y="9"/>
                  </a:lnTo>
                  <a:lnTo>
                    <a:pt x="9" y="17"/>
                  </a:lnTo>
                  <a:lnTo>
                    <a:pt x="12" y="17"/>
                  </a:lnTo>
                  <a:lnTo>
                    <a:pt x="7" y="10"/>
                  </a:lnTo>
                  <a:lnTo>
                    <a:pt x="9" y="7"/>
                  </a:lnTo>
                  <a:lnTo>
                    <a:pt x="16" y="9"/>
                  </a:lnTo>
                  <a:lnTo>
                    <a:pt x="19" y="0"/>
                  </a:lnTo>
                  <a:lnTo>
                    <a:pt x="33" y="5"/>
                  </a:lnTo>
                  <a:lnTo>
                    <a:pt x="31" y="14"/>
                  </a:lnTo>
                  <a:lnTo>
                    <a:pt x="24" y="15"/>
                  </a:lnTo>
                  <a:lnTo>
                    <a:pt x="31" y="15"/>
                  </a:lnTo>
                  <a:lnTo>
                    <a:pt x="24" y="19"/>
                  </a:lnTo>
                  <a:lnTo>
                    <a:pt x="31" y="21"/>
                  </a:lnTo>
                  <a:lnTo>
                    <a:pt x="36" y="5"/>
                  </a:lnTo>
                  <a:lnTo>
                    <a:pt x="53" y="7"/>
                  </a:lnTo>
                  <a:lnTo>
                    <a:pt x="57" y="14"/>
                  </a:lnTo>
                  <a:lnTo>
                    <a:pt x="57" y="17"/>
                  </a:lnTo>
                  <a:lnTo>
                    <a:pt x="58" y="21"/>
                  </a:lnTo>
                  <a:lnTo>
                    <a:pt x="46" y="15"/>
                  </a:lnTo>
                  <a:lnTo>
                    <a:pt x="58" y="22"/>
                  </a:lnTo>
                  <a:lnTo>
                    <a:pt x="57" y="26"/>
                  </a:lnTo>
                  <a:lnTo>
                    <a:pt x="48" y="27"/>
                  </a:lnTo>
                  <a:lnTo>
                    <a:pt x="21" y="21"/>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83" name="Freeform 1615"/>
            <p:cNvSpPr>
              <a:spLocks/>
            </p:cNvSpPr>
            <p:nvPr/>
          </p:nvSpPr>
          <p:spPr bwMode="auto">
            <a:xfrm>
              <a:off x="676" y="1412"/>
              <a:ext cx="40" cy="36"/>
            </a:xfrm>
            <a:custGeom>
              <a:avLst/>
              <a:gdLst/>
              <a:ahLst/>
              <a:cxnLst>
                <a:cxn ang="0">
                  <a:pos x="49" y="63"/>
                </a:cxn>
                <a:cxn ang="0">
                  <a:pos x="48" y="67"/>
                </a:cxn>
                <a:cxn ang="0">
                  <a:pos x="44" y="67"/>
                </a:cxn>
                <a:cxn ang="0">
                  <a:pos x="46" y="72"/>
                </a:cxn>
                <a:cxn ang="0">
                  <a:pos x="41" y="72"/>
                </a:cxn>
                <a:cxn ang="0">
                  <a:pos x="41" y="81"/>
                </a:cxn>
                <a:cxn ang="0">
                  <a:pos x="24" y="89"/>
                </a:cxn>
                <a:cxn ang="0">
                  <a:pos x="31" y="72"/>
                </a:cxn>
                <a:cxn ang="0">
                  <a:pos x="37" y="60"/>
                </a:cxn>
                <a:cxn ang="0">
                  <a:pos x="25" y="67"/>
                </a:cxn>
                <a:cxn ang="0">
                  <a:pos x="12" y="62"/>
                </a:cxn>
                <a:cxn ang="0">
                  <a:pos x="15" y="67"/>
                </a:cxn>
                <a:cxn ang="0">
                  <a:pos x="25" y="62"/>
                </a:cxn>
                <a:cxn ang="0">
                  <a:pos x="19" y="77"/>
                </a:cxn>
                <a:cxn ang="0">
                  <a:pos x="20" y="79"/>
                </a:cxn>
                <a:cxn ang="0">
                  <a:pos x="17" y="75"/>
                </a:cxn>
                <a:cxn ang="0">
                  <a:pos x="10" y="60"/>
                </a:cxn>
                <a:cxn ang="0">
                  <a:pos x="0" y="50"/>
                </a:cxn>
                <a:cxn ang="0">
                  <a:pos x="0" y="46"/>
                </a:cxn>
                <a:cxn ang="0">
                  <a:pos x="2" y="41"/>
                </a:cxn>
                <a:cxn ang="0">
                  <a:pos x="10" y="34"/>
                </a:cxn>
                <a:cxn ang="0">
                  <a:pos x="15" y="31"/>
                </a:cxn>
                <a:cxn ang="0">
                  <a:pos x="17" y="26"/>
                </a:cxn>
                <a:cxn ang="0">
                  <a:pos x="29" y="26"/>
                </a:cxn>
                <a:cxn ang="0">
                  <a:pos x="25" y="33"/>
                </a:cxn>
                <a:cxn ang="0">
                  <a:pos x="34" y="43"/>
                </a:cxn>
                <a:cxn ang="0">
                  <a:pos x="37" y="43"/>
                </a:cxn>
                <a:cxn ang="0">
                  <a:pos x="41" y="33"/>
                </a:cxn>
                <a:cxn ang="0">
                  <a:pos x="46" y="28"/>
                </a:cxn>
                <a:cxn ang="0">
                  <a:pos x="32" y="14"/>
                </a:cxn>
                <a:cxn ang="0">
                  <a:pos x="48" y="26"/>
                </a:cxn>
                <a:cxn ang="0">
                  <a:pos x="51" y="21"/>
                </a:cxn>
                <a:cxn ang="0">
                  <a:pos x="54" y="19"/>
                </a:cxn>
                <a:cxn ang="0">
                  <a:pos x="58" y="16"/>
                </a:cxn>
                <a:cxn ang="0">
                  <a:pos x="58" y="7"/>
                </a:cxn>
                <a:cxn ang="0">
                  <a:pos x="56" y="0"/>
                </a:cxn>
                <a:cxn ang="0">
                  <a:pos x="70" y="12"/>
                </a:cxn>
                <a:cxn ang="0">
                  <a:pos x="72" y="12"/>
                </a:cxn>
                <a:cxn ang="0">
                  <a:pos x="80" y="5"/>
                </a:cxn>
                <a:cxn ang="0">
                  <a:pos x="83" y="21"/>
                </a:cxn>
                <a:cxn ang="0">
                  <a:pos x="85" y="24"/>
                </a:cxn>
                <a:cxn ang="0">
                  <a:pos x="89" y="28"/>
                </a:cxn>
                <a:cxn ang="0">
                  <a:pos x="92" y="40"/>
                </a:cxn>
                <a:cxn ang="0">
                  <a:pos x="70" y="36"/>
                </a:cxn>
                <a:cxn ang="0">
                  <a:pos x="75" y="38"/>
                </a:cxn>
                <a:cxn ang="0">
                  <a:pos x="80" y="48"/>
                </a:cxn>
                <a:cxn ang="0">
                  <a:pos x="72" y="46"/>
                </a:cxn>
                <a:cxn ang="0">
                  <a:pos x="61" y="50"/>
                </a:cxn>
                <a:cxn ang="0">
                  <a:pos x="53" y="57"/>
                </a:cxn>
              </a:cxnLst>
              <a:rect l="0" t="0" r="r" b="b"/>
              <a:pathLst>
                <a:path w="99" h="89">
                  <a:moveTo>
                    <a:pt x="53" y="60"/>
                  </a:moveTo>
                  <a:lnTo>
                    <a:pt x="49" y="63"/>
                  </a:lnTo>
                  <a:lnTo>
                    <a:pt x="46" y="58"/>
                  </a:lnTo>
                  <a:lnTo>
                    <a:pt x="48" y="67"/>
                  </a:lnTo>
                  <a:lnTo>
                    <a:pt x="39" y="67"/>
                  </a:lnTo>
                  <a:lnTo>
                    <a:pt x="44" y="67"/>
                  </a:lnTo>
                  <a:lnTo>
                    <a:pt x="43" y="70"/>
                  </a:lnTo>
                  <a:lnTo>
                    <a:pt x="46" y="72"/>
                  </a:lnTo>
                  <a:lnTo>
                    <a:pt x="44" y="75"/>
                  </a:lnTo>
                  <a:lnTo>
                    <a:pt x="41" y="72"/>
                  </a:lnTo>
                  <a:lnTo>
                    <a:pt x="37" y="79"/>
                  </a:lnTo>
                  <a:lnTo>
                    <a:pt x="41" y="81"/>
                  </a:lnTo>
                  <a:lnTo>
                    <a:pt x="31" y="89"/>
                  </a:lnTo>
                  <a:lnTo>
                    <a:pt x="24" y="89"/>
                  </a:lnTo>
                  <a:lnTo>
                    <a:pt x="37" y="72"/>
                  </a:lnTo>
                  <a:lnTo>
                    <a:pt x="31" y="72"/>
                  </a:lnTo>
                  <a:lnTo>
                    <a:pt x="39" y="62"/>
                  </a:lnTo>
                  <a:lnTo>
                    <a:pt x="37" y="60"/>
                  </a:lnTo>
                  <a:lnTo>
                    <a:pt x="25" y="74"/>
                  </a:lnTo>
                  <a:lnTo>
                    <a:pt x="25" y="67"/>
                  </a:lnTo>
                  <a:lnTo>
                    <a:pt x="31" y="62"/>
                  </a:lnTo>
                  <a:lnTo>
                    <a:pt x="12" y="62"/>
                  </a:lnTo>
                  <a:lnTo>
                    <a:pt x="12" y="65"/>
                  </a:lnTo>
                  <a:lnTo>
                    <a:pt x="15" y="67"/>
                  </a:lnTo>
                  <a:lnTo>
                    <a:pt x="19" y="62"/>
                  </a:lnTo>
                  <a:lnTo>
                    <a:pt x="25" y="62"/>
                  </a:lnTo>
                  <a:lnTo>
                    <a:pt x="24" y="74"/>
                  </a:lnTo>
                  <a:lnTo>
                    <a:pt x="19" y="77"/>
                  </a:lnTo>
                  <a:lnTo>
                    <a:pt x="19" y="81"/>
                  </a:lnTo>
                  <a:lnTo>
                    <a:pt x="20" y="79"/>
                  </a:lnTo>
                  <a:lnTo>
                    <a:pt x="19" y="81"/>
                  </a:lnTo>
                  <a:lnTo>
                    <a:pt x="17" y="75"/>
                  </a:lnTo>
                  <a:lnTo>
                    <a:pt x="10" y="72"/>
                  </a:lnTo>
                  <a:lnTo>
                    <a:pt x="10" y="60"/>
                  </a:lnTo>
                  <a:lnTo>
                    <a:pt x="7" y="52"/>
                  </a:lnTo>
                  <a:lnTo>
                    <a:pt x="0" y="50"/>
                  </a:lnTo>
                  <a:lnTo>
                    <a:pt x="2" y="50"/>
                  </a:lnTo>
                  <a:lnTo>
                    <a:pt x="0" y="46"/>
                  </a:lnTo>
                  <a:lnTo>
                    <a:pt x="3" y="46"/>
                  </a:lnTo>
                  <a:lnTo>
                    <a:pt x="2" y="41"/>
                  </a:lnTo>
                  <a:lnTo>
                    <a:pt x="8" y="33"/>
                  </a:lnTo>
                  <a:lnTo>
                    <a:pt x="10" y="34"/>
                  </a:lnTo>
                  <a:lnTo>
                    <a:pt x="10" y="29"/>
                  </a:lnTo>
                  <a:lnTo>
                    <a:pt x="15" y="31"/>
                  </a:lnTo>
                  <a:lnTo>
                    <a:pt x="13" y="29"/>
                  </a:lnTo>
                  <a:lnTo>
                    <a:pt x="17" y="26"/>
                  </a:lnTo>
                  <a:lnTo>
                    <a:pt x="22" y="24"/>
                  </a:lnTo>
                  <a:lnTo>
                    <a:pt x="29" y="26"/>
                  </a:lnTo>
                  <a:lnTo>
                    <a:pt x="31" y="31"/>
                  </a:lnTo>
                  <a:lnTo>
                    <a:pt x="25" y="33"/>
                  </a:lnTo>
                  <a:lnTo>
                    <a:pt x="31" y="33"/>
                  </a:lnTo>
                  <a:lnTo>
                    <a:pt x="34" y="43"/>
                  </a:lnTo>
                  <a:lnTo>
                    <a:pt x="44" y="52"/>
                  </a:lnTo>
                  <a:lnTo>
                    <a:pt x="37" y="43"/>
                  </a:lnTo>
                  <a:lnTo>
                    <a:pt x="36" y="31"/>
                  </a:lnTo>
                  <a:lnTo>
                    <a:pt x="41" y="33"/>
                  </a:lnTo>
                  <a:lnTo>
                    <a:pt x="34" y="26"/>
                  </a:lnTo>
                  <a:lnTo>
                    <a:pt x="46" y="28"/>
                  </a:lnTo>
                  <a:lnTo>
                    <a:pt x="32" y="21"/>
                  </a:lnTo>
                  <a:lnTo>
                    <a:pt x="32" y="14"/>
                  </a:lnTo>
                  <a:lnTo>
                    <a:pt x="43" y="9"/>
                  </a:lnTo>
                  <a:lnTo>
                    <a:pt x="48" y="26"/>
                  </a:lnTo>
                  <a:lnTo>
                    <a:pt x="48" y="21"/>
                  </a:lnTo>
                  <a:lnTo>
                    <a:pt x="51" y="21"/>
                  </a:lnTo>
                  <a:lnTo>
                    <a:pt x="48" y="17"/>
                  </a:lnTo>
                  <a:lnTo>
                    <a:pt x="54" y="19"/>
                  </a:lnTo>
                  <a:lnTo>
                    <a:pt x="49" y="12"/>
                  </a:lnTo>
                  <a:lnTo>
                    <a:pt x="58" y="16"/>
                  </a:lnTo>
                  <a:lnTo>
                    <a:pt x="60" y="21"/>
                  </a:lnTo>
                  <a:lnTo>
                    <a:pt x="58" y="7"/>
                  </a:lnTo>
                  <a:lnTo>
                    <a:pt x="65" y="12"/>
                  </a:lnTo>
                  <a:lnTo>
                    <a:pt x="56" y="0"/>
                  </a:lnTo>
                  <a:lnTo>
                    <a:pt x="73" y="5"/>
                  </a:lnTo>
                  <a:lnTo>
                    <a:pt x="70" y="12"/>
                  </a:lnTo>
                  <a:lnTo>
                    <a:pt x="72" y="19"/>
                  </a:lnTo>
                  <a:lnTo>
                    <a:pt x="72" y="12"/>
                  </a:lnTo>
                  <a:lnTo>
                    <a:pt x="80" y="11"/>
                  </a:lnTo>
                  <a:lnTo>
                    <a:pt x="80" y="5"/>
                  </a:lnTo>
                  <a:lnTo>
                    <a:pt x="92" y="12"/>
                  </a:lnTo>
                  <a:lnTo>
                    <a:pt x="83" y="21"/>
                  </a:lnTo>
                  <a:lnTo>
                    <a:pt x="87" y="19"/>
                  </a:lnTo>
                  <a:lnTo>
                    <a:pt x="85" y="24"/>
                  </a:lnTo>
                  <a:lnTo>
                    <a:pt x="89" y="23"/>
                  </a:lnTo>
                  <a:lnTo>
                    <a:pt x="89" y="28"/>
                  </a:lnTo>
                  <a:lnTo>
                    <a:pt x="99" y="28"/>
                  </a:lnTo>
                  <a:lnTo>
                    <a:pt x="92" y="40"/>
                  </a:lnTo>
                  <a:lnTo>
                    <a:pt x="68" y="34"/>
                  </a:lnTo>
                  <a:lnTo>
                    <a:pt x="70" y="36"/>
                  </a:lnTo>
                  <a:lnTo>
                    <a:pt x="65" y="40"/>
                  </a:lnTo>
                  <a:lnTo>
                    <a:pt x="75" y="38"/>
                  </a:lnTo>
                  <a:lnTo>
                    <a:pt x="82" y="43"/>
                  </a:lnTo>
                  <a:lnTo>
                    <a:pt x="80" y="48"/>
                  </a:lnTo>
                  <a:lnTo>
                    <a:pt x="73" y="52"/>
                  </a:lnTo>
                  <a:lnTo>
                    <a:pt x="72" y="46"/>
                  </a:lnTo>
                  <a:lnTo>
                    <a:pt x="61" y="46"/>
                  </a:lnTo>
                  <a:lnTo>
                    <a:pt x="61" y="50"/>
                  </a:lnTo>
                  <a:lnTo>
                    <a:pt x="68" y="53"/>
                  </a:lnTo>
                  <a:lnTo>
                    <a:pt x="53" y="57"/>
                  </a:lnTo>
                  <a:lnTo>
                    <a:pt x="53" y="60"/>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84" name="Freeform 1616"/>
            <p:cNvSpPr>
              <a:spLocks/>
            </p:cNvSpPr>
            <p:nvPr/>
          </p:nvSpPr>
          <p:spPr bwMode="auto">
            <a:xfrm>
              <a:off x="960" y="1386"/>
              <a:ext cx="24" cy="35"/>
            </a:xfrm>
            <a:custGeom>
              <a:avLst/>
              <a:gdLst/>
              <a:ahLst/>
              <a:cxnLst>
                <a:cxn ang="0">
                  <a:pos x="60" y="86"/>
                </a:cxn>
                <a:cxn ang="0">
                  <a:pos x="39" y="65"/>
                </a:cxn>
                <a:cxn ang="0">
                  <a:pos x="43" y="53"/>
                </a:cxn>
                <a:cxn ang="0">
                  <a:pos x="39" y="58"/>
                </a:cxn>
                <a:cxn ang="0">
                  <a:pos x="39" y="52"/>
                </a:cxn>
                <a:cxn ang="0">
                  <a:pos x="38" y="52"/>
                </a:cxn>
                <a:cxn ang="0">
                  <a:pos x="34" y="62"/>
                </a:cxn>
                <a:cxn ang="0">
                  <a:pos x="33" y="57"/>
                </a:cxn>
                <a:cxn ang="0">
                  <a:pos x="36" y="50"/>
                </a:cxn>
                <a:cxn ang="0">
                  <a:pos x="31" y="57"/>
                </a:cxn>
                <a:cxn ang="0">
                  <a:pos x="31" y="47"/>
                </a:cxn>
                <a:cxn ang="0">
                  <a:pos x="26" y="50"/>
                </a:cxn>
                <a:cxn ang="0">
                  <a:pos x="21" y="48"/>
                </a:cxn>
                <a:cxn ang="0">
                  <a:pos x="22" y="43"/>
                </a:cxn>
                <a:cxn ang="0">
                  <a:pos x="19" y="40"/>
                </a:cxn>
                <a:cxn ang="0">
                  <a:pos x="24" y="33"/>
                </a:cxn>
                <a:cxn ang="0">
                  <a:pos x="17" y="31"/>
                </a:cxn>
                <a:cxn ang="0">
                  <a:pos x="16" y="28"/>
                </a:cxn>
                <a:cxn ang="0">
                  <a:pos x="19" y="24"/>
                </a:cxn>
                <a:cxn ang="0">
                  <a:pos x="14" y="28"/>
                </a:cxn>
                <a:cxn ang="0">
                  <a:pos x="14" y="19"/>
                </a:cxn>
                <a:cxn ang="0">
                  <a:pos x="7" y="23"/>
                </a:cxn>
                <a:cxn ang="0">
                  <a:pos x="0" y="17"/>
                </a:cxn>
                <a:cxn ang="0">
                  <a:pos x="7" y="14"/>
                </a:cxn>
                <a:cxn ang="0">
                  <a:pos x="2" y="12"/>
                </a:cxn>
                <a:cxn ang="0">
                  <a:pos x="4" y="9"/>
                </a:cxn>
                <a:cxn ang="0">
                  <a:pos x="4" y="4"/>
                </a:cxn>
                <a:cxn ang="0">
                  <a:pos x="10" y="0"/>
                </a:cxn>
                <a:cxn ang="0">
                  <a:pos x="12" y="2"/>
                </a:cxn>
                <a:cxn ang="0">
                  <a:pos x="9" y="7"/>
                </a:cxn>
                <a:cxn ang="0">
                  <a:pos x="16" y="2"/>
                </a:cxn>
                <a:cxn ang="0">
                  <a:pos x="16" y="7"/>
                </a:cxn>
                <a:cxn ang="0">
                  <a:pos x="24" y="6"/>
                </a:cxn>
                <a:cxn ang="0">
                  <a:pos x="28" y="11"/>
                </a:cxn>
                <a:cxn ang="0">
                  <a:pos x="24" y="11"/>
                </a:cxn>
                <a:cxn ang="0">
                  <a:pos x="28" y="11"/>
                </a:cxn>
                <a:cxn ang="0">
                  <a:pos x="26" y="12"/>
                </a:cxn>
                <a:cxn ang="0">
                  <a:pos x="33" y="14"/>
                </a:cxn>
                <a:cxn ang="0">
                  <a:pos x="51" y="48"/>
                </a:cxn>
                <a:cxn ang="0">
                  <a:pos x="60" y="86"/>
                </a:cxn>
              </a:cxnLst>
              <a:rect l="0" t="0" r="r" b="b"/>
              <a:pathLst>
                <a:path w="60" h="86">
                  <a:moveTo>
                    <a:pt x="60" y="86"/>
                  </a:moveTo>
                  <a:lnTo>
                    <a:pt x="39" y="65"/>
                  </a:lnTo>
                  <a:lnTo>
                    <a:pt x="43" y="53"/>
                  </a:lnTo>
                  <a:lnTo>
                    <a:pt x="39" y="58"/>
                  </a:lnTo>
                  <a:lnTo>
                    <a:pt x="39" y="52"/>
                  </a:lnTo>
                  <a:lnTo>
                    <a:pt x="38" y="52"/>
                  </a:lnTo>
                  <a:lnTo>
                    <a:pt x="34" y="62"/>
                  </a:lnTo>
                  <a:lnTo>
                    <a:pt x="33" y="57"/>
                  </a:lnTo>
                  <a:lnTo>
                    <a:pt x="36" y="50"/>
                  </a:lnTo>
                  <a:lnTo>
                    <a:pt x="31" y="57"/>
                  </a:lnTo>
                  <a:lnTo>
                    <a:pt x="31" y="47"/>
                  </a:lnTo>
                  <a:lnTo>
                    <a:pt x="26" y="50"/>
                  </a:lnTo>
                  <a:lnTo>
                    <a:pt x="21" y="48"/>
                  </a:lnTo>
                  <a:lnTo>
                    <a:pt x="22" y="43"/>
                  </a:lnTo>
                  <a:lnTo>
                    <a:pt x="19" y="40"/>
                  </a:lnTo>
                  <a:lnTo>
                    <a:pt x="24" y="33"/>
                  </a:lnTo>
                  <a:lnTo>
                    <a:pt x="17" y="31"/>
                  </a:lnTo>
                  <a:lnTo>
                    <a:pt x="16" y="28"/>
                  </a:lnTo>
                  <a:lnTo>
                    <a:pt x="19" y="24"/>
                  </a:lnTo>
                  <a:lnTo>
                    <a:pt x="14" y="28"/>
                  </a:lnTo>
                  <a:lnTo>
                    <a:pt x="14" y="19"/>
                  </a:lnTo>
                  <a:lnTo>
                    <a:pt x="7" y="23"/>
                  </a:lnTo>
                  <a:lnTo>
                    <a:pt x="0" y="17"/>
                  </a:lnTo>
                  <a:lnTo>
                    <a:pt x="7" y="14"/>
                  </a:lnTo>
                  <a:lnTo>
                    <a:pt x="2" y="12"/>
                  </a:lnTo>
                  <a:lnTo>
                    <a:pt x="4" y="9"/>
                  </a:lnTo>
                  <a:lnTo>
                    <a:pt x="4" y="4"/>
                  </a:lnTo>
                  <a:lnTo>
                    <a:pt x="10" y="0"/>
                  </a:lnTo>
                  <a:lnTo>
                    <a:pt x="12" y="2"/>
                  </a:lnTo>
                  <a:lnTo>
                    <a:pt x="9" y="7"/>
                  </a:lnTo>
                  <a:lnTo>
                    <a:pt x="16" y="2"/>
                  </a:lnTo>
                  <a:lnTo>
                    <a:pt x="16" y="7"/>
                  </a:lnTo>
                  <a:lnTo>
                    <a:pt x="24" y="6"/>
                  </a:lnTo>
                  <a:lnTo>
                    <a:pt x="28" y="11"/>
                  </a:lnTo>
                  <a:lnTo>
                    <a:pt x="24" y="11"/>
                  </a:lnTo>
                  <a:lnTo>
                    <a:pt x="28" y="11"/>
                  </a:lnTo>
                  <a:lnTo>
                    <a:pt x="26" y="12"/>
                  </a:lnTo>
                  <a:lnTo>
                    <a:pt x="33" y="14"/>
                  </a:lnTo>
                  <a:lnTo>
                    <a:pt x="51" y="48"/>
                  </a:lnTo>
                  <a:lnTo>
                    <a:pt x="60" y="86"/>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85" name="Freeform 1617"/>
            <p:cNvSpPr>
              <a:spLocks/>
            </p:cNvSpPr>
            <p:nvPr/>
          </p:nvSpPr>
          <p:spPr bwMode="auto">
            <a:xfrm>
              <a:off x="958" y="1394"/>
              <a:ext cx="6" cy="10"/>
            </a:xfrm>
            <a:custGeom>
              <a:avLst/>
              <a:gdLst/>
              <a:ahLst/>
              <a:cxnLst>
                <a:cxn ang="0">
                  <a:pos x="5" y="0"/>
                </a:cxn>
                <a:cxn ang="0">
                  <a:pos x="12" y="5"/>
                </a:cxn>
                <a:cxn ang="0">
                  <a:pos x="9" y="5"/>
                </a:cxn>
                <a:cxn ang="0">
                  <a:pos x="14" y="10"/>
                </a:cxn>
                <a:cxn ang="0">
                  <a:pos x="14" y="21"/>
                </a:cxn>
                <a:cxn ang="0">
                  <a:pos x="5" y="24"/>
                </a:cxn>
                <a:cxn ang="0">
                  <a:pos x="5" y="17"/>
                </a:cxn>
                <a:cxn ang="0">
                  <a:pos x="7" y="10"/>
                </a:cxn>
                <a:cxn ang="0">
                  <a:pos x="3" y="10"/>
                </a:cxn>
                <a:cxn ang="0">
                  <a:pos x="0" y="2"/>
                </a:cxn>
                <a:cxn ang="0">
                  <a:pos x="5" y="0"/>
                </a:cxn>
              </a:cxnLst>
              <a:rect l="0" t="0" r="r" b="b"/>
              <a:pathLst>
                <a:path w="14" h="24">
                  <a:moveTo>
                    <a:pt x="5" y="0"/>
                  </a:moveTo>
                  <a:lnTo>
                    <a:pt x="12" y="5"/>
                  </a:lnTo>
                  <a:lnTo>
                    <a:pt x="9" y="5"/>
                  </a:lnTo>
                  <a:lnTo>
                    <a:pt x="14" y="10"/>
                  </a:lnTo>
                  <a:lnTo>
                    <a:pt x="14" y="21"/>
                  </a:lnTo>
                  <a:lnTo>
                    <a:pt x="5" y="24"/>
                  </a:lnTo>
                  <a:lnTo>
                    <a:pt x="5" y="17"/>
                  </a:lnTo>
                  <a:lnTo>
                    <a:pt x="7" y="10"/>
                  </a:lnTo>
                  <a:lnTo>
                    <a:pt x="3" y="10"/>
                  </a:lnTo>
                  <a:lnTo>
                    <a:pt x="0" y="2"/>
                  </a:lnTo>
                  <a:lnTo>
                    <a:pt x="5" y="0"/>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86" name="Freeform 1618"/>
            <p:cNvSpPr>
              <a:spLocks/>
            </p:cNvSpPr>
            <p:nvPr/>
          </p:nvSpPr>
          <p:spPr bwMode="auto">
            <a:xfrm>
              <a:off x="987" y="1391"/>
              <a:ext cx="19" cy="17"/>
            </a:xfrm>
            <a:custGeom>
              <a:avLst/>
              <a:gdLst/>
              <a:ahLst/>
              <a:cxnLst>
                <a:cxn ang="0">
                  <a:pos x="36" y="0"/>
                </a:cxn>
                <a:cxn ang="0">
                  <a:pos x="42" y="7"/>
                </a:cxn>
                <a:cxn ang="0">
                  <a:pos x="41" y="11"/>
                </a:cxn>
                <a:cxn ang="0">
                  <a:pos x="48" y="23"/>
                </a:cxn>
                <a:cxn ang="0">
                  <a:pos x="44" y="26"/>
                </a:cxn>
                <a:cxn ang="0">
                  <a:pos x="27" y="14"/>
                </a:cxn>
                <a:cxn ang="0">
                  <a:pos x="32" y="19"/>
                </a:cxn>
                <a:cxn ang="0">
                  <a:pos x="36" y="21"/>
                </a:cxn>
                <a:cxn ang="0">
                  <a:pos x="36" y="26"/>
                </a:cxn>
                <a:cxn ang="0">
                  <a:pos x="42" y="26"/>
                </a:cxn>
                <a:cxn ang="0">
                  <a:pos x="39" y="28"/>
                </a:cxn>
                <a:cxn ang="0">
                  <a:pos x="44" y="31"/>
                </a:cxn>
                <a:cxn ang="0">
                  <a:pos x="42" y="36"/>
                </a:cxn>
                <a:cxn ang="0">
                  <a:pos x="32" y="36"/>
                </a:cxn>
                <a:cxn ang="0">
                  <a:pos x="34" y="40"/>
                </a:cxn>
                <a:cxn ang="0">
                  <a:pos x="29" y="43"/>
                </a:cxn>
                <a:cxn ang="0">
                  <a:pos x="25" y="43"/>
                </a:cxn>
                <a:cxn ang="0">
                  <a:pos x="22" y="35"/>
                </a:cxn>
                <a:cxn ang="0">
                  <a:pos x="20" y="35"/>
                </a:cxn>
                <a:cxn ang="0">
                  <a:pos x="22" y="33"/>
                </a:cxn>
                <a:cxn ang="0">
                  <a:pos x="19" y="28"/>
                </a:cxn>
                <a:cxn ang="0">
                  <a:pos x="15" y="16"/>
                </a:cxn>
                <a:cxn ang="0">
                  <a:pos x="13" y="21"/>
                </a:cxn>
                <a:cxn ang="0">
                  <a:pos x="7" y="16"/>
                </a:cxn>
                <a:cxn ang="0">
                  <a:pos x="12" y="14"/>
                </a:cxn>
                <a:cxn ang="0">
                  <a:pos x="0" y="9"/>
                </a:cxn>
                <a:cxn ang="0">
                  <a:pos x="3" y="2"/>
                </a:cxn>
                <a:cxn ang="0">
                  <a:pos x="25" y="2"/>
                </a:cxn>
                <a:cxn ang="0">
                  <a:pos x="29" y="7"/>
                </a:cxn>
                <a:cxn ang="0">
                  <a:pos x="25" y="2"/>
                </a:cxn>
                <a:cxn ang="0">
                  <a:pos x="36" y="0"/>
                </a:cxn>
              </a:cxnLst>
              <a:rect l="0" t="0" r="r" b="b"/>
              <a:pathLst>
                <a:path w="48" h="43">
                  <a:moveTo>
                    <a:pt x="36" y="0"/>
                  </a:moveTo>
                  <a:lnTo>
                    <a:pt x="42" y="7"/>
                  </a:lnTo>
                  <a:lnTo>
                    <a:pt x="41" y="11"/>
                  </a:lnTo>
                  <a:lnTo>
                    <a:pt x="48" y="23"/>
                  </a:lnTo>
                  <a:lnTo>
                    <a:pt x="44" y="26"/>
                  </a:lnTo>
                  <a:lnTo>
                    <a:pt x="27" y="14"/>
                  </a:lnTo>
                  <a:lnTo>
                    <a:pt x="32" y="19"/>
                  </a:lnTo>
                  <a:lnTo>
                    <a:pt x="36" y="21"/>
                  </a:lnTo>
                  <a:lnTo>
                    <a:pt x="36" y="26"/>
                  </a:lnTo>
                  <a:lnTo>
                    <a:pt x="42" y="26"/>
                  </a:lnTo>
                  <a:lnTo>
                    <a:pt x="39" y="28"/>
                  </a:lnTo>
                  <a:lnTo>
                    <a:pt x="44" y="31"/>
                  </a:lnTo>
                  <a:lnTo>
                    <a:pt x="42" y="36"/>
                  </a:lnTo>
                  <a:lnTo>
                    <a:pt x="32" y="36"/>
                  </a:lnTo>
                  <a:lnTo>
                    <a:pt x="34" y="40"/>
                  </a:lnTo>
                  <a:lnTo>
                    <a:pt x="29" y="43"/>
                  </a:lnTo>
                  <a:lnTo>
                    <a:pt x="25" y="43"/>
                  </a:lnTo>
                  <a:lnTo>
                    <a:pt x="22" y="35"/>
                  </a:lnTo>
                  <a:lnTo>
                    <a:pt x="20" y="35"/>
                  </a:lnTo>
                  <a:lnTo>
                    <a:pt x="22" y="33"/>
                  </a:lnTo>
                  <a:lnTo>
                    <a:pt x="19" y="28"/>
                  </a:lnTo>
                  <a:lnTo>
                    <a:pt x="15" y="16"/>
                  </a:lnTo>
                  <a:lnTo>
                    <a:pt x="13" y="21"/>
                  </a:lnTo>
                  <a:lnTo>
                    <a:pt x="7" y="16"/>
                  </a:lnTo>
                  <a:lnTo>
                    <a:pt x="12" y="14"/>
                  </a:lnTo>
                  <a:lnTo>
                    <a:pt x="0" y="9"/>
                  </a:lnTo>
                  <a:lnTo>
                    <a:pt x="3" y="2"/>
                  </a:lnTo>
                  <a:lnTo>
                    <a:pt x="25" y="2"/>
                  </a:lnTo>
                  <a:lnTo>
                    <a:pt x="29" y="7"/>
                  </a:lnTo>
                  <a:lnTo>
                    <a:pt x="25" y="2"/>
                  </a:lnTo>
                  <a:lnTo>
                    <a:pt x="36" y="0"/>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87" name="Freeform 1619"/>
            <p:cNvSpPr>
              <a:spLocks/>
            </p:cNvSpPr>
            <p:nvPr/>
          </p:nvSpPr>
          <p:spPr bwMode="auto">
            <a:xfrm>
              <a:off x="983" y="1398"/>
              <a:ext cx="12" cy="25"/>
            </a:xfrm>
            <a:custGeom>
              <a:avLst/>
              <a:gdLst/>
              <a:ahLst/>
              <a:cxnLst>
                <a:cxn ang="0">
                  <a:pos x="30" y="53"/>
                </a:cxn>
                <a:cxn ang="0">
                  <a:pos x="29" y="53"/>
                </a:cxn>
                <a:cxn ang="0">
                  <a:pos x="23" y="40"/>
                </a:cxn>
                <a:cxn ang="0">
                  <a:pos x="23" y="50"/>
                </a:cxn>
                <a:cxn ang="0">
                  <a:pos x="20" y="50"/>
                </a:cxn>
                <a:cxn ang="0">
                  <a:pos x="25" y="52"/>
                </a:cxn>
                <a:cxn ang="0">
                  <a:pos x="27" y="62"/>
                </a:cxn>
                <a:cxn ang="0">
                  <a:pos x="22" y="59"/>
                </a:cxn>
                <a:cxn ang="0">
                  <a:pos x="22" y="52"/>
                </a:cxn>
                <a:cxn ang="0">
                  <a:pos x="17" y="47"/>
                </a:cxn>
                <a:cxn ang="0">
                  <a:pos x="18" y="41"/>
                </a:cxn>
                <a:cxn ang="0">
                  <a:pos x="15" y="43"/>
                </a:cxn>
                <a:cxn ang="0">
                  <a:pos x="13" y="40"/>
                </a:cxn>
                <a:cxn ang="0">
                  <a:pos x="17" y="33"/>
                </a:cxn>
                <a:cxn ang="0">
                  <a:pos x="18" y="36"/>
                </a:cxn>
                <a:cxn ang="0">
                  <a:pos x="18" y="35"/>
                </a:cxn>
                <a:cxn ang="0">
                  <a:pos x="22" y="36"/>
                </a:cxn>
                <a:cxn ang="0">
                  <a:pos x="20" y="28"/>
                </a:cxn>
                <a:cxn ang="0">
                  <a:pos x="17" y="24"/>
                </a:cxn>
                <a:cxn ang="0">
                  <a:pos x="17" y="29"/>
                </a:cxn>
                <a:cxn ang="0">
                  <a:pos x="8" y="26"/>
                </a:cxn>
                <a:cxn ang="0">
                  <a:pos x="15" y="18"/>
                </a:cxn>
                <a:cxn ang="0">
                  <a:pos x="10" y="21"/>
                </a:cxn>
                <a:cxn ang="0">
                  <a:pos x="10" y="16"/>
                </a:cxn>
                <a:cxn ang="0">
                  <a:pos x="6" y="19"/>
                </a:cxn>
                <a:cxn ang="0">
                  <a:pos x="1" y="16"/>
                </a:cxn>
                <a:cxn ang="0">
                  <a:pos x="0" y="7"/>
                </a:cxn>
                <a:cxn ang="0">
                  <a:pos x="5" y="9"/>
                </a:cxn>
                <a:cxn ang="0">
                  <a:pos x="1" y="4"/>
                </a:cxn>
                <a:cxn ang="0">
                  <a:pos x="10" y="6"/>
                </a:cxn>
                <a:cxn ang="0">
                  <a:pos x="3" y="0"/>
                </a:cxn>
                <a:cxn ang="0">
                  <a:pos x="13" y="2"/>
                </a:cxn>
                <a:cxn ang="0">
                  <a:pos x="18" y="6"/>
                </a:cxn>
                <a:cxn ang="0">
                  <a:pos x="20" y="11"/>
                </a:cxn>
                <a:cxn ang="0">
                  <a:pos x="17" y="18"/>
                </a:cxn>
                <a:cxn ang="0">
                  <a:pos x="22" y="11"/>
                </a:cxn>
                <a:cxn ang="0">
                  <a:pos x="20" y="4"/>
                </a:cxn>
                <a:cxn ang="0">
                  <a:pos x="25" y="6"/>
                </a:cxn>
                <a:cxn ang="0">
                  <a:pos x="25" y="12"/>
                </a:cxn>
                <a:cxn ang="0">
                  <a:pos x="30" y="16"/>
                </a:cxn>
                <a:cxn ang="0">
                  <a:pos x="29" y="19"/>
                </a:cxn>
                <a:cxn ang="0">
                  <a:pos x="22" y="18"/>
                </a:cxn>
                <a:cxn ang="0">
                  <a:pos x="25" y="19"/>
                </a:cxn>
                <a:cxn ang="0">
                  <a:pos x="23" y="26"/>
                </a:cxn>
                <a:cxn ang="0">
                  <a:pos x="29" y="29"/>
                </a:cxn>
                <a:cxn ang="0">
                  <a:pos x="25" y="31"/>
                </a:cxn>
                <a:cxn ang="0">
                  <a:pos x="30" y="40"/>
                </a:cxn>
                <a:cxn ang="0">
                  <a:pos x="25" y="36"/>
                </a:cxn>
                <a:cxn ang="0">
                  <a:pos x="27" y="41"/>
                </a:cxn>
                <a:cxn ang="0">
                  <a:pos x="30" y="43"/>
                </a:cxn>
                <a:cxn ang="0">
                  <a:pos x="29" y="47"/>
                </a:cxn>
                <a:cxn ang="0">
                  <a:pos x="30" y="53"/>
                </a:cxn>
              </a:cxnLst>
              <a:rect l="0" t="0" r="r" b="b"/>
              <a:pathLst>
                <a:path w="30" h="62">
                  <a:moveTo>
                    <a:pt x="30" y="53"/>
                  </a:moveTo>
                  <a:lnTo>
                    <a:pt x="29" y="53"/>
                  </a:lnTo>
                  <a:lnTo>
                    <a:pt x="23" y="40"/>
                  </a:lnTo>
                  <a:lnTo>
                    <a:pt x="23" y="50"/>
                  </a:lnTo>
                  <a:lnTo>
                    <a:pt x="20" y="50"/>
                  </a:lnTo>
                  <a:lnTo>
                    <a:pt x="25" y="52"/>
                  </a:lnTo>
                  <a:lnTo>
                    <a:pt x="27" y="62"/>
                  </a:lnTo>
                  <a:lnTo>
                    <a:pt x="22" y="59"/>
                  </a:lnTo>
                  <a:lnTo>
                    <a:pt x="22" y="52"/>
                  </a:lnTo>
                  <a:lnTo>
                    <a:pt x="17" y="47"/>
                  </a:lnTo>
                  <a:lnTo>
                    <a:pt x="18" y="41"/>
                  </a:lnTo>
                  <a:lnTo>
                    <a:pt x="15" y="43"/>
                  </a:lnTo>
                  <a:lnTo>
                    <a:pt x="13" y="40"/>
                  </a:lnTo>
                  <a:lnTo>
                    <a:pt x="17" y="33"/>
                  </a:lnTo>
                  <a:lnTo>
                    <a:pt x="18" y="36"/>
                  </a:lnTo>
                  <a:lnTo>
                    <a:pt x="18" y="35"/>
                  </a:lnTo>
                  <a:lnTo>
                    <a:pt x="22" y="36"/>
                  </a:lnTo>
                  <a:lnTo>
                    <a:pt x="20" y="28"/>
                  </a:lnTo>
                  <a:lnTo>
                    <a:pt x="17" y="24"/>
                  </a:lnTo>
                  <a:lnTo>
                    <a:pt x="17" y="29"/>
                  </a:lnTo>
                  <a:lnTo>
                    <a:pt x="8" y="26"/>
                  </a:lnTo>
                  <a:lnTo>
                    <a:pt x="15" y="18"/>
                  </a:lnTo>
                  <a:lnTo>
                    <a:pt x="10" y="21"/>
                  </a:lnTo>
                  <a:lnTo>
                    <a:pt x="10" y="16"/>
                  </a:lnTo>
                  <a:lnTo>
                    <a:pt x="6" y="19"/>
                  </a:lnTo>
                  <a:lnTo>
                    <a:pt x="1" y="16"/>
                  </a:lnTo>
                  <a:lnTo>
                    <a:pt x="0" y="7"/>
                  </a:lnTo>
                  <a:lnTo>
                    <a:pt x="5" y="9"/>
                  </a:lnTo>
                  <a:lnTo>
                    <a:pt x="1" y="4"/>
                  </a:lnTo>
                  <a:lnTo>
                    <a:pt x="10" y="6"/>
                  </a:lnTo>
                  <a:lnTo>
                    <a:pt x="3" y="0"/>
                  </a:lnTo>
                  <a:lnTo>
                    <a:pt x="13" y="2"/>
                  </a:lnTo>
                  <a:lnTo>
                    <a:pt x="18" y="6"/>
                  </a:lnTo>
                  <a:lnTo>
                    <a:pt x="20" y="11"/>
                  </a:lnTo>
                  <a:lnTo>
                    <a:pt x="17" y="18"/>
                  </a:lnTo>
                  <a:lnTo>
                    <a:pt x="22" y="11"/>
                  </a:lnTo>
                  <a:lnTo>
                    <a:pt x="20" y="4"/>
                  </a:lnTo>
                  <a:lnTo>
                    <a:pt x="25" y="6"/>
                  </a:lnTo>
                  <a:lnTo>
                    <a:pt x="25" y="12"/>
                  </a:lnTo>
                  <a:lnTo>
                    <a:pt x="30" y="16"/>
                  </a:lnTo>
                  <a:lnTo>
                    <a:pt x="29" y="19"/>
                  </a:lnTo>
                  <a:lnTo>
                    <a:pt x="22" y="18"/>
                  </a:lnTo>
                  <a:lnTo>
                    <a:pt x="25" y="19"/>
                  </a:lnTo>
                  <a:lnTo>
                    <a:pt x="23" y="26"/>
                  </a:lnTo>
                  <a:lnTo>
                    <a:pt x="29" y="29"/>
                  </a:lnTo>
                  <a:lnTo>
                    <a:pt x="25" y="31"/>
                  </a:lnTo>
                  <a:lnTo>
                    <a:pt x="30" y="40"/>
                  </a:lnTo>
                  <a:lnTo>
                    <a:pt x="25" y="36"/>
                  </a:lnTo>
                  <a:lnTo>
                    <a:pt x="27" y="41"/>
                  </a:lnTo>
                  <a:lnTo>
                    <a:pt x="30" y="43"/>
                  </a:lnTo>
                  <a:lnTo>
                    <a:pt x="29" y="47"/>
                  </a:lnTo>
                  <a:lnTo>
                    <a:pt x="30" y="53"/>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88" name="Freeform 1620"/>
            <p:cNvSpPr>
              <a:spLocks/>
            </p:cNvSpPr>
            <p:nvPr/>
          </p:nvSpPr>
          <p:spPr bwMode="auto">
            <a:xfrm>
              <a:off x="1004" y="1396"/>
              <a:ext cx="8" cy="8"/>
            </a:xfrm>
            <a:custGeom>
              <a:avLst/>
              <a:gdLst/>
              <a:ahLst/>
              <a:cxnLst>
                <a:cxn ang="0">
                  <a:pos x="7" y="0"/>
                </a:cxn>
                <a:cxn ang="0">
                  <a:pos x="21" y="10"/>
                </a:cxn>
                <a:cxn ang="0">
                  <a:pos x="14" y="15"/>
                </a:cxn>
                <a:cxn ang="0">
                  <a:pos x="16" y="17"/>
                </a:cxn>
                <a:cxn ang="0">
                  <a:pos x="14" y="18"/>
                </a:cxn>
                <a:cxn ang="0">
                  <a:pos x="7" y="20"/>
                </a:cxn>
                <a:cxn ang="0">
                  <a:pos x="6" y="13"/>
                </a:cxn>
                <a:cxn ang="0">
                  <a:pos x="7" y="10"/>
                </a:cxn>
                <a:cxn ang="0">
                  <a:pos x="0" y="1"/>
                </a:cxn>
                <a:cxn ang="0">
                  <a:pos x="7" y="0"/>
                </a:cxn>
              </a:cxnLst>
              <a:rect l="0" t="0" r="r" b="b"/>
              <a:pathLst>
                <a:path w="21" h="20">
                  <a:moveTo>
                    <a:pt x="7" y="0"/>
                  </a:moveTo>
                  <a:lnTo>
                    <a:pt x="21" y="10"/>
                  </a:lnTo>
                  <a:lnTo>
                    <a:pt x="14" y="15"/>
                  </a:lnTo>
                  <a:lnTo>
                    <a:pt x="16" y="17"/>
                  </a:lnTo>
                  <a:lnTo>
                    <a:pt x="14" y="18"/>
                  </a:lnTo>
                  <a:lnTo>
                    <a:pt x="7" y="20"/>
                  </a:lnTo>
                  <a:lnTo>
                    <a:pt x="6" y="13"/>
                  </a:lnTo>
                  <a:lnTo>
                    <a:pt x="7" y="10"/>
                  </a:lnTo>
                  <a:lnTo>
                    <a:pt x="0" y="1"/>
                  </a:lnTo>
                  <a:lnTo>
                    <a:pt x="7" y="0"/>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89" name="Freeform 1621"/>
            <p:cNvSpPr>
              <a:spLocks/>
            </p:cNvSpPr>
            <p:nvPr/>
          </p:nvSpPr>
          <p:spPr bwMode="auto">
            <a:xfrm>
              <a:off x="1016" y="1401"/>
              <a:ext cx="9" cy="9"/>
            </a:xfrm>
            <a:custGeom>
              <a:avLst/>
              <a:gdLst/>
              <a:ahLst/>
              <a:cxnLst>
                <a:cxn ang="0">
                  <a:pos x="0" y="0"/>
                </a:cxn>
                <a:cxn ang="0">
                  <a:pos x="9" y="7"/>
                </a:cxn>
                <a:cxn ang="0">
                  <a:pos x="16" y="7"/>
                </a:cxn>
                <a:cxn ang="0">
                  <a:pos x="21" y="14"/>
                </a:cxn>
                <a:cxn ang="0">
                  <a:pos x="17" y="22"/>
                </a:cxn>
                <a:cxn ang="0">
                  <a:pos x="7" y="17"/>
                </a:cxn>
                <a:cxn ang="0">
                  <a:pos x="4" y="14"/>
                </a:cxn>
                <a:cxn ang="0">
                  <a:pos x="0" y="0"/>
                </a:cxn>
              </a:cxnLst>
              <a:rect l="0" t="0" r="r" b="b"/>
              <a:pathLst>
                <a:path w="21" h="22">
                  <a:moveTo>
                    <a:pt x="0" y="0"/>
                  </a:moveTo>
                  <a:lnTo>
                    <a:pt x="9" y="7"/>
                  </a:lnTo>
                  <a:lnTo>
                    <a:pt x="16" y="7"/>
                  </a:lnTo>
                  <a:lnTo>
                    <a:pt x="21" y="14"/>
                  </a:lnTo>
                  <a:lnTo>
                    <a:pt x="17" y="22"/>
                  </a:lnTo>
                  <a:lnTo>
                    <a:pt x="7" y="17"/>
                  </a:lnTo>
                  <a:lnTo>
                    <a:pt x="4" y="14"/>
                  </a:lnTo>
                  <a:lnTo>
                    <a:pt x="0" y="0"/>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90" name="Freeform 1622"/>
            <p:cNvSpPr>
              <a:spLocks/>
            </p:cNvSpPr>
            <p:nvPr/>
          </p:nvSpPr>
          <p:spPr bwMode="auto">
            <a:xfrm>
              <a:off x="1007" y="1404"/>
              <a:ext cx="6" cy="6"/>
            </a:xfrm>
            <a:custGeom>
              <a:avLst/>
              <a:gdLst/>
              <a:ahLst/>
              <a:cxnLst>
                <a:cxn ang="0">
                  <a:pos x="11" y="0"/>
                </a:cxn>
                <a:cxn ang="0">
                  <a:pos x="16" y="4"/>
                </a:cxn>
                <a:cxn ang="0">
                  <a:pos x="16" y="12"/>
                </a:cxn>
                <a:cxn ang="0">
                  <a:pos x="11" y="17"/>
                </a:cxn>
                <a:cxn ang="0">
                  <a:pos x="0" y="12"/>
                </a:cxn>
                <a:cxn ang="0">
                  <a:pos x="2" y="4"/>
                </a:cxn>
                <a:cxn ang="0">
                  <a:pos x="11" y="0"/>
                </a:cxn>
              </a:cxnLst>
              <a:rect l="0" t="0" r="r" b="b"/>
              <a:pathLst>
                <a:path w="16" h="17">
                  <a:moveTo>
                    <a:pt x="11" y="0"/>
                  </a:moveTo>
                  <a:lnTo>
                    <a:pt x="16" y="4"/>
                  </a:lnTo>
                  <a:lnTo>
                    <a:pt x="16" y="12"/>
                  </a:lnTo>
                  <a:lnTo>
                    <a:pt x="11" y="17"/>
                  </a:lnTo>
                  <a:lnTo>
                    <a:pt x="0" y="12"/>
                  </a:lnTo>
                  <a:lnTo>
                    <a:pt x="2" y="4"/>
                  </a:lnTo>
                  <a:lnTo>
                    <a:pt x="11" y="0"/>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91" name="Freeform 1623"/>
            <p:cNvSpPr>
              <a:spLocks/>
            </p:cNvSpPr>
            <p:nvPr/>
          </p:nvSpPr>
          <p:spPr bwMode="auto">
            <a:xfrm>
              <a:off x="999" y="1409"/>
              <a:ext cx="38" cy="38"/>
            </a:xfrm>
            <a:custGeom>
              <a:avLst/>
              <a:gdLst/>
              <a:ahLst/>
              <a:cxnLst>
                <a:cxn ang="0">
                  <a:pos x="70" y="48"/>
                </a:cxn>
                <a:cxn ang="0">
                  <a:pos x="70" y="49"/>
                </a:cxn>
                <a:cxn ang="0">
                  <a:pos x="80" y="58"/>
                </a:cxn>
                <a:cxn ang="0">
                  <a:pos x="77" y="65"/>
                </a:cxn>
                <a:cxn ang="0">
                  <a:pos x="84" y="56"/>
                </a:cxn>
                <a:cxn ang="0">
                  <a:pos x="87" y="66"/>
                </a:cxn>
                <a:cxn ang="0">
                  <a:pos x="85" y="71"/>
                </a:cxn>
                <a:cxn ang="0">
                  <a:pos x="90" y="71"/>
                </a:cxn>
                <a:cxn ang="0">
                  <a:pos x="92" y="80"/>
                </a:cxn>
                <a:cxn ang="0">
                  <a:pos x="95" y="87"/>
                </a:cxn>
                <a:cxn ang="0">
                  <a:pos x="95" y="94"/>
                </a:cxn>
                <a:cxn ang="0">
                  <a:pos x="85" y="90"/>
                </a:cxn>
                <a:cxn ang="0">
                  <a:pos x="84" y="87"/>
                </a:cxn>
                <a:cxn ang="0">
                  <a:pos x="75" y="77"/>
                </a:cxn>
                <a:cxn ang="0">
                  <a:pos x="73" y="80"/>
                </a:cxn>
                <a:cxn ang="0">
                  <a:pos x="68" y="83"/>
                </a:cxn>
                <a:cxn ang="0">
                  <a:pos x="66" y="78"/>
                </a:cxn>
                <a:cxn ang="0">
                  <a:pos x="65" y="73"/>
                </a:cxn>
                <a:cxn ang="0">
                  <a:pos x="65" y="70"/>
                </a:cxn>
                <a:cxn ang="0">
                  <a:pos x="63" y="70"/>
                </a:cxn>
                <a:cxn ang="0">
                  <a:pos x="56" y="71"/>
                </a:cxn>
                <a:cxn ang="0">
                  <a:pos x="48" y="73"/>
                </a:cxn>
                <a:cxn ang="0">
                  <a:pos x="37" y="70"/>
                </a:cxn>
                <a:cxn ang="0">
                  <a:pos x="36" y="63"/>
                </a:cxn>
                <a:cxn ang="0">
                  <a:pos x="43" y="61"/>
                </a:cxn>
                <a:cxn ang="0">
                  <a:pos x="43" y="56"/>
                </a:cxn>
                <a:cxn ang="0">
                  <a:pos x="36" y="49"/>
                </a:cxn>
                <a:cxn ang="0">
                  <a:pos x="29" y="51"/>
                </a:cxn>
                <a:cxn ang="0">
                  <a:pos x="22" y="42"/>
                </a:cxn>
                <a:cxn ang="0">
                  <a:pos x="27" y="29"/>
                </a:cxn>
                <a:cxn ang="0">
                  <a:pos x="17" y="13"/>
                </a:cxn>
                <a:cxn ang="0">
                  <a:pos x="0" y="8"/>
                </a:cxn>
                <a:cxn ang="0">
                  <a:pos x="0" y="5"/>
                </a:cxn>
                <a:cxn ang="0">
                  <a:pos x="12" y="7"/>
                </a:cxn>
                <a:cxn ang="0">
                  <a:pos x="22" y="5"/>
                </a:cxn>
                <a:cxn ang="0">
                  <a:pos x="22" y="13"/>
                </a:cxn>
                <a:cxn ang="0">
                  <a:pos x="41" y="17"/>
                </a:cxn>
                <a:cxn ang="0">
                  <a:pos x="60" y="37"/>
                </a:cxn>
                <a:cxn ang="0">
                  <a:pos x="66" y="42"/>
                </a:cxn>
                <a:cxn ang="0">
                  <a:pos x="73" y="46"/>
                </a:cxn>
                <a:cxn ang="0">
                  <a:pos x="56" y="42"/>
                </a:cxn>
                <a:cxn ang="0">
                  <a:pos x="54" y="53"/>
                </a:cxn>
              </a:cxnLst>
              <a:rect l="0" t="0" r="r" b="b"/>
              <a:pathLst>
                <a:path w="95" h="95">
                  <a:moveTo>
                    <a:pt x="60" y="48"/>
                  </a:moveTo>
                  <a:lnTo>
                    <a:pt x="70" y="48"/>
                  </a:lnTo>
                  <a:lnTo>
                    <a:pt x="63" y="54"/>
                  </a:lnTo>
                  <a:lnTo>
                    <a:pt x="70" y="49"/>
                  </a:lnTo>
                  <a:lnTo>
                    <a:pt x="75" y="51"/>
                  </a:lnTo>
                  <a:lnTo>
                    <a:pt x="80" y="58"/>
                  </a:lnTo>
                  <a:lnTo>
                    <a:pt x="75" y="60"/>
                  </a:lnTo>
                  <a:lnTo>
                    <a:pt x="77" y="65"/>
                  </a:lnTo>
                  <a:lnTo>
                    <a:pt x="82" y="61"/>
                  </a:lnTo>
                  <a:lnTo>
                    <a:pt x="84" y="56"/>
                  </a:lnTo>
                  <a:lnTo>
                    <a:pt x="85" y="58"/>
                  </a:lnTo>
                  <a:lnTo>
                    <a:pt x="87" y="66"/>
                  </a:lnTo>
                  <a:lnTo>
                    <a:pt x="84" y="68"/>
                  </a:lnTo>
                  <a:lnTo>
                    <a:pt x="85" y="71"/>
                  </a:lnTo>
                  <a:lnTo>
                    <a:pt x="82" y="77"/>
                  </a:lnTo>
                  <a:lnTo>
                    <a:pt x="90" y="71"/>
                  </a:lnTo>
                  <a:lnTo>
                    <a:pt x="90" y="77"/>
                  </a:lnTo>
                  <a:lnTo>
                    <a:pt x="92" y="80"/>
                  </a:lnTo>
                  <a:lnTo>
                    <a:pt x="90" y="82"/>
                  </a:lnTo>
                  <a:lnTo>
                    <a:pt x="95" y="87"/>
                  </a:lnTo>
                  <a:lnTo>
                    <a:pt x="94" y="89"/>
                  </a:lnTo>
                  <a:lnTo>
                    <a:pt x="95" y="94"/>
                  </a:lnTo>
                  <a:lnTo>
                    <a:pt x="85" y="95"/>
                  </a:lnTo>
                  <a:lnTo>
                    <a:pt x="85" y="90"/>
                  </a:lnTo>
                  <a:lnTo>
                    <a:pt x="80" y="92"/>
                  </a:lnTo>
                  <a:lnTo>
                    <a:pt x="84" y="87"/>
                  </a:lnTo>
                  <a:lnTo>
                    <a:pt x="77" y="83"/>
                  </a:lnTo>
                  <a:lnTo>
                    <a:pt x="75" y="77"/>
                  </a:lnTo>
                  <a:lnTo>
                    <a:pt x="73" y="85"/>
                  </a:lnTo>
                  <a:lnTo>
                    <a:pt x="73" y="80"/>
                  </a:lnTo>
                  <a:lnTo>
                    <a:pt x="70" y="85"/>
                  </a:lnTo>
                  <a:lnTo>
                    <a:pt x="68" y="83"/>
                  </a:lnTo>
                  <a:lnTo>
                    <a:pt x="68" y="80"/>
                  </a:lnTo>
                  <a:lnTo>
                    <a:pt x="66" y="78"/>
                  </a:lnTo>
                  <a:lnTo>
                    <a:pt x="72" y="77"/>
                  </a:lnTo>
                  <a:lnTo>
                    <a:pt x="65" y="73"/>
                  </a:lnTo>
                  <a:lnTo>
                    <a:pt x="65" y="77"/>
                  </a:lnTo>
                  <a:lnTo>
                    <a:pt x="65" y="70"/>
                  </a:lnTo>
                  <a:lnTo>
                    <a:pt x="60" y="65"/>
                  </a:lnTo>
                  <a:lnTo>
                    <a:pt x="63" y="70"/>
                  </a:lnTo>
                  <a:lnTo>
                    <a:pt x="61" y="73"/>
                  </a:lnTo>
                  <a:lnTo>
                    <a:pt x="56" y="71"/>
                  </a:lnTo>
                  <a:lnTo>
                    <a:pt x="53" y="66"/>
                  </a:lnTo>
                  <a:lnTo>
                    <a:pt x="48" y="73"/>
                  </a:lnTo>
                  <a:lnTo>
                    <a:pt x="49" y="66"/>
                  </a:lnTo>
                  <a:lnTo>
                    <a:pt x="37" y="70"/>
                  </a:lnTo>
                  <a:lnTo>
                    <a:pt x="34" y="66"/>
                  </a:lnTo>
                  <a:lnTo>
                    <a:pt x="36" y="63"/>
                  </a:lnTo>
                  <a:lnTo>
                    <a:pt x="49" y="61"/>
                  </a:lnTo>
                  <a:lnTo>
                    <a:pt x="43" y="61"/>
                  </a:lnTo>
                  <a:lnTo>
                    <a:pt x="39" y="60"/>
                  </a:lnTo>
                  <a:lnTo>
                    <a:pt x="43" y="56"/>
                  </a:lnTo>
                  <a:lnTo>
                    <a:pt x="36" y="56"/>
                  </a:lnTo>
                  <a:lnTo>
                    <a:pt x="36" y="49"/>
                  </a:lnTo>
                  <a:lnTo>
                    <a:pt x="41" y="44"/>
                  </a:lnTo>
                  <a:lnTo>
                    <a:pt x="29" y="51"/>
                  </a:lnTo>
                  <a:lnTo>
                    <a:pt x="25" y="49"/>
                  </a:lnTo>
                  <a:lnTo>
                    <a:pt x="22" y="42"/>
                  </a:lnTo>
                  <a:lnTo>
                    <a:pt x="27" y="39"/>
                  </a:lnTo>
                  <a:lnTo>
                    <a:pt x="27" y="29"/>
                  </a:lnTo>
                  <a:lnTo>
                    <a:pt x="22" y="29"/>
                  </a:lnTo>
                  <a:lnTo>
                    <a:pt x="17" y="13"/>
                  </a:lnTo>
                  <a:lnTo>
                    <a:pt x="2" y="13"/>
                  </a:lnTo>
                  <a:lnTo>
                    <a:pt x="0" y="8"/>
                  </a:lnTo>
                  <a:lnTo>
                    <a:pt x="2" y="7"/>
                  </a:lnTo>
                  <a:lnTo>
                    <a:pt x="0" y="5"/>
                  </a:lnTo>
                  <a:lnTo>
                    <a:pt x="10" y="1"/>
                  </a:lnTo>
                  <a:lnTo>
                    <a:pt x="12" y="7"/>
                  </a:lnTo>
                  <a:lnTo>
                    <a:pt x="15" y="0"/>
                  </a:lnTo>
                  <a:lnTo>
                    <a:pt x="22" y="5"/>
                  </a:lnTo>
                  <a:lnTo>
                    <a:pt x="25" y="8"/>
                  </a:lnTo>
                  <a:lnTo>
                    <a:pt x="22" y="13"/>
                  </a:lnTo>
                  <a:lnTo>
                    <a:pt x="25" y="17"/>
                  </a:lnTo>
                  <a:lnTo>
                    <a:pt x="41" y="17"/>
                  </a:lnTo>
                  <a:lnTo>
                    <a:pt x="53" y="25"/>
                  </a:lnTo>
                  <a:lnTo>
                    <a:pt x="60" y="37"/>
                  </a:lnTo>
                  <a:lnTo>
                    <a:pt x="60" y="34"/>
                  </a:lnTo>
                  <a:lnTo>
                    <a:pt x="66" y="42"/>
                  </a:lnTo>
                  <a:lnTo>
                    <a:pt x="73" y="44"/>
                  </a:lnTo>
                  <a:lnTo>
                    <a:pt x="73" y="46"/>
                  </a:lnTo>
                  <a:lnTo>
                    <a:pt x="54" y="39"/>
                  </a:lnTo>
                  <a:lnTo>
                    <a:pt x="56" y="42"/>
                  </a:lnTo>
                  <a:lnTo>
                    <a:pt x="58" y="44"/>
                  </a:lnTo>
                  <a:lnTo>
                    <a:pt x="54" y="53"/>
                  </a:lnTo>
                  <a:lnTo>
                    <a:pt x="60" y="48"/>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92" name="Freeform 1624"/>
            <p:cNvSpPr>
              <a:spLocks/>
            </p:cNvSpPr>
            <p:nvPr/>
          </p:nvSpPr>
          <p:spPr bwMode="auto">
            <a:xfrm>
              <a:off x="1013" y="1405"/>
              <a:ext cx="11" cy="11"/>
            </a:xfrm>
            <a:custGeom>
              <a:avLst/>
              <a:gdLst/>
              <a:ahLst/>
              <a:cxnLst>
                <a:cxn ang="0">
                  <a:pos x="8" y="0"/>
                </a:cxn>
                <a:cxn ang="0">
                  <a:pos x="12" y="8"/>
                </a:cxn>
                <a:cxn ang="0">
                  <a:pos x="8" y="11"/>
                </a:cxn>
                <a:cxn ang="0">
                  <a:pos x="13" y="8"/>
                </a:cxn>
                <a:cxn ang="0">
                  <a:pos x="24" y="11"/>
                </a:cxn>
                <a:cxn ang="0">
                  <a:pos x="22" y="15"/>
                </a:cxn>
                <a:cxn ang="0">
                  <a:pos x="27" y="23"/>
                </a:cxn>
                <a:cxn ang="0">
                  <a:pos x="25" y="22"/>
                </a:cxn>
                <a:cxn ang="0">
                  <a:pos x="20" y="27"/>
                </a:cxn>
                <a:cxn ang="0">
                  <a:pos x="15" y="25"/>
                </a:cxn>
                <a:cxn ang="0">
                  <a:pos x="17" y="20"/>
                </a:cxn>
                <a:cxn ang="0">
                  <a:pos x="7" y="22"/>
                </a:cxn>
                <a:cxn ang="0">
                  <a:pos x="3" y="18"/>
                </a:cxn>
                <a:cxn ang="0">
                  <a:pos x="0" y="11"/>
                </a:cxn>
                <a:cxn ang="0">
                  <a:pos x="3" y="10"/>
                </a:cxn>
                <a:cxn ang="0">
                  <a:pos x="5" y="1"/>
                </a:cxn>
                <a:cxn ang="0">
                  <a:pos x="8" y="0"/>
                </a:cxn>
              </a:cxnLst>
              <a:rect l="0" t="0" r="r" b="b"/>
              <a:pathLst>
                <a:path w="27" h="27">
                  <a:moveTo>
                    <a:pt x="8" y="0"/>
                  </a:moveTo>
                  <a:lnTo>
                    <a:pt x="12" y="8"/>
                  </a:lnTo>
                  <a:lnTo>
                    <a:pt x="8" y="11"/>
                  </a:lnTo>
                  <a:lnTo>
                    <a:pt x="13" y="8"/>
                  </a:lnTo>
                  <a:lnTo>
                    <a:pt x="24" y="11"/>
                  </a:lnTo>
                  <a:lnTo>
                    <a:pt x="22" y="15"/>
                  </a:lnTo>
                  <a:lnTo>
                    <a:pt x="27" y="23"/>
                  </a:lnTo>
                  <a:lnTo>
                    <a:pt x="25" y="22"/>
                  </a:lnTo>
                  <a:lnTo>
                    <a:pt x="20" y="27"/>
                  </a:lnTo>
                  <a:lnTo>
                    <a:pt x="15" y="25"/>
                  </a:lnTo>
                  <a:lnTo>
                    <a:pt x="17" y="20"/>
                  </a:lnTo>
                  <a:lnTo>
                    <a:pt x="7" y="22"/>
                  </a:lnTo>
                  <a:lnTo>
                    <a:pt x="3" y="18"/>
                  </a:lnTo>
                  <a:lnTo>
                    <a:pt x="0" y="11"/>
                  </a:lnTo>
                  <a:lnTo>
                    <a:pt x="3" y="10"/>
                  </a:lnTo>
                  <a:lnTo>
                    <a:pt x="5" y="1"/>
                  </a:lnTo>
                  <a:lnTo>
                    <a:pt x="8" y="0"/>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93" name="Freeform 1625"/>
            <p:cNvSpPr>
              <a:spLocks/>
            </p:cNvSpPr>
            <p:nvPr/>
          </p:nvSpPr>
          <p:spPr bwMode="auto">
            <a:xfrm>
              <a:off x="1000" y="1415"/>
              <a:ext cx="6" cy="8"/>
            </a:xfrm>
            <a:custGeom>
              <a:avLst/>
              <a:gdLst/>
              <a:ahLst/>
              <a:cxnLst>
                <a:cxn ang="0">
                  <a:pos x="15" y="0"/>
                </a:cxn>
                <a:cxn ang="0">
                  <a:pos x="17" y="9"/>
                </a:cxn>
                <a:cxn ang="0">
                  <a:pos x="10" y="9"/>
                </a:cxn>
                <a:cxn ang="0">
                  <a:pos x="6" y="17"/>
                </a:cxn>
                <a:cxn ang="0">
                  <a:pos x="0" y="19"/>
                </a:cxn>
                <a:cxn ang="0">
                  <a:pos x="1" y="9"/>
                </a:cxn>
                <a:cxn ang="0">
                  <a:pos x="8" y="5"/>
                </a:cxn>
                <a:cxn ang="0">
                  <a:pos x="1" y="4"/>
                </a:cxn>
                <a:cxn ang="0">
                  <a:pos x="15" y="0"/>
                </a:cxn>
              </a:cxnLst>
              <a:rect l="0" t="0" r="r" b="b"/>
              <a:pathLst>
                <a:path w="17" h="19">
                  <a:moveTo>
                    <a:pt x="15" y="0"/>
                  </a:moveTo>
                  <a:lnTo>
                    <a:pt x="17" y="9"/>
                  </a:lnTo>
                  <a:lnTo>
                    <a:pt x="10" y="9"/>
                  </a:lnTo>
                  <a:lnTo>
                    <a:pt x="6" y="17"/>
                  </a:lnTo>
                  <a:lnTo>
                    <a:pt x="0" y="19"/>
                  </a:lnTo>
                  <a:lnTo>
                    <a:pt x="1" y="9"/>
                  </a:lnTo>
                  <a:lnTo>
                    <a:pt x="8" y="5"/>
                  </a:lnTo>
                  <a:lnTo>
                    <a:pt x="1" y="4"/>
                  </a:lnTo>
                  <a:lnTo>
                    <a:pt x="15" y="0"/>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94" name="Freeform 1626"/>
            <p:cNvSpPr>
              <a:spLocks/>
            </p:cNvSpPr>
            <p:nvPr/>
          </p:nvSpPr>
          <p:spPr bwMode="auto">
            <a:xfrm>
              <a:off x="1032" y="1410"/>
              <a:ext cx="14" cy="19"/>
            </a:xfrm>
            <a:custGeom>
              <a:avLst/>
              <a:gdLst/>
              <a:ahLst/>
              <a:cxnLst>
                <a:cxn ang="0">
                  <a:pos x="15" y="47"/>
                </a:cxn>
                <a:cxn ang="0">
                  <a:pos x="3" y="40"/>
                </a:cxn>
                <a:cxn ang="0">
                  <a:pos x="8" y="31"/>
                </a:cxn>
                <a:cxn ang="0">
                  <a:pos x="8" y="28"/>
                </a:cxn>
                <a:cxn ang="0">
                  <a:pos x="5" y="28"/>
                </a:cxn>
                <a:cxn ang="0">
                  <a:pos x="3" y="24"/>
                </a:cxn>
                <a:cxn ang="0">
                  <a:pos x="8" y="18"/>
                </a:cxn>
                <a:cxn ang="0">
                  <a:pos x="2" y="21"/>
                </a:cxn>
                <a:cxn ang="0">
                  <a:pos x="8" y="14"/>
                </a:cxn>
                <a:cxn ang="0">
                  <a:pos x="0" y="14"/>
                </a:cxn>
                <a:cxn ang="0">
                  <a:pos x="8" y="9"/>
                </a:cxn>
                <a:cxn ang="0">
                  <a:pos x="3" y="7"/>
                </a:cxn>
                <a:cxn ang="0">
                  <a:pos x="13" y="0"/>
                </a:cxn>
                <a:cxn ang="0">
                  <a:pos x="32" y="16"/>
                </a:cxn>
                <a:cxn ang="0">
                  <a:pos x="37" y="33"/>
                </a:cxn>
                <a:cxn ang="0">
                  <a:pos x="34" y="33"/>
                </a:cxn>
                <a:cxn ang="0">
                  <a:pos x="37" y="41"/>
                </a:cxn>
                <a:cxn ang="0">
                  <a:pos x="36" y="48"/>
                </a:cxn>
                <a:cxn ang="0">
                  <a:pos x="29" y="48"/>
                </a:cxn>
                <a:cxn ang="0">
                  <a:pos x="31" y="41"/>
                </a:cxn>
                <a:cxn ang="0">
                  <a:pos x="27" y="36"/>
                </a:cxn>
                <a:cxn ang="0">
                  <a:pos x="27" y="45"/>
                </a:cxn>
                <a:cxn ang="0">
                  <a:pos x="22" y="47"/>
                </a:cxn>
                <a:cxn ang="0">
                  <a:pos x="25" y="35"/>
                </a:cxn>
                <a:cxn ang="0">
                  <a:pos x="17" y="21"/>
                </a:cxn>
                <a:cxn ang="0">
                  <a:pos x="22" y="36"/>
                </a:cxn>
                <a:cxn ang="0">
                  <a:pos x="20" y="43"/>
                </a:cxn>
                <a:cxn ang="0">
                  <a:pos x="17" y="31"/>
                </a:cxn>
                <a:cxn ang="0">
                  <a:pos x="15" y="35"/>
                </a:cxn>
                <a:cxn ang="0">
                  <a:pos x="19" y="41"/>
                </a:cxn>
                <a:cxn ang="0">
                  <a:pos x="19" y="47"/>
                </a:cxn>
                <a:cxn ang="0">
                  <a:pos x="15" y="47"/>
                </a:cxn>
              </a:cxnLst>
              <a:rect l="0" t="0" r="r" b="b"/>
              <a:pathLst>
                <a:path w="37" h="48">
                  <a:moveTo>
                    <a:pt x="15" y="47"/>
                  </a:moveTo>
                  <a:lnTo>
                    <a:pt x="3" y="40"/>
                  </a:lnTo>
                  <a:lnTo>
                    <a:pt x="8" y="31"/>
                  </a:lnTo>
                  <a:lnTo>
                    <a:pt x="8" y="28"/>
                  </a:lnTo>
                  <a:lnTo>
                    <a:pt x="5" y="28"/>
                  </a:lnTo>
                  <a:lnTo>
                    <a:pt x="3" y="24"/>
                  </a:lnTo>
                  <a:lnTo>
                    <a:pt x="8" y="18"/>
                  </a:lnTo>
                  <a:lnTo>
                    <a:pt x="2" y="21"/>
                  </a:lnTo>
                  <a:lnTo>
                    <a:pt x="8" y="14"/>
                  </a:lnTo>
                  <a:lnTo>
                    <a:pt x="0" y="14"/>
                  </a:lnTo>
                  <a:lnTo>
                    <a:pt x="8" y="9"/>
                  </a:lnTo>
                  <a:lnTo>
                    <a:pt x="3" y="7"/>
                  </a:lnTo>
                  <a:lnTo>
                    <a:pt x="13" y="0"/>
                  </a:lnTo>
                  <a:lnTo>
                    <a:pt x="32" y="16"/>
                  </a:lnTo>
                  <a:lnTo>
                    <a:pt x="37" y="33"/>
                  </a:lnTo>
                  <a:lnTo>
                    <a:pt x="34" y="33"/>
                  </a:lnTo>
                  <a:lnTo>
                    <a:pt x="37" y="41"/>
                  </a:lnTo>
                  <a:lnTo>
                    <a:pt x="36" y="48"/>
                  </a:lnTo>
                  <a:lnTo>
                    <a:pt x="29" y="48"/>
                  </a:lnTo>
                  <a:lnTo>
                    <a:pt x="31" y="41"/>
                  </a:lnTo>
                  <a:lnTo>
                    <a:pt x="27" y="36"/>
                  </a:lnTo>
                  <a:lnTo>
                    <a:pt x="27" y="45"/>
                  </a:lnTo>
                  <a:lnTo>
                    <a:pt x="22" y="47"/>
                  </a:lnTo>
                  <a:lnTo>
                    <a:pt x="25" y="35"/>
                  </a:lnTo>
                  <a:lnTo>
                    <a:pt x="17" y="21"/>
                  </a:lnTo>
                  <a:lnTo>
                    <a:pt x="22" y="36"/>
                  </a:lnTo>
                  <a:lnTo>
                    <a:pt x="20" y="43"/>
                  </a:lnTo>
                  <a:lnTo>
                    <a:pt x="17" y="31"/>
                  </a:lnTo>
                  <a:lnTo>
                    <a:pt x="15" y="35"/>
                  </a:lnTo>
                  <a:lnTo>
                    <a:pt x="19" y="41"/>
                  </a:lnTo>
                  <a:lnTo>
                    <a:pt x="19" y="47"/>
                  </a:lnTo>
                  <a:lnTo>
                    <a:pt x="15" y="47"/>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95" name="Freeform 1627"/>
            <p:cNvSpPr>
              <a:spLocks/>
            </p:cNvSpPr>
            <p:nvPr/>
          </p:nvSpPr>
          <p:spPr bwMode="auto">
            <a:xfrm>
              <a:off x="1033" y="1427"/>
              <a:ext cx="5" cy="7"/>
            </a:xfrm>
            <a:custGeom>
              <a:avLst/>
              <a:gdLst/>
              <a:ahLst/>
              <a:cxnLst>
                <a:cxn ang="0">
                  <a:pos x="2" y="0"/>
                </a:cxn>
                <a:cxn ang="0">
                  <a:pos x="12" y="5"/>
                </a:cxn>
                <a:cxn ang="0">
                  <a:pos x="7" y="10"/>
                </a:cxn>
                <a:cxn ang="0">
                  <a:pos x="12" y="17"/>
                </a:cxn>
                <a:cxn ang="0">
                  <a:pos x="7" y="14"/>
                </a:cxn>
                <a:cxn ang="0">
                  <a:pos x="0" y="4"/>
                </a:cxn>
                <a:cxn ang="0">
                  <a:pos x="2" y="0"/>
                </a:cxn>
              </a:cxnLst>
              <a:rect l="0" t="0" r="r" b="b"/>
              <a:pathLst>
                <a:path w="12" h="17">
                  <a:moveTo>
                    <a:pt x="2" y="0"/>
                  </a:moveTo>
                  <a:lnTo>
                    <a:pt x="12" y="5"/>
                  </a:lnTo>
                  <a:lnTo>
                    <a:pt x="7" y="10"/>
                  </a:lnTo>
                  <a:lnTo>
                    <a:pt x="12" y="17"/>
                  </a:lnTo>
                  <a:lnTo>
                    <a:pt x="7" y="14"/>
                  </a:lnTo>
                  <a:lnTo>
                    <a:pt x="0" y="4"/>
                  </a:lnTo>
                  <a:lnTo>
                    <a:pt x="2" y="0"/>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96" name="Freeform 1628"/>
            <p:cNvSpPr>
              <a:spLocks/>
            </p:cNvSpPr>
            <p:nvPr/>
          </p:nvSpPr>
          <p:spPr bwMode="auto">
            <a:xfrm>
              <a:off x="1038" y="1430"/>
              <a:ext cx="6" cy="6"/>
            </a:xfrm>
            <a:custGeom>
              <a:avLst/>
              <a:gdLst/>
              <a:ahLst/>
              <a:cxnLst>
                <a:cxn ang="0">
                  <a:pos x="5" y="0"/>
                </a:cxn>
                <a:cxn ang="0">
                  <a:pos x="10" y="2"/>
                </a:cxn>
                <a:cxn ang="0">
                  <a:pos x="14" y="12"/>
                </a:cxn>
                <a:cxn ang="0">
                  <a:pos x="10" y="15"/>
                </a:cxn>
                <a:cxn ang="0">
                  <a:pos x="5" y="10"/>
                </a:cxn>
                <a:cxn ang="0">
                  <a:pos x="8" y="14"/>
                </a:cxn>
                <a:cxn ang="0">
                  <a:pos x="5" y="17"/>
                </a:cxn>
                <a:cxn ang="0">
                  <a:pos x="3" y="10"/>
                </a:cxn>
                <a:cxn ang="0">
                  <a:pos x="5" y="9"/>
                </a:cxn>
                <a:cxn ang="0">
                  <a:pos x="0" y="0"/>
                </a:cxn>
                <a:cxn ang="0">
                  <a:pos x="5" y="0"/>
                </a:cxn>
              </a:cxnLst>
              <a:rect l="0" t="0" r="r" b="b"/>
              <a:pathLst>
                <a:path w="14" h="17">
                  <a:moveTo>
                    <a:pt x="5" y="0"/>
                  </a:moveTo>
                  <a:lnTo>
                    <a:pt x="10" y="2"/>
                  </a:lnTo>
                  <a:lnTo>
                    <a:pt x="14" y="12"/>
                  </a:lnTo>
                  <a:lnTo>
                    <a:pt x="10" y="15"/>
                  </a:lnTo>
                  <a:lnTo>
                    <a:pt x="5" y="10"/>
                  </a:lnTo>
                  <a:lnTo>
                    <a:pt x="8" y="14"/>
                  </a:lnTo>
                  <a:lnTo>
                    <a:pt x="5" y="17"/>
                  </a:lnTo>
                  <a:lnTo>
                    <a:pt x="3" y="10"/>
                  </a:lnTo>
                  <a:lnTo>
                    <a:pt x="5" y="9"/>
                  </a:lnTo>
                  <a:lnTo>
                    <a:pt x="0" y="0"/>
                  </a:lnTo>
                  <a:lnTo>
                    <a:pt x="5" y="0"/>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97" name="Freeform 1629"/>
            <p:cNvSpPr>
              <a:spLocks/>
            </p:cNvSpPr>
            <p:nvPr/>
          </p:nvSpPr>
          <p:spPr bwMode="auto">
            <a:xfrm>
              <a:off x="1014" y="1438"/>
              <a:ext cx="14" cy="14"/>
            </a:xfrm>
            <a:custGeom>
              <a:avLst/>
              <a:gdLst/>
              <a:ahLst/>
              <a:cxnLst>
                <a:cxn ang="0">
                  <a:pos x="4" y="0"/>
                </a:cxn>
                <a:cxn ang="0">
                  <a:pos x="12" y="11"/>
                </a:cxn>
                <a:cxn ang="0">
                  <a:pos x="7" y="11"/>
                </a:cxn>
                <a:cxn ang="0">
                  <a:pos x="26" y="24"/>
                </a:cxn>
                <a:cxn ang="0">
                  <a:pos x="29" y="28"/>
                </a:cxn>
                <a:cxn ang="0">
                  <a:pos x="27" y="30"/>
                </a:cxn>
                <a:cxn ang="0">
                  <a:pos x="33" y="33"/>
                </a:cxn>
                <a:cxn ang="0">
                  <a:pos x="26" y="35"/>
                </a:cxn>
                <a:cxn ang="0">
                  <a:pos x="19" y="28"/>
                </a:cxn>
                <a:cxn ang="0">
                  <a:pos x="19" y="24"/>
                </a:cxn>
                <a:cxn ang="0">
                  <a:pos x="9" y="21"/>
                </a:cxn>
                <a:cxn ang="0">
                  <a:pos x="2" y="12"/>
                </a:cxn>
                <a:cxn ang="0">
                  <a:pos x="5" y="11"/>
                </a:cxn>
                <a:cxn ang="0">
                  <a:pos x="0" y="7"/>
                </a:cxn>
                <a:cxn ang="0">
                  <a:pos x="4" y="0"/>
                </a:cxn>
              </a:cxnLst>
              <a:rect l="0" t="0" r="r" b="b"/>
              <a:pathLst>
                <a:path w="33" h="35">
                  <a:moveTo>
                    <a:pt x="4" y="0"/>
                  </a:moveTo>
                  <a:lnTo>
                    <a:pt x="12" y="11"/>
                  </a:lnTo>
                  <a:lnTo>
                    <a:pt x="7" y="11"/>
                  </a:lnTo>
                  <a:lnTo>
                    <a:pt x="26" y="24"/>
                  </a:lnTo>
                  <a:lnTo>
                    <a:pt x="29" y="28"/>
                  </a:lnTo>
                  <a:lnTo>
                    <a:pt x="27" y="30"/>
                  </a:lnTo>
                  <a:lnTo>
                    <a:pt x="33" y="33"/>
                  </a:lnTo>
                  <a:lnTo>
                    <a:pt x="26" y="35"/>
                  </a:lnTo>
                  <a:lnTo>
                    <a:pt x="19" y="28"/>
                  </a:lnTo>
                  <a:lnTo>
                    <a:pt x="19" y="24"/>
                  </a:lnTo>
                  <a:lnTo>
                    <a:pt x="9" y="21"/>
                  </a:lnTo>
                  <a:lnTo>
                    <a:pt x="2" y="12"/>
                  </a:lnTo>
                  <a:lnTo>
                    <a:pt x="5" y="11"/>
                  </a:lnTo>
                  <a:lnTo>
                    <a:pt x="0" y="7"/>
                  </a:lnTo>
                  <a:lnTo>
                    <a:pt x="4" y="0"/>
                  </a:lnTo>
                </a:path>
              </a:pathLst>
            </a:custGeom>
            <a:noFill/>
            <a:ln w="3175">
              <a:solidFill>
                <a:srgbClr val="000000"/>
              </a:solidFill>
              <a:prstDash val="solid"/>
              <a:round/>
              <a:headEnd/>
              <a:tailEnd/>
            </a:ln>
          </p:spPr>
          <p:txBody>
            <a:bodyPr>
              <a:prstTxWarp prst="textNoShape">
                <a:avLst/>
              </a:prstTxWarp>
            </a:bodyPr>
            <a:lstStyle/>
            <a:p>
              <a:endParaRPr lang="en-US"/>
            </a:p>
          </p:txBody>
        </p:sp>
        <p:sp>
          <p:nvSpPr>
            <p:cNvPr id="1186398" name="Freeform 1630"/>
            <p:cNvSpPr>
              <a:spLocks/>
            </p:cNvSpPr>
            <p:nvPr/>
          </p:nvSpPr>
          <p:spPr bwMode="auto">
            <a:xfrm>
              <a:off x="3652" y="1949"/>
              <a:ext cx="84" cy="156"/>
            </a:xfrm>
            <a:custGeom>
              <a:avLst/>
              <a:gdLst/>
              <a:ahLst/>
              <a:cxnLst>
                <a:cxn ang="0">
                  <a:pos x="86" y="381"/>
                </a:cxn>
                <a:cxn ang="0">
                  <a:pos x="72" y="303"/>
                </a:cxn>
                <a:cxn ang="0">
                  <a:pos x="59" y="265"/>
                </a:cxn>
                <a:cxn ang="0">
                  <a:pos x="55" y="258"/>
                </a:cxn>
                <a:cxn ang="0">
                  <a:pos x="43" y="267"/>
                </a:cxn>
                <a:cxn ang="0">
                  <a:pos x="45" y="240"/>
                </a:cxn>
                <a:cxn ang="0">
                  <a:pos x="38" y="221"/>
                </a:cxn>
                <a:cxn ang="0">
                  <a:pos x="30" y="200"/>
                </a:cxn>
                <a:cxn ang="0">
                  <a:pos x="26" y="188"/>
                </a:cxn>
                <a:cxn ang="0">
                  <a:pos x="26" y="173"/>
                </a:cxn>
                <a:cxn ang="0">
                  <a:pos x="26" y="141"/>
                </a:cxn>
                <a:cxn ang="0">
                  <a:pos x="16" y="118"/>
                </a:cxn>
                <a:cxn ang="0">
                  <a:pos x="11" y="108"/>
                </a:cxn>
                <a:cxn ang="0">
                  <a:pos x="7" y="94"/>
                </a:cxn>
                <a:cxn ang="0">
                  <a:pos x="2" y="76"/>
                </a:cxn>
                <a:cxn ang="0">
                  <a:pos x="0" y="50"/>
                </a:cxn>
                <a:cxn ang="0">
                  <a:pos x="152" y="12"/>
                </a:cxn>
                <a:cxn ang="0">
                  <a:pos x="197" y="11"/>
                </a:cxn>
                <a:cxn ang="0">
                  <a:pos x="195" y="38"/>
                </a:cxn>
                <a:cxn ang="0">
                  <a:pos x="200" y="57"/>
                </a:cxn>
                <a:cxn ang="0">
                  <a:pos x="209" y="65"/>
                </a:cxn>
                <a:cxn ang="0">
                  <a:pos x="207" y="76"/>
                </a:cxn>
                <a:cxn ang="0">
                  <a:pos x="202" y="84"/>
                </a:cxn>
                <a:cxn ang="0">
                  <a:pos x="200" y="94"/>
                </a:cxn>
                <a:cxn ang="0">
                  <a:pos x="187" y="108"/>
                </a:cxn>
                <a:cxn ang="0">
                  <a:pos x="175" y="115"/>
                </a:cxn>
                <a:cxn ang="0">
                  <a:pos x="164" y="129"/>
                </a:cxn>
                <a:cxn ang="0">
                  <a:pos x="171" y="144"/>
                </a:cxn>
                <a:cxn ang="0">
                  <a:pos x="175" y="152"/>
                </a:cxn>
                <a:cxn ang="0">
                  <a:pos x="171" y="166"/>
                </a:cxn>
                <a:cxn ang="0">
                  <a:pos x="173" y="175"/>
                </a:cxn>
                <a:cxn ang="0">
                  <a:pos x="168" y="188"/>
                </a:cxn>
                <a:cxn ang="0">
                  <a:pos x="168" y="209"/>
                </a:cxn>
                <a:cxn ang="0">
                  <a:pos x="161" y="236"/>
                </a:cxn>
                <a:cxn ang="0">
                  <a:pos x="159" y="253"/>
                </a:cxn>
                <a:cxn ang="0">
                  <a:pos x="163" y="274"/>
                </a:cxn>
                <a:cxn ang="0">
                  <a:pos x="164" y="292"/>
                </a:cxn>
                <a:cxn ang="0">
                  <a:pos x="170" y="316"/>
                </a:cxn>
                <a:cxn ang="0">
                  <a:pos x="170" y="333"/>
                </a:cxn>
                <a:cxn ang="0">
                  <a:pos x="166" y="344"/>
                </a:cxn>
                <a:cxn ang="0">
                  <a:pos x="173" y="363"/>
                </a:cxn>
                <a:cxn ang="0">
                  <a:pos x="180" y="368"/>
                </a:cxn>
                <a:cxn ang="0">
                  <a:pos x="118" y="383"/>
                </a:cxn>
              </a:cxnLst>
              <a:rect l="0" t="0" r="r" b="b"/>
              <a:pathLst>
                <a:path w="209" h="390">
                  <a:moveTo>
                    <a:pt x="93" y="388"/>
                  </a:moveTo>
                  <a:lnTo>
                    <a:pt x="91" y="390"/>
                  </a:lnTo>
                  <a:lnTo>
                    <a:pt x="86" y="381"/>
                  </a:lnTo>
                  <a:lnTo>
                    <a:pt x="86" y="376"/>
                  </a:lnTo>
                  <a:lnTo>
                    <a:pt x="82" y="361"/>
                  </a:lnTo>
                  <a:lnTo>
                    <a:pt x="72" y="303"/>
                  </a:lnTo>
                  <a:lnTo>
                    <a:pt x="65" y="272"/>
                  </a:lnTo>
                  <a:lnTo>
                    <a:pt x="62" y="267"/>
                  </a:lnTo>
                  <a:lnTo>
                    <a:pt x="59" y="265"/>
                  </a:lnTo>
                  <a:lnTo>
                    <a:pt x="59" y="262"/>
                  </a:lnTo>
                  <a:lnTo>
                    <a:pt x="57" y="258"/>
                  </a:lnTo>
                  <a:lnTo>
                    <a:pt x="55" y="258"/>
                  </a:lnTo>
                  <a:lnTo>
                    <a:pt x="48" y="260"/>
                  </a:lnTo>
                  <a:lnTo>
                    <a:pt x="48" y="269"/>
                  </a:lnTo>
                  <a:lnTo>
                    <a:pt x="43" y="267"/>
                  </a:lnTo>
                  <a:lnTo>
                    <a:pt x="41" y="260"/>
                  </a:lnTo>
                  <a:lnTo>
                    <a:pt x="45" y="246"/>
                  </a:lnTo>
                  <a:lnTo>
                    <a:pt x="45" y="240"/>
                  </a:lnTo>
                  <a:lnTo>
                    <a:pt x="43" y="236"/>
                  </a:lnTo>
                  <a:lnTo>
                    <a:pt x="40" y="233"/>
                  </a:lnTo>
                  <a:lnTo>
                    <a:pt x="38" y="221"/>
                  </a:lnTo>
                  <a:lnTo>
                    <a:pt x="33" y="217"/>
                  </a:lnTo>
                  <a:lnTo>
                    <a:pt x="30" y="205"/>
                  </a:lnTo>
                  <a:lnTo>
                    <a:pt x="30" y="200"/>
                  </a:lnTo>
                  <a:lnTo>
                    <a:pt x="24" y="197"/>
                  </a:lnTo>
                  <a:lnTo>
                    <a:pt x="24" y="195"/>
                  </a:lnTo>
                  <a:lnTo>
                    <a:pt x="26" y="188"/>
                  </a:lnTo>
                  <a:lnTo>
                    <a:pt x="24" y="183"/>
                  </a:lnTo>
                  <a:lnTo>
                    <a:pt x="26" y="178"/>
                  </a:lnTo>
                  <a:lnTo>
                    <a:pt x="26" y="173"/>
                  </a:lnTo>
                  <a:lnTo>
                    <a:pt x="31" y="163"/>
                  </a:lnTo>
                  <a:lnTo>
                    <a:pt x="24" y="146"/>
                  </a:lnTo>
                  <a:lnTo>
                    <a:pt x="26" y="141"/>
                  </a:lnTo>
                  <a:lnTo>
                    <a:pt x="26" y="135"/>
                  </a:lnTo>
                  <a:lnTo>
                    <a:pt x="18" y="120"/>
                  </a:lnTo>
                  <a:lnTo>
                    <a:pt x="16" y="118"/>
                  </a:lnTo>
                  <a:lnTo>
                    <a:pt x="12" y="115"/>
                  </a:lnTo>
                  <a:lnTo>
                    <a:pt x="11" y="110"/>
                  </a:lnTo>
                  <a:lnTo>
                    <a:pt x="11" y="108"/>
                  </a:lnTo>
                  <a:lnTo>
                    <a:pt x="9" y="103"/>
                  </a:lnTo>
                  <a:lnTo>
                    <a:pt x="11" y="100"/>
                  </a:lnTo>
                  <a:lnTo>
                    <a:pt x="7" y="94"/>
                  </a:lnTo>
                  <a:lnTo>
                    <a:pt x="9" y="81"/>
                  </a:lnTo>
                  <a:lnTo>
                    <a:pt x="4" y="79"/>
                  </a:lnTo>
                  <a:lnTo>
                    <a:pt x="2" y="76"/>
                  </a:lnTo>
                  <a:lnTo>
                    <a:pt x="4" y="62"/>
                  </a:lnTo>
                  <a:lnTo>
                    <a:pt x="0" y="55"/>
                  </a:lnTo>
                  <a:lnTo>
                    <a:pt x="0" y="50"/>
                  </a:lnTo>
                  <a:lnTo>
                    <a:pt x="16" y="47"/>
                  </a:lnTo>
                  <a:lnTo>
                    <a:pt x="84" y="30"/>
                  </a:lnTo>
                  <a:lnTo>
                    <a:pt x="152" y="12"/>
                  </a:lnTo>
                  <a:lnTo>
                    <a:pt x="195" y="0"/>
                  </a:lnTo>
                  <a:lnTo>
                    <a:pt x="192" y="7"/>
                  </a:lnTo>
                  <a:lnTo>
                    <a:pt x="197" y="11"/>
                  </a:lnTo>
                  <a:lnTo>
                    <a:pt x="199" y="18"/>
                  </a:lnTo>
                  <a:lnTo>
                    <a:pt x="195" y="31"/>
                  </a:lnTo>
                  <a:lnTo>
                    <a:pt x="195" y="38"/>
                  </a:lnTo>
                  <a:lnTo>
                    <a:pt x="192" y="45"/>
                  </a:lnTo>
                  <a:lnTo>
                    <a:pt x="197" y="53"/>
                  </a:lnTo>
                  <a:lnTo>
                    <a:pt x="200" y="57"/>
                  </a:lnTo>
                  <a:lnTo>
                    <a:pt x="204" y="59"/>
                  </a:lnTo>
                  <a:lnTo>
                    <a:pt x="205" y="64"/>
                  </a:lnTo>
                  <a:lnTo>
                    <a:pt x="209" y="65"/>
                  </a:lnTo>
                  <a:lnTo>
                    <a:pt x="204" y="72"/>
                  </a:lnTo>
                  <a:lnTo>
                    <a:pt x="204" y="74"/>
                  </a:lnTo>
                  <a:lnTo>
                    <a:pt x="207" y="76"/>
                  </a:lnTo>
                  <a:lnTo>
                    <a:pt x="207" y="81"/>
                  </a:lnTo>
                  <a:lnTo>
                    <a:pt x="204" y="84"/>
                  </a:lnTo>
                  <a:lnTo>
                    <a:pt x="202" y="84"/>
                  </a:lnTo>
                  <a:lnTo>
                    <a:pt x="200" y="86"/>
                  </a:lnTo>
                  <a:lnTo>
                    <a:pt x="202" y="91"/>
                  </a:lnTo>
                  <a:lnTo>
                    <a:pt x="200" y="94"/>
                  </a:lnTo>
                  <a:lnTo>
                    <a:pt x="192" y="100"/>
                  </a:lnTo>
                  <a:lnTo>
                    <a:pt x="188" y="103"/>
                  </a:lnTo>
                  <a:lnTo>
                    <a:pt x="187" y="108"/>
                  </a:lnTo>
                  <a:lnTo>
                    <a:pt x="187" y="110"/>
                  </a:lnTo>
                  <a:lnTo>
                    <a:pt x="176" y="113"/>
                  </a:lnTo>
                  <a:lnTo>
                    <a:pt x="175" y="115"/>
                  </a:lnTo>
                  <a:lnTo>
                    <a:pt x="170" y="117"/>
                  </a:lnTo>
                  <a:lnTo>
                    <a:pt x="166" y="122"/>
                  </a:lnTo>
                  <a:lnTo>
                    <a:pt x="164" y="129"/>
                  </a:lnTo>
                  <a:lnTo>
                    <a:pt x="168" y="132"/>
                  </a:lnTo>
                  <a:lnTo>
                    <a:pt x="168" y="141"/>
                  </a:lnTo>
                  <a:lnTo>
                    <a:pt x="171" y="144"/>
                  </a:lnTo>
                  <a:lnTo>
                    <a:pt x="173" y="149"/>
                  </a:lnTo>
                  <a:lnTo>
                    <a:pt x="173" y="152"/>
                  </a:lnTo>
                  <a:lnTo>
                    <a:pt x="175" y="152"/>
                  </a:lnTo>
                  <a:lnTo>
                    <a:pt x="175" y="154"/>
                  </a:lnTo>
                  <a:lnTo>
                    <a:pt x="171" y="163"/>
                  </a:lnTo>
                  <a:lnTo>
                    <a:pt x="171" y="166"/>
                  </a:lnTo>
                  <a:lnTo>
                    <a:pt x="170" y="171"/>
                  </a:lnTo>
                  <a:lnTo>
                    <a:pt x="170" y="173"/>
                  </a:lnTo>
                  <a:lnTo>
                    <a:pt x="173" y="175"/>
                  </a:lnTo>
                  <a:lnTo>
                    <a:pt x="171" y="178"/>
                  </a:lnTo>
                  <a:lnTo>
                    <a:pt x="171" y="183"/>
                  </a:lnTo>
                  <a:lnTo>
                    <a:pt x="168" y="188"/>
                  </a:lnTo>
                  <a:lnTo>
                    <a:pt x="170" y="200"/>
                  </a:lnTo>
                  <a:lnTo>
                    <a:pt x="168" y="207"/>
                  </a:lnTo>
                  <a:lnTo>
                    <a:pt x="168" y="209"/>
                  </a:lnTo>
                  <a:lnTo>
                    <a:pt x="164" y="212"/>
                  </a:lnTo>
                  <a:lnTo>
                    <a:pt x="161" y="219"/>
                  </a:lnTo>
                  <a:lnTo>
                    <a:pt x="161" y="236"/>
                  </a:lnTo>
                  <a:lnTo>
                    <a:pt x="158" y="241"/>
                  </a:lnTo>
                  <a:lnTo>
                    <a:pt x="158" y="250"/>
                  </a:lnTo>
                  <a:lnTo>
                    <a:pt x="159" y="253"/>
                  </a:lnTo>
                  <a:lnTo>
                    <a:pt x="161" y="265"/>
                  </a:lnTo>
                  <a:lnTo>
                    <a:pt x="161" y="270"/>
                  </a:lnTo>
                  <a:lnTo>
                    <a:pt x="163" y="274"/>
                  </a:lnTo>
                  <a:lnTo>
                    <a:pt x="163" y="279"/>
                  </a:lnTo>
                  <a:lnTo>
                    <a:pt x="164" y="281"/>
                  </a:lnTo>
                  <a:lnTo>
                    <a:pt x="164" y="292"/>
                  </a:lnTo>
                  <a:lnTo>
                    <a:pt x="164" y="304"/>
                  </a:lnTo>
                  <a:lnTo>
                    <a:pt x="168" y="311"/>
                  </a:lnTo>
                  <a:lnTo>
                    <a:pt x="170" y="316"/>
                  </a:lnTo>
                  <a:lnTo>
                    <a:pt x="168" y="322"/>
                  </a:lnTo>
                  <a:lnTo>
                    <a:pt x="171" y="328"/>
                  </a:lnTo>
                  <a:lnTo>
                    <a:pt x="170" y="333"/>
                  </a:lnTo>
                  <a:lnTo>
                    <a:pt x="166" y="335"/>
                  </a:lnTo>
                  <a:lnTo>
                    <a:pt x="166" y="339"/>
                  </a:lnTo>
                  <a:lnTo>
                    <a:pt x="166" y="344"/>
                  </a:lnTo>
                  <a:lnTo>
                    <a:pt x="164" y="352"/>
                  </a:lnTo>
                  <a:lnTo>
                    <a:pt x="170" y="361"/>
                  </a:lnTo>
                  <a:lnTo>
                    <a:pt x="173" y="363"/>
                  </a:lnTo>
                  <a:lnTo>
                    <a:pt x="173" y="364"/>
                  </a:lnTo>
                  <a:lnTo>
                    <a:pt x="176" y="366"/>
                  </a:lnTo>
                  <a:lnTo>
                    <a:pt x="180" y="368"/>
                  </a:lnTo>
                  <a:lnTo>
                    <a:pt x="181" y="369"/>
                  </a:lnTo>
                  <a:lnTo>
                    <a:pt x="129" y="381"/>
                  </a:lnTo>
                  <a:lnTo>
                    <a:pt x="118" y="383"/>
                  </a:lnTo>
                  <a:lnTo>
                    <a:pt x="93" y="388"/>
                  </a:lnTo>
                  <a:close/>
                </a:path>
              </a:pathLst>
            </a:custGeom>
            <a:solidFill>
              <a:srgbClr val="FFF0D9"/>
            </a:solidFill>
            <a:ln w="3175">
              <a:solidFill>
                <a:srgbClr val="343434"/>
              </a:solidFill>
              <a:prstDash val="solid"/>
              <a:round/>
              <a:headEnd/>
              <a:tailEnd/>
            </a:ln>
          </p:spPr>
          <p:txBody>
            <a:bodyPr>
              <a:prstTxWarp prst="textNoShape">
                <a:avLst/>
              </a:prstTxWarp>
            </a:bodyPr>
            <a:lstStyle/>
            <a:p>
              <a:endParaRPr lang="en-US"/>
            </a:p>
          </p:txBody>
        </p:sp>
        <p:sp>
          <p:nvSpPr>
            <p:cNvPr id="1186399" name="Freeform 1631"/>
            <p:cNvSpPr>
              <a:spLocks noEditPoints="1"/>
            </p:cNvSpPr>
            <p:nvPr/>
          </p:nvSpPr>
          <p:spPr bwMode="auto">
            <a:xfrm>
              <a:off x="3446" y="2314"/>
              <a:ext cx="222" cy="108"/>
            </a:xfrm>
            <a:custGeom>
              <a:avLst/>
              <a:gdLst/>
              <a:ahLst/>
              <a:cxnLst>
                <a:cxn ang="0">
                  <a:pos x="551" y="176"/>
                </a:cxn>
                <a:cxn ang="0">
                  <a:pos x="533" y="250"/>
                </a:cxn>
                <a:cxn ang="0">
                  <a:pos x="466" y="239"/>
                </a:cxn>
                <a:cxn ang="0">
                  <a:pos x="463" y="210"/>
                </a:cxn>
                <a:cxn ang="0">
                  <a:pos x="444" y="231"/>
                </a:cxn>
                <a:cxn ang="0">
                  <a:pos x="437" y="181"/>
                </a:cxn>
                <a:cxn ang="0">
                  <a:pos x="416" y="164"/>
                </a:cxn>
                <a:cxn ang="0">
                  <a:pos x="401" y="147"/>
                </a:cxn>
                <a:cxn ang="0">
                  <a:pos x="418" y="134"/>
                </a:cxn>
                <a:cxn ang="0">
                  <a:pos x="398" y="108"/>
                </a:cxn>
                <a:cxn ang="0">
                  <a:pos x="432" y="55"/>
                </a:cxn>
                <a:cxn ang="0">
                  <a:pos x="399" y="35"/>
                </a:cxn>
                <a:cxn ang="0">
                  <a:pos x="357" y="93"/>
                </a:cxn>
                <a:cxn ang="0">
                  <a:pos x="352" y="106"/>
                </a:cxn>
                <a:cxn ang="0">
                  <a:pos x="374" y="173"/>
                </a:cxn>
                <a:cxn ang="0">
                  <a:pos x="393" y="229"/>
                </a:cxn>
                <a:cxn ang="0">
                  <a:pos x="384" y="248"/>
                </a:cxn>
                <a:cxn ang="0">
                  <a:pos x="328" y="227"/>
                </a:cxn>
                <a:cxn ang="0">
                  <a:pos x="305" y="193"/>
                </a:cxn>
                <a:cxn ang="0">
                  <a:pos x="311" y="175"/>
                </a:cxn>
                <a:cxn ang="0">
                  <a:pos x="293" y="149"/>
                </a:cxn>
                <a:cxn ang="0">
                  <a:pos x="258" y="140"/>
                </a:cxn>
                <a:cxn ang="0">
                  <a:pos x="249" y="125"/>
                </a:cxn>
                <a:cxn ang="0">
                  <a:pos x="234" y="108"/>
                </a:cxn>
                <a:cxn ang="0">
                  <a:pos x="212" y="106"/>
                </a:cxn>
                <a:cxn ang="0">
                  <a:pos x="208" y="93"/>
                </a:cxn>
                <a:cxn ang="0">
                  <a:pos x="205" y="89"/>
                </a:cxn>
                <a:cxn ang="0">
                  <a:pos x="198" y="81"/>
                </a:cxn>
                <a:cxn ang="0">
                  <a:pos x="193" y="77"/>
                </a:cxn>
                <a:cxn ang="0">
                  <a:pos x="193" y="67"/>
                </a:cxn>
                <a:cxn ang="0">
                  <a:pos x="182" y="67"/>
                </a:cxn>
                <a:cxn ang="0">
                  <a:pos x="176" y="72"/>
                </a:cxn>
                <a:cxn ang="0">
                  <a:pos x="147" y="65"/>
                </a:cxn>
                <a:cxn ang="0">
                  <a:pos x="133" y="74"/>
                </a:cxn>
                <a:cxn ang="0">
                  <a:pos x="123" y="82"/>
                </a:cxn>
                <a:cxn ang="0">
                  <a:pos x="121" y="94"/>
                </a:cxn>
                <a:cxn ang="0">
                  <a:pos x="102" y="96"/>
                </a:cxn>
                <a:cxn ang="0">
                  <a:pos x="85" y="87"/>
                </a:cxn>
                <a:cxn ang="0">
                  <a:pos x="83" y="82"/>
                </a:cxn>
                <a:cxn ang="0">
                  <a:pos x="78" y="96"/>
                </a:cxn>
                <a:cxn ang="0">
                  <a:pos x="54" y="111"/>
                </a:cxn>
                <a:cxn ang="0">
                  <a:pos x="49" y="123"/>
                </a:cxn>
                <a:cxn ang="0">
                  <a:pos x="32" y="146"/>
                </a:cxn>
                <a:cxn ang="0">
                  <a:pos x="13" y="166"/>
                </a:cxn>
                <a:cxn ang="0">
                  <a:pos x="128" y="62"/>
                </a:cxn>
                <a:cxn ang="0">
                  <a:pos x="263" y="36"/>
                </a:cxn>
                <a:cxn ang="0">
                  <a:pos x="387" y="9"/>
                </a:cxn>
                <a:cxn ang="0">
                  <a:pos x="451" y="87"/>
                </a:cxn>
                <a:cxn ang="0">
                  <a:pos x="389" y="132"/>
                </a:cxn>
                <a:cxn ang="0">
                  <a:pos x="387" y="147"/>
                </a:cxn>
                <a:cxn ang="0">
                  <a:pos x="396" y="130"/>
                </a:cxn>
                <a:cxn ang="0">
                  <a:pos x="555" y="176"/>
                </a:cxn>
                <a:cxn ang="0">
                  <a:pos x="555" y="197"/>
                </a:cxn>
              </a:cxnLst>
              <a:rect l="0" t="0" r="r" b="b"/>
              <a:pathLst>
                <a:path w="556" h="270">
                  <a:moveTo>
                    <a:pt x="471" y="163"/>
                  </a:moveTo>
                  <a:lnTo>
                    <a:pt x="476" y="176"/>
                  </a:lnTo>
                  <a:lnTo>
                    <a:pt x="480" y="190"/>
                  </a:lnTo>
                  <a:lnTo>
                    <a:pt x="521" y="183"/>
                  </a:lnTo>
                  <a:lnTo>
                    <a:pt x="551" y="176"/>
                  </a:lnTo>
                  <a:lnTo>
                    <a:pt x="546" y="190"/>
                  </a:lnTo>
                  <a:lnTo>
                    <a:pt x="550" y="205"/>
                  </a:lnTo>
                  <a:lnTo>
                    <a:pt x="539" y="219"/>
                  </a:lnTo>
                  <a:lnTo>
                    <a:pt x="531" y="241"/>
                  </a:lnTo>
                  <a:lnTo>
                    <a:pt x="533" y="250"/>
                  </a:lnTo>
                  <a:lnTo>
                    <a:pt x="504" y="260"/>
                  </a:lnTo>
                  <a:lnTo>
                    <a:pt x="502" y="263"/>
                  </a:lnTo>
                  <a:lnTo>
                    <a:pt x="476" y="268"/>
                  </a:lnTo>
                  <a:lnTo>
                    <a:pt x="483" y="248"/>
                  </a:lnTo>
                  <a:lnTo>
                    <a:pt x="466" y="239"/>
                  </a:lnTo>
                  <a:lnTo>
                    <a:pt x="471" y="229"/>
                  </a:lnTo>
                  <a:lnTo>
                    <a:pt x="468" y="227"/>
                  </a:lnTo>
                  <a:lnTo>
                    <a:pt x="474" y="222"/>
                  </a:lnTo>
                  <a:lnTo>
                    <a:pt x="463" y="226"/>
                  </a:lnTo>
                  <a:lnTo>
                    <a:pt x="463" y="210"/>
                  </a:lnTo>
                  <a:lnTo>
                    <a:pt x="461" y="209"/>
                  </a:lnTo>
                  <a:lnTo>
                    <a:pt x="456" y="224"/>
                  </a:lnTo>
                  <a:lnTo>
                    <a:pt x="451" y="226"/>
                  </a:lnTo>
                  <a:lnTo>
                    <a:pt x="445" y="221"/>
                  </a:lnTo>
                  <a:lnTo>
                    <a:pt x="444" y="231"/>
                  </a:lnTo>
                  <a:lnTo>
                    <a:pt x="410" y="209"/>
                  </a:lnTo>
                  <a:lnTo>
                    <a:pt x="410" y="202"/>
                  </a:lnTo>
                  <a:lnTo>
                    <a:pt x="418" y="190"/>
                  </a:lnTo>
                  <a:lnTo>
                    <a:pt x="410" y="185"/>
                  </a:lnTo>
                  <a:lnTo>
                    <a:pt x="437" y="181"/>
                  </a:lnTo>
                  <a:lnTo>
                    <a:pt x="435" y="175"/>
                  </a:lnTo>
                  <a:lnTo>
                    <a:pt x="435" y="180"/>
                  </a:lnTo>
                  <a:lnTo>
                    <a:pt x="430" y="178"/>
                  </a:lnTo>
                  <a:lnTo>
                    <a:pt x="422" y="164"/>
                  </a:lnTo>
                  <a:lnTo>
                    <a:pt x="416" y="164"/>
                  </a:lnTo>
                  <a:lnTo>
                    <a:pt x="408" y="157"/>
                  </a:lnTo>
                  <a:lnTo>
                    <a:pt x="403" y="157"/>
                  </a:lnTo>
                  <a:lnTo>
                    <a:pt x="398" y="173"/>
                  </a:lnTo>
                  <a:lnTo>
                    <a:pt x="396" y="171"/>
                  </a:lnTo>
                  <a:lnTo>
                    <a:pt x="401" y="147"/>
                  </a:lnTo>
                  <a:lnTo>
                    <a:pt x="411" y="157"/>
                  </a:lnTo>
                  <a:lnTo>
                    <a:pt x="415" y="152"/>
                  </a:lnTo>
                  <a:lnTo>
                    <a:pt x="416" y="137"/>
                  </a:lnTo>
                  <a:lnTo>
                    <a:pt x="422" y="135"/>
                  </a:lnTo>
                  <a:lnTo>
                    <a:pt x="418" y="134"/>
                  </a:lnTo>
                  <a:lnTo>
                    <a:pt x="416" y="127"/>
                  </a:lnTo>
                  <a:lnTo>
                    <a:pt x="416" y="130"/>
                  </a:lnTo>
                  <a:lnTo>
                    <a:pt x="404" y="125"/>
                  </a:lnTo>
                  <a:lnTo>
                    <a:pt x="410" y="101"/>
                  </a:lnTo>
                  <a:lnTo>
                    <a:pt x="398" y="108"/>
                  </a:lnTo>
                  <a:lnTo>
                    <a:pt x="394" y="103"/>
                  </a:lnTo>
                  <a:lnTo>
                    <a:pt x="394" y="91"/>
                  </a:lnTo>
                  <a:lnTo>
                    <a:pt x="403" y="70"/>
                  </a:lnTo>
                  <a:lnTo>
                    <a:pt x="411" y="62"/>
                  </a:lnTo>
                  <a:lnTo>
                    <a:pt x="432" y="55"/>
                  </a:lnTo>
                  <a:lnTo>
                    <a:pt x="416" y="55"/>
                  </a:lnTo>
                  <a:lnTo>
                    <a:pt x="416" y="43"/>
                  </a:lnTo>
                  <a:lnTo>
                    <a:pt x="413" y="36"/>
                  </a:lnTo>
                  <a:lnTo>
                    <a:pt x="404" y="29"/>
                  </a:lnTo>
                  <a:lnTo>
                    <a:pt x="399" y="35"/>
                  </a:lnTo>
                  <a:lnTo>
                    <a:pt x="396" y="58"/>
                  </a:lnTo>
                  <a:lnTo>
                    <a:pt x="387" y="65"/>
                  </a:lnTo>
                  <a:lnTo>
                    <a:pt x="372" y="65"/>
                  </a:lnTo>
                  <a:lnTo>
                    <a:pt x="372" y="91"/>
                  </a:lnTo>
                  <a:lnTo>
                    <a:pt x="357" y="93"/>
                  </a:lnTo>
                  <a:lnTo>
                    <a:pt x="348" y="91"/>
                  </a:lnTo>
                  <a:lnTo>
                    <a:pt x="353" y="94"/>
                  </a:lnTo>
                  <a:lnTo>
                    <a:pt x="353" y="99"/>
                  </a:lnTo>
                  <a:lnTo>
                    <a:pt x="350" y="103"/>
                  </a:lnTo>
                  <a:lnTo>
                    <a:pt x="352" y="106"/>
                  </a:lnTo>
                  <a:lnTo>
                    <a:pt x="355" y="99"/>
                  </a:lnTo>
                  <a:lnTo>
                    <a:pt x="374" y="108"/>
                  </a:lnTo>
                  <a:lnTo>
                    <a:pt x="374" y="142"/>
                  </a:lnTo>
                  <a:lnTo>
                    <a:pt x="370" y="166"/>
                  </a:lnTo>
                  <a:lnTo>
                    <a:pt x="374" y="173"/>
                  </a:lnTo>
                  <a:lnTo>
                    <a:pt x="382" y="202"/>
                  </a:lnTo>
                  <a:lnTo>
                    <a:pt x="401" y="219"/>
                  </a:lnTo>
                  <a:lnTo>
                    <a:pt x="401" y="226"/>
                  </a:lnTo>
                  <a:lnTo>
                    <a:pt x="399" y="229"/>
                  </a:lnTo>
                  <a:lnTo>
                    <a:pt x="393" y="229"/>
                  </a:lnTo>
                  <a:lnTo>
                    <a:pt x="384" y="219"/>
                  </a:lnTo>
                  <a:lnTo>
                    <a:pt x="369" y="216"/>
                  </a:lnTo>
                  <a:lnTo>
                    <a:pt x="411" y="245"/>
                  </a:lnTo>
                  <a:lnTo>
                    <a:pt x="418" y="270"/>
                  </a:lnTo>
                  <a:lnTo>
                    <a:pt x="384" y="248"/>
                  </a:lnTo>
                  <a:lnTo>
                    <a:pt x="362" y="251"/>
                  </a:lnTo>
                  <a:lnTo>
                    <a:pt x="345" y="229"/>
                  </a:lnTo>
                  <a:lnTo>
                    <a:pt x="343" y="245"/>
                  </a:lnTo>
                  <a:lnTo>
                    <a:pt x="334" y="241"/>
                  </a:lnTo>
                  <a:lnTo>
                    <a:pt x="328" y="227"/>
                  </a:lnTo>
                  <a:lnTo>
                    <a:pt x="302" y="239"/>
                  </a:lnTo>
                  <a:lnTo>
                    <a:pt x="299" y="236"/>
                  </a:lnTo>
                  <a:lnTo>
                    <a:pt x="293" y="226"/>
                  </a:lnTo>
                  <a:lnTo>
                    <a:pt x="305" y="197"/>
                  </a:lnTo>
                  <a:lnTo>
                    <a:pt x="305" y="193"/>
                  </a:lnTo>
                  <a:lnTo>
                    <a:pt x="309" y="188"/>
                  </a:lnTo>
                  <a:lnTo>
                    <a:pt x="309" y="186"/>
                  </a:lnTo>
                  <a:lnTo>
                    <a:pt x="312" y="186"/>
                  </a:lnTo>
                  <a:lnTo>
                    <a:pt x="314" y="185"/>
                  </a:lnTo>
                  <a:lnTo>
                    <a:pt x="311" y="175"/>
                  </a:lnTo>
                  <a:lnTo>
                    <a:pt x="324" y="156"/>
                  </a:lnTo>
                  <a:lnTo>
                    <a:pt x="311" y="146"/>
                  </a:lnTo>
                  <a:lnTo>
                    <a:pt x="305" y="142"/>
                  </a:lnTo>
                  <a:lnTo>
                    <a:pt x="297" y="154"/>
                  </a:lnTo>
                  <a:lnTo>
                    <a:pt x="293" y="149"/>
                  </a:lnTo>
                  <a:lnTo>
                    <a:pt x="282" y="149"/>
                  </a:lnTo>
                  <a:lnTo>
                    <a:pt x="280" y="142"/>
                  </a:lnTo>
                  <a:lnTo>
                    <a:pt x="270" y="139"/>
                  </a:lnTo>
                  <a:lnTo>
                    <a:pt x="268" y="139"/>
                  </a:lnTo>
                  <a:lnTo>
                    <a:pt x="258" y="140"/>
                  </a:lnTo>
                  <a:lnTo>
                    <a:pt x="254" y="139"/>
                  </a:lnTo>
                  <a:lnTo>
                    <a:pt x="251" y="135"/>
                  </a:lnTo>
                  <a:lnTo>
                    <a:pt x="246" y="135"/>
                  </a:lnTo>
                  <a:lnTo>
                    <a:pt x="244" y="128"/>
                  </a:lnTo>
                  <a:lnTo>
                    <a:pt x="249" y="125"/>
                  </a:lnTo>
                  <a:lnTo>
                    <a:pt x="249" y="118"/>
                  </a:lnTo>
                  <a:lnTo>
                    <a:pt x="249" y="116"/>
                  </a:lnTo>
                  <a:lnTo>
                    <a:pt x="244" y="113"/>
                  </a:lnTo>
                  <a:lnTo>
                    <a:pt x="239" y="111"/>
                  </a:lnTo>
                  <a:lnTo>
                    <a:pt x="234" y="108"/>
                  </a:lnTo>
                  <a:lnTo>
                    <a:pt x="229" y="110"/>
                  </a:lnTo>
                  <a:lnTo>
                    <a:pt x="222" y="108"/>
                  </a:lnTo>
                  <a:lnTo>
                    <a:pt x="215" y="108"/>
                  </a:lnTo>
                  <a:lnTo>
                    <a:pt x="213" y="108"/>
                  </a:lnTo>
                  <a:lnTo>
                    <a:pt x="212" y="106"/>
                  </a:lnTo>
                  <a:lnTo>
                    <a:pt x="212" y="103"/>
                  </a:lnTo>
                  <a:lnTo>
                    <a:pt x="210" y="99"/>
                  </a:lnTo>
                  <a:lnTo>
                    <a:pt x="212" y="98"/>
                  </a:lnTo>
                  <a:lnTo>
                    <a:pt x="212" y="96"/>
                  </a:lnTo>
                  <a:lnTo>
                    <a:pt x="208" y="93"/>
                  </a:lnTo>
                  <a:lnTo>
                    <a:pt x="203" y="93"/>
                  </a:lnTo>
                  <a:lnTo>
                    <a:pt x="203" y="93"/>
                  </a:lnTo>
                  <a:lnTo>
                    <a:pt x="203" y="89"/>
                  </a:lnTo>
                  <a:lnTo>
                    <a:pt x="201" y="87"/>
                  </a:lnTo>
                  <a:lnTo>
                    <a:pt x="205" y="89"/>
                  </a:lnTo>
                  <a:lnTo>
                    <a:pt x="203" y="86"/>
                  </a:lnTo>
                  <a:lnTo>
                    <a:pt x="205" y="82"/>
                  </a:lnTo>
                  <a:lnTo>
                    <a:pt x="200" y="84"/>
                  </a:lnTo>
                  <a:lnTo>
                    <a:pt x="196" y="84"/>
                  </a:lnTo>
                  <a:lnTo>
                    <a:pt x="198" y="81"/>
                  </a:lnTo>
                  <a:lnTo>
                    <a:pt x="198" y="79"/>
                  </a:lnTo>
                  <a:lnTo>
                    <a:pt x="196" y="79"/>
                  </a:lnTo>
                  <a:lnTo>
                    <a:pt x="196" y="79"/>
                  </a:lnTo>
                  <a:lnTo>
                    <a:pt x="193" y="82"/>
                  </a:lnTo>
                  <a:lnTo>
                    <a:pt x="193" y="77"/>
                  </a:lnTo>
                  <a:lnTo>
                    <a:pt x="189" y="75"/>
                  </a:lnTo>
                  <a:lnTo>
                    <a:pt x="189" y="74"/>
                  </a:lnTo>
                  <a:lnTo>
                    <a:pt x="193" y="74"/>
                  </a:lnTo>
                  <a:lnTo>
                    <a:pt x="194" y="72"/>
                  </a:lnTo>
                  <a:lnTo>
                    <a:pt x="193" y="67"/>
                  </a:lnTo>
                  <a:lnTo>
                    <a:pt x="193" y="69"/>
                  </a:lnTo>
                  <a:lnTo>
                    <a:pt x="188" y="67"/>
                  </a:lnTo>
                  <a:lnTo>
                    <a:pt x="188" y="69"/>
                  </a:lnTo>
                  <a:lnTo>
                    <a:pt x="186" y="70"/>
                  </a:lnTo>
                  <a:lnTo>
                    <a:pt x="182" y="67"/>
                  </a:lnTo>
                  <a:lnTo>
                    <a:pt x="181" y="69"/>
                  </a:lnTo>
                  <a:lnTo>
                    <a:pt x="182" y="72"/>
                  </a:lnTo>
                  <a:lnTo>
                    <a:pt x="182" y="72"/>
                  </a:lnTo>
                  <a:lnTo>
                    <a:pt x="179" y="69"/>
                  </a:lnTo>
                  <a:lnTo>
                    <a:pt x="176" y="72"/>
                  </a:lnTo>
                  <a:lnTo>
                    <a:pt x="172" y="69"/>
                  </a:lnTo>
                  <a:lnTo>
                    <a:pt x="162" y="62"/>
                  </a:lnTo>
                  <a:lnTo>
                    <a:pt x="152" y="62"/>
                  </a:lnTo>
                  <a:lnTo>
                    <a:pt x="150" y="65"/>
                  </a:lnTo>
                  <a:lnTo>
                    <a:pt x="147" y="65"/>
                  </a:lnTo>
                  <a:lnTo>
                    <a:pt x="147" y="67"/>
                  </a:lnTo>
                  <a:lnTo>
                    <a:pt x="145" y="70"/>
                  </a:lnTo>
                  <a:lnTo>
                    <a:pt x="143" y="75"/>
                  </a:lnTo>
                  <a:lnTo>
                    <a:pt x="133" y="74"/>
                  </a:lnTo>
                  <a:lnTo>
                    <a:pt x="133" y="74"/>
                  </a:lnTo>
                  <a:lnTo>
                    <a:pt x="131" y="75"/>
                  </a:lnTo>
                  <a:lnTo>
                    <a:pt x="130" y="77"/>
                  </a:lnTo>
                  <a:lnTo>
                    <a:pt x="124" y="77"/>
                  </a:lnTo>
                  <a:lnTo>
                    <a:pt x="130" y="82"/>
                  </a:lnTo>
                  <a:lnTo>
                    <a:pt x="123" y="82"/>
                  </a:lnTo>
                  <a:lnTo>
                    <a:pt x="123" y="84"/>
                  </a:lnTo>
                  <a:lnTo>
                    <a:pt x="128" y="89"/>
                  </a:lnTo>
                  <a:lnTo>
                    <a:pt x="124" y="89"/>
                  </a:lnTo>
                  <a:lnTo>
                    <a:pt x="124" y="93"/>
                  </a:lnTo>
                  <a:lnTo>
                    <a:pt x="121" y="94"/>
                  </a:lnTo>
                  <a:lnTo>
                    <a:pt x="118" y="94"/>
                  </a:lnTo>
                  <a:lnTo>
                    <a:pt x="112" y="96"/>
                  </a:lnTo>
                  <a:lnTo>
                    <a:pt x="107" y="94"/>
                  </a:lnTo>
                  <a:lnTo>
                    <a:pt x="104" y="96"/>
                  </a:lnTo>
                  <a:lnTo>
                    <a:pt x="102" y="96"/>
                  </a:lnTo>
                  <a:lnTo>
                    <a:pt x="99" y="96"/>
                  </a:lnTo>
                  <a:lnTo>
                    <a:pt x="94" y="94"/>
                  </a:lnTo>
                  <a:lnTo>
                    <a:pt x="90" y="91"/>
                  </a:lnTo>
                  <a:lnTo>
                    <a:pt x="87" y="91"/>
                  </a:lnTo>
                  <a:lnTo>
                    <a:pt x="85" y="87"/>
                  </a:lnTo>
                  <a:lnTo>
                    <a:pt x="90" y="86"/>
                  </a:lnTo>
                  <a:lnTo>
                    <a:pt x="90" y="84"/>
                  </a:lnTo>
                  <a:lnTo>
                    <a:pt x="90" y="84"/>
                  </a:lnTo>
                  <a:lnTo>
                    <a:pt x="85" y="84"/>
                  </a:lnTo>
                  <a:lnTo>
                    <a:pt x="83" y="82"/>
                  </a:lnTo>
                  <a:lnTo>
                    <a:pt x="82" y="84"/>
                  </a:lnTo>
                  <a:lnTo>
                    <a:pt x="82" y="87"/>
                  </a:lnTo>
                  <a:lnTo>
                    <a:pt x="80" y="93"/>
                  </a:lnTo>
                  <a:lnTo>
                    <a:pt x="82" y="94"/>
                  </a:lnTo>
                  <a:lnTo>
                    <a:pt x="78" y="96"/>
                  </a:lnTo>
                  <a:lnTo>
                    <a:pt x="77" y="101"/>
                  </a:lnTo>
                  <a:lnTo>
                    <a:pt x="68" y="113"/>
                  </a:lnTo>
                  <a:lnTo>
                    <a:pt x="66" y="118"/>
                  </a:lnTo>
                  <a:lnTo>
                    <a:pt x="56" y="111"/>
                  </a:lnTo>
                  <a:lnTo>
                    <a:pt x="54" y="111"/>
                  </a:lnTo>
                  <a:lnTo>
                    <a:pt x="54" y="115"/>
                  </a:lnTo>
                  <a:lnTo>
                    <a:pt x="51" y="115"/>
                  </a:lnTo>
                  <a:lnTo>
                    <a:pt x="51" y="116"/>
                  </a:lnTo>
                  <a:lnTo>
                    <a:pt x="51" y="118"/>
                  </a:lnTo>
                  <a:lnTo>
                    <a:pt x="49" y="123"/>
                  </a:lnTo>
                  <a:lnTo>
                    <a:pt x="46" y="125"/>
                  </a:lnTo>
                  <a:lnTo>
                    <a:pt x="46" y="128"/>
                  </a:lnTo>
                  <a:lnTo>
                    <a:pt x="36" y="137"/>
                  </a:lnTo>
                  <a:lnTo>
                    <a:pt x="34" y="142"/>
                  </a:lnTo>
                  <a:lnTo>
                    <a:pt x="32" y="146"/>
                  </a:lnTo>
                  <a:lnTo>
                    <a:pt x="27" y="147"/>
                  </a:lnTo>
                  <a:lnTo>
                    <a:pt x="24" y="152"/>
                  </a:lnTo>
                  <a:lnTo>
                    <a:pt x="17" y="163"/>
                  </a:lnTo>
                  <a:lnTo>
                    <a:pt x="15" y="163"/>
                  </a:lnTo>
                  <a:lnTo>
                    <a:pt x="13" y="166"/>
                  </a:lnTo>
                  <a:lnTo>
                    <a:pt x="0" y="84"/>
                  </a:lnTo>
                  <a:lnTo>
                    <a:pt x="10" y="84"/>
                  </a:lnTo>
                  <a:lnTo>
                    <a:pt x="63" y="74"/>
                  </a:lnTo>
                  <a:lnTo>
                    <a:pt x="77" y="70"/>
                  </a:lnTo>
                  <a:lnTo>
                    <a:pt x="128" y="62"/>
                  </a:lnTo>
                  <a:lnTo>
                    <a:pt x="133" y="60"/>
                  </a:lnTo>
                  <a:lnTo>
                    <a:pt x="160" y="55"/>
                  </a:lnTo>
                  <a:lnTo>
                    <a:pt x="232" y="41"/>
                  </a:lnTo>
                  <a:lnTo>
                    <a:pt x="234" y="41"/>
                  </a:lnTo>
                  <a:lnTo>
                    <a:pt x="263" y="36"/>
                  </a:lnTo>
                  <a:lnTo>
                    <a:pt x="288" y="29"/>
                  </a:lnTo>
                  <a:lnTo>
                    <a:pt x="312" y="26"/>
                  </a:lnTo>
                  <a:lnTo>
                    <a:pt x="338" y="21"/>
                  </a:lnTo>
                  <a:lnTo>
                    <a:pt x="375" y="12"/>
                  </a:lnTo>
                  <a:lnTo>
                    <a:pt x="387" y="9"/>
                  </a:lnTo>
                  <a:lnTo>
                    <a:pt x="427" y="0"/>
                  </a:lnTo>
                  <a:lnTo>
                    <a:pt x="440" y="52"/>
                  </a:lnTo>
                  <a:lnTo>
                    <a:pt x="444" y="65"/>
                  </a:lnTo>
                  <a:lnTo>
                    <a:pt x="445" y="72"/>
                  </a:lnTo>
                  <a:lnTo>
                    <a:pt x="451" y="87"/>
                  </a:lnTo>
                  <a:lnTo>
                    <a:pt x="464" y="135"/>
                  </a:lnTo>
                  <a:lnTo>
                    <a:pt x="471" y="163"/>
                  </a:lnTo>
                  <a:close/>
                  <a:moveTo>
                    <a:pt x="396" y="137"/>
                  </a:moveTo>
                  <a:lnTo>
                    <a:pt x="393" y="128"/>
                  </a:lnTo>
                  <a:lnTo>
                    <a:pt x="389" y="132"/>
                  </a:lnTo>
                  <a:lnTo>
                    <a:pt x="393" y="132"/>
                  </a:lnTo>
                  <a:lnTo>
                    <a:pt x="393" y="137"/>
                  </a:lnTo>
                  <a:lnTo>
                    <a:pt x="389" y="135"/>
                  </a:lnTo>
                  <a:lnTo>
                    <a:pt x="393" y="144"/>
                  </a:lnTo>
                  <a:lnTo>
                    <a:pt x="387" y="147"/>
                  </a:lnTo>
                  <a:lnTo>
                    <a:pt x="386" y="132"/>
                  </a:lnTo>
                  <a:lnTo>
                    <a:pt x="391" y="116"/>
                  </a:lnTo>
                  <a:lnTo>
                    <a:pt x="398" y="125"/>
                  </a:lnTo>
                  <a:lnTo>
                    <a:pt x="401" y="134"/>
                  </a:lnTo>
                  <a:lnTo>
                    <a:pt x="396" y="130"/>
                  </a:lnTo>
                  <a:lnTo>
                    <a:pt x="396" y="137"/>
                  </a:lnTo>
                  <a:close/>
                  <a:moveTo>
                    <a:pt x="555" y="176"/>
                  </a:moveTo>
                  <a:lnTo>
                    <a:pt x="556" y="175"/>
                  </a:lnTo>
                  <a:lnTo>
                    <a:pt x="556" y="195"/>
                  </a:lnTo>
                  <a:lnTo>
                    <a:pt x="555" y="176"/>
                  </a:lnTo>
                  <a:close/>
                  <a:moveTo>
                    <a:pt x="545" y="246"/>
                  </a:moveTo>
                  <a:lnTo>
                    <a:pt x="548" y="243"/>
                  </a:lnTo>
                  <a:lnTo>
                    <a:pt x="550" y="234"/>
                  </a:lnTo>
                  <a:lnTo>
                    <a:pt x="551" y="216"/>
                  </a:lnTo>
                  <a:lnTo>
                    <a:pt x="555" y="197"/>
                  </a:lnTo>
                  <a:lnTo>
                    <a:pt x="553" y="227"/>
                  </a:lnTo>
                  <a:lnTo>
                    <a:pt x="548" y="245"/>
                  </a:lnTo>
                  <a:lnTo>
                    <a:pt x="545" y="246"/>
                  </a:lnTo>
                  <a:close/>
                </a:path>
              </a:pathLst>
            </a:custGeom>
            <a:solidFill>
              <a:srgbClr val="FFF0D9"/>
            </a:solidFill>
            <a:ln w="3175">
              <a:solidFill>
                <a:srgbClr val="343434"/>
              </a:solidFill>
              <a:prstDash val="solid"/>
              <a:round/>
              <a:headEnd/>
              <a:tailEnd/>
            </a:ln>
          </p:spPr>
          <p:txBody>
            <a:bodyPr>
              <a:prstTxWarp prst="textNoShape">
                <a:avLst/>
              </a:prstTxWarp>
            </a:bodyPr>
            <a:lstStyle/>
            <a:p>
              <a:endParaRPr lang="en-US"/>
            </a:p>
          </p:txBody>
        </p:sp>
        <p:sp>
          <p:nvSpPr>
            <p:cNvPr id="1186400" name="Freeform 1632"/>
            <p:cNvSpPr>
              <a:spLocks noEditPoints="1"/>
            </p:cNvSpPr>
            <p:nvPr/>
          </p:nvSpPr>
          <p:spPr bwMode="auto">
            <a:xfrm>
              <a:off x="3306" y="2641"/>
              <a:ext cx="248" cy="188"/>
            </a:xfrm>
            <a:custGeom>
              <a:avLst/>
              <a:gdLst/>
              <a:ahLst/>
              <a:cxnLst>
                <a:cxn ang="0">
                  <a:pos x="229" y="313"/>
                </a:cxn>
                <a:cxn ang="0">
                  <a:pos x="222" y="304"/>
                </a:cxn>
                <a:cxn ang="0">
                  <a:pos x="219" y="297"/>
                </a:cxn>
                <a:cxn ang="0">
                  <a:pos x="212" y="294"/>
                </a:cxn>
                <a:cxn ang="0">
                  <a:pos x="207" y="285"/>
                </a:cxn>
                <a:cxn ang="0">
                  <a:pos x="205" y="275"/>
                </a:cxn>
                <a:cxn ang="0">
                  <a:pos x="192" y="265"/>
                </a:cxn>
                <a:cxn ang="0">
                  <a:pos x="173" y="256"/>
                </a:cxn>
                <a:cxn ang="0">
                  <a:pos x="157" y="236"/>
                </a:cxn>
                <a:cxn ang="0">
                  <a:pos x="144" y="227"/>
                </a:cxn>
                <a:cxn ang="0">
                  <a:pos x="122" y="215"/>
                </a:cxn>
                <a:cxn ang="0">
                  <a:pos x="110" y="200"/>
                </a:cxn>
                <a:cxn ang="0">
                  <a:pos x="86" y="173"/>
                </a:cxn>
                <a:cxn ang="0">
                  <a:pos x="72" y="152"/>
                </a:cxn>
                <a:cxn ang="0">
                  <a:pos x="52" y="139"/>
                </a:cxn>
                <a:cxn ang="0">
                  <a:pos x="35" y="132"/>
                </a:cxn>
                <a:cxn ang="0">
                  <a:pos x="17" y="123"/>
                </a:cxn>
                <a:cxn ang="0">
                  <a:pos x="0" y="108"/>
                </a:cxn>
                <a:cxn ang="0">
                  <a:pos x="9" y="93"/>
                </a:cxn>
                <a:cxn ang="0">
                  <a:pos x="12" y="84"/>
                </a:cxn>
                <a:cxn ang="0">
                  <a:pos x="16" y="81"/>
                </a:cxn>
                <a:cxn ang="0">
                  <a:pos x="23" y="72"/>
                </a:cxn>
                <a:cxn ang="0">
                  <a:pos x="24" y="67"/>
                </a:cxn>
                <a:cxn ang="0">
                  <a:pos x="38" y="55"/>
                </a:cxn>
                <a:cxn ang="0">
                  <a:pos x="76" y="38"/>
                </a:cxn>
                <a:cxn ang="0">
                  <a:pos x="94" y="28"/>
                </a:cxn>
                <a:cxn ang="0">
                  <a:pos x="113" y="19"/>
                </a:cxn>
                <a:cxn ang="0">
                  <a:pos x="123" y="16"/>
                </a:cxn>
                <a:cxn ang="0">
                  <a:pos x="188" y="9"/>
                </a:cxn>
                <a:cxn ang="0">
                  <a:pos x="279" y="2"/>
                </a:cxn>
                <a:cxn ang="0">
                  <a:pos x="294" y="5"/>
                </a:cxn>
                <a:cxn ang="0">
                  <a:pos x="316" y="46"/>
                </a:cxn>
                <a:cxn ang="0">
                  <a:pos x="456" y="24"/>
                </a:cxn>
                <a:cxn ang="0">
                  <a:pos x="545" y="87"/>
                </a:cxn>
                <a:cxn ang="0">
                  <a:pos x="619" y="145"/>
                </a:cxn>
                <a:cxn ang="0">
                  <a:pos x="562" y="241"/>
                </a:cxn>
                <a:cxn ang="0">
                  <a:pos x="557" y="270"/>
                </a:cxn>
                <a:cxn ang="0">
                  <a:pos x="538" y="292"/>
                </a:cxn>
                <a:cxn ang="0">
                  <a:pos x="516" y="315"/>
                </a:cxn>
                <a:cxn ang="0">
                  <a:pos x="479" y="328"/>
                </a:cxn>
                <a:cxn ang="0">
                  <a:pos x="484" y="347"/>
                </a:cxn>
                <a:cxn ang="0">
                  <a:pos x="439" y="390"/>
                </a:cxn>
                <a:cxn ang="0">
                  <a:pos x="426" y="393"/>
                </a:cxn>
                <a:cxn ang="0">
                  <a:pos x="393" y="395"/>
                </a:cxn>
                <a:cxn ang="0">
                  <a:pos x="422" y="422"/>
                </a:cxn>
                <a:cxn ang="0">
                  <a:pos x="374" y="405"/>
                </a:cxn>
                <a:cxn ang="0">
                  <a:pos x="374" y="417"/>
                </a:cxn>
                <a:cxn ang="0">
                  <a:pos x="342" y="466"/>
                </a:cxn>
                <a:cxn ang="0">
                  <a:pos x="339" y="443"/>
                </a:cxn>
                <a:cxn ang="0">
                  <a:pos x="328" y="429"/>
                </a:cxn>
                <a:cxn ang="0">
                  <a:pos x="318" y="407"/>
                </a:cxn>
                <a:cxn ang="0">
                  <a:pos x="303" y="402"/>
                </a:cxn>
                <a:cxn ang="0">
                  <a:pos x="298" y="398"/>
                </a:cxn>
                <a:cxn ang="0">
                  <a:pos x="289" y="383"/>
                </a:cxn>
                <a:cxn ang="0">
                  <a:pos x="287" y="371"/>
                </a:cxn>
                <a:cxn ang="0">
                  <a:pos x="286" y="362"/>
                </a:cxn>
                <a:cxn ang="0">
                  <a:pos x="279" y="354"/>
                </a:cxn>
                <a:cxn ang="0">
                  <a:pos x="274" y="345"/>
                </a:cxn>
                <a:cxn ang="0">
                  <a:pos x="265" y="333"/>
                </a:cxn>
                <a:cxn ang="0">
                  <a:pos x="243" y="325"/>
                </a:cxn>
                <a:cxn ang="0">
                  <a:pos x="385" y="437"/>
                </a:cxn>
                <a:cxn ang="0">
                  <a:pos x="385" y="437"/>
                </a:cxn>
              </a:cxnLst>
              <a:rect l="0" t="0" r="r" b="b"/>
              <a:pathLst>
                <a:path w="619" h="470">
                  <a:moveTo>
                    <a:pt x="234" y="315"/>
                  </a:moveTo>
                  <a:lnTo>
                    <a:pt x="233" y="311"/>
                  </a:lnTo>
                  <a:lnTo>
                    <a:pt x="233" y="311"/>
                  </a:lnTo>
                  <a:lnTo>
                    <a:pt x="229" y="313"/>
                  </a:lnTo>
                  <a:lnTo>
                    <a:pt x="228" y="309"/>
                  </a:lnTo>
                  <a:lnTo>
                    <a:pt x="222" y="308"/>
                  </a:lnTo>
                  <a:lnTo>
                    <a:pt x="224" y="306"/>
                  </a:lnTo>
                  <a:lnTo>
                    <a:pt x="222" y="304"/>
                  </a:lnTo>
                  <a:lnTo>
                    <a:pt x="224" y="304"/>
                  </a:lnTo>
                  <a:lnTo>
                    <a:pt x="219" y="301"/>
                  </a:lnTo>
                  <a:lnTo>
                    <a:pt x="222" y="297"/>
                  </a:lnTo>
                  <a:lnTo>
                    <a:pt x="219" y="297"/>
                  </a:lnTo>
                  <a:lnTo>
                    <a:pt x="217" y="299"/>
                  </a:lnTo>
                  <a:lnTo>
                    <a:pt x="214" y="296"/>
                  </a:lnTo>
                  <a:lnTo>
                    <a:pt x="212" y="296"/>
                  </a:lnTo>
                  <a:lnTo>
                    <a:pt x="212" y="294"/>
                  </a:lnTo>
                  <a:lnTo>
                    <a:pt x="209" y="294"/>
                  </a:lnTo>
                  <a:lnTo>
                    <a:pt x="207" y="289"/>
                  </a:lnTo>
                  <a:lnTo>
                    <a:pt x="209" y="289"/>
                  </a:lnTo>
                  <a:lnTo>
                    <a:pt x="207" y="285"/>
                  </a:lnTo>
                  <a:lnTo>
                    <a:pt x="210" y="284"/>
                  </a:lnTo>
                  <a:lnTo>
                    <a:pt x="209" y="280"/>
                  </a:lnTo>
                  <a:lnTo>
                    <a:pt x="209" y="277"/>
                  </a:lnTo>
                  <a:lnTo>
                    <a:pt x="205" y="275"/>
                  </a:lnTo>
                  <a:lnTo>
                    <a:pt x="200" y="274"/>
                  </a:lnTo>
                  <a:lnTo>
                    <a:pt x="197" y="268"/>
                  </a:lnTo>
                  <a:lnTo>
                    <a:pt x="193" y="267"/>
                  </a:lnTo>
                  <a:lnTo>
                    <a:pt x="192" y="265"/>
                  </a:lnTo>
                  <a:lnTo>
                    <a:pt x="187" y="262"/>
                  </a:lnTo>
                  <a:lnTo>
                    <a:pt x="180" y="260"/>
                  </a:lnTo>
                  <a:lnTo>
                    <a:pt x="178" y="260"/>
                  </a:lnTo>
                  <a:lnTo>
                    <a:pt x="173" y="256"/>
                  </a:lnTo>
                  <a:lnTo>
                    <a:pt x="169" y="256"/>
                  </a:lnTo>
                  <a:lnTo>
                    <a:pt x="166" y="248"/>
                  </a:lnTo>
                  <a:lnTo>
                    <a:pt x="163" y="246"/>
                  </a:lnTo>
                  <a:lnTo>
                    <a:pt x="157" y="236"/>
                  </a:lnTo>
                  <a:lnTo>
                    <a:pt x="152" y="234"/>
                  </a:lnTo>
                  <a:lnTo>
                    <a:pt x="151" y="231"/>
                  </a:lnTo>
                  <a:lnTo>
                    <a:pt x="146" y="227"/>
                  </a:lnTo>
                  <a:lnTo>
                    <a:pt x="144" y="227"/>
                  </a:lnTo>
                  <a:lnTo>
                    <a:pt x="140" y="224"/>
                  </a:lnTo>
                  <a:lnTo>
                    <a:pt x="135" y="224"/>
                  </a:lnTo>
                  <a:lnTo>
                    <a:pt x="132" y="222"/>
                  </a:lnTo>
                  <a:lnTo>
                    <a:pt x="122" y="215"/>
                  </a:lnTo>
                  <a:lnTo>
                    <a:pt x="115" y="212"/>
                  </a:lnTo>
                  <a:lnTo>
                    <a:pt x="115" y="210"/>
                  </a:lnTo>
                  <a:lnTo>
                    <a:pt x="110" y="204"/>
                  </a:lnTo>
                  <a:lnTo>
                    <a:pt x="110" y="200"/>
                  </a:lnTo>
                  <a:lnTo>
                    <a:pt x="101" y="190"/>
                  </a:lnTo>
                  <a:lnTo>
                    <a:pt x="89" y="183"/>
                  </a:lnTo>
                  <a:lnTo>
                    <a:pt x="87" y="176"/>
                  </a:lnTo>
                  <a:lnTo>
                    <a:pt x="86" y="173"/>
                  </a:lnTo>
                  <a:lnTo>
                    <a:pt x="84" y="166"/>
                  </a:lnTo>
                  <a:lnTo>
                    <a:pt x="81" y="164"/>
                  </a:lnTo>
                  <a:lnTo>
                    <a:pt x="77" y="157"/>
                  </a:lnTo>
                  <a:lnTo>
                    <a:pt x="72" y="152"/>
                  </a:lnTo>
                  <a:lnTo>
                    <a:pt x="70" y="147"/>
                  </a:lnTo>
                  <a:lnTo>
                    <a:pt x="67" y="140"/>
                  </a:lnTo>
                  <a:lnTo>
                    <a:pt x="62" y="139"/>
                  </a:lnTo>
                  <a:lnTo>
                    <a:pt x="52" y="139"/>
                  </a:lnTo>
                  <a:lnTo>
                    <a:pt x="48" y="140"/>
                  </a:lnTo>
                  <a:lnTo>
                    <a:pt x="43" y="139"/>
                  </a:lnTo>
                  <a:lnTo>
                    <a:pt x="40" y="135"/>
                  </a:lnTo>
                  <a:lnTo>
                    <a:pt x="35" y="132"/>
                  </a:lnTo>
                  <a:lnTo>
                    <a:pt x="31" y="128"/>
                  </a:lnTo>
                  <a:lnTo>
                    <a:pt x="28" y="127"/>
                  </a:lnTo>
                  <a:lnTo>
                    <a:pt x="26" y="123"/>
                  </a:lnTo>
                  <a:lnTo>
                    <a:pt x="17" y="123"/>
                  </a:lnTo>
                  <a:lnTo>
                    <a:pt x="9" y="116"/>
                  </a:lnTo>
                  <a:lnTo>
                    <a:pt x="2" y="115"/>
                  </a:lnTo>
                  <a:lnTo>
                    <a:pt x="0" y="110"/>
                  </a:lnTo>
                  <a:lnTo>
                    <a:pt x="0" y="108"/>
                  </a:lnTo>
                  <a:lnTo>
                    <a:pt x="4" y="103"/>
                  </a:lnTo>
                  <a:lnTo>
                    <a:pt x="2" y="98"/>
                  </a:lnTo>
                  <a:lnTo>
                    <a:pt x="6" y="94"/>
                  </a:lnTo>
                  <a:lnTo>
                    <a:pt x="9" y="93"/>
                  </a:lnTo>
                  <a:lnTo>
                    <a:pt x="9" y="89"/>
                  </a:lnTo>
                  <a:lnTo>
                    <a:pt x="11" y="87"/>
                  </a:lnTo>
                  <a:lnTo>
                    <a:pt x="11" y="86"/>
                  </a:lnTo>
                  <a:lnTo>
                    <a:pt x="12" y="84"/>
                  </a:lnTo>
                  <a:lnTo>
                    <a:pt x="11" y="82"/>
                  </a:lnTo>
                  <a:lnTo>
                    <a:pt x="12" y="82"/>
                  </a:lnTo>
                  <a:lnTo>
                    <a:pt x="14" y="81"/>
                  </a:lnTo>
                  <a:lnTo>
                    <a:pt x="16" y="81"/>
                  </a:lnTo>
                  <a:lnTo>
                    <a:pt x="17" y="75"/>
                  </a:lnTo>
                  <a:lnTo>
                    <a:pt x="21" y="74"/>
                  </a:lnTo>
                  <a:lnTo>
                    <a:pt x="21" y="72"/>
                  </a:lnTo>
                  <a:lnTo>
                    <a:pt x="23" y="72"/>
                  </a:lnTo>
                  <a:lnTo>
                    <a:pt x="24" y="70"/>
                  </a:lnTo>
                  <a:lnTo>
                    <a:pt x="26" y="70"/>
                  </a:lnTo>
                  <a:lnTo>
                    <a:pt x="24" y="69"/>
                  </a:lnTo>
                  <a:lnTo>
                    <a:pt x="24" y="67"/>
                  </a:lnTo>
                  <a:lnTo>
                    <a:pt x="26" y="69"/>
                  </a:lnTo>
                  <a:lnTo>
                    <a:pt x="26" y="63"/>
                  </a:lnTo>
                  <a:lnTo>
                    <a:pt x="26" y="60"/>
                  </a:lnTo>
                  <a:lnTo>
                    <a:pt x="38" y="55"/>
                  </a:lnTo>
                  <a:lnTo>
                    <a:pt x="52" y="48"/>
                  </a:lnTo>
                  <a:lnTo>
                    <a:pt x="65" y="41"/>
                  </a:lnTo>
                  <a:lnTo>
                    <a:pt x="74" y="40"/>
                  </a:lnTo>
                  <a:lnTo>
                    <a:pt x="76" y="38"/>
                  </a:lnTo>
                  <a:lnTo>
                    <a:pt x="76" y="34"/>
                  </a:lnTo>
                  <a:lnTo>
                    <a:pt x="79" y="34"/>
                  </a:lnTo>
                  <a:lnTo>
                    <a:pt x="89" y="29"/>
                  </a:lnTo>
                  <a:lnTo>
                    <a:pt x="94" y="28"/>
                  </a:lnTo>
                  <a:lnTo>
                    <a:pt x="101" y="23"/>
                  </a:lnTo>
                  <a:lnTo>
                    <a:pt x="105" y="23"/>
                  </a:lnTo>
                  <a:lnTo>
                    <a:pt x="110" y="16"/>
                  </a:lnTo>
                  <a:lnTo>
                    <a:pt x="113" y="19"/>
                  </a:lnTo>
                  <a:lnTo>
                    <a:pt x="115" y="19"/>
                  </a:lnTo>
                  <a:lnTo>
                    <a:pt x="115" y="17"/>
                  </a:lnTo>
                  <a:lnTo>
                    <a:pt x="120" y="19"/>
                  </a:lnTo>
                  <a:lnTo>
                    <a:pt x="123" y="16"/>
                  </a:lnTo>
                  <a:lnTo>
                    <a:pt x="132" y="16"/>
                  </a:lnTo>
                  <a:lnTo>
                    <a:pt x="163" y="12"/>
                  </a:lnTo>
                  <a:lnTo>
                    <a:pt x="175" y="11"/>
                  </a:lnTo>
                  <a:lnTo>
                    <a:pt x="188" y="9"/>
                  </a:lnTo>
                  <a:lnTo>
                    <a:pt x="238" y="4"/>
                  </a:lnTo>
                  <a:lnTo>
                    <a:pt x="243" y="4"/>
                  </a:lnTo>
                  <a:lnTo>
                    <a:pt x="277" y="0"/>
                  </a:lnTo>
                  <a:lnTo>
                    <a:pt x="279" y="2"/>
                  </a:lnTo>
                  <a:lnTo>
                    <a:pt x="282" y="7"/>
                  </a:lnTo>
                  <a:lnTo>
                    <a:pt x="277" y="14"/>
                  </a:lnTo>
                  <a:lnTo>
                    <a:pt x="282" y="17"/>
                  </a:lnTo>
                  <a:lnTo>
                    <a:pt x="294" y="5"/>
                  </a:lnTo>
                  <a:lnTo>
                    <a:pt x="299" y="11"/>
                  </a:lnTo>
                  <a:lnTo>
                    <a:pt x="308" y="19"/>
                  </a:lnTo>
                  <a:lnTo>
                    <a:pt x="316" y="28"/>
                  </a:lnTo>
                  <a:lnTo>
                    <a:pt x="316" y="46"/>
                  </a:lnTo>
                  <a:lnTo>
                    <a:pt x="347" y="41"/>
                  </a:lnTo>
                  <a:lnTo>
                    <a:pt x="376" y="36"/>
                  </a:lnTo>
                  <a:lnTo>
                    <a:pt x="427" y="29"/>
                  </a:lnTo>
                  <a:lnTo>
                    <a:pt x="456" y="24"/>
                  </a:lnTo>
                  <a:lnTo>
                    <a:pt x="458" y="26"/>
                  </a:lnTo>
                  <a:lnTo>
                    <a:pt x="489" y="46"/>
                  </a:lnTo>
                  <a:lnTo>
                    <a:pt x="490" y="48"/>
                  </a:lnTo>
                  <a:lnTo>
                    <a:pt x="545" y="87"/>
                  </a:lnTo>
                  <a:lnTo>
                    <a:pt x="608" y="134"/>
                  </a:lnTo>
                  <a:lnTo>
                    <a:pt x="619" y="142"/>
                  </a:lnTo>
                  <a:lnTo>
                    <a:pt x="613" y="145"/>
                  </a:lnTo>
                  <a:lnTo>
                    <a:pt x="619" y="145"/>
                  </a:lnTo>
                  <a:lnTo>
                    <a:pt x="590" y="173"/>
                  </a:lnTo>
                  <a:lnTo>
                    <a:pt x="574" y="198"/>
                  </a:lnTo>
                  <a:lnTo>
                    <a:pt x="564" y="222"/>
                  </a:lnTo>
                  <a:lnTo>
                    <a:pt x="562" y="241"/>
                  </a:lnTo>
                  <a:lnTo>
                    <a:pt x="561" y="238"/>
                  </a:lnTo>
                  <a:lnTo>
                    <a:pt x="549" y="246"/>
                  </a:lnTo>
                  <a:lnTo>
                    <a:pt x="561" y="262"/>
                  </a:lnTo>
                  <a:lnTo>
                    <a:pt x="557" y="270"/>
                  </a:lnTo>
                  <a:lnTo>
                    <a:pt x="542" y="270"/>
                  </a:lnTo>
                  <a:lnTo>
                    <a:pt x="549" y="272"/>
                  </a:lnTo>
                  <a:lnTo>
                    <a:pt x="552" y="277"/>
                  </a:lnTo>
                  <a:lnTo>
                    <a:pt x="538" y="292"/>
                  </a:lnTo>
                  <a:lnTo>
                    <a:pt x="516" y="296"/>
                  </a:lnTo>
                  <a:lnTo>
                    <a:pt x="513" y="303"/>
                  </a:lnTo>
                  <a:lnTo>
                    <a:pt x="518" y="311"/>
                  </a:lnTo>
                  <a:lnTo>
                    <a:pt x="516" y="315"/>
                  </a:lnTo>
                  <a:lnTo>
                    <a:pt x="501" y="333"/>
                  </a:lnTo>
                  <a:lnTo>
                    <a:pt x="480" y="338"/>
                  </a:lnTo>
                  <a:lnTo>
                    <a:pt x="490" y="315"/>
                  </a:lnTo>
                  <a:lnTo>
                    <a:pt x="479" y="328"/>
                  </a:lnTo>
                  <a:lnTo>
                    <a:pt x="475" y="320"/>
                  </a:lnTo>
                  <a:lnTo>
                    <a:pt x="472" y="321"/>
                  </a:lnTo>
                  <a:lnTo>
                    <a:pt x="475" y="335"/>
                  </a:lnTo>
                  <a:lnTo>
                    <a:pt x="484" y="347"/>
                  </a:lnTo>
                  <a:lnTo>
                    <a:pt x="485" y="355"/>
                  </a:lnTo>
                  <a:lnTo>
                    <a:pt x="475" y="367"/>
                  </a:lnTo>
                  <a:lnTo>
                    <a:pt x="448" y="379"/>
                  </a:lnTo>
                  <a:lnTo>
                    <a:pt x="439" y="390"/>
                  </a:lnTo>
                  <a:lnTo>
                    <a:pt x="432" y="390"/>
                  </a:lnTo>
                  <a:lnTo>
                    <a:pt x="422" y="369"/>
                  </a:lnTo>
                  <a:lnTo>
                    <a:pt x="419" y="367"/>
                  </a:lnTo>
                  <a:lnTo>
                    <a:pt x="426" y="393"/>
                  </a:lnTo>
                  <a:lnTo>
                    <a:pt x="415" y="393"/>
                  </a:lnTo>
                  <a:lnTo>
                    <a:pt x="405" y="388"/>
                  </a:lnTo>
                  <a:lnTo>
                    <a:pt x="407" y="395"/>
                  </a:lnTo>
                  <a:lnTo>
                    <a:pt x="393" y="395"/>
                  </a:lnTo>
                  <a:lnTo>
                    <a:pt x="395" y="398"/>
                  </a:lnTo>
                  <a:lnTo>
                    <a:pt x="415" y="405"/>
                  </a:lnTo>
                  <a:lnTo>
                    <a:pt x="424" y="414"/>
                  </a:lnTo>
                  <a:lnTo>
                    <a:pt x="422" y="422"/>
                  </a:lnTo>
                  <a:lnTo>
                    <a:pt x="402" y="432"/>
                  </a:lnTo>
                  <a:lnTo>
                    <a:pt x="395" y="432"/>
                  </a:lnTo>
                  <a:lnTo>
                    <a:pt x="385" y="422"/>
                  </a:lnTo>
                  <a:lnTo>
                    <a:pt x="374" y="405"/>
                  </a:lnTo>
                  <a:lnTo>
                    <a:pt x="376" y="400"/>
                  </a:lnTo>
                  <a:lnTo>
                    <a:pt x="369" y="400"/>
                  </a:lnTo>
                  <a:lnTo>
                    <a:pt x="364" y="398"/>
                  </a:lnTo>
                  <a:lnTo>
                    <a:pt x="374" y="417"/>
                  </a:lnTo>
                  <a:lnTo>
                    <a:pt x="383" y="439"/>
                  </a:lnTo>
                  <a:lnTo>
                    <a:pt x="373" y="470"/>
                  </a:lnTo>
                  <a:lnTo>
                    <a:pt x="345" y="468"/>
                  </a:lnTo>
                  <a:lnTo>
                    <a:pt x="342" y="466"/>
                  </a:lnTo>
                  <a:lnTo>
                    <a:pt x="342" y="455"/>
                  </a:lnTo>
                  <a:lnTo>
                    <a:pt x="337" y="451"/>
                  </a:lnTo>
                  <a:lnTo>
                    <a:pt x="335" y="446"/>
                  </a:lnTo>
                  <a:lnTo>
                    <a:pt x="339" y="443"/>
                  </a:lnTo>
                  <a:lnTo>
                    <a:pt x="335" y="434"/>
                  </a:lnTo>
                  <a:lnTo>
                    <a:pt x="333" y="432"/>
                  </a:lnTo>
                  <a:lnTo>
                    <a:pt x="332" y="434"/>
                  </a:lnTo>
                  <a:lnTo>
                    <a:pt x="328" y="429"/>
                  </a:lnTo>
                  <a:lnTo>
                    <a:pt x="328" y="427"/>
                  </a:lnTo>
                  <a:lnTo>
                    <a:pt x="325" y="422"/>
                  </a:lnTo>
                  <a:lnTo>
                    <a:pt x="325" y="415"/>
                  </a:lnTo>
                  <a:lnTo>
                    <a:pt x="318" y="407"/>
                  </a:lnTo>
                  <a:lnTo>
                    <a:pt x="313" y="405"/>
                  </a:lnTo>
                  <a:lnTo>
                    <a:pt x="311" y="403"/>
                  </a:lnTo>
                  <a:lnTo>
                    <a:pt x="308" y="402"/>
                  </a:lnTo>
                  <a:lnTo>
                    <a:pt x="303" y="402"/>
                  </a:lnTo>
                  <a:lnTo>
                    <a:pt x="301" y="400"/>
                  </a:lnTo>
                  <a:lnTo>
                    <a:pt x="299" y="400"/>
                  </a:lnTo>
                  <a:lnTo>
                    <a:pt x="299" y="400"/>
                  </a:lnTo>
                  <a:lnTo>
                    <a:pt x="298" y="398"/>
                  </a:lnTo>
                  <a:lnTo>
                    <a:pt x="292" y="395"/>
                  </a:lnTo>
                  <a:lnTo>
                    <a:pt x="294" y="390"/>
                  </a:lnTo>
                  <a:lnTo>
                    <a:pt x="292" y="385"/>
                  </a:lnTo>
                  <a:lnTo>
                    <a:pt x="289" y="383"/>
                  </a:lnTo>
                  <a:lnTo>
                    <a:pt x="291" y="376"/>
                  </a:lnTo>
                  <a:lnTo>
                    <a:pt x="289" y="376"/>
                  </a:lnTo>
                  <a:lnTo>
                    <a:pt x="289" y="374"/>
                  </a:lnTo>
                  <a:lnTo>
                    <a:pt x="287" y="371"/>
                  </a:lnTo>
                  <a:lnTo>
                    <a:pt x="287" y="366"/>
                  </a:lnTo>
                  <a:lnTo>
                    <a:pt x="286" y="366"/>
                  </a:lnTo>
                  <a:lnTo>
                    <a:pt x="286" y="364"/>
                  </a:lnTo>
                  <a:lnTo>
                    <a:pt x="286" y="362"/>
                  </a:lnTo>
                  <a:lnTo>
                    <a:pt x="282" y="362"/>
                  </a:lnTo>
                  <a:lnTo>
                    <a:pt x="280" y="357"/>
                  </a:lnTo>
                  <a:lnTo>
                    <a:pt x="277" y="357"/>
                  </a:lnTo>
                  <a:lnTo>
                    <a:pt x="279" y="354"/>
                  </a:lnTo>
                  <a:lnTo>
                    <a:pt x="277" y="354"/>
                  </a:lnTo>
                  <a:lnTo>
                    <a:pt x="272" y="347"/>
                  </a:lnTo>
                  <a:lnTo>
                    <a:pt x="272" y="345"/>
                  </a:lnTo>
                  <a:lnTo>
                    <a:pt x="274" y="345"/>
                  </a:lnTo>
                  <a:lnTo>
                    <a:pt x="274" y="338"/>
                  </a:lnTo>
                  <a:lnTo>
                    <a:pt x="272" y="337"/>
                  </a:lnTo>
                  <a:lnTo>
                    <a:pt x="268" y="333"/>
                  </a:lnTo>
                  <a:lnTo>
                    <a:pt x="265" y="333"/>
                  </a:lnTo>
                  <a:lnTo>
                    <a:pt x="263" y="332"/>
                  </a:lnTo>
                  <a:lnTo>
                    <a:pt x="258" y="330"/>
                  </a:lnTo>
                  <a:lnTo>
                    <a:pt x="257" y="328"/>
                  </a:lnTo>
                  <a:lnTo>
                    <a:pt x="243" y="325"/>
                  </a:lnTo>
                  <a:lnTo>
                    <a:pt x="238" y="321"/>
                  </a:lnTo>
                  <a:lnTo>
                    <a:pt x="234" y="318"/>
                  </a:lnTo>
                  <a:lnTo>
                    <a:pt x="234" y="315"/>
                  </a:lnTo>
                  <a:close/>
                  <a:moveTo>
                    <a:pt x="385" y="437"/>
                  </a:moveTo>
                  <a:lnTo>
                    <a:pt x="390" y="434"/>
                  </a:lnTo>
                  <a:lnTo>
                    <a:pt x="398" y="441"/>
                  </a:lnTo>
                  <a:lnTo>
                    <a:pt x="381" y="463"/>
                  </a:lnTo>
                  <a:lnTo>
                    <a:pt x="385" y="437"/>
                  </a:lnTo>
                  <a:close/>
                </a:path>
              </a:pathLst>
            </a:custGeom>
            <a:solidFill>
              <a:srgbClr val="FFF0D9"/>
            </a:solidFill>
            <a:ln w="3175">
              <a:solidFill>
                <a:srgbClr val="343434"/>
              </a:solidFill>
              <a:prstDash val="solid"/>
              <a:round/>
              <a:headEnd/>
              <a:tailEnd/>
            </a:ln>
          </p:spPr>
          <p:txBody>
            <a:bodyPr>
              <a:prstTxWarp prst="textNoShape">
                <a:avLst/>
              </a:prstTxWarp>
            </a:bodyPr>
            <a:lstStyle/>
            <a:p>
              <a:endParaRPr lang="en-US"/>
            </a:p>
          </p:txBody>
        </p:sp>
        <p:sp>
          <p:nvSpPr>
            <p:cNvPr id="1186401" name="Freeform 1633"/>
            <p:cNvSpPr>
              <a:spLocks noEditPoints="1"/>
            </p:cNvSpPr>
            <p:nvPr/>
          </p:nvSpPr>
          <p:spPr bwMode="auto">
            <a:xfrm>
              <a:off x="3743" y="1772"/>
              <a:ext cx="181" cy="282"/>
            </a:xfrm>
            <a:custGeom>
              <a:avLst/>
              <a:gdLst/>
              <a:ahLst/>
              <a:cxnLst>
                <a:cxn ang="0">
                  <a:pos x="201" y="581"/>
                </a:cxn>
                <a:cxn ang="0">
                  <a:pos x="191" y="569"/>
                </a:cxn>
                <a:cxn ang="0">
                  <a:pos x="181" y="584"/>
                </a:cxn>
                <a:cxn ang="0">
                  <a:pos x="172" y="574"/>
                </a:cxn>
                <a:cxn ang="0">
                  <a:pos x="162" y="620"/>
                </a:cxn>
                <a:cxn ang="0">
                  <a:pos x="146" y="661"/>
                </a:cxn>
                <a:cxn ang="0">
                  <a:pos x="116" y="705"/>
                </a:cxn>
                <a:cxn ang="0">
                  <a:pos x="100" y="685"/>
                </a:cxn>
                <a:cxn ang="0">
                  <a:pos x="88" y="670"/>
                </a:cxn>
                <a:cxn ang="0">
                  <a:pos x="85" y="651"/>
                </a:cxn>
                <a:cxn ang="0">
                  <a:pos x="83" y="644"/>
                </a:cxn>
                <a:cxn ang="0">
                  <a:pos x="49" y="538"/>
                </a:cxn>
                <a:cxn ang="0">
                  <a:pos x="12" y="378"/>
                </a:cxn>
                <a:cxn ang="0">
                  <a:pos x="27" y="372"/>
                </a:cxn>
                <a:cxn ang="0">
                  <a:pos x="44" y="361"/>
                </a:cxn>
                <a:cxn ang="0">
                  <a:pos x="54" y="306"/>
                </a:cxn>
                <a:cxn ang="0">
                  <a:pos x="61" y="268"/>
                </a:cxn>
                <a:cxn ang="0">
                  <a:pos x="51" y="251"/>
                </a:cxn>
                <a:cxn ang="0">
                  <a:pos x="51" y="209"/>
                </a:cxn>
                <a:cxn ang="0">
                  <a:pos x="58" y="149"/>
                </a:cxn>
                <a:cxn ang="0">
                  <a:pos x="129" y="38"/>
                </a:cxn>
                <a:cxn ang="0">
                  <a:pos x="194" y="14"/>
                </a:cxn>
                <a:cxn ang="0">
                  <a:pos x="266" y="29"/>
                </a:cxn>
                <a:cxn ang="0">
                  <a:pos x="319" y="203"/>
                </a:cxn>
                <a:cxn ang="0">
                  <a:pos x="326" y="232"/>
                </a:cxn>
                <a:cxn ang="0">
                  <a:pos x="350" y="238"/>
                </a:cxn>
                <a:cxn ang="0">
                  <a:pos x="367" y="253"/>
                </a:cxn>
                <a:cxn ang="0">
                  <a:pos x="386" y="294"/>
                </a:cxn>
                <a:cxn ang="0">
                  <a:pos x="416" y="291"/>
                </a:cxn>
                <a:cxn ang="0">
                  <a:pos x="430" y="326"/>
                </a:cxn>
                <a:cxn ang="0">
                  <a:pos x="437" y="366"/>
                </a:cxn>
                <a:cxn ang="0">
                  <a:pos x="399" y="386"/>
                </a:cxn>
                <a:cxn ang="0">
                  <a:pos x="372" y="403"/>
                </a:cxn>
                <a:cxn ang="0">
                  <a:pos x="362" y="412"/>
                </a:cxn>
                <a:cxn ang="0">
                  <a:pos x="357" y="434"/>
                </a:cxn>
                <a:cxn ang="0">
                  <a:pos x="324" y="436"/>
                </a:cxn>
                <a:cxn ang="0">
                  <a:pos x="312" y="461"/>
                </a:cxn>
                <a:cxn ang="0">
                  <a:pos x="280" y="465"/>
                </a:cxn>
                <a:cxn ang="0">
                  <a:pos x="278" y="429"/>
                </a:cxn>
                <a:cxn ang="0">
                  <a:pos x="263" y="424"/>
                </a:cxn>
                <a:cxn ang="0">
                  <a:pos x="261" y="454"/>
                </a:cxn>
                <a:cxn ang="0">
                  <a:pos x="264" y="511"/>
                </a:cxn>
                <a:cxn ang="0">
                  <a:pos x="237" y="528"/>
                </a:cxn>
                <a:cxn ang="0">
                  <a:pos x="218" y="560"/>
                </a:cxn>
                <a:cxn ang="0">
                  <a:pos x="208" y="533"/>
                </a:cxn>
                <a:cxn ang="0">
                  <a:pos x="206" y="574"/>
                </a:cxn>
                <a:cxn ang="0">
                  <a:pos x="189" y="540"/>
                </a:cxn>
                <a:cxn ang="0">
                  <a:pos x="324" y="444"/>
                </a:cxn>
                <a:cxn ang="0">
                  <a:pos x="336" y="431"/>
                </a:cxn>
                <a:cxn ang="0">
                  <a:pos x="338" y="465"/>
                </a:cxn>
              </a:cxnLst>
              <a:rect l="0" t="0" r="r" b="b"/>
              <a:pathLst>
                <a:path w="452" h="705">
                  <a:moveTo>
                    <a:pt x="189" y="533"/>
                  </a:moveTo>
                  <a:lnTo>
                    <a:pt x="182" y="547"/>
                  </a:lnTo>
                  <a:lnTo>
                    <a:pt x="201" y="581"/>
                  </a:lnTo>
                  <a:lnTo>
                    <a:pt x="198" y="586"/>
                  </a:lnTo>
                  <a:lnTo>
                    <a:pt x="194" y="584"/>
                  </a:lnTo>
                  <a:lnTo>
                    <a:pt x="191" y="569"/>
                  </a:lnTo>
                  <a:lnTo>
                    <a:pt x="186" y="565"/>
                  </a:lnTo>
                  <a:lnTo>
                    <a:pt x="187" y="579"/>
                  </a:lnTo>
                  <a:lnTo>
                    <a:pt x="181" y="584"/>
                  </a:lnTo>
                  <a:lnTo>
                    <a:pt x="177" y="583"/>
                  </a:lnTo>
                  <a:lnTo>
                    <a:pt x="175" y="572"/>
                  </a:lnTo>
                  <a:lnTo>
                    <a:pt x="172" y="574"/>
                  </a:lnTo>
                  <a:lnTo>
                    <a:pt x="160" y="586"/>
                  </a:lnTo>
                  <a:lnTo>
                    <a:pt x="157" y="605"/>
                  </a:lnTo>
                  <a:lnTo>
                    <a:pt x="162" y="620"/>
                  </a:lnTo>
                  <a:lnTo>
                    <a:pt x="152" y="630"/>
                  </a:lnTo>
                  <a:lnTo>
                    <a:pt x="153" y="646"/>
                  </a:lnTo>
                  <a:lnTo>
                    <a:pt x="146" y="661"/>
                  </a:lnTo>
                  <a:lnTo>
                    <a:pt x="138" y="666"/>
                  </a:lnTo>
                  <a:lnTo>
                    <a:pt x="135" y="705"/>
                  </a:lnTo>
                  <a:lnTo>
                    <a:pt x="116" y="705"/>
                  </a:lnTo>
                  <a:lnTo>
                    <a:pt x="114" y="700"/>
                  </a:lnTo>
                  <a:lnTo>
                    <a:pt x="112" y="688"/>
                  </a:lnTo>
                  <a:lnTo>
                    <a:pt x="100" y="685"/>
                  </a:lnTo>
                  <a:lnTo>
                    <a:pt x="99" y="682"/>
                  </a:lnTo>
                  <a:lnTo>
                    <a:pt x="90" y="673"/>
                  </a:lnTo>
                  <a:lnTo>
                    <a:pt x="88" y="670"/>
                  </a:lnTo>
                  <a:lnTo>
                    <a:pt x="88" y="663"/>
                  </a:lnTo>
                  <a:lnTo>
                    <a:pt x="85" y="658"/>
                  </a:lnTo>
                  <a:lnTo>
                    <a:pt x="85" y="651"/>
                  </a:lnTo>
                  <a:lnTo>
                    <a:pt x="83" y="649"/>
                  </a:lnTo>
                  <a:lnTo>
                    <a:pt x="85" y="646"/>
                  </a:lnTo>
                  <a:lnTo>
                    <a:pt x="83" y="644"/>
                  </a:lnTo>
                  <a:lnTo>
                    <a:pt x="82" y="642"/>
                  </a:lnTo>
                  <a:lnTo>
                    <a:pt x="71" y="610"/>
                  </a:lnTo>
                  <a:lnTo>
                    <a:pt x="49" y="538"/>
                  </a:lnTo>
                  <a:lnTo>
                    <a:pt x="30" y="480"/>
                  </a:lnTo>
                  <a:lnTo>
                    <a:pt x="0" y="388"/>
                  </a:lnTo>
                  <a:lnTo>
                    <a:pt x="12" y="378"/>
                  </a:lnTo>
                  <a:lnTo>
                    <a:pt x="25" y="393"/>
                  </a:lnTo>
                  <a:lnTo>
                    <a:pt x="25" y="384"/>
                  </a:lnTo>
                  <a:lnTo>
                    <a:pt x="27" y="372"/>
                  </a:lnTo>
                  <a:lnTo>
                    <a:pt x="24" y="367"/>
                  </a:lnTo>
                  <a:lnTo>
                    <a:pt x="25" y="361"/>
                  </a:lnTo>
                  <a:lnTo>
                    <a:pt x="44" y="361"/>
                  </a:lnTo>
                  <a:lnTo>
                    <a:pt x="29" y="345"/>
                  </a:lnTo>
                  <a:lnTo>
                    <a:pt x="41" y="320"/>
                  </a:lnTo>
                  <a:lnTo>
                    <a:pt x="54" y="306"/>
                  </a:lnTo>
                  <a:lnTo>
                    <a:pt x="49" y="296"/>
                  </a:lnTo>
                  <a:lnTo>
                    <a:pt x="63" y="275"/>
                  </a:lnTo>
                  <a:lnTo>
                    <a:pt x="61" y="268"/>
                  </a:lnTo>
                  <a:lnTo>
                    <a:pt x="54" y="267"/>
                  </a:lnTo>
                  <a:lnTo>
                    <a:pt x="53" y="253"/>
                  </a:lnTo>
                  <a:lnTo>
                    <a:pt x="51" y="251"/>
                  </a:lnTo>
                  <a:lnTo>
                    <a:pt x="54" y="239"/>
                  </a:lnTo>
                  <a:lnTo>
                    <a:pt x="47" y="232"/>
                  </a:lnTo>
                  <a:lnTo>
                    <a:pt x="51" y="209"/>
                  </a:lnTo>
                  <a:lnTo>
                    <a:pt x="63" y="190"/>
                  </a:lnTo>
                  <a:lnTo>
                    <a:pt x="59" y="168"/>
                  </a:lnTo>
                  <a:lnTo>
                    <a:pt x="58" y="149"/>
                  </a:lnTo>
                  <a:lnTo>
                    <a:pt x="102" y="16"/>
                  </a:lnTo>
                  <a:lnTo>
                    <a:pt x="123" y="14"/>
                  </a:lnTo>
                  <a:lnTo>
                    <a:pt x="129" y="38"/>
                  </a:lnTo>
                  <a:lnTo>
                    <a:pt x="148" y="45"/>
                  </a:lnTo>
                  <a:lnTo>
                    <a:pt x="181" y="17"/>
                  </a:lnTo>
                  <a:lnTo>
                    <a:pt x="194" y="14"/>
                  </a:lnTo>
                  <a:lnTo>
                    <a:pt x="198" y="2"/>
                  </a:lnTo>
                  <a:lnTo>
                    <a:pt x="208" y="0"/>
                  </a:lnTo>
                  <a:lnTo>
                    <a:pt x="266" y="29"/>
                  </a:lnTo>
                  <a:lnTo>
                    <a:pt x="317" y="193"/>
                  </a:lnTo>
                  <a:lnTo>
                    <a:pt x="321" y="197"/>
                  </a:lnTo>
                  <a:lnTo>
                    <a:pt x="319" y="203"/>
                  </a:lnTo>
                  <a:lnTo>
                    <a:pt x="324" y="210"/>
                  </a:lnTo>
                  <a:lnTo>
                    <a:pt x="321" y="215"/>
                  </a:lnTo>
                  <a:lnTo>
                    <a:pt x="326" y="232"/>
                  </a:lnTo>
                  <a:lnTo>
                    <a:pt x="333" y="234"/>
                  </a:lnTo>
                  <a:lnTo>
                    <a:pt x="334" y="231"/>
                  </a:lnTo>
                  <a:lnTo>
                    <a:pt x="350" y="238"/>
                  </a:lnTo>
                  <a:lnTo>
                    <a:pt x="368" y="234"/>
                  </a:lnTo>
                  <a:lnTo>
                    <a:pt x="374" y="246"/>
                  </a:lnTo>
                  <a:lnTo>
                    <a:pt x="367" y="253"/>
                  </a:lnTo>
                  <a:lnTo>
                    <a:pt x="380" y="265"/>
                  </a:lnTo>
                  <a:lnTo>
                    <a:pt x="379" y="282"/>
                  </a:lnTo>
                  <a:lnTo>
                    <a:pt x="386" y="294"/>
                  </a:lnTo>
                  <a:lnTo>
                    <a:pt x="399" y="301"/>
                  </a:lnTo>
                  <a:lnTo>
                    <a:pt x="404" y="289"/>
                  </a:lnTo>
                  <a:lnTo>
                    <a:pt x="416" y="291"/>
                  </a:lnTo>
                  <a:lnTo>
                    <a:pt x="420" y="294"/>
                  </a:lnTo>
                  <a:lnTo>
                    <a:pt x="437" y="316"/>
                  </a:lnTo>
                  <a:lnTo>
                    <a:pt x="430" y="326"/>
                  </a:lnTo>
                  <a:lnTo>
                    <a:pt x="452" y="331"/>
                  </a:lnTo>
                  <a:lnTo>
                    <a:pt x="450" y="340"/>
                  </a:lnTo>
                  <a:lnTo>
                    <a:pt x="437" y="366"/>
                  </a:lnTo>
                  <a:lnTo>
                    <a:pt x="425" y="369"/>
                  </a:lnTo>
                  <a:lnTo>
                    <a:pt x="415" y="366"/>
                  </a:lnTo>
                  <a:lnTo>
                    <a:pt x="399" y="386"/>
                  </a:lnTo>
                  <a:lnTo>
                    <a:pt x="397" y="396"/>
                  </a:lnTo>
                  <a:lnTo>
                    <a:pt x="377" y="400"/>
                  </a:lnTo>
                  <a:lnTo>
                    <a:pt x="372" y="403"/>
                  </a:lnTo>
                  <a:lnTo>
                    <a:pt x="372" y="417"/>
                  </a:lnTo>
                  <a:lnTo>
                    <a:pt x="363" y="417"/>
                  </a:lnTo>
                  <a:lnTo>
                    <a:pt x="362" y="412"/>
                  </a:lnTo>
                  <a:lnTo>
                    <a:pt x="362" y="415"/>
                  </a:lnTo>
                  <a:lnTo>
                    <a:pt x="362" y="431"/>
                  </a:lnTo>
                  <a:lnTo>
                    <a:pt x="357" y="434"/>
                  </a:lnTo>
                  <a:lnTo>
                    <a:pt x="346" y="422"/>
                  </a:lnTo>
                  <a:lnTo>
                    <a:pt x="333" y="424"/>
                  </a:lnTo>
                  <a:lnTo>
                    <a:pt x="324" y="436"/>
                  </a:lnTo>
                  <a:lnTo>
                    <a:pt x="316" y="432"/>
                  </a:lnTo>
                  <a:lnTo>
                    <a:pt x="305" y="446"/>
                  </a:lnTo>
                  <a:lnTo>
                    <a:pt x="312" y="461"/>
                  </a:lnTo>
                  <a:lnTo>
                    <a:pt x="310" y="466"/>
                  </a:lnTo>
                  <a:lnTo>
                    <a:pt x="286" y="460"/>
                  </a:lnTo>
                  <a:lnTo>
                    <a:pt x="280" y="465"/>
                  </a:lnTo>
                  <a:lnTo>
                    <a:pt x="276" y="453"/>
                  </a:lnTo>
                  <a:lnTo>
                    <a:pt x="280" y="436"/>
                  </a:lnTo>
                  <a:lnTo>
                    <a:pt x="278" y="429"/>
                  </a:lnTo>
                  <a:lnTo>
                    <a:pt x="268" y="424"/>
                  </a:lnTo>
                  <a:lnTo>
                    <a:pt x="264" y="415"/>
                  </a:lnTo>
                  <a:lnTo>
                    <a:pt x="263" y="424"/>
                  </a:lnTo>
                  <a:lnTo>
                    <a:pt x="271" y="429"/>
                  </a:lnTo>
                  <a:lnTo>
                    <a:pt x="273" y="441"/>
                  </a:lnTo>
                  <a:lnTo>
                    <a:pt x="261" y="454"/>
                  </a:lnTo>
                  <a:lnTo>
                    <a:pt x="264" y="478"/>
                  </a:lnTo>
                  <a:lnTo>
                    <a:pt x="263" y="483"/>
                  </a:lnTo>
                  <a:lnTo>
                    <a:pt x="264" y="511"/>
                  </a:lnTo>
                  <a:lnTo>
                    <a:pt x="254" y="535"/>
                  </a:lnTo>
                  <a:lnTo>
                    <a:pt x="246" y="538"/>
                  </a:lnTo>
                  <a:lnTo>
                    <a:pt x="237" y="528"/>
                  </a:lnTo>
                  <a:lnTo>
                    <a:pt x="232" y="528"/>
                  </a:lnTo>
                  <a:lnTo>
                    <a:pt x="228" y="552"/>
                  </a:lnTo>
                  <a:lnTo>
                    <a:pt x="218" y="560"/>
                  </a:lnTo>
                  <a:lnTo>
                    <a:pt x="210" y="562"/>
                  </a:lnTo>
                  <a:lnTo>
                    <a:pt x="206" y="543"/>
                  </a:lnTo>
                  <a:lnTo>
                    <a:pt x="208" y="533"/>
                  </a:lnTo>
                  <a:lnTo>
                    <a:pt x="201" y="552"/>
                  </a:lnTo>
                  <a:lnTo>
                    <a:pt x="199" y="559"/>
                  </a:lnTo>
                  <a:lnTo>
                    <a:pt x="206" y="574"/>
                  </a:lnTo>
                  <a:lnTo>
                    <a:pt x="205" y="577"/>
                  </a:lnTo>
                  <a:lnTo>
                    <a:pt x="201" y="574"/>
                  </a:lnTo>
                  <a:lnTo>
                    <a:pt x="189" y="540"/>
                  </a:lnTo>
                  <a:lnTo>
                    <a:pt x="191" y="536"/>
                  </a:lnTo>
                  <a:lnTo>
                    <a:pt x="189" y="533"/>
                  </a:lnTo>
                  <a:close/>
                  <a:moveTo>
                    <a:pt x="324" y="444"/>
                  </a:moveTo>
                  <a:lnTo>
                    <a:pt x="326" y="439"/>
                  </a:lnTo>
                  <a:lnTo>
                    <a:pt x="324" y="436"/>
                  </a:lnTo>
                  <a:lnTo>
                    <a:pt x="336" y="431"/>
                  </a:lnTo>
                  <a:lnTo>
                    <a:pt x="348" y="444"/>
                  </a:lnTo>
                  <a:lnTo>
                    <a:pt x="336" y="454"/>
                  </a:lnTo>
                  <a:lnTo>
                    <a:pt x="338" y="465"/>
                  </a:lnTo>
                  <a:lnTo>
                    <a:pt x="326" y="461"/>
                  </a:lnTo>
                  <a:lnTo>
                    <a:pt x="324" y="444"/>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02" name="Freeform 1634"/>
            <p:cNvSpPr>
              <a:spLocks/>
            </p:cNvSpPr>
            <p:nvPr/>
          </p:nvSpPr>
          <p:spPr bwMode="auto">
            <a:xfrm>
              <a:off x="3715" y="1927"/>
              <a:ext cx="79" cy="170"/>
            </a:xfrm>
            <a:custGeom>
              <a:avLst/>
              <a:gdLst/>
              <a:ahLst/>
              <a:cxnLst>
                <a:cxn ang="0">
                  <a:pos x="23" y="423"/>
                </a:cxn>
                <a:cxn ang="0">
                  <a:pos x="18" y="420"/>
                </a:cxn>
                <a:cxn ang="0">
                  <a:pos x="15" y="417"/>
                </a:cxn>
                <a:cxn ang="0">
                  <a:pos x="6" y="406"/>
                </a:cxn>
                <a:cxn ang="0">
                  <a:pos x="8" y="393"/>
                </a:cxn>
                <a:cxn ang="0">
                  <a:pos x="12" y="387"/>
                </a:cxn>
                <a:cxn ang="0">
                  <a:pos x="10" y="376"/>
                </a:cxn>
                <a:cxn ang="0">
                  <a:pos x="10" y="365"/>
                </a:cxn>
                <a:cxn ang="0">
                  <a:pos x="6" y="346"/>
                </a:cxn>
                <a:cxn ang="0">
                  <a:pos x="5" y="333"/>
                </a:cxn>
                <a:cxn ang="0">
                  <a:pos x="3" y="324"/>
                </a:cxn>
                <a:cxn ang="0">
                  <a:pos x="1" y="307"/>
                </a:cxn>
                <a:cxn ang="0">
                  <a:pos x="0" y="295"/>
                </a:cxn>
                <a:cxn ang="0">
                  <a:pos x="3" y="273"/>
                </a:cxn>
                <a:cxn ang="0">
                  <a:pos x="10" y="263"/>
                </a:cxn>
                <a:cxn ang="0">
                  <a:pos x="12" y="254"/>
                </a:cxn>
                <a:cxn ang="0">
                  <a:pos x="13" y="237"/>
                </a:cxn>
                <a:cxn ang="0">
                  <a:pos x="15" y="229"/>
                </a:cxn>
                <a:cxn ang="0">
                  <a:pos x="12" y="225"/>
                </a:cxn>
                <a:cxn ang="0">
                  <a:pos x="13" y="217"/>
                </a:cxn>
                <a:cxn ang="0">
                  <a:pos x="17" y="206"/>
                </a:cxn>
                <a:cxn ang="0">
                  <a:pos x="15" y="203"/>
                </a:cxn>
                <a:cxn ang="0">
                  <a:pos x="10" y="195"/>
                </a:cxn>
                <a:cxn ang="0">
                  <a:pos x="6" y="183"/>
                </a:cxn>
                <a:cxn ang="0">
                  <a:pos x="12" y="171"/>
                </a:cxn>
                <a:cxn ang="0">
                  <a:pos x="18" y="167"/>
                </a:cxn>
                <a:cxn ang="0">
                  <a:pos x="29" y="162"/>
                </a:cxn>
                <a:cxn ang="0">
                  <a:pos x="34" y="154"/>
                </a:cxn>
                <a:cxn ang="0">
                  <a:pos x="44" y="145"/>
                </a:cxn>
                <a:cxn ang="0">
                  <a:pos x="44" y="138"/>
                </a:cxn>
                <a:cxn ang="0">
                  <a:pos x="49" y="135"/>
                </a:cxn>
                <a:cxn ang="0">
                  <a:pos x="46" y="128"/>
                </a:cxn>
                <a:cxn ang="0">
                  <a:pos x="51" y="119"/>
                </a:cxn>
                <a:cxn ang="0">
                  <a:pos x="46" y="113"/>
                </a:cxn>
                <a:cxn ang="0">
                  <a:pos x="39" y="107"/>
                </a:cxn>
                <a:cxn ang="0">
                  <a:pos x="37" y="92"/>
                </a:cxn>
                <a:cxn ang="0">
                  <a:pos x="41" y="72"/>
                </a:cxn>
                <a:cxn ang="0">
                  <a:pos x="34" y="61"/>
                </a:cxn>
                <a:cxn ang="0">
                  <a:pos x="35" y="48"/>
                </a:cxn>
                <a:cxn ang="0">
                  <a:pos x="41" y="24"/>
                </a:cxn>
                <a:cxn ang="0">
                  <a:pos x="41" y="19"/>
                </a:cxn>
                <a:cxn ang="0">
                  <a:pos x="64" y="10"/>
                </a:cxn>
                <a:cxn ang="0">
                  <a:pos x="100" y="92"/>
                </a:cxn>
                <a:cxn ang="0">
                  <a:pos x="141" y="222"/>
                </a:cxn>
                <a:cxn ang="0">
                  <a:pos x="153" y="256"/>
                </a:cxn>
                <a:cxn ang="0">
                  <a:pos x="153" y="261"/>
                </a:cxn>
                <a:cxn ang="0">
                  <a:pos x="155" y="270"/>
                </a:cxn>
                <a:cxn ang="0">
                  <a:pos x="158" y="282"/>
                </a:cxn>
                <a:cxn ang="0">
                  <a:pos x="169" y="294"/>
                </a:cxn>
                <a:cxn ang="0">
                  <a:pos x="182" y="300"/>
                </a:cxn>
                <a:cxn ang="0">
                  <a:pos x="186" y="317"/>
                </a:cxn>
                <a:cxn ang="0">
                  <a:pos x="181" y="323"/>
                </a:cxn>
                <a:cxn ang="0">
                  <a:pos x="181" y="329"/>
                </a:cxn>
                <a:cxn ang="0">
                  <a:pos x="198" y="324"/>
                </a:cxn>
                <a:cxn ang="0">
                  <a:pos x="193" y="357"/>
                </a:cxn>
                <a:cxn ang="0">
                  <a:pos x="184" y="357"/>
                </a:cxn>
                <a:cxn ang="0">
                  <a:pos x="172" y="372"/>
                </a:cxn>
                <a:cxn ang="0">
                  <a:pos x="160" y="376"/>
                </a:cxn>
                <a:cxn ang="0">
                  <a:pos x="155" y="387"/>
                </a:cxn>
                <a:cxn ang="0">
                  <a:pos x="152" y="394"/>
                </a:cxn>
                <a:cxn ang="0">
                  <a:pos x="82" y="411"/>
                </a:cxn>
              </a:cxnLst>
              <a:rect l="0" t="0" r="r" b="b"/>
              <a:pathLst>
                <a:path w="198" h="423">
                  <a:moveTo>
                    <a:pt x="42" y="420"/>
                  </a:moveTo>
                  <a:lnTo>
                    <a:pt x="23" y="423"/>
                  </a:lnTo>
                  <a:lnTo>
                    <a:pt x="22" y="422"/>
                  </a:lnTo>
                  <a:lnTo>
                    <a:pt x="18" y="420"/>
                  </a:lnTo>
                  <a:lnTo>
                    <a:pt x="15" y="418"/>
                  </a:lnTo>
                  <a:lnTo>
                    <a:pt x="15" y="417"/>
                  </a:lnTo>
                  <a:lnTo>
                    <a:pt x="12" y="415"/>
                  </a:lnTo>
                  <a:lnTo>
                    <a:pt x="6" y="406"/>
                  </a:lnTo>
                  <a:lnTo>
                    <a:pt x="8" y="398"/>
                  </a:lnTo>
                  <a:lnTo>
                    <a:pt x="8" y="393"/>
                  </a:lnTo>
                  <a:lnTo>
                    <a:pt x="8" y="389"/>
                  </a:lnTo>
                  <a:lnTo>
                    <a:pt x="12" y="387"/>
                  </a:lnTo>
                  <a:lnTo>
                    <a:pt x="13" y="382"/>
                  </a:lnTo>
                  <a:lnTo>
                    <a:pt x="10" y="376"/>
                  </a:lnTo>
                  <a:lnTo>
                    <a:pt x="12" y="370"/>
                  </a:lnTo>
                  <a:lnTo>
                    <a:pt x="10" y="365"/>
                  </a:lnTo>
                  <a:lnTo>
                    <a:pt x="6" y="358"/>
                  </a:lnTo>
                  <a:lnTo>
                    <a:pt x="6" y="346"/>
                  </a:lnTo>
                  <a:lnTo>
                    <a:pt x="6" y="335"/>
                  </a:lnTo>
                  <a:lnTo>
                    <a:pt x="5" y="333"/>
                  </a:lnTo>
                  <a:lnTo>
                    <a:pt x="5" y="328"/>
                  </a:lnTo>
                  <a:lnTo>
                    <a:pt x="3" y="324"/>
                  </a:lnTo>
                  <a:lnTo>
                    <a:pt x="3" y="319"/>
                  </a:lnTo>
                  <a:lnTo>
                    <a:pt x="1" y="307"/>
                  </a:lnTo>
                  <a:lnTo>
                    <a:pt x="0" y="304"/>
                  </a:lnTo>
                  <a:lnTo>
                    <a:pt x="0" y="295"/>
                  </a:lnTo>
                  <a:lnTo>
                    <a:pt x="3" y="290"/>
                  </a:lnTo>
                  <a:lnTo>
                    <a:pt x="3" y="273"/>
                  </a:lnTo>
                  <a:lnTo>
                    <a:pt x="6" y="266"/>
                  </a:lnTo>
                  <a:lnTo>
                    <a:pt x="10" y="263"/>
                  </a:lnTo>
                  <a:lnTo>
                    <a:pt x="10" y="261"/>
                  </a:lnTo>
                  <a:lnTo>
                    <a:pt x="12" y="254"/>
                  </a:lnTo>
                  <a:lnTo>
                    <a:pt x="10" y="242"/>
                  </a:lnTo>
                  <a:lnTo>
                    <a:pt x="13" y="237"/>
                  </a:lnTo>
                  <a:lnTo>
                    <a:pt x="13" y="232"/>
                  </a:lnTo>
                  <a:lnTo>
                    <a:pt x="15" y="229"/>
                  </a:lnTo>
                  <a:lnTo>
                    <a:pt x="12" y="227"/>
                  </a:lnTo>
                  <a:lnTo>
                    <a:pt x="12" y="225"/>
                  </a:lnTo>
                  <a:lnTo>
                    <a:pt x="13" y="220"/>
                  </a:lnTo>
                  <a:lnTo>
                    <a:pt x="13" y="217"/>
                  </a:lnTo>
                  <a:lnTo>
                    <a:pt x="17" y="208"/>
                  </a:lnTo>
                  <a:lnTo>
                    <a:pt x="17" y="206"/>
                  </a:lnTo>
                  <a:lnTo>
                    <a:pt x="15" y="206"/>
                  </a:lnTo>
                  <a:lnTo>
                    <a:pt x="15" y="203"/>
                  </a:lnTo>
                  <a:lnTo>
                    <a:pt x="13" y="198"/>
                  </a:lnTo>
                  <a:lnTo>
                    <a:pt x="10" y="195"/>
                  </a:lnTo>
                  <a:lnTo>
                    <a:pt x="10" y="186"/>
                  </a:lnTo>
                  <a:lnTo>
                    <a:pt x="6" y="183"/>
                  </a:lnTo>
                  <a:lnTo>
                    <a:pt x="8" y="176"/>
                  </a:lnTo>
                  <a:lnTo>
                    <a:pt x="12" y="171"/>
                  </a:lnTo>
                  <a:lnTo>
                    <a:pt x="17" y="169"/>
                  </a:lnTo>
                  <a:lnTo>
                    <a:pt x="18" y="167"/>
                  </a:lnTo>
                  <a:lnTo>
                    <a:pt x="29" y="164"/>
                  </a:lnTo>
                  <a:lnTo>
                    <a:pt x="29" y="162"/>
                  </a:lnTo>
                  <a:lnTo>
                    <a:pt x="30" y="157"/>
                  </a:lnTo>
                  <a:lnTo>
                    <a:pt x="34" y="154"/>
                  </a:lnTo>
                  <a:lnTo>
                    <a:pt x="42" y="148"/>
                  </a:lnTo>
                  <a:lnTo>
                    <a:pt x="44" y="145"/>
                  </a:lnTo>
                  <a:lnTo>
                    <a:pt x="42" y="140"/>
                  </a:lnTo>
                  <a:lnTo>
                    <a:pt x="44" y="138"/>
                  </a:lnTo>
                  <a:lnTo>
                    <a:pt x="46" y="138"/>
                  </a:lnTo>
                  <a:lnTo>
                    <a:pt x="49" y="135"/>
                  </a:lnTo>
                  <a:lnTo>
                    <a:pt x="49" y="130"/>
                  </a:lnTo>
                  <a:lnTo>
                    <a:pt x="46" y="128"/>
                  </a:lnTo>
                  <a:lnTo>
                    <a:pt x="46" y="126"/>
                  </a:lnTo>
                  <a:lnTo>
                    <a:pt x="51" y="119"/>
                  </a:lnTo>
                  <a:lnTo>
                    <a:pt x="47" y="118"/>
                  </a:lnTo>
                  <a:lnTo>
                    <a:pt x="46" y="113"/>
                  </a:lnTo>
                  <a:lnTo>
                    <a:pt x="42" y="111"/>
                  </a:lnTo>
                  <a:lnTo>
                    <a:pt x="39" y="107"/>
                  </a:lnTo>
                  <a:lnTo>
                    <a:pt x="34" y="99"/>
                  </a:lnTo>
                  <a:lnTo>
                    <a:pt x="37" y="92"/>
                  </a:lnTo>
                  <a:lnTo>
                    <a:pt x="37" y="85"/>
                  </a:lnTo>
                  <a:lnTo>
                    <a:pt x="41" y="72"/>
                  </a:lnTo>
                  <a:lnTo>
                    <a:pt x="39" y="65"/>
                  </a:lnTo>
                  <a:lnTo>
                    <a:pt x="34" y="61"/>
                  </a:lnTo>
                  <a:lnTo>
                    <a:pt x="37" y="54"/>
                  </a:lnTo>
                  <a:lnTo>
                    <a:pt x="35" y="48"/>
                  </a:lnTo>
                  <a:lnTo>
                    <a:pt x="41" y="37"/>
                  </a:lnTo>
                  <a:lnTo>
                    <a:pt x="41" y="24"/>
                  </a:lnTo>
                  <a:lnTo>
                    <a:pt x="34" y="19"/>
                  </a:lnTo>
                  <a:lnTo>
                    <a:pt x="41" y="19"/>
                  </a:lnTo>
                  <a:lnTo>
                    <a:pt x="47" y="7"/>
                  </a:lnTo>
                  <a:lnTo>
                    <a:pt x="64" y="10"/>
                  </a:lnTo>
                  <a:lnTo>
                    <a:pt x="70" y="0"/>
                  </a:lnTo>
                  <a:lnTo>
                    <a:pt x="100" y="92"/>
                  </a:lnTo>
                  <a:lnTo>
                    <a:pt x="119" y="150"/>
                  </a:lnTo>
                  <a:lnTo>
                    <a:pt x="141" y="222"/>
                  </a:lnTo>
                  <a:lnTo>
                    <a:pt x="152" y="254"/>
                  </a:lnTo>
                  <a:lnTo>
                    <a:pt x="153" y="256"/>
                  </a:lnTo>
                  <a:lnTo>
                    <a:pt x="155" y="258"/>
                  </a:lnTo>
                  <a:lnTo>
                    <a:pt x="153" y="261"/>
                  </a:lnTo>
                  <a:lnTo>
                    <a:pt x="155" y="263"/>
                  </a:lnTo>
                  <a:lnTo>
                    <a:pt x="155" y="270"/>
                  </a:lnTo>
                  <a:lnTo>
                    <a:pt x="158" y="275"/>
                  </a:lnTo>
                  <a:lnTo>
                    <a:pt x="158" y="282"/>
                  </a:lnTo>
                  <a:lnTo>
                    <a:pt x="160" y="285"/>
                  </a:lnTo>
                  <a:lnTo>
                    <a:pt x="169" y="294"/>
                  </a:lnTo>
                  <a:lnTo>
                    <a:pt x="170" y="297"/>
                  </a:lnTo>
                  <a:lnTo>
                    <a:pt x="182" y="300"/>
                  </a:lnTo>
                  <a:lnTo>
                    <a:pt x="184" y="312"/>
                  </a:lnTo>
                  <a:lnTo>
                    <a:pt x="186" y="317"/>
                  </a:lnTo>
                  <a:lnTo>
                    <a:pt x="179" y="319"/>
                  </a:lnTo>
                  <a:lnTo>
                    <a:pt x="181" y="323"/>
                  </a:lnTo>
                  <a:lnTo>
                    <a:pt x="179" y="326"/>
                  </a:lnTo>
                  <a:lnTo>
                    <a:pt x="181" y="329"/>
                  </a:lnTo>
                  <a:lnTo>
                    <a:pt x="187" y="323"/>
                  </a:lnTo>
                  <a:lnTo>
                    <a:pt x="198" y="324"/>
                  </a:lnTo>
                  <a:lnTo>
                    <a:pt x="198" y="355"/>
                  </a:lnTo>
                  <a:lnTo>
                    <a:pt x="193" y="357"/>
                  </a:lnTo>
                  <a:lnTo>
                    <a:pt x="187" y="355"/>
                  </a:lnTo>
                  <a:lnTo>
                    <a:pt x="184" y="357"/>
                  </a:lnTo>
                  <a:lnTo>
                    <a:pt x="174" y="364"/>
                  </a:lnTo>
                  <a:lnTo>
                    <a:pt x="172" y="372"/>
                  </a:lnTo>
                  <a:lnTo>
                    <a:pt x="165" y="372"/>
                  </a:lnTo>
                  <a:lnTo>
                    <a:pt x="160" y="376"/>
                  </a:lnTo>
                  <a:lnTo>
                    <a:pt x="162" y="386"/>
                  </a:lnTo>
                  <a:lnTo>
                    <a:pt x="155" y="387"/>
                  </a:lnTo>
                  <a:lnTo>
                    <a:pt x="155" y="389"/>
                  </a:lnTo>
                  <a:lnTo>
                    <a:pt x="152" y="394"/>
                  </a:lnTo>
                  <a:lnTo>
                    <a:pt x="85" y="411"/>
                  </a:lnTo>
                  <a:lnTo>
                    <a:pt x="82" y="411"/>
                  </a:lnTo>
                  <a:lnTo>
                    <a:pt x="42" y="420"/>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03" name="Freeform 1635"/>
            <p:cNvSpPr>
              <a:spLocks noEditPoints="1"/>
            </p:cNvSpPr>
            <p:nvPr/>
          </p:nvSpPr>
          <p:spPr bwMode="auto">
            <a:xfrm>
              <a:off x="3688" y="2069"/>
              <a:ext cx="170" cy="94"/>
            </a:xfrm>
            <a:custGeom>
              <a:avLst/>
              <a:gdLst/>
              <a:ahLst/>
              <a:cxnLst>
                <a:cxn ang="0">
                  <a:pos x="251" y="179"/>
                </a:cxn>
                <a:cxn ang="0">
                  <a:pos x="250" y="167"/>
                </a:cxn>
                <a:cxn ang="0">
                  <a:pos x="248" y="162"/>
                </a:cxn>
                <a:cxn ang="0">
                  <a:pos x="239" y="150"/>
                </a:cxn>
                <a:cxn ang="0">
                  <a:pos x="226" y="150"/>
                </a:cxn>
                <a:cxn ang="0">
                  <a:pos x="192" y="157"/>
                </a:cxn>
                <a:cxn ang="0">
                  <a:pos x="154" y="166"/>
                </a:cxn>
                <a:cxn ang="0">
                  <a:pos x="106" y="178"/>
                </a:cxn>
                <a:cxn ang="0">
                  <a:pos x="103" y="179"/>
                </a:cxn>
                <a:cxn ang="0">
                  <a:pos x="86" y="181"/>
                </a:cxn>
                <a:cxn ang="0">
                  <a:pos x="79" y="190"/>
                </a:cxn>
                <a:cxn ang="0">
                  <a:pos x="57" y="188"/>
                </a:cxn>
                <a:cxn ang="0">
                  <a:pos x="4" y="200"/>
                </a:cxn>
                <a:cxn ang="0">
                  <a:pos x="2" y="126"/>
                </a:cxn>
                <a:cxn ang="0">
                  <a:pos x="29" y="82"/>
                </a:cxn>
                <a:cxn ang="0">
                  <a:pos x="92" y="68"/>
                </a:cxn>
                <a:cxn ang="0">
                  <a:pos x="151" y="56"/>
                </a:cxn>
                <a:cxn ang="0">
                  <a:pos x="221" y="39"/>
                </a:cxn>
                <a:cxn ang="0">
                  <a:pos x="224" y="32"/>
                </a:cxn>
                <a:cxn ang="0">
                  <a:pos x="229" y="21"/>
                </a:cxn>
                <a:cxn ang="0">
                  <a:pos x="241" y="17"/>
                </a:cxn>
                <a:cxn ang="0">
                  <a:pos x="253" y="2"/>
                </a:cxn>
                <a:cxn ang="0">
                  <a:pos x="262" y="2"/>
                </a:cxn>
                <a:cxn ang="0">
                  <a:pos x="282" y="29"/>
                </a:cxn>
                <a:cxn ang="0">
                  <a:pos x="297" y="38"/>
                </a:cxn>
                <a:cxn ang="0">
                  <a:pos x="274" y="67"/>
                </a:cxn>
                <a:cxn ang="0">
                  <a:pos x="265" y="94"/>
                </a:cxn>
                <a:cxn ang="0">
                  <a:pos x="282" y="94"/>
                </a:cxn>
                <a:cxn ang="0">
                  <a:pos x="296" y="92"/>
                </a:cxn>
                <a:cxn ang="0">
                  <a:pos x="325" y="130"/>
                </a:cxn>
                <a:cxn ang="0">
                  <a:pos x="340" y="152"/>
                </a:cxn>
                <a:cxn ang="0">
                  <a:pos x="373" y="155"/>
                </a:cxn>
                <a:cxn ang="0">
                  <a:pos x="381" y="155"/>
                </a:cxn>
                <a:cxn ang="0">
                  <a:pos x="396" y="128"/>
                </a:cxn>
                <a:cxn ang="0">
                  <a:pos x="361" y="104"/>
                </a:cxn>
                <a:cxn ang="0">
                  <a:pos x="385" y="104"/>
                </a:cxn>
                <a:cxn ang="0">
                  <a:pos x="410" y="138"/>
                </a:cxn>
                <a:cxn ang="0">
                  <a:pos x="364" y="176"/>
                </a:cxn>
                <a:cxn ang="0">
                  <a:pos x="340" y="195"/>
                </a:cxn>
                <a:cxn ang="0">
                  <a:pos x="333" y="164"/>
                </a:cxn>
                <a:cxn ang="0">
                  <a:pos x="308" y="188"/>
                </a:cxn>
                <a:cxn ang="0">
                  <a:pos x="289" y="215"/>
                </a:cxn>
                <a:cxn ang="0">
                  <a:pos x="272" y="191"/>
                </a:cxn>
                <a:cxn ang="0">
                  <a:pos x="262" y="181"/>
                </a:cxn>
                <a:cxn ang="0">
                  <a:pos x="347" y="210"/>
                </a:cxn>
                <a:cxn ang="0">
                  <a:pos x="354" y="210"/>
                </a:cxn>
                <a:cxn ang="0">
                  <a:pos x="359" y="212"/>
                </a:cxn>
                <a:cxn ang="0">
                  <a:pos x="337" y="229"/>
                </a:cxn>
                <a:cxn ang="0">
                  <a:pos x="325" y="229"/>
                </a:cxn>
                <a:cxn ang="0">
                  <a:pos x="333" y="231"/>
                </a:cxn>
                <a:cxn ang="0">
                  <a:pos x="340" y="208"/>
                </a:cxn>
                <a:cxn ang="0">
                  <a:pos x="347" y="210"/>
                </a:cxn>
                <a:cxn ang="0">
                  <a:pos x="419" y="207"/>
                </a:cxn>
                <a:cxn ang="0">
                  <a:pos x="410" y="213"/>
                </a:cxn>
                <a:cxn ang="0">
                  <a:pos x="412" y="198"/>
                </a:cxn>
                <a:cxn ang="0">
                  <a:pos x="425" y="217"/>
                </a:cxn>
                <a:cxn ang="0">
                  <a:pos x="398" y="222"/>
                </a:cxn>
                <a:cxn ang="0">
                  <a:pos x="410" y="217"/>
                </a:cxn>
              </a:cxnLst>
              <a:rect l="0" t="0" r="r" b="b"/>
              <a:pathLst>
                <a:path w="425" h="234">
                  <a:moveTo>
                    <a:pt x="255" y="179"/>
                  </a:moveTo>
                  <a:lnTo>
                    <a:pt x="251" y="179"/>
                  </a:lnTo>
                  <a:lnTo>
                    <a:pt x="250" y="174"/>
                  </a:lnTo>
                  <a:lnTo>
                    <a:pt x="250" y="167"/>
                  </a:lnTo>
                  <a:lnTo>
                    <a:pt x="248" y="166"/>
                  </a:lnTo>
                  <a:lnTo>
                    <a:pt x="248" y="162"/>
                  </a:lnTo>
                  <a:lnTo>
                    <a:pt x="243" y="164"/>
                  </a:lnTo>
                  <a:lnTo>
                    <a:pt x="239" y="150"/>
                  </a:lnTo>
                  <a:lnTo>
                    <a:pt x="238" y="145"/>
                  </a:lnTo>
                  <a:lnTo>
                    <a:pt x="226" y="150"/>
                  </a:lnTo>
                  <a:lnTo>
                    <a:pt x="192" y="159"/>
                  </a:lnTo>
                  <a:lnTo>
                    <a:pt x="192" y="157"/>
                  </a:lnTo>
                  <a:lnTo>
                    <a:pt x="159" y="164"/>
                  </a:lnTo>
                  <a:lnTo>
                    <a:pt x="154" y="166"/>
                  </a:lnTo>
                  <a:lnTo>
                    <a:pt x="113" y="176"/>
                  </a:lnTo>
                  <a:lnTo>
                    <a:pt x="106" y="178"/>
                  </a:lnTo>
                  <a:lnTo>
                    <a:pt x="104" y="179"/>
                  </a:lnTo>
                  <a:lnTo>
                    <a:pt x="103" y="179"/>
                  </a:lnTo>
                  <a:lnTo>
                    <a:pt x="101" y="178"/>
                  </a:lnTo>
                  <a:lnTo>
                    <a:pt x="86" y="181"/>
                  </a:lnTo>
                  <a:lnTo>
                    <a:pt x="86" y="186"/>
                  </a:lnTo>
                  <a:lnTo>
                    <a:pt x="79" y="190"/>
                  </a:lnTo>
                  <a:lnTo>
                    <a:pt x="79" y="183"/>
                  </a:lnTo>
                  <a:lnTo>
                    <a:pt x="57" y="188"/>
                  </a:lnTo>
                  <a:lnTo>
                    <a:pt x="53" y="190"/>
                  </a:lnTo>
                  <a:lnTo>
                    <a:pt x="4" y="200"/>
                  </a:lnTo>
                  <a:lnTo>
                    <a:pt x="0" y="195"/>
                  </a:lnTo>
                  <a:lnTo>
                    <a:pt x="2" y="126"/>
                  </a:lnTo>
                  <a:lnTo>
                    <a:pt x="4" y="87"/>
                  </a:lnTo>
                  <a:lnTo>
                    <a:pt x="29" y="82"/>
                  </a:lnTo>
                  <a:lnTo>
                    <a:pt x="40" y="80"/>
                  </a:lnTo>
                  <a:lnTo>
                    <a:pt x="92" y="68"/>
                  </a:lnTo>
                  <a:lnTo>
                    <a:pt x="111" y="65"/>
                  </a:lnTo>
                  <a:lnTo>
                    <a:pt x="151" y="56"/>
                  </a:lnTo>
                  <a:lnTo>
                    <a:pt x="154" y="56"/>
                  </a:lnTo>
                  <a:lnTo>
                    <a:pt x="221" y="39"/>
                  </a:lnTo>
                  <a:lnTo>
                    <a:pt x="224" y="34"/>
                  </a:lnTo>
                  <a:lnTo>
                    <a:pt x="224" y="32"/>
                  </a:lnTo>
                  <a:lnTo>
                    <a:pt x="231" y="31"/>
                  </a:lnTo>
                  <a:lnTo>
                    <a:pt x="229" y="21"/>
                  </a:lnTo>
                  <a:lnTo>
                    <a:pt x="234" y="17"/>
                  </a:lnTo>
                  <a:lnTo>
                    <a:pt x="241" y="17"/>
                  </a:lnTo>
                  <a:lnTo>
                    <a:pt x="243" y="9"/>
                  </a:lnTo>
                  <a:lnTo>
                    <a:pt x="253" y="2"/>
                  </a:lnTo>
                  <a:lnTo>
                    <a:pt x="256" y="0"/>
                  </a:lnTo>
                  <a:lnTo>
                    <a:pt x="262" y="2"/>
                  </a:lnTo>
                  <a:lnTo>
                    <a:pt x="267" y="0"/>
                  </a:lnTo>
                  <a:lnTo>
                    <a:pt x="282" y="29"/>
                  </a:lnTo>
                  <a:lnTo>
                    <a:pt x="299" y="27"/>
                  </a:lnTo>
                  <a:lnTo>
                    <a:pt x="297" y="38"/>
                  </a:lnTo>
                  <a:lnTo>
                    <a:pt x="279" y="50"/>
                  </a:lnTo>
                  <a:lnTo>
                    <a:pt x="274" y="67"/>
                  </a:lnTo>
                  <a:lnTo>
                    <a:pt x="268" y="70"/>
                  </a:lnTo>
                  <a:lnTo>
                    <a:pt x="265" y="94"/>
                  </a:lnTo>
                  <a:lnTo>
                    <a:pt x="280" y="99"/>
                  </a:lnTo>
                  <a:lnTo>
                    <a:pt x="282" y="94"/>
                  </a:lnTo>
                  <a:lnTo>
                    <a:pt x="289" y="92"/>
                  </a:lnTo>
                  <a:lnTo>
                    <a:pt x="296" y="92"/>
                  </a:lnTo>
                  <a:lnTo>
                    <a:pt x="309" y="104"/>
                  </a:lnTo>
                  <a:lnTo>
                    <a:pt x="325" y="130"/>
                  </a:lnTo>
                  <a:lnTo>
                    <a:pt x="335" y="133"/>
                  </a:lnTo>
                  <a:lnTo>
                    <a:pt x="340" y="152"/>
                  </a:lnTo>
                  <a:lnTo>
                    <a:pt x="355" y="157"/>
                  </a:lnTo>
                  <a:lnTo>
                    <a:pt x="373" y="155"/>
                  </a:lnTo>
                  <a:lnTo>
                    <a:pt x="366" y="161"/>
                  </a:lnTo>
                  <a:lnTo>
                    <a:pt x="381" y="155"/>
                  </a:lnTo>
                  <a:lnTo>
                    <a:pt x="398" y="140"/>
                  </a:lnTo>
                  <a:lnTo>
                    <a:pt x="396" y="128"/>
                  </a:lnTo>
                  <a:lnTo>
                    <a:pt x="379" y="109"/>
                  </a:lnTo>
                  <a:lnTo>
                    <a:pt x="361" y="104"/>
                  </a:lnTo>
                  <a:lnTo>
                    <a:pt x="373" y="99"/>
                  </a:lnTo>
                  <a:lnTo>
                    <a:pt x="385" y="104"/>
                  </a:lnTo>
                  <a:lnTo>
                    <a:pt x="398" y="120"/>
                  </a:lnTo>
                  <a:lnTo>
                    <a:pt x="410" y="138"/>
                  </a:lnTo>
                  <a:lnTo>
                    <a:pt x="410" y="154"/>
                  </a:lnTo>
                  <a:lnTo>
                    <a:pt x="364" y="176"/>
                  </a:lnTo>
                  <a:lnTo>
                    <a:pt x="361" y="184"/>
                  </a:lnTo>
                  <a:lnTo>
                    <a:pt x="340" y="195"/>
                  </a:lnTo>
                  <a:lnTo>
                    <a:pt x="337" y="193"/>
                  </a:lnTo>
                  <a:lnTo>
                    <a:pt x="333" y="164"/>
                  </a:lnTo>
                  <a:lnTo>
                    <a:pt x="313" y="188"/>
                  </a:lnTo>
                  <a:lnTo>
                    <a:pt x="308" y="188"/>
                  </a:lnTo>
                  <a:lnTo>
                    <a:pt x="301" y="208"/>
                  </a:lnTo>
                  <a:lnTo>
                    <a:pt x="289" y="215"/>
                  </a:lnTo>
                  <a:lnTo>
                    <a:pt x="279" y="193"/>
                  </a:lnTo>
                  <a:lnTo>
                    <a:pt x="272" y="191"/>
                  </a:lnTo>
                  <a:lnTo>
                    <a:pt x="267" y="188"/>
                  </a:lnTo>
                  <a:lnTo>
                    <a:pt x="262" y="181"/>
                  </a:lnTo>
                  <a:lnTo>
                    <a:pt x="255" y="179"/>
                  </a:lnTo>
                  <a:close/>
                  <a:moveTo>
                    <a:pt x="347" y="210"/>
                  </a:moveTo>
                  <a:lnTo>
                    <a:pt x="350" y="203"/>
                  </a:lnTo>
                  <a:lnTo>
                    <a:pt x="354" y="210"/>
                  </a:lnTo>
                  <a:lnTo>
                    <a:pt x="352" y="212"/>
                  </a:lnTo>
                  <a:lnTo>
                    <a:pt x="359" y="212"/>
                  </a:lnTo>
                  <a:lnTo>
                    <a:pt x="364" y="220"/>
                  </a:lnTo>
                  <a:lnTo>
                    <a:pt x="337" y="229"/>
                  </a:lnTo>
                  <a:lnTo>
                    <a:pt x="335" y="234"/>
                  </a:lnTo>
                  <a:lnTo>
                    <a:pt x="325" y="229"/>
                  </a:lnTo>
                  <a:lnTo>
                    <a:pt x="332" y="227"/>
                  </a:lnTo>
                  <a:lnTo>
                    <a:pt x="333" y="231"/>
                  </a:lnTo>
                  <a:lnTo>
                    <a:pt x="333" y="222"/>
                  </a:lnTo>
                  <a:lnTo>
                    <a:pt x="340" y="208"/>
                  </a:lnTo>
                  <a:lnTo>
                    <a:pt x="345" y="203"/>
                  </a:lnTo>
                  <a:lnTo>
                    <a:pt x="347" y="210"/>
                  </a:lnTo>
                  <a:close/>
                  <a:moveTo>
                    <a:pt x="417" y="210"/>
                  </a:moveTo>
                  <a:lnTo>
                    <a:pt x="419" y="207"/>
                  </a:lnTo>
                  <a:lnTo>
                    <a:pt x="415" y="207"/>
                  </a:lnTo>
                  <a:lnTo>
                    <a:pt x="410" y="213"/>
                  </a:lnTo>
                  <a:lnTo>
                    <a:pt x="415" y="205"/>
                  </a:lnTo>
                  <a:lnTo>
                    <a:pt x="412" y="198"/>
                  </a:lnTo>
                  <a:lnTo>
                    <a:pt x="424" y="210"/>
                  </a:lnTo>
                  <a:lnTo>
                    <a:pt x="425" y="217"/>
                  </a:lnTo>
                  <a:lnTo>
                    <a:pt x="412" y="224"/>
                  </a:lnTo>
                  <a:lnTo>
                    <a:pt x="398" y="222"/>
                  </a:lnTo>
                  <a:lnTo>
                    <a:pt x="398" y="219"/>
                  </a:lnTo>
                  <a:lnTo>
                    <a:pt x="410" y="217"/>
                  </a:lnTo>
                  <a:lnTo>
                    <a:pt x="417" y="210"/>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04" name="Freeform 1636"/>
            <p:cNvSpPr>
              <a:spLocks noEditPoints="1"/>
            </p:cNvSpPr>
            <p:nvPr/>
          </p:nvSpPr>
          <p:spPr bwMode="auto">
            <a:xfrm>
              <a:off x="3406" y="1969"/>
              <a:ext cx="370" cy="282"/>
            </a:xfrm>
            <a:custGeom>
              <a:avLst/>
              <a:gdLst/>
              <a:ahLst/>
              <a:cxnLst>
                <a:cxn ang="0">
                  <a:pos x="61" y="502"/>
                </a:cxn>
                <a:cxn ang="0">
                  <a:pos x="79" y="429"/>
                </a:cxn>
                <a:cxn ang="0">
                  <a:pos x="51" y="394"/>
                </a:cxn>
                <a:cxn ang="0">
                  <a:pos x="217" y="369"/>
                </a:cxn>
                <a:cxn ang="0">
                  <a:pos x="309" y="336"/>
                </a:cxn>
                <a:cxn ang="0">
                  <a:pos x="357" y="278"/>
                </a:cxn>
                <a:cxn ang="0">
                  <a:pos x="353" y="231"/>
                </a:cxn>
                <a:cxn ang="0">
                  <a:pos x="323" y="212"/>
                </a:cxn>
                <a:cxn ang="0">
                  <a:pos x="446" y="50"/>
                </a:cxn>
                <a:cxn ang="0">
                  <a:pos x="616" y="5"/>
                </a:cxn>
                <a:cxn ang="0">
                  <a:pos x="625" y="31"/>
                </a:cxn>
                <a:cxn ang="0">
                  <a:pos x="627" y="58"/>
                </a:cxn>
                <a:cxn ang="0">
                  <a:pos x="634" y="70"/>
                </a:cxn>
                <a:cxn ang="0">
                  <a:pos x="647" y="113"/>
                </a:cxn>
                <a:cxn ang="0">
                  <a:pos x="642" y="138"/>
                </a:cxn>
                <a:cxn ang="0">
                  <a:pos x="646" y="155"/>
                </a:cxn>
                <a:cxn ang="0">
                  <a:pos x="659" y="186"/>
                </a:cxn>
                <a:cxn ang="0">
                  <a:pos x="659" y="217"/>
                </a:cxn>
                <a:cxn ang="0">
                  <a:pos x="673" y="208"/>
                </a:cxn>
                <a:cxn ang="0">
                  <a:pos x="681" y="222"/>
                </a:cxn>
                <a:cxn ang="0">
                  <a:pos x="702" y="331"/>
                </a:cxn>
                <a:cxn ang="0">
                  <a:pos x="705" y="446"/>
                </a:cxn>
                <a:cxn ang="0">
                  <a:pos x="727" y="555"/>
                </a:cxn>
                <a:cxn ang="0">
                  <a:pos x="727" y="611"/>
                </a:cxn>
                <a:cxn ang="0">
                  <a:pos x="705" y="651"/>
                </a:cxn>
                <a:cxn ang="0">
                  <a:pos x="702" y="639"/>
                </a:cxn>
                <a:cxn ang="0">
                  <a:pos x="661" y="610"/>
                </a:cxn>
                <a:cxn ang="0">
                  <a:pos x="596" y="584"/>
                </a:cxn>
                <a:cxn ang="0">
                  <a:pos x="584" y="579"/>
                </a:cxn>
                <a:cxn ang="0">
                  <a:pos x="567" y="574"/>
                </a:cxn>
                <a:cxn ang="0">
                  <a:pos x="548" y="558"/>
                </a:cxn>
                <a:cxn ang="0">
                  <a:pos x="545" y="540"/>
                </a:cxn>
                <a:cxn ang="0">
                  <a:pos x="540" y="528"/>
                </a:cxn>
                <a:cxn ang="0">
                  <a:pos x="528" y="521"/>
                </a:cxn>
                <a:cxn ang="0">
                  <a:pos x="504" y="507"/>
                </a:cxn>
                <a:cxn ang="0">
                  <a:pos x="413" y="524"/>
                </a:cxn>
                <a:cxn ang="0">
                  <a:pos x="249" y="558"/>
                </a:cxn>
                <a:cxn ang="0">
                  <a:pos x="102" y="586"/>
                </a:cxn>
                <a:cxn ang="0">
                  <a:pos x="0" y="562"/>
                </a:cxn>
                <a:cxn ang="0">
                  <a:pos x="729" y="671"/>
                </a:cxn>
                <a:cxn ang="0">
                  <a:pos x="704" y="686"/>
                </a:cxn>
                <a:cxn ang="0">
                  <a:pos x="724" y="649"/>
                </a:cxn>
                <a:cxn ang="0">
                  <a:pos x="757" y="620"/>
                </a:cxn>
                <a:cxn ang="0">
                  <a:pos x="844" y="587"/>
                </a:cxn>
                <a:cxn ang="0">
                  <a:pos x="866" y="575"/>
                </a:cxn>
                <a:cxn ang="0">
                  <a:pos x="879" y="572"/>
                </a:cxn>
                <a:cxn ang="0">
                  <a:pos x="926" y="552"/>
                </a:cxn>
                <a:cxn ang="0">
                  <a:pos x="731" y="678"/>
                </a:cxn>
                <a:cxn ang="0">
                  <a:pos x="808" y="645"/>
                </a:cxn>
                <a:cxn ang="0">
                  <a:pos x="837" y="625"/>
                </a:cxn>
                <a:cxn ang="0">
                  <a:pos x="782" y="661"/>
                </a:cxn>
                <a:cxn ang="0">
                  <a:pos x="693" y="678"/>
                </a:cxn>
                <a:cxn ang="0">
                  <a:pos x="680" y="704"/>
                </a:cxn>
              </a:cxnLst>
              <a:rect l="0" t="0" r="r" b="b"/>
              <a:pathLst>
                <a:path w="926" h="704">
                  <a:moveTo>
                    <a:pt x="0" y="562"/>
                  </a:moveTo>
                  <a:lnTo>
                    <a:pt x="32" y="533"/>
                  </a:lnTo>
                  <a:lnTo>
                    <a:pt x="41" y="519"/>
                  </a:lnTo>
                  <a:lnTo>
                    <a:pt x="61" y="502"/>
                  </a:lnTo>
                  <a:lnTo>
                    <a:pt x="70" y="482"/>
                  </a:lnTo>
                  <a:lnTo>
                    <a:pt x="87" y="464"/>
                  </a:lnTo>
                  <a:lnTo>
                    <a:pt x="73" y="437"/>
                  </a:lnTo>
                  <a:lnTo>
                    <a:pt x="79" y="429"/>
                  </a:lnTo>
                  <a:lnTo>
                    <a:pt x="72" y="424"/>
                  </a:lnTo>
                  <a:lnTo>
                    <a:pt x="56" y="422"/>
                  </a:lnTo>
                  <a:lnTo>
                    <a:pt x="58" y="413"/>
                  </a:lnTo>
                  <a:lnTo>
                    <a:pt x="51" y="394"/>
                  </a:lnTo>
                  <a:lnTo>
                    <a:pt x="114" y="367"/>
                  </a:lnTo>
                  <a:lnTo>
                    <a:pt x="167" y="359"/>
                  </a:lnTo>
                  <a:lnTo>
                    <a:pt x="195" y="357"/>
                  </a:lnTo>
                  <a:lnTo>
                    <a:pt x="217" y="369"/>
                  </a:lnTo>
                  <a:lnTo>
                    <a:pt x="237" y="359"/>
                  </a:lnTo>
                  <a:lnTo>
                    <a:pt x="289" y="348"/>
                  </a:lnTo>
                  <a:lnTo>
                    <a:pt x="306" y="335"/>
                  </a:lnTo>
                  <a:lnTo>
                    <a:pt x="309" y="336"/>
                  </a:lnTo>
                  <a:lnTo>
                    <a:pt x="316" y="321"/>
                  </a:lnTo>
                  <a:lnTo>
                    <a:pt x="331" y="304"/>
                  </a:lnTo>
                  <a:lnTo>
                    <a:pt x="355" y="290"/>
                  </a:lnTo>
                  <a:lnTo>
                    <a:pt x="357" y="278"/>
                  </a:lnTo>
                  <a:lnTo>
                    <a:pt x="353" y="272"/>
                  </a:lnTo>
                  <a:lnTo>
                    <a:pt x="345" y="248"/>
                  </a:lnTo>
                  <a:lnTo>
                    <a:pt x="347" y="236"/>
                  </a:lnTo>
                  <a:lnTo>
                    <a:pt x="353" y="231"/>
                  </a:lnTo>
                  <a:lnTo>
                    <a:pt x="350" y="219"/>
                  </a:lnTo>
                  <a:lnTo>
                    <a:pt x="342" y="212"/>
                  </a:lnTo>
                  <a:lnTo>
                    <a:pt x="331" y="219"/>
                  </a:lnTo>
                  <a:lnTo>
                    <a:pt x="323" y="212"/>
                  </a:lnTo>
                  <a:lnTo>
                    <a:pt x="369" y="155"/>
                  </a:lnTo>
                  <a:lnTo>
                    <a:pt x="374" y="133"/>
                  </a:lnTo>
                  <a:lnTo>
                    <a:pt x="412" y="80"/>
                  </a:lnTo>
                  <a:lnTo>
                    <a:pt x="446" y="50"/>
                  </a:lnTo>
                  <a:lnTo>
                    <a:pt x="468" y="38"/>
                  </a:lnTo>
                  <a:lnTo>
                    <a:pt x="545" y="21"/>
                  </a:lnTo>
                  <a:lnTo>
                    <a:pt x="616" y="0"/>
                  </a:lnTo>
                  <a:lnTo>
                    <a:pt x="616" y="5"/>
                  </a:lnTo>
                  <a:lnTo>
                    <a:pt x="620" y="12"/>
                  </a:lnTo>
                  <a:lnTo>
                    <a:pt x="618" y="26"/>
                  </a:lnTo>
                  <a:lnTo>
                    <a:pt x="620" y="29"/>
                  </a:lnTo>
                  <a:lnTo>
                    <a:pt x="625" y="31"/>
                  </a:lnTo>
                  <a:lnTo>
                    <a:pt x="623" y="44"/>
                  </a:lnTo>
                  <a:lnTo>
                    <a:pt x="627" y="50"/>
                  </a:lnTo>
                  <a:lnTo>
                    <a:pt x="625" y="53"/>
                  </a:lnTo>
                  <a:lnTo>
                    <a:pt x="627" y="58"/>
                  </a:lnTo>
                  <a:lnTo>
                    <a:pt x="627" y="60"/>
                  </a:lnTo>
                  <a:lnTo>
                    <a:pt x="628" y="65"/>
                  </a:lnTo>
                  <a:lnTo>
                    <a:pt x="632" y="68"/>
                  </a:lnTo>
                  <a:lnTo>
                    <a:pt x="634" y="70"/>
                  </a:lnTo>
                  <a:lnTo>
                    <a:pt x="642" y="85"/>
                  </a:lnTo>
                  <a:lnTo>
                    <a:pt x="642" y="91"/>
                  </a:lnTo>
                  <a:lnTo>
                    <a:pt x="640" y="96"/>
                  </a:lnTo>
                  <a:lnTo>
                    <a:pt x="647" y="113"/>
                  </a:lnTo>
                  <a:lnTo>
                    <a:pt x="642" y="123"/>
                  </a:lnTo>
                  <a:lnTo>
                    <a:pt x="642" y="128"/>
                  </a:lnTo>
                  <a:lnTo>
                    <a:pt x="640" y="133"/>
                  </a:lnTo>
                  <a:lnTo>
                    <a:pt x="642" y="138"/>
                  </a:lnTo>
                  <a:lnTo>
                    <a:pt x="640" y="145"/>
                  </a:lnTo>
                  <a:lnTo>
                    <a:pt x="640" y="147"/>
                  </a:lnTo>
                  <a:lnTo>
                    <a:pt x="646" y="150"/>
                  </a:lnTo>
                  <a:lnTo>
                    <a:pt x="646" y="155"/>
                  </a:lnTo>
                  <a:lnTo>
                    <a:pt x="649" y="167"/>
                  </a:lnTo>
                  <a:lnTo>
                    <a:pt x="654" y="171"/>
                  </a:lnTo>
                  <a:lnTo>
                    <a:pt x="656" y="183"/>
                  </a:lnTo>
                  <a:lnTo>
                    <a:pt x="659" y="186"/>
                  </a:lnTo>
                  <a:lnTo>
                    <a:pt x="661" y="190"/>
                  </a:lnTo>
                  <a:lnTo>
                    <a:pt x="661" y="196"/>
                  </a:lnTo>
                  <a:lnTo>
                    <a:pt x="657" y="210"/>
                  </a:lnTo>
                  <a:lnTo>
                    <a:pt x="659" y="217"/>
                  </a:lnTo>
                  <a:lnTo>
                    <a:pt x="664" y="219"/>
                  </a:lnTo>
                  <a:lnTo>
                    <a:pt x="664" y="210"/>
                  </a:lnTo>
                  <a:lnTo>
                    <a:pt x="671" y="208"/>
                  </a:lnTo>
                  <a:lnTo>
                    <a:pt x="673" y="208"/>
                  </a:lnTo>
                  <a:lnTo>
                    <a:pt x="675" y="212"/>
                  </a:lnTo>
                  <a:lnTo>
                    <a:pt x="675" y="215"/>
                  </a:lnTo>
                  <a:lnTo>
                    <a:pt x="678" y="217"/>
                  </a:lnTo>
                  <a:lnTo>
                    <a:pt x="681" y="222"/>
                  </a:lnTo>
                  <a:lnTo>
                    <a:pt x="688" y="253"/>
                  </a:lnTo>
                  <a:lnTo>
                    <a:pt x="698" y="311"/>
                  </a:lnTo>
                  <a:lnTo>
                    <a:pt x="702" y="326"/>
                  </a:lnTo>
                  <a:lnTo>
                    <a:pt x="702" y="331"/>
                  </a:lnTo>
                  <a:lnTo>
                    <a:pt x="707" y="340"/>
                  </a:lnTo>
                  <a:lnTo>
                    <a:pt x="709" y="338"/>
                  </a:lnTo>
                  <a:lnTo>
                    <a:pt x="707" y="377"/>
                  </a:lnTo>
                  <a:lnTo>
                    <a:pt x="705" y="446"/>
                  </a:lnTo>
                  <a:lnTo>
                    <a:pt x="709" y="451"/>
                  </a:lnTo>
                  <a:lnTo>
                    <a:pt x="719" y="509"/>
                  </a:lnTo>
                  <a:lnTo>
                    <a:pt x="722" y="531"/>
                  </a:lnTo>
                  <a:lnTo>
                    <a:pt x="727" y="555"/>
                  </a:lnTo>
                  <a:lnTo>
                    <a:pt x="729" y="567"/>
                  </a:lnTo>
                  <a:lnTo>
                    <a:pt x="739" y="577"/>
                  </a:lnTo>
                  <a:lnTo>
                    <a:pt x="716" y="599"/>
                  </a:lnTo>
                  <a:lnTo>
                    <a:pt x="727" y="611"/>
                  </a:lnTo>
                  <a:lnTo>
                    <a:pt x="727" y="613"/>
                  </a:lnTo>
                  <a:lnTo>
                    <a:pt x="717" y="634"/>
                  </a:lnTo>
                  <a:lnTo>
                    <a:pt x="717" y="642"/>
                  </a:lnTo>
                  <a:lnTo>
                    <a:pt x="705" y="651"/>
                  </a:lnTo>
                  <a:lnTo>
                    <a:pt x="698" y="668"/>
                  </a:lnTo>
                  <a:lnTo>
                    <a:pt x="697" y="663"/>
                  </a:lnTo>
                  <a:lnTo>
                    <a:pt x="698" y="652"/>
                  </a:lnTo>
                  <a:lnTo>
                    <a:pt x="702" y="639"/>
                  </a:lnTo>
                  <a:lnTo>
                    <a:pt x="702" y="632"/>
                  </a:lnTo>
                  <a:lnTo>
                    <a:pt x="702" y="625"/>
                  </a:lnTo>
                  <a:lnTo>
                    <a:pt x="700" y="620"/>
                  </a:lnTo>
                  <a:lnTo>
                    <a:pt x="661" y="610"/>
                  </a:lnTo>
                  <a:lnTo>
                    <a:pt x="657" y="608"/>
                  </a:lnTo>
                  <a:lnTo>
                    <a:pt x="640" y="603"/>
                  </a:lnTo>
                  <a:lnTo>
                    <a:pt x="598" y="587"/>
                  </a:lnTo>
                  <a:lnTo>
                    <a:pt x="596" y="584"/>
                  </a:lnTo>
                  <a:lnTo>
                    <a:pt x="591" y="581"/>
                  </a:lnTo>
                  <a:lnTo>
                    <a:pt x="591" y="577"/>
                  </a:lnTo>
                  <a:lnTo>
                    <a:pt x="589" y="577"/>
                  </a:lnTo>
                  <a:lnTo>
                    <a:pt x="584" y="579"/>
                  </a:lnTo>
                  <a:lnTo>
                    <a:pt x="575" y="577"/>
                  </a:lnTo>
                  <a:lnTo>
                    <a:pt x="572" y="579"/>
                  </a:lnTo>
                  <a:lnTo>
                    <a:pt x="572" y="575"/>
                  </a:lnTo>
                  <a:lnTo>
                    <a:pt x="567" y="574"/>
                  </a:lnTo>
                  <a:lnTo>
                    <a:pt x="562" y="574"/>
                  </a:lnTo>
                  <a:lnTo>
                    <a:pt x="555" y="567"/>
                  </a:lnTo>
                  <a:lnTo>
                    <a:pt x="553" y="564"/>
                  </a:lnTo>
                  <a:lnTo>
                    <a:pt x="548" y="558"/>
                  </a:lnTo>
                  <a:lnTo>
                    <a:pt x="546" y="557"/>
                  </a:lnTo>
                  <a:lnTo>
                    <a:pt x="548" y="553"/>
                  </a:lnTo>
                  <a:lnTo>
                    <a:pt x="545" y="541"/>
                  </a:lnTo>
                  <a:lnTo>
                    <a:pt x="545" y="540"/>
                  </a:lnTo>
                  <a:lnTo>
                    <a:pt x="543" y="533"/>
                  </a:lnTo>
                  <a:lnTo>
                    <a:pt x="538" y="533"/>
                  </a:lnTo>
                  <a:lnTo>
                    <a:pt x="538" y="529"/>
                  </a:lnTo>
                  <a:lnTo>
                    <a:pt x="540" y="528"/>
                  </a:lnTo>
                  <a:lnTo>
                    <a:pt x="535" y="524"/>
                  </a:lnTo>
                  <a:lnTo>
                    <a:pt x="533" y="523"/>
                  </a:lnTo>
                  <a:lnTo>
                    <a:pt x="529" y="523"/>
                  </a:lnTo>
                  <a:lnTo>
                    <a:pt x="528" y="521"/>
                  </a:lnTo>
                  <a:lnTo>
                    <a:pt x="517" y="523"/>
                  </a:lnTo>
                  <a:lnTo>
                    <a:pt x="512" y="512"/>
                  </a:lnTo>
                  <a:lnTo>
                    <a:pt x="507" y="511"/>
                  </a:lnTo>
                  <a:lnTo>
                    <a:pt x="504" y="507"/>
                  </a:lnTo>
                  <a:lnTo>
                    <a:pt x="499" y="507"/>
                  </a:lnTo>
                  <a:lnTo>
                    <a:pt x="488" y="509"/>
                  </a:lnTo>
                  <a:lnTo>
                    <a:pt x="418" y="524"/>
                  </a:lnTo>
                  <a:lnTo>
                    <a:pt x="413" y="524"/>
                  </a:lnTo>
                  <a:lnTo>
                    <a:pt x="367" y="534"/>
                  </a:lnTo>
                  <a:lnTo>
                    <a:pt x="326" y="543"/>
                  </a:lnTo>
                  <a:lnTo>
                    <a:pt x="321" y="543"/>
                  </a:lnTo>
                  <a:lnTo>
                    <a:pt x="249" y="558"/>
                  </a:lnTo>
                  <a:lnTo>
                    <a:pt x="234" y="562"/>
                  </a:lnTo>
                  <a:lnTo>
                    <a:pt x="183" y="572"/>
                  </a:lnTo>
                  <a:lnTo>
                    <a:pt x="172" y="574"/>
                  </a:lnTo>
                  <a:lnTo>
                    <a:pt x="102" y="586"/>
                  </a:lnTo>
                  <a:lnTo>
                    <a:pt x="87" y="589"/>
                  </a:lnTo>
                  <a:lnTo>
                    <a:pt x="24" y="599"/>
                  </a:lnTo>
                  <a:lnTo>
                    <a:pt x="9" y="603"/>
                  </a:lnTo>
                  <a:lnTo>
                    <a:pt x="0" y="562"/>
                  </a:lnTo>
                  <a:close/>
                  <a:moveTo>
                    <a:pt x="731" y="678"/>
                  </a:moveTo>
                  <a:lnTo>
                    <a:pt x="712" y="688"/>
                  </a:lnTo>
                  <a:lnTo>
                    <a:pt x="729" y="675"/>
                  </a:lnTo>
                  <a:lnTo>
                    <a:pt x="729" y="671"/>
                  </a:lnTo>
                  <a:lnTo>
                    <a:pt x="719" y="671"/>
                  </a:lnTo>
                  <a:lnTo>
                    <a:pt x="712" y="676"/>
                  </a:lnTo>
                  <a:lnTo>
                    <a:pt x="717" y="681"/>
                  </a:lnTo>
                  <a:lnTo>
                    <a:pt x="704" y="686"/>
                  </a:lnTo>
                  <a:lnTo>
                    <a:pt x="698" y="678"/>
                  </a:lnTo>
                  <a:lnTo>
                    <a:pt x="704" y="661"/>
                  </a:lnTo>
                  <a:lnTo>
                    <a:pt x="707" y="651"/>
                  </a:lnTo>
                  <a:lnTo>
                    <a:pt x="724" y="649"/>
                  </a:lnTo>
                  <a:lnTo>
                    <a:pt x="722" y="639"/>
                  </a:lnTo>
                  <a:lnTo>
                    <a:pt x="738" y="627"/>
                  </a:lnTo>
                  <a:lnTo>
                    <a:pt x="751" y="627"/>
                  </a:lnTo>
                  <a:lnTo>
                    <a:pt x="757" y="620"/>
                  </a:lnTo>
                  <a:lnTo>
                    <a:pt x="780" y="616"/>
                  </a:lnTo>
                  <a:lnTo>
                    <a:pt x="787" y="606"/>
                  </a:lnTo>
                  <a:lnTo>
                    <a:pt x="801" y="601"/>
                  </a:lnTo>
                  <a:lnTo>
                    <a:pt x="844" y="587"/>
                  </a:lnTo>
                  <a:lnTo>
                    <a:pt x="873" y="553"/>
                  </a:lnTo>
                  <a:lnTo>
                    <a:pt x="878" y="553"/>
                  </a:lnTo>
                  <a:lnTo>
                    <a:pt x="869" y="560"/>
                  </a:lnTo>
                  <a:lnTo>
                    <a:pt x="866" y="575"/>
                  </a:lnTo>
                  <a:lnTo>
                    <a:pt x="854" y="587"/>
                  </a:lnTo>
                  <a:lnTo>
                    <a:pt x="850" y="599"/>
                  </a:lnTo>
                  <a:lnTo>
                    <a:pt x="864" y="593"/>
                  </a:lnTo>
                  <a:lnTo>
                    <a:pt x="879" y="572"/>
                  </a:lnTo>
                  <a:lnTo>
                    <a:pt x="890" y="567"/>
                  </a:lnTo>
                  <a:lnTo>
                    <a:pt x="905" y="569"/>
                  </a:lnTo>
                  <a:lnTo>
                    <a:pt x="919" y="552"/>
                  </a:lnTo>
                  <a:lnTo>
                    <a:pt x="926" y="552"/>
                  </a:lnTo>
                  <a:lnTo>
                    <a:pt x="922" y="560"/>
                  </a:lnTo>
                  <a:lnTo>
                    <a:pt x="862" y="610"/>
                  </a:lnTo>
                  <a:lnTo>
                    <a:pt x="767" y="659"/>
                  </a:lnTo>
                  <a:lnTo>
                    <a:pt x="731" y="678"/>
                  </a:lnTo>
                  <a:close/>
                  <a:moveTo>
                    <a:pt x="782" y="661"/>
                  </a:moveTo>
                  <a:lnTo>
                    <a:pt x="782" y="659"/>
                  </a:lnTo>
                  <a:lnTo>
                    <a:pt x="787" y="657"/>
                  </a:lnTo>
                  <a:lnTo>
                    <a:pt x="808" y="645"/>
                  </a:lnTo>
                  <a:lnTo>
                    <a:pt x="825" y="632"/>
                  </a:lnTo>
                  <a:lnTo>
                    <a:pt x="835" y="625"/>
                  </a:lnTo>
                  <a:lnTo>
                    <a:pt x="838" y="623"/>
                  </a:lnTo>
                  <a:lnTo>
                    <a:pt x="837" y="625"/>
                  </a:lnTo>
                  <a:lnTo>
                    <a:pt x="818" y="640"/>
                  </a:lnTo>
                  <a:lnTo>
                    <a:pt x="811" y="645"/>
                  </a:lnTo>
                  <a:lnTo>
                    <a:pt x="787" y="659"/>
                  </a:lnTo>
                  <a:lnTo>
                    <a:pt x="782" y="661"/>
                  </a:lnTo>
                  <a:close/>
                  <a:moveTo>
                    <a:pt x="680" y="704"/>
                  </a:moveTo>
                  <a:lnTo>
                    <a:pt x="678" y="698"/>
                  </a:lnTo>
                  <a:lnTo>
                    <a:pt x="683" y="685"/>
                  </a:lnTo>
                  <a:lnTo>
                    <a:pt x="693" y="678"/>
                  </a:lnTo>
                  <a:lnTo>
                    <a:pt x="697" y="685"/>
                  </a:lnTo>
                  <a:lnTo>
                    <a:pt x="692" y="695"/>
                  </a:lnTo>
                  <a:lnTo>
                    <a:pt x="685" y="702"/>
                  </a:lnTo>
                  <a:lnTo>
                    <a:pt x="680" y="704"/>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05" name="Freeform 1637"/>
            <p:cNvSpPr>
              <a:spLocks/>
            </p:cNvSpPr>
            <p:nvPr/>
          </p:nvSpPr>
          <p:spPr bwMode="auto">
            <a:xfrm>
              <a:off x="3375" y="2172"/>
              <a:ext cx="285" cy="184"/>
            </a:xfrm>
            <a:custGeom>
              <a:avLst/>
              <a:gdLst/>
              <a:ahLst/>
              <a:cxnLst>
                <a:cxn ang="0">
                  <a:pos x="311" y="415"/>
                </a:cxn>
                <a:cxn ang="0">
                  <a:pos x="241" y="429"/>
                </a:cxn>
                <a:cxn ang="0">
                  <a:pos x="145" y="446"/>
                </a:cxn>
                <a:cxn ang="0">
                  <a:pos x="57" y="460"/>
                </a:cxn>
                <a:cxn ang="0">
                  <a:pos x="45" y="393"/>
                </a:cxn>
                <a:cxn ang="0">
                  <a:pos x="34" y="319"/>
                </a:cxn>
                <a:cxn ang="0">
                  <a:pos x="21" y="244"/>
                </a:cxn>
                <a:cxn ang="0">
                  <a:pos x="4" y="133"/>
                </a:cxn>
                <a:cxn ang="0">
                  <a:pos x="86" y="96"/>
                </a:cxn>
                <a:cxn ang="0">
                  <a:pos x="179" y="79"/>
                </a:cxn>
                <a:cxn ang="0">
                  <a:pos x="311" y="55"/>
                </a:cxn>
                <a:cxn ang="0">
                  <a:pos x="403" y="36"/>
                </a:cxn>
                <a:cxn ang="0">
                  <a:pos x="495" y="17"/>
                </a:cxn>
                <a:cxn ang="0">
                  <a:pos x="581" y="0"/>
                </a:cxn>
                <a:cxn ang="0">
                  <a:pos x="594" y="16"/>
                </a:cxn>
                <a:cxn ang="0">
                  <a:pos x="610" y="16"/>
                </a:cxn>
                <a:cxn ang="0">
                  <a:pos x="615" y="22"/>
                </a:cxn>
                <a:cxn ang="0">
                  <a:pos x="622" y="33"/>
                </a:cxn>
                <a:cxn ang="0">
                  <a:pos x="623" y="50"/>
                </a:cxn>
                <a:cxn ang="0">
                  <a:pos x="632" y="60"/>
                </a:cxn>
                <a:cxn ang="0">
                  <a:pos x="649" y="68"/>
                </a:cxn>
                <a:cxn ang="0">
                  <a:pos x="661" y="72"/>
                </a:cxn>
                <a:cxn ang="0">
                  <a:pos x="668" y="74"/>
                </a:cxn>
                <a:cxn ang="0">
                  <a:pos x="666" y="89"/>
                </a:cxn>
                <a:cxn ang="0">
                  <a:pos x="661" y="104"/>
                </a:cxn>
                <a:cxn ang="0">
                  <a:pos x="654" y="123"/>
                </a:cxn>
                <a:cxn ang="0">
                  <a:pos x="654" y="128"/>
                </a:cxn>
                <a:cxn ang="0">
                  <a:pos x="644" y="142"/>
                </a:cxn>
                <a:cxn ang="0">
                  <a:pos x="639" y="150"/>
                </a:cxn>
                <a:cxn ang="0">
                  <a:pos x="651" y="162"/>
                </a:cxn>
                <a:cxn ang="0">
                  <a:pos x="649" y="171"/>
                </a:cxn>
                <a:cxn ang="0">
                  <a:pos x="641" y="179"/>
                </a:cxn>
                <a:cxn ang="0">
                  <a:pos x="641" y="195"/>
                </a:cxn>
                <a:cxn ang="0">
                  <a:pos x="642" y="202"/>
                </a:cxn>
                <a:cxn ang="0">
                  <a:pos x="646" y="212"/>
                </a:cxn>
                <a:cxn ang="0">
                  <a:pos x="659" y="214"/>
                </a:cxn>
                <a:cxn ang="0">
                  <a:pos x="666" y="231"/>
                </a:cxn>
                <a:cxn ang="0">
                  <a:pos x="676" y="231"/>
                </a:cxn>
                <a:cxn ang="0">
                  <a:pos x="685" y="244"/>
                </a:cxn>
                <a:cxn ang="0">
                  <a:pos x="711" y="260"/>
                </a:cxn>
                <a:cxn ang="0">
                  <a:pos x="702" y="272"/>
                </a:cxn>
                <a:cxn ang="0">
                  <a:pos x="688" y="289"/>
                </a:cxn>
                <a:cxn ang="0">
                  <a:pos x="678" y="299"/>
                </a:cxn>
                <a:cxn ang="0">
                  <a:pos x="673" y="308"/>
                </a:cxn>
                <a:cxn ang="0">
                  <a:pos x="670" y="318"/>
                </a:cxn>
                <a:cxn ang="0">
                  <a:pos x="652" y="325"/>
                </a:cxn>
                <a:cxn ang="0">
                  <a:pos x="625" y="333"/>
                </a:cxn>
                <a:cxn ang="0">
                  <a:pos x="608" y="347"/>
                </a:cxn>
                <a:cxn ang="0">
                  <a:pos x="565" y="364"/>
                </a:cxn>
                <a:cxn ang="0">
                  <a:pos x="490" y="381"/>
                </a:cxn>
                <a:cxn ang="0">
                  <a:pos x="412" y="396"/>
                </a:cxn>
              </a:cxnLst>
              <a:rect l="0" t="0" r="r" b="b"/>
              <a:pathLst>
                <a:path w="714" h="460">
                  <a:moveTo>
                    <a:pt x="410" y="396"/>
                  </a:moveTo>
                  <a:lnTo>
                    <a:pt x="338" y="410"/>
                  </a:lnTo>
                  <a:lnTo>
                    <a:pt x="311" y="415"/>
                  </a:lnTo>
                  <a:lnTo>
                    <a:pt x="306" y="417"/>
                  </a:lnTo>
                  <a:lnTo>
                    <a:pt x="255" y="425"/>
                  </a:lnTo>
                  <a:lnTo>
                    <a:pt x="241" y="429"/>
                  </a:lnTo>
                  <a:lnTo>
                    <a:pt x="188" y="439"/>
                  </a:lnTo>
                  <a:lnTo>
                    <a:pt x="178" y="439"/>
                  </a:lnTo>
                  <a:lnTo>
                    <a:pt x="145" y="446"/>
                  </a:lnTo>
                  <a:lnTo>
                    <a:pt x="127" y="448"/>
                  </a:lnTo>
                  <a:lnTo>
                    <a:pt x="67" y="460"/>
                  </a:lnTo>
                  <a:lnTo>
                    <a:pt x="57" y="460"/>
                  </a:lnTo>
                  <a:lnTo>
                    <a:pt x="50" y="424"/>
                  </a:lnTo>
                  <a:lnTo>
                    <a:pt x="48" y="413"/>
                  </a:lnTo>
                  <a:lnTo>
                    <a:pt x="45" y="393"/>
                  </a:lnTo>
                  <a:lnTo>
                    <a:pt x="39" y="355"/>
                  </a:lnTo>
                  <a:lnTo>
                    <a:pt x="38" y="343"/>
                  </a:lnTo>
                  <a:lnTo>
                    <a:pt x="34" y="319"/>
                  </a:lnTo>
                  <a:lnTo>
                    <a:pt x="27" y="285"/>
                  </a:lnTo>
                  <a:lnTo>
                    <a:pt x="27" y="280"/>
                  </a:lnTo>
                  <a:lnTo>
                    <a:pt x="21" y="244"/>
                  </a:lnTo>
                  <a:lnTo>
                    <a:pt x="12" y="188"/>
                  </a:lnTo>
                  <a:lnTo>
                    <a:pt x="12" y="188"/>
                  </a:lnTo>
                  <a:lnTo>
                    <a:pt x="4" y="133"/>
                  </a:lnTo>
                  <a:lnTo>
                    <a:pt x="0" y="113"/>
                  </a:lnTo>
                  <a:lnTo>
                    <a:pt x="77" y="55"/>
                  </a:lnTo>
                  <a:lnTo>
                    <a:pt x="86" y="96"/>
                  </a:lnTo>
                  <a:lnTo>
                    <a:pt x="101" y="92"/>
                  </a:lnTo>
                  <a:lnTo>
                    <a:pt x="164" y="82"/>
                  </a:lnTo>
                  <a:lnTo>
                    <a:pt x="179" y="79"/>
                  </a:lnTo>
                  <a:lnTo>
                    <a:pt x="249" y="67"/>
                  </a:lnTo>
                  <a:lnTo>
                    <a:pt x="260" y="65"/>
                  </a:lnTo>
                  <a:lnTo>
                    <a:pt x="311" y="55"/>
                  </a:lnTo>
                  <a:lnTo>
                    <a:pt x="326" y="51"/>
                  </a:lnTo>
                  <a:lnTo>
                    <a:pt x="398" y="36"/>
                  </a:lnTo>
                  <a:lnTo>
                    <a:pt x="403" y="36"/>
                  </a:lnTo>
                  <a:lnTo>
                    <a:pt x="444" y="27"/>
                  </a:lnTo>
                  <a:lnTo>
                    <a:pt x="490" y="17"/>
                  </a:lnTo>
                  <a:lnTo>
                    <a:pt x="495" y="17"/>
                  </a:lnTo>
                  <a:lnTo>
                    <a:pt x="565" y="2"/>
                  </a:lnTo>
                  <a:lnTo>
                    <a:pt x="576" y="0"/>
                  </a:lnTo>
                  <a:lnTo>
                    <a:pt x="581" y="0"/>
                  </a:lnTo>
                  <a:lnTo>
                    <a:pt x="584" y="4"/>
                  </a:lnTo>
                  <a:lnTo>
                    <a:pt x="589" y="5"/>
                  </a:lnTo>
                  <a:lnTo>
                    <a:pt x="594" y="16"/>
                  </a:lnTo>
                  <a:lnTo>
                    <a:pt x="605" y="14"/>
                  </a:lnTo>
                  <a:lnTo>
                    <a:pt x="606" y="16"/>
                  </a:lnTo>
                  <a:lnTo>
                    <a:pt x="610" y="16"/>
                  </a:lnTo>
                  <a:lnTo>
                    <a:pt x="612" y="17"/>
                  </a:lnTo>
                  <a:lnTo>
                    <a:pt x="617" y="21"/>
                  </a:lnTo>
                  <a:lnTo>
                    <a:pt x="615" y="22"/>
                  </a:lnTo>
                  <a:lnTo>
                    <a:pt x="615" y="26"/>
                  </a:lnTo>
                  <a:lnTo>
                    <a:pt x="620" y="26"/>
                  </a:lnTo>
                  <a:lnTo>
                    <a:pt x="622" y="33"/>
                  </a:lnTo>
                  <a:lnTo>
                    <a:pt x="622" y="34"/>
                  </a:lnTo>
                  <a:lnTo>
                    <a:pt x="625" y="46"/>
                  </a:lnTo>
                  <a:lnTo>
                    <a:pt x="623" y="50"/>
                  </a:lnTo>
                  <a:lnTo>
                    <a:pt x="625" y="51"/>
                  </a:lnTo>
                  <a:lnTo>
                    <a:pt x="630" y="57"/>
                  </a:lnTo>
                  <a:lnTo>
                    <a:pt x="632" y="60"/>
                  </a:lnTo>
                  <a:lnTo>
                    <a:pt x="639" y="67"/>
                  </a:lnTo>
                  <a:lnTo>
                    <a:pt x="644" y="67"/>
                  </a:lnTo>
                  <a:lnTo>
                    <a:pt x="649" y="68"/>
                  </a:lnTo>
                  <a:lnTo>
                    <a:pt x="649" y="72"/>
                  </a:lnTo>
                  <a:lnTo>
                    <a:pt x="652" y="70"/>
                  </a:lnTo>
                  <a:lnTo>
                    <a:pt x="661" y="72"/>
                  </a:lnTo>
                  <a:lnTo>
                    <a:pt x="666" y="70"/>
                  </a:lnTo>
                  <a:lnTo>
                    <a:pt x="668" y="70"/>
                  </a:lnTo>
                  <a:lnTo>
                    <a:pt x="668" y="74"/>
                  </a:lnTo>
                  <a:lnTo>
                    <a:pt x="673" y="77"/>
                  </a:lnTo>
                  <a:lnTo>
                    <a:pt x="675" y="80"/>
                  </a:lnTo>
                  <a:lnTo>
                    <a:pt x="666" y="89"/>
                  </a:lnTo>
                  <a:lnTo>
                    <a:pt x="666" y="92"/>
                  </a:lnTo>
                  <a:lnTo>
                    <a:pt x="663" y="94"/>
                  </a:lnTo>
                  <a:lnTo>
                    <a:pt x="661" y="104"/>
                  </a:lnTo>
                  <a:lnTo>
                    <a:pt x="661" y="106"/>
                  </a:lnTo>
                  <a:lnTo>
                    <a:pt x="658" y="118"/>
                  </a:lnTo>
                  <a:lnTo>
                    <a:pt x="654" y="123"/>
                  </a:lnTo>
                  <a:lnTo>
                    <a:pt x="651" y="127"/>
                  </a:lnTo>
                  <a:lnTo>
                    <a:pt x="651" y="128"/>
                  </a:lnTo>
                  <a:lnTo>
                    <a:pt x="654" y="128"/>
                  </a:lnTo>
                  <a:lnTo>
                    <a:pt x="651" y="132"/>
                  </a:lnTo>
                  <a:lnTo>
                    <a:pt x="647" y="138"/>
                  </a:lnTo>
                  <a:lnTo>
                    <a:pt x="644" y="142"/>
                  </a:lnTo>
                  <a:lnTo>
                    <a:pt x="639" y="145"/>
                  </a:lnTo>
                  <a:lnTo>
                    <a:pt x="637" y="149"/>
                  </a:lnTo>
                  <a:lnTo>
                    <a:pt x="639" y="150"/>
                  </a:lnTo>
                  <a:lnTo>
                    <a:pt x="647" y="159"/>
                  </a:lnTo>
                  <a:lnTo>
                    <a:pt x="649" y="161"/>
                  </a:lnTo>
                  <a:lnTo>
                    <a:pt x="651" y="162"/>
                  </a:lnTo>
                  <a:lnTo>
                    <a:pt x="651" y="166"/>
                  </a:lnTo>
                  <a:lnTo>
                    <a:pt x="647" y="169"/>
                  </a:lnTo>
                  <a:lnTo>
                    <a:pt x="649" y="171"/>
                  </a:lnTo>
                  <a:lnTo>
                    <a:pt x="649" y="176"/>
                  </a:lnTo>
                  <a:lnTo>
                    <a:pt x="646" y="179"/>
                  </a:lnTo>
                  <a:lnTo>
                    <a:pt x="641" y="179"/>
                  </a:lnTo>
                  <a:lnTo>
                    <a:pt x="639" y="185"/>
                  </a:lnTo>
                  <a:lnTo>
                    <a:pt x="641" y="188"/>
                  </a:lnTo>
                  <a:lnTo>
                    <a:pt x="641" y="195"/>
                  </a:lnTo>
                  <a:lnTo>
                    <a:pt x="644" y="197"/>
                  </a:lnTo>
                  <a:lnTo>
                    <a:pt x="641" y="200"/>
                  </a:lnTo>
                  <a:lnTo>
                    <a:pt x="642" y="202"/>
                  </a:lnTo>
                  <a:lnTo>
                    <a:pt x="644" y="205"/>
                  </a:lnTo>
                  <a:lnTo>
                    <a:pt x="646" y="210"/>
                  </a:lnTo>
                  <a:lnTo>
                    <a:pt x="646" y="212"/>
                  </a:lnTo>
                  <a:lnTo>
                    <a:pt x="647" y="214"/>
                  </a:lnTo>
                  <a:lnTo>
                    <a:pt x="654" y="210"/>
                  </a:lnTo>
                  <a:lnTo>
                    <a:pt x="659" y="214"/>
                  </a:lnTo>
                  <a:lnTo>
                    <a:pt x="663" y="215"/>
                  </a:lnTo>
                  <a:lnTo>
                    <a:pt x="663" y="226"/>
                  </a:lnTo>
                  <a:lnTo>
                    <a:pt x="666" y="231"/>
                  </a:lnTo>
                  <a:lnTo>
                    <a:pt x="671" y="232"/>
                  </a:lnTo>
                  <a:lnTo>
                    <a:pt x="673" y="231"/>
                  </a:lnTo>
                  <a:lnTo>
                    <a:pt x="676" y="231"/>
                  </a:lnTo>
                  <a:lnTo>
                    <a:pt x="682" y="239"/>
                  </a:lnTo>
                  <a:lnTo>
                    <a:pt x="683" y="241"/>
                  </a:lnTo>
                  <a:lnTo>
                    <a:pt x="685" y="244"/>
                  </a:lnTo>
                  <a:lnTo>
                    <a:pt x="690" y="244"/>
                  </a:lnTo>
                  <a:lnTo>
                    <a:pt x="697" y="251"/>
                  </a:lnTo>
                  <a:lnTo>
                    <a:pt x="711" y="260"/>
                  </a:lnTo>
                  <a:lnTo>
                    <a:pt x="714" y="263"/>
                  </a:lnTo>
                  <a:lnTo>
                    <a:pt x="712" y="268"/>
                  </a:lnTo>
                  <a:lnTo>
                    <a:pt x="702" y="272"/>
                  </a:lnTo>
                  <a:lnTo>
                    <a:pt x="699" y="279"/>
                  </a:lnTo>
                  <a:lnTo>
                    <a:pt x="690" y="284"/>
                  </a:lnTo>
                  <a:lnTo>
                    <a:pt x="688" y="289"/>
                  </a:lnTo>
                  <a:lnTo>
                    <a:pt x="682" y="294"/>
                  </a:lnTo>
                  <a:lnTo>
                    <a:pt x="680" y="297"/>
                  </a:lnTo>
                  <a:lnTo>
                    <a:pt x="678" y="299"/>
                  </a:lnTo>
                  <a:lnTo>
                    <a:pt x="675" y="301"/>
                  </a:lnTo>
                  <a:lnTo>
                    <a:pt x="673" y="304"/>
                  </a:lnTo>
                  <a:lnTo>
                    <a:pt x="673" y="308"/>
                  </a:lnTo>
                  <a:lnTo>
                    <a:pt x="675" y="313"/>
                  </a:lnTo>
                  <a:lnTo>
                    <a:pt x="675" y="316"/>
                  </a:lnTo>
                  <a:lnTo>
                    <a:pt x="670" y="318"/>
                  </a:lnTo>
                  <a:lnTo>
                    <a:pt x="664" y="323"/>
                  </a:lnTo>
                  <a:lnTo>
                    <a:pt x="663" y="323"/>
                  </a:lnTo>
                  <a:lnTo>
                    <a:pt x="652" y="325"/>
                  </a:lnTo>
                  <a:lnTo>
                    <a:pt x="646" y="335"/>
                  </a:lnTo>
                  <a:lnTo>
                    <a:pt x="639" y="331"/>
                  </a:lnTo>
                  <a:lnTo>
                    <a:pt x="625" y="333"/>
                  </a:lnTo>
                  <a:lnTo>
                    <a:pt x="618" y="335"/>
                  </a:lnTo>
                  <a:lnTo>
                    <a:pt x="613" y="338"/>
                  </a:lnTo>
                  <a:lnTo>
                    <a:pt x="608" y="347"/>
                  </a:lnTo>
                  <a:lnTo>
                    <a:pt x="606" y="355"/>
                  </a:lnTo>
                  <a:lnTo>
                    <a:pt x="605" y="355"/>
                  </a:lnTo>
                  <a:lnTo>
                    <a:pt x="565" y="364"/>
                  </a:lnTo>
                  <a:lnTo>
                    <a:pt x="553" y="367"/>
                  </a:lnTo>
                  <a:lnTo>
                    <a:pt x="516" y="376"/>
                  </a:lnTo>
                  <a:lnTo>
                    <a:pt x="490" y="381"/>
                  </a:lnTo>
                  <a:lnTo>
                    <a:pt x="466" y="384"/>
                  </a:lnTo>
                  <a:lnTo>
                    <a:pt x="441" y="391"/>
                  </a:lnTo>
                  <a:lnTo>
                    <a:pt x="412" y="396"/>
                  </a:lnTo>
                  <a:lnTo>
                    <a:pt x="410" y="396"/>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06" name="Freeform 1638"/>
            <p:cNvSpPr>
              <a:spLocks/>
            </p:cNvSpPr>
            <p:nvPr/>
          </p:nvSpPr>
          <p:spPr bwMode="auto">
            <a:xfrm>
              <a:off x="3689" y="2132"/>
              <a:ext cx="85" cy="82"/>
            </a:xfrm>
            <a:custGeom>
              <a:avLst/>
              <a:gdLst/>
              <a:ahLst/>
              <a:cxnLst>
                <a:cxn ang="0">
                  <a:pos x="13" y="123"/>
                </a:cxn>
                <a:cxn ang="0">
                  <a:pos x="10" y="101"/>
                </a:cxn>
                <a:cxn ang="0">
                  <a:pos x="0" y="43"/>
                </a:cxn>
                <a:cxn ang="0">
                  <a:pos x="49" y="33"/>
                </a:cxn>
                <a:cxn ang="0">
                  <a:pos x="53" y="31"/>
                </a:cxn>
                <a:cxn ang="0">
                  <a:pos x="75" y="26"/>
                </a:cxn>
                <a:cxn ang="0">
                  <a:pos x="75" y="33"/>
                </a:cxn>
                <a:cxn ang="0">
                  <a:pos x="82" y="29"/>
                </a:cxn>
                <a:cxn ang="0">
                  <a:pos x="82" y="24"/>
                </a:cxn>
                <a:cxn ang="0">
                  <a:pos x="97" y="21"/>
                </a:cxn>
                <a:cxn ang="0">
                  <a:pos x="99" y="22"/>
                </a:cxn>
                <a:cxn ang="0">
                  <a:pos x="100" y="22"/>
                </a:cxn>
                <a:cxn ang="0">
                  <a:pos x="102" y="21"/>
                </a:cxn>
                <a:cxn ang="0">
                  <a:pos x="109" y="19"/>
                </a:cxn>
                <a:cxn ang="0">
                  <a:pos x="150" y="9"/>
                </a:cxn>
                <a:cxn ang="0">
                  <a:pos x="155" y="7"/>
                </a:cxn>
                <a:cxn ang="0">
                  <a:pos x="188" y="0"/>
                </a:cxn>
                <a:cxn ang="0">
                  <a:pos x="188" y="2"/>
                </a:cxn>
                <a:cxn ang="0">
                  <a:pos x="201" y="45"/>
                </a:cxn>
                <a:cxn ang="0">
                  <a:pos x="203" y="56"/>
                </a:cxn>
                <a:cxn ang="0">
                  <a:pos x="205" y="63"/>
                </a:cxn>
                <a:cxn ang="0">
                  <a:pos x="211" y="91"/>
                </a:cxn>
                <a:cxn ang="0">
                  <a:pos x="206" y="94"/>
                </a:cxn>
                <a:cxn ang="0">
                  <a:pos x="210" y="103"/>
                </a:cxn>
                <a:cxn ang="0">
                  <a:pos x="210" y="106"/>
                </a:cxn>
                <a:cxn ang="0">
                  <a:pos x="208" y="106"/>
                </a:cxn>
                <a:cxn ang="0">
                  <a:pos x="162" y="125"/>
                </a:cxn>
                <a:cxn ang="0">
                  <a:pos x="157" y="125"/>
                </a:cxn>
                <a:cxn ang="0">
                  <a:pos x="148" y="116"/>
                </a:cxn>
                <a:cxn ang="0">
                  <a:pos x="152" y="128"/>
                </a:cxn>
                <a:cxn ang="0">
                  <a:pos x="136" y="135"/>
                </a:cxn>
                <a:cxn ang="0">
                  <a:pos x="94" y="144"/>
                </a:cxn>
                <a:cxn ang="0">
                  <a:pos x="75" y="166"/>
                </a:cxn>
                <a:cxn ang="0">
                  <a:pos x="18" y="205"/>
                </a:cxn>
                <a:cxn ang="0">
                  <a:pos x="18" y="203"/>
                </a:cxn>
                <a:cxn ang="0">
                  <a:pos x="7" y="191"/>
                </a:cxn>
                <a:cxn ang="0">
                  <a:pos x="30" y="169"/>
                </a:cxn>
                <a:cxn ang="0">
                  <a:pos x="20" y="159"/>
                </a:cxn>
                <a:cxn ang="0">
                  <a:pos x="18" y="147"/>
                </a:cxn>
                <a:cxn ang="0">
                  <a:pos x="13" y="123"/>
                </a:cxn>
              </a:cxnLst>
              <a:rect l="0" t="0" r="r" b="b"/>
              <a:pathLst>
                <a:path w="211" h="205">
                  <a:moveTo>
                    <a:pt x="13" y="123"/>
                  </a:moveTo>
                  <a:lnTo>
                    <a:pt x="10" y="101"/>
                  </a:lnTo>
                  <a:lnTo>
                    <a:pt x="0" y="43"/>
                  </a:lnTo>
                  <a:lnTo>
                    <a:pt x="49" y="33"/>
                  </a:lnTo>
                  <a:lnTo>
                    <a:pt x="53" y="31"/>
                  </a:lnTo>
                  <a:lnTo>
                    <a:pt x="75" y="26"/>
                  </a:lnTo>
                  <a:lnTo>
                    <a:pt x="75" y="33"/>
                  </a:lnTo>
                  <a:lnTo>
                    <a:pt x="82" y="29"/>
                  </a:lnTo>
                  <a:lnTo>
                    <a:pt x="82" y="24"/>
                  </a:lnTo>
                  <a:lnTo>
                    <a:pt x="97" y="21"/>
                  </a:lnTo>
                  <a:lnTo>
                    <a:pt x="99" y="22"/>
                  </a:lnTo>
                  <a:lnTo>
                    <a:pt x="100" y="22"/>
                  </a:lnTo>
                  <a:lnTo>
                    <a:pt x="102" y="21"/>
                  </a:lnTo>
                  <a:lnTo>
                    <a:pt x="109" y="19"/>
                  </a:lnTo>
                  <a:lnTo>
                    <a:pt x="150" y="9"/>
                  </a:lnTo>
                  <a:lnTo>
                    <a:pt x="155" y="7"/>
                  </a:lnTo>
                  <a:lnTo>
                    <a:pt x="188" y="0"/>
                  </a:lnTo>
                  <a:lnTo>
                    <a:pt x="188" y="2"/>
                  </a:lnTo>
                  <a:lnTo>
                    <a:pt x="201" y="45"/>
                  </a:lnTo>
                  <a:lnTo>
                    <a:pt x="203" y="56"/>
                  </a:lnTo>
                  <a:lnTo>
                    <a:pt x="205" y="63"/>
                  </a:lnTo>
                  <a:lnTo>
                    <a:pt x="211" y="91"/>
                  </a:lnTo>
                  <a:lnTo>
                    <a:pt x="206" y="94"/>
                  </a:lnTo>
                  <a:lnTo>
                    <a:pt x="210" y="103"/>
                  </a:lnTo>
                  <a:lnTo>
                    <a:pt x="210" y="106"/>
                  </a:lnTo>
                  <a:lnTo>
                    <a:pt x="208" y="106"/>
                  </a:lnTo>
                  <a:lnTo>
                    <a:pt x="162" y="125"/>
                  </a:lnTo>
                  <a:lnTo>
                    <a:pt x="157" y="125"/>
                  </a:lnTo>
                  <a:lnTo>
                    <a:pt x="148" y="116"/>
                  </a:lnTo>
                  <a:lnTo>
                    <a:pt x="152" y="128"/>
                  </a:lnTo>
                  <a:lnTo>
                    <a:pt x="136" y="135"/>
                  </a:lnTo>
                  <a:lnTo>
                    <a:pt x="94" y="144"/>
                  </a:lnTo>
                  <a:lnTo>
                    <a:pt x="75" y="166"/>
                  </a:lnTo>
                  <a:lnTo>
                    <a:pt x="18" y="205"/>
                  </a:lnTo>
                  <a:lnTo>
                    <a:pt x="18" y="203"/>
                  </a:lnTo>
                  <a:lnTo>
                    <a:pt x="7" y="191"/>
                  </a:lnTo>
                  <a:lnTo>
                    <a:pt x="30" y="169"/>
                  </a:lnTo>
                  <a:lnTo>
                    <a:pt x="20" y="159"/>
                  </a:lnTo>
                  <a:lnTo>
                    <a:pt x="18" y="147"/>
                  </a:lnTo>
                  <a:lnTo>
                    <a:pt x="13" y="123"/>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07" name="Freeform 1639"/>
            <p:cNvSpPr>
              <a:spLocks noEditPoints="1"/>
            </p:cNvSpPr>
            <p:nvPr/>
          </p:nvSpPr>
          <p:spPr bwMode="auto">
            <a:xfrm>
              <a:off x="3764" y="2127"/>
              <a:ext cx="39" cy="48"/>
            </a:xfrm>
            <a:custGeom>
              <a:avLst/>
              <a:gdLst/>
              <a:ahLst/>
              <a:cxnLst>
                <a:cxn ang="0">
                  <a:pos x="17" y="75"/>
                </a:cxn>
                <a:cxn ang="0">
                  <a:pos x="15" y="68"/>
                </a:cxn>
                <a:cxn ang="0">
                  <a:pos x="13" y="57"/>
                </a:cxn>
                <a:cxn ang="0">
                  <a:pos x="0" y="14"/>
                </a:cxn>
                <a:cxn ang="0">
                  <a:pos x="34" y="5"/>
                </a:cxn>
                <a:cxn ang="0">
                  <a:pos x="46" y="0"/>
                </a:cxn>
                <a:cxn ang="0">
                  <a:pos x="47" y="5"/>
                </a:cxn>
                <a:cxn ang="0">
                  <a:pos x="51" y="19"/>
                </a:cxn>
                <a:cxn ang="0">
                  <a:pos x="56" y="17"/>
                </a:cxn>
                <a:cxn ang="0">
                  <a:pos x="56" y="21"/>
                </a:cxn>
                <a:cxn ang="0">
                  <a:pos x="58" y="22"/>
                </a:cxn>
                <a:cxn ang="0">
                  <a:pos x="58" y="29"/>
                </a:cxn>
                <a:cxn ang="0">
                  <a:pos x="59" y="34"/>
                </a:cxn>
                <a:cxn ang="0">
                  <a:pos x="63" y="34"/>
                </a:cxn>
                <a:cxn ang="0">
                  <a:pos x="70" y="36"/>
                </a:cxn>
                <a:cxn ang="0">
                  <a:pos x="75" y="43"/>
                </a:cxn>
                <a:cxn ang="0">
                  <a:pos x="70" y="48"/>
                </a:cxn>
                <a:cxn ang="0">
                  <a:pos x="58" y="41"/>
                </a:cxn>
                <a:cxn ang="0">
                  <a:pos x="54" y="39"/>
                </a:cxn>
                <a:cxn ang="0">
                  <a:pos x="59" y="46"/>
                </a:cxn>
                <a:cxn ang="0">
                  <a:pos x="56" y="57"/>
                </a:cxn>
                <a:cxn ang="0">
                  <a:pos x="63" y="80"/>
                </a:cxn>
                <a:cxn ang="0">
                  <a:pos x="59" y="98"/>
                </a:cxn>
                <a:cxn ang="0">
                  <a:pos x="35" y="115"/>
                </a:cxn>
                <a:cxn ang="0">
                  <a:pos x="20" y="118"/>
                </a:cxn>
                <a:cxn ang="0">
                  <a:pos x="22" y="118"/>
                </a:cxn>
                <a:cxn ang="0">
                  <a:pos x="22" y="115"/>
                </a:cxn>
                <a:cxn ang="0">
                  <a:pos x="18" y="106"/>
                </a:cxn>
                <a:cxn ang="0">
                  <a:pos x="23" y="103"/>
                </a:cxn>
                <a:cxn ang="0">
                  <a:pos x="17" y="75"/>
                </a:cxn>
                <a:cxn ang="0">
                  <a:pos x="80" y="46"/>
                </a:cxn>
                <a:cxn ang="0">
                  <a:pos x="87" y="48"/>
                </a:cxn>
                <a:cxn ang="0">
                  <a:pos x="97" y="70"/>
                </a:cxn>
                <a:cxn ang="0">
                  <a:pos x="88" y="79"/>
                </a:cxn>
                <a:cxn ang="0">
                  <a:pos x="80" y="46"/>
                </a:cxn>
                <a:cxn ang="0">
                  <a:pos x="75" y="57"/>
                </a:cxn>
                <a:cxn ang="0">
                  <a:pos x="80" y="53"/>
                </a:cxn>
                <a:cxn ang="0">
                  <a:pos x="83" y="77"/>
                </a:cxn>
                <a:cxn ang="0">
                  <a:pos x="78" y="77"/>
                </a:cxn>
                <a:cxn ang="0">
                  <a:pos x="73" y="86"/>
                </a:cxn>
                <a:cxn ang="0">
                  <a:pos x="75" y="57"/>
                </a:cxn>
              </a:cxnLst>
              <a:rect l="0" t="0" r="r" b="b"/>
              <a:pathLst>
                <a:path w="97" h="118">
                  <a:moveTo>
                    <a:pt x="17" y="75"/>
                  </a:moveTo>
                  <a:lnTo>
                    <a:pt x="15" y="68"/>
                  </a:lnTo>
                  <a:lnTo>
                    <a:pt x="13" y="57"/>
                  </a:lnTo>
                  <a:lnTo>
                    <a:pt x="0" y="14"/>
                  </a:lnTo>
                  <a:lnTo>
                    <a:pt x="34" y="5"/>
                  </a:lnTo>
                  <a:lnTo>
                    <a:pt x="46" y="0"/>
                  </a:lnTo>
                  <a:lnTo>
                    <a:pt x="47" y="5"/>
                  </a:lnTo>
                  <a:lnTo>
                    <a:pt x="51" y="19"/>
                  </a:lnTo>
                  <a:lnTo>
                    <a:pt x="56" y="17"/>
                  </a:lnTo>
                  <a:lnTo>
                    <a:pt x="56" y="21"/>
                  </a:lnTo>
                  <a:lnTo>
                    <a:pt x="58" y="22"/>
                  </a:lnTo>
                  <a:lnTo>
                    <a:pt x="58" y="29"/>
                  </a:lnTo>
                  <a:lnTo>
                    <a:pt x="59" y="34"/>
                  </a:lnTo>
                  <a:lnTo>
                    <a:pt x="63" y="34"/>
                  </a:lnTo>
                  <a:lnTo>
                    <a:pt x="70" y="36"/>
                  </a:lnTo>
                  <a:lnTo>
                    <a:pt x="75" y="43"/>
                  </a:lnTo>
                  <a:lnTo>
                    <a:pt x="70" y="48"/>
                  </a:lnTo>
                  <a:lnTo>
                    <a:pt x="58" y="41"/>
                  </a:lnTo>
                  <a:lnTo>
                    <a:pt x="54" y="39"/>
                  </a:lnTo>
                  <a:lnTo>
                    <a:pt x="59" y="46"/>
                  </a:lnTo>
                  <a:lnTo>
                    <a:pt x="56" y="57"/>
                  </a:lnTo>
                  <a:lnTo>
                    <a:pt x="63" y="80"/>
                  </a:lnTo>
                  <a:lnTo>
                    <a:pt x="59" y="98"/>
                  </a:lnTo>
                  <a:lnTo>
                    <a:pt x="35" y="115"/>
                  </a:lnTo>
                  <a:lnTo>
                    <a:pt x="20" y="118"/>
                  </a:lnTo>
                  <a:lnTo>
                    <a:pt x="22" y="118"/>
                  </a:lnTo>
                  <a:lnTo>
                    <a:pt x="22" y="115"/>
                  </a:lnTo>
                  <a:lnTo>
                    <a:pt x="18" y="106"/>
                  </a:lnTo>
                  <a:lnTo>
                    <a:pt x="23" y="103"/>
                  </a:lnTo>
                  <a:lnTo>
                    <a:pt x="17" y="75"/>
                  </a:lnTo>
                  <a:close/>
                  <a:moveTo>
                    <a:pt x="80" y="46"/>
                  </a:moveTo>
                  <a:lnTo>
                    <a:pt x="87" y="48"/>
                  </a:lnTo>
                  <a:lnTo>
                    <a:pt x="97" y="70"/>
                  </a:lnTo>
                  <a:lnTo>
                    <a:pt x="88" y="79"/>
                  </a:lnTo>
                  <a:lnTo>
                    <a:pt x="80" y="46"/>
                  </a:lnTo>
                  <a:close/>
                  <a:moveTo>
                    <a:pt x="75" y="57"/>
                  </a:moveTo>
                  <a:lnTo>
                    <a:pt x="80" y="53"/>
                  </a:lnTo>
                  <a:lnTo>
                    <a:pt x="83" y="77"/>
                  </a:lnTo>
                  <a:lnTo>
                    <a:pt x="78" y="77"/>
                  </a:lnTo>
                  <a:lnTo>
                    <a:pt x="73" y="86"/>
                  </a:lnTo>
                  <a:lnTo>
                    <a:pt x="75" y="57"/>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08" name="Freeform 1640"/>
            <p:cNvSpPr>
              <a:spLocks/>
            </p:cNvSpPr>
            <p:nvPr/>
          </p:nvSpPr>
          <p:spPr bwMode="auto">
            <a:xfrm>
              <a:off x="3628" y="2204"/>
              <a:ext cx="64" cy="147"/>
            </a:xfrm>
            <a:custGeom>
              <a:avLst/>
              <a:gdLst/>
              <a:ahLst/>
              <a:cxnLst>
                <a:cxn ang="0">
                  <a:pos x="8" y="269"/>
                </a:cxn>
                <a:cxn ang="0">
                  <a:pos x="8" y="262"/>
                </a:cxn>
                <a:cxn ang="0">
                  <a:pos x="13" y="257"/>
                </a:cxn>
                <a:cxn ang="0">
                  <a:pos x="18" y="245"/>
                </a:cxn>
                <a:cxn ang="0">
                  <a:pos x="30" y="243"/>
                </a:cxn>
                <a:cxn ang="0">
                  <a:pos x="41" y="236"/>
                </a:cxn>
                <a:cxn ang="0">
                  <a:pos x="39" y="228"/>
                </a:cxn>
                <a:cxn ang="0">
                  <a:pos x="41" y="221"/>
                </a:cxn>
                <a:cxn ang="0">
                  <a:pos x="46" y="217"/>
                </a:cxn>
                <a:cxn ang="0">
                  <a:pos x="54" y="209"/>
                </a:cxn>
                <a:cxn ang="0">
                  <a:pos x="65" y="199"/>
                </a:cxn>
                <a:cxn ang="0">
                  <a:pos x="78" y="188"/>
                </a:cxn>
                <a:cxn ang="0">
                  <a:pos x="77" y="180"/>
                </a:cxn>
                <a:cxn ang="0">
                  <a:pos x="56" y="164"/>
                </a:cxn>
                <a:cxn ang="0">
                  <a:pos x="49" y="161"/>
                </a:cxn>
                <a:cxn ang="0">
                  <a:pos x="42" y="151"/>
                </a:cxn>
                <a:cxn ang="0">
                  <a:pos x="37" y="152"/>
                </a:cxn>
                <a:cxn ang="0">
                  <a:pos x="29" y="146"/>
                </a:cxn>
                <a:cxn ang="0">
                  <a:pos x="25" y="134"/>
                </a:cxn>
                <a:cxn ang="0">
                  <a:pos x="13" y="134"/>
                </a:cxn>
                <a:cxn ang="0">
                  <a:pos x="12" y="130"/>
                </a:cxn>
                <a:cxn ang="0">
                  <a:pos x="8" y="122"/>
                </a:cxn>
                <a:cxn ang="0">
                  <a:pos x="10" y="117"/>
                </a:cxn>
                <a:cxn ang="0">
                  <a:pos x="7" y="108"/>
                </a:cxn>
                <a:cxn ang="0">
                  <a:pos x="7" y="99"/>
                </a:cxn>
                <a:cxn ang="0">
                  <a:pos x="15" y="96"/>
                </a:cxn>
                <a:cxn ang="0">
                  <a:pos x="13" y="89"/>
                </a:cxn>
                <a:cxn ang="0">
                  <a:pos x="17" y="82"/>
                </a:cxn>
                <a:cxn ang="0">
                  <a:pos x="13" y="79"/>
                </a:cxn>
                <a:cxn ang="0">
                  <a:pos x="3" y="69"/>
                </a:cxn>
                <a:cxn ang="0">
                  <a:pos x="10" y="62"/>
                </a:cxn>
                <a:cxn ang="0">
                  <a:pos x="17" y="52"/>
                </a:cxn>
                <a:cxn ang="0">
                  <a:pos x="17" y="48"/>
                </a:cxn>
                <a:cxn ang="0">
                  <a:pos x="20" y="43"/>
                </a:cxn>
                <a:cxn ang="0">
                  <a:pos x="27" y="26"/>
                </a:cxn>
                <a:cxn ang="0">
                  <a:pos x="29" y="14"/>
                </a:cxn>
                <a:cxn ang="0">
                  <a:pos x="32" y="9"/>
                </a:cxn>
                <a:cxn ang="0">
                  <a:pos x="83" y="16"/>
                </a:cxn>
                <a:cxn ang="0">
                  <a:pos x="104" y="23"/>
                </a:cxn>
                <a:cxn ang="0">
                  <a:pos x="145" y="38"/>
                </a:cxn>
                <a:cxn ang="0">
                  <a:pos x="145" y="52"/>
                </a:cxn>
                <a:cxn ang="0">
                  <a:pos x="140" y="76"/>
                </a:cxn>
                <a:cxn ang="0">
                  <a:pos x="129" y="93"/>
                </a:cxn>
                <a:cxn ang="0">
                  <a:pos x="126" y="89"/>
                </a:cxn>
                <a:cxn ang="0">
                  <a:pos x="118" y="117"/>
                </a:cxn>
                <a:cxn ang="0">
                  <a:pos x="126" y="127"/>
                </a:cxn>
                <a:cxn ang="0">
                  <a:pos x="159" y="137"/>
                </a:cxn>
                <a:cxn ang="0">
                  <a:pos x="153" y="173"/>
                </a:cxn>
                <a:cxn ang="0">
                  <a:pos x="160" y="175"/>
                </a:cxn>
                <a:cxn ang="0">
                  <a:pos x="152" y="183"/>
                </a:cxn>
                <a:cxn ang="0">
                  <a:pos x="153" y="210"/>
                </a:cxn>
                <a:cxn ang="0">
                  <a:pos x="153" y="250"/>
                </a:cxn>
                <a:cxn ang="0">
                  <a:pos x="147" y="269"/>
                </a:cxn>
                <a:cxn ang="0">
                  <a:pos x="140" y="274"/>
                </a:cxn>
                <a:cxn ang="0">
                  <a:pos x="138" y="292"/>
                </a:cxn>
                <a:cxn ang="0">
                  <a:pos x="121" y="313"/>
                </a:cxn>
                <a:cxn ang="0">
                  <a:pos x="109" y="356"/>
                </a:cxn>
                <a:cxn ang="0">
                  <a:pos x="102" y="369"/>
                </a:cxn>
                <a:cxn ang="0">
                  <a:pos x="95" y="345"/>
                </a:cxn>
                <a:cxn ang="0">
                  <a:pos x="78" y="335"/>
                </a:cxn>
                <a:cxn ang="0">
                  <a:pos x="25" y="320"/>
                </a:cxn>
                <a:cxn ang="0">
                  <a:pos x="8" y="292"/>
                </a:cxn>
                <a:cxn ang="0">
                  <a:pos x="7" y="270"/>
                </a:cxn>
              </a:cxnLst>
              <a:rect l="0" t="0" r="r" b="b"/>
              <a:pathLst>
                <a:path w="160" h="369">
                  <a:moveTo>
                    <a:pt x="7" y="270"/>
                  </a:moveTo>
                  <a:lnTo>
                    <a:pt x="8" y="269"/>
                  </a:lnTo>
                  <a:lnTo>
                    <a:pt x="7" y="265"/>
                  </a:lnTo>
                  <a:lnTo>
                    <a:pt x="8" y="262"/>
                  </a:lnTo>
                  <a:lnTo>
                    <a:pt x="12" y="258"/>
                  </a:lnTo>
                  <a:lnTo>
                    <a:pt x="13" y="257"/>
                  </a:lnTo>
                  <a:lnTo>
                    <a:pt x="12" y="255"/>
                  </a:lnTo>
                  <a:lnTo>
                    <a:pt x="18" y="245"/>
                  </a:lnTo>
                  <a:lnTo>
                    <a:pt x="29" y="243"/>
                  </a:lnTo>
                  <a:lnTo>
                    <a:pt x="30" y="243"/>
                  </a:lnTo>
                  <a:lnTo>
                    <a:pt x="36" y="238"/>
                  </a:lnTo>
                  <a:lnTo>
                    <a:pt x="41" y="236"/>
                  </a:lnTo>
                  <a:lnTo>
                    <a:pt x="41" y="233"/>
                  </a:lnTo>
                  <a:lnTo>
                    <a:pt x="39" y="228"/>
                  </a:lnTo>
                  <a:lnTo>
                    <a:pt x="39" y="224"/>
                  </a:lnTo>
                  <a:lnTo>
                    <a:pt x="41" y="221"/>
                  </a:lnTo>
                  <a:lnTo>
                    <a:pt x="44" y="219"/>
                  </a:lnTo>
                  <a:lnTo>
                    <a:pt x="46" y="217"/>
                  </a:lnTo>
                  <a:lnTo>
                    <a:pt x="48" y="214"/>
                  </a:lnTo>
                  <a:lnTo>
                    <a:pt x="54" y="209"/>
                  </a:lnTo>
                  <a:lnTo>
                    <a:pt x="56" y="204"/>
                  </a:lnTo>
                  <a:lnTo>
                    <a:pt x="65" y="199"/>
                  </a:lnTo>
                  <a:lnTo>
                    <a:pt x="68" y="192"/>
                  </a:lnTo>
                  <a:lnTo>
                    <a:pt x="78" y="188"/>
                  </a:lnTo>
                  <a:lnTo>
                    <a:pt x="80" y="183"/>
                  </a:lnTo>
                  <a:lnTo>
                    <a:pt x="77" y="180"/>
                  </a:lnTo>
                  <a:lnTo>
                    <a:pt x="63" y="171"/>
                  </a:lnTo>
                  <a:lnTo>
                    <a:pt x="56" y="164"/>
                  </a:lnTo>
                  <a:lnTo>
                    <a:pt x="51" y="164"/>
                  </a:lnTo>
                  <a:lnTo>
                    <a:pt x="49" y="161"/>
                  </a:lnTo>
                  <a:lnTo>
                    <a:pt x="48" y="159"/>
                  </a:lnTo>
                  <a:lnTo>
                    <a:pt x="42" y="151"/>
                  </a:lnTo>
                  <a:lnTo>
                    <a:pt x="39" y="151"/>
                  </a:lnTo>
                  <a:lnTo>
                    <a:pt x="37" y="152"/>
                  </a:lnTo>
                  <a:lnTo>
                    <a:pt x="32" y="151"/>
                  </a:lnTo>
                  <a:lnTo>
                    <a:pt x="29" y="146"/>
                  </a:lnTo>
                  <a:lnTo>
                    <a:pt x="29" y="135"/>
                  </a:lnTo>
                  <a:lnTo>
                    <a:pt x="25" y="134"/>
                  </a:lnTo>
                  <a:lnTo>
                    <a:pt x="20" y="130"/>
                  </a:lnTo>
                  <a:lnTo>
                    <a:pt x="13" y="134"/>
                  </a:lnTo>
                  <a:lnTo>
                    <a:pt x="12" y="132"/>
                  </a:lnTo>
                  <a:lnTo>
                    <a:pt x="12" y="130"/>
                  </a:lnTo>
                  <a:lnTo>
                    <a:pt x="10" y="125"/>
                  </a:lnTo>
                  <a:lnTo>
                    <a:pt x="8" y="122"/>
                  </a:lnTo>
                  <a:lnTo>
                    <a:pt x="7" y="120"/>
                  </a:lnTo>
                  <a:lnTo>
                    <a:pt x="10" y="117"/>
                  </a:lnTo>
                  <a:lnTo>
                    <a:pt x="7" y="115"/>
                  </a:lnTo>
                  <a:lnTo>
                    <a:pt x="7" y="108"/>
                  </a:lnTo>
                  <a:lnTo>
                    <a:pt x="5" y="105"/>
                  </a:lnTo>
                  <a:lnTo>
                    <a:pt x="7" y="99"/>
                  </a:lnTo>
                  <a:lnTo>
                    <a:pt x="12" y="99"/>
                  </a:lnTo>
                  <a:lnTo>
                    <a:pt x="15" y="96"/>
                  </a:lnTo>
                  <a:lnTo>
                    <a:pt x="15" y="91"/>
                  </a:lnTo>
                  <a:lnTo>
                    <a:pt x="13" y="89"/>
                  </a:lnTo>
                  <a:lnTo>
                    <a:pt x="17" y="86"/>
                  </a:lnTo>
                  <a:lnTo>
                    <a:pt x="17" y="82"/>
                  </a:lnTo>
                  <a:lnTo>
                    <a:pt x="15" y="81"/>
                  </a:lnTo>
                  <a:lnTo>
                    <a:pt x="13" y="79"/>
                  </a:lnTo>
                  <a:lnTo>
                    <a:pt x="5" y="70"/>
                  </a:lnTo>
                  <a:lnTo>
                    <a:pt x="3" y="69"/>
                  </a:lnTo>
                  <a:lnTo>
                    <a:pt x="5" y="65"/>
                  </a:lnTo>
                  <a:lnTo>
                    <a:pt x="10" y="62"/>
                  </a:lnTo>
                  <a:lnTo>
                    <a:pt x="13" y="58"/>
                  </a:lnTo>
                  <a:lnTo>
                    <a:pt x="17" y="52"/>
                  </a:lnTo>
                  <a:lnTo>
                    <a:pt x="20" y="48"/>
                  </a:lnTo>
                  <a:lnTo>
                    <a:pt x="17" y="48"/>
                  </a:lnTo>
                  <a:lnTo>
                    <a:pt x="17" y="47"/>
                  </a:lnTo>
                  <a:lnTo>
                    <a:pt x="20" y="43"/>
                  </a:lnTo>
                  <a:lnTo>
                    <a:pt x="24" y="38"/>
                  </a:lnTo>
                  <a:lnTo>
                    <a:pt x="27" y="26"/>
                  </a:lnTo>
                  <a:lnTo>
                    <a:pt x="27" y="24"/>
                  </a:lnTo>
                  <a:lnTo>
                    <a:pt x="29" y="14"/>
                  </a:lnTo>
                  <a:lnTo>
                    <a:pt x="32" y="12"/>
                  </a:lnTo>
                  <a:lnTo>
                    <a:pt x="32" y="9"/>
                  </a:lnTo>
                  <a:lnTo>
                    <a:pt x="41" y="0"/>
                  </a:lnTo>
                  <a:lnTo>
                    <a:pt x="83" y="16"/>
                  </a:lnTo>
                  <a:lnTo>
                    <a:pt x="100" y="21"/>
                  </a:lnTo>
                  <a:lnTo>
                    <a:pt x="104" y="23"/>
                  </a:lnTo>
                  <a:lnTo>
                    <a:pt x="143" y="33"/>
                  </a:lnTo>
                  <a:lnTo>
                    <a:pt x="145" y="38"/>
                  </a:lnTo>
                  <a:lnTo>
                    <a:pt x="145" y="45"/>
                  </a:lnTo>
                  <a:lnTo>
                    <a:pt x="145" y="52"/>
                  </a:lnTo>
                  <a:lnTo>
                    <a:pt x="141" y="65"/>
                  </a:lnTo>
                  <a:lnTo>
                    <a:pt x="140" y="76"/>
                  </a:lnTo>
                  <a:lnTo>
                    <a:pt x="141" y="81"/>
                  </a:lnTo>
                  <a:lnTo>
                    <a:pt x="129" y="93"/>
                  </a:lnTo>
                  <a:lnTo>
                    <a:pt x="129" y="84"/>
                  </a:lnTo>
                  <a:lnTo>
                    <a:pt x="126" y="89"/>
                  </a:lnTo>
                  <a:lnTo>
                    <a:pt x="123" y="103"/>
                  </a:lnTo>
                  <a:lnTo>
                    <a:pt x="118" y="117"/>
                  </a:lnTo>
                  <a:lnTo>
                    <a:pt x="121" y="123"/>
                  </a:lnTo>
                  <a:lnTo>
                    <a:pt x="126" y="127"/>
                  </a:lnTo>
                  <a:lnTo>
                    <a:pt x="138" y="122"/>
                  </a:lnTo>
                  <a:lnTo>
                    <a:pt x="159" y="137"/>
                  </a:lnTo>
                  <a:lnTo>
                    <a:pt x="160" y="173"/>
                  </a:lnTo>
                  <a:lnTo>
                    <a:pt x="153" y="173"/>
                  </a:lnTo>
                  <a:lnTo>
                    <a:pt x="155" y="176"/>
                  </a:lnTo>
                  <a:lnTo>
                    <a:pt x="160" y="175"/>
                  </a:lnTo>
                  <a:lnTo>
                    <a:pt x="160" y="180"/>
                  </a:lnTo>
                  <a:lnTo>
                    <a:pt x="152" y="183"/>
                  </a:lnTo>
                  <a:lnTo>
                    <a:pt x="157" y="183"/>
                  </a:lnTo>
                  <a:lnTo>
                    <a:pt x="153" y="210"/>
                  </a:lnTo>
                  <a:lnTo>
                    <a:pt x="159" y="234"/>
                  </a:lnTo>
                  <a:lnTo>
                    <a:pt x="153" y="250"/>
                  </a:lnTo>
                  <a:lnTo>
                    <a:pt x="145" y="260"/>
                  </a:lnTo>
                  <a:lnTo>
                    <a:pt x="147" y="269"/>
                  </a:lnTo>
                  <a:lnTo>
                    <a:pt x="136" y="267"/>
                  </a:lnTo>
                  <a:lnTo>
                    <a:pt x="140" y="274"/>
                  </a:lnTo>
                  <a:lnTo>
                    <a:pt x="135" y="287"/>
                  </a:lnTo>
                  <a:lnTo>
                    <a:pt x="138" y="292"/>
                  </a:lnTo>
                  <a:lnTo>
                    <a:pt x="118" y="313"/>
                  </a:lnTo>
                  <a:lnTo>
                    <a:pt x="121" y="313"/>
                  </a:lnTo>
                  <a:lnTo>
                    <a:pt x="123" y="318"/>
                  </a:lnTo>
                  <a:lnTo>
                    <a:pt x="109" y="356"/>
                  </a:lnTo>
                  <a:lnTo>
                    <a:pt x="102" y="364"/>
                  </a:lnTo>
                  <a:lnTo>
                    <a:pt x="102" y="369"/>
                  </a:lnTo>
                  <a:lnTo>
                    <a:pt x="92" y="369"/>
                  </a:lnTo>
                  <a:lnTo>
                    <a:pt x="95" y="345"/>
                  </a:lnTo>
                  <a:lnTo>
                    <a:pt x="90" y="337"/>
                  </a:lnTo>
                  <a:lnTo>
                    <a:pt x="78" y="335"/>
                  </a:lnTo>
                  <a:lnTo>
                    <a:pt x="66" y="340"/>
                  </a:lnTo>
                  <a:lnTo>
                    <a:pt x="25" y="320"/>
                  </a:lnTo>
                  <a:lnTo>
                    <a:pt x="7" y="304"/>
                  </a:lnTo>
                  <a:lnTo>
                    <a:pt x="8" y="292"/>
                  </a:lnTo>
                  <a:lnTo>
                    <a:pt x="0" y="286"/>
                  </a:lnTo>
                  <a:lnTo>
                    <a:pt x="7" y="270"/>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09" name="Freeform 1641"/>
            <p:cNvSpPr>
              <a:spLocks/>
            </p:cNvSpPr>
            <p:nvPr/>
          </p:nvSpPr>
          <p:spPr bwMode="auto">
            <a:xfrm>
              <a:off x="3183" y="2217"/>
              <a:ext cx="205" cy="235"/>
            </a:xfrm>
            <a:custGeom>
              <a:avLst/>
              <a:gdLst/>
              <a:ahLst/>
              <a:cxnLst>
                <a:cxn ang="0">
                  <a:pos x="231" y="569"/>
                </a:cxn>
                <a:cxn ang="0">
                  <a:pos x="208" y="558"/>
                </a:cxn>
                <a:cxn ang="0">
                  <a:pos x="191" y="569"/>
                </a:cxn>
                <a:cxn ang="0">
                  <a:pos x="176" y="569"/>
                </a:cxn>
                <a:cxn ang="0">
                  <a:pos x="157" y="553"/>
                </a:cxn>
                <a:cxn ang="0">
                  <a:pos x="126" y="553"/>
                </a:cxn>
                <a:cxn ang="0">
                  <a:pos x="109" y="531"/>
                </a:cxn>
                <a:cxn ang="0">
                  <a:pos x="92" y="517"/>
                </a:cxn>
                <a:cxn ang="0">
                  <a:pos x="80" y="510"/>
                </a:cxn>
                <a:cxn ang="0">
                  <a:pos x="51" y="507"/>
                </a:cxn>
                <a:cxn ang="0">
                  <a:pos x="41" y="481"/>
                </a:cxn>
                <a:cxn ang="0">
                  <a:pos x="31" y="388"/>
                </a:cxn>
                <a:cxn ang="0">
                  <a:pos x="19" y="283"/>
                </a:cxn>
                <a:cxn ang="0">
                  <a:pos x="7" y="181"/>
                </a:cxn>
                <a:cxn ang="0">
                  <a:pos x="0" y="113"/>
                </a:cxn>
                <a:cxn ang="0">
                  <a:pos x="116" y="96"/>
                </a:cxn>
                <a:cxn ang="0">
                  <a:pos x="231" y="107"/>
                </a:cxn>
                <a:cxn ang="0">
                  <a:pos x="241" y="119"/>
                </a:cxn>
                <a:cxn ang="0">
                  <a:pos x="326" y="99"/>
                </a:cxn>
                <a:cxn ang="0">
                  <a:pos x="427" y="29"/>
                </a:cxn>
                <a:cxn ang="0">
                  <a:pos x="490" y="75"/>
                </a:cxn>
                <a:cxn ang="0">
                  <a:pos x="512" y="206"/>
                </a:cxn>
                <a:cxn ang="0">
                  <a:pos x="497" y="218"/>
                </a:cxn>
                <a:cxn ang="0">
                  <a:pos x="505" y="232"/>
                </a:cxn>
                <a:cxn ang="0">
                  <a:pos x="511" y="259"/>
                </a:cxn>
                <a:cxn ang="0">
                  <a:pos x="502" y="282"/>
                </a:cxn>
                <a:cxn ang="0">
                  <a:pos x="500" y="317"/>
                </a:cxn>
                <a:cxn ang="0">
                  <a:pos x="497" y="323"/>
                </a:cxn>
                <a:cxn ang="0">
                  <a:pos x="497" y="335"/>
                </a:cxn>
                <a:cxn ang="0">
                  <a:pos x="499" y="353"/>
                </a:cxn>
                <a:cxn ang="0">
                  <a:pos x="495" y="369"/>
                </a:cxn>
                <a:cxn ang="0">
                  <a:pos x="480" y="384"/>
                </a:cxn>
                <a:cxn ang="0">
                  <a:pos x="464" y="403"/>
                </a:cxn>
                <a:cxn ang="0">
                  <a:pos x="454" y="413"/>
                </a:cxn>
                <a:cxn ang="0">
                  <a:pos x="434" y="411"/>
                </a:cxn>
                <a:cxn ang="0">
                  <a:pos x="424" y="437"/>
                </a:cxn>
                <a:cxn ang="0">
                  <a:pos x="406" y="447"/>
                </a:cxn>
                <a:cxn ang="0">
                  <a:pos x="401" y="469"/>
                </a:cxn>
                <a:cxn ang="0">
                  <a:pos x="405" y="478"/>
                </a:cxn>
                <a:cxn ang="0">
                  <a:pos x="401" y="490"/>
                </a:cxn>
                <a:cxn ang="0">
                  <a:pos x="391" y="502"/>
                </a:cxn>
                <a:cxn ang="0">
                  <a:pos x="386" y="485"/>
                </a:cxn>
                <a:cxn ang="0">
                  <a:pos x="372" y="488"/>
                </a:cxn>
                <a:cxn ang="0">
                  <a:pos x="365" y="512"/>
                </a:cxn>
                <a:cxn ang="0">
                  <a:pos x="364" y="538"/>
                </a:cxn>
                <a:cxn ang="0">
                  <a:pos x="355" y="553"/>
                </a:cxn>
                <a:cxn ang="0">
                  <a:pos x="345" y="580"/>
                </a:cxn>
                <a:cxn ang="0">
                  <a:pos x="324" y="587"/>
                </a:cxn>
                <a:cxn ang="0">
                  <a:pos x="307" y="569"/>
                </a:cxn>
                <a:cxn ang="0">
                  <a:pos x="287" y="562"/>
                </a:cxn>
                <a:cxn ang="0">
                  <a:pos x="278" y="539"/>
                </a:cxn>
                <a:cxn ang="0">
                  <a:pos x="260" y="551"/>
                </a:cxn>
                <a:cxn ang="0">
                  <a:pos x="239" y="563"/>
                </a:cxn>
              </a:cxnLst>
              <a:rect l="0" t="0" r="r" b="b"/>
              <a:pathLst>
                <a:path w="512" h="587">
                  <a:moveTo>
                    <a:pt x="237" y="567"/>
                  </a:moveTo>
                  <a:lnTo>
                    <a:pt x="234" y="569"/>
                  </a:lnTo>
                  <a:lnTo>
                    <a:pt x="232" y="570"/>
                  </a:lnTo>
                  <a:lnTo>
                    <a:pt x="231" y="569"/>
                  </a:lnTo>
                  <a:lnTo>
                    <a:pt x="229" y="565"/>
                  </a:lnTo>
                  <a:lnTo>
                    <a:pt x="224" y="562"/>
                  </a:lnTo>
                  <a:lnTo>
                    <a:pt x="213" y="562"/>
                  </a:lnTo>
                  <a:lnTo>
                    <a:pt x="208" y="558"/>
                  </a:lnTo>
                  <a:lnTo>
                    <a:pt x="205" y="558"/>
                  </a:lnTo>
                  <a:lnTo>
                    <a:pt x="195" y="562"/>
                  </a:lnTo>
                  <a:lnTo>
                    <a:pt x="193" y="563"/>
                  </a:lnTo>
                  <a:lnTo>
                    <a:pt x="191" y="569"/>
                  </a:lnTo>
                  <a:lnTo>
                    <a:pt x="191" y="570"/>
                  </a:lnTo>
                  <a:lnTo>
                    <a:pt x="188" y="572"/>
                  </a:lnTo>
                  <a:lnTo>
                    <a:pt x="184" y="570"/>
                  </a:lnTo>
                  <a:lnTo>
                    <a:pt x="176" y="569"/>
                  </a:lnTo>
                  <a:lnTo>
                    <a:pt x="174" y="562"/>
                  </a:lnTo>
                  <a:lnTo>
                    <a:pt x="167" y="560"/>
                  </a:lnTo>
                  <a:lnTo>
                    <a:pt x="164" y="555"/>
                  </a:lnTo>
                  <a:lnTo>
                    <a:pt x="157" y="553"/>
                  </a:lnTo>
                  <a:lnTo>
                    <a:pt x="152" y="551"/>
                  </a:lnTo>
                  <a:lnTo>
                    <a:pt x="140" y="555"/>
                  </a:lnTo>
                  <a:lnTo>
                    <a:pt x="137" y="555"/>
                  </a:lnTo>
                  <a:lnTo>
                    <a:pt x="126" y="553"/>
                  </a:lnTo>
                  <a:lnTo>
                    <a:pt x="120" y="550"/>
                  </a:lnTo>
                  <a:lnTo>
                    <a:pt x="118" y="541"/>
                  </a:lnTo>
                  <a:lnTo>
                    <a:pt x="113" y="534"/>
                  </a:lnTo>
                  <a:lnTo>
                    <a:pt x="109" y="531"/>
                  </a:lnTo>
                  <a:lnTo>
                    <a:pt x="106" y="521"/>
                  </a:lnTo>
                  <a:lnTo>
                    <a:pt x="101" y="517"/>
                  </a:lnTo>
                  <a:lnTo>
                    <a:pt x="96" y="517"/>
                  </a:lnTo>
                  <a:lnTo>
                    <a:pt x="92" y="517"/>
                  </a:lnTo>
                  <a:lnTo>
                    <a:pt x="91" y="510"/>
                  </a:lnTo>
                  <a:lnTo>
                    <a:pt x="87" y="507"/>
                  </a:lnTo>
                  <a:lnTo>
                    <a:pt x="82" y="509"/>
                  </a:lnTo>
                  <a:lnTo>
                    <a:pt x="80" y="510"/>
                  </a:lnTo>
                  <a:lnTo>
                    <a:pt x="72" y="516"/>
                  </a:lnTo>
                  <a:lnTo>
                    <a:pt x="67" y="516"/>
                  </a:lnTo>
                  <a:lnTo>
                    <a:pt x="61" y="514"/>
                  </a:lnTo>
                  <a:lnTo>
                    <a:pt x="51" y="507"/>
                  </a:lnTo>
                  <a:lnTo>
                    <a:pt x="48" y="512"/>
                  </a:lnTo>
                  <a:lnTo>
                    <a:pt x="44" y="514"/>
                  </a:lnTo>
                  <a:lnTo>
                    <a:pt x="41" y="483"/>
                  </a:lnTo>
                  <a:lnTo>
                    <a:pt x="41" y="481"/>
                  </a:lnTo>
                  <a:lnTo>
                    <a:pt x="38" y="451"/>
                  </a:lnTo>
                  <a:lnTo>
                    <a:pt x="36" y="442"/>
                  </a:lnTo>
                  <a:lnTo>
                    <a:pt x="34" y="417"/>
                  </a:lnTo>
                  <a:lnTo>
                    <a:pt x="31" y="388"/>
                  </a:lnTo>
                  <a:lnTo>
                    <a:pt x="29" y="372"/>
                  </a:lnTo>
                  <a:lnTo>
                    <a:pt x="24" y="326"/>
                  </a:lnTo>
                  <a:lnTo>
                    <a:pt x="24" y="321"/>
                  </a:lnTo>
                  <a:lnTo>
                    <a:pt x="19" y="283"/>
                  </a:lnTo>
                  <a:lnTo>
                    <a:pt x="17" y="263"/>
                  </a:lnTo>
                  <a:lnTo>
                    <a:pt x="14" y="230"/>
                  </a:lnTo>
                  <a:lnTo>
                    <a:pt x="12" y="222"/>
                  </a:lnTo>
                  <a:lnTo>
                    <a:pt x="7" y="181"/>
                  </a:lnTo>
                  <a:lnTo>
                    <a:pt x="7" y="176"/>
                  </a:lnTo>
                  <a:lnTo>
                    <a:pt x="3" y="154"/>
                  </a:lnTo>
                  <a:lnTo>
                    <a:pt x="2" y="138"/>
                  </a:lnTo>
                  <a:lnTo>
                    <a:pt x="0" y="113"/>
                  </a:lnTo>
                  <a:lnTo>
                    <a:pt x="46" y="106"/>
                  </a:lnTo>
                  <a:lnTo>
                    <a:pt x="48" y="104"/>
                  </a:lnTo>
                  <a:lnTo>
                    <a:pt x="104" y="97"/>
                  </a:lnTo>
                  <a:lnTo>
                    <a:pt x="116" y="96"/>
                  </a:lnTo>
                  <a:lnTo>
                    <a:pt x="149" y="89"/>
                  </a:lnTo>
                  <a:lnTo>
                    <a:pt x="188" y="99"/>
                  </a:lnTo>
                  <a:lnTo>
                    <a:pt x="207" y="111"/>
                  </a:lnTo>
                  <a:lnTo>
                    <a:pt x="231" y="107"/>
                  </a:lnTo>
                  <a:lnTo>
                    <a:pt x="232" y="113"/>
                  </a:lnTo>
                  <a:lnTo>
                    <a:pt x="200" y="125"/>
                  </a:lnTo>
                  <a:lnTo>
                    <a:pt x="220" y="126"/>
                  </a:lnTo>
                  <a:lnTo>
                    <a:pt x="241" y="119"/>
                  </a:lnTo>
                  <a:lnTo>
                    <a:pt x="261" y="126"/>
                  </a:lnTo>
                  <a:lnTo>
                    <a:pt x="283" y="116"/>
                  </a:lnTo>
                  <a:lnTo>
                    <a:pt x="319" y="99"/>
                  </a:lnTo>
                  <a:lnTo>
                    <a:pt x="326" y="99"/>
                  </a:lnTo>
                  <a:lnTo>
                    <a:pt x="352" y="97"/>
                  </a:lnTo>
                  <a:lnTo>
                    <a:pt x="377" y="72"/>
                  </a:lnTo>
                  <a:lnTo>
                    <a:pt x="389" y="55"/>
                  </a:lnTo>
                  <a:lnTo>
                    <a:pt x="427" y="29"/>
                  </a:lnTo>
                  <a:lnTo>
                    <a:pt x="478" y="0"/>
                  </a:lnTo>
                  <a:lnTo>
                    <a:pt x="482" y="20"/>
                  </a:lnTo>
                  <a:lnTo>
                    <a:pt x="490" y="75"/>
                  </a:lnTo>
                  <a:lnTo>
                    <a:pt x="490" y="75"/>
                  </a:lnTo>
                  <a:lnTo>
                    <a:pt x="499" y="131"/>
                  </a:lnTo>
                  <a:lnTo>
                    <a:pt x="505" y="167"/>
                  </a:lnTo>
                  <a:lnTo>
                    <a:pt x="505" y="172"/>
                  </a:lnTo>
                  <a:lnTo>
                    <a:pt x="512" y="206"/>
                  </a:lnTo>
                  <a:lnTo>
                    <a:pt x="505" y="212"/>
                  </a:lnTo>
                  <a:lnTo>
                    <a:pt x="502" y="212"/>
                  </a:lnTo>
                  <a:lnTo>
                    <a:pt x="499" y="212"/>
                  </a:lnTo>
                  <a:lnTo>
                    <a:pt x="497" y="218"/>
                  </a:lnTo>
                  <a:lnTo>
                    <a:pt x="497" y="220"/>
                  </a:lnTo>
                  <a:lnTo>
                    <a:pt x="500" y="224"/>
                  </a:lnTo>
                  <a:lnTo>
                    <a:pt x="504" y="229"/>
                  </a:lnTo>
                  <a:lnTo>
                    <a:pt x="505" y="232"/>
                  </a:lnTo>
                  <a:lnTo>
                    <a:pt x="505" y="246"/>
                  </a:lnTo>
                  <a:lnTo>
                    <a:pt x="505" y="247"/>
                  </a:lnTo>
                  <a:lnTo>
                    <a:pt x="509" y="249"/>
                  </a:lnTo>
                  <a:lnTo>
                    <a:pt x="511" y="259"/>
                  </a:lnTo>
                  <a:lnTo>
                    <a:pt x="511" y="263"/>
                  </a:lnTo>
                  <a:lnTo>
                    <a:pt x="507" y="270"/>
                  </a:lnTo>
                  <a:lnTo>
                    <a:pt x="504" y="278"/>
                  </a:lnTo>
                  <a:lnTo>
                    <a:pt x="502" y="282"/>
                  </a:lnTo>
                  <a:lnTo>
                    <a:pt x="502" y="283"/>
                  </a:lnTo>
                  <a:lnTo>
                    <a:pt x="502" y="304"/>
                  </a:lnTo>
                  <a:lnTo>
                    <a:pt x="502" y="311"/>
                  </a:lnTo>
                  <a:lnTo>
                    <a:pt x="500" y="317"/>
                  </a:lnTo>
                  <a:lnTo>
                    <a:pt x="502" y="321"/>
                  </a:lnTo>
                  <a:lnTo>
                    <a:pt x="500" y="323"/>
                  </a:lnTo>
                  <a:lnTo>
                    <a:pt x="497" y="323"/>
                  </a:lnTo>
                  <a:lnTo>
                    <a:pt x="497" y="323"/>
                  </a:lnTo>
                  <a:lnTo>
                    <a:pt x="497" y="324"/>
                  </a:lnTo>
                  <a:lnTo>
                    <a:pt x="500" y="329"/>
                  </a:lnTo>
                  <a:lnTo>
                    <a:pt x="499" y="331"/>
                  </a:lnTo>
                  <a:lnTo>
                    <a:pt x="497" y="335"/>
                  </a:lnTo>
                  <a:lnTo>
                    <a:pt x="499" y="340"/>
                  </a:lnTo>
                  <a:lnTo>
                    <a:pt x="494" y="348"/>
                  </a:lnTo>
                  <a:lnTo>
                    <a:pt x="495" y="352"/>
                  </a:lnTo>
                  <a:lnTo>
                    <a:pt x="499" y="353"/>
                  </a:lnTo>
                  <a:lnTo>
                    <a:pt x="499" y="355"/>
                  </a:lnTo>
                  <a:lnTo>
                    <a:pt x="495" y="360"/>
                  </a:lnTo>
                  <a:lnTo>
                    <a:pt x="495" y="364"/>
                  </a:lnTo>
                  <a:lnTo>
                    <a:pt x="495" y="369"/>
                  </a:lnTo>
                  <a:lnTo>
                    <a:pt x="492" y="372"/>
                  </a:lnTo>
                  <a:lnTo>
                    <a:pt x="490" y="372"/>
                  </a:lnTo>
                  <a:lnTo>
                    <a:pt x="485" y="377"/>
                  </a:lnTo>
                  <a:lnTo>
                    <a:pt x="480" y="384"/>
                  </a:lnTo>
                  <a:lnTo>
                    <a:pt x="480" y="386"/>
                  </a:lnTo>
                  <a:lnTo>
                    <a:pt x="473" y="393"/>
                  </a:lnTo>
                  <a:lnTo>
                    <a:pt x="471" y="398"/>
                  </a:lnTo>
                  <a:lnTo>
                    <a:pt x="464" y="403"/>
                  </a:lnTo>
                  <a:lnTo>
                    <a:pt x="463" y="406"/>
                  </a:lnTo>
                  <a:lnTo>
                    <a:pt x="461" y="408"/>
                  </a:lnTo>
                  <a:lnTo>
                    <a:pt x="459" y="411"/>
                  </a:lnTo>
                  <a:lnTo>
                    <a:pt x="454" y="413"/>
                  </a:lnTo>
                  <a:lnTo>
                    <a:pt x="447" y="418"/>
                  </a:lnTo>
                  <a:lnTo>
                    <a:pt x="444" y="422"/>
                  </a:lnTo>
                  <a:lnTo>
                    <a:pt x="435" y="413"/>
                  </a:lnTo>
                  <a:lnTo>
                    <a:pt x="434" y="411"/>
                  </a:lnTo>
                  <a:lnTo>
                    <a:pt x="432" y="413"/>
                  </a:lnTo>
                  <a:lnTo>
                    <a:pt x="425" y="423"/>
                  </a:lnTo>
                  <a:lnTo>
                    <a:pt x="424" y="427"/>
                  </a:lnTo>
                  <a:lnTo>
                    <a:pt x="424" y="437"/>
                  </a:lnTo>
                  <a:lnTo>
                    <a:pt x="412" y="437"/>
                  </a:lnTo>
                  <a:lnTo>
                    <a:pt x="410" y="440"/>
                  </a:lnTo>
                  <a:lnTo>
                    <a:pt x="410" y="446"/>
                  </a:lnTo>
                  <a:lnTo>
                    <a:pt x="406" y="447"/>
                  </a:lnTo>
                  <a:lnTo>
                    <a:pt x="403" y="454"/>
                  </a:lnTo>
                  <a:lnTo>
                    <a:pt x="406" y="461"/>
                  </a:lnTo>
                  <a:lnTo>
                    <a:pt x="405" y="466"/>
                  </a:lnTo>
                  <a:lnTo>
                    <a:pt x="401" y="469"/>
                  </a:lnTo>
                  <a:lnTo>
                    <a:pt x="398" y="469"/>
                  </a:lnTo>
                  <a:lnTo>
                    <a:pt x="398" y="471"/>
                  </a:lnTo>
                  <a:lnTo>
                    <a:pt x="400" y="475"/>
                  </a:lnTo>
                  <a:lnTo>
                    <a:pt x="405" y="478"/>
                  </a:lnTo>
                  <a:lnTo>
                    <a:pt x="405" y="487"/>
                  </a:lnTo>
                  <a:lnTo>
                    <a:pt x="408" y="492"/>
                  </a:lnTo>
                  <a:lnTo>
                    <a:pt x="406" y="493"/>
                  </a:lnTo>
                  <a:lnTo>
                    <a:pt x="401" y="490"/>
                  </a:lnTo>
                  <a:lnTo>
                    <a:pt x="400" y="492"/>
                  </a:lnTo>
                  <a:lnTo>
                    <a:pt x="398" y="500"/>
                  </a:lnTo>
                  <a:lnTo>
                    <a:pt x="394" y="504"/>
                  </a:lnTo>
                  <a:lnTo>
                    <a:pt x="391" y="502"/>
                  </a:lnTo>
                  <a:lnTo>
                    <a:pt x="389" y="500"/>
                  </a:lnTo>
                  <a:lnTo>
                    <a:pt x="393" y="493"/>
                  </a:lnTo>
                  <a:lnTo>
                    <a:pt x="388" y="487"/>
                  </a:lnTo>
                  <a:lnTo>
                    <a:pt x="386" y="485"/>
                  </a:lnTo>
                  <a:lnTo>
                    <a:pt x="383" y="487"/>
                  </a:lnTo>
                  <a:lnTo>
                    <a:pt x="379" y="483"/>
                  </a:lnTo>
                  <a:lnTo>
                    <a:pt x="374" y="483"/>
                  </a:lnTo>
                  <a:lnTo>
                    <a:pt x="372" y="488"/>
                  </a:lnTo>
                  <a:lnTo>
                    <a:pt x="369" y="490"/>
                  </a:lnTo>
                  <a:lnTo>
                    <a:pt x="367" y="495"/>
                  </a:lnTo>
                  <a:lnTo>
                    <a:pt x="364" y="504"/>
                  </a:lnTo>
                  <a:lnTo>
                    <a:pt x="365" y="512"/>
                  </a:lnTo>
                  <a:lnTo>
                    <a:pt x="360" y="519"/>
                  </a:lnTo>
                  <a:lnTo>
                    <a:pt x="359" y="522"/>
                  </a:lnTo>
                  <a:lnTo>
                    <a:pt x="364" y="533"/>
                  </a:lnTo>
                  <a:lnTo>
                    <a:pt x="364" y="538"/>
                  </a:lnTo>
                  <a:lnTo>
                    <a:pt x="367" y="545"/>
                  </a:lnTo>
                  <a:lnTo>
                    <a:pt x="365" y="551"/>
                  </a:lnTo>
                  <a:lnTo>
                    <a:pt x="362" y="553"/>
                  </a:lnTo>
                  <a:lnTo>
                    <a:pt x="355" y="553"/>
                  </a:lnTo>
                  <a:lnTo>
                    <a:pt x="354" y="555"/>
                  </a:lnTo>
                  <a:lnTo>
                    <a:pt x="354" y="574"/>
                  </a:lnTo>
                  <a:lnTo>
                    <a:pt x="352" y="577"/>
                  </a:lnTo>
                  <a:lnTo>
                    <a:pt x="345" y="580"/>
                  </a:lnTo>
                  <a:lnTo>
                    <a:pt x="343" y="580"/>
                  </a:lnTo>
                  <a:lnTo>
                    <a:pt x="333" y="586"/>
                  </a:lnTo>
                  <a:lnTo>
                    <a:pt x="328" y="587"/>
                  </a:lnTo>
                  <a:lnTo>
                    <a:pt x="324" y="587"/>
                  </a:lnTo>
                  <a:lnTo>
                    <a:pt x="323" y="586"/>
                  </a:lnTo>
                  <a:lnTo>
                    <a:pt x="318" y="577"/>
                  </a:lnTo>
                  <a:lnTo>
                    <a:pt x="311" y="574"/>
                  </a:lnTo>
                  <a:lnTo>
                    <a:pt x="307" y="569"/>
                  </a:lnTo>
                  <a:lnTo>
                    <a:pt x="301" y="567"/>
                  </a:lnTo>
                  <a:lnTo>
                    <a:pt x="294" y="567"/>
                  </a:lnTo>
                  <a:lnTo>
                    <a:pt x="290" y="565"/>
                  </a:lnTo>
                  <a:lnTo>
                    <a:pt x="287" y="562"/>
                  </a:lnTo>
                  <a:lnTo>
                    <a:pt x="285" y="553"/>
                  </a:lnTo>
                  <a:lnTo>
                    <a:pt x="282" y="550"/>
                  </a:lnTo>
                  <a:lnTo>
                    <a:pt x="282" y="543"/>
                  </a:lnTo>
                  <a:lnTo>
                    <a:pt x="278" y="539"/>
                  </a:lnTo>
                  <a:lnTo>
                    <a:pt x="275" y="539"/>
                  </a:lnTo>
                  <a:lnTo>
                    <a:pt x="270" y="545"/>
                  </a:lnTo>
                  <a:lnTo>
                    <a:pt x="263" y="546"/>
                  </a:lnTo>
                  <a:lnTo>
                    <a:pt x="260" y="551"/>
                  </a:lnTo>
                  <a:lnTo>
                    <a:pt x="254" y="557"/>
                  </a:lnTo>
                  <a:lnTo>
                    <a:pt x="251" y="563"/>
                  </a:lnTo>
                  <a:lnTo>
                    <a:pt x="248" y="565"/>
                  </a:lnTo>
                  <a:lnTo>
                    <a:pt x="239" y="563"/>
                  </a:lnTo>
                  <a:lnTo>
                    <a:pt x="237" y="567"/>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10" name="Freeform 1642"/>
            <p:cNvSpPr>
              <a:spLocks/>
            </p:cNvSpPr>
            <p:nvPr/>
          </p:nvSpPr>
          <p:spPr bwMode="auto">
            <a:xfrm>
              <a:off x="3565" y="2371"/>
              <a:ext cx="11" cy="13"/>
            </a:xfrm>
            <a:custGeom>
              <a:avLst/>
              <a:gdLst/>
              <a:ahLst/>
              <a:cxnLst>
                <a:cxn ang="0">
                  <a:pos x="14" y="4"/>
                </a:cxn>
                <a:cxn ang="0">
                  <a:pos x="27" y="14"/>
                </a:cxn>
                <a:cxn ang="0">
                  <a:pos x="14" y="33"/>
                </a:cxn>
                <a:cxn ang="0">
                  <a:pos x="15" y="27"/>
                </a:cxn>
                <a:cxn ang="0">
                  <a:pos x="14" y="26"/>
                </a:cxn>
                <a:cxn ang="0">
                  <a:pos x="14" y="24"/>
                </a:cxn>
                <a:cxn ang="0">
                  <a:pos x="12" y="21"/>
                </a:cxn>
                <a:cxn ang="0">
                  <a:pos x="8" y="17"/>
                </a:cxn>
                <a:cxn ang="0">
                  <a:pos x="7" y="14"/>
                </a:cxn>
                <a:cxn ang="0">
                  <a:pos x="0" y="12"/>
                </a:cxn>
                <a:cxn ang="0">
                  <a:pos x="8" y="0"/>
                </a:cxn>
                <a:cxn ang="0">
                  <a:pos x="14" y="4"/>
                </a:cxn>
              </a:cxnLst>
              <a:rect l="0" t="0" r="r" b="b"/>
              <a:pathLst>
                <a:path w="27" h="33">
                  <a:moveTo>
                    <a:pt x="14" y="4"/>
                  </a:moveTo>
                  <a:lnTo>
                    <a:pt x="27" y="14"/>
                  </a:lnTo>
                  <a:lnTo>
                    <a:pt x="14" y="33"/>
                  </a:lnTo>
                  <a:lnTo>
                    <a:pt x="15" y="27"/>
                  </a:lnTo>
                  <a:lnTo>
                    <a:pt x="14" y="26"/>
                  </a:lnTo>
                  <a:lnTo>
                    <a:pt x="14" y="24"/>
                  </a:lnTo>
                  <a:lnTo>
                    <a:pt x="12" y="21"/>
                  </a:lnTo>
                  <a:lnTo>
                    <a:pt x="8" y="17"/>
                  </a:lnTo>
                  <a:lnTo>
                    <a:pt x="7" y="14"/>
                  </a:lnTo>
                  <a:lnTo>
                    <a:pt x="0" y="12"/>
                  </a:lnTo>
                  <a:lnTo>
                    <a:pt x="8" y="0"/>
                  </a:lnTo>
                  <a:lnTo>
                    <a:pt x="14" y="4"/>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11" name="Freeform 1643"/>
            <p:cNvSpPr>
              <a:spLocks/>
            </p:cNvSpPr>
            <p:nvPr/>
          </p:nvSpPr>
          <p:spPr bwMode="auto">
            <a:xfrm>
              <a:off x="3617" y="2304"/>
              <a:ext cx="51" cy="86"/>
            </a:xfrm>
            <a:custGeom>
              <a:avLst/>
              <a:gdLst/>
              <a:ahLst/>
              <a:cxnLst>
                <a:cxn ang="0">
                  <a:pos x="49" y="200"/>
                </a:cxn>
                <a:cxn ang="0">
                  <a:pos x="44" y="187"/>
                </a:cxn>
                <a:cxn ang="0">
                  <a:pos x="37" y="159"/>
                </a:cxn>
                <a:cxn ang="0">
                  <a:pos x="24" y="111"/>
                </a:cxn>
                <a:cxn ang="0">
                  <a:pos x="18" y="96"/>
                </a:cxn>
                <a:cxn ang="0">
                  <a:pos x="17" y="89"/>
                </a:cxn>
                <a:cxn ang="0">
                  <a:pos x="13" y="76"/>
                </a:cxn>
                <a:cxn ang="0">
                  <a:pos x="0" y="24"/>
                </a:cxn>
                <a:cxn ang="0">
                  <a:pos x="1" y="24"/>
                </a:cxn>
                <a:cxn ang="0">
                  <a:pos x="3" y="16"/>
                </a:cxn>
                <a:cxn ang="0">
                  <a:pos x="8" y="7"/>
                </a:cxn>
                <a:cxn ang="0">
                  <a:pos x="13" y="4"/>
                </a:cxn>
                <a:cxn ang="0">
                  <a:pos x="20" y="2"/>
                </a:cxn>
                <a:cxn ang="0">
                  <a:pos x="34" y="0"/>
                </a:cxn>
                <a:cxn ang="0">
                  <a:pos x="41" y="4"/>
                </a:cxn>
                <a:cxn ang="0">
                  <a:pos x="42" y="6"/>
                </a:cxn>
                <a:cxn ang="0">
                  <a:pos x="41" y="7"/>
                </a:cxn>
                <a:cxn ang="0">
                  <a:pos x="37" y="11"/>
                </a:cxn>
                <a:cxn ang="0">
                  <a:pos x="36" y="14"/>
                </a:cxn>
                <a:cxn ang="0">
                  <a:pos x="37" y="18"/>
                </a:cxn>
                <a:cxn ang="0">
                  <a:pos x="36" y="19"/>
                </a:cxn>
                <a:cxn ang="0">
                  <a:pos x="25" y="36"/>
                </a:cxn>
                <a:cxn ang="0">
                  <a:pos x="32" y="43"/>
                </a:cxn>
                <a:cxn ang="0">
                  <a:pos x="32" y="59"/>
                </a:cxn>
                <a:cxn ang="0">
                  <a:pos x="44" y="72"/>
                </a:cxn>
                <a:cxn ang="0">
                  <a:pos x="61" y="86"/>
                </a:cxn>
                <a:cxn ang="0">
                  <a:pos x="68" y="113"/>
                </a:cxn>
                <a:cxn ang="0">
                  <a:pos x="78" y="122"/>
                </a:cxn>
                <a:cxn ang="0">
                  <a:pos x="82" y="130"/>
                </a:cxn>
                <a:cxn ang="0">
                  <a:pos x="100" y="149"/>
                </a:cxn>
                <a:cxn ang="0">
                  <a:pos x="114" y="147"/>
                </a:cxn>
                <a:cxn ang="0">
                  <a:pos x="129" y="199"/>
                </a:cxn>
                <a:cxn ang="0">
                  <a:pos x="128" y="200"/>
                </a:cxn>
                <a:cxn ang="0">
                  <a:pos x="124" y="200"/>
                </a:cxn>
                <a:cxn ang="0">
                  <a:pos x="94" y="207"/>
                </a:cxn>
                <a:cxn ang="0">
                  <a:pos x="53" y="214"/>
                </a:cxn>
                <a:cxn ang="0">
                  <a:pos x="49" y="200"/>
                </a:cxn>
              </a:cxnLst>
              <a:rect l="0" t="0" r="r" b="b"/>
              <a:pathLst>
                <a:path w="129" h="214">
                  <a:moveTo>
                    <a:pt x="49" y="200"/>
                  </a:moveTo>
                  <a:lnTo>
                    <a:pt x="44" y="187"/>
                  </a:lnTo>
                  <a:lnTo>
                    <a:pt x="37" y="159"/>
                  </a:lnTo>
                  <a:lnTo>
                    <a:pt x="24" y="111"/>
                  </a:lnTo>
                  <a:lnTo>
                    <a:pt x="18" y="96"/>
                  </a:lnTo>
                  <a:lnTo>
                    <a:pt x="17" y="89"/>
                  </a:lnTo>
                  <a:lnTo>
                    <a:pt x="13" y="76"/>
                  </a:lnTo>
                  <a:lnTo>
                    <a:pt x="0" y="24"/>
                  </a:lnTo>
                  <a:lnTo>
                    <a:pt x="1" y="24"/>
                  </a:lnTo>
                  <a:lnTo>
                    <a:pt x="3" y="16"/>
                  </a:lnTo>
                  <a:lnTo>
                    <a:pt x="8" y="7"/>
                  </a:lnTo>
                  <a:lnTo>
                    <a:pt x="13" y="4"/>
                  </a:lnTo>
                  <a:lnTo>
                    <a:pt x="20" y="2"/>
                  </a:lnTo>
                  <a:lnTo>
                    <a:pt x="34" y="0"/>
                  </a:lnTo>
                  <a:lnTo>
                    <a:pt x="41" y="4"/>
                  </a:lnTo>
                  <a:lnTo>
                    <a:pt x="42" y="6"/>
                  </a:lnTo>
                  <a:lnTo>
                    <a:pt x="41" y="7"/>
                  </a:lnTo>
                  <a:lnTo>
                    <a:pt x="37" y="11"/>
                  </a:lnTo>
                  <a:lnTo>
                    <a:pt x="36" y="14"/>
                  </a:lnTo>
                  <a:lnTo>
                    <a:pt x="37" y="18"/>
                  </a:lnTo>
                  <a:lnTo>
                    <a:pt x="36" y="19"/>
                  </a:lnTo>
                  <a:lnTo>
                    <a:pt x="25" y="36"/>
                  </a:lnTo>
                  <a:lnTo>
                    <a:pt x="32" y="43"/>
                  </a:lnTo>
                  <a:lnTo>
                    <a:pt x="32" y="59"/>
                  </a:lnTo>
                  <a:lnTo>
                    <a:pt x="44" y="72"/>
                  </a:lnTo>
                  <a:lnTo>
                    <a:pt x="61" y="86"/>
                  </a:lnTo>
                  <a:lnTo>
                    <a:pt x="68" y="113"/>
                  </a:lnTo>
                  <a:lnTo>
                    <a:pt x="78" y="122"/>
                  </a:lnTo>
                  <a:lnTo>
                    <a:pt x="82" y="130"/>
                  </a:lnTo>
                  <a:lnTo>
                    <a:pt x="100" y="149"/>
                  </a:lnTo>
                  <a:lnTo>
                    <a:pt x="114" y="147"/>
                  </a:lnTo>
                  <a:lnTo>
                    <a:pt x="129" y="199"/>
                  </a:lnTo>
                  <a:lnTo>
                    <a:pt x="128" y="200"/>
                  </a:lnTo>
                  <a:lnTo>
                    <a:pt x="124" y="200"/>
                  </a:lnTo>
                  <a:lnTo>
                    <a:pt x="94" y="207"/>
                  </a:lnTo>
                  <a:lnTo>
                    <a:pt x="53" y="214"/>
                  </a:lnTo>
                  <a:lnTo>
                    <a:pt x="49" y="200"/>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12" name="Freeform 1644"/>
            <p:cNvSpPr>
              <a:spLocks/>
            </p:cNvSpPr>
            <p:nvPr/>
          </p:nvSpPr>
          <p:spPr bwMode="auto">
            <a:xfrm>
              <a:off x="3312" y="2299"/>
              <a:ext cx="220" cy="220"/>
            </a:xfrm>
            <a:custGeom>
              <a:avLst/>
              <a:gdLst/>
              <a:ahLst/>
              <a:cxnLst>
                <a:cxn ang="0">
                  <a:pos x="343" y="304"/>
                </a:cxn>
                <a:cxn ang="0">
                  <a:pos x="335" y="344"/>
                </a:cxn>
                <a:cxn ang="0">
                  <a:pos x="325" y="376"/>
                </a:cxn>
                <a:cxn ang="0">
                  <a:pos x="307" y="414"/>
                </a:cxn>
                <a:cxn ang="0">
                  <a:pos x="297" y="443"/>
                </a:cxn>
                <a:cxn ang="0">
                  <a:pos x="301" y="462"/>
                </a:cxn>
                <a:cxn ang="0">
                  <a:pos x="290" y="484"/>
                </a:cxn>
                <a:cxn ang="0">
                  <a:pos x="268" y="487"/>
                </a:cxn>
                <a:cxn ang="0">
                  <a:pos x="243" y="504"/>
                </a:cxn>
                <a:cxn ang="0">
                  <a:pos x="225" y="521"/>
                </a:cxn>
                <a:cxn ang="0">
                  <a:pos x="179" y="530"/>
                </a:cxn>
                <a:cxn ang="0">
                  <a:pos x="152" y="547"/>
                </a:cxn>
                <a:cxn ang="0">
                  <a:pos x="116" y="540"/>
                </a:cxn>
                <a:cxn ang="0">
                  <a:pos x="96" y="513"/>
                </a:cxn>
                <a:cxn ang="0">
                  <a:pos x="85" y="508"/>
                </a:cxn>
                <a:cxn ang="0">
                  <a:pos x="67" y="492"/>
                </a:cxn>
                <a:cxn ang="0">
                  <a:pos x="36" y="470"/>
                </a:cxn>
                <a:cxn ang="0">
                  <a:pos x="17" y="439"/>
                </a:cxn>
                <a:cxn ang="0">
                  <a:pos x="5" y="405"/>
                </a:cxn>
                <a:cxn ang="0">
                  <a:pos x="7" y="381"/>
                </a:cxn>
                <a:cxn ang="0">
                  <a:pos x="34" y="347"/>
                </a:cxn>
                <a:cxn ang="0">
                  <a:pos x="39" y="313"/>
                </a:cxn>
                <a:cxn ang="0">
                  <a:pos x="58" y="277"/>
                </a:cxn>
                <a:cxn ang="0">
                  <a:pos x="73" y="298"/>
                </a:cxn>
                <a:cxn ang="0">
                  <a:pos x="84" y="272"/>
                </a:cxn>
                <a:cxn ang="0">
                  <a:pos x="82" y="248"/>
                </a:cxn>
                <a:cxn ang="0">
                  <a:pos x="104" y="217"/>
                </a:cxn>
                <a:cxn ang="0">
                  <a:pos x="138" y="205"/>
                </a:cxn>
                <a:cxn ang="0">
                  <a:pos x="159" y="178"/>
                </a:cxn>
                <a:cxn ang="0">
                  <a:pos x="178" y="149"/>
                </a:cxn>
                <a:cxn ang="0">
                  <a:pos x="179" y="123"/>
                </a:cxn>
                <a:cxn ang="0">
                  <a:pos x="181" y="105"/>
                </a:cxn>
                <a:cxn ang="0">
                  <a:pos x="190" y="53"/>
                </a:cxn>
                <a:cxn ang="0">
                  <a:pos x="176" y="14"/>
                </a:cxn>
                <a:cxn ang="0">
                  <a:pos x="196" y="36"/>
                </a:cxn>
                <a:cxn ang="0">
                  <a:pos x="302" y="127"/>
                </a:cxn>
                <a:cxn ang="0">
                  <a:pos x="367" y="182"/>
                </a:cxn>
                <a:cxn ang="0">
                  <a:pos x="386" y="152"/>
                </a:cxn>
                <a:cxn ang="0">
                  <a:pos x="412" y="137"/>
                </a:cxn>
                <a:cxn ang="0">
                  <a:pos x="420" y="120"/>
                </a:cxn>
                <a:cxn ang="0">
                  <a:pos x="429" y="130"/>
                </a:cxn>
                <a:cxn ang="0">
                  <a:pos x="456" y="130"/>
                </a:cxn>
                <a:cxn ang="0">
                  <a:pos x="459" y="113"/>
                </a:cxn>
                <a:cxn ang="0">
                  <a:pos x="482" y="103"/>
                </a:cxn>
                <a:cxn ang="0">
                  <a:pos x="514" y="105"/>
                </a:cxn>
                <a:cxn ang="0">
                  <a:pos x="523" y="103"/>
                </a:cxn>
                <a:cxn ang="0">
                  <a:pos x="528" y="113"/>
                </a:cxn>
                <a:cxn ang="0">
                  <a:pos x="535" y="120"/>
                </a:cxn>
                <a:cxn ang="0">
                  <a:pos x="538" y="129"/>
                </a:cxn>
                <a:cxn ang="0">
                  <a:pos x="548" y="144"/>
                </a:cxn>
                <a:cxn ang="0">
                  <a:pos x="516" y="159"/>
                </a:cxn>
                <a:cxn ang="0">
                  <a:pos x="478" y="154"/>
                </a:cxn>
                <a:cxn ang="0">
                  <a:pos x="471" y="192"/>
                </a:cxn>
                <a:cxn ang="0">
                  <a:pos x="459" y="217"/>
                </a:cxn>
                <a:cxn ang="0">
                  <a:pos x="442" y="229"/>
                </a:cxn>
                <a:cxn ang="0">
                  <a:pos x="410" y="258"/>
                </a:cxn>
              </a:cxnLst>
              <a:rect l="0" t="0" r="r" b="b"/>
              <a:pathLst>
                <a:path w="550" h="550">
                  <a:moveTo>
                    <a:pt x="398" y="306"/>
                  </a:moveTo>
                  <a:lnTo>
                    <a:pt x="395" y="313"/>
                  </a:lnTo>
                  <a:lnTo>
                    <a:pt x="389" y="318"/>
                  </a:lnTo>
                  <a:lnTo>
                    <a:pt x="369" y="315"/>
                  </a:lnTo>
                  <a:lnTo>
                    <a:pt x="360" y="301"/>
                  </a:lnTo>
                  <a:lnTo>
                    <a:pt x="347" y="298"/>
                  </a:lnTo>
                  <a:lnTo>
                    <a:pt x="343" y="304"/>
                  </a:lnTo>
                  <a:lnTo>
                    <a:pt x="345" y="308"/>
                  </a:lnTo>
                  <a:lnTo>
                    <a:pt x="343" y="313"/>
                  </a:lnTo>
                  <a:lnTo>
                    <a:pt x="345" y="323"/>
                  </a:lnTo>
                  <a:lnTo>
                    <a:pt x="342" y="328"/>
                  </a:lnTo>
                  <a:lnTo>
                    <a:pt x="342" y="335"/>
                  </a:lnTo>
                  <a:lnTo>
                    <a:pt x="338" y="337"/>
                  </a:lnTo>
                  <a:lnTo>
                    <a:pt x="335" y="344"/>
                  </a:lnTo>
                  <a:lnTo>
                    <a:pt x="335" y="345"/>
                  </a:lnTo>
                  <a:lnTo>
                    <a:pt x="336" y="347"/>
                  </a:lnTo>
                  <a:lnTo>
                    <a:pt x="336" y="351"/>
                  </a:lnTo>
                  <a:lnTo>
                    <a:pt x="333" y="354"/>
                  </a:lnTo>
                  <a:lnTo>
                    <a:pt x="325" y="366"/>
                  </a:lnTo>
                  <a:lnTo>
                    <a:pt x="326" y="369"/>
                  </a:lnTo>
                  <a:lnTo>
                    <a:pt x="325" y="376"/>
                  </a:lnTo>
                  <a:lnTo>
                    <a:pt x="325" y="378"/>
                  </a:lnTo>
                  <a:lnTo>
                    <a:pt x="323" y="385"/>
                  </a:lnTo>
                  <a:lnTo>
                    <a:pt x="323" y="388"/>
                  </a:lnTo>
                  <a:lnTo>
                    <a:pt x="319" y="397"/>
                  </a:lnTo>
                  <a:lnTo>
                    <a:pt x="314" y="403"/>
                  </a:lnTo>
                  <a:lnTo>
                    <a:pt x="309" y="410"/>
                  </a:lnTo>
                  <a:lnTo>
                    <a:pt x="307" y="414"/>
                  </a:lnTo>
                  <a:lnTo>
                    <a:pt x="304" y="417"/>
                  </a:lnTo>
                  <a:lnTo>
                    <a:pt x="302" y="421"/>
                  </a:lnTo>
                  <a:lnTo>
                    <a:pt x="302" y="422"/>
                  </a:lnTo>
                  <a:lnTo>
                    <a:pt x="297" y="431"/>
                  </a:lnTo>
                  <a:lnTo>
                    <a:pt x="299" y="434"/>
                  </a:lnTo>
                  <a:lnTo>
                    <a:pt x="295" y="438"/>
                  </a:lnTo>
                  <a:lnTo>
                    <a:pt x="297" y="443"/>
                  </a:lnTo>
                  <a:lnTo>
                    <a:pt x="292" y="450"/>
                  </a:lnTo>
                  <a:lnTo>
                    <a:pt x="292" y="451"/>
                  </a:lnTo>
                  <a:lnTo>
                    <a:pt x="292" y="455"/>
                  </a:lnTo>
                  <a:lnTo>
                    <a:pt x="292" y="456"/>
                  </a:lnTo>
                  <a:lnTo>
                    <a:pt x="299" y="456"/>
                  </a:lnTo>
                  <a:lnTo>
                    <a:pt x="302" y="458"/>
                  </a:lnTo>
                  <a:lnTo>
                    <a:pt x="301" y="462"/>
                  </a:lnTo>
                  <a:lnTo>
                    <a:pt x="292" y="468"/>
                  </a:lnTo>
                  <a:lnTo>
                    <a:pt x="292" y="474"/>
                  </a:lnTo>
                  <a:lnTo>
                    <a:pt x="295" y="474"/>
                  </a:lnTo>
                  <a:lnTo>
                    <a:pt x="297" y="472"/>
                  </a:lnTo>
                  <a:lnTo>
                    <a:pt x="297" y="477"/>
                  </a:lnTo>
                  <a:lnTo>
                    <a:pt x="290" y="480"/>
                  </a:lnTo>
                  <a:lnTo>
                    <a:pt x="290" y="484"/>
                  </a:lnTo>
                  <a:lnTo>
                    <a:pt x="287" y="485"/>
                  </a:lnTo>
                  <a:lnTo>
                    <a:pt x="284" y="491"/>
                  </a:lnTo>
                  <a:lnTo>
                    <a:pt x="277" y="494"/>
                  </a:lnTo>
                  <a:lnTo>
                    <a:pt x="275" y="492"/>
                  </a:lnTo>
                  <a:lnTo>
                    <a:pt x="275" y="489"/>
                  </a:lnTo>
                  <a:lnTo>
                    <a:pt x="272" y="485"/>
                  </a:lnTo>
                  <a:lnTo>
                    <a:pt x="268" y="487"/>
                  </a:lnTo>
                  <a:lnTo>
                    <a:pt x="261" y="492"/>
                  </a:lnTo>
                  <a:lnTo>
                    <a:pt x="251" y="504"/>
                  </a:lnTo>
                  <a:lnTo>
                    <a:pt x="248" y="503"/>
                  </a:lnTo>
                  <a:lnTo>
                    <a:pt x="246" y="504"/>
                  </a:lnTo>
                  <a:lnTo>
                    <a:pt x="246" y="506"/>
                  </a:lnTo>
                  <a:lnTo>
                    <a:pt x="244" y="508"/>
                  </a:lnTo>
                  <a:lnTo>
                    <a:pt x="243" y="504"/>
                  </a:lnTo>
                  <a:lnTo>
                    <a:pt x="239" y="504"/>
                  </a:lnTo>
                  <a:lnTo>
                    <a:pt x="239" y="501"/>
                  </a:lnTo>
                  <a:lnTo>
                    <a:pt x="232" y="501"/>
                  </a:lnTo>
                  <a:lnTo>
                    <a:pt x="231" y="506"/>
                  </a:lnTo>
                  <a:lnTo>
                    <a:pt x="234" y="513"/>
                  </a:lnTo>
                  <a:lnTo>
                    <a:pt x="234" y="514"/>
                  </a:lnTo>
                  <a:lnTo>
                    <a:pt x="225" y="521"/>
                  </a:lnTo>
                  <a:lnTo>
                    <a:pt x="222" y="523"/>
                  </a:lnTo>
                  <a:lnTo>
                    <a:pt x="220" y="523"/>
                  </a:lnTo>
                  <a:lnTo>
                    <a:pt x="219" y="521"/>
                  </a:lnTo>
                  <a:lnTo>
                    <a:pt x="215" y="525"/>
                  </a:lnTo>
                  <a:lnTo>
                    <a:pt x="202" y="530"/>
                  </a:lnTo>
                  <a:lnTo>
                    <a:pt x="191" y="537"/>
                  </a:lnTo>
                  <a:lnTo>
                    <a:pt x="179" y="530"/>
                  </a:lnTo>
                  <a:lnTo>
                    <a:pt x="173" y="523"/>
                  </a:lnTo>
                  <a:lnTo>
                    <a:pt x="169" y="528"/>
                  </a:lnTo>
                  <a:lnTo>
                    <a:pt x="169" y="533"/>
                  </a:lnTo>
                  <a:lnTo>
                    <a:pt x="161" y="538"/>
                  </a:lnTo>
                  <a:lnTo>
                    <a:pt x="159" y="540"/>
                  </a:lnTo>
                  <a:lnTo>
                    <a:pt x="157" y="542"/>
                  </a:lnTo>
                  <a:lnTo>
                    <a:pt x="152" y="547"/>
                  </a:lnTo>
                  <a:lnTo>
                    <a:pt x="138" y="550"/>
                  </a:lnTo>
                  <a:lnTo>
                    <a:pt x="133" y="545"/>
                  </a:lnTo>
                  <a:lnTo>
                    <a:pt x="130" y="544"/>
                  </a:lnTo>
                  <a:lnTo>
                    <a:pt x="126" y="542"/>
                  </a:lnTo>
                  <a:lnTo>
                    <a:pt x="121" y="540"/>
                  </a:lnTo>
                  <a:lnTo>
                    <a:pt x="120" y="542"/>
                  </a:lnTo>
                  <a:lnTo>
                    <a:pt x="116" y="540"/>
                  </a:lnTo>
                  <a:lnTo>
                    <a:pt x="113" y="538"/>
                  </a:lnTo>
                  <a:lnTo>
                    <a:pt x="113" y="535"/>
                  </a:lnTo>
                  <a:lnTo>
                    <a:pt x="108" y="533"/>
                  </a:lnTo>
                  <a:lnTo>
                    <a:pt x="104" y="528"/>
                  </a:lnTo>
                  <a:lnTo>
                    <a:pt x="104" y="521"/>
                  </a:lnTo>
                  <a:lnTo>
                    <a:pt x="94" y="516"/>
                  </a:lnTo>
                  <a:lnTo>
                    <a:pt x="96" y="513"/>
                  </a:lnTo>
                  <a:lnTo>
                    <a:pt x="99" y="511"/>
                  </a:lnTo>
                  <a:lnTo>
                    <a:pt x="99" y="508"/>
                  </a:lnTo>
                  <a:lnTo>
                    <a:pt x="96" y="504"/>
                  </a:lnTo>
                  <a:lnTo>
                    <a:pt x="94" y="503"/>
                  </a:lnTo>
                  <a:lnTo>
                    <a:pt x="89" y="506"/>
                  </a:lnTo>
                  <a:lnTo>
                    <a:pt x="85" y="503"/>
                  </a:lnTo>
                  <a:lnTo>
                    <a:pt x="85" y="508"/>
                  </a:lnTo>
                  <a:lnTo>
                    <a:pt x="80" y="504"/>
                  </a:lnTo>
                  <a:lnTo>
                    <a:pt x="73" y="504"/>
                  </a:lnTo>
                  <a:lnTo>
                    <a:pt x="73" y="503"/>
                  </a:lnTo>
                  <a:lnTo>
                    <a:pt x="73" y="503"/>
                  </a:lnTo>
                  <a:lnTo>
                    <a:pt x="73" y="499"/>
                  </a:lnTo>
                  <a:lnTo>
                    <a:pt x="70" y="499"/>
                  </a:lnTo>
                  <a:lnTo>
                    <a:pt x="67" y="492"/>
                  </a:lnTo>
                  <a:lnTo>
                    <a:pt x="65" y="496"/>
                  </a:lnTo>
                  <a:lnTo>
                    <a:pt x="60" y="491"/>
                  </a:lnTo>
                  <a:lnTo>
                    <a:pt x="53" y="489"/>
                  </a:lnTo>
                  <a:lnTo>
                    <a:pt x="46" y="479"/>
                  </a:lnTo>
                  <a:lnTo>
                    <a:pt x="48" y="477"/>
                  </a:lnTo>
                  <a:lnTo>
                    <a:pt x="44" y="472"/>
                  </a:lnTo>
                  <a:lnTo>
                    <a:pt x="36" y="470"/>
                  </a:lnTo>
                  <a:lnTo>
                    <a:pt x="33" y="460"/>
                  </a:lnTo>
                  <a:lnTo>
                    <a:pt x="31" y="456"/>
                  </a:lnTo>
                  <a:lnTo>
                    <a:pt x="22" y="455"/>
                  </a:lnTo>
                  <a:lnTo>
                    <a:pt x="22" y="451"/>
                  </a:lnTo>
                  <a:lnTo>
                    <a:pt x="24" y="450"/>
                  </a:lnTo>
                  <a:lnTo>
                    <a:pt x="24" y="446"/>
                  </a:lnTo>
                  <a:lnTo>
                    <a:pt x="17" y="439"/>
                  </a:lnTo>
                  <a:lnTo>
                    <a:pt x="7" y="427"/>
                  </a:lnTo>
                  <a:lnTo>
                    <a:pt x="0" y="422"/>
                  </a:lnTo>
                  <a:lnTo>
                    <a:pt x="0" y="419"/>
                  </a:lnTo>
                  <a:lnTo>
                    <a:pt x="3" y="417"/>
                  </a:lnTo>
                  <a:lnTo>
                    <a:pt x="3" y="414"/>
                  </a:lnTo>
                  <a:lnTo>
                    <a:pt x="2" y="407"/>
                  </a:lnTo>
                  <a:lnTo>
                    <a:pt x="5" y="405"/>
                  </a:lnTo>
                  <a:lnTo>
                    <a:pt x="7" y="403"/>
                  </a:lnTo>
                  <a:lnTo>
                    <a:pt x="5" y="398"/>
                  </a:lnTo>
                  <a:lnTo>
                    <a:pt x="5" y="397"/>
                  </a:lnTo>
                  <a:lnTo>
                    <a:pt x="2" y="386"/>
                  </a:lnTo>
                  <a:lnTo>
                    <a:pt x="2" y="380"/>
                  </a:lnTo>
                  <a:lnTo>
                    <a:pt x="3" y="381"/>
                  </a:lnTo>
                  <a:lnTo>
                    <a:pt x="7" y="381"/>
                  </a:lnTo>
                  <a:lnTo>
                    <a:pt x="12" y="380"/>
                  </a:lnTo>
                  <a:lnTo>
                    <a:pt x="22" y="374"/>
                  </a:lnTo>
                  <a:lnTo>
                    <a:pt x="24" y="374"/>
                  </a:lnTo>
                  <a:lnTo>
                    <a:pt x="31" y="371"/>
                  </a:lnTo>
                  <a:lnTo>
                    <a:pt x="33" y="368"/>
                  </a:lnTo>
                  <a:lnTo>
                    <a:pt x="33" y="349"/>
                  </a:lnTo>
                  <a:lnTo>
                    <a:pt x="34" y="347"/>
                  </a:lnTo>
                  <a:lnTo>
                    <a:pt x="41" y="347"/>
                  </a:lnTo>
                  <a:lnTo>
                    <a:pt x="44" y="345"/>
                  </a:lnTo>
                  <a:lnTo>
                    <a:pt x="46" y="339"/>
                  </a:lnTo>
                  <a:lnTo>
                    <a:pt x="43" y="332"/>
                  </a:lnTo>
                  <a:lnTo>
                    <a:pt x="43" y="327"/>
                  </a:lnTo>
                  <a:lnTo>
                    <a:pt x="38" y="316"/>
                  </a:lnTo>
                  <a:lnTo>
                    <a:pt x="39" y="313"/>
                  </a:lnTo>
                  <a:lnTo>
                    <a:pt x="44" y="306"/>
                  </a:lnTo>
                  <a:lnTo>
                    <a:pt x="43" y="298"/>
                  </a:lnTo>
                  <a:lnTo>
                    <a:pt x="46" y="289"/>
                  </a:lnTo>
                  <a:lnTo>
                    <a:pt x="48" y="284"/>
                  </a:lnTo>
                  <a:lnTo>
                    <a:pt x="51" y="282"/>
                  </a:lnTo>
                  <a:lnTo>
                    <a:pt x="53" y="277"/>
                  </a:lnTo>
                  <a:lnTo>
                    <a:pt x="58" y="277"/>
                  </a:lnTo>
                  <a:lnTo>
                    <a:pt x="62" y="281"/>
                  </a:lnTo>
                  <a:lnTo>
                    <a:pt x="65" y="279"/>
                  </a:lnTo>
                  <a:lnTo>
                    <a:pt x="67" y="281"/>
                  </a:lnTo>
                  <a:lnTo>
                    <a:pt x="72" y="287"/>
                  </a:lnTo>
                  <a:lnTo>
                    <a:pt x="68" y="294"/>
                  </a:lnTo>
                  <a:lnTo>
                    <a:pt x="70" y="296"/>
                  </a:lnTo>
                  <a:lnTo>
                    <a:pt x="73" y="298"/>
                  </a:lnTo>
                  <a:lnTo>
                    <a:pt x="77" y="294"/>
                  </a:lnTo>
                  <a:lnTo>
                    <a:pt x="79" y="286"/>
                  </a:lnTo>
                  <a:lnTo>
                    <a:pt x="80" y="284"/>
                  </a:lnTo>
                  <a:lnTo>
                    <a:pt x="85" y="287"/>
                  </a:lnTo>
                  <a:lnTo>
                    <a:pt x="87" y="286"/>
                  </a:lnTo>
                  <a:lnTo>
                    <a:pt x="84" y="281"/>
                  </a:lnTo>
                  <a:lnTo>
                    <a:pt x="84" y="272"/>
                  </a:lnTo>
                  <a:lnTo>
                    <a:pt x="79" y="269"/>
                  </a:lnTo>
                  <a:lnTo>
                    <a:pt x="77" y="265"/>
                  </a:lnTo>
                  <a:lnTo>
                    <a:pt x="77" y="263"/>
                  </a:lnTo>
                  <a:lnTo>
                    <a:pt x="80" y="263"/>
                  </a:lnTo>
                  <a:lnTo>
                    <a:pt x="84" y="260"/>
                  </a:lnTo>
                  <a:lnTo>
                    <a:pt x="85" y="255"/>
                  </a:lnTo>
                  <a:lnTo>
                    <a:pt x="82" y="248"/>
                  </a:lnTo>
                  <a:lnTo>
                    <a:pt x="85" y="241"/>
                  </a:lnTo>
                  <a:lnTo>
                    <a:pt x="89" y="240"/>
                  </a:lnTo>
                  <a:lnTo>
                    <a:pt x="89" y="234"/>
                  </a:lnTo>
                  <a:lnTo>
                    <a:pt x="91" y="231"/>
                  </a:lnTo>
                  <a:lnTo>
                    <a:pt x="103" y="231"/>
                  </a:lnTo>
                  <a:lnTo>
                    <a:pt x="103" y="221"/>
                  </a:lnTo>
                  <a:lnTo>
                    <a:pt x="104" y="217"/>
                  </a:lnTo>
                  <a:lnTo>
                    <a:pt x="111" y="207"/>
                  </a:lnTo>
                  <a:lnTo>
                    <a:pt x="113" y="205"/>
                  </a:lnTo>
                  <a:lnTo>
                    <a:pt x="114" y="207"/>
                  </a:lnTo>
                  <a:lnTo>
                    <a:pt x="123" y="216"/>
                  </a:lnTo>
                  <a:lnTo>
                    <a:pt x="126" y="212"/>
                  </a:lnTo>
                  <a:lnTo>
                    <a:pt x="133" y="207"/>
                  </a:lnTo>
                  <a:lnTo>
                    <a:pt x="138" y="205"/>
                  </a:lnTo>
                  <a:lnTo>
                    <a:pt x="140" y="202"/>
                  </a:lnTo>
                  <a:lnTo>
                    <a:pt x="142" y="200"/>
                  </a:lnTo>
                  <a:lnTo>
                    <a:pt x="143" y="197"/>
                  </a:lnTo>
                  <a:lnTo>
                    <a:pt x="150" y="192"/>
                  </a:lnTo>
                  <a:lnTo>
                    <a:pt x="152" y="187"/>
                  </a:lnTo>
                  <a:lnTo>
                    <a:pt x="159" y="180"/>
                  </a:lnTo>
                  <a:lnTo>
                    <a:pt x="159" y="178"/>
                  </a:lnTo>
                  <a:lnTo>
                    <a:pt x="164" y="171"/>
                  </a:lnTo>
                  <a:lnTo>
                    <a:pt x="169" y="166"/>
                  </a:lnTo>
                  <a:lnTo>
                    <a:pt x="171" y="166"/>
                  </a:lnTo>
                  <a:lnTo>
                    <a:pt x="174" y="163"/>
                  </a:lnTo>
                  <a:lnTo>
                    <a:pt x="174" y="158"/>
                  </a:lnTo>
                  <a:lnTo>
                    <a:pt x="174" y="154"/>
                  </a:lnTo>
                  <a:lnTo>
                    <a:pt x="178" y="149"/>
                  </a:lnTo>
                  <a:lnTo>
                    <a:pt x="178" y="147"/>
                  </a:lnTo>
                  <a:lnTo>
                    <a:pt x="174" y="146"/>
                  </a:lnTo>
                  <a:lnTo>
                    <a:pt x="173" y="142"/>
                  </a:lnTo>
                  <a:lnTo>
                    <a:pt x="178" y="134"/>
                  </a:lnTo>
                  <a:lnTo>
                    <a:pt x="176" y="129"/>
                  </a:lnTo>
                  <a:lnTo>
                    <a:pt x="178" y="125"/>
                  </a:lnTo>
                  <a:lnTo>
                    <a:pt x="179" y="123"/>
                  </a:lnTo>
                  <a:lnTo>
                    <a:pt x="176" y="118"/>
                  </a:lnTo>
                  <a:lnTo>
                    <a:pt x="176" y="117"/>
                  </a:lnTo>
                  <a:lnTo>
                    <a:pt x="176" y="117"/>
                  </a:lnTo>
                  <a:lnTo>
                    <a:pt x="179" y="117"/>
                  </a:lnTo>
                  <a:lnTo>
                    <a:pt x="181" y="115"/>
                  </a:lnTo>
                  <a:lnTo>
                    <a:pt x="179" y="111"/>
                  </a:lnTo>
                  <a:lnTo>
                    <a:pt x="181" y="105"/>
                  </a:lnTo>
                  <a:lnTo>
                    <a:pt x="181" y="98"/>
                  </a:lnTo>
                  <a:lnTo>
                    <a:pt x="181" y="77"/>
                  </a:lnTo>
                  <a:lnTo>
                    <a:pt x="181" y="76"/>
                  </a:lnTo>
                  <a:lnTo>
                    <a:pt x="183" y="72"/>
                  </a:lnTo>
                  <a:lnTo>
                    <a:pt x="186" y="64"/>
                  </a:lnTo>
                  <a:lnTo>
                    <a:pt x="190" y="57"/>
                  </a:lnTo>
                  <a:lnTo>
                    <a:pt x="190" y="53"/>
                  </a:lnTo>
                  <a:lnTo>
                    <a:pt x="188" y="43"/>
                  </a:lnTo>
                  <a:lnTo>
                    <a:pt x="184" y="41"/>
                  </a:lnTo>
                  <a:lnTo>
                    <a:pt x="184" y="40"/>
                  </a:lnTo>
                  <a:lnTo>
                    <a:pt x="184" y="26"/>
                  </a:lnTo>
                  <a:lnTo>
                    <a:pt x="183" y="23"/>
                  </a:lnTo>
                  <a:lnTo>
                    <a:pt x="179" y="18"/>
                  </a:lnTo>
                  <a:lnTo>
                    <a:pt x="176" y="14"/>
                  </a:lnTo>
                  <a:lnTo>
                    <a:pt x="176" y="12"/>
                  </a:lnTo>
                  <a:lnTo>
                    <a:pt x="178" y="6"/>
                  </a:lnTo>
                  <a:lnTo>
                    <a:pt x="181" y="6"/>
                  </a:lnTo>
                  <a:lnTo>
                    <a:pt x="184" y="6"/>
                  </a:lnTo>
                  <a:lnTo>
                    <a:pt x="191" y="0"/>
                  </a:lnTo>
                  <a:lnTo>
                    <a:pt x="195" y="24"/>
                  </a:lnTo>
                  <a:lnTo>
                    <a:pt x="196" y="36"/>
                  </a:lnTo>
                  <a:lnTo>
                    <a:pt x="202" y="74"/>
                  </a:lnTo>
                  <a:lnTo>
                    <a:pt x="205" y="94"/>
                  </a:lnTo>
                  <a:lnTo>
                    <a:pt x="207" y="105"/>
                  </a:lnTo>
                  <a:lnTo>
                    <a:pt x="214" y="141"/>
                  </a:lnTo>
                  <a:lnTo>
                    <a:pt x="224" y="141"/>
                  </a:lnTo>
                  <a:lnTo>
                    <a:pt x="284" y="129"/>
                  </a:lnTo>
                  <a:lnTo>
                    <a:pt x="302" y="127"/>
                  </a:lnTo>
                  <a:lnTo>
                    <a:pt x="335" y="120"/>
                  </a:lnTo>
                  <a:lnTo>
                    <a:pt x="348" y="202"/>
                  </a:lnTo>
                  <a:lnTo>
                    <a:pt x="350" y="199"/>
                  </a:lnTo>
                  <a:lnTo>
                    <a:pt x="352" y="199"/>
                  </a:lnTo>
                  <a:lnTo>
                    <a:pt x="359" y="188"/>
                  </a:lnTo>
                  <a:lnTo>
                    <a:pt x="362" y="183"/>
                  </a:lnTo>
                  <a:lnTo>
                    <a:pt x="367" y="182"/>
                  </a:lnTo>
                  <a:lnTo>
                    <a:pt x="369" y="178"/>
                  </a:lnTo>
                  <a:lnTo>
                    <a:pt x="371" y="173"/>
                  </a:lnTo>
                  <a:lnTo>
                    <a:pt x="381" y="164"/>
                  </a:lnTo>
                  <a:lnTo>
                    <a:pt x="381" y="161"/>
                  </a:lnTo>
                  <a:lnTo>
                    <a:pt x="384" y="159"/>
                  </a:lnTo>
                  <a:lnTo>
                    <a:pt x="386" y="154"/>
                  </a:lnTo>
                  <a:lnTo>
                    <a:pt x="386" y="152"/>
                  </a:lnTo>
                  <a:lnTo>
                    <a:pt x="386" y="151"/>
                  </a:lnTo>
                  <a:lnTo>
                    <a:pt x="389" y="151"/>
                  </a:lnTo>
                  <a:lnTo>
                    <a:pt x="389" y="147"/>
                  </a:lnTo>
                  <a:lnTo>
                    <a:pt x="391" y="147"/>
                  </a:lnTo>
                  <a:lnTo>
                    <a:pt x="401" y="154"/>
                  </a:lnTo>
                  <a:lnTo>
                    <a:pt x="403" y="149"/>
                  </a:lnTo>
                  <a:lnTo>
                    <a:pt x="412" y="137"/>
                  </a:lnTo>
                  <a:lnTo>
                    <a:pt x="413" y="132"/>
                  </a:lnTo>
                  <a:lnTo>
                    <a:pt x="417" y="130"/>
                  </a:lnTo>
                  <a:lnTo>
                    <a:pt x="415" y="129"/>
                  </a:lnTo>
                  <a:lnTo>
                    <a:pt x="417" y="123"/>
                  </a:lnTo>
                  <a:lnTo>
                    <a:pt x="417" y="120"/>
                  </a:lnTo>
                  <a:lnTo>
                    <a:pt x="418" y="118"/>
                  </a:lnTo>
                  <a:lnTo>
                    <a:pt x="420" y="120"/>
                  </a:lnTo>
                  <a:lnTo>
                    <a:pt x="425" y="120"/>
                  </a:lnTo>
                  <a:lnTo>
                    <a:pt x="425" y="120"/>
                  </a:lnTo>
                  <a:lnTo>
                    <a:pt x="425" y="122"/>
                  </a:lnTo>
                  <a:lnTo>
                    <a:pt x="420" y="123"/>
                  </a:lnTo>
                  <a:lnTo>
                    <a:pt x="422" y="127"/>
                  </a:lnTo>
                  <a:lnTo>
                    <a:pt x="425" y="127"/>
                  </a:lnTo>
                  <a:lnTo>
                    <a:pt x="429" y="130"/>
                  </a:lnTo>
                  <a:lnTo>
                    <a:pt x="434" y="132"/>
                  </a:lnTo>
                  <a:lnTo>
                    <a:pt x="437" y="132"/>
                  </a:lnTo>
                  <a:lnTo>
                    <a:pt x="439" y="132"/>
                  </a:lnTo>
                  <a:lnTo>
                    <a:pt x="442" y="130"/>
                  </a:lnTo>
                  <a:lnTo>
                    <a:pt x="447" y="132"/>
                  </a:lnTo>
                  <a:lnTo>
                    <a:pt x="453" y="130"/>
                  </a:lnTo>
                  <a:lnTo>
                    <a:pt x="456" y="130"/>
                  </a:lnTo>
                  <a:lnTo>
                    <a:pt x="459" y="129"/>
                  </a:lnTo>
                  <a:lnTo>
                    <a:pt x="459" y="125"/>
                  </a:lnTo>
                  <a:lnTo>
                    <a:pt x="463" y="125"/>
                  </a:lnTo>
                  <a:lnTo>
                    <a:pt x="458" y="120"/>
                  </a:lnTo>
                  <a:lnTo>
                    <a:pt x="458" y="118"/>
                  </a:lnTo>
                  <a:lnTo>
                    <a:pt x="465" y="118"/>
                  </a:lnTo>
                  <a:lnTo>
                    <a:pt x="459" y="113"/>
                  </a:lnTo>
                  <a:lnTo>
                    <a:pt x="465" y="113"/>
                  </a:lnTo>
                  <a:lnTo>
                    <a:pt x="466" y="111"/>
                  </a:lnTo>
                  <a:lnTo>
                    <a:pt x="468" y="110"/>
                  </a:lnTo>
                  <a:lnTo>
                    <a:pt x="468" y="110"/>
                  </a:lnTo>
                  <a:lnTo>
                    <a:pt x="478" y="111"/>
                  </a:lnTo>
                  <a:lnTo>
                    <a:pt x="480" y="106"/>
                  </a:lnTo>
                  <a:lnTo>
                    <a:pt x="482" y="103"/>
                  </a:lnTo>
                  <a:lnTo>
                    <a:pt x="482" y="101"/>
                  </a:lnTo>
                  <a:lnTo>
                    <a:pt x="485" y="101"/>
                  </a:lnTo>
                  <a:lnTo>
                    <a:pt x="487" y="98"/>
                  </a:lnTo>
                  <a:lnTo>
                    <a:pt x="497" y="98"/>
                  </a:lnTo>
                  <a:lnTo>
                    <a:pt x="507" y="105"/>
                  </a:lnTo>
                  <a:lnTo>
                    <a:pt x="511" y="108"/>
                  </a:lnTo>
                  <a:lnTo>
                    <a:pt x="514" y="105"/>
                  </a:lnTo>
                  <a:lnTo>
                    <a:pt x="517" y="108"/>
                  </a:lnTo>
                  <a:lnTo>
                    <a:pt x="517" y="108"/>
                  </a:lnTo>
                  <a:lnTo>
                    <a:pt x="516" y="105"/>
                  </a:lnTo>
                  <a:lnTo>
                    <a:pt x="517" y="103"/>
                  </a:lnTo>
                  <a:lnTo>
                    <a:pt x="521" y="106"/>
                  </a:lnTo>
                  <a:lnTo>
                    <a:pt x="523" y="105"/>
                  </a:lnTo>
                  <a:lnTo>
                    <a:pt x="523" y="103"/>
                  </a:lnTo>
                  <a:lnTo>
                    <a:pt x="528" y="105"/>
                  </a:lnTo>
                  <a:lnTo>
                    <a:pt x="528" y="103"/>
                  </a:lnTo>
                  <a:lnTo>
                    <a:pt x="529" y="108"/>
                  </a:lnTo>
                  <a:lnTo>
                    <a:pt x="528" y="110"/>
                  </a:lnTo>
                  <a:lnTo>
                    <a:pt x="524" y="110"/>
                  </a:lnTo>
                  <a:lnTo>
                    <a:pt x="524" y="111"/>
                  </a:lnTo>
                  <a:lnTo>
                    <a:pt x="528" y="113"/>
                  </a:lnTo>
                  <a:lnTo>
                    <a:pt x="528" y="118"/>
                  </a:lnTo>
                  <a:lnTo>
                    <a:pt x="531" y="115"/>
                  </a:lnTo>
                  <a:lnTo>
                    <a:pt x="531" y="115"/>
                  </a:lnTo>
                  <a:lnTo>
                    <a:pt x="533" y="115"/>
                  </a:lnTo>
                  <a:lnTo>
                    <a:pt x="533" y="117"/>
                  </a:lnTo>
                  <a:lnTo>
                    <a:pt x="531" y="120"/>
                  </a:lnTo>
                  <a:lnTo>
                    <a:pt x="535" y="120"/>
                  </a:lnTo>
                  <a:lnTo>
                    <a:pt x="540" y="118"/>
                  </a:lnTo>
                  <a:lnTo>
                    <a:pt x="538" y="122"/>
                  </a:lnTo>
                  <a:lnTo>
                    <a:pt x="540" y="125"/>
                  </a:lnTo>
                  <a:lnTo>
                    <a:pt x="536" y="123"/>
                  </a:lnTo>
                  <a:lnTo>
                    <a:pt x="538" y="125"/>
                  </a:lnTo>
                  <a:lnTo>
                    <a:pt x="538" y="129"/>
                  </a:lnTo>
                  <a:lnTo>
                    <a:pt x="538" y="129"/>
                  </a:lnTo>
                  <a:lnTo>
                    <a:pt x="543" y="129"/>
                  </a:lnTo>
                  <a:lnTo>
                    <a:pt x="547" y="132"/>
                  </a:lnTo>
                  <a:lnTo>
                    <a:pt x="547" y="134"/>
                  </a:lnTo>
                  <a:lnTo>
                    <a:pt x="545" y="135"/>
                  </a:lnTo>
                  <a:lnTo>
                    <a:pt x="547" y="139"/>
                  </a:lnTo>
                  <a:lnTo>
                    <a:pt x="547" y="142"/>
                  </a:lnTo>
                  <a:lnTo>
                    <a:pt x="548" y="144"/>
                  </a:lnTo>
                  <a:lnTo>
                    <a:pt x="550" y="144"/>
                  </a:lnTo>
                  <a:lnTo>
                    <a:pt x="548" y="151"/>
                  </a:lnTo>
                  <a:lnTo>
                    <a:pt x="548" y="156"/>
                  </a:lnTo>
                  <a:lnTo>
                    <a:pt x="545" y="164"/>
                  </a:lnTo>
                  <a:lnTo>
                    <a:pt x="545" y="173"/>
                  </a:lnTo>
                  <a:lnTo>
                    <a:pt x="543" y="175"/>
                  </a:lnTo>
                  <a:lnTo>
                    <a:pt x="516" y="159"/>
                  </a:lnTo>
                  <a:lnTo>
                    <a:pt x="490" y="144"/>
                  </a:lnTo>
                  <a:lnTo>
                    <a:pt x="483" y="141"/>
                  </a:lnTo>
                  <a:lnTo>
                    <a:pt x="475" y="137"/>
                  </a:lnTo>
                  <a:lnTo>
                    <a:pt x="476" y="149"/>
                  </a:lnTo>
                  <a:lnTo>
                    <a:pt x="475" y="152"/>
                  </a:lnTo>
                  <a:lnTo>
                    <a:pt x="478" y="154"/>
                  </a:lnTo>
                  <a:lnTo>
                    <a:pt x="478" y="154"/>
                  </a:lnTo>
                  <a:lnTo>
                    <a:pt x="471" y="170"/>
                  </a:lnTo>
                  <a:lnTo>
                    <a:pt x="475" y="171"/>
                  </a:lnTo>
                  <a:lnTo>
                    <a:pt x="473" y="176"/>
                  </a:lnTo>
                  <a:lnTo>
                    <a:pt x="473" y="178"/>
                  </a:lnTo>
                  <a:lnTo>
                    <a:pt x="476" y="182"/>
                  </a:lnTo>
                  <a:lnTo>
                    <a:pt x="473" y="187"/>
                  </a:lnTo>
                  <a:lnTo>
                    <a:pt x="471" y="192"/>
                  </a:lnTo>
                  <a:lnTo>
                    <a:pt x="468" y="193"/>
                  </a:lnTo>
                  <a:lnTo>
                    <a:pt x="466" y="197"/>
                  </a:lnTo>
                  <a:lnTo>
                    <a:pt x="463" y="202"/>
                  </a:lnTo>
                  <a:lnTo>
                    <a:pt x="461" y="207"/>
                  </a:lnTo>
                  <a:lnTo>
                    <a:pt x="463" y="207"/>
                  </a:lnTo>
                  <a:lnTo>
                    <a:pt x="463" y="209"/>
                  </a:lnTo>
                  <a:lnTo>
                    <a:pt x="459" y="217"/>
                  </a:lnTo>
                  <a:lnTo>
                    <a:pt x="454" y="216"/>
                  </a:lnTo>
                  <a:lnTo>
                    <a:pt x="454" y="221"/>
                  </a:lnTo>
                  <a:lnTo>
                    <a:pt x="451" y="226"/>
                  </a:lnTo>
                  <a:lnTo>
                    <a:pt x="446" y="229"/>
                  </a:lnTo>
                  <a:lnTo>
                    <a:pt x="446" y="226"/>
                  </a:lnTo>
                  <a:lnTo>
                    <a:pt x="444" y="226"/>
                  </a:lnTo>
                  <a:lnTo>
                    <a:pt x="442" y="229"/>
                  </a:lnTo>
                  <a:lnTo>
                    <a:pt x="439" y="234"/>
                  </a:lnTo>
                  <a:lnTo>
                    <a:pt x="437" y="243"/>
                  </a:lnTo>
                  <a:lnTo>
                    <a:pt x="432" y="255"/>
                  </a:lnTo>
                  <a:lnTo>
                    <a:pt x="417" y="245"/>
                  </a:lnTo>
                  <a:lnTo>
                    <a:pt x="412" y="253"/>
                  </a:lnTo>
                  <a:lnTo>
                    <a:pt x="410" y="255"/>
                  </a:lnTo>
                  <a:lnTo>
                    <a:pt x="410" y="258"/>
                  </a:lnTo>
                  <a:lnTo>
                    <a:pt x="408" y="269"/>
                  </a:lnTo>
                  <a:lnTo>
                    <a:pt x="410" y="275"/>
                  </a:lnTo>
                  <a:lnTo>
                    <a:pt x="406" y="275"/>
                  </a:lnTo>
                  <a:lnTo>
                    <a:pt x="405" y="277"/>
                  </a:lnTo>
                  <a:lnTo>
                    <a:pt x="398" y="306"/>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13" name="Freeform 1645"/>
            <p:cNvSpPr>
              <a:spLocks noEditPoints="1"/>
            </p:cNvSpPr>
            <p:nvPr/>
          </p:nvSpPr>
          <p:spPr bwMode="auto">
            <a:xfrm>
              <a:off x="2987" y="2420"/>
              <a:ext cx="363" cy="185"/>
            </a:xfrm>
            <a:custGeom>
              <a:avLst/>
              <a:gdLst/>
              <a:ahLst/>
              <a:cxnLst>
                <a:cxn ang="0">
                  <a:pos x="236" y="422"/>
                </a:cxn>
                <a:cxn ang="0">
                  <a:pos x="188" y="444"/>
                </a:cxn>
                <a:cxn ang="0">
                  <a:pos x="91" y="458"/>
                </a:cxn>
                <a:cxn ang="0">
                  <a:pos x="26" y="442"/>
                </a:cxn>
                <a:cxn ang="0">
                  <a:pos x="46" y="437"/>
                </a:cxn>
                <a:cxn ang="0">
                  <a:pos x="51" y="418"/>
                </a:cxn>
                <a:cxn ang="0">
                  <a:pos x="51" y="389"/>
                </a:cxn>
                <a:cxn ang="0">
                  <a:pos x="45" y="367"/>
                </a:cxn>
                <a:cxn ang="0">
                  <a:pos x="94" y="355"/>
                </a:cxn>
                <a:cxn ang="0">
                  <a:pos x="125" y="365"/>
                </a:cxn>
                <a:cxn ang="0">
                  <a:pos x="120" y="330"/>
                </a:cxn>
                <a:cxn ang="0">
                  <a:pos x="171" y="292"/>
                </a:cxn>
                <a:cxn ang="0">
                  <a:pos x="171" y="246"/>
                </a:cxn>
                <a:cxn ang="0">
                  <a:pos x="183" y="236"/>
                </a:cxn>
                <a:cxn ang="0">
                  <a:pos x="205" y="229"/>
                </a:cxn>
                <a:cxn ang="0">
                  <a:pos x="222" y="236"/>
                </a:cxn>
                <a:cxn ang="0">
                  <a:pos x="241" y="220"/>
                </a:cxn>
                <a:cxn ang="0">
                  <a:pos x="277" y="234"/>
                </a:cxn>
                <a:cxn ang="0">
                  <a:pos x="296" y="215"/>
                </a:cxn>
                <a:cxn ang="0">
                  <a:pos x="325" y="219"/>
                </a:cxn>
                <a:cxn ang="0">
                  <a:pos x="337" y="225"/>
                </a:cxn>
                <a:cxn ang="0">
                  <a:pos x="352" y="210"/>
                </a:cxn>
                <a:cxn ang="0">
                  <a:pos x="357" y="190"/>
                </a:cxn>
                <a:cxn ang="0">
                  <a:pos x="364" y="181"/>
                </a:cxn>
                <a:cxn ang="0">
                  <a:pos x="364" y="167"/>
                </a:cxn>
                <a:cxn ang="0">
                  <a:pos x="383" y="190"/>
                </a:cxn>
                <a:cxn ang="0">
                  <a:pos x="419" y="191"/>
                </a:cxn>
                <a:cxn ang="0">
                  <a:pos x="432" y="147"/>
                </a:cxn>
                <a:cxn ang="0">
                  <a:pos x="453" y="120"/>
                </a:cxn>
                <a:cxn ang="0">
                  <a:pos x="468" y="79"/>
                </a:cxn>
                <a:cxn ang="0">
                  <a:pos x="502" y="75"/>
                </a:cxn>
                <a:cxn ang="0">
                  <a:pos x="540" y="48"/>
                </a:cxn>
                <a:cxn ang="0">
                  <a:pos x="531" y="34"/>
                </a:cxn>
                <a:cxn ang="0">
                  <a:pos x="528" y="14"/>
                </a:cxn>
                <a:cxn ang="0">
                  <a:pos x="559" y="9"/>
                </a:cxn>
                <a:cxn ang="0">
                  <a:pos x="584" y="10"/>
                </a:cxn>
                <a:cxn ang="0">
                  <a:pos x="610" y="34"/>
                </a:cxn>
                <a:cxn ang="0">
                  <a:pos x="649" y="46"/>
                </a:cxn>
                <a:cxn ang="0">
                  <a:pos x="680" y="65"/>
                </a:cxn>
                <a:cxn ang="0">
                  <a:pos x="700" y="51"/>
                </a:cxn>
                <a:cxn ang="0">
                  <a:pos x="726" y="62"/>
                </a:cxn>
                <a:cxn ang="0">
                  <a:pos x="752" y="44"/>
                </a:cxn>
                <a:cxn ang="0">
                  <a:pos x="774" y="43"/>
                </a:cxn>
                <a:cxn ang="0">
                  <a:pos x="799" y="62"/>
                </a:cxn>
                <a:cxn ang="0">
                  <a:pos x="818" y="97"/>
                </a:cxn>
                <a:cxn ang="0">
                  <a:pos x="813" y="118"/>
                </a:cxn>
                <a:cxn ang="0">
                  <a:pos x="835" y="150"/>
                </a:cxn>
                <a:cxn ang="0">
                  <a:pos x="861" y="176"/>
                </a:cxn>
                <a:cxn ang="0">
                  <a:pos x="883" y="198"/>
                </a:cxn>
                <a:cxn ang="0">
                  <a:pos x="898" y="207"/>
                </a:cxn>
                <a:cxn ang="0">
                  <a:pos x="868" y="253"/>
                </a:cxn>
                <a:cxn ang="0">
                  <a:pos x="828" y="287"/>
                </a:cxn>
                <a:cxn ang="0">
                  <a:pos x="813" y="318"/>
                </a:cxn>
                <a:cxn ang="0">
                  <a:pos x="784" y="347"/>
                </a:cxn>
                <a:cxn ang="0">
                  <a:pos x="738" y="365"/>
                </a:cxn>
                <a:cxn ang="0">
                  <a:pos x="651" y="386"/>
                </a:cxn>
                <a:cxn ang="0">
                  <a:pos x="523" y="396"/>
                </a:cxn>
                <a:cxn ang="0">
                  <a:pos x="374" y="408"/>
                </a:cxn>
                <a:cxn ang="0">
                  <a:pos x="9" y="454"/>
                </a:cxn>
              </a:cxnLst>
              <a:rect l="0" t="0" r="r" b="b"/>
              <a:pathLst>
                <a:path w="909" h="463">
                  <a:moveTo>
                    <a:pt x="374" y="408"/>
                  </a:moveTo>
                  <a:lnTo>
                    <a:pt x="342" y="412"/>
                  </a:lnTo>
                  <a:lnTo>
                    <a:pt x="306" y="415"/>
                  </a:lnTo>
                  <a:lnTo>
                    <a:pt x="299" y="415"/>
                  </a:lnTo>
                  <a:lnTo>
                    <a:pt x="272" y="418"/>
                  </a:lnTo>
                  <a:lnTo>
                    <a:pt x="236" y="422"/>
                  </a:lnTo>
                  <a:lnTo>
                    <a:pt x="229" y="424"/>
                  </a:lnTo>
                  <a:lnTo>
                    <a:pt x="209" y="425"/>
                  </a:lnTo>
                  <a:lnTo>
                    <a:pt x="207" y="422"/>
                  </a:lnTo>
                  <a:lnTo>
                    <a:pt x="181" y="422"/>
                  </a:lnTo>
                  <a:lnTo>
                    <a:pt x="186" y="437"/>
                  </a:lnTo>
                  <a:lnTo>
                    <a:pt x="188" y="444"/>
                  </a:lnTo>
                  <a:lnTo>
                    <a:pt x="188" y="449"/>
                  </a:lnTo>
                  <a:lnTo>
                    <a:pt x="132" y="454"/>
                  </a:lnTo>
                  <a:lnTo>
                    <a:pt x="130" y="454"/>
                  </a:lnTo>
                  <a:lnTo>
                    <a:pt x="92" y="458"/>
                  </a:lnTo>
                  <a:lnTo>
                    <a:pt x="91" y="458"/>
                  </a:lnTo>
                  <a:lnTo>
                    <a:pt x="91" y="458"/>
                  </a:lnTo>
                  <a:lnTo>
                    <a:pt x="28" y="461"/>
                  </a:lnTo>
                  <a:lnTo>
                    <a:pt x="19" y="461"/>
                  </a:lnTo>
                  <a:lnTo>
                    <a:pt x="19" y="461"/>
                  </a:lnTo>
                  <a:lnTo>
                    <a:pt x="22" y="444"/>
                  </a:lnTo>
                  <a:lnTo>
                    <a:pt x="24" y="442"/>
                  </a:lnTo>
                  <a:lnTo>
                    <a:pt x="26" y="442"/>
                  </a:lnTo>
                  <a:lnTo>
                    <a:pt x="29" y="442"/>
                  </a:lnTo>
                  <a:lnTo>
                    <a:pt x="34" y="449"/>
                  </a:lnTo>
                  <a:lnTo>
                    <a:pt x="39" y="451"/>
                  </a:lnTo>
                  <a:lnTo>
                    <a:pt x="43" y="447"/>
                  </a:lnTo>
                  <a:lnTo>
                    <a:pt x="45" y="441"/>
                  </a:lnTo>
                  <a:lnTo>
                    <a:pt x="46" y="437"/>
                  </a:lnTo>
                  <a:lnTo>
                    <a:pt x="48" y="434"/>
                  </a:lnTo>
                  <a:lnTo>
                    <a:pt x="43" y="427"/>
                  </a:lnTo>
                  <a:lnTo>
                    <a:pt x="43" y="425"/>
                  </a:lnTo>
                  <a:lnTo>
                    <a:pt x="45" y="420"/>
                  </a:lnTo>
                  <a:lnTo>
                    <a:pt x="48" y="420"/>
                  </a:lnTo>
                  <a:lnTo>
                    <a:pt x="51" y="418"/>
                  </a:lnTo>
                  <a:lnTo>
                    <a:pt x="51" y="415"/>
                  </a:lnTo>
                  <a:lnTo>
                    <a:pt x="46" y="413"/>
                  </a:lnTo>
                  <a:lnTo>
                    <a:pt x="45" y="410"/>
                  </a:lnTo>
                  <a:lnTo>
                    <a:pt x="46" y="406"/>
                  </a:lnTo>
                  <a:lnTo>
                    <a:pt x="50" y="403"/>
                  </a:lnTo>
                  <a:lnTo>
                    <a:pt x="51" y="389"/>
                  </a:lnTo>
                  <a:lnTo>
                    <a:pt x="51" y="386"/>
                  </a:lnTo>
                  <a:lnTo>
                    <a:pt x="48" y="384"/>
                  </a:lnTo>
                  <a:lnTo>
                    <a:pt x="46" y="383"/>
                  </a:lnTo>
                  <a:lnTo>
                    <a:pt x="43" y="379"/>
                  </a:lnTo>
                  <a:lnTo>
                    <a:pt x="43" y="372"/>
                  </a:lnTo>
                  <a:lnTo>
                    <a:pt x="45" y="367"/>
                  </a:lnTo>
                  <a:lnTo>
                    <a:pt x="48" y="364"/>
                  </a:lnTo>
                  <a:lnTo>
                    <a:pt x="55" y="354"/>
                  </a:lnTo>
                  <a:lnTo>
                    <a:pt x="63" y="347"/>
                  </a:lnTo>
                  <a:lnTo>
                    <a:pt x="70" y="347"/>
                  </a:lnTo>
                  <a:lnTo>
                    <a:pt x="79" y="348"/>
                  </a:lnTo>
                  <a:lnTo>
                    <a:pt x="94" y="355"/>
                  </a:lnTo>
                  <a:lnTo>
                    <a:pt x="94" y="357"/>
                  </a:lnTo>
                  <a:lnTo>
                    <a:pt x="101" y="357"/>
                  </a:lnTo>
                  <a:lnTo>
                    <a:pt x="109" y="360"/>
                  </a:lnTo>
                  <a:lnTo>
                    <a:pt x="118" y="365"/>
                  </a:lnTo>
                  <a:lnTo>
                    <a:pt x="123" y="367"/>
                  </a:lnTo>
                  <a:lnTo>
                    <a:pt x="125" y="365"/>
                  </a:lnTo>
                  <a:lnTo>
                    <a:pt x="127" y="365"/>
                  </a:lnTo>
                  <a:lnTo>
                    <a:pt x="130" y="360"/>
                  </a:lnTo>
                  <a:lnTo>
                    <a:pt x="133" y="352"/>
                  </a:lnTo>
                  <a:lnTo>
                    <a:pt x="128" y="343"/>
                  </a:lnTo>
                  <a:lnTo>
                    <a:pt x="121" y="336"/>
                  </a:lnTo>
                  <a:lnTo>
                    <a:pt x="120" y="330"/>
                  </a:lnTo>
                  <a:lnTo>
                    <a:pt x="125" y="314"/>
                  </a:lnTo>
                  <a:lnTo>
                    <a:pt x="130" y="311"/>
                  </a:lnTo>
                  <a:lnTo>
                    <a:pt x="137" y="311"/>
                  </a:lnTo>
                  <a:lnTo>
                    <a:pt x="142" y="306"/>
                  </a:lnTo>
                  <a:lnTo>
                    <a:pt x="169" y="299"/>
                  </a:lnTo>
                  <a:lnTo>
                    <a:pt x="171" y="292"/>
                  </a:lnTo>
                  <a:lnTo>
                    <a:pt x="162" y="282"/>
                  </a:lnTo>
                  <a:lnTo>
                    <a:pt x="159" y="275"/>
                  </a:lnTo>
                  <a:lnTo>
                    <a:pt x="159" y="270"/>
                  </a:lnTo>
                  <a:lnTo>
                    <a:pt x="161" y="265"/>
                  </a:lnTo>
                  <a:lnTo>
                    <a:pt x="168" y="258"/>
                  </a:lnTo>
                  <a:lnTo>
                    <a:pt x="171" y="246"/>
                  </a:lnTo>
                  <a:lnTo>
                    <a:pt x="174" y="248"/>
                  </a:lnTo>
                  <a:lnTo>
                    <a:pt x="181" y="251"/>
                  </a:lnTo>
                  <a:lnTo>
                    <a:pt x="183" y="246"/>
                  </a:lnTo>
                  <a:lnTo>
                    <a:pt x="185" y="244"/>
                  </a:lnTo>
                  <a:lnTo>
                    <a:pt x="186" y="241"/>
                  </a:lnTo>
                  <a:lnTo>
                    <a:pt x="183" y="236"/>
                  </a:lnTo>
                  <a:lnTo>
                    <a:pt x="183" y="231"/>
                  </a:lnTo>
                  <a:lnTo>
                    <a:pt x="183" y="227"/>
                  </a:lnTo>
                  <a:lnTo>
                    <a:pt x="186" y="227"/>
                  </a:lnTo>
                  <a:lnTo>
                    <a:pt x="191" y="232"/>
                  </a:lnTo>
                  <a:lnTo>
                    <a:pt x="197" y="234"/>
                  </a:lnTo>
                  <a:lnTo>
                    <a:pt x="205" y="229"/>
                  </a:lnTo>
                  <a:lnTo>
                    <a:pt x="207" y="229"/>
                  </a:lnTo>
                  <a:lnTo>
                    <a:pt x="210" y="229"/>
                  </a:lnTo>
                  <a:lnTo>
                    <a:pt x="214" y="229"/>
                  </a:lnTo>
                  <a:lnTo>
                    <a:pt x="214" y="239"/>
                  </a:lnTo>
                  <a:lnTo>
                    <a:pt x="217" y="239"/>
                  </a:lnTo>
                  <a:lnTo>
                    <a:pt x="222" y="236"/>
                  </a:lnTo>
                  <a:lnTo>
                    <a:pt x="224" y="232"/>
                  </a:lnTo>
                  <a:lnTo>
                    <a:pt x="224" y="229"/>
                  </a:lnTo>
                  <a:lnTo>
                    <a:pt x="219" y="224"/>
                  </a:lnTo>
                  <a:lnTo>
                    <a:pt x="220" y="217"/>
                  </a:lnTo>
                  <a:lnTo>
                    <a:pt x="234" y="224"/>
                  </a:lnTo>
                  <a:lnTo>
                    <a:pt x="241" y="220"/>
                  </a:lnTo>
                  <a:lnTo>
                    <a:pt x="248" y="220"/>
                  </a:lnTo>
                  <a:lnTo>
                    <a:pt x="258" y="225"/>
                  </a:lnTo>
                  <a:lnTo>
                    <a:pt x="263" y="229"/>
                  </a:lnTo>
                  <a:lnTo>
                    <a:pt x="268" y="231"/>
                  </a:lnTo>
                  <a:lnTo>
                    <a:pt x="275" y="232"/>
                  </a:lnTo>
                  <a:lnTo>
                    <a:pt x="277" y="234"/>
                  </a:lnTo>
                  <a:lnTo>
                    <a:pt x="280" y="239"/>
                  </a:lnTo>
                  <a:lnTo>
                    <a:pt x="284" y="241"/>
                  </a:lnTo>
                  <a:lnTo>
                    <a:pt x="287" y="236"/>
                  </a:lnTo>
                  <a:lnTo>
                    <a:pt x="291" y="220"/>
                  </a:lnTo>
                  <a:lnTo>
                    <a:pt x="294" y="217"/>
                  </a:lnTo>
                  <a:lnTo>
                    <a:pt x="296" y="215"/>
                  </a:lnTo>
                  <a:lnTo>
                    <a:pt x="302" y="213"/>
                  </a:lnTo>
                  <a:lnTo>
                    <a:pt x="306" y="212"/>
                  </a:lnTo>
                  <a:lnTo>
                    <a:pt x="311" y="205"/>
                  </a:lnTo>
                  <a:lnTo>
                    <a:pt x="314" y="205"/>
                  </a:lnTo>
                  <a:lnTo>
                    <a:pt x="318" y="207"/>
                  </a:lnTo>
                  <a:lnTo>
                    <a:pt x="325" y="219"/>
                  </a:lnTo>
                  <a:lnTo>
                    <a:pt x="328" y="219"/>
                  </a:lnTo>
                  <a:lnTo>
                    <a:pt x="333" y="215"/>
                  </a:lnTo>
                  <a:lnTo>
                    <a:pt x="335" y="215"/>
                  </a:lnTo>
                  <a:lnTo>
                    <a:pt x="337" y="217"/>
                  </a:lnTo>
                  <a:lnTo>
                    <a:pt x="335" y="224"/>
                  </a:lnTo>
                  <a:lnTo>
                    <a:pt x="337" y="225"/>
                  </a:lnTo>
                  <a:lnTo>
                    <a:pt x="338" y="225"/>
                  </a:lnTo>
                  <a:lnTo>
                    <a:pt x="342" y="222"/>
                  </a:lnTo>
                  <a:lnTo>
                    <a:pt x="343" y="213"/>
                  </a:lnTo>
                  <a:lnTo>
                    <a:pt x="345" y="212"/>
                  </a:lnTo>
                  <a:lnTo>
                    <a:pt x="350" y="212"/>
                  </a:lnTo>
                  <a:lnTo>
                    <a:pt x="352" y="210"/>
                  </a:lnTo>
                  <a:lnTo>
                    <a:pt x="352" y="208"/>
                  </a:lnTo>
                  <a:lnTo>
                    <a:pt x="350" y="202"/>
                  </a:lnTo>
                  <a:lnTo>
                    <a:pt x="350" y="196"/>
                  </a:lnTo>
                  <a:lnTo>
                    <a:pt x="350" y="193"/>
                  </a:lnTo>
                  <a:lnTo>
                    <a:pt x="352" y="191"/>
                  </a:lnTo>
                  <a:lnTo>
                    <a:pt x="357" y="190"/>
                  </a:lnTo>
                  <a:lnTo>
                    <a:pt x="359" y="186"/>
                  </a:lnTo>
                  <a:lnTo>
                    <a:pt x="359" y="184"/>
                  </a:lnTo>
                  <a:lnTo>
                    <a:pt x="355" y="181"/>
                  </a:lnTo>
                  <a:lnTo>
                    <a:pt x="355" y="179"/>
                  </a:lnTo>
                  <a:lnTo>
                    <a:pt x="357" y="179"/>
                  </a:lnTo>
                  <a:lnTo>
                    <a:pt x="364" y="181"/>
                  </a:lnTo>
                  <a:lnTo>
                    <a:pt x="364" y="179"/>
                  </a:lnTo>
                  <a:lnTo>
                    <a:pt x="371" y="176"/>
                  </a:lnTo>
                  <a:lnTo>
                    <a:pt x="371" y="176"/>
                  </a:lnTo>
                  <a:lnTo>
                    <a:pt x="371" y="174"/>
                  </a:lnTo>
                  <a:lnTo>
                    <a:pt x="364" y="173"/>
                  </a:lnTo>
                  <a:lnTo>
                    <a:pt x="364" y="167"/>
                  </a:lnTo>
                  <a:lnTo>
                    <a:pt x="367" y="167"/>
                  </a:lnTo>
                  <a:lnTo>
                    <a:pt x="371" y="171"/>
                  </a:lnTo>
                  <a:lnTo>
                    <a:pt x="376" y="174"/>
                  </a:lnTo>
                  <a:lnTo>
                    <a:pt x="378" y="184"/>
                  </a:lnTo>
                  <a:lnTo>
                    <a:pt x="379" y="188"/>
                  </a:lnTo>
                  <a:lnTo>
                    <a:pt x="383" y="190"/>
                  </a:lnTo>
                  <a:lnTo>
                    <a:pt x="391" y="193"/>
                  </a:lnTo>
                  <a:lnTo>
                    <a:pt x="402" y="193"/>
                  </a:lnTo>
                  <a:lnTo>
                    <a:pt x="408" y="200"/>
                  </a:lnTo>
                  <a:lnTo>
                    <a:pt x="410" y="195"/>
                  </a:lnTo>
                  <a:lnTo>
                    <a:pt x="413" y="193"/>
                  </a:lnTo>
                  <a:lnTo>
                    <a:pt x="419" y="191"/>
                  </a:lnTo>
                  <a:lnTo>
                    <a:pt x="422" y="188"/>
                  </a:lnTo>
                  <a:lnTo>
                    <a:pt x="424" y="183"/>
                  </a:lnTo>
                  <a:lnTo>
                    <a:pt x="422" y="164"/>
                  </a:lnTo>
                  <a:lnTo>
                    <a:pt x="427" y="154"/>
                  </a:lnTo>
                  <a:lnTo>
                    <a:pt x="429" y="149"/>
                  </a:lnTo>
                  <a:lnTo>
                    <a:pt x="432" y="147"/>
                  </a:lnTo>
                  <a:lnTo>
                    <a:pt x="436" y="147"/>
                  </a:lnTo>
                  <a:lnTo>
                    <a:pt x="439" y="149"/>
                  </a:lnTo>
                  <a:lnTo>
                    <a:pt x="448" y="142"/>
                  </a:lnTo>
                  <a:lnTo>
                    <a:pt x="449" y="137"/>
                  </a:lnTo>
                  <a:lnTo>
                    <a:pt x="451" y="130"/>
                  </a:lnTo>
                  <a:lnTo>
                    <a:pt x="453" y="120"/>
                  </a:lnTo>
                  <a:lnTo>
                    <a:pt x="465" y="114"/>
                  </a:lnTo>
                  <a:lnTo>
                    <a:pt x="470" y="106"/>
                  </a:lnTo>
                  <a:lnTo>
                    <a:pt x="473" y="102"/>
                  </a:lnTo>
                  <a:lnTo>
                    <a:pt x="475" y="99"/>
                  </a:lnTo>
                  <a:lnTo>
                    <a:pt x="473" y="96"/>
                  </a:lnTo>
                  <a:lnTo>
                    <a:pt x="468" y="79"/>
                  </a:lnTo>
                  <a:lnTo>
                    <a:pt x="468" y="73"/>
                  </a:lnTo>
                  <a:lnTo>
                    <a:pt x="472" y="72"/>
                  </a:lnTo>
                  <a:lnTo>
                    <a:pt x="482" y="70"/>
                  </a:lnTo>
                  <a:lnTo>
                    <a:pt x="489" y="68"/>
                  </a:lnTo>
                  <a:lnTo>
                    <a:pt x="497" y="75"/>
                  </a:lnTo>
                  <a:lnTo>
                    <a:pt x="502" y="75"/>
                  </a:lnTo>
                  <a:lnTo>
                    <a:pt x="507" y="72"/>
                  </a:lnTo>
                  <a:lnTo>
                    <a:pt x="513" y="65"/>
                  </a:lnTo>
                  <a:lnTo>
                    <a:pt x="518" y="62"/>
                  </a:lnTo>
                  <a:lnTo>
                    <a:pt x="523" y="58"/>
                  </a:lnTo>
                  <a:lnTo>
                    <a:pt x="542" y="55"/>
                  </a:lnTo>
                  <a:lnTo>
                    <a:pt x="540" y="48"/>
                  </a:lnTo>
                  <a:lnTo>
                    <a:pt x="543" y="43"/>
                  </a:lnTo>
                  <a:lnTo>
                    <a:pt x="543" y="41"/>
                  </a:lnTo>
                  <a:lnTo>
                    <a:pt x="542" y="38"/>
                  </a:lnTo>
                  <a:lnTo>
                    <a:pt x="535" y="38"/>
                  </a:lnTo>
                  <a:lnTo>
                    <a:pt x="533" y="38"/>
                  </a:lnTo>
                  <a:lnTo>
                    <a:pt x="531" y="34"/>
                  </a:lnTo>
                  <a:lnTo>
                    <a:pt x="535" y="31"/>
                  </a:lnTo>
                  <a:lnTo>
                    <a:pt x="536" y="26"/>
                  </a:lnTo>
                  <a:lnTo>
                    <a:pt x="535" y="22"/>
                  </a:lnTo>
                  <a:lnTo>
                    <a:pt x="530" y="19"/>
                  </a:lnTo>
                  <a:lnTo>
                    <a:pt x="528" y="15"/>
                  </a:lnTo>
                  <a:lnTo>
                    <a:pt x="528" y="14"/>
                  </a:lnTo>
                  <a:lnTo>
                    <a:pt x="535" y="7"/>
                  </a:lnTo>
                  <a:lnTo>
                    <a:pt x="536" y="7"/>
                  </a:lnTo>
                  <a:lnTo>
                    <a:pt x="540" y="5"/>
                  </a:lnTo>
                  <a:lnTo>
                    <a:pt x="543" y="0"/>
                  </a:lnTo>
                  <a:lnTo>
                    <a:pt x="553" y="7"/>
                  </a:lnTo>
                  <a:lnTo>
                    <a:pt x="559" y="9"/>
                  </a:lnTo>
                  <a:lnTo>
                    <a:pt x="564" y="9"/>
                  </a:lnTo>
                  <a:lnTo>
                    <a:pt x="572" y="3"/>
                  </a:lnTo>
                  <a:lnTo>
                    <a:pt x="574" y="2"/>
                  </a:lnTo>
                  <a:lnTo>
                    <a:pt x="579" y="0"/>
                  </a:lnTo>
                  <a:lnTo>
                    <a:pt x="583" y="3"/>
                  </a:lnTo>
                  <a:lnTo>
                    <a:pt x="584" y="10"/>
                  </a:lnTo>
                  <a:lnTo>
                    <a:pt x="588" y="10"/>
                  </a:lnTo>
                  <a:lnTo>
                    <a:pt x="593" y="10"/>
                  </a:lnTo>
                  <a:lnTo>
                    <a:pt x="598" y="14"/>
                  </a:lnTo>
                  <a:lnTo>
                    <a:pt x="601" y="24"/>
                  </a:lnTo>
                  <a:lnTo>
                    <a:pt x="605" y="27"/>
                  </a:lnTo>
                  <a:lnTo>
                    <a:pt x="610" y="34"/>
                  </a:lnTo>
                  <a:lnTo>
                    <a:pt x="612" y="43"/>
                  </a:lnTo>
                  <a:lnTo>
                    <a:pt x="618" y="46"/>
                  </a:lnTo>
                  <a:lnTo>
                    <a:pt x="629" y="48"/>
                  </a:lnTo>
                  <a:lnTo>
                    <a:pt x="632" y="48"/>
                  </a:lnTo>
                  <a:lnTo>
                    <a:pt x="644" y="44"/>
                  </a:lnTo>
                  <a:lnTo>
                    <a:pt x="649" y="46"/>
                  </a:lnTo>
                  <a:lnTo>
                    <a:pt x="656" y="48"/>
                  </a:lnTo>
                  <a:lnTo>
                    <a:pt x="659" y="53"/>
                  </a:lnTo>
                  <a:lnTo>
                    <a:pt x="666" y="55"/>
                  </a:lnTo>
                  <a:lnTo>
                    <a:pt x="668" y="62"/>
                  </a:lnTo>
                  <a:lnTo>
                    <a:pt x="676" y="63"/>
                  </a:lnTo>
                  <a:lnTo>
                    <a:pt x="680" y="65"/>
                  </a:lnTo>
                  <a:lnTo>
                    <a:pt x="683" y="63"/>
                  </a:lnTo>
                  <a:lnTo>
                    <a:pt x="683" y="62"/>
                  </a:lnTo>
                  <a:lnTo>
                    <a:pt x="685" y="56"/>
                  </a:lnTo>
                  <a:lnTo>
                    <a:pt x="687" y="55"/>
                  </a:lnTo>
                  <a:lnTo>
                    <a:pt x="697" y="51"/>
                  </a:lnTo>
                  <a:lnTo>
                    <a:pt x="700" y="51"/>
                  </a:lnTo>
                  <a:lnTo>
                    <a:pt x="705" y="55"/>
                  </a:lnTo>
                  <a:lnTo>
                    <a:pt x="716" y="55"/>
                  </a:lnTo>
                  <a:lnTo>
                    <a:pt x="721" y="58"/>
                  </a:lnTo>
                  <a:lnTo>
                    <a:pt x="723" y="62"/>
                  </a:lnTo>
                  <a:lnTo>
                    <a:pt x="724" y="63"/>
                  </a:lnTo>
                  <a:lnTo>
                    <a:pt x="726" y="62"/>
                  </a:lnTo>
                  <a:lnTo>
                    <a:pt x="729" y="60"/>
                  </a:lnTo>
                  <a:lnTo>
                    <a:pt x="731" y="56"/>
                  </a:lnTo>
                  <a:lnTo>
                    <a:pt x="740" y="58"/>
                  </a:lnTo>
                  <a:lnTo>
                    <a:pt x="743" y="56"/>
                  </a:lnTo>
                  <a:lnTo>
                    <a:pt x="746" y="50"/>
                  </a:lnTo>
                  <a:lnTo>
                    <a:pt x="752" y="44"/>
                  </a:lnTo>
                  <a:lnTo>
                    <a:pt x="755" y="39"/>
                  </a:lnTo>
                  <a:lnTo>
                    <a:pt x="762" y="38"/>
                  </a:lnTo>
                  <a:lnTo>
                    <a:pt x="767" y="32"/>
                  </a:lnTo>
                  <a:lnTo>
                    <a:pt x="770" y="32"/>
                  </a:lnTo>
                  <a:lnTo>
                    <a:pt x="774" y="36"/>
                  </a:lnTo>
                  <a:lnTo>
                    <a:pt x="774" y="43"/>
                  </a:lnTo>
                  <a:lnTo>
                    <a:pt x="777" y="46"/>
                  </a:lnTo>
                  <a:lnTo>
                    <a:pt x="779" y="55"/>
                  </a:lnTo>
                  <a:lnTo>
                    <a:pt x="782" y="58"/>
                  </a:lnTo>
                  <a:lnTo>
                    <a:pt x="786" y="60"/>
                  </a:lnTo>
                  <a:lnTo>
                    <a:pt x="793" y="60"/>
                  </a:lnTo>
                  <a:lnTo>
                    <a:pt x="799" y="62"/>
                  </a:lnTo>
                  <a:lnTo>
                    <a:pt x="803" y="67"/>
                  </a:lnTo>
                  <a:lnTo>
                    <a:pt x="810" y="70"/>
                  </a:lnTo>
                  <a:lnTo>
                    <a:pt x="815" y="79"/>
                  </a:lnTo>
                  <a:lnTo>
                    <a:pt x="815" y="85"/>
                  </a:lnTo>
                  <a:lnTo>
                    <a:pt x="818" y="96"/>
                  </a:lnTo>
                  <a:lnTo>
                    <a:pt x="818" y="97"/>
                  </a:lnTo>
                  <a:lnTo>
                    <a:pt x="820" y="102"/>
                  </a:lnTo>
                  <a:lnTo>
                    <a:pt x="818" y="104"/>
                  </a:lnTo>
                  <a:lnTo>
                    <a:pt x="815" y="106"/>
                  </a:lnTo>
                  <a:lnTo>
                    <a:pt x="816" y="113"/>
                  </a:lnTo>
                  <a:lnTo>
                    <a:pt x="816" y="116"/>
                  </a:lnTo>
                  <a:lnTo>
                    <a:pt x="813" y="118"/>
                  </a:lnTo>
                  <a:lnTo>
                    <a:pt x="813" y="121"/>
                  </a:lnTo>
                  <a:lnTo>
                    <a:pt x="820" y="126"/>
                  </a:lnTo>
                  <a:lnTo>
                    <a:pt x="830" y="138"/>
                  </a:lnTo>
                  <a:lnTo>
                    <a:pt x="837" y="145"/>
                  </a:lnTo>
                  <a:lnTo>
                    <a:pt x="837" y="149"/>
                  </a:lnTo>
                  <a:lnTo>
                    <a:pt x="835" y="150"/>
                  </a:lnTo>
                  <a:lnTo>
                    <a:pt x="835" y="154"/>
                  </a:lnTo>
                  <a:lnTo>
                    <a:pt x="844" y="155"/>
                  </a:lnTo>
                  <a:lnTo>
                    <a:pt x="846" y="159"/>
                  </a:lnTo>
                  <a:lnTo>
                    <a:pt x="849" y="169"/>
                  </a:lnTo>
                  <a:lnTo>
                    <a:pt x="857" y="171"/>
                  </a:lnTo>
                  <a:lnTo>
                    <a:pt x="861" y="176"/>
                  </a:lnTo>
                  <a:lnTo>
                    <a:pt x="859" y="178"/>
                  </a:lnTo>
                  <a:lnTo>
                    <a:pt x="866" y="188"/>
                  </a:lnTo>
                  <a:lnTo>
                    <a:pt x="873" y="190"/>
                  </a:lnTo>
                  <a:lnTo>
                    <a:pt x="878" y="195"/>
                  </a:lnTo>
                  <a:lnTo>
                    <a:pt x="880" y="191"/>
                  </a:lnTo>
                  <a:lnTo>
                    <a:pt x="883" y="198"/>
                  </a:lnTo>
                  <a:lnTo>
                    <a:pt x="886" y="198"/>
                  </a:lnTo>
                  <a:lnTo>
                    <a:pt x="886" y="202"/>
                  </a:lnTo>
                  <a:lnTo>
                    <a:pt x="886" y="202"/>
                  </a:lnTo>
                  <a:lnTo>
                    <a:pt x="886" y="203"/>
                  </a:lnTo>
                  <a:lnTo>
                    <a:pt x="893" y="203"/>
                  </a:lnTo>
                  <a:lnTo>
                    <a:pt x="898" y="207"/>
                  </a:lnTo>
                  <a:lnTo>
                    <a:pt x="898" y="202"/>
                  </a:lnTo>
                  <a:lnTo>
                    <a:pt x="902" y="205"/>
                  </a:lnTo>
                  <a:lnTo>
                    <a:pt x="907" y="202"/>
                  </a:lnTo>
                  <a:lnTo>
                    <a:pt x="909" y="203"/>
                  </a:lnTo>
                  <a:lnTo>
                    <a:pt x="875" y="244"/>
                  </a:lnTo>
                  <a:lnTo>
                    <a:pt x="868" y="253"/>
                  </a:lnTo>
                  <a:lnTo>
                    <a:pt x="861" y="254"/>
                  </a:lnTo>
                  <a:lnTo>
                    <a:pt x="846" y="265"/>
                  </a:lnTo>
                  <a:lnTo>
                    <a:pt x="844" y="266"/>
                  </a:lnTo>
                  <a:lnTo>
                    <a:pt x="827" y="282"/>
                  </a:lnTo>
                  <a:lnTo>
                    <a:pt x="827" y="285"/>
                  </a:lnTo>
                  <a:lnTo>
                    <a:pt x="828" y="287"/>
                  </a:lnTo>
                  <a:lnTo>
                    <a:pt x="828" y="289"/>
                  </a:lnTo>
                  <a:lnTo>
                    <a:pt x="828" y="294"/>
                  </a:lnTo>
                  <a:lnTo>
                    <a:pt x="818" y="301"/>
                  </a:lnTo>
                  <a:lnTo>
                    <a:pt x="811" y="306"/>
                  </a:lnTo>
                  <a:lnTo>
                    <a:pt x="813" y="313"/>
                  </a:lnTo>
                  <a:lnTo>
                    <a:pt x="813" y="318"/>
                  </a:lnTo>
                  <a:lnTo>
                    <a:pt x="805" y="324"/>
                  </a:lnTo>
                  <a:lnTo>
                    <a:pt x="793" y="326"/>
                  </a:lnTo>
                  <a:lnTo>
                    <a:pt x="791" y="328"/>
                  </a:lnTo>
                  <a:lnTo>
                    <a:pt x="784" y="340"/>
                  </a:lnTo>
                  <a:lnTo>
                    <a:pt x="786" y="345"/>
                  </a:lnTo>
                  <a:lnTo>
                    <a:pt x="784" y="347"/>
                  </a:lnTo>
                  <a:lnTo>
                    <a:pt x="775" y="348"/>
                  </a:lnTo>
                  <a:lnTo>
                    <a:pt x="762" y="354"/>
                  </a:lnTo>
                  <a:lnTo>
                    <a:pt x="755" y="359"/>
                  </a:lnTo>
                  <a:lnTo>
                    <a:pt x="753" y="360"/>
                  </a:lnTo>
                  <a:lnTo>
                    <a:pt x="746" y="364"/>
                  </a:lnTo>
                  <a:lnTo>
                    <a:pt x="738" y="365"/>
                  </a:lnTo>
                  <a:lnTo>
                    <a:pt x="724" y="374"/>
                  </a:lnTo>
                  <a:lnTo>
                    <a:pt x="721" y="377"/>
                  </a:lnTo>
                  <a:lnTo>
                    <a:pt x="719" y="379"/>
                  </a:lnTo>
                  <a:lnTo>
                    <a:pt x="690" y="383"/>
                  </a:lnTo>
                  <a:lnTo>
                    <a:pt x="682" y="383"/>
                  </a:lnTo>
                  <a:lnTo>
                    <a:pt x="651" y="386"/>
                  </a:lnTo>
                  <a:lnTo>
                    <a:pt x="651" y="386"/>
                  </a:lnTo>
                  <a:lnTo>
                    <a:pt x="586" y="393"/>
                  </a:lnTo>
                  <a:lnTo>
                    <a:pt x="584" y="393"/>
                  </a:lnTo>
                  <a:lnTo>
                    <a:pt x="559" y="393"/>
                  </a:lnTo>
                  <a:lnTo>
                    <a:pt x="526" y="396"/>
                  </a:lnTo>
                  <a:lnTo>
                    <a:pt x="523" y="396"/>
                  </a:lnTo>
                  <a:lnTo>
                    <a:pt x="506" y="400"/>
                  </a:lnTo>
                  <a:lnTo>
                    <a:pt x="463" y="403"/>
                  </a:lnTo>
                  <a:lnTo>
                    <a:pt x="439" y="405"/>
                  </a:lnTo>
                  <a:lnTo>
                    <a:pt x="412" y="406"/>
                  </a:lnTo>
                  <a:lnTo>
                    <a:pt x="384" y="408"/>
                  </a:lnTo>
                  <a:lnTo>
                    <a:pt x="374" y="408"/>
                  </a:lnTo>
                  <a:close/>
                  <a:moveTo>
                    <a:pt x="4" y="463"/>
                  </a:moveTo>
                  <a:lnTo>
                    <a:pt x="0" y="461"/>
                  </a:lnTo>
                  <a:lnTo>
                    <a:pt x="0" y="458"/>
                  </a:lnTo>
                  <a:lnTo>
                    <a:pt x="0" y="454"/>
                  </a:lnTo>
                  <a:lnTo>
                    <a:pt x="4" y="453"/>
                  </a:lnTo>
                  <a:lnTo>
                    <a:pt x="9" y="454"/>
                  </a:lnTo>
                  <a:lnTo>
                    <a:pt x="10" y="456"/>
                  </a:lnTo>
                  <a:lnTo>
                    <a:pt x="12" y="459"/>
                  </a:lnTo>
                  <a:lnTo>
                    <a:pt x="10" y="463"/>
                  </a:lnTo>
                  <a:lnTo>
                    <a:pt x="12" y="463"/>
                  </a:lnTo>
                  <a:lnTo>
                    <a:pt x="4" y="463"/>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14" name="Freeform 1646"/>
            <p:cNvSpPr>
              <a:spLocks noEditPoints="1"/>
            </p:cNvSpPr>
            <p:nvPr/>
          </p:nvSpPr>
          <p:spPr bwMode="auto">
            <a:xfrm>
              <a:off x="3275" y="2354"/>
              <a:ext cx="390" cy="216"/>
            </a:xfrm>
            <a:custGeom>
              <a:avLst/>
              <a:gdLst/>
              <a:ahLst/>
              <a:cxnLst>
                <a:cxn ang="0">
                  <a:pos x="396" y="490"/>
                </a:cxn>
                <a:cxn ang="0">
                  <a:pos x="225" y="507"/>
                </a:cxn>
                <a:cxn ang="0">
                  <a:pos x="101" y="528"/>
                </a:cxn>
                <a:cxn ang="0">
                  <a:pos x="3" y="538"/>
                </a:cxn>
                <a:cxn ang="0">
                  <a:pos x="63" y="511"/>
                </a:cxn>
                <a:cxn ang="0">
                  <a:pos x="92" y="477"/>
                </a:cxn>
                <a:cxn ang="0">
                  <a:pos x="106" y="446"/>
                </a:cxn>
                <a:cxn ang="0">
                  <a:pos x="191" y="371"/>
                </a:cxn>
                <a:cxn ang="0">
                  <a:pos x="205" y="398"/>
                </a:cxn>
                <a:cxn ang="0">
                  <a:pos x="225" y="408"/>
                </a:cxn>
                <a:cxn ang="0">
                  <a:pos x="261" y="391"/>
                </a:cxn>
                <a:cxn ang="0">
                  <a:pos x="312" y="386"/>
                </a:cxn>
                <a:cxn ang="0">
                  <a:pos x="331" y="364"/>
                </a:cxn>
                <a:cxn ang="0">
                  <a:pos x="343" y="367"/>
                </a:cxn>
                <a:cxn ang="0">
                  <a:pos x="376" y="354"/>
                </a:cxn>
                <a:cxn ang="0">
                  <a:pos x="384" y="337"/>
                </a:cxn>
                <a:cxn ang="0">
                  <a:pos x="384" y="314"/>
                </a:cxn>
                <a:cxn ang="0">
                  <a:pos x="394" y="284"/>
                </a:cxn>
                <a:cxn ang="0">
                  <a:pos x="415" y="248"/>
                </a:cxn>
                <a:cxn ang="0">
                  <a:pos x="428" y="210"/>
                </a:cxn>
                <a:cxn ang="0">
                  <a:pos x="435" y="176"/>
                </a:cxn>
                <a:cxn ang="0">
                  <a:pos x="487" y="176"/>
                </a:cxn>
                <a:cxn ang="0">
                  <a:pos x="502" y="118"/>
                </a:cxn>
                <a:cxn ang="0">
                  <a:pos x="536" y="89"/>
                </a:cxn>
                <a:cxn ang="0">
                  <a:pos x="555" y="72"/>
                </a:cxn>
                <a:cxn ang="0">
                  <a:pos x="565" y="50"/>
                </a:cxn>
                <a:cxn ang="0">
                  <a:pos x="570" y="17"/>
                </a:cxn>
                <a:cxn ang="0">
                  <a:pos x="635" y="38"/>
                </a:cxn>
                <a:cxn ang="0">
                  <a:pos x="656" y="9"/>
                </a:cxn>
                <a:cxn ang="0">
                  <a:pos x="671" y="27"/>
                </a:cxn>
                <a:cxn ang="0">
                  <a:pos x="707" y="41"/>
                </a:cxn>
                <a:cxn ang="0">
                  <a:pos x="738" y="65"/>
                </a:cxn>
                <a:cxn ang="0">
                  <a:pos x="736" y="87"/>
                </a:cxn>
                <a:cxn ang="0">
                  <a:pos x="714" y="133"/>
                </a:cxn>
                <a:cxn ang="0">
                  <a:pos x="813" y="164"/>
                </a:cxn>
                <a:cxn ang="0">
                  <a:pos x="861" y="196"/>
                </a:cxn>
                <a:cxn ang="0">
                  <a:pos x="825" y="217"/>
                </a:cxn>
                <a:cxn ang="0">
                  <a:pos x="864" y="244"/>
                </a:cxn>
                <a:cxn ang="0">
                  <a:pos x="872" y="277"/>
                </a:cxn>
                <a:cxn ang="0">
                  <a:pos x="862" y="285"/>
                </a:cxn>
                <a:cxn ang="0">
                  <a:pos x="864" y="307"/>
                </a:cxn>
                <a:cxn ang="0">
                  <a:pos x="883" y="325"/>
                </a:cxn>
                <a:cxn ang="0">
                  <a:pos x="840" y="316"/>
                </a:cxn>
                <a:cxn ang="0">
                  <a:pos x="804" y="292"/>
                </a:cxn>
                <a:cxn ang="0">
                  <a:pos x="833" y="314"/>
                </a:cxn>
                <a:cxn ang="0">
                  <a:pos x="864" y="343"/>
                </a:cxn>
                <a:cxn ang="0">
                  <a:pos x="883" y="350"/>
                </a:cxn>
                <a:cxn ang="0">
                  <a:pos x="896" y="335"/>
                </a:cxn>
                <a:cxn ang="0">
                  <a:pos x="934" y="360"/>
                </a:cxn>
                <a:cxn ang="0">
                  <a:pos x="872" y="400"/>
                </a:cxn>
                <a:cxn ang="0">
                  <a:pos x="703" y="434"/>
                </a:cxn>
                <a:cxn ang="0">
                  <a:pos x="972" y="145"/>
                </a:cxn>
                <a:cxn ang="0">
                  <a:pos x="966" y="162"/>
                </a:cxn>
                <a:cxn ang="0">
                  <a:pos x="919" y="207"/>
                </a:cxn>
                <a:cxn ang="0">
                  <a:pos x="931" y="159"/>
                </a:cxn>
                <a:cxn ang="0">
                  <a:pos x="931" y="236"/>
                </a:cxn>
                <a:cxn ang="0">
                  <a:pos x="922" y="296"/>
                </a:cxn>
                <a:cxn ang="0">
                  <a:pos x="917" y="232"/>
                </a:cxn>
              </a:cxnLst>
              <a:rect l="0" t="0" r="r" b="b"/>
              <a:pathLst>
                <a:path w="975" h="541">
                  <a:moveTo>
                    <a:pt x="553" y="463"/>
                  </a:moveTo>
                  <a:lnTo>
                    <a:pt x="545" y="465"/>
                  </a:lnTo>
                  <a:lnTo>
                    <a:pt x="509" y="471"/>
                  </a:lnTo>
                  <a:lnTo>
                    <a:pt x="483" y="475"/>
                  </a:lnTo>
                  <a:lnTo>
                    <a:pt x="447" y="482"/>
                  </a:lnTo>
                  <a:lnTo>
                    <a:pt x="444" y="482"/>
                  </a:lnTo>
                  <a:lnTo>
                    <a:pt x="396" y="490"/>
                  </a:lnTo>
                  <a:lnTo>
                    <a:pt x="376" y="492"/>
                  </a:lnTo>
                  <a:lnTo>
                    <a:pt x="346" y="495"/>
                  </a:lnTo>
                  <a:lnTo>
                    <a:pt x="340" y="497"/>
                  </a:lnTo>
                  <a:lnTo>
                    <a:pt x="285" y="504"/>
                  </a:lnTo>
                  <a:lnTo>
                    <a:pt x="246" y="507"/>
                  </a:lnTo>
                  <a:lnTo>
                    <a:pt x="247" y="504"/>
                  </a:lnTo>
                  <a:lnTo>
                    <a:pt x="225" y="507"/>
                  </a:lnTo>
                  <a:lnTo>
                    <a:pt x="215" y="509"/>
                  </a:lnTo>
                  <a:lnTo>
                    <a:pt x="213" y="511"/>
                  </a:lnTo>
                  <a:lnTo>
                    <a:pt x="186" y="516"/>
                  </a:lnTo>
                  <a:lnTo>
                    <a:pt x="179" y="518"/>
                  </a:lnTo>
                  <a:lnTo>
                    <a:pt x="169" y="519"/>
                  </a:lnTo>
                  <a:lnTo>
                    <a:pt x="130" y="524"/>
                  </a:lnTo>
                  <a:lnTo>
                    <a:pt x="101" y="528"/>
                  </a:lnTo>
                  <a:lnTo>
                    <a:pt x="85" y="531"/>
                  </a:lnTo>
                  <a:lnTo>
                    <a:pt x="58" y="535"/>
                  </a:lnTo>
                  <a:lnTo>
                    <a:pt x="53" y="535"/>
                  </a:lnTo>
                  <a:lnTo>
                    <a:pt x="49" y="535"/>
                  </a:lnTo>
                  <a:lnTo>
                    <a:pt x="25" y="538"/>
                  </a:lnTo>
                  <a:lnTo>
                    <a:pt x="0" y="541"/>
                  </a:lnTo>
                  <a:lnTo>
                    <a:pt x="3" y="538"/>
                  </a:lnTo>
                  <a:lnTo>
                    <a:pt x="17" y="529"/>
                  </a:lnTo>
                  <a:lnTo>
                    <a:pt x="25" y="528"/>
                  </a:lnTo>
                  <a:lnTo>
                    <a:pt x="32" y="524"/>
                  </a:lnTo>
                  <a:lnTo>
                    <a:pt x="34" y="523"/>
                  </a:lnTo>
                  <a:lnTo>
                    <a:pt x="41" y="518"/>
                  </a:lnTo>
                  <a:lnTo>
                    <a:pt x="54" y="512"/>
                  </a:lnTo>
                  <a:lnTo>
                    <a:pt x="63" y="511"/>
                  </a:lnTo>
                  <a:lnTo>
                    <a:pt x="65" y="509"/>
                  </a:lnTo>
                  <a:lnTo>
                    <a:pt x="63" y="504"/>
                  </a:lnTo>
                  <a:lnTo>
                    <a:pt x="70" y="492"/>
                  </a:lnTo>
                  <a:lnTo>
                    <a:pt x="72" y="490"/>
                  </a:lnTo>
                  <a:lnTo>
                    <a:pt x="84" y="488"/>
                  </a:lnTo>
                  <a:lnTo>
                    <a:pt x="92" y="482"/>
                  </a:lnTo>
                  <a:lnTo>
                    <a:pt x="92" y="477"/>
                  </a:lnTo>
                  <a:lnTo>
                    <a:pt x="90" y="470"/>
                  </a:lnTo>
                  <a:lnTo>
                    <a:pt x="97" y="465"/>
                  </a:lnTo>
                  <a:lnTo>
                    <a:pt x="107" y="458"/>
                  </a:lnTo>
                  <a:lnTo>
                    <a:pt x="107" y="453"/>
                  </a:lnTo>
                  <a:lnTo>
                    <a:pt x="107" y="451"/>
                  </a:lnTo>
                  <a:lnTo>
                    <a:pt x="106" y="449"/>
                  </a:lnTo>
                  <a:lnTo>
                    <a:pt x="106" y="446"/>
                  </a:lnTo>
                  <a:lnTo>
                    <a:pt x="123" y="430"/>
                  </a:lnTo>
                  <a:lnTo>
                    <a:pt x="125" y="429"/>
                  </a:lnTo>
                  <a:lnTo>
                    <a:pt x="140" y="418"/>
                  </a:lnTo>
                  <a:lnTo>
                    <a:pt x="147" y="417"/>
                  </a:lnTo>
                  <a:lnTo>
                    <a:pt x="154" y="408"/>
                  </a:lnTo>
                  <a:lnTo>
                    <a:pt x="188" y="367"/>
                  </a:lnTo>
                  <a:lnTo>
                    <a:pt x="191" y="371"/>
                  </a:lnTo>
                  <a:lnTo>
                    <a:pt x="191" y="374"/>
                  </a:lnTo>
                  <a:lnTo>
                    <a:pt x="188" y="376"/>
                  </a:lnTo>
                  <a:lnTo>
                    <a:pt x="186" y="379"/>
                  </a:lnTo>
                  <a:lnTo>
                    <a:pt x="196" y="384"/>
                  </a:lnTo>
                  <a:lnTo>
                    <a:pt x="196" y="391"/>
                  </a:lnTo>
                  <a:lnTo>
                    <a:pt x="200" y="396"/>
                  </a:lnTo>
                  <a:lnTo>
                    <a:pt x="205" y="398"/>
                  </a:lnTo>
                  <a:lnTo>
                    <a:pt x="205" y="401"/>
                  </a:lnTo>
                  <a:lnTo>
                    <a:pt x="208" y="403"/>
                  </a:lnTo>
                  <a:lnTo>
                    <a:pt x="212" y="405"/>
                  </a:lnTo>
                  <a:lnTo>
                    <a:pt x="213" y="403"/>
                  </a:lnTo>
                  <a:lnTo>
                    <a:pt x="218" y="405"/>
                  </a:lnTo>
                  <a:lnTo>
                    <a:pt x="222" y="407"/>
                  </a:lnTo>
                  <a:lnTo>
                    <a:pt x="225" y="408"/>
                  </a:lnTo>
                  <a:lnTo>
                    <a:pt x="230" y="413"/>
                  </a:lnTo>
                  <a:lnTo>
                    <a:pt x="244" y="410"/>
                  </a:lnTo>
                  <a:lnTo>
                    <a:pt x="249" y="405"/>
                  </a:lnTo>
                  <a:lnTo>
                    <a:pt x="251" y="403"/>
                  </a:lnTo>
                  <a:lnTo>
                    <a:pt x="253" y="401"/>
                  </a:lnTo>
                  <a:lnTo>
                    <a:pt x="261" y="396"/>
                  </a:lnTo>
                  <a:lnTo>
                    <a:pt x="261" y="391"/>
                  </a:lnTo>
                  <a:lnTo>
                    <a:pt x="265" y="386"/>
                  </a:lnTo>
                  <a:lnTo>
                    <a:pt x="271" y="393"/>
                  </a:lnTo>
                  <a:lnTo>
                    <a:pt x="283" y="400"/>
                  </a:lnTo>
                  <a:lnTo>
                    <a:pt x="294" y="393"/>
                  </a:lnTo>
                  <a:lnTo>
                    <a:pt x="307" y="388"/>
                  </a:lnTo>
                  <a:lnTo>
                    <a:pt x="311" y="384"/>
                  </a:lnTo>
                  <a:lnTo>
                    <a:pt x="312" y="386"/>
                  </a:lnTo>
                  <a:lnTo>
                    <a:pt x="314" y="386"/>
                  </a:lnTo>
                  <a:lnTo>
                    <a:pt x="317" y="384"/>
                  </a:lnTo>
                  <a:lnTo>
                    <a:pt x="326" y="377"/>
                  </a:lnTo>
                  <a:lnTo>
                    <a:pt x="326" y="376"/>
                  </a:lnTo>
                  <a:lnTo>
                    <a:pt x="323" y="369"/>
                  </a:lnTo>
                  <a:lnTo>
                    <a:pt x="324" y="364"/>
                  </a:lnTo>
                  <a:lnTo>
                    <a:pt x="331" y="364"/>
                  </a:lnTo>
                  <a:lnTo>
                    <a:pt x="331" y="367"/>
                  </a:lnTo>
                  <a:lnTo>
                    <a:pt x="335" y="367"/>
                  </a:lnTo>
                  <a:lnTo>
                    <a:pt x="336" y="371"/>
                  </a:lnTo>
                  <a:lnTo>
                    <a:pt x="338" y="369"/>
                  </a:lnTo>
                  <a:lnTo>
                    <a:pt x="338" y="367"/>
                  </a:lnTo>
                  <a:lnTo>
                    <a:pt x="340" y="366"/>
                  </a:lnTo>
                  <a:lnTo>
                    <a:pt x="343" y="367"/>
                  </a:lnTo>
                  <a:lnTo>
                    <a:pt x="353" y="355"/>
                  </a:lnTo>
                  <a:lnTo>
                    <a:pt x="360" y="350"/>
                  </a:lnTo>
                  <a:lnTo>
                    <a:pt x="364" y="348"/>
                  </a:lnTo>
                  <a:lnTo>
                    <a:pt x="367" y="352"/>
                  </a:lnTo>
                  <a:lnTo>
                    <a:pt x="367" y="355"/>
                  </a:lnTo>
                  <a:lnTo>
                    <a:pt x="369" y="357"/>
                  </a:lnTo>
                  <a:lnTo>
                    <a:pt x="376" y="354"/>
                  </a:lnTo>
                  <a:lnTo>
                    <a:pt x="379" y="348"/>
                  </a:lnTo>
                  <a:lnTo>
                    <a:pt x="382" y="347"/>
                  </a:lnTo>
                  <a:lnTo>
                    <a:pt x="382" y="343"/>
                  </a:lnTo>
                  <a:lnTo>
                    <a:pt x="389" y="340"/>
                  </a:lnTo>
                  <a:lnTo>
                    <a:pt x="389" y="335"/>
                  </a:lnTo>
                  <a:lnTo>
                    <a:pt x="387" y="337"/>
                  </a:lnTo>
                  <a:lnTo>
                    <a:pt x="384" y="337"/>
                  </a:lnTo>
                  <a:lnTo>
                    <a:pt x="384" y="331"/>
                  </a:lnTo>
                  <a:lnTo>
                    <a:pt x="393" y="325"/>
                  </a:lnTo>
                  <a:lnTo>
                    <a:pt x="394" y="321"/>
                  </a:lnTo>
                  <a:lnTo>
                    <a:pt x="391" y="319"/>
                  </a:lnTo>
                  <a:lnTo>
                    <a:pt x="384" y="319"/>
                  </a:lnTo>
                  <a:lnTo>
                    <a:pt x="384" y="318"/>
                  </a:lnTo>
                  <a:lnTo>
                    <a:pt x="384" y="314"/>
                  </a:lnTo>
                  <a:lnTo>
                    <a:pt x="384" y="313"/>
                  </a:lnTo>
                  <a:lnTo>
                    <a:pt x="389" y="306"/>
                  </a:lnTo>
                  <a:lnTo>
                    <a:pt x="387" y="301"/>
                  </a:lnTo>
                  <a:lnTo>
                    <a:pt x="391" y="297"/>
                  </a:lnTo>
                  <a:lnTo>
                    <a:pt x="389" y="294"/>
                  </a:lnTo>
                  <a:lnTo>
                    <a:pt x="394" y="285"/>
                  </a:lnTo>
                  <a:lnTo>
                    <a:pt x="394" y="284"/>
                  </a:lnTo>
                  <a:lnTo>
                    <a:pt x="396" y="280"/>
                  </a:lnTo>
                  <a:lnTo>
                    <a:pt x="399" y="277"/>
                  </a:lnTo>
                  <a:lnTo>
                    <a:pt x="401" y="273"/>
                  </a:lnTo>
                  <a:lnTo>
                    <a:pt x="406" y="266"/>
                  </a:lnTo>
                  <a:lnTo>
                    <a:pt x="411" y="260"/>
                  </a:lnTo>
                  <a:lnTo>
                    <a:pt x="415" y="251"/>
                  </a:lnTo>
                  <a:lnTo>
                    <a:pt x="415" y="248"/>
                  </a:lnTo>
                  <a:lnTo>
                    <a:pt x="417" y="241"/>
                  </a:lnTo>
                  <a:lnTo>
                    <a:pt x="417" y="239"/>
                  </a:lnTo>
                  <a:lnTo>
                    <a:pt x="418" y="232"/>
                  </a:lnTo>
                  <a:lnTo>
                    <a:pt x="417" y="229"/>
                  </a:lnTo>
                  <a:lnTo>
                    <a:pt x="425" y="217"/>
                  </a:lnTo>
                  <a:lnTo>
                    <a:pt x="428" y="214"/>
                  </a:lnTo>
                  <a:lnTo>
                    <a:pt x="428" y="210"/>
                  </a:lnTo>
                  <a:lnTo>
                    <a:pt x="427" y="208"/>
                  </a:lnTo>
                  <a:lnTo>
                    <a:pt x="427" y="207"/>
                  </a:lnTo>
                  <a:lnTo>
                    <a:pt x="430" y="200"/>
                  </a:lnTo>
                  <a:lnTo>
                    <a:pt x="434" y="198"/>
                  </a:lnTo>
                  <a:lnTo>
                    <a:pt x="434" y="191"/>
                  </a:lnTo>
                  <a:lnTo>
                    <a:pt x="437" y="186"/>
                  </a:lnTo>
                  <a:lnTo>
                    <a:pt x="435" y="176"/>
                  </a:lnTo>
                  <a:lnTo>
                    <a:pt x="437" y="171"/>
                  </a:lnTo>
                  <a:lnTo>
                    <a:pt x="435" y="167"/>
                  </a:lnTo>
                  <a:lnTo>
                    <a:pt x="439" y="161"/>
                  </a:lnTo>
                  <a:lnTo>
                    <a:pt x="452" y="164"/>
                  </a:lnTo>
                  <a:lnTo>
                    <a:pt x="461" y="178"/>
                  </a:lnTo>
                  <a:lnTo>
                    <a:pt x="481" y="181"/>
                  </a:lnTo>
                  <a:lnTo>
                    <a:pt x="487" y="176"/>
                  </a:lnTo>
                  <a:lnTo>
                    <a:pt x="490" y="169"/>
                  </a:lnTo>
                  <a:lnTo>
                    <a:pt x="497" y="140"/>
                  </a:lnTo>
                  <a:lnTo>
                    <a:pt x="498" y="138"/>
                  </a:lnTo>
                  <a:lnTo>
                    <a:pt x="502" y="138"/>
                  </a:lnTo>
                  <a:lnTo>
                    <a:pt x="500" y="132"/>
                  </a:lnTo>
                  <a:lnTo>
                    <a:pt x="502" y="121"/>
                  </a:lnTo>
                  <a:lnTo>
                    <a:pt x="502" y="118"/>
                  </a:lnTo>
                  <a:lnTo>
                    <a:pt x="504" y="116"/>
                  </a:lnTo>
                  <a:lnTo>
                    <a:pt x="509" y="108"/>
                  </a:lnTo>
                  <a:lnTo>
                    <a:pt x="524" y="118"/>
                  </a:lnTo>
                  <a:lnTo>
                    <a:pt x="529" y="106"/>
                  </a:lnTo>
                  <a:lnTo>
                    <a:pt x="531" y="97"/>
                  </a:lnTo>
                  <a:lnTo>
                    <a:pt x="534" y="92"/>
                  </a:lnTo>
                  <a:lnTo>
                    <a:pt x="536" y="89"/>
                  </a:lnTo>
                  <a:lnTo>
                    <a:pt x="538" y="89"/>
                  </a:lnTo>
                  <a:lnTo>
                    <a:pt x="538" y="92"/>
                  </a:lnTo>
                  <a:lnTo>
                    <a:pt x="543" y="89"/>
                  </a:lnTo>
                  <a:lnTo>
                    <a:pt x="546" y="84"/>
                  </a:lnTo>
                  <a:lnTo>
                    <a:pt x="546" y="79"/>
                  </a:lnTo>
                  <a:lnTo>
                    <a:pt x="551" y="80"/>
                  </a:lnTo>
                  <a:lnTo>
                    <a:pt x="555" y="72"/>
                  </a:lnTo>
                  <a:lnTo>
                    <a:pt x="555" y="70"/>
                  </a:lnTo>
                  <a:lnTo>
                    <a:pt x="553" y="70"/>
                  </a:lnTo>
                  <a:lnTo>
                    <a:pt x="555" y="65"/>
                  </a:lnTo>
                  <a:lnTo>
                    <a:pt x="558" y="60"/>
                  </a:lnTo>
                  <a:lnTo>
                    <a:pt x="560" y="56"/>
                  </a:lnTo>
                  <a:lnTo>
                    <a:pt x="563" y="55"/>
                  </a:lnTo>
                  <a:lnTo>
                    <a:pt x="565" y="50"/>
                  </a:lnTo>
                  <a:lnTo>
                    <a:pt x="568" y="45"/>
                  </a:lnTo>
                  <a:lnTo>
                    <a:pt x="565" y="41"/>
                  </a:lnTo>
                  <a:lnTo>
                    <a:pt x="565" y="39"/>
                  </a:lnTo>
                  <a:lnTo>
                    <a:pt x="567" y="34"/>
                  </a:lnTo>
                  <a:lnTo>
                    <a:pt x="563" y="33"/>
                  </a:lnTo>
                  <a:lnTo>
                    <a:pt x="570" y="17"/>
                  </a:lnTo>
                  <a:lnTo>
                    <a:pt x="570" y="17"/>
                  </a:lnTo>
                  <a:lnTo>
                    <a:pt x="567" y="15"/>
                  </a:lnTo>
                  <a:lnTo>
                    <a:pt x="568" y="12"/>
                  </a:lnTo>
                  <a:lnTo>
                    <a:pt x="567" y="0"/>
                  </a:lnTo>
                  <a:lnTo>
                    <a:pt x="575" y="4"/>
                  </a:lnTo>
                  <a:lnTo>
                    <a:pt x="582" y="7"/>
                  </a:lnTo>
                  <a:lnTo>
                    <a:pt x="608" y="22"/>
                  </a:lnTo>
                  <a:lnTo>
                    <a:pt x="635" y="38"/>
                  </a:lnTo>
                  <a:lnTo>
                    <a:pt x="637" y="36"/>
                  </a:lnTo>
                  <a:lnTo>
                    <a:pt x="637" y="27"/>
                  </a:lnTo>
                  <a:lnTo>
                    <a:pt x="640" y="19"/>
                  </a:lnTo>
                  <a:lnTo>
                    <a:pt x="640" y="14"/>
                  </a:lnTo>
                  <a:lnTo>
                    <a:pt x="642" y="7"/>
                  </a:lnTo>
                  <a:lnTo>
                    <a:pt x="649" y="7"/>
                  </a:lnTo>
                  <a:lnTo>
                    <a:pt x="656" y="9"/>
                  </a:lnTo>
                  <a:lnTo>
                    <a:pt x="661" y="7"/>
                  </a:lnTo>
                  <a:lnTo>
                    <a:pt x="666" y="10"/>
                  </a:lnTo>
                  <a:lnTo>
                    <a:pt x="671" y="12"/>
                  </a:lnTo>
                  <a:lnTo>
                    <a:pt x="676" y="15"/>
                  </a:lnTo>
                  <a:lnTo>
                    <a:pt x="676" y="17"/>
                  </a:lnTo>
                  <a:lnTo>
                    <a:pt x="676" y="24"/>
                  </a:lnTo>
                  <a:lnTo>
                    <a:pt x="671" y="27"/>
                  </a:lnTo>
                  <a:lnTo>
                    <a:pt x="673" y="34"/>
                  </a:lnTo>
                  <a:lnTo>
                    <a:pt x="678" y="34"/>
                  </a:lnTo>
                  <a:lnTo>
                    <a:pt x="681" y="38"/>
                  </a:lnTo>
                  <a:lnTo>
                    <a:pt x="685" y="39"/>
                  </a:lnTo>
                  <a:lnTo>
                    <a:pt x="695" y="38"/>
                  </a:lnTo>
                  <a:lnTo>
                    <a:pt x="697" y="38"/>
                  </a:lnTo>
                  <a:lnTo>
                    <a:pt x="707" y="41"/>
                  </a:lnTo>
                  <a:lnTo>
                    <a:pt x="709" y="48"/>
                  </a:lnTo>
                  <a:lnTo>
                    <a:pt x="720" y="48"/>
                  </a:lnTo>
                  <a:lnTo>
                    <a:pt x="724" y="53"/>
                  </a:lnTo>
                  <a:lnTo>
                    <a:pt x="731" y="55"/>
                  </a:lnTo>
                  <a:lnTo>
                    <a:pt x="732" y="58"/>
                  </a:lnTo>
                  <a:lnTo>
                    <a:pt x="736" y="62"/>
                  </a:lnTo>
                  <a:lnTo>
                    <a:pt x="738" y="65"/>
                  </a:lnTo>
                  <a:lnTo>
                    <a:pt x="738" y="67"/>
                  </a:lnTo>
                  <a:lnTo>
                    <a:pt x="739" y="68"/>
                  </a:lnTo>
                  <a:lnTo>
                    <a:pt x="738" y="74"/>
                  </a:lnTo>
                  <a:lnTo>
                    <a:pt x="741" y="84"/>
                  </a:lnTo>
                  <a:lnTo>
                    <a:pt x="739" y="85"/>
                  </a:lnTo>
                  <a:lnTo>
                    <a:pt x="736" y="85"/>
                  </a:lnTo>
                  <a:lnTo>
                    <a:pt x="736" y="87"/>
                  </a:lnTo>
                  <a:lnTo>
                    <a:pt x="732" y="92"/>
                  </a:lnTo>
                  <a:lnTo>
                    <a:pt x="732" y="96"/>
                  </a:lnTo>
                  <a:lnTo>
                    <a:pt x="726" y="101"/>
                  </a:lnTo>
                  <a:lnTo>
                    <a:pt x="724" y="96"/>
                  </a:lnTo>
                  <a:lnTo>
                    <a:pt x="720" y="97"/>
                  </a:lnTo>
                  <a:lnTo>
                    <a:pt x="717" y="123"/>
                  </a:lnTo>
                  <a:lnTo>
                    <a:pt x="714" y="133"/>
                  </a:lnTo>
                  <a:lnTo>
                    <a:pt x="722" y="144"/>
                  </a:lnTo>
                  <a:lnTo>
                    <a:pt x="719" y="147"/>
                  </a:lnTo>
                  <a:lnTo>
                    <a:pt x="729" y="147"/>
                  </a:lnTo>
                  <a:lnTo>
                    <a:pt x="750" y="137"/>
                  </a:lnTo>
                  <a:lnTo>
                    <a:pt x="760" y="149"/>
                  </a:lnTo>
                  <a:lnTo>
                    <a:pt x="768" y="159"/>
                  </a:lnTo>
                  <a:lnTo>
                    <a:pt x="813" y="164"/>
                  </a:lnTo>
                  <a:lnTo>
                    <a:pt x="820" y="169"/>
                  </a:lnTo>
                  <a:lnTo>
                    <a:pt x="820" y="178"/>
                  </a:lnTo>
                  <a:lnTo>
                    <a:pt x="818" y="181"/>
                  </a:lnTo>
                  <a:lnTo>
                    <a:pt x="823" y="178"/>
                  </a:lnTo>
                  <a:lnTo>
                    <a:pt x="843" y="183"/>
                  </a:lnTo>
                  <a:lnTo>
                    <a:pt x="859" y="191"/>
                  </a:lnTo>
                  <a:lnTo>
                    <a:pt x="861" y="196"/>
                  </a:lnTo>
                  <a:lnTo>
                    <a:pt x="854" y="207"/>
                  </a:lnTo>
                  <a:lnTo>
                    <a:pt x="859" y="219"/>
                  </a:lnTo>
                  <a:lnTo>
                    <a:pt x="854" y="222"/>
                  </a:lnTo>
                  <a:lnTo>
                    <a:pt x="859" y="224"/>
                  </a:lnTo>
                  <a:lnTo>
                    <a:pt x="857" y="234"/>
                  </a:lnTo>
                  <a:lnTo>
                    <a:pt x="837" y="232"/>
                  </a:lnTo>
                  <a:lnTo>
                    <a:pt x="825" y="217"/>
                  </a:lnTo>
                  <a:lnTo>
                    <a:pt x="818" y="214"/>
                  </a:lnTo>
                  <a:lnTo>
                    <a:pt x="797" y="200"/>
                  </a:lnTo>
                  <a:lnTo>
                    <a:pt x="792" y="200"/>
                  </a:lnTo>
                  <a:lnTo>
                    <a:pt x="806" y="217"/>
                  </a:lnTo>
                  <a:lnTo>
                    <a:pt x="813" y="219"/>
                  </a:lnTo>
                  <a:lnTo>
                    <a:pt x="830" y="236"/>
                  </a:lnTo>
                  <a:lnTo>
                    <a:pt x="864" y="244"/>
                  </a:lnTo>
                  <a:lnTo>
                    <a:pt x="861" y="248"/>
                  </a:lnTo>
                  <a:lnTo>
                    <a:pt x="840" y="248"/>
                  </a:lnTo>
                  <a:lnTo>
                    <a:pt x="850" y="253"/>
                  </a:lnTo>
                  <a:lnTo>
                    <a:pt x="859" y="249"/>
                  </a:lnTo>
                  <a:lnTo>
                    <a:pt x="876" y="266"/>
                  </a:lnTo>
                  <a:lnTo>
                    <a:pt x="876" y="277"/>
                  </a:lnTo>
                  <a:lnTo>
                    <a:pt x="872" y="277"/>
                  </a:lnTo>
                  <a:lnTo>
                    <a:pt x="866" y="268"/>
                  </a:lnTo>
                  <a:lnTo>
                    <a:pt x="850" y="261"/>
                  </a:lnTo>
                  <a:lnTo>
                    <a:pt x="850" y="268"/>
                  </a:lnTo>
                  <a:lnTo>
                    <a:pt x="855" y="268"/>
                  </a:lnTo>
                  <a:lnTo>
                    <a:pt x="859" y="273"/>
                  </a:lnTo>
                  <a:lnTo>
                    <a:pt x="852" y="273"/>
                  </a:lnTo>
                  <a:lnTo>
                    <a:pt x="862" y="285"/>
                  </a:lnTo>
                  <a:lnTo>
                    <a:pt x="855" y="292"/>
                  </a:lnTo>
                  <a:lnTo>
                    <a:pt x="828" y="273"/>
                  </a:lnTo>
                  <a:lnTo>
                    <a:pt x="821" y="273"/>
                  </a:lnTo>
                  <a:lnTo>
                    <a:pt x="826" y="280"/>
                  </a:lnTo>
                  <a:lnTo>
                    <a:pt x="838" y="290"/>
                  </a:lnTo>
                  <a:lnTo>
                    <a:pt x="861" y="299"/>
                  </a:lnTo>
                  <a:lnTo>
                    <a:pt x="864" y="307"/>
                  </a:lnTo>
                  <a:lnTo>
                    <a:pt x="866" y="304"/>
                  </a:lnTo>
                  <a:lnTo>
                    <a:pt x="871" y="306"/>
                  </a:lnTo>
                  <a:lnTo>
                    <a:pt x="872" y="301"/>
                  </a:lnTo>
                  <a:lnTo>
                    <a:pt x="881" y="307"/>
                  </a:lnTo>
                  <a:lnTo>
                    <a:pt x="867" y="313"/>
                  </a:lnTo>
                  <a:lnTo>
                    <a:pt x="883" y="316"/>
                  </a:lnTo>
                  <a:lnTo>
                    <a:pt x="883" y="325"/>
                  </a:lnTo>
                  <a:lnTo>
                    <a:pt x="872" y="331"/>
                  </a:lnTo>
                  <a:lnTo>
                    <a:pt x="869" y="337"/>
                  </a:lnTo>
                  <a:lnTo>
                    <a:pt x="854" y="323"/>
                  </a:lnTo>
                  <a:lnTo>
                    <a:pt x="854" y="319"/>
                  </a:lnTo>
                  <a:lnTo>
                    <a:pt x="847" y="316"/>
                  </a:lnTo>
                  <a:lnTo>
                    <a:pt x="849" y="321"/>
                  </a:lnTo>
                  <a:lnTo>
                    <a:pt x="840" y="316"/>
                  </a:lnTo>
                  <a:lnTo>
                    <a:pt x="840" y="307"/>
                  </a:lnTo>
                  <a:lnTo>
                    <a:pt x="833" y="302"/>
                  </a:lnTo>
                  <a:lnTo>
                    <a:pt x="828" y="302"/>
                  </a:lnTo>
                  <a:lnTo>
                    <a:pt x="823" y="309"/>
                  </a:lnTo>
                  <a:lnTo>
                    <a:pt x="816" y="302"/>
                  </a:lnTo>
                  <a:lnTo>
                    <a:pt x="808" y="304"/>
                  </a:lnTo>
                  <a:lnTo>
                    <a:pt x="804" y="292"/>
                  </a:lnTo>
                  <a:lnTo>
                    <a:pt x="806" y="302"/>
                  </a:lnTo>
                  <a:lnTo>
                    <a:pt x="799" y="307"/>
                  </a:lnTo>
                  <a:lnTo>
                    <a:pt x="804" y="311"/>
                  </a:lnTo>
                  <a:lnTo>
                    <a:pt x="816" y="307"/>
                  </a:lnTo>
                  <a:lnTo>
                    <a:pt x="826" y="314"/>
                  </a:lnTo>
                  <a:lnTo>
                    <a:pt x="830" y="307"/>
                  </a:lnTo>
                  <a:lnTo>
                    <a:pt x="833" y="314"/>
                  </a:lnTo>
                  <a:lnTo>
                    <a:pt x="837" y="328"/>
                  </a:lnTo>
                  <a:lnTo>
                    <a:pt x="849" y="330"/>
                  </a:lnTo>
                  <a:lnTo>
                    <a:pt x="845" y="337"/>
                  </a:lnTo>
                  <a:lnTo>
                    <a:pt x="852" y="333"/>
                  </a:lnTo>
                  <a:lnTo>
                    <a:pt x="861" y="338"/>
                  </a:lnTo>
                  <a:lnTo>
                    <a:pt x="859" y="347"/>
                  </a:lnTo>
                  <a:lnTo>
                    <a:pt x="864" y="343"/>
                  </a:lnTo>
                  <a:lnTo>
                    <a:pt x="864" y="348"/>
                  </a:lnTo>
                  <a:lnTo>
                    <a:pt x="857" y="359"/>
                  </a:lnTo>
                  <a:lnTo>
                    <a:pt x="857" y="366"/>
                  </a:lnTo>
                  <a:lnTo>
                    <a:pt x="862" y="352"/>
                  </a:lnTo>
                  <a:lnTo>
                    <a:pt x="872" y="345"/>
                  </a:lnTo>
                  <a:lnTo>
                    <a:pt x="879" y="342"/>
                  </a:lnTo>
                  <a:lnTo>
                    <a:pt x="883" y="350"/>
                  </a:lnTo>
                  <a:lnTo>
                    <a:pt x="878" y="355"/>
                  </a:lnTo>
                  <a:lnTo>
                    <a:pt x="876" y="357"/>
                  </a:lnTo>
                  <a:lnTo>
                    <a:pt x="886" y="352"/>
                  </a:lnTo>
                  <a:lnTo>
                    <a:pt x="890" y="354"/>
                  </a:lnTo>
                  <a:lnTo>
                    <a:pt x="884" y="337"/>
                  </a:lnTo>
                  <a:lnTo>
                    <a:pt x="886" y="333"/>
                  </a:lnTo>
                  <a:lnTo>
                    <a:pt x="896" y="335"/>
                  </a:lnTo>
                  <a:lnTo>
                    <a:pt x="898" y="340"/>
                  </a:lnTo>
                  <a:lnTo>
                    <a:pt x="907" y="333"/>
                  </a:lnTo>
                  <a:lnTo>
                    <a:pt x="922" y="331"/>
                  </a:lnTo>
                  <a:lnTo>
                    <a:pt x="948" y="384"/>
                  </a:lnTo>
                  <a:lnTo>
                    <a:pt x="944" y="384"/>
                  </a:lnTo>
                  <a:lnTo>
                    <a:pt x="944" y="377"/>
                  </a:lnTo>
                  <a:lnTo>
                    <a:pt x="934" y="360"/>
                  </a:lnTo>
                  <a:lnTo>
                    <a:pt x="934" y="388"/>
                  </a:lnTo>
                  <a:lnTo>
                    <a:pt x="931" y="388"/>
                  </a:lnTo>
                  <a:lnTo>
                    <a:pt x="924" y="381"/>
                  </a:lnTo>
                  <a:lnTo>
                    <a:pt x="927" y="388"/>
                  </a:lnTo>
                  <a:lnTo>
                    <a:pt x="919" y="391"/>
                  </a:lnTo>
                  <a:lnTo>
                    <a:pt x="893" y="396"/>
                  </a:lnTo>
                  <a:lnTo>
                    <a:pt x="872" y="400"/>
                  </a:lnTo>
                  <a:lnTo>
                    <a:pt x="866" y="401"/>
                  </a:lnTo>
                  <a:lnTo>
                    <a:pt x="821" y="410"/>
                  </a:lnTo>
                  <a:lnTo>
                    <a:pt x="821" y="410"/>
                  </a:lnTo>
                  <a:lnTo>
                    <a:pt x="790" y="417"/>
                  </a:lnTo>
                  <a:lnTo>
                    <a:pt x="773" y="420"/>
                  </a:lnTo>
                  <a:lnTo>
                    <a:pt x="720" y="430"/>
                  </a:lnTo>
                  <a:lnTo>
                    <a:pt x="703" y="434"/>
                  </a:lnTo>
                  <a:lnTo>
                    <a:pt x="685" y="437"/>
                  </a:lnTo>
                  <a:lnTo>
                    <a:pt x="652" y="446"/>
                  </a:lnTo>
                  <a:lnTo>
                    <a:pt x="637" y="449"/>
                  </a:lnTo>
                  <a:lnTo>
                    <a:pt x="603" y="454"/>
                  </a:lnTo>
                  <a:lnTo>
                    <a:pt x="596" y="456"/>
                  </a:lnTo>
                  <a:lnTo>
                    <a:pt x="553" y="463"/>
                  </a:lnTo>
                  <a:close/>
                  <a:moveTo>
                    <a:pt x="972" y="145"/>
                  </a:moveTo>
                  <a:lnTo>
                    <a:pt x="975" y="144"/>
                  </a:lnTo>
                  <a:lnTo>
                    <a:pt x="970" y="156"/>
                  </a:lnTo>
                  <a:lnTo>
                    <a:pt x="968" y="167"/>
                  </a:lnTo>
                  <a:lnTo>
                    <a:pt x="963" y="171"/>
                  </a:lnTo>
                  <a:lnTo>
                    <a:pt x="966" y="166"/>
                  </a:lnTo>
                  <a:lnTo>
                    <a:pt x="963" y="166"/>
                  </a:lnTo>
                  <a:lnTo>
                    <a:pt x="966" y="162"/>
                  </a:lnTo>
                  <a:lnTo>
                    <a:pt x="972" y="145"/>
                  </a:lnTo>
                  <a:close/>
                  <a:moveTo>
                    <a:pt x="917" y="232"/>
                  </a:moveTo>
                  <a:lnTo>
                    <a:pt x="908" y="232"/>
                  </a:lnTo>
                  <a:lnTo>
                    <a:pt x="908" y="229"/>
                  </a:lnTo>
                  <a:lnTo>
                    <a:pt x="913" y="229"/>
                  </a:lnTo>
                  <a:lnTo>
                    <a:pt x="910" y="227"/>
                  </a:lnTo>
                  <a:lnTo>
                    <a:pt x="919" y="207"/>
                  </a:lnTo>
                  <a:lnTo>
                    <a:pt x="919" y="193"/>
                  </a:lnTo>
                  <a:lnTo>
                    <a:pt x="927" y="186"/>
                  </a:lnTo>
                  <a:lnTo>
                    <a:pt x="927" y="181"/>
                  </a:lnTo>
                  <a:lnTo>
                    <a:pt x="920" y="171"/>
                  </a:lnTo>
                  <a:lnTo>
                    <a:pt x="929" y="167"/>
                  </a:lnTo>
                  <a:lnTo>
                    <a:pt x="929" y="162"/>
                  </a:lnTo>
                  <a:lnTo>
                    <a:pt x="931" y="159"/>
                  </a:lnTo>
                  <a:lnTo>
                    <a:pt x="960" y="149"/>
                  </a:lnTo>
                  <a:lnTo>
                    <a:pt x="941" y="203"/>
                  </a:lnTo>
                  <a:lnTo>
                    <a:pt x="946" y="207"/>
                  </a:lnTo>
                  <a:lnTo>
                    <a:pt x="936" y="222"/>
                  </a:lnTo>
                  <a:lnTo>
                    <a:pt x="942" y="226"/>
                  </a:lnTo>
                  <a:lnTo>
                    <a:pt x="932" y="227"/>
                  </a:lnTo>
                  <a:lnTo>
                    <a:pt x="931" y="236"/>
                  </a:lnTo>
                  <a:lnTo>
                    <a:pt x="937" y="237"/>
                  </a:lnTo>
                  <a:lnTo>
                    <a:pt x="925" y="243"/>
                  </a:lnTo>
                  <a:lnTo>
                    <a:pt x="927" y="249"/>
                  </a:lnTo>
                  <a:lnTo>
                    <a:pt x="931" y="253"/>
                  </a:lnTo>
                  <a:lnTo>
                    <a:pt x="925" y="251"/>
                  </a:lnTo>
                  <a:lnTo>
                    <a:pt x="919" y="261"/>
                  </a:lnTo>
                  <a:lnTo>
                    <a:pt x="922" y="296"/>
                  </a:lnTo>
                  <a:lnTo>
                    <a:pt x="919" y="299"/>
                  </a:lnTo>
                  <a:lnTo>
                    <a:pt x="907" y="273"/>
                  </a:lnTo>
                  <a:lnTo>
                    <a:pt x="910" y="244"/>
                  </a:lnTo>
                  <a:lnTo>
                    <a:pt x="907" y="246"/>
                  </a:lnTo>
                  <a:lnTo>
                    <a:pt x="907" y="239"/>
                  </a:lnTo>
                  <a:lnTo>
                    <a:pt x="908" y="232"/>
                  </a:lnTo>
                  <a:lnTo>
                    <a:pt x="917" y="232"/>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15" name="Freeform 1647"/>
            <p:cNvSpPr>
              <a:spLocks/>
            </p:cNvSpPr>
            <p:nvPr/>
          </p:nvSpPr>
          <p:spPr bwMode="auto">
            <a:xfrm>
              <a:off x="2681" y="2356"/>
              <a:ext cx="326" cy="284"/>
            </a:xfrm>
            <a:custGeom>
              <a:avLst/>
              <a:gdLst/>
              <a:ahLst/>
              <a:cxnLst>
                <a:cxn ang="0">
                  <a:pos x="816" y="575"/>
                </a:cxn>
                <a:cxn ang="0">
                  <a:pos x="813" y="594"/>
                </a:cxn>
                <a:cxn ang="0">
                  <a:pos x="794" y="602"/>
                </a:cxn>
                <a:cxn ang="0">
                  <a:pos x="781" y="630"/>
                </a:cxn>
                <a:cxn ang="0">
                  <a:pos x="775" y="616"/>
                </a:cxn>
                <a:cxn ang="0">
                  <a:pos x="769" y="623"/>
                </a:cxn>
                <a:cxn ang="0">
                  <a:pos x="762" y="647"/>
                </a:cxn>
                <a:cxn ang="0">
                  <a:pos x="762" y="664"/>
                </a:cxn>
                <a:cxn ang="0">
                  <a:pos x="767" y="677"/>
                </a:cxn>
                <a:cxn ang="0">
                  <a:pos x="721" y="705"/>
                </a:cxn>
                <a:cxn ang="0">
                  <a:pos x="687" y="686"/>
                </a:cxn>
                <a:cxn ang="0">
                  <a:pos x="705" y="662"/>
                </a:cxn>
                <a:cxn ang="0">
                  <a:pos x="699" y="643"/>
                </a:cxn>
                <a:cxn ang="0">
                  <a:pos x="641" y="633"/>
                </a:cxn>
                <a:cxn ang="0">
                  <a:pos x="449" y="642"/>
                </a:cxn>
                <a:cxn ang="0">
                  <a:pos x="302" y="647"/>
                </a:cxn>
                <a:cxn ang="0">
                  <a:pos x="142" y="607"/>
                </a:cxn>
                <a:cxn ang="0">
                  <a:pos x="140" y="466"/>
                </a:cxn>
                <a:cxn ang="0">
                  <a:pos x="138" y="285"/>
                </a:cxn>
                <a:cxn ang="0">
                  <a:pos x="130" y="233"/>
                </a:cxn>
                <a:cxn ang="0">
                  <a:pos x="103" y="210"/>
                </a:cxn>
                <a:cxn ang="0">
                  <a:pos x="86" y="189"/>
                </a:cxn>
                <a:cxn ang="0">
                  <a:pos x="87" y="157"/>
                </a:cxn>
                <a:cxn ang="0">
                  <a:pos x="104" y="145"/>
                </a:cxn>
                <a:cxn ang="0">
                  <a:pos x="103" y="136"/>
                </a:cxn>
                <a:cxn ang="0">
                  <a:pos x="94" y="121"/>
                </a:cxn>
                <a:cxn ang="0">
                  <a:pos x="67" y="119"/>
                </a:cxn>
                <a:cxn ang="0">
                  <a:pos x="45" y="99"/>
                </a:cxn>
                <a:cxn ang="0">
                  <a:pos x="36" y="78"/>
                </a:cxn>
                <a:cxn ang="0">
                  <a:pos x="14" y="56"/>
                </a:cxn>
                <a:cxn ang="0">
                  <a:pos x="9" y="25"/>
                </a:cxn>
                <a:cxn ang="0">
                  <a:pos x="4" y="22"/>
                </a:cxn>
                <a:cxn ang="0">
                  <a:pos x="132" y="15"/>
                </a:cxn>
                <a:cxn ang="0">
                  <a:pos x="279" y="11"/>
                </a:cxn>
                <a:cxn ang="0">
                  <a:pos x="444" y="1"/>
                </a:cxn>
                <a:cxn ang="0">
                  <a:pos x="483" y="15"/>
                </a:cxn>
                <a:cxn ang="0">
                  <a:pos x="495" y="29"/>
                </a:cxn>
                <a:cxn ang="0">
                  <a:pos x="499" y="54"/>
                </a:cxn>
                <a:cxn ang="0">
                  <a:pos x="511" y="105"/>
                </a:cxn>
                <a:cxn ang="0">
                  <a:pos x="519" y="134"/>
                </a:cxn>
                <a:cxn ang="0">
                  <a:pos x="560" y="177"/>
                </a:cxn>
                <a:cxn ang="0">
                  <a:pos x="600" y="213"/>
                </a:cxn>
                <a:cxn ang="0">
                  <a:pos x="613" y="261"/>
                </a:cxn>
                <a:cxn ang="0">
                  <a:pos x="654" y="252"/>
                </a:cxn>
                <a:cxn ang="0">
                  <a:pos x="670" y="274"/>
                </a:cxn>
                <a:cxn ang="0">
                  <a:pos x="661" y="314"/>
                </a:cxn>
                <a:cxn ang="0">
                  <a:pos x="651" y="360"/>
                </a:cxn>
                <a:cxn ang="0">
                  <a:pos x="683" y="391"/>
                </a:cxn>
                <a:cxn ang="0">
                  <a:pos x="711" y="413"/>
                </a:cxn>
                <a:cxn ang="0">
                  <a:pos x="738" y="425"/>
                </a:cxn>
                <a:cxn ang="0">
                  <a:pos x="760" y="450"/>
                </a:cxn>
                <a:cxn ang="0">
                  <a:pos x="769" y="493"/>
                </a:cxn>
                <a:cxn ang="0">
                  <a:pos x="770" y="510"/>
                </a:cxn>
                <a:cxn ang="0">
                  <a:pos x="794" y="544"/>
                </a:cxn>
                <a:cxn ang="0">
                  <a:pos x="796" y="531"/>
                </a:cxn>
                <a:cxn ang="0">
                  <a:pos x="816" y="549"/>
                </a:cxn>
              </a:cxnLst>
              <a:rect l="0" t="0" r="r" b="b"/>
              <a:pathLst>
                <a:path w="816" h="710">
                  <a:moveTo>
                    <a:pt x="816" y="549"/>
                  </a:moveTo>
                  <a:lnTo>
                    <a:pt x="815" y="563"/>
                  </a:lnTo>
                  <a:lnTo>
                    <a:pt x="811" y="566"/>
                  </a:lnTo>
                  <a:lnTo>
                    <a:pt x="810" y="570"/>
                  </a:lnTo>
                  <a:lnTo>
                    <a:pt x="811" y="573"/>
                  </a:lnTo>
                  <a:lnTo>
                    <a:pt x="816" y="575"/>
                  </a:lnTo>
                  <a:lnTo>
                    <a:pt x="816" y="578"/>
                  </a:lnTo>
                  <a:lnTo>
                    <a:pt x="813" y="580"/>
                  </a:lnTo>
                  <a:lnTo>
                    <a:pt x="810" y="580"/>
                  </a:lnTo>
                  <a:lnTo>
                    <a:pt x="808" y="585"/>
                  </a:lnTo>
                  <a:lnTo>
                    <a:pt x="808" y="587"/>
                  </a:lnTo>
                  <a:lnTo>
                    <a:pt x="813" y="594"/>
                  </a:lnTo>
                  <a:lnTo>
                    <a:pt x="811" y="597"/>
                  </a:lnTo>
                  <a:lnTo>
                    <a:pt x="810" y="601"/>
                  </a:lnTo>
                  <a:lnTo>
                    <a:pt x="808" y="607"/>
                  </a:lnTo>
                  <a:lnTo>
                    <a:pt x="804" y="611"/>
                  </a:lnTo>
                  <a:lnTo>
                    <a:pt x="799" y="609"/>
                  </a:lnTo>
                  <a:lnTo>
                    <a:pt x="794" y="602"/>
                  </a:lnTo>
                  <a:lnTo>
                    <a:pt x="791" y="602"/>
                  </a:lnTo>
                  <a:lnTo>
                    <a:pt x="789" y="602"/>
                  </a:lnTo>
                  <a:lnTo>
                    <a:pt x="787" y="604"/>
                  </a:lnTo>
                  <a:lnTo>
                    <a:pt x="784" y="621"/>
                  </a:lnTo>
                  <a:lnTo>
                    <a:pt x="784" y="621"/>
                  </a:lnTo>
                  <a:lnTo>
                    <a:pt x="781" y="630"/>
                  </a:lnTo>
                  <a:lnTo>
                    <a:pt x="777" y="631"/>
                  </a:lnTo>
                  <a:lnTo>
                    <a:pt x="775" y="628"/>
                  </a:lnTo>
                  <a:lnTo>
                    <a:pt x="777" y="623"/>
                  </a:lnTo>
                  <a:lnTo>
                    <a:pt x="775" y="623"/>
                  </a:lnTo>
                  <a:lnTo>
                    <a:pt x="777" y="619"/>
                  </a:lnTo>
                  <a:lnTo>
                    <a:pt x="775" y="616"/>
                  </a:lnTo>
                  <a:lnTo>
                    <a:pt x="774" y="614"/>
                  </a:lnTo>
                  <a:lnTo>
                    <a:pt x="769" y="613"/>
                  </a:lnTo>
                  <a:lnTo>
                    <a:pt x="765" y="614"/>
                  </a:lnTo>
                  <a:lnTo>
                    <a:pt x="765" y="618"/>
                  </a:lnTo>
                  <a:lnTo>
                    <a:pt x="765" y="621"/>
                  </a:lnTo>
                  <a:lnTo>
                    <a:pt x="769" y="623"/>
                  </a:lnTo>
                  <a:lnTo>
                    <a:pt x="772" y="628"/>
                  </a:lnTo>
                  <a:lnTo>
                    <a:pt x="769" y="633"/>
                  </a:lnTo>
                  <a:lnTo>
                    <a:pt x="772" y="638"/>
                  </a:lnTo>
                  <a:lnTo>
                    <a:pt x="772" y="645"/>
                  </a:lnTo>
                  <a:lnTo>
                    <a:pt x="770" y="647"/>
                  </a:lnTo>
                  <a:lnTo>
                    <a:pt x="762" y="647"/>
                  </a:lnTo>
                  <a:lnTo>
                    <a:pt x="760" y="650"/>
                  </a:lnTo>
                  <a:lnTo>
                    <a:pt x="762" y="654"/>
                  </a:lnTo>
                  <a:lnTo>
                    <a:pt x="770" y="657"/>
                  </a:lnTo>
                  <a:lnTo>
                    <a:pt x="772" y="660"/>
                  </a:lnTo>
                  <a:lnTo>
                    <a:pt x="770" y="660"/>
                  </a:lnTo>
                  <a:lnTo>
                    <a:pt x="762" y="664"/>
                  </a:lnTo>
                  <a:lnTo>
                    <a:pt x="755" y="662"/>
                  </a:lnTo>
                  <a:lnTo>
                    <a:pt x="752" y="664"/>
                  </a:lnTo>
                  <a:lnTo>
                    <a:pt x="752" y="665"/>
                  </a:lnTo>
                  <a:lnTo>
                    <a:pt x="755" y="667"/>
                  </a:lnTo>
                  <a:lnTo>
                    <a:pt x="762" y="672"/>
                  </a:lnTo>
                  <a:lnTo>
                    <a:pt x="767" y="677"/>
                  </a:lnTo>
                  <a:lnTo>
                    <a:pt x="767" y="681"/>
                  </a:lnTo>
                  <a:lnTo>
                    <a:pt x="757" y="686"/>
                  </a:lnTo>
                  <a:lnTo>
                    <a:pt x="757" y="689"/>
                  </a:lnTo>
                  <a:lnTo>
                    <a:pt x="755" y="698"/>
                  </a:lnTo>
                  <a:lnTo>
                    <a:pt x="752" y="703"/>
                  </a:lnTo>
                  <a:lnTo>
                    <a:pt x="721" y="705"/>
                  </a:lnTo>
                  <a:lnTo>
                    <a:pt x="682" y="708"/>
                  </a:lnTo>
                  <a:lnTo>
                    <a:pt x="670" y="710"/>
                  </a:lnTo>
                  <a:lnTo>
                    <a:pt x="676" y="693"/>
                  </a:lnTo>
                  <a:lnTo>
                    <a:pt x="680" y="689"/>
                  </a:lnTo>
                  <a:lnTo>
                    <a:pt x="683" y="688"/>
                  </a:lnTo>
                  <a:lnTo>
                    <a:pt x="687" y="686"/>
                  </a:lnTo>
                  <a:lnTo>
                    <a:pt x="687" y="681"/>
                  </a:lnTo>
                  <a:lnTo>
                    <a:pt x="688" y="679"/>
                  </a:lnTo>
                  <a:lnTo>
                    <a:pt x="695" y="676"/>
                  </a:lnTo>
                  <a:lnTo>
                    <a:pt x="699" y="672"/>
                  </a:lnTo>
                  <a:lnTo>
                    <a:pt x="700" y="665"/>
                  </a:lnTo>
                  <a:lnTo>
                    <a:pt x="705" y="662"/>
                  </a:lnTo>
                  <a:lnTo>
                    <a:pt x="707" y="659"/>
                  </a:lnTo>
                  <a:lnTo>
                    <a:pt x="705" y="655"/>
                  </a:lnTo>
                  <a:lnTo>
                    <a:pt x="707" y="648"/>
                  </a:lnTo>
                  <a:lnTo>
                    <a:pt x="707" y="645"/>
                  </a:lnTo>
                  <a:lnTo>
                    <a:pt x="704" y="643"/>
                  </a:lnTo>
                  <a:lnTo>
                    <a:pt x="699" y="643"/>
                  </a:lnTo>
                  <a:lnTo>
                    <a:pt x="697" y="640"/>
                  </a:lnTo>
                  <a:lnTo>
                    <a:pt x="699" y="635"/>
                  </a:lnTo>
                  <a:lnTo>
                    <a:pt x="695" y="635"/>
                  </a:lnTo>
                  <a:lnTo>
                    <a:pt x="693" y="630"/>
                  </a:lnTo>
                  <a:lnTo>
                    <a:pt x="685" y="630"/>
                  </a:lnTo>
                  <a:lnTo>
                    <a:pt x="641" y="633"/>
                  </a:lnTo>
                  <a:lnTo>
                    <a:pt x="613" y="635"/>
                  </a:lnTo>
                  <a:lnTo>
                    <a:pt x="572" y="636"/>
                  </a:lnTo>
                  <a:lnTo>
                    <a:pt x="538" y="638"/>
                  </a:lnTo>
                  <a:lnTo>
                    <a:pt x="533" y="638"/>
                  </a:lnTo>
                  <a:lnTo>
                    <a:pt x="504" y="640"/>
                  </a:lnTo>
                  <a:lnTo>
                    <a:pt x="449" y="642"/>
                  </a:lnTo>
                  <a:lnTo>
                    <a:pt x="448" y="642"/>
                  </a:lnTo>
                  <a:lnTo>
                    <a:pt x="401" y="643"/>
                  </a:lnTo>
                  <a:lnTo>
                    <a:pt x="369" y="645"/>
                  </a:lnTo>
                  <a:lnTo>
                    <a:pt x="360" y="645"/>
                  </a:lnTo>
                  <a:lnTo>
                    <a:pt x="306" y="647"/>
                  </a:lnTo>
                  <a:lnTo>
                    <a:pt x="302" y="647"/>
                  </a:lnTo>
                  <a:lnTo>
                    <a:pt x="268" y="648"/>
                  </a:lnTo>
                  <a:lnTo>
                    <a:pt x="236" y="648"/>
                  </a:lnTo>
                  <a:lnTo>
                    <a:pt x="208" y="650"/>
                  </a:lnTo>
                  <a:lnTo>
                    <a:pt x="144" y="650"/>
                  </a:lnTo>
                  <a:lnTo>
                    <a:pt x="142" y="623"/>
                  </a:lnTo>
                  <a:lnTo>
                    <a:pt x="142" y="607"/>
                  </a:lnTo>
                  <a:lnTo>
                    <a:pt x="142" y="572"/>
                  </a:lnTo>
                  <a:lnTo>
                    <a:pt x="142" y="561"/>
                  </a:lnTo>
                  <a:lnTo>
                    <a:pt x="140" y="520"/>
                  </a:lnTo>
                  <a:lnTo>
                    <a:pt x="140" y="515"/>
                  </a:lnTo>
                  <a:lnTo>
                    <a:pt x="140" y="471"/>
                  </a:lnTo>
                  <a:lnTo>
                    <a:pt x="140" y="466"/>
                  </a:lnTo>
                  <a:lnTo>
                    <a:pt x="140" y="411"/>
                  </a:lnTo>
                  <a:lnTo>
                    <a:pt x="140" y="408"/>
                  </a:lnTo>
                  <a:lnTo>
                    <a:pt x="138" y="355"/>
                  </a:lnTo>
                  <a:lnTo>
                    <a:pt x="138" y="343"/>
                  </a:lnTo>
                  <a:lnTo>
                    <a:pt x="138" y="300"/>
                  </a:lnTo>
                  <a:lnTo>
                    <a:pt x="138" y="285"/>
                  </a:lnTo>
                  <a:lnTo>
                    <a:pt x="138" y="252"/>
                  </a:lnTo>
                  <a:lnTo>
                    <a:pt x="138" y="242"/>
                  </a:lnTo>
                  <a:lnTo>
                    <a:pt x="138" y="239"/>
                  </a:lnTo>
                  <a:lnTo>
                    <a:pt x="137" y="237"/>
                  </a:lnTo>
                  <a:lnTo>
                    <a:pt x="133" y="235"/>
                  </a:lnTo>
                  <a:lnTo>
                    <a:pt x="130" y="233"/>
                  </a:lnTo>
                  <a:lnTo>
                    <a:pt x="123" y="233"/>
                  </a:lnTo>
                  <a:lnTo>
                    <a:pt x="116" y="230"/>
                  </a:lnTo>
                  <a:lnTo>
                    <a:pt x="113" y="227"/>
                  </a:lnTo>
                  <a:lnTo>
                    <a:pt x="111" y="220"/>
                  </a:lnTo>
                  <a:lnTo>
                    <a:pt x="106" y="216"/>
                  </a:lnTo>
                  <a:lnTo>
                    <a:pt x="103" y="210"/>
                  </a:lnTo>
                  <a:lnTo>
                    <a:pt x="101" y="208"/>
                  </a:lnTo>
                  <a:lnTo>
                    <a:pt x="103" y="201"/>
                  </a:lnTo>
                  <a:lnTo>
                    <a:pt x="99" y="201"/>
                  </a:lnTo>
                  <a:lnTo>
                    <a:pt x="96" y="196"/>
                  </a:lnTo>
                  <a:lnTo>
                    <a:pt x="92" y="192"/>
                  </a:lnTo>
                  <a:lnTo>
                    <a:pt x="86" y="189"/>
                  </a:lnTo>
                  <a:lnTo>
                    <a:pt x="86" y="186"/>
                  </a:lnTo>
                  <a:lnTo>
                    <a:pt x="79" y="177"/>
                  </a:lnTo>
                  <a:lnTo>
                    <a:pt x="77" y="174"/>
                  </a:lnTo>
                  <a:lnTo>
                    <a:pt x="84" y="169"/>
                  </a:lnTo>
                  <a:lnTo>
                    <a:pt x="84" y="163"/>
                  </a:lnTo>
                  <a:lnTo>
                    <a:pt x="87" y="157"/>
                  </a:lnTo>
                  <a:lnTo>
                    <a:pt x="92" y="153"/>
                  </a:lnTo>
                  <a:lnTo>
                    <a:pt x="96" y="146"/>
                  </a:lnTo>
                  <a:lnTo>
                    <a:pt x="96" y="146"/>
                  </a:lnTo>
                  <a:lnTo>
                    <a:pt x="99" y="146"/>
                  </a:lnTo>
                  <a:lnTo>
                    <a:pt x="101" y="146"/>
                  </a:lnTo>
                  <a:lnTo>
                    <a:pt x="104" y="145"/>
                  </a:lnTo>
                  <a:lnTo>
                    <a:pt x="106" y="143"/>
                  </a:lnTo>
                  <a:lnTo>
                    <a:pt x="104" y="141"/>
                  </a:lnTo>
                  <a:lnTo>
                    <a:pt x="99" y="143"/>
                  </a:lnTo>
                  <a:lnTo>
                    <a:pt x="97" y="140"/>
                  </a:lnTo>
                  <a:lnTo>
                    <a:pt x="97" y="138"/>
                  </a:lnTo>
                  <a:lnTo>
                    <a:pt x="103" y="136"/>
                  </a:lnTo>
                  <a:lnTo>
                    <a:pt x="103" y="133"/>
                  </a:lnTo>
                  <a:lnTo>
                    <a:pt x="103" y="131"/>
                  </a:lnTo>
                  <a:lnTo>
                    <a:pt x="99" y="131"/>
                  </a:lnTo>
                  <a:lnTo>
                    <a:pt x="97" y="128"/>
                  </a:lnTo>
                  <a:lnTo>
                    <a:pt x="97" y="121"/>
                  </a:lnTo>
                  <a:lnTo>
                    <a:pt x="94" y="121"/>
                  </a:lnTo>
                  <a:lnTo>
                    <a:pt x="87" y="121"/>
                  </a:lnTo>
                  <a:lnTo>
                    <a:pt x="86" y="124"/>
                  </a:lnTo>
                  <a:lnTo>
                    <a:pt x="82" y="126"/>
                  </a:lnTo>
                  <a:lnTo>
                    <a:pt x="79" y="126"/>
                  </a:lnTo>
                  <a:lnTo>
                    <a:pt x="72" y="119"/>
                  </a:lnTo>
                  <a:lnTo>
                    <a:pt x="67" y="119"/>
                  </a:lnTo>
                  <a:lnTo>
                    <a:pt x="65" y="114"/>
                  </a:lnTo>
                  <a:lnTo>
                    <a:pt x="62" y="114"/>
                  </a:lnTo>
                  <a:lnTo>
                    <a:pt x="53" y="105"/>
                  </a:lnTo>
                  <a:lnTo>
                    <a:pt x="50" y="102"/>
                  </a:lnTo>
                  <a:lnTo>
                    <a:pt x="46" y="100"/>
                  </a:lnTo>
                  <a:lnTo>
                    <a:pt x="45" y="99"/>
                  </a:lnTo>
                  <a:lnTo>
                    <a:pt x="41" y="97"/>
                  </a:lnTo>
                  <a:lnTo>
                    <a:pt x="43" y="92"/>
                  </a:lnTo>
                  <a:lnTo>
                    <a:pt x="45" y="90"/>
                  </a:lnTo>
                  <a:lnTo>
                    <a:pt x="43" y="87"/>
                  </a:lnTo>
                  <a:lnTo>
                    <a:pt x="39" y="85"/>
                  </a:lnTo>
                  <a:lnTo>
                    <a:pt x="36" y="78"/>
                  </a:lnTo>
                  <a:lnTo>
                    <a:pt x="34" y="71"/>
                  </a:lnTo>
                  <a:lnTo>
                    <a:pt x="34" y="70"/>
                  </a:lnTo>
                  <a:lnTo>
                    <a:pt x="26" y="64"/>
                  </a:lnTo>
                  <a:lnTo>
                    <a:pt x="19" y="58"/>
                  </a:lnTo>
                  <a:lnTo>
                    <a:pt x="14" y="58"/>
                  </a:lnTo>
                  <a:lnTo>
                    <a:pt x="14" y="56"/>
                  </a:lnTo>
                  <a:lnTo>
                    <a:pt x="17" y="54"/>
                  </a:lnTo>
                  <a:lnTo>
                    <a:pt x="17" y="51"/>
                  </a:lnTo>
                  <a:lnTo>
                    <a:pt x="16" y="49"/>
                  </a:lnTo>
                  <a:lnTo>
                    <a:pt x="16" y="44"/>
                  </a:lnTo>
                  <a:lnTo>
                    <a:pt x="9" y="30"/>
                  </a:lnTo>
                  <a:lnTo>
                    <a:pt x="9" y="25"/>
                  </a:lnTo>
                  <a:lnTo>
                    <a:pt x="12" y="23"/>
                  </a:lnTo>
                  <a:lnTo>
                    <a:pt x="12" y="18"/>
                  </a:lnTo>
                  <a:lnTo>
                    <a:pt x="10" y="17"/>
                  </a:lnTo>
                  <a:lnTo>
                    <a:pt x="9" y="18"/>
                  </a:lnTo>
                  <a:lnTo>
                    <a:pt x="9" y="23"/>
                  </a:lnTo>
                  <a:lnTo>
                    <a:pt x="4" y="22"/>
                  </a:lnTo>
                  <a:lnTo>
                    <a:pt x="0" y="20"/>
                  </a:lnTo>
                  <a:lnTo>
                    <a:pt x="0" y="13"/>
                  </a:lnTo>
                  <a:lnTo>
                    <a:pt x="45" y="15"/>
                  </a:lnTo>
                  <a:lnTo>
                    <a:pt x="63" y="15"/>
                  </a:lnTo>
                  <a:lnTo>
                    <a:pt x="97" y="15"/>
                  </a:lnTo>
                  <a:lnTo>
                    <a:pt x="132" y="15"/>
                  </a:lnTo>
                  <a:lnTo>
                    <a:pt x="149" y="15"/>
                  </a:lnTo>
                  <a:lnTo>
                    <a:pt x="178" y="15"/>
                  </a:lnTo>
                  <a:lnTo>
                    <a:pt x="203" y="13"/>
                  </a:lnTo>
                  <a:lnTo>
                    <a:pt x="231" y="11"/>
                  </a:lnTo>
                  <a:lnTo>
                    <a:pt x="256" y="11"/>
                  </a:lnTo>
                  <a:lnTo>
                    <a:pt x="279" y="11"/>
                  </a:lnTo>
                  <a:lnTo>
                    <a:pt x="311" y="10"/>
                  </a:lnTo>
                  <a:lnTo>
                    <a:pt x="355" y="6"/>
                  </a:lnTo>
                  <a:lnTo>
                    <a:pt x="364" y="6"/>
                  </a:lnTo>
                  <a:lnTo>
                    <a:pt x="396" y="5"/>
                  </a:lnTo>
                  <a:lnTo>
                    <a:pt x="417" y="3"/>
                  </a:lnTo>
                  <a:lnTo>
                    <a:pt x="444" y="1"/>
                  </a:lnTo>
                  <a:lnTo>
                    <a:pt x="468" y="0"/>
                  </a:lnTo>
                  <a:lnTo>
                    <a:pt x="471" y="1"/>
                  </a:lnTo>
                  <a:lnTo>
                    <a:pt x="475" y="3"/>
                  </a:lnTo>
                  <a:lnTo>
                    <a:pt x="475" y="8"/>
                  </a:lnTo>
                  <a:lnTo>
                    <a:pt x="483" y="10"/>
                  </a:lnTo>
                  <a:lnTo>
                    <a:pt x="483" y="15"/>
                  </a:lnTo>
                  <a:lnTo>
                    <a:pt x="489" y="18"/>
                  </a:lnTo>
                  <a:lnTo>
                    <a:pt x="489" y="22"/>
                  </a:lnTo>
                  <a:lnTo>
                    <a:pt x="494" y="22"/>
                  </a:lnTo>
                  <a:lnTo>
                    <a:pt x="494" y="25"/>
                  </a:lnTo>
                  <a:lnTo>
                    <a:pt x="495" y="25"/>
                  </a:lnTo>
                  <a:lnTo>
                    <a:pt x="495" y="29"/>
                  </a:lnTo>
                  <a:lnTo>
                    <a:pt x="499" y="30"/>
                  </a:lnTo>
                  <a:lnTo>
                    <a:pt x="499" y="32"/>
                  </a:lnTo>
                  <a:lnTo>
                    <a:pt x="501" y="32"/>
                  </a:lnTo>
                  <a:lnTo>
                    <a:pt x="504" y="35"/>
                  </a:lnTo>
                  <a:lnTo>
                    <a:pt x="501" y="44"/>
                  </a:lnTo>
                  <a:lnTo>
                    <a:pt x="499" y="54"/>
                  </a:lnTo>
                  <a:lnTo>
                    <a:pt x="499" y="61"/>
                  </a:lnTo>
                  <a:lnTo>
                    <a:pt x="499" y="71"/>
                  </a:lnTo>
                  <a:lnTo>
                    <a:pt x="501" y="83"/>
                  </a:lnTo>
                  <a:lnTo>
                    <a:pt x="502" y="92"/>
                  </a:lnTo>
                  <a:lnTo>
                    <a:pt x="507" y="100"/>
                  </a:lnTo>
                  <a:lnTo>
                    <a:pt x="511" y="105"/>
                  </a:lnTo>
                  <a:lnTo>
                    <a:pt x="509" y="107"/>
                  </a:lnTo>
                  <a:lnTo>
                    <a:pt x="507" y="111"/>
                  </a:lnTo>
                  <a:lnTo>
                    <a:pt x="509" y="114"/>
                  </a:lnTo>
                  <a:lnTo>
                    <a:pt x="518" y="122"/>
                  </a:lnTo>
                  <a:lnTo>
                    <a:pt x="518" y="129"/>
                  </a:lnTo>
                  <a:lnTo>
                    <a:pt x="519" y="134"/>
                  </a:lnTo>
                  <a:lnTo>
                    <a:pt x="524" y="141"/>
                  </a:lnTo>
                  <a:lnTo>
                    <a:pt x="540" y="153"/>
                  </a:lnTo>
                  <a:lnTo>
                    <a:pt x="545" y="160"/>
                  </a:lnTo>
                  <a:lnTo>
                    <a:pt x="553" y="163"/>
                  </a:lnTo>
                  <a:lnTo>
                    <a:pt x="557" y="172"/>
                  </a:lnTo>
                  <a:lnTo>
                    <a:pt x="560" y="177"/>
                  </a:lnTo>
                  <a:lnTo>
                    <a:pt x="571" y="182"/>
                  </a:lnTo>
                  <a:lnTo>
                    <a:pt x="582" y="189"/>
                  </a:lnTo>
                  <a:lnTo>
                    <a:pt x="593" y="198"/>
                  </a:lnTo>
                  <a:lnTo>
                    <a:pt x="598" y="204"/>
                  </a:lnTo>
                  <a:lnTo>
                    <a:pt x="598" y="208"/>
                  </a:lnTo>
                  <a:lnTo>
                    <a:pt x="600" y="213"/>
                  </a:lnTo>
                  <a:lnTo>
                    <a:pt x="601" y="222"/>
                  </a:lnTo>
                  <a:lnTo>
                    <a:pt x="605" y="228"/>
                  </a:lnTo>
                  <a:lnTo>
                    <a:pt x="603" y="235"/>
                  </a:lnTo>
                  <a:lnTo>
                    <a:pt x="603" y="237"/>
                  </a:lnTo>
                  <a:lnTo>
                    <a:pt x="608" y="254"/>
                  </a:lnTo>
                  <a:lnTo>
                    <a:pt x="613" y="261"/>
                  </a:lnTo>
                  <a:lnTo>
                    <a:pt x="620" y="262"/>
                  </a:lnTo>
                  <a:lnTo>
                    <a:pt x="625" y="259"/>
                  </a:lnTo>
                  <a:lnTo>
                    <a:pt x="632" y="249"/>
                  </a:lnTo>
                  <a:lnTo>
                    <a:pt x="639" y="247"/>
                  </a:lnTo>
                  <a:lnTo>
                    <a:pt x="651" y="252"/>
                  </a:lnTo>
                  <a:lnTo>
                    <a:pt x="654" y="252"/>
                  </a:lnTo>
                  <a:lnTo>
                    <a:pt x="659" y="254"/>
                  </a:lnTo>
                  <a:lnTo>
                    <a:pt x="673" y="262"/>
                  </a:lnTo>
                  <a:lnTo>
                    <a:pt x="675" y="266"/>
                  </a:lnTo>
                  <a:lnTo>
                    <a:pt x="675" y="271"/>
                  </a:lnTo>
                  <a:lnTo>
                    <a:pt x="673" y="273"/>
                  </a:lnTo>
                  <a:lnTo>
                    <a:pt x="670" y="274"/>
                  </a:lnTo>
                  <a:lnTo>
                    <a:pt x="666" y="283"/>
                  </a:lnTo>
                  <a:lnTo>
                    <a:pt x="666" y="286"/>
                  </a:lnTo>
                  <a:lnTo>
                    <a:pt x="670" y="293"/>
                  </a:lnTo>
                  <a:lnTo>
                    <a:pt x="670" y="300"/>
                  </a:lnTo>
                  <a:lnTo>
                    <a:pt x="663" y="309"/>
                  </a:lnTo>
                  <a:lnTo>
                    <a:pt x="661" y="314"/>
                  </a:lnTo>
                  <a:lnTo>
                    <a:pt x="661" y="315"/>
                  </a:lnTo>
                  <a:lnTo>
                    <a:pt x="658" y="329"/>
                  </a:lnTo>
                  <a:lnTo>
                    <a:pt x="652" y="336"/>
                  </a:lnTo>
                  <a:lnTo>
                    <a:pt x="651" y="339"/>
                  </a:lnTo>
                  <a:lnTo>
                    <a:pt x="649" y="346"/>
                  </a:lnTo>
                  <a:lnTo>
                    <a:pt x="651" y="360"/>
                  </a:lnTo>
                  <a:lnTo>
                    <a:pt x="654" y="367"/>
                  </a:lnTo>
                  <a:lnTo>
                    <a:pt x="661" y="370"/>
                  </a:lnTo>
                  <a:lnTo>
                    <a:pt x="666" y="377"/>
                  </a:lnTo>
                  <a:lnTo>
                    <a:pt x="671" y="382"/>
                  </a:lnTo>
                  <a:lnTo>
                    <a:pt x="680" y="387"/>
                  </a:lnTo>
                  <a:lnTo>
                    <a:pt x="683" y="391"/>
                  </a:lnTo>
                  <a:lnTo>
                    <a:pt x="692" y="396"/>
                  </a:lnTo>
                  <a:lnTo>
                    <a:pt x="697" y="399"/>
                  </a:lnTo>
                  <a:lnTo>
                    <a:pt x="702" y="399"/>
                  </a:lnTo>
                  <a:lnTo>
                    <a:pt x="700" y="408"/>
                  </a:lnTo>
                  <a:lnTo>
                    <a:pt x="705" y="413"/>
                  </a:lnTo>
                  <a:lnTo>
                    <a:pt x="711" y="413"/>
                  </a:lnTo>
                  <a:lnTo>
                    <a:pt x="714" y="409"/>
                  </a:lnTo>
                  <a:lnTo>
                    <a:pt x="716" y="408"/>
                  </a:lnTo>
                  <a:lnTo>
                    <a:pt x="716" y="408"/>
                  </a:lnTo>
                  <a:lnTo>
                    <a:pt x="731" y="416"/>
                  </a:lnTo>
                  <a:lnTo>
                    <a:pt x="736" y="421"/>
                  </a:lnTo>
                  <a:lnTo>
                    <a:pt x="738" y="425"/>
                  </a:lnTo>
                  <a:lnTo>
                    <a:pt x="740" y="432"/>
                  </a:lnTo>
                  <a:lnTo>
                    <a:pt x="752" y="437"/>
                  </a:lnTo>
                  <a:lnTo>
                    <a:pt x="758" y="438"/>
                  </a:lnTo>
                  <a:lnTo>
                    <a:pt x="760" y="440"/>
                  </a:lnTo>
                  <a:lnTo>
                    <a:pt x="758" y="445"/>
                  </a:lnTo>
                  <a:lnTo>
                    <a:pt x="760" y="450"/>
                  </a:lnTo>
                  <a:lnTo>
                    <a:pt x="758" y="457"/>
                  </a:lnTo>
                  <a:lnTo>
                    <a:pt x="763" y="469"/>
                  </a:lnTo>
                  <a:lnTo>
                    <a:pt x="769" y="474"/>
                  </a:lnTo>
                  <a:lnTo>
                    <a:pt x="772" y="481"/>
                  </a:lnTo>
                  <a:lnTo>
                    <a:pt x="772" y="490"/>
                  </a:lnTo>
                  <a:lnTo>
                    <a:pt x="769" y="493"/>
                  </a:lnTo>
                  <a:lnTo>
                    <a:pt x="765" y="495"/>
                  </a:lnTo>
                  <a:lnTo>
                    <a:pt x="763" y="498"/>
                  </a:lnTo>
                  <a:lnTo>
                    <a:pt x="763" y="503"/>
                  </a:lnTo>
                  <a:lnTo>
                    <a:pt x="767" y="505"/>
                  </a:lnTo>
                  <a:lnTo>
                    <a:pt x="770" y="505"/>
                  </a:lnTo>
                  <a:lnTo>
                    <a:pt x="770" y="510"/>
                  </a:lnTo>
                  <a:lnTo>
                    <a:pt x="774" y="519"/>
                  </a:lnTo>
                  <a:lnTo>
                    <a:pt x="775" y="524"/>
                  </a:lnTo>
                  <a:lnTo>
                    <a:pt x="782" y="529"/>
                  </a:lnTo>
                  <a:lnTo>
                    <a:pt x="782" y="537"/>
                  </a:lnTo>
                  <a:lnTo>
                    <a:pt x="791" y="543"/>
                  </a:lnTo>
                  <a:lnTo>
                    <a:pt x="794" y="544"/>
                  </a:lnTo>
                  <a:lnTo>
                    <a:pt x="798" y="543"/>
                  </a:lnTo>
                  <a:lnTo>
                    <a:pt x="796" y="539"/>
                  </a:lnTo>
                  <a:lnTo>
                    <a:pt x="791" y="534"/>
                  </a:lnTo>
                  <a:lnTo>
                    <a:pt x="791" y="531"/>
                  </a:lnTo>
                  <a:lnTo>
                    <a:pt x="794" y="529"/>
                  </a:lnTo>
                  <a:lnTo>
                    <a:pt x="796" y="531"/>
                  </a:lnTo>
                  <a:lnTo>
                    <a:pt x="799" y="537"/>
                  </a:lnTo>
                  <a:lnTo>
                    <a:pt x="803" y="539"/>
                  </a:lnTo>
                  <a:lnTo>
                    <a:pt x="806" y="544"/>
                  </a:lnTo>
                  <a:lnTo>
                    <a:pt x="813" y="544"/>
                  </a:lnTo>
                  <a:lnTo>
                    <a:pt x="816" y="546"/>
                  </a:lnTo>
                  <a:lnTo>
                    <a:pt x="816" y="549"/>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16" name="Freeform 1648"/>
            <p:cNvSpPr>
              <a:spLocks noEditPoints="1"/>
            </p:cNvSpPr>
            <p:nvPr/>
          </p:nvSpPr>
          <p:spPr bwMode="auto">
            <a:xfrm>
              <a:off x="3256" y="2508"/>
              <a:ext cx="433" cy="190"/>
            </a:xfrm>
            <a:custGeom>
              <a:avLst/>
              <a:gdLst/>
              <a:ahLst/>
              <a:cxnLst>
                <a:cxn ang="0">
                  <a:pos x="7" y="373"/>
                </a:cxn>
                <a:cxn ang="0">
                  <a:pos x="31" y="359"/>
                </a:cxn>
                <a:cxn ang="0">
                  <a:pos x="44" y="328"/>
                </a:cxn>
                <a:cxn ang="0">
                  <a:pos x="84" y="316"/>
                </a:cxn>
                <a:cxn ang="0">
                  <a:pos x="114" y="296"/>
                </a:cxn>
                <a:cxn ang="0">
                  <a:pos x="132" y="277"/>
                </a:cxn>
                <a:cxn ang="0">
                  <a:pos x="157" y="256"/>
                </a:cxn>
                <a:cxn ang="0">
                  <a:pos x="173" y="241"/>
                </a:cxn>
                <a:cxn ang="0">
                  <a:pos x="191" y="224"/>
                </a:cxn>
                <a:cxn ang="0">
                  <a:pos x="205" y="234"/>
                </a:cxn>
                <a:cxn ang="0">
                  <a:pos x="231" y="207"/>
                </a:cxn>
                <a:cxn ang="0">
                  <a:pos x="261" y="200"/>
                </a:cxn>
                <a:cxn ang="0">
                  <a:pos x="294" y="164"/>
                </a:cxn>
                <a:cxn ang="0">
                  <a:pos x="294" y="123"/>
                </a:cxn>
                <a:cxn ang="0">
                  <a:pos x="444" y="106"/>
                </a:cxn>
                <a:cxn ang="0">
                  <a:pos x="593" y="81"/>
                </a:cxn>
                <a:cxn ang="0">
                  <a:pos x="700" y="62"/>
                </a:cxn>
                <a:cxn ang="0">
                  <a:pos x="838" y="33"/>
                </a:cxn>
                <a:cxn ang="0">
                  <a:pos x="941" y="12"/>
                </a:cxn>
                <a:cxn ang="0">
                  <a:pos x="989" y="21"/>
                </a:cxn>
                <a:cxn ang="0">
                  <a:pos x="997" y="33"/>
                </a:cxn>
                <a:cxn ang="0">
                  <a:pos x="996" y="48"/>
                </a:cxn>
                <a:cxn ang="0">
                  <a:pos x="967" y="45"/>
                </a:cxn>
                <a:cxn ang="0">
                  <a:pos x="956" y="64"/>
                </a:cxn>
                <a:cxn ang="0">
                  <a:pos x="927" y="101"/>
                </a:cxn>
                <a:cxn ang="0">
                  <a:pos x="907" y="60"/>
                </a:cxn>
                <a:cxn ang="0">
                  <a:pos x="902" y="70"/>
                </a:cxn>
                <a:cxn ang="0">
                  <a:pos x="949" y="101"/>
                </a:cxn>
                <a:cxn ang="0">
                  <a:pos x="997" y="127"/>
                </a:cxn>
                <a:cxn ang="0">
                  <a:pos x="1004" y="104"/>
                </a:cxn>
                <a:cxn ang="0">
                  <a:pos x="1025" y="140"/>
                </a:cxn>
                <a:cxn ang="0">
                  <a:pos x="960" y="174"/>
                </a:cxn>
                <a:cxn ang="0">
                  <a:pos x="941" y="190"/>
                </a:cxn>
                <a:cxn ang="0">
                  <a:pos x="948" y="214"/>
                </a:cxn>
                <a:cxn ang="0">
                  <a:pos x="953" y="234"/>
                </a:cxn>
                <a:cxn ang="0">
                  <a:pos x="914" y="253"/>
                </a:cxn>
                <a:cxn ang="0">
                  <a:pos x="920" y="274"/>
                </a:cxn>
                <a:cxn ang="0">
                  <a:pos x="982" y="260"/>
                </a:cxn>
                <a:cxn ang="0">
                  <a:pos x="963" y="299"/>
                </a:cxn>
                <a:cxn ang="0">
                  <a:pos x="859" y="362"/>
                </a:cxn>
                <a:cxn ang="0">
                  <a:pos x="827" y="410"/>
                </a:cxn>
                <a:cxn ang="0">
                  <a:pos x="813" y="456"/>
                </a:cxn>
                <a:cxn ang="0">
                  <a:pos x="615" y="379"/>
                </a:cxn>
                <a:cxn ang="0">
                  <a:pos x="473" y="374"/>
                </a:cxn>
                <a:cxn ang="0">
                  <a:pos x="420" y="338"/>
                </a:cxn>
                <a:cxn ang="0">
                  <a:pos x="403" y="333"/>
                </a:cxn>
                <a:cxn ang="0">
                  <a:pos x="289" y="345"/>
                </a:cxn>
                <a:cxn ang="0">
                  <a:pos x="241" y="352"/>
                </a:cxn>
                <a:cxn ang="0">
                  <a:pos x="220" y="361"/>
                </a:cxn>
                <a:cxn ang="0">
                  <a:pos x="200" y="373"/>
                </a:cxn>
                <a:cxn ang="0">
                  <a:pos x="101" y="402"/>
                </a:cxn>
                <a:cxn ang="0">
                  <a:pos x="982" y="4"/>
                </a:cxn>
                <a:cxn ang="0">
                  <a:pos x="979" y="4"/>
                </a:cxn>
                <a:cxn ang="0">
                  <a:pos x="1033" y="72"/>
                </a:cxn>
                <a:cxn ang="0">
                  <a:pos x="1064" y="111"/>
                </a:cxn>
                <a:cxn ang="0">
                  <a:pos x="1081" y="185"/>
                </a:cxn>
                <a:cxn ang="0">
                  <a:pos x="1043" y="210"/>
                </a:cxn>
                <a:cxn ang="0">
                  <a:pos x="1028" y="229"/>
                </a:cxn>
                <a:cxn ang="0">
                  <a:pos x="985" y="287"/>
                </a:cxn>
              </a:cxnLst>
              <a:rect l="0" t="0" r="r" b="b"/>
              <a:pathLst>
                <a:path w="1083" h="475">
                  <a:moveTo>
                    <a:pt x="41" y="410"/>
                  </a:moveTo>
                  <a:lnTo>
                    <a:pt x="26" y="412"/>
                  </a:lnTo>
                  <a:lnTo>
                    <a:pt x="0" y="415"/>
                  </a:lnTo>
                  <a:lnTo>
                    <a:pt x="0" y="381"/>
                  </a:lnTo>
                  <a:lnTo>
                    <a:pt x="7" y="373"/>
                  </a:lnTo>
                  <a:lnTo>
                    <a:pt x="12" y="374"/>
                  </a:lnTo>
                  <a:lnTo>
                    <a:pt x="22" y="373"/>
                  </a:lnTo>
                  <a:lnTo>
                    <a:pt x="29" y="367"/>
                  </a:lnTo>
                  <a:lnTo>
                    <a:pt x="31" y="364"/>
                  </a:lnTo>
                  <a:lnTo>
                    <a:pt x="31" y="359"/>
                  </a:lnTo>
                  <a:lnTo>
                    <a:pt x="32" y="350"/>
                  </a:lnTo>
                  <a:lnTo>
                    <a:pt x="31" y="345"/>
                  </a:lnTo>
                  <a:lnTo>
                    <a:pt x="36" y="338"/>
                  </a:lnTo>
                  <a:lnTo>
                    <a:pt x="41" y="333"/>
                  </a:lnTo>
                  <a:lnTo>
                    <a:pt x="44" y="328"/>
                  </a:lnTo>
                  <a:lnTo>
                    <a:pt x="51" y="326"/>
                  </a:lnTo>
                  <a:lnTo>
                    <a:pt x="56" y="320"/>
                  </a:lnTo>
                  <a:lnTo>
                    <a:pt x="70" y="316"/>
                  </a:lnTo>
                  <a:lnTo>
                    <a:pt x="77" y="315"/>
                  </a:lnTo>
                  <a:lnTo>
                    <a:pt x="84" y="316"/>
                  </a:lnTo>
                  <a:lnTo>
                    <a:pt x="91" y="315"/>
                  </a:lnTo>
                  <a:lnTo>
                    <a:pt x="96" y="308"/>
                  </a:lnTo>
                  <a:lnTo>
                    <a:pt x="104" y="303"/>
                  </a:lnTo>
                  <a:lnTo>
                    <a:pt x="108" y="297"/>
                  </a:lnTo>
                  <a:lnTo>
                    <a:pt x="114" y="296"/>
                  </a:lnTo>
                  <a:lnTo>
                    <a:pt x="118" y="291"/>
                  </a:lnTo>
                  <a:lnTo>
                    <a:pt x="118" y="289"/>
                  </a:lnTo>
                  <a:lnTo>
                    <a:pt x="120" y="285"/>
                  </a:lnTo>
                  <a:lnTo>
                    <a:pt x="126" y="282"/>
                  </a:lnTo>
                  <a:lnTo>
                    <a:pt x="132" y="277"/>
                  </a:lnTo>
                  <a:lnTo>
                    <a:pt x="133" y="277"/>
                  </a:lnTo>
                  <a:lnTo>
                    <a:pt x="140" y="272"/>
                  </a:lnTo>
                  <a:lnTo>
                    <a:pt x="150" y="272"/>
                  </a:lnTo>
                  <a:lnTo>
                    <a:pt x="152" y="270"/>
                  </a:lnTo>
                  <a:lnTo>
                    <a:pt x="157" y="256"/>
                  </a:lnTo>
                  <a:lnTo>
                    <a:pt x="155" y="248"/>
                  </a:lnTo>
                  <a:lnTo>
                    <a:pt x="157" y="245"/>
                  </a:lnTo>
                  <a:lnTo>
                    <a:pt x="162" y="243"/>
                  </a:lnTo>
                  <a:lnTo>
                    <a:pt x="169" y="246"/>
                  </a:lnTo>
                  <a:lnTo>
                    <a:pt x="173" y="241"/>
                  </a:lnTo>
                  <a:lnTo>
                    <a:pt x="171" y="236"/>
                  </a:lnTo>
                  <a:lnTo>
                    <a:pt x="173" y="234"/>
                  </a:lnTo>
                  <a:lnTo>
                    <a:pt x="186" y="224"/>
                  </a:lnTo>
                  <a:lnTo>
                    <a:pt x="188" y="224"/>
                  </a:lnTo>
                  <a:lnTo>
                    <a:pt x="191" y="224"/>
                  </a:lnTo>
                  <a:lnTo>
                    <a:pt x="193" y="227"/>
                  </a:lnTo>
                  <a:lnTo>
                    <a:pt x="191" y="231"/>
                  </a:lnTo>
                  <a:lnTo>
                    <a:pt x="193" y="236"/>
                  </a:lnTo>
                  <a:lnTo>
                    <a:pt x="200" y="238"/>
                  </a:lnTo>
                  <a:lnTo>
                    <a:pt x="205" y="234"/>
                  </a:lnTo>
                  <a:lnTo>
                    <a:pt x="208" y="229"/>
                  </a:lnTo>
                  <a:lnTo>
                    <a:pt x="215" y="215"/>
                  </a:lnTo>
                  <a:lnTo>
                    <a:pt x="219" y="212"/>
                  </a:lnTo>
                  <a:lnTo>
                    <a:pt x="225" y="207"/>
                  </a:lnTo>
                  <a:lnTo>
                    <a:pt x="231" y="207"/>
                  </a:lnTo>
                  <a:lnTo>
                    <a:pt x="237" y="202"/>
                  </a:lnTo>
                  <a:lnTo>
                    <a:pt x="244" y="202"/>
                  </a:lnTo>
                  <a:lnTo>
                    <a:pt x="249" y="207"/>
                  </a:lnTo>
                  <a:lnTo>
                    <a:pt x="254" y="207"/>
                  </a:lnTo>
                  <a:lnTo>
                    <a:pt x="261" y="200"/>
                  </a:lnTo>
                  <a:lnTo>
                    <a:pt x="268" y="178"/>
                  </a:lnTo>
                  <a:lnTo>
                    <a:pt x="270" y="174"/>
                  </a:lnTo>
                  <a:lnTo>
                    <a:pt x="280" y="166"/>
                  </a:lnTo>
                  <a:lnTo>
                    <a:pt x="292" y="164"/>
                  </a:lnTo>
                  <a:lnTo>
                    <a:pt x="294" y="164"/>
                  </a:lnTo>
                  <a:lnTo>
                    <a:pt x="290" y="159"/>
                  </a:lnTo>
                  <a:lnTo>
                    <a:pt x="289" y="156"/>
                  </a:lnTo>
                  <a:lnTo>
                    <a:pt x="292" y="142"/>
                  </a:lnTo>
                  <a:lnTo>
                    <a:pt x="290" y="135"/>
                  </a:lnTo>
                  <a:lnTo>
                    <a:pt x="294" y="123"/>
                  </a:lnTo>
                  <a:lnTo>
                    <a:pt x="333" y="120"/>
                  </a:lnTo>
                  <a:lnTo>
                    <a:pt x="388" y="113"/>
                  </a:lnTo>
                  <a:lnTo>
                    <a:pt x="394" y="111"/>
                  </a:lnTo>
                  <a:lnTo>
                    <a:pt x="424" y="108"/>
                  </a:lnTo>
                  <a:lnTo>
                    <a:pt x="444" y="106"/>
                  </a:lnTo>
                  <a:lnTo>
                    <a:pt x="492" y="98"/>
                  </a:lnTo>
                  <a:lnTo>
                    <a:pt x="495" y="98"/>
                  </a:lnTo>
                  <a:lnTo>
                    <a:pt x="531" y="91"/>
                  </a:lnTo>
                  <a:lnTo>
                    <a:pt x="557" y="87"/>
                  </a:lnTo>
                  <a:lnTo>
                    <a:pt x="593" y="81"/>
                  </a:lnTo>
                  <a:lnTo>
                    <a:pt x="601" y="79"/>
                  </a:lnTo>
                  <a:lnTo>
                    <a:pt x="644" y="72"/>
                  </a:lnTo>
                  <a:lnTo>
                    <a:pt x="651" y="70"/>
                  </a:lnTo>
                  <a:lnTo>
                    <a:pt x="685" y="65"/>
                  </a:lnTo>
                  <a:lnTo>
                    <a:pt x="700" y="62"/>
                  </a:lnTo>
                  <a:lnTo>
                    <a:pt x="733" y="53"/>
                  </a:lnTo>
                  <a:lnTo>
                    <a:pt x="751" y="50"/>
                  </a:lnTo>
                  <a:lnTo>
                    <a:pt x="768" y="46"/>
                  </a:lnTo>
                  <a:lnTo>
                    <a:pt x="821" y="36"/>
                  </a:lnTo>
                  <a:lnTo>
                    <a:pt x="838" y="33"/>
                  </a:lnTo>
                  <a:lnTo>
                    <a:pt x="869" y="26"/>
                  </a:lnTo>
                  <a:lnTo>
                    <a:pt x="869" y="26"/>
                  </a:lnTo>
                  <a:lnTo>
                    <a:pt x="914" y="17"/>
                  </a:lnTo>
                  <a:lnTo>
                    <a:pt x="920" y="16"/>
                  </a:lnTo>
                  <a:lnTo>
                    <a:pt x="941" y="12"/>
                  </a:lnTo>
                  <a:lnTo>
                    <a:pt x="967" y="7"/>
                  </a:lnTo>
                  <a:lnTo>
                    <a:pt x="975" y="4"/>
                  </a:lnTo>
                  <a:lnTo>
                    <a:pt x="979" y="11"/>
                  </a:lnTo>
                  <a:lnTo>
                    <a:pt x="972" y="14"/>
                  </a:lnTo>
                  <a:lnTo>
                    <a:pt x="989" y="21"/>
                  </a:lnTo>
                  <a:lnTo>
                    <a:pt x="989" y="24"/>
                  </a:lnTo>
                  <a:lnTo>
                    <a:pt x="985" y="24"/>
                  </a:lnTo>
                  <a:lnTo>
                    <a:pt x="994" y="31"/>
                  </a:lnTo>
                  <a:lnTo>
                    <a:pt x="994" y="21"/>
                  </a:lnTo>
                  <a:lnTo>
                    <a:pt x="997" y="33"/>
                  </a:lnTo>
                  <a:lnTo>
                    <a:pt x="1020" y="65"/>
                  </a:lnTo>
                  <a:lnTo>
                    <a:pt x="1021" y="72"/>
                  </a:lnTo>
                  <a:lnTo>
                    <a:pt x="1013" y="69"/>
                  </a:lnTo>
                  <a:lnTo>
                    <a:pt x="1002" y="48"/>
                  </a:lnTo>
                  <a:lnTo>
                    <a:pt x="996" y="48"/>
                  </a:lnTo>
                  <a:lnTo>
                    <a:pt x="997" y="41"/>
                  </a:lnTo>
                  <a:lnTo>
                    <a:pt x="987" y="40"/>
                  </a:lnTo>
                  <a:lnTo>
                    <a:pt x="997" y="57"/>
                  </a:lnTo>
                  <a:lnTo>
                    <a:pt x="996" y="62"/>
                  </a:lnTo>
                  <a:lnTo>
                    <a:pt x="967" y="45"/>
                  </a:lnTo>
                  <a:lnTo>
                    <a:pt x="963" y="48"/>
                  </a:lnTo>
                  <a:lnTo>
                    <a:pt x="980" y="64"/>
                  </a:lnTo>
                  <a:lnTo>
                    <a:pt x="977" y="69"/>
                  </a:lnTo>
                  <a:lnTo>
                    <a:pt x="965" y="69"/>
                  </a:lnTo>
                  <a:lnTo>
                    <a:pt x="956" y="64"/>
                  </a:lnTo>
                  <a:lnTo>
                    <a:pt x="961" y="79"/>
                  </a:lnTo>
                  <a:lnTo>
                    <a:pt x="938" y="87"/>
                  </a:lnTo>
                  <a:lnTo>
                    <a:pt x="946" y="89"/>
                  </a:lnTo>
                  <a:lnTo>
                    <a:pt x="936" y="99"/>
                  </a:lnTo>
                  <a:lnTo>
                    <a:pt x="927" y="101"/>
                  </a:lnTo>
                  <a:lnTo>
                    <a:pt x="919" y="94"/>
                  </a:lnTo>
                  <a:lnTo>
                    <a:pt x="920" y="98"/>
                  </a:lnTo>
                  <a:lnTo>
                    <a:pt x="914" y="98"/>
                  </a:lnTo>
                  <a:lnTo>
                    <a:pt x="907" y="82"/>
                  </a:lnTo>
                  <a:lnTo>
                    <a:pt x="907" y="60"/>
                  </a:lnTo>
                  <a:lnTo>
                    <a:pt x="893" y="53"/>
                  </a:lnTo>
                  <a:lnTo>
                    <a:pt x="874" y="52"/>
                  </a:lnTo>
                  <a:lnTo>
                    <a:pt x="900" y="58"/>
                  </a:lnTo>
                  <a:lnTo>
                    <a:pt x="905" y="65"/>
                  </a:lnTo>
                  <a:lnTo>
                    <a:pt x="902" y="70"/>
                  </a:lnTo>
                  <a:lnTo>
                    <a:pt x="902" y="86"/>
                  </a:lnTo>
                  <a:lnTo>
                    <a:pt x="915" y="106"/>
                  </a:lnTo>
                  <a:lnTo>
                    <a:pt x="912" y="116"/>
                  </a:lnTo>
                  <a:lnTo>
                    <a:pt x="917" y="115"/>
                  </a:lnTo>
                  <a:lnTo>
                    <a:pt x="949" y="101"/>
                  </a:lnTo>
                  <a:lnTo>
                    <a:pt x="956" y="108"/>
                  </a:lnTo>
                  <a:lnTo>
                    <a:pt x="973" y="98"/>
                  </a:lnTo>
                  <a:lnTo>
                    <a:pt x="989" y="96"/>
                  </a:lnTo>
                  <a:lnTo>
                    <a:pt x="999" y="101"/>
                  </a:lnTo>
                  <a:lnTo>
                    <a:pt x="997" y="127"/>
                  </a:lnTo>
                  <a:lnTo>
                    <a:pt x="1004" y="137"/>
                  </a:lnTo>
                  <a:lnTo>
                    <a:pt x="989" y="139"/>
                  </a:lnTo>
                  <a:lnTo>
                    <a:pt x="997" y="142"/>
                  </a:lnTo>
                  <a:lnTo>
                    <a:pt x="1008" y="139"/>
                  </a:lnTo>
                  <a:lnTo>
                    <a:pt x="1004" y="104"/>
                  </a:lnTo>
                  <a:lnTo>
                    <a:pt x="1025" y="94"/>
                  </a:lnTo>
                  <a:lnTo>
                    <a:pt x="1035" y="101"/>
                  </a:lnTo>
                  <a:lnTo>
                    <a:pt x="1043" y="132"/>
                  </a:lnTo>
                  <a:lnTo>
                    <a:pt x="1040" y="145"/>
                  </a:lnTo>
                  <a:lnTo>
                    <a:pt x="1025" y="140"/>
                  </a:lnTo>
                  <a:lnTo>
                    <a:pt x="1011" y="178"/>
                  </a:lnTo>
                  <a:lnTo>
                    <a:pt x="999" y="193"/>
                  </a:lnTo>
                  <a:lnTo>
                    <a:pt x="956" y="190"/>
                  </a:lnTo>
                  <a:lnTo>
                    <a:pt x="951" y="185"/>
                  </a:lnTo>
                  <a:lnTo>
                    <a:pt x="960" y="174"/>
                  </a:lnTo>
                  <a:lnTo>
                    <a:pt x="960" y="168"/>
                  </a:lnTo>
                  <a:lnTo>
                    <a:pt x="949" y="166"/>
                  </a:lnTo>
                  <a:lnTo>
                    <a:pt x="955" y="171"/>
                  </a:lnTo>
                  <a:lnTo>
                    <a:pt x="938" y="178"/>
                  </a:lnTo>
                  <a:lnTo>
                    <a:pt x="941" y="190"/>
                  </a:lnTo>
                  <a:lnTo>
                    <a:pt x="932" y="195"/>
                  </a:lnTo>
                  <a:lnTo>
                    <a:pt x="879" y="185"/>
                  </a:lnTo>
                  <a:lnTo>
                    <a:pt x="897" y="198"/>
                  </a:lnTo>
                  <a:lnTo>
                    <a:pt x="936" y="205"/>
                  </a:lnTo>
                  <a:lnTo>
                    <a:pt x="948" y="214"/>
                  </a:lnTo>
                  <a:lnTo>
                    <a:pt x="949" y="207"/>
                  </a:lnTo>
                  <a:lnTo>
                    <a:pt x="956" y="207"/>
                  </a:lnTo>
                  <a:lnTo>
                    <a:pt x="961" y="215"/>
                  </a:lnTo>
                  <a:lnTo>
                    <a:pt x="948" y="231"/>
                  </a:lnTo>
                  <a:lnTo>
                    <a:pt x="953" y="234"/>
                  </a:lnTo>
                  <a:lnTo>
                    <a:pt x="953" y="246"/>
                  </a:lnTo>
                  <a:lnTo>
                    <a:pt x="948" y="253"/>
                  </a:lnTo>
                  <a:lnTo>
                    <a:pt x="927" y="265"/>
                  </a:lnTo>
                  <a:lnTo>
                    <a:pt x="915" y="260"/>
                  </a:lnTo>
                  <a:lnTo>
                    <a:pt x="914" y="253"/>
                  </a:lnTo>
                  <a:lnTo>
                    <a:pt x="900" y="253"/>
                  </a:lnTo>
                  <a:lnTo>
                    <a:pt x="893" y="255"/>
                  </a:lnTo>
                  <a:lnTo>
                    <a:pt x="893" y="258"/>
                  </a:lnTo>
                  <a:lnTo>
                    <a:pt x="907" y="258"/>
                  </a:lnTo>
                  <a:lnTo>
                    <a:pt x="920" y="274"/>
                  </a:lnTo>
                  <a:lnTo>
                    <a:pt x="955" y="272"/>
                  </a:lnTo>
                  <a:lnTo>
                    <a:pt x="949" y="262"/>
                  </a:lnTo>
                  <a:lnTo>
                    <a:pt x="967" y="258"/>
                  </a:lnTo>
                  <a:lnTo>
                    <a:pt x="977" y="250"/>
                  </a:lnTo>
                  <a:lnTo>
                    <a:pt x="982" y="260"/>
                  </a:lnTo>
                  <a:lnTo>
                    <a:pt x="989" y="258"/>
                  </a:lnTo>
                  <a:lnTo>
                    <a:pt x="992" y="253"/>
                  </a:lnTo>
                  <a:lnTo>
                    <a:pt x="994" y="256"/>
                  </a:lnTo>
                  <a:lnTo>
                    <a:pt x="980" y="285"/>
                  </a:lnTo>
                  <a:lnTo>
                    <a:pt x="963" y="299"/>
                  </a:lnTo>
                  <a:lnTo>
                    <a:pt x="912" y="313"/>
                  </a:lnTo>
                  <a:lnTo>
                    <a:pt x="898" y="306"/>
                  </a:lnTo>
                  <a:lnTo>
                    <a:pt x="902" y="316"/>
                  </a:lnTo>
                  <a:lnTo>
                    <a:pt x="900" y="321"/>
                  </a:lnTo>
                  <a:lnTo>
                    <a:pt x="859" y="362"/>
                  </a:lnTo>
                  <a:lnTo>
                    <a:pt x="854" y="369"/>
                  </a:lnTo>
                  <a:lnTo>
                    <a:pt x="850" y="367"/>
                  </a:lnTo>
                  <a:lnTo>
                    <a:pt x="852" y="371"/>
                  </a:lnTo>
                  <a:lnTo>
                    <a:pt x="837" y="390"/>
                  </a:lnTo>
                  <a:lnTo>
                    <a:pt x="827" y="410"/>
                  </a:lnTo>
                  <a:lnTo>
                    <a:pt x="825" y="429"/>
                  </a:lnTo>
                  <a:lnTo>
                    <a:pt x="821" y="431"/>
                  </a:lnTo>
                  <a:lnTo>
                    <a:pt x="815" y="414"/>
                  </a:lnTo>
                  <a:lnTo>
                    <a:pt x="820" y="443"/>
                  </a:lnTo>
                  <a:lnTo>
                    <a:pt x="813" y="456"/>
                  </a:lnTo>
                  <a:lnTo>
                    <a:pt x="745" y="475"/>
                  </a:lnTo>
                  <a:lnTo>
                    <a:pt x="734" y="467"/>
                  </a:lnTo>
                  <a:lnTo>
                    <a:pt x="671" y="420"/>
                  </a:lnTo>
                  <a:lnTo>
                    <a:pt x="616" y="381"/>
                  </a:lnTo>
                  <a:lnTo>
                    <a:pt x="615" y="379"/>
                  </a:lnTo>
                  <a:lnTo>
                    <a:pt x="584" y="359"/>
                  </a:lnTo>
                  <a:lnTo>
                    <a:pt x="582" y="357"/>
                  </a:lnTo>
                  <a:lnTo>
                    <a:pt x="553" y="362"/>
                  </a:lnTo>
                  <a:lnTo>
                    <a:pt x="502" y="369"/>
                  </a:lnTo>
                  <a:lnTo>
                    <a:pt x="473" y="374"/>
                  </a:lnTo>
                  <a:lnTo>
                    <a:pt x="442" y="379"/>
                  </a:lnTo>
                  <a:lnTo>
                    <a:pt x="442" y="361"/>
                  </a:lnTo>
                  <a:lnTo>
                    <a:pt x="434" y="352"/>
                  </a:lnTo>
                  <a:lnTo>
                    <a:pt x="425" y="344"/>
                  </a:lnTo>
                  <a:lnTo>
                    <a:pt x="420" y="338"/>
                  </a:lnTo>
                  <a:lnTo>
                    <a:pt x="408" y="350"/>
                  </a:lnTo>
                  <a:lnTo>
                    <a:pt x="403" y="347"/>
                  </a:lnTo>
                  <a:lnTo>
                    <a:pt x="408" y="340"/>
                  </a:lnTo>
                  <a:lnTo>
                    <a:pt x="405" y="335"/>
                  </a:lnTo>
                  <a:lnTo>
                    <a:pt x="403" y="333"/>
                  </a:lnTo>
                  <a:lnTo>
                    <a:pt x="369" y="337"/>
                  </a:lnTo>
                  <a:lnTo>
                    <a:pt x="364" y="337"/>
                  </a:lnTo>
                  <a:lnTo>
                    <a:pt x="314" y="342"/>
                  </a:lnTo>
                  <a:lnTo>
                    <a:pt x="301" y="344"/>
                  </a:lnTo>
                  <a:lnTo>
                    <a:pt x="289" y="345"/>
                  </a:lnTo>
                  <a:lnTo>
                    <a:pt x="258" y="349"/>
                  </a:lnTo>
                  <a:lnTo>
                    <a:pt x="249" y="349"/>
                  </a:lnTo>
                  <a:lnTo>
                    <a:pt x="246" y="352"/>
                  </a:lnTo>
                  <a:lnTo>
                    <a:pt x="241" y="350"/>
                  </a:lnTo>
                  <a:lnTo>
                    <a:pt x="241" y="352"/>
                  </a:lnTo>
                  <a:lnTo>
                    <a:pt x="239" y="352"/>
                  </a:lnTo>
                  <a:lnTo>
                    <a:pt x="236" y="349"/>
                  </a:lnTo>
                  <a:lnTo>
                    <a:pt x="231" y="356"/>
                  </a:lnTo>
                  <a:lnTo>
                    <a:pt x="227" y="356"/>
                  </a:lnTo>
                  <a:lnTo>
                    <a:pt x="220" y="361"/>
                  </a:lnTo>
                  <a:lnTo>
                    <a:pt x="215" y="362"/>
                  </a:lnTo>
                  <a:lnTo>
                    <a:pt x="205" y="367"/>
                  </a:lnTo>
                  <a:lnTo>
                    <a:pt x="202" y="367"/>
                  </a:lnTo>
                  <a:lnTo>
                    <a:pt x="202" y="371"/>
                  </a:lnTo>
                  <a:lnTo>
                    <a:pt x="200" y="373"/>
                  </a:lnTo>
                  <a:lnTo>
                    <a:pt x="191" y="374"/>
                  </a:lnTo>
                  <a:lnTo>
                    <a:pt x="178" y="381"/>
                  </a:lnTo>
                  <a:lnTo>
                    <a:pt x="164" y="388"/>
                  </a:lnTo>
                  <a:lnTo>
                    <a:pt x="152" y="393"/>
                  </a:lnTo>
                  <a:lnTo>
                    <a:pt x="101" y="402"/>
                  </a:lnTo>
                  <a:lnTo>
                    <a:pt x="96" y="403"/>
                  </a:lnTo>
                  <a:lnTo>
                    <a:pt x="48" y="408"/>
                  </a:lnTo>
                  <a:lnTo>
                    <a:pt x="41" y="410"/>
                  </a:lnTo>
                  <a:close/>
                  <a:moveTo>
                    <a:pt x="979" y="4"/>
                  </a:moveTo>
                  <a:lnTo>
                    <a:pt x="982" y="4"/>
                  </a:lnTo>
                  <a:lnTo>
                    <a:pt x="992" y="4"/>
                  </a:lnTo>
                  <a:lnTo>
                    <a:pt x="992" y="14"/>
                  </a:lnTo>
                  <a:lnTo>
                    <a:pt x="987" y="14"/>
                  </a:lnTo>
                  <a:lnTo>
                    <a:pt x="985" y="9"/>
                  </a:lnTo>
                  <a:lnTo>
                    <a:pt x="979" y="4"/>
                  </a:lnTo>
                  <a:close/>
                  <a:moveTo>
                    <a:pt x="992" y="0"/>
                  </a:moveTo>
                  <a:lnTo>
                    <a:pt x="996" y="0"/>
                  </a:lnTo>
                  <a:lnTo>
                    <a:pt x="1020" y="46"/>
                  </a:lnTo>
                  <a:lnTo>
                    <a:pt x="1062" y="108"/>
                  </a:lnTo>
                  <a:lnTo>
                    <a:pt x="1033" y="72"/>
                  </a:lnTo>
                  <a:lnTo>
                    <a:pt x="1030" y="74"/>
                  </a:lnTo>
                  <a:lnTo>
                    <a:pt x="1018" y="48"/>
                  </a:lnTo>
                  <a:lnTo>
                    <a:pt x="992" y="0"/>
                  </a:lnTo>
                  <a:close/>
                  <a:moveTo>
                    <a:pt x="1072" y="125"/>
                  </a:moveTo>
                  <a:lnTo>
                    <a:pt x="1064" y="111"/>
                  </a:lnTo>
                  <a:lnTo>
                    <a:pt x="1078" y="132"/>
                  </a:lnTo>
                  <a:lnTo>
                    <a:pt x="1083" y="193"/>
                  </a:lnTo>
                  <a:lnTo>
                    <a:pt x="1057" y="205"/>
                  </a:lnTo>
                  <a:lnTo>
                    <a:pt x="1062" y="197"/>
                  </a:lnTo>
                  <a:lnTo>
                    <a:pt x="1081" y="185"/>
                  </a:lnTo>
                  <a:lnTo>
                    <a:pt x="1078" y="140"/>
                  </a:lnTo>
                  <a:lnTo>
                    <a:pt x="1072" y="125"/>
                  </a:lnTo>
                  <a:close/>
                  <a:moveTo>
                    <a:pt x="1028" y="229"/>
                  </a:moveTo>
                  <a:lnTo>
                    <a:pt x="1031" y="222"/>
                  </a:lnTo>
                  <a:lnTo>
                    <a:pt x="1043" y="210"/>
                  </a:lnTo>
                  <a:lnTo>
                    <a:pt x="1054" y="205"/>
                  </a:lnTo>
                  <a:lnTo>
                    <a:pt x="1050" y="210"/>
                  </a:lnTo>
                  <a:lnTo>
                    <a:pt x="1040" y="217"/>
                  </a:lnTo>
                  <a:lnTo>
                    <a:pt x="1030" y="229"/>
                  </a:lnTo>
                  <a:lnTo>
                    <a:pt x="1028" y="229"/>
                  </a:lnTo>
                  <a:close/>
                  <a:moveTo>
                    <a:pt x="979" y="316"/>
                  </a:moveTo>
                  <a:lnTo>
                    <a:pt x="975" y="313"/>
                  </a:lnTo>
                  <a:lnTo>
                    <a:pt x="979" y="313"/>
                  </a:lnTo>
                  <a:lnTo>
                    <a:pt x="982" y="299"/>
                  </a:lnTo>
                  <a:lnTo>
                    <a:pt x="985" y="287"/>
                  </a:lnTo>
                  <a:lnTo>
                    <a:pt x="992" y="279"/>
                  </a:lnTo>
                  <a:lnTo>
                    <a:pt x="1001" y="267"/>
                  </a:lnTo>
                  <a:lnTo>
                    <a:pt x="984" y="299"/>
                  </a:lnTo>
                  <a:lnTo>
                    <a:pt x="979" y="316"/>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17" name="Freeform 1649"/>
            <p:cNvSpPr>
              <a:spLocks/>
            </p:cNvSpPr>
            <p:nvPr/>
          </p:nvSpPr>
          <p:spPr bwMode="auto">
            <a:xfrm>
              <a:off x="2956" y="2556"/>
              <a:ext cx="418" cy="144"/>
            </a:xfrm>
            <a:custGeom>
              <a:avLst/>
              <a:gdLst/>
              <a:ahLst/>
              <a:cxnLst>
                <a:cxn ang="0">
                  <a:pos x="781" y="239"/>
                </a:cxn>
                <a:cxn ang="0">
                  <a:pos x="762" y="254"/>
                </a:cxn>
                <a:cxn ang="0">
                  <a:pos x="712" y="300"/>
                </a:cxn>
                <a:cxn ang="0">
                  <a:pos x="668" y="304"/>
                </a:cxn>
                <a:cxn ang="0">
                  <a:pos x="590" y="314"/>
                </a:cxn>
                <a:cxn ang="0">
                  <a:pos x="443" y="328"/>
                </a:cxn>
                <a:cxn ang="0">
                  <a:pos x="338" y="336"/>
                </a:cxn>
                <a:cxn ang="0">
                  <a:pos x="246" y="345"/>
                </a:cxn>
                <a:cxn ang="0">
                  <a:pos x="163" y="352"/>
                </a:cxn>
                <a:cxn ang="0">
                  <a:pos x="74" y="358"/>
                </a:cxn>
                <a:cxn ang="0">
                  <a:pos x="17" y="350"/>
                </a:cxn>
                <a:cxn ang="0">
                  <a:pos x="28" y="341"/>
                </a:cxn>
                <a:cxn ang="0">
                  <a:pos x="28" y="328"/>
                </a:cxn>
                <a:cxn ang="0">
                  <a:pos x="14" y="317"/>
                </a:cxn>
                <a:cxn ang="0">
                  <a:pos x="23" y="304"/>
                </a:cxn>
                <a:cxn ang="0">
                  <a:pos x="21" y="295"/>
                </a:cxn>
                <a:cxn ang="0">
                  <a:pos x="12" y="295"/>
                </a:cxn>
                <a:cxn ang="0">
                  <a:pos x="24" y="287"/>
                </a:cxn>
                <a:cxn ang="0">
                  <a:pos x="35" y="290"/>
                </a:cxn>
                <a:cxn ang="0">
                  <a:pos x="35" y="273"/>
                </a:cxn>
                <a:cxn ang="0">
                  <a:pos x="43" y="275"/>
                </a:cxn>
                <a:cxn ang="0">
                  <a:pos x="50" y="261"/>
                </a:cxn>
                <a:cxn ang="0">
                  <a:pos x="45" y="258"/>
                </a:cxn>
                <a:cxn ang="0">
                  <a:pos x="43" y="242"/>
                </a:cxn>
                <a:cxn ang="0">
                  <a:pos x="57" y="234"/>
                </a:cxn>
                <a:cxn ang="0">
                  <a:pos x="67" y="227"/>
                </a:cxn>
                <a:cxn ang="0">
                  <a:pos x="62" y="215"/>
                </a:cxn>
                <a:cxn ang="0">
                  <a:pos x="74" y="215"/>
                </a:cxn>
                <a:cxn ang="0">
                  <a:pos x="67" y="198"/>
                </a:cxn>
                <a:cxn ang="0">
                  <a:pos x="79" y="177"/>
                </a:cxn>
                <a:cxn ang="0">
                  <a:pos x="64" y="164"/>
                </a:cxn>
                <a:cxn ang="0">
                  <a:pos x="84" y="160"/>
                </a:cxn>
                <a:cxn ang="0">
                  <a:pos x="74" y="147"/>
                </a:cxn>
                <a:cxn ang="0">
                  <a:pos x="81" y="133"/>
                </a:cxn>
                <a:cxn ang="0">
                  <a:pos x="87" y="128"/>
                </a:cxn>
                <a:cxn ang="0">
                  <a:pos x="105" y="121"/>
                </a:cxn>
                <a:cxn ang="0">
                  <a:pos x="207" y="114"/>
                </a:cxn>
                <a:cxn ang="0">
                  <a:pos x="263" y="97"/>
                </a:cxn>
                <a:cxn ang="0">
                  <a:pos x="306" y="84"/>
                </a:cxn>
                <a:cxn ang="0">
                  <a:pos x="383" y="75"/>
                </a:cxn>
                <a:cxn ang="0">
                  <a:pos x="489" y="66"/>
                </a:cxn>
                <a:cxn ang="0">
                  <a:pos x="600" y="56"/>
                </a:cxn>
                <a:cxn ang="0">
                  <a:pos x="663" y="53"/>
                </a:cxn>
                <a:cxn ang="0">
                  <a:pos x="767" y="43"/>
                </a:cxn>
                <a:cxn ang="0">
                  <a:pos x="847" y="31"/>
                </a:cxn>
                <a:cxn ang="0">
                  <a:pos x="899" y="24"/>
                </a:cxn>
                <a:cxn ang="0">
                  <a:pos x="984" y="12"/>
                </a:cxn>
                <a:cxn ang="0">
                  <a:pos x="1045" y="0"/>
                </a:cxn>
                <a:cxn ang="0">
                  <a:pos x="1039" y="36"/>
                </a:cxn>
                <a:cxn ang="0">
                  <a:pos x="1030" y="46"/>
                </a:cxn>
                <a:cxn ang="0">
                  <a:pos x="1004" y="87"/>
                </a:cxn>
                <a:cxn ang="0">
                  <a:pos x="981" y="87"/>
                </a:cxn>
                <a:cxn ang="0">
                  <a:pos x="958" y="109"/>
                </a:cxn>
                <a:cxn ang="0">
                  <a:pos x="941" y="111"/>
                </a:cxn>
                <a:cxn ang="0">
                  <a:pos x="936" y="104"/>
                </a:cxn>
                <a:cxn ang="0">
                  <a:pos x="919" y="126"/>
                </a:cxn>
                <a:cxn ang="0">
                  <a:pos x="907" y="136"/>
                </a:cxn>
                <a:cxn ang="0">
                  <a:pos x="883" y="157"/>
                </a:cxn>
                <a:cxn ang="0">
                  <a:pos x="868" y="169"/>
                </a:cxn>
                <a:cxn ang="0">
                  <a:pos x="854" y="183"/>
                </a:cxn>
                <a:cxn ang="0">
                  <a:pos x="827" y="195"/>
                </a:cxn>
                <a:cxn ang="0">
                  <a:pos x="794" y="208"/>
                </a:cxn>
              </a:cxnLst>
              <a:rect l="0" t="0" r="r" b="b"/>
              <a:pathLst>
                <a:path w="1045" h="362">
                  <a:moveTo>
                    <a:pt x="786" y="218"/>
                  </a:moveTo>
                  <a:lnTo>
                    <a:pt x="781" y="225"/>
                  </a:lnTo>
                  <a:lnTo>
                    <a:pt x="782" y="230"/>
                  </a:lnTo>
                  <a:lnTo>
                    <a:pt x="781" y="239"/>
                  </a:lnTo>
                  <a:lnTo>
                    <a:pt x="781" y="244"/>
                  </a:lnTo>
                  <a:lnTo>
                    <a:pt x="779" y="247"/>
                  </a:lnTo>
                  <a:lnTo>
                    <a:pt x="772" y="253"/>
                  </a:lnTo>
                  <a:lnTo>
                    <a:pt x="762" y="254"/>
                  </a:lnTo>
                  <a:lnTo>
                    <a:pt x="757" y="253"/>
                  </a:lnTo>
                  <a:lnTo>
                    <a:pt x="750" y="261"/>
                  </a:lnTo>
                  <a:lnTo>
                    <a:pt x="750" y="295"/>
                  </a:lnTo>
                  <a:lnTo>
                    <a:pt x="712" y="300"/>
                  </a:lnTo>
                  <a:lnTo>
                    <a:pt x="694" y="302"/>
                  </a:lnTo>
                  <a:lnTo>
                    <a:pt x="690" y="302"/>
                  </a:lnTo>
                  <a:lnTo>
                    <a:pt x="670" y="304"/>
                  </a:lnTo>
                  <a:lnTo>
                    <a:pt x="668" y="304"/>
                  </a:lnTo>
                  <a:lnTo>
                    <a:pt x="632" y="309"/>
                  </a:lnTo>
                  <a:lnTo>
                    <a:pt x="620" y="311"/>
                  </a:lnTo>
                  <a:lnTo>
                    <a:pt x="607" y="312"/>
                  </a:lnTo>
                  <a:lnTo>
                    <a:pt x="590" y="314"/>
                  </a:lnTo>
                  <a:lnTo>
                    <a:pt x="557" y="317"/>
                  </a:lnTo>
                  <a:lnTo>
                    <a:pt x="502" y="323"/>
                  </a:lnTo>
                  <a:lnTo>
                    <a:pt x="501" y="323"/>
                  </a:lnTo>
                  <a:lnTo>
                    <a:pt x="443" y="328"/>
                  </a:lnTo>
                  <a:lnTo>
                    <a:pt x="436" y="328"/>
                  </a:lnTo>
                  <a:lnTo>
                    <a:pt x="388" y="331"/>
                  </a:lnTo>
                  <a:lnTo>
                    <a:pt x="386" y="331"/>
                  </a:lnTo>
                  <a:lnTo>
                    <a:pt x="338" y="336"/>
                  </a:lnTo>
                  <a:lnTo>
                    <a:pt x="291" y="340"/>
                  </a:lnTo>
                  <a:lnTo>
                    <a:pt x="265" y="341"/>
                  </a:lnTo>
                  <a:lnTo>
                    <a:pt x="265" y="343"/>
                  </a:lnTo>
                  <a:lnTo>
                    <a:pt x="246" y="345"/>
                  </a:lnTo>
                  <a:lnTo>
                    <a:pt x="241" y="345"/>
                  </a:lnTo>
                  <a:lnTo>
                    <a:pt x="192" y="348"/>
                  </a:lnTo>
                  <a:lnTo>
                    <a:pt x="188" y="350"/>
                  </a:lnTo>
                  <a:lnTo>
                    <a:pt x="163" y="352"/>
                  </a:lnTo>
                  <a:lnTo>
                    <a:pt x="139" y="353"/>
                  </a:lnTo>
                  <a:lnTo>
                    <a:pt x="122" y="355"/>
                  </a:lnTo>
                  <a:lnTo>
                    <a:pt x="82" y="357"/>
                  </a:lnTo>
                  <a:lnTo>
                    <a:pt x="74" y="358"/>
                  </a:lnTo>
                  <a:lnTo>
                    <a:pt x="0" y="362"/>
                  </a:lnTo>
                  <a:lnTo>
                    <a:pt x="2" y="355"/>
                  </a:lnTo>
                  <a:lnTo>
                    <a:pt x="14" y="355"/>
                  </a:lnTo>
                  <a:lnTo>
                    <a:pt x="17" y="350"/>
                  </a:lnTo>
                  <a:lnTo>
                    <a:pt x="16" y="345"/>
                  </a:lnTo>
                  <a:lnTo>
                    <a:pt x="17" y="341"/>
                  </a:lnTo>
                  <a:lnTo>
                    <a:pt x="19" y="340"/>
                  </a:lnTo>
                  <a:lnTo>
                    <a:pt x="28" y="341"/>
                  </a:lnTo>
                  <a:lnTo>
                    <a:pt x="29" y="338"/>
                  </a:lnTo>
                  <a:lnTo>
                    <a:pt x="29" y="335"/>
                  </a:lnTo>
                  <a:lnTo>
                    <a:pt x="28" y="331"/>
                  </a:lnTo>
                  <a:lnTo>
                    <a:pt x="28" y="328"/>
                  </a:lnTo>
                  <a:lnTo>
                    <a:pt x="24" y="321"/>
                  </a:lnTo>
                  <a:lnTo>
                    <a:pt x="23" y="319"/>
                  </a:lnTo>
                  <a:lnTo>
                    <a:pt x="17" y="321"/>
                  </a:lnTo>
                  <a:lnTo>
                    <a:pt x="14" y="317"/>
                  </a:lnTo>
                  <a:lnTo>
                    <a:pt x="16" y="314"/>
                  </a:lnTo>
                  <a:lnTo>
                    <a:pt x="23" y="312"/>
                  </a:lnTo>
                  <a:lnTo>
                    <a:pt x="23" y="307"/>
                  </a:lnTo>
                  <a:lnTo>
                    <a:pt x="23" y="304"/>
                  </a:lnTo>
                  <a:lnTo>
                    <a:pt x="24" y="302"/>
                  </a:lnTo>
                  <a:lnTo>
                    <a:pt x="26" y="297"/>
                  </a:lnTo>
                  <a:lnTo>
                    <a:pt x="24" y="295"/>
                  </a:lnTo>
                  <a:lnTo>
                    <a:pt x="21" y="295"/>
                  </a:lnTo>
                  <a:lnTo>
                    <a:pt x="17" y="297"/>
                  </a:lnTo>
                  <a:lnTo>
                    <a:pt x="17" y="302"/>
                  </a:lnTo>
                  <a:lnTo>
                    <a:pt x="14" y="302"/>
                  </a:lnTo>
                  <a:lnTo>
                    <a:pt x="12" y="295"/>
                  </a:lnTo>
                  <a:lnTo>
                    <a:pt x="17" y="292"/>
                  </a:lnTo>
                  <a:lnTo>
                    <a:pt x="21" y="287"/>
                  </a:lnTo>
                  <a:lnTo>
                    <a:pt x="24" y="287"/>
                  </a:lnTo>
                  <a:lnTo>
                    <a:pt x="24" y="287"/>
                  </a:lnTo>
                  <a:lnTo>
                    <a:pt x="26" y="294"/>
                  </a:lnTo>
                  <a:lnTo>
                    <a:pt x="28" y="297"/>
                  </a:lnTo>
                  <a:lnTo>
                    <a:pt x="29" y="295"/>
                  </a:lnTo>
                  <a:lnTo>
                    <a:pt x="35" y="290"/>
                  </a:lnTo>
                  <a:lnTo>
                    <a:pt x="28" y="280"/>
                  </a:lnTo>
                  <a:lnTo>
                    <a:pt x="28" y="276"/>
                  </a:lnTo>
                  <a:lnTo>
                    <a:pt x="29" y="275"/>
                  </a:lnTo>
                  <a:lnTo>
                    <a:pt x="35" y="273"/>
                  </a:lnTo>
                  <a:lnTo>
                    <a:pt x="38" y="276"/>
                  </a:lnTo>
                  <a:lnTo>
                    <a:pt x="40" y="278"/>
                  </a:lnTo>
                  <a:lnTo>
                    <a:pt x="41" y="276"/>
                  </a:lnTo>
                  <a:lnTo>
                    <a:pt x="43" y="275"/>
                  </a:lnTo>
                  <a:lnTo>
                    <a:pt x="38" y="270"/>
                  </a:lnTo>
                  <a:lnTo>
                    <a:pt x="38" y="266"/>
                  </a:lnTo>
                  <a:lnTo>
                    <a:pt x="48" y="261"/>
                  </a:lnTo>
                  <a:lnTo>
                    <a:pt x="50" y="261"/>
                  </a:lnTo>
                  <a:lnTo>
                    <a:pt x="52" y="259"/>
                  </a:lnTo>
                  <a:lnTo>
                    <a:pt x="50" y="254"/>
                  </a:lnTo>
                  <a:lnTo>
                    <a:pt x="48" y="254"/>
                  </a:lnTo>
                  <a:lnTo>
                    <a:pt x="45" y="258"/>
                  </a:lnTo>
                  <a:lnTo>
                    <a:pt x="41" y="254"/>
                  </a:lnTo>
                  <a:lnTo>
                    <a:pt x="38" y="249"/>
                  </a:lnTo>
                  <a:lnTo>
                    <a:pt x="38" y="246"/>
                  </a:lnTo>
                  <a:lnTo>
                    <a:pt x="43" y="242"/>
                  </a:lnTo>
                  <a:lnTo>
                    <a:pt x="48" y="242"/>
                  </a:lnTo>
                  <a:lnTo>
                    <a:pt x="53" y="241"/>
                  </a:lnTo>
                  <a:lnTo>
                    <a:pt x="57" y="239"/>
                  </a:lnTo>
                  <a:lnTo>
                    <a:pt x="57" y="234"/>
                  </a:lnTo>
                  <a:lnTo>
                    <a:pt x="60" y="230"/>
                  </a:lnTo>
                  <a:lnTo>
                    <a:pt x="64" y="232"/>
                  </a:lnTo>
                  <a:lnTo>
                    <a:pt x="67" y="229"/>
                  </a:lnTo>
                  <a:lnTo>
                    <a:pt x="67" y="227"/>
                  </a:lnTo>
                  <a:lnTo>
                    <a:pt x="60" y="224"/>
                  </a:lnTo>
                  <a:lnTo>
                    <a:pt x="58" y="220"/>
                  </a:lnTo>
                  <a:lnTo>
                    <a:pt x="58" y="218"/>
                  </a:lnTo>
                  <a:lnTo>
                    <a:pt x="62" y="215"/>
                  </a:lnTo>
                  <a:lnTo>
                    <a:pt x="65" y="217"/>
                  </a:lnTo>
                  <a:lnTo>
                    <a:pt x="72" y="220"/>
                  </a:lnTo>
                  <a:lnTo>
                    <a:pt x="74" y="218"/>
                  </a:lnTo>
                  <a:lnTo>
                    <a:pt x="74" y="215"/>
                  </a:lnTo>
                  <a:lnTo>
                    <a:pt x="70" y="212"/>
                  </a:lnTo>
                  <a:lnTo>
                    <a:pt x="65" y="208"/>
                  </a:lnTo>
                  <a:lnTo>
                    <a:pt x="64" y="203"/>
                  </a:lnTo>
                  <a:lnTo>
                    <a:pt x="67" y="198"/>
                  </a:lnTo>
                  <a:lnTo>
                    <a:pt x="69" y="189"/>
                  </a:lnTo>
                  <a:lnTo>
                    <a:pt x="69" y="186"/>
                  </a:lnTo>
                  <a:lnTo>
                    <a:pt x="79" y="181"/>
                  </a:lnTo>
                  <a:lnTo>
                    <a:pt x="79" y="177"/>
                  </a:lnTo>
                  <a:lnTo>
                    <a:pt x="74" y="172"/>
                  </a:lnTo>
                  <a:lnTo>
                    <a:pt x="67" y="167"/>
                  </a:lnTo>
                  <a:lnTo>
                    <a:pt x="64" y="165"/>
                  </a:lnTo>
                  <a:lnTo>
                    <a:pt x="64" y="164"/>
                  </a:lnTo>
                  <a:lnTo>
                    <a:pt x="67" y="162"/>
                  </a:lnTo>
                  <a:lnTo>
                    <a:pt x="74" y="164"/>
                  </a:lnTo>
                  <a:lnTo>
                    <a:pt x="82" y="160"/>
                  </a:lnTo>
                  <a:lnTo>
                    <a:pt x="84" y="160"/>
                  </a:lnTo>
                  <a:lnTo>
                    <a:pt x="82" y="157"/>
                  </a:lnTo>
                  <a:lnTo>
                    <a:pt x="74" y="154"/>
                  </a:lnTo>
                  <a:lnTo>
                    <a:pt x="72" y="150"/>
                  </a:lnTo>
                  <a:lnTo>
                    <a:pt x="74" y="147"/>
                  </a:lnTo>
                  <a:lnTo>
                    <a:pt x="82" y="147"/>
                  </a:lnTo>
                  <a:lnTo>
                    <a:pt x="84" y="145"/>
                  </a:lnTo>
                  <a:lnTo>
                    <a:pt x="84" y="138"/>
                  </a:lnTo>
                  <a:lnTo>
                    <a:pt x="81" y="133"/>
                  </a:lnTo>
                  <a:lnTo>
                    <a:pt x="84" y="128"/>
                  </a:lnTo>
                  <a:lnTo>
                    <a:pt x="81" y="123"/>
                  </a:lnTo>
                  <a:lnTo>
                    <a:pt x="89" y="123"/>
                  </a:lnTo>
                  <a:lnTo>
                    <a:pt x="87" y="128"/>
                  </a:lnTo>
                  <a:lnTo>
                    <a:pt x="89" y="131"/>
                  </a:lnTo>
                  <a:lnTo>
                    <a:pt x="93" y="130"/>
                  </a:lnTo>
                  <a:lnTo>
                    <a:pt x="96" y="121"/>
                  </a:lnTo>
                  <a:lnTo>
                    <a:pt x="105" y="121"/>
                  </a:lnTo>
                  <a:lnTo>
                    <a:pt x="168" y="118"/>
                  </a:lnTo>
                  <a:lnTo>
                    <a:pt x="168" y="118"/>
                  </a:lnTo>
                  <a:lnTo>
                    <a:pt x="169" y="118"/>
                  </a:lnTo>
                  <a:lnTo>
                    <a:pt x="207" y="114"/>
                  </a:lnTo>
                  <a:lnTo>
                    <a:pt x="209" y="114"/>
                  </a:lnTo>
                  <a:lnTo>
                    <a:pt x="265" y="109"/>
                  </a:lnTo>
                  <a:lnTo>
                    <a:pt x="265" y="104"/>
                  </a:lnTo>
                  <a:lnTo>
                    <a:pt x="263" y="97"/>
                  </a:lnTo>
                  <a:lnTo>
                    <a:pt x="258" y="82"/>
                  </a:lnTo>
                  <a:lnTo>
                    <a:pt x="284" y="82"/>
                  </a:lnTo>
                  <a:lnTo>
                    <a:pt x="286" y="85"/>
                  </a:lnTo>
                  <a:lnTo>
                    <a:pt x="306" y="84"/>
                  </a:lnTo>
                  <a:lnTo>
                    <a:pt x="313" y="82"/>
                  </a:lnTo>
                  <a:lnTo>
                    <a:pt x="349" y="78"/>
                  </a:lnTo>
                  <a:lnTo>
                    <a:pt x="376" y="75"/>
                  </a:lnTo>
                  <a:lnTo>
                    <a:pt x="383" y="75"/>
                  </a:lnTo>
                  <a:lnTo>
                    <a:pt x="419" y="72"/>
                  </a:lnTo>
                  <a:lnTo>
                    <a:pt x="451" y="68"/>
                  </a:lnTo>
                  <a:lnTo>
                    <a:pt x="461" y="68"/>
                  </a:lnTo>
                  <a:lnTo>
                    <a:pt x="489" y="66"/>
                  </a:lnTo>
                  <a:lnTo>
                    <a:pt x="516" y="65"/>
                  </a:lnTo>
                  <a:lnTo>
                    <a:pt x="540" y="63"/>
                  </a:lnTo>
                  <a:lnTo>
                    <a:pt x="583" y="60"/>
                  </a:lnTo>
                  <a:lnTo>
                    <a:pt x="600" y="56"/>
                  </a:lnTo>
                  <a:lnTo>
                    <a:pt x="603" y="56"/>
                  </a:lnTo>
                  <a:lnTo>
                    <a:pt x="636" y="53"/>
                  </a:lnTo>
                  <a:lnTo>
                    <a:pt x="661" y="53"/>
                  </a:lnTo>
                  <a:lnTo>
                    <a:pt x="663" y="53"/>
                  </a:lnTo>
                  <a:lnTo>
                    <a:pt x="728" y="46"/>
                  </a:lnTo>
                  <a:lnTo>
                    <a:pt x="728" y="46"/>
                  </a:lnTo>
                  <a:lnTo>
                    <a:pt x="759" y="43"/>
                  </a:lnTo>
                  <a:lnTo>
                    <a:pt x="767" y="43"/>
                  </a:lnTo>
                  <a:lnTo>
                    <a:pt x="796" y="39"/>
                  </a:lnTo>
                  <a:lnTo>
                    <a:pt x="798" y="37"/>
                  </a:lnTo>
                  <a:lnTo>
                    <a:pt x="823" y="34"/>
                  </a:lnTo>
                  <a:lnTo>
                    <a:pt x="847" y="31"/>
                  </a:lnTo>
                  <a:lnTo>
                    <a:pt x="851" y="31"/>
                  </a:lnTo>
                  <a:lnTo>
                    <a:pt x="856" y="31"/>
                  </a:lnTo>
                  <a:lnTo>
                    <a:pt x="883" y="27"/>
                  </a:lnTo>
                  <a:lnTo>
                    <a:pt x="899" y="24"/>
                  </a:lnTo>
                  <a:lnTo>
                    <a:pt x="928" y="20"/>
                  </a:lnTo>
                  <a:lnTo>
                    <a:pt x="967" y="15"/>
                  </a:lnTo>
                  <a:lnTo>
                    <a:pt x="977" y="14"/>
                  </a:lnTo>
                  <a:lnTo>
                    <a:pt x="984" y="12"/>
                  </a:lnTo>
                  <a:lnTo>
                    <a:pt x="1011" y="7"/>
                  </a:lnTo>
                  <a:lnTo>
                    <a:pt x="1013" y="5"/>
                  </a:lnTo>
                  <a:lnTo>
                    <a:pt x="1023" y="3"/>
                  </a:lnTo>
                  <a:lnTo>
                    <a:pt x="1045" y="0"/>
                  </a:lnTo>
                  <a:lnTo>
                    <a:pt x="1044" y="3"/>
                  </a:lnTo>
                  <a:lnTo>
                    <a:pt x="1040" y="15"/>
                  </a:lnTo>
                  <a:lnTo>
                    <a:pt x="1042" y="22"/>
                  </a:lnTo>
                  <a:lnTo>
                    <a:pt x="1039" y="36"/>
                  </a:lnTo>
                  <a:lnTo>
                    <a:pt x="1040" y="39"/>
                  </a:lnTo>
                  <a:lnTo>
                    <a:pt x="1044" y="44"/>
                  </a:lnTo>
                  <a:lnTo>
                    <a:pt x="1042" y="44"/>
                  </a:lnTo>
                  <a:lnTo>
                    <a:pt x="1030" y="46"/>
                  </a:lnTo>
                  <a:lnTo>
                    <a:pt x="1020" y="54"/>
                  </a:lnTo>
                  <a:lnTo>
                    <a:pt x="1018" y="58"/>
                  </a:lnTo>
                  <a:lnTo>
                    <a:pt x="1011" y="80"/>
                  </a:lnTo>
                  <a:lnTo>
                    <a:pt x="1004" y="87"/>
                  </a:lnTo>
                  <a:lnTo>
                    <a:pt x="999" y="87"/>
                  </a:lnTo>
                  <a:lnTo>
                    <a:pt x="994" y="82"/>
                  </a:lnTo>
                  <a:lnTo>
                    <a:pt x="987" y="82"/>
                  </a:lnTo>
                  <a:lnTo>
                    <a:pt x="981" y="87"/>
                  </a:lnTo>
                  <a:lnTo>
                    <a:pt x="975" y="87"/>
                  </a:lnTo>
                  <a:lnTo>
                    <a:pt x="969" y="92"/>
                  </a:lnTo>
                  <a:lnTo>
                    <a:pt x="965" y="95"/>
                  </a:lnTo>
                  <a:lnTo>
                    <a:pt x="958" y="109"/>
                  </a:lnTo>
                  <a:lnTo>
                    <a:pt x="955" y="114"/>
                  </a:lnTo>
                  <a:lnTo>
                    <a:pt x="950" y="118"/>
                  </a:lnTo>
                  <a:lnTo>
                    <a:pt x="943" y="116"/>
                  </a:lnTo>
                  <a:lnTo>
                    <a:pt x="941" y="111"/>
                  </a:lnTo>
                  <a:lnTo>
                    <a:pt x="943" y="107"/>
                  </a:lnTo>
                  <a:lnTo>
                    <a:pt x="941" y="104"/>
                  </a:lnTo>
                  <a:lnTo>
                    <a:pt x="938" y="104"/>
                  </a:lnTo>
                  <a:lnTo>
                    <a:pt x="936" y="104"/>
                  </a:lnTo>
                  <a:lnTo>
                    <a:pt x="923" y="114"/>
                  </a:lnTo>
                  <a:lnTo>
                    <a:pt x="921" y="116"/>
                  </a:lnTo>
                  <a:lnTo>
                    <a:pt x="923" y="121"/>
                  </a:lnTo>
                  <a:lnTo>
                    <a:pt x="919" y="126"/>
                  </a:lnTo>
                  <a:lnTo>
                    <a:pt x="912" y="123"/>
                  </a:lnTo>
                  <a:lnTo>
                    <a:pt x="907" y="125"/>
                  </a:lnTo>
                  <a:lnTo>
                    <a:pt x="905" y="128"/>
                  </a:lnTo>
                  <a:lnTo>
                    <a:pt x="907" y="136"/>
                  </a:lnTo>
                  <a:lnTo>
                    <a:pt x="902" y="150"/>
                  </a:lnTo>
                  <a:lnTo>
                    <a:pt x="900" y="152"/>
                  </a:lnTo>
                  <a:lnTo>
                    <a:pt x="890" y="152"/>
                  </a:lnTo>
                  <a:lnTo>
                    <a:pt x="883" y="157"/>
                  </a:lnTo>
                  <a:lnTo>
                    <a:pt x="882" y="157"/>
                  </a:lnTo>
                  <a:lnTo>
                    <a:pt x="876" y="162"/>
                  </a:lnTo>
                  <a:lnTo>
                    <a:pt x="870" y="165"/>
                  </a:lnTo>
                  <a:lnTo>
                    <a:pt x="868" y="169"/>
                  </a:lnTo>
                  <a:lnTo>
                    <a:pt x="868" y="171"/>
                  </a:lnTo>
                  <a:lnTo>
                    <a:pt x="864" y="176"/>
                  </a:lnTo>
                  <a:lnTo>
                    <a:pt x="858" y="177"/>
                  </a:lnTo>
                  <a:lnTo>
                    <a:pt x="854" y="183"/>
                  </a:lnTo>
                  <a:lnTo>
                    <a:pt x="846" y="188"/>
                  </a:lnTo>
                  <a:lnTo>
                    <a:pt x="841" y="195"/>
                  </a:lnTo>
                  <a:lnTo>
                    <a:pt x="834" y="196"/>
                  </a:lnTo>
                  <a:lnTo>
                    <a:pt x="827" y="195"/>
                  </a:lnTo>
                  <a:lnTo>
                    <a:pt x="820" y="196"/>
                  </a:lnTo>
                  <a:lnTo>
                    <a:pt x="806" y="200"/>
                  </a:lnTo>
                  <a:lnTo>
                    <a:pt x="801" y="206"/>
                  </a:lnTo>
                  <a:lnTo>
                    <a:pt x="794" y="208"/>
                  </a:lnTo>
                  <a:lnTo>
                    <a:pt x="791" y="213"/>
                  </a:lnTo>
                  <a:lnTo>
                    <a:pt x="786" y="218"/>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18" name="Freeform 1650"/>
            <p:cNvSpPr>
              <a:spLocks/>
            </p:cNvSpPr>
            <p:nvPr/>
          </p:nvSpPr>
          <p:spPr bwMode="auto">
            <a:xfrm>
              <a:off x="3062" y="2681"/>
              <a:ext cx="188" cy="305"/>
            </a:xfrm>
            <a:custGeom>
              <a:avLst/>
              <a:gdLst/>
              <a:ahLst/>
              <a:cxnLst>
                <a:cxn ang="0">
                  <a:pos x="439" y="476"/>
                </a:cxn>
                <a:cxn ang="0">
                  <a:pos x="444" y="495"/>
                </a:cxn>
                <a:cxn ang="0">
                  <a:pos x="453" y="511"/>
                </a:cxn>
                <a:cxn ang="0">
                  <a:pos x="454" y="535"/>
                </a:cxn>
                <a:cxn ang="0">
                  <a:pos x="454" y="557"/>
                </a:cxn>
                <a:cxn ang="0">
                  <a:pos x="456" y="572"/>
                </a:cxn>
                <a:cxn ang="0">
                  <a:pos x="459" y="582"/>
                </a:cxn>
                <a:cxn ang="0">
                  <a:pos x="471" y="606"/>
                </a:cxn>
                <a:cxn ang="0">
                  <a:pos x="336" y="622"/>
                </a:cxn>
                <a:cxn ang="0">
                  <a:pos x="248" y="630"/>
                </a:cxn>
                <a:cxn ang="0">
                  <a:pos x="130" y="640"/>
                </a:cxn>
                <a:cxn ang="0">
                  <a:pos x="130" y="664"/>
                </a:cxn>
                <a:cxn ang="0">
                  <a:pos x="152" y="685"/>
                </a:cxn>
                <a:cxn ang="0">
                  <a:pos x="162" y="697"/>
                </a:cxn>
                <a:cxn ang="0">
                  <a:pos x="161" y="719"/>
                </a:cxn>
                <a:cxn ang="0">
                  <a:pos x="140" y="746"/>
                </a:cxn>
                <a:cxn ang="0">
                  <a:pos x="87" y="763"/>
                </a:cxn>
                <a:cxn ang="0">
                  <a:pos x="97" y="734"/>
                </a:cxn>
                <a:cxn ang="0">
                  <a:pos x="67" y="750"/>
                </a:cxn>
                <a:cxn ang="0">
                  <a:pos x="26" y="690"/>
                </a:cxn>
                <a:cxn ang="0">
                  <a:pos x="12" y="584"/>
                </a:cxn>
                <a:cxn ang="0">
                  <a:pos x="3" y="461"/>
                </a:cxn>
                <a:cxn ang="0">
                  <a:pos x="7" y="352"/>
                </a:cxn>
                <a:cxn ang="0">
                  <a:pos x="9" y="256"/>
                </a:cxn>
                <a:cxn ang="0">
                  <a:pos x="12" y="171"/>
                </a:cxn>
                <a:cxn ang="0">
                  <a:pos x="12" y="94"/>
                </a:cxn>
                <a:cxn ang="0">
                  <a:pos x="7" y="39"/>
                </a:cxn>
                <a:cxn ang="0">
                  <a:pos x="26" y="26"/>
                </a:cxn>
                <a:cxn ang="0">
                  <a:pos x="123" y="17"/>
                </a:cxn>
                <a:cxn ang="0">
                  <a:pos x="236" y="9"/>
                </a:cxn>
                <a:cxn ang="0">
                  <a:pos x="325" y="0"/>
                </a:cxn>
                <a:cxn ang="0">
                  <a:pos x="342" y="62"/>
                </a:cxn>
                <a:cxn ang="0">
                  <a:pos x="364" y="137"/>
                </a:cxn>
                <a:cxn ang="0">
                  <a:pos x="381" y="202"/>
                </a:cxn>
                <a:cxn ang="0">
                  <a:pos x="403" y="282"/>
                </a:cxn>
                <a:cxn ang="0">
                  <a:pos x="418" y="330"/>
                </a:cxn>
                <a:cxn ang="0">
                  <a:pos x="425" y="340"/>
                </a:cxn>
                <a:cxn ang="0">
                  <a:pos x="430" y="350"/>
                </a:cxn>
                <a:cxn ang="0">
                  <a:pos x="432" y="360"/>
                </a:cxn>
                <a:cxn ang="0">
                  <a:pos x="447" y="383"/>
                </a:cxn>
                <a:cxn ang="0">
                  <a:pos x="449" y="393"/>
                </a:cxn>
                <a:cxn ang="0">
                  <a:pos x="447" y="401"/>
                </a:cxn>
                <a:cxn ang="0">
                  <a:pos x="463" y="412"/>
                </a:cxn>
                <a:cxn ang="0">
                  <a:pos x="461" y="415"/>
                </a:cxn>
                <a:cxn ang="0">
                  <a:pos x="456" y="422"/>
                </a:cxn>
                <a:cxn ang="0">
                  <a:pos x="444" y="434"/>
                </a:cxn>
                <a:cxn ang="0">
                  <a:pos x="444" y="446"/>
                </a:cxn>
              </a:cxnLst>
              <a:rect l="0" t="0" r="r" b="b"/>
              <a:pathLst>
                <a:path w="471" h="763">
                  <a:moveTo>
                    <a:pt x="446" y="456"/>
                  </a:moveTo>
                  <a:lnTo>
                    <a:pt x="441" y="468"/>
                  </a:lnTo>
                  <a:lnTo>
                    <a:pt x="439" y="476"/>
                  </a:lnTo>
                  <a:lnTo>
                    <a:pt x="441" y="487"/>
                  </a:lnTo>
                  <a:lnTo>
                    <a:pt x="441" y="488"/>
                  </a:lnTo>
                  <a:lnTo>
                    <a:pt x="444" y="495"/>
                  </a:lnTo>
                  <a:lnTo>
                    <a:pt x="444" y="499"/>
                  </a:lnTo>
                  <a:lnTo>
                    <a:pt x="446" y="502"/>
                  </a:lnTo>
                  <a:lnTo>
                    <a:pt x="453" y="511"/>
                  </a:lnTo>
                  <a:lnTo>
                    <a:pt x="456" y="521"/>
                  </a:lnTo>
                  <a:lnTo>
                    <a:pt x="456" y="526"/>
                  </a:lnTo>
                  <a:lnTo>
                    <a:pt x="454" y="535"/>
                  </a:lnTo>
                  <a:lnTo>
                    <a:pt x="456" y="540"/>
                  </a:lnTo>
                  <a:lnTo>
                    <a:pt x="454" y="552"/>
                  </a:lnTo>
                  <a:lnTo>
                    <a:pt x="454" y="557"/>
                  </a:lnTo>
                  <a:lnTo>
                    <a:pt x="456" y="560"/>
                  </a:lnTo>
                  <a:lnTo>
                    <a:pt x="453" y="565"/>
                  </a:lnTo>
                  <a:lnTo>
                    <a:pt x="456" y="572"/>
                  </a:lnTo>
                  <a:lnTo>
                    <a:pt x="454" y="577"/>
                  </a:lnTo>
                  <a:lnTo>
                    <a:pt x="456" y="581"/>
                  </a:lnTo>
                  <a:lnTo>
                    <a:pt x="459" y="582"/>
                  </a:lnTo>
                  <a:lnTo>
                    <a:pt x="465" y="587"/>
                  </a:lnTo>
                  <a:lnTo>
                    <a:pt x="468" y="594"/>
                  </a:lnTo>
                  <a:lnTo>
                    <a:pt x="471" y="606"/>
                  </a:lnTo>
                  <a:lnTo>
                    <a:pt x="408" y="613"/>
                  </a:lnTo>
                  <a:lnTo>
                    <a:pt x="408" y="613"/>
                  </a:lnTo>
                  <a:lnTo>
                    <a:pt x="336" y="622"/>
                  </a:lnTo>
                  <a:lnTo>
                    <a:pt x="316" y="623"/>
                  </a:lnTo>
                  <a:lnTo>
                    <a:pt x="290" y="627"/>
                  </a:lnTo>
                  <a:lnTo>
                    <a:pt x="248" y="630"/>
                  </a:lnTo>
                  <a:lnTo>
                    <a:pt x="237" y="632"/>
                  </a:lnTo>
                  <a:lnTo>
                    <a:pt x="186" y="635"/>
                  </a:lnTo>
                  <a:lnTo>
                    <a:pt x="130" y="640"/>
                  </a:lnTo>
                  <a:lnTo>
                    <a:pt x="132" y="647"/>
                  </a:lnTo>
                  <a:lnTo>
                    <a:pt x="128" y="661"/>
                  </a:lnTo>
                  <a:lnTo>
                    <a:pt x="130" y="664"/>
                  </a:lnTo>
                  <a:lnTo>
                    <a:pt x="140" y="673"/>
                  </a:lnTo>
                  <a:lnTo>
                    <a:pt x="142" y="678"/>
                  </a:lnTo>
                  <a:lnTo>
                    <a:pt x="152" y="685"/>
                  </a:lnTo>
                  <a:lnTo>
                    <a:pt x="157" y="687"/>
                  </a:lnTo>
                  <a:lnTo>
                    <a:pt x="161" y="690"/>
                  </a:lnTo>
                  <a:lnTo>
                    <a:pt x="162" y="697"/>
                  </a:lnTo>
                  <a:lnTo>
                    <a:pt x="159" y="707"/>
                  </a:lnTo>
                  <a:lnTo>
                    <a:pt x="157" y="710"/>
                  </a:lnTo>
                  <a:lnTo>
                    <a:pt x="161" y="719"/>
                  </a:lnTo>
                  <a:lnTo>
                    <a:pt x="162" y="724"/>
                  </a:lnTo>
                  <a:lnTo>
                    <a:pt x="155" y="738"/>
                  </a:lnTo>
                  <a:lnTo>
                    <a:pt x="140" y="746"/>
                  </a:lnTo>
                  <a:lnTo>
                    <a:pt x="140" y="751"/>
                  </a:lnTo>
                  <a:lnTo>
                    <a:pt x="114" y="762"/>
                  </a:lnTo>
                  <a:lnTo>
                    <a:pt x="87" y="763"/>
                  </a:lnTo>
                  <a:lnTo>
                    <a:pt x="116" y="755"/>
                  </a:lnTo>
                  <a:lnTo>
                    <a:pt x="118" y="751"/>
                  </a:lnTo>
                  <a:lnTo>
                    <a:pt x="97" y="734"/>
                  </a:lnTo>
                  <a:lnTo>
                    <a:pt x="92" y="704"/>
                  </a:lnTo>
                  <a:lnTo>
                    <a:pt x="77" y="685"/>
                  </a:lnTo>
                  <a:lnTo>
                    <a:pt x="67" y="750"/>
                  </a:lnTo>
                  <a:lnTo>
                    <a:pt x="43" y="741"/>
                  </a:lnTo>
                  <a:lnTo>
                    <a:pt x="31" y="743"/>
                  </a:lnTo>
                  <a:lnTo>
                    <a:pt x="26" y="690"/>
                  </a:lnTo>
                  <a:lnTo>
                    <a:pt x="21" y="651"/>
                  </a:lnTo>
                  <a:lnTo>
                    <a:pt x="17" y="632"/>
                  </a:lnTo>
                  <a:lnTo>
                    <a:pt x="12" y="584"/>
                  </a:lnTo>
                  <a:lnTo>
                    <a:pt x="7" y="543"/>
                  </a:lnTo>
                  <a:lnTo>
                    <a:pt x="3" y="514"/>
                  </a:lnTo>
                  <a:lnTo>
                    <a:pt x="3" y="461"/>
                  </a:lnTo>
                  <a:lnTo>
                    <a:pt x="5" y="447"/>
                  </a:lnTo>
                  <a:lnTo>
                    <a:pt x="5" y="406"/>
                  </a:lnTo>
                  <a:lnTo>
                    <a:pt x="7" y="352"/>
                  </a:lnTo>
                  <a:lnTo>
                    <a:pt x="7" y="343"/>
                  </a:lnTo>
                  <a:lnTo>
                    <a:pt x="9" y="295"/>
                  </a:lnTo>
                  <a:lnTo>
                    <a:pt x="9" y="256"/>
                  </a:lnTo>
                  <a:lnTo>
                    <a:pt x="9" y="225"/>
                  </a:lnTo>
                  <a:lnTo>
                    <a:pt x="10" y="176"/>
                  </a:lnTo>
                  <a:lnTo>
                    <a:pt x="12" y="171"/>
                  </a:lnTo>
                  <a:lnTo>
                    <a:pt x="12" y="133"/>
                  </a:lnTo>
                  <a:lnTo>
                    <a:pt x="12" y="111"/>
                  </a:lnTo>
                  <a:lnTo>
                    <a:pt x="12" y="94"/>
                  </a:lnTo>
                  <a:lnTo>
                    <a:pt x="14" y="44"/>
                  </a:lnTo>
                  <a:lnTo>
                    <a:pt x="12" y="44"/>
                  </a:lnTo>
                  <a:lnTo>
                    <a:pt x="7" y="39"/>
                  </a:lnTo>
                  <a:lnTo>
                    <a:pt x="0" y="29"/>
                  </a:lnTo>
                  <a:lnTo>
                    <a:pt x="0" y="27"/>
                  </a:lnTo>
                  <a:lnTo>
                    <a:pt x="26" y="26"/>
                  </a:lnTo>
                  <a:lnTo>
                    <a:pt x="73" y="22"/>
                  </a:lnTo>
                  <a:lnTo>
                    <a:pt x="121" y="17"/>
                  </a:lnTo>
                  <a:lnTo>
                    <a:pt x="123" y="17"/>
                  </a:lnTo>
                  <a:lnTo>
                    <a:pt x="171" y="14"/>
                  </a:lnTo>
                  <a:lnTo>
                    <a:pt x="178" y="14"/>
                  </a:lnTo>
                  <a:lnTo>
                    <a:pt x="236" y="9"/>
                  </a:lnTo>
                  <a:lnTo>
                    <a:pt x="237" y="9"/>
                  </a:lnTo>
                  <a:lnTo>
                    <a:pt x="292" y="3"/>
                  </a:lnTo>
                  <a:lnTo>
                    <a:pt x="325" y="0"/>
                  </a:lnTo>
                  <a:lnTo>
                    <a:pt x="330" y="19"/>
                  </a:lnTo>
                  <a:lnTo>
                    <a:pt x="340" y="56"/>
                  </a:lnTo>
                  <a:lnTo>
                    <a:pt x="342" y="62"/>
                  </a:lnTo>
                  <a:lnTo>
                    <a:pt x="345" y="70"/>
                  </a:lnTo>
                  <a:lnTo>
                    <a:pt x="355" y="106"/>
                  </a:lnTo>
                  <a:lnTo>
                    <a:pt x="364" y="137"/>
                  </a:lnTo>
                  <a:lnTo>
                    <a:pt x="369" y="155"/>
                  </a:lnTo>
                  <a:lnTo>
                    <a:pt x="371" y="164"/>
                  </a:lnTo>
                  <a:lnTo>
                    <a:pt x="381" y="202"/>
                  </a:lnTo>
                  <a:lnTo>
                    <a:pt x="388" y="227"/>
                  </a:lnTo>
                  <a:lnTo>
                    <a:pt x="391" y="237"/>
                  </a:lnTo>
                  <a:lnTo>
                    <a:pt x="403" y="282"/>
                  </a:lnTo>
                  <a:lnTo>
                    <a:pt x="403" y="284"/>
                  </a:lnTo>
                  <a:lnTo>
                    <a:pt x="415" y="321"/>
                  </a:lnTo>
                  <a:lnTo>
                    <a:pt x="418" y="330"/>
                  </a:lnTo>
                  <a:lnTo>
                    <a:pt x="424" y="335"/>
                  </a:lnTo>
                  <a:lnTo>
                    <a:pt x="424" y="338"/>
                  </a:lnTo>
                  <a:lnTo>
                    <a:pt x="425" y="340"/>
                  </a:lnTo>
                  <a:lnTo>
                    <a:pt x="425" y="342"/>
                  </a:lnTo>
                  <a:lnTo>
                    <a:pt x="427" y="348"/>
                  </a:lnTo>
                  <a:lnTo>
                    <a:pt x="430" y="350"/>
                  </a:lnTo>
                  <a:lnTo>
                    <a:pt x="429" y="355"/>
                  </a:lnTo>
                  <a:lnTo>
                    <a:pt x="432" y="357"/>
                  </a:lnTo>
                  <a:lnTo>
                    <a:pt x="432" y="360"/>
                  </a:lnTo>
                  <a:lnTo>
                    <a:pt x="434" y="364"/>
                  </a:lnTo>
                  <a:lnTo>
                    <a:pt x="446" y="372"/>
                  </a:lnTo>
                  <a:lnTo>
                    <a:pt x="447" y="383"/>
                  </a:lnTo>
                  <a:lnTo>
                    <a:pt x="451" y="386"/>
                  </a:lnTo>
                  <a:lnTo>
                    <a:pt x="451" y="391"/>
                  </a:lnTo>
                  <a:lnTo>
                    <a:pt x="449" y="393"/>
                  </a:lnTo>
                  <a:lnTo>
                    <a:pt x="451" y="395"/>
                  </a:lnTo>
                  <a:lnTo>
                    <a:pt x="447" y="400"/>
                  </a:lnTo>
                  <a:lnTo>
                    <a:pt x="447" y="401"/>
                  </a:lnTo>
                  <a:lnTo>
                    <a:pt x="459" y="406"/>
                  </a:lnTo>
                  <a:lnTo>
                    <a:pt x="463" y="410"/>
                  </a:lnTo>
                  <a:lnTo>
                    <a:pt x="463" y="412"/>
                  </a:lnTo>
                  <a:lnTo>
                    <a:pt x="461" y="412"/>
                  </a:lnTo>
                  <a:lnTo>
                    <a:pt x="459" y="413"/>
                  </a:lnTo>
                  <a:lnTo>
                    <a:pt x="461" y="415"/>
                  </a:lnTo>
                  <a:lnTo>
                    <a:pt x="459" y="418"/>
                  </a:lnTo>
                  <a:lnTo>
                    <a:pt x="453" y="418"/>
                  </a:lnTo>
                  <a:lnTo>
                    <a:pt x="456" y="422"/>
                  </a:lnTo>
                  <a:lnTo>
                    <a:pt x="449" y="425"/>
                  </a:lnTo>
                  <a:lnTo>
                    <a:pt x="447" y="427"/>
                  </a:lnTo>
                  <a:lnTo>
                    <a:pt x="444" y="434"/>
                  </a:lnTo>
                  <a:lnTo>
                    <a:pt x="446" y="439"/>
                  </a:lnTo>
                  <a:lnTo>
                    <a:pt x="446" y="442"/>
                  </a:lnTo>
                  <a:lnTo>
                    <a:pt x="444" y="446"/>
                  </a:lnTo>
                  <a:lnTo>
                    <a:pt x="446" y="451"/>
                  </a:lnTo>
                  <a:lnTo>
                    <a:pt x="446" y="456"/>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19" name="Freeform 1651"/>
            <p:cNvSpPr>
              <a:spLocks/>
            </p:cNvSpPr>
            <p:nvPr/>
          </p:nvSpPr>
          <p:spPr bwMode="auto">
            <a:xfrm>
              <a:off x="2899" y="2693"/>
              <a:ext cx="176" cy="302"/>
            </a:xfrm>
            <a:custGeom>
              <a:avLst/>
              <a:gdLst/>
              <a:ahLst/>
              <a:cxnLst>
                <a:cxn ang="0">
                  <a:pos x="430" y="726"/>
                </a:cxn>
                <a:cxn ang="0">
                  <a:pos x="322" y="726"/>
                </a:cxn>
                <a:cxn ang="0">
                  <a:pos x="278" y="750"/>
                </a:cxn>
                <a:cxn ang="0">
                  <a:pos x="276" y="734"/>
                </a:cxn>
                <a:cxn ang="0">
                  <a:pos x="264" y="716"/>
                </a:cxn>
                <a:cxn ang="0">
                  <a:pos x="251" y="704"/>
                </a:cxn>
                <a:cxn ang="0">
                  <a:pos x="242" y="685"/>
                </a:cxn>
                <a:cxn ang="0">
                  <a:pos x="246" y="673"/>
                </a:cxn>
                <a:cxn ang="0">
                  <a:pos x="251" y="656"/>
                </a:cxn>
                <a:cxn ang="0">
                  <a:pos x="254" y="639"/>
                </a:cxn>
                <a:cxn ang="0">
                  <a:pos x="174" y="639"/>
                </a:cxn>
                <a:cxn ang="0">
                  <a:pos x="3" y="646"/>
                </a:cxn>
                <a:cxn ang="0">
                  <a:pos x="1" y="610"/>
                </a:cxn>
                <a:cxn ang="0">
                  <a:pos x="13" y="594"/>
                </a:cxn>
                <a:cxn ang="0">
                  <a:pos x="13" y="584"/>
                </a:cxn>
                <a:cxn ang="0">
                  <a:pos x="17" y="565"/>
                </a:cxn>
                <a:cxn ang="0">
                  <a:pos x="15" y="552"/>
                </a:cxn>
                <a:cxn ang="0">
                  <a:pos x="32" y="529"/>
                </a:cxn>
                <a:cxn ang="0">
                  <a:pos x="32" y="528"/>
                </a:cxn>
                <a:cxn ang="0">
                  <a:pos x="49" y="516"/>
                </a:cxn>
                <a:cxn ang="0">
                  <a:pos x="68" y="485"/>
                </a:cxn>
                <a:cxn ang="0">
                  <a:pos x="68" y="475"/>
                </a:cxn>
                <a:cxn ang="0">
                  <a:pos x="70" y="468"/>
                </a:cxn>
                <a:cxn ang="0">
                  <a:pos x="65" y="456"/>
                </a:cxn>
                <a:cxn ang="0">
                  <a:pos x="78" y="442"/>
                </a:cxn>
                <a:cxn ang="0">
                  <a:pos x="78" y="434"/>
                </a:cxn>
                <a:cxn ang="0">
                  <a:pos x="68" y="420"/>
                </a:cxn>
                <a:cxn ang="0">
                  <a:pos x="75" y="410"/>
                </a:cxn>
                <a:cxn ang="0">
                  <a:pos x="73" y="389"/>
                </a:cxn>
                <a:cxn ang="0">
                  <a:pos x="65" y="377"/>
                </a:cxn>
                <a:cxn ang="0">
                  <a:pos x="59" y="336"/>
                </a:cxn>
                <a:cxn ang="0">
                  <a:pos x="44" y="345"/>
                </a:cxn>
                <a:cxn ang="0">
                  <a:pos x="51" y="321"/>
                </a:cxn>
                <a:cxn ang="0">
                  <a:pos x="56" y="301"/>
                </a:cxn>
                <a:cxn ang="0">
                  <a:pos x="49" y="285"/>
                </a:cxn>
                <a:cxn ang="0">
                  <a:pos x="56" y="263"/>
                </a:cxn>
                <a:cxn ang="0">
                  <a:pos x="51" y="265"/>
                </a:cxn>
                <a:cxn ang="0">
                  <a:pos x="37" y="266"/>
                </a:cxn>
                <a:cxn ang="0">
                  <a:pos x="37" y="249"/>
                </a:cxn>
                <a:cxn ang="0">
                  <a:pos x="37" y="229"/>
                </a:cxn>
                <a:cxn ang="0">
                  <a:pos x="58" y="224"/>
                </a:cxn>
                <a:cxn ang="0">
                  <a:pos x="56" y="214"/>
                </a:cxn>
                <a:cxn ang="0">
                  <a:pos x="56" y="203"/>
                </a:cxn>
                <a:cxn ang="0">
                  <a:pos x="61" y="181"/>
                </a:cxn>
                <a:cxn ang="0">
                  <a:pos x="68" y="174"/>
                </a:cxn>
                <a:cxn ang="0">
                  <a:pos x="80" y="155"/>
                </a:cxn>
                <a:cxn ang="0">
                  <a:pos x="78" y="145"/>
                </a:cxn>
                <a:cxn ang="0">
                  <a:pos x="90" y="121"/>
                </a:cxn>
                <a:cxn ang="0">
                  <a:pos x="102" y="120"/>
                </a:cxn>
                <a:cxn ang="0">
                  <a:pos x="116" y="92"/>
                </a:cxn>
                <a:cxn ang="0">
                  <a:pos x="114" y="75"/>
                </a:cxn>
                <a:cxn ang="0">
                  <a:pos x="112" y="53"/>
                </a:cxn>
                <a:cxn ang="0">
                  <a:pos x="121" y="63"/>
                </a:cxn>
                <a:cxn ang="0">
                  <a:pos x="126" y="38"/>
                </a:cxn>
                <a:cxn ang="0">
                  <a:pos x="143" y="43"/>
                </a:cxn>
                <a:cxn ang="0">
                  <a:pos x="143" y="22"/>
                </a:cxn>
                <a:cxn ang="0">
                  <a:pos x="329" y="7"/>
                </a:cxn>
                <a:cxn ang="0">
                  <a:pos x="420" y="15"/>
                </a:cxn>
                <a:cxn ang="0">
                  <a:pos x="415" y="227"/>
                </a:cxn>
                <a:cxn ang="0">
                  <a:pos x="409" y="485"/>
                </a:cxn>
              </a:cxnLst>
              <a:rect l="0" t="0" r="r" b="b"/>
              <a:pathLst>
                <a:path w="438" h="757">
                  <a:moveTo>
                    <a:pt x="418" y="555"/>
                  </a:moveTo>
                  <a:lnTo>
                    <a:pt x="423" y="603"/>
                  </a:lnTo>
                  <a:lnTo>
                    <a:pt x="427" y="622"/>
                  </a:lnTo>
                  <a:lnTo>
                    <a:pt x="432" y="661"/>
                  </a:lnTo>
                  <a:lnTo>
                    <a:pt x="437" y="714"/>
                  </a:lnTo>
                  <a:lnTo>
                    <a:pt x="438" y="721"/>
                  </a:lnTo>
                  <a:lnTo>
                    <a:pt x="430" y="726"/>
                  </a:lnTo>
                  <a:lnTo>
                    <a:pt x="415" y="717"/>
                  </a:lnTo>
                  <a:lnTo>
                    <a:pt x="401" y="726"/>
                  </a:lnTo>
                  <a:lnTo>
                    <a:pt x="374" y="714"/>
                  </a:lnTo>
                  <a:lnTo>
                    <a:pt x="367" y="716"/>
                  </a:lnTo>
                  <a:lnTo>
                    <a:pt x="374" y="719"/>
                  </a:lnTo>
                  <a:lnTo>
                    <a:pt x="322" y="734"/>
                  </a:lnTo>
                  <a:lnTo>
                    <a:pt x="322" y="726"/>
                  </a:lnTo>
                  <a:lnTo>
                    <a:pt x="314" y="726"/>
                  </a:lnTo>
                  <a:lnTo>
                    <a:pt x="310" y="728"/>
                  </a:lnTo>
                  <a:lnTo>
                    <a:pt x="316" y="734"/>
                  </a:lnTo>
                  <a:lnTo>
                    <a:pt x="304" y="745"/>
                  </a:lnTo>
                  <a:lnTo>
                    <a:pt x="302" y="755"/>
                  </a:lnTo>
                  <a:lnTo>
                    <a:pt x="283" y="757"/>
                  </a:lnTo>
                  <a:lnTo>
                    <a:pt x="278" y="750"/>
                  </a:lnTo>
                  <a:lnTo>
                    <a:pt x="278" y="748"/>
                  </a:lnTo>
                  <a:lnTo>
                    <a:pt x="276" y="748"/>
                  </a:lnTo>
                  <a:lnTo>
                    <a:pt x="276" y="743"/>
                  </a:lnTo>
                  <a:lnTo>
                    <a:pt x="275" y="741"/>
                  </a:lnTo>
                  <a:lnTo>
                    <a:pt x="275" y="739"/>
                  </a:lnTo>
                  <a:lnTo>
                    <a:pt x="276" y="736"/>
                  </a:lnTo>
                  <a:lnTo>
                    <a:pt x="276" y="734"/>
                  </a:lnTo>
                  <a:lnTo>
                    <a:pt x="275" y="733"/>
                  </a:lnTo>
                  <a:lnTo>
                    <a:pt x="273" y="733"/>
                  </a:lnTo>
                  <a:lnTo>
                    <a:pt x="271" y="729"/>
                  </a:lnTo>
                  <a:lnTo>
                    <a:pt x="268" y="726"/>
                  </a:lnTo>
                  <a:lnTo>
                    <a:pt x="268" y="719"/>
                  </a:lnTo>
                  <a:lnTo>
                    <a:pt x="266" y="716"/>
                  </a:lnTo>
                  <a:lnTo>
                    <a:pt x="264" y="716"/>
                  </a:lnTo>
                  <a:lnTo>
                    <a:pt x="264" y="714"/>
                  </a:lnTo>
                  <a:lnTo>
                    <a:pt x="263" y="714"/>
                  </a:lnTo>
                  <a:lnTo>
                    <a:pt x="261" y="710"/>
                  </a:lnTo>
                  <a:lnTo>
                    <a:pt x="259" y="710"/>
                  </a:lnTo>
                  <a:lnTo>
                    <a:pt x="256" y="709"/>
                  </a:lnTo>
                  <a:lnTo>
                    <a:pt x="254" y="704"/>
                  </a:lnTo>
                  <a:lnTo>
                    <a:pt x="251" y="704"/>
                  </a:lnTo>
                  <a:lnTo>
                    <a:pt x="246" y="692"/>
                  </a:lnTo>
                  <a:lnTo>
                    <a:pt x="247" y="688"/>
                  </a:lnTo>
                  <a:lnTo>
                    <a:pt x="246" y="688"/>
                  </a:lnTo>
                  <a:lnTo>
                    <a:pt x="244" y="685"/>
                  </a:lnTo>
                  <a:lnTo>
                    <a:pt x="242" y="687"/>
                  </a:lnTo>
                  <a:lnTo>
                    <a:pt x="244" y="685"/>
                  </a:lnTo>
                  <a:lnTo>
                    <a:pt x="242" y="685"/>
                  </a:lnTo>
                  <a:lnTo>
                    <a:pt x="242" y="681"/>
                  </a:lnTo>
                  <a:lnTo>
                    <a:pt x="244" y="680"/>
                  </a:lnTo>
                  <a:lnTo>
                    <a:pt x="242" y="680"/>
                  </a:lnTo>
                  <a:lnTo>
                    <a:pt x="244" y="676"/>
                  </a:lnTo>
                  <a:lnTo>
                    <a:pt x="246" y="676"/>
                  </a:lnTo>
                  <a:lnTo>
                    <a:pt x="244" y="675"/>
                  </a:lnTo>
                  <a:lnTo>
                    <a:pt x="246" y="673"/>
                  </a:lnTo>
                  <a:lnTo>
                    <a:pt x="244" y="668"/>
                  </a:lnTo>
                  <a:lnTo>
                    <a:pt x="246" y="663"/>
                  </a:lnTo>
                  <a:lnTo>
                    <a:pt x="247" y="663"/>
                  </a:lnTo>
                  <a:lnTo>
                    <a:pt x="247" y="661"/>
                  </a:lnTo>
                  <a:lnTo>
                    <a:pt x="251" y="661"/>
                  </a:lnTo>
                  <a:lnTo>
                    <a:pt x="249" y="656"/>
                  </a:lnTo>
                  <a:lnTo>
                    <a:pt x="251" y="656"/>
                  </a:lnTo>
                  <a:lnTo>
                    <a:pt x="251" y="649"/>
                  </a:lnTo>
                  <a:lnTo>
                    <a:pt x="254" y="649"/>
                  </a:lnTo>
                  <a:lnTo>
                    <a:pt x="254" y="647"/>
                  </a:lnTo>
                  <a:lnTo>
                    <a:pt x="252" y="646"/>
                  </a:lnTo>
                  <a:lnTo>
                    <a:pt x="254" y="646"/>
                  </a:lnTo>
                  <a:lnTo>
                    <a:pt x="252" y="642"/>
                  </a:lnTo>
                  <a:lnTo>
                    <a:pt x="254" y="639"/>
                  </a:lnTo>
                  <a:lnTo>
                    <a:pt x="256" y="637"/>
                  </a:lnTo>
                  <a:lnTo>
                    <a:pt x="256" y="635"/>
                  </a:lnTo>
                  <a:lnTo>
                    <a:pt x="256" y="634"/>
                  </a:lnTo>
                  <a:lnTo>
                    <a:pt x="254" y="632"/>
                  </a:lnTo>
                  <a:lnTo>
                    <a:pt x="240" y="634"/>
                  </a:lnTo>
                  <a:lnTo>
                    <a:pt x="184" y="637"/>
                  </a:lnTo>
                  <a:lnTo>
                    <a:pt x="174" y="639"/>
                  </a:lnTo>
                  <a:lnTo>
                    <a:pt x="146" y="640"/>
                  </a:lnTo>
                  <a:lnTo>
                    <a:pt x="145" y="640"/>
                  </a:lnTo>
                  <a:lnTo>
                    <a:pt x="109" y="642"/>
                  </a:lnTo>
                  <a:lnTo>
                    <a:pt x="80" y="644"/>
                  </a:lnTo>
                  <a:lnTo>
                    <a:pt x="63" y="646"/>
                  </a:lnTo>
                  <a:lnTo>
                    <a:pt x="3" y="647"/>
                  </a:lnTo>
                  <a:lnTo>
                    <a:pt x="3" y="646"/>
                  </a:lnTo>
                  <a:lnTo>
                    <a:pt x="12" y="642"/>
                  </a:lnTo>
                  <a:lnTo>
                    <a:pt x="13" y="639"/>
                  </a:lnTo>
                  <a:lnTo>
                    <a:pt x="12" y="635"/>
                  </a:lnTo>
                  <a:lnTo>
                    <a:pt x="3" y="628"/>
                  </a:lnTo>
                  <a:lnTo>
                    <a:pt x="6" y="620"/>
                  </a:lnTo>
                  <a:lnTo>
                    <a:pt x="6" y="615"/>
                  </a:lnTo>
                  <a:lnTo>
                    <a:pt x="1" y="610"/>
                  </a:lnTo>
                  <a:lnTo>
                    <a:pt x="0" y="606"/>
                  </a:lnTo>
                  <a:lnTo>
                    <a:pt x="1" y="605"/>
                  </a:lnTo>
                  <a:lnTo>
                    <a:pt x="12" y="606"/>
                  </a:lnTo>
                  <a:lnTo>
                    <a:pt x="17" y="603"/>
                  </a:lnTo>
                  <a:lnTo>
                    <a:pt x="18" y="601"/>
                  </a:lnTo>
                  <a:lnTo>
                    <a:pt x="17" y="598"/>
                  </a:lnTo>
                  <a:lnTo>
                    <a:pt x="13" y="594"/>
                  </a:lnTo>
                  <a:lnTo>
                    <a:pt x="12" y="591"/>
                  </a:lnTo>
                  <a:lnTo>
                    <a:pt x="13" y="588"/>
                  </a:lnTo>
                  <a:lnTo>
                    <a:pt x="10" y="588"/>
                  </a:lnTo>
                  <a:lnTo>
                    <a:pt x="8" y="582"/>
                  </a:lnTo>
                  <a:lnTo>
                    <a:pt x="10" y="581"/>
                  </a:lnTo>
                  <a:lnTo>
                    <a:pt x="13" y="581"/>
                  </a:lnTo>
                  <a:lnTo>
                    <a:pt x="13" y="584"/>
                  </a:lnTo>
                  <a:lnTo>
                    <a:pt x="15" y="586"/>
                  </a:lnTo>
                  <a:lnTo>
                    <a:pt x="18" y="589"/>
                  </a:lnTo>
                  <a:lnTo>
                    <a:pt x="20" y="589"/>
                  </a:lnTo>
                  <a:lnTo>
                    <a:pt x="22" y="584"/>
                  </a:lnTo>
                  <a:lnTo>
                    <a:pt x="22" y="582"/>
                  </a:lnTo>
                  <a:lnTo>
                    <a:pt x="17" y="577"/>
                  </a:lnTo>
                  <a:lnTo>
                    <a:pt x="17" y="565"/>
                  </a:lnTo>
                  <a:lnTo>
                    <a:pt x="17" y="564"/>
                  </a:lnTo>
                  <a:lnTo>
                    <a:pt x="22" y="564"/>
                  </a:lnTo>
                  <a:lnTo>
                    <a:pt x="27" y="560"/>
                  </a:lnTo>
                  <a:lnTo>
                    <a:pt x="29" y="555"/>
                  </a:lnTo>
                  <a:lnTo>
                    <a:pt x="27" y="553"/>
                  </a:lnTo>
                  <a:lnTo>
                    <a:pt x="17" y="553"/>
                  </a:lnTo>
                  <a:lnTo>
                    <a:pt x="15" y="552"/>
                  </a:lnTo>
                  <a:lnTo>
                    <a:pt x="15" y="548"/>
                  </a:lnTo>
                  <a:lnTo>
                    <a:pt x="17" y="547"/>
                  </a:lnTo>
                  <a:lnTo>
                    <a:pt x="22" y="550"/>
                  </a:lnTo>
                  <a:lnTo>
                    <a:pt x="29" y="550"/>
                  </a:lnTo>
                  <a:lnTo>
                    <a:pt x="30" y="545"/>
                  </a:lnTo>
                  <a:lnTo>
                    <a:pt x="30" y="536"/>
                  </a:lnTo>
                  <a:lnTo>
                    <a:pt x="32" y="529"/>
                  </a:lnTo>
                  <a:lnTo>
                    <a:pt x="32" y="529"/>
                  </a:lnTo>
                  <a:lnTo>
                    <a:pt x="35" y="529"/>
                  </a:lnTo>
                  <a:lnTo>
                    <a:pt x="44" y="529"/>
                  </a:lnTo>
                  <a:lnTo>
                    <a:pt x="46" y="528"/>
                  </a:lnTo>
                  <a:lnTo>
                    <a:pt x="46" y="526"/>
                  </a:lnTo>
                  <a:lnTo>
                    <a:pt x="37" y="528"/>
                  </a:lnTo>
                  <a:lnTo>
                    <a:pt x="32" y="528"/>
                  </a:lnTo>
                  <a:lnTo>
                    <a:pt x="35" y="523"/>
                  </a:lnTo>
                  <a:lnTo>
                    <a:pt x="35" y="516"/>
                  </a:lnTo>
                  <a:lnTo>
                    <a:pt x="41" y="512"/>
                  </a:lnTo>
                  <a:lnTo>
                    <a:pt x="41" y="512"/>
                  </a:lnTo>
                  <a:lnTo>
                    <a:pt x="44" y="517"/>
                  </a:lnTo>
                  <a:lnTo>
                    <a:pt x="47" y="519"/>
                  </a:lnTo>
                  <a:lnTo>
                    <a:pt x="49" y="516"/>
                  </a:lnTo>
                  <a:lnTo>
                    <a:pt x="46" y="512"/>
                  </a:lnTo>
                  <a:lnTo>
                    <a:pt x="47" y="509"/>
                  </a:lnTo>
                  <a:lnTo>
                    <a:pt x="53" y="504"/>
                  </a:lnTo>
                  <a:lnTo>
                    <a:pt x="58" y="492"/>
                  </a:lnTo>
                  <a:lnTo>
                    <a:pt x="65" y="492"/>
                  </a:lnTo>
                  <a:lnTo>
                    <a:pt x="70" y="487"/>
                  </a:lnTo>
                  <a:lnTo>
                    <a:pt x="68" y="485"/>
                  </a:lnTo>
                  <a:lnTo>
                    <a:pt x="66" y="483"/>
                  </a:lnTo>
                  <a:lnTo>
                    <a:pt x="59" y="480"/>
                  </a:lnTo>
                  <a:lnTo>
                    <a:pt x="59" y="477"/>
                  </a:lnTo>
                  <a:lnTo>
                    <a:pt x="61" y="477"/>
                  </a:lnTo>
                  <a:lnTo>
                    <a:pt x="66" y="482"/>
                  </a:lnTo>
                  <a:lnTo>
                    <a:pt x="70" y="480"/>
                  </a:lnTo>
                  <a:lnTo>
                    <a:pt x="68" y="475"/>
                  </a:lnTo>
                  <a:lnTo>
                    <a:pt x="73" y="473"/>
                  </a:lnTo>
                  <a:lnTo>
                    <a:pt x="76" y="468"/>
                  </a:lnTo>
                  <a:lnTo>
                    <a:pt x="76" y="463"/>
                  </a:lnTo>
                  <a:lnTo>
                    <a:pt x="75" y="463"/>
                  </a:lnTo>
                  <a:lnTo>
                    <a:pt x="70" y="461"/>
                  </a:lnTo>
                  <a:lnTo>
                    <a:pt x="71" y="465"/>
                  </a:lnTo>
                  <a:lnTo>
                    <a:pt x="70" y="468"/>
                  </a:lnTo>
                  <a:lnTo>
                    <a:pt x="66" y="466"/>
                  </a:lnTo>
                  <a:lnTo>
                    <a:pt x="63" y="470"/>
                  </a:lnTo>
                  <a:lnTo>
                    <a:pt x="58" y="468"/>
                  </a:lnTo>
                  <a:lnTo>
                    <a:pt x="56" y="463"/>
                  </a:lnTo>
                  <a:lnTo>
                    <a:pt x="56" y="458"/>
                  </a:lnTo>
                  <a:lnTo>
                    <a:pt x="61" y="454"/>
                  </a:lnTo>
                  <a:lnTo>
                    <a:pt x="65" y="456"/>
                  </a:lnTo>
                  <a:lnTo>
                    <a:pt x="65" y="454"/>
                  </a:lnTo>
                  <a:lnTo>
                    <a:pt x="68" y="454"/>
                  </a:lnTo>
                  <a:lnTo>
                    <a:pt x="71" y="451"/>
                  </a:lnTo>
                  <a:lnTo>
                    <a:pt x="80" y="454"/>
                  </a:lnTo>
                  <a:lnTo>
                    <a:pt x="80" y="447"/>
                  </a:lnTo>
                  <a:lnTo>
                    <a:pt x="78" y="444"/>
                  </a:lnTo>
                  <a:lnTo>
                    <a:pt x="78" y="442"/>
                  </a:lnTo>
                  <a:lnTo>
                    <a:pt x="80" y="442"/>
                  </a:lnTo>
                  <a:lnTo>
                    <a:pt x="85" y="442"/>
                  </a:lnTo>
                  <a:lnTo>
                    <a:pt x="87" y="441"/>
                  </a:lnTo>
                  <a:lnTo>
                    <a:pt x="92" y="430"/>
                  </a:lnTo>
                  <a:lnTo>
                    <a:pt x="90" y="429"/>
                  </a:lnTo>
                  <a:lnTo>
                    <a:pt x="87" y="436"/>
                  </a:lnTo>
                  <a:lnTo>
                    <a:pt x="78" y="434"/>
                  </a:lnTo>
                  <a:lnTo>
                    <a:pt x="76" y="432"/>
                  </a:lnTo>
                  <a:lnTo>
                    <a:pt x="75" y="427"/>
                  </a:lnTo>
                  <a:lnTo>
                    <a:pt x="78" y="424"/>
                  </a:lnTo>
                  <a:lnTo>
                    <a:pt x="80" y="420"/>
                  </a:lnTo>
                  <a:lnTo>
                    <a:pt x="76" y="418"/>
                  </a:lnTo>
                  <a:lnTo>
                    <a:pt x="71" y="420"/>
                  </a:lnTo>
                  <a:lnTo>
                    <a:pt x="68" y="420"/>
                  </a:lnTo>
                  <a:lnTo>
                    <a:pt x="59" y="413"/>
                  </a:lnTo>
                  <a:lnTo>
                    <a:pt x="59" y="408"/>
                  </a:lnTo>
                  <a:lnTo>
                    <a:pt x="63" y="405"/>
                  </a:lnTo>
                  <a:lnTo>
                    <a:pt x="70" y="413"/>
                  </a:lnTo>
                  <a:lnTo>
                    <a:pt x="71" y="413"/>
                  </a:lnTo>
                  <a:lnTo>
                    <a:pt x="75" y="412"/>
                  </a:lnTo>
                  <a:lnTo>
                    <a:pt x="75" y="410"/>
                  </a:lnTo>
                  <a:lnTo>
                    <a:pt x="66" y="406"/>
                  </a:lnTo>
                  <a:lnTo>
                    <a:pt x="65" y="403"/>
                  </a:lnTo>
                  <a:lnTo>
                    <a:pt x="66" y="400"/>
                  </a:lnTo>
                  <a:lnTo>
                    <a:pt x="70" y="400"/>
                  </a:lnTo>
                  <a:lnTo>
                    <a:pt x="73" y="395"/>
                  </a:lnTo>
                  <a:lnTo>
                    <a:pt x="75" y="393"/>
                  </a:lnTo>
                  <a:lnTo>
                    <a:pt x="73" y="389"/>
                  </a:lnTo>
                  <a:lnTo>
                    <a:pt x="70" y="389"/>
                  </a:lnTo>
                  <a:lnTo>
                    <a:pt x="68" y="395"/>
                  </a:lnTo>
                  <a:lnTo>
                    <a:pt x="65" y="396"/>
                  </a:lnTo>
                  <a:lnTo>
                    <a:pt x="59" y="398"/>
                  </a:lnTo>
                  <a:lnTo>
                    <a:pt x="54" y="391"/>
                  </a:lnTo>
                  <a:lnTo>
                    <a:pt x="54" y="388"/>
                  </a:lnTo>
                  <a:lnTo>
                    <a:pt x="65" y="377"/>
                  </a:lnTo>
                  <a:lnTo>
                    <a:pt x="59" y="374"/>
                  </a:lnTo>
                  <a:lnTo>
                    <a:pt x="54" y="374"/>
                  </a:lnTo>
                  <a:lnTo>
                    <a:pt x="53" y="372"/>
                  </a:lnTo>
                  <a:lnTo>
                    <a:pt x="53" y="360"/>
                  </a:lnTo>
                  <a:lnTo>
                    <a:pt x="61" y="354"/>
                  </a:lnTo>
                  <a:lnTo>
                    <a:pt x="61" y="342"/>
                  </a:lnTo>
                  <a:lnTo>
                    <a:pt x="59" y="336"/>
                  </a:lnTo>
                  <a:lnTo>
                    <a:pt x="56" y="336"/>
                  </a:lnTo>
                  <a:lnTo>
                    <a:pt x="54" y="340"/>
                  </a:lnTo>
                  <a:lnTo>
                    <a:pt x="54" y="345"/>
                  </a:lnTo>
                  <a:lnTo>
                    <a:pt x="53" y="348"/>
                  </a:lnTo>
                  <a:lnTo>
                    <a:pt x="49" y="350"/>
                  </a:lnTo>
                  <a:lnTo>
                    <a:pt x="46" y="348"/>
                  </a:lnTo>
                  <a:lnTo>
                    <a:pt x="44" y="345"/>
                  </a:lnTo>
                  <a:lnTo>
                    <a:pt x="49" y="335"/>
                  </a:lnTo>
                  <a:lnTo>
                    <a:pt x="49" y="333"/>
                  </a:lnTo>
                  <a:lnTo>
                    <a:pt x="49" y="331"/>
                  </a:lnTo>
                  <a:lnTo>
                    <a:pt x="49" y="330"/>
                  </a:lnTo>
                  <a:lnTo>
                    <a:pt x="54" y="328"/>
                  </a:lnTo>
                  <a:lnTo>
                    <a:pt x="54" y="325"/>
                  </a:lnTo>
                  <a:lnTo>
                    <a:pt x="51" y="321"/>
                  </a:lnTo>
                  <a:lnTo>
                    <a:pt x="46" y="318"/>
                  </a:lnTo>
                  <a:lnTo>
                    <a:pt x="44" y="314"/>
                  </a:lnTo>
                  <a:lnTo>
                    <a:pt x="46" y="313"/>
                  </a:lnTo>
                  <a:lnTo>
                    <a:pt x="54" y="314"/>
                  </a:lnTo>
                  <a:lnTo>
                    <a:pt x="58" y="313"/>
                  </a:lnTo>
                  <a:lnTo>
                    <a:pt x="58" y="309"/>
                  </a:lnTo>
                  <a:lnTo>
                    <a:pt x="56" y="301"/>
                  </a:lnTo>
                  <a:lnTo>
                    <a:pt x="61" y="297"/>
                  </a:lnTo>
                  <a:lnTo>
                    <a:pt x="63" y="290"/>
                  </a:lnTo>
                  <a:lnTo>
                    <a:pt x="61" y="289"/>
                  </a:lnTo>
                  <a:lnTo>
                    <a:pt x="58" y="290"/>
                  </a:lnTo>
                  <a:lnTo>
                    <a:pt x="56" y="297"/>
                  </a:lnTo>
                  <a:lnTo>
                    <a:pt x="53" y="294"/>
                  </a:lnTo>
                  <a:lnTo>
                    <a:pt x="49" y="285"/>
                  </a:lnTo>
                  <a:lnTo>
                    <a:pt x="51" y="280"/>
                  </a:lnTo>
                  <a:lnTo>
                    <a:pt x="54" y="275"/>
                  </a:lnTo>
                  <a:lnTo>
                    <a:pt x="58" y="272"/>
                  </a:lnTo>
                  <a:lnTo>
                    <a:pt x="59" y="268"/>
                  </a:lnTo>
                  <a:lnTo>
                    <a:pt x="59" y="263"/>
                  </a:lnTo>
                  <a:lnTo>
                    <a:pt x="58" y="263"/>
                  </a:lnTo>
                  <a:lnTo>
                    <a:pt x="56" y="263"/>
                  </a:lnTo>
                  <a:lnTo>
                    <a:pt x="54" y="272"/>
                  </a:lnTo>
                  <a:lnTo>
                    <a:pt x="49" y="275"/>
                  </a:lnTo>
                  <a:lnTo>
                    <a:pt x="44" y="275"/>
                  </a:lnTo>
                  <a:lnTo>
                    <a:pt x="41" y="272"/>
                  </a:lnTo>
                  <a:lnTo>
                    <a:pt x="41" y="270"/>
                  </a:lnTo>
                  <a:lnTo>
                    <a:pt x="51" y="266"/>
                  </a:lnTo>
                  <a:lnTo>
                    <a:pt x="51" y="265"/>
                  </a:lnTo>
                  <a:lnTo>
                    <a:pt x="51" y="263"/>
                  </a:lnTo>
                  <a:lnTo>
                    <a:pt x="49" y="260"/>
                  </a:lnTo>
                  <a:lnTo>
                    <a:pt x="46" y="256"/>
                  </a:lnTo>
                  <a:lnTo>
                    <a:pt x="44" y="258"/>
                  </a:lnTo>
                  <a:lnTo>
                    <a:pt x="44" y="263"/>
                  </a:lnTo>
                  <a:lnTo>
                    <a:pt x="44" y="266"/>
                  </a:lnTo>
                  <a:lnTo>
                    <a:pt x="37" y="266"/>
                  </a:lnTo>
                  <a:lnTo>
                    <a:pt x="37" y="265"/>
                  </a:lnTo>
                  <a:lnTo>
                    <a:pt x="41" y="263"/>
                  </a:lnTo>
                  <a:lnTo>
                    <a:pt x="42" y="256"/>
                  </a:lnTo>
                  <a:lnTo>
                    <a:pt x="42" y="255"/>
                  </a:lnTo>
                  <a:lnTo>
                    <a:pt x="41" y="253"/>
                  </a:lnTo>
                  <a:lnTo>
                    <a:pt x="39" y="253"/>
                  </a:lnTo>
                  <a:lnTo>
                    <a:pt x="37" y="249"/>
                  </a:lnTo>
                  <a:lnTo>
                    <a:pt x="37" y="244"/>
                  </a:lnTo>
                  <a:lnTo>
                    <a:pt x="42" y="246"/>
                  </a:lnTo>
                  <a:lnTo>
                    <a:pt x="44" y="246"/>
                  </a:lnTo>
                  <a:lnTo>
                    <a:pt x="46" y="239"/>
                  </a:lnTo>
                  <a:lnTo>
                    <a:pt x="46" y="237"/>
                  </a:lnTo>
                  <a:lnTo>
                    <a:pt x="39" y="232"/>
                  </a:lnTo>
                  <a:lnTo>
                    <a:pt x="37" y="229"/>
                  </a:lnTo>
                  <a:lnTo>
                    <a:pt x="37" y="225"/>
                  </a:lnTo>
                  <a:lnTo>
                    <a:pt x="44" y="224"/>
                  </a:lnTo>
                  <a:lnTo>
                    <a:pt x="49" y="231"/>
                  </a:lnTo>
                  <a:lnTo>
                    <a:pt x="54" y="232"/>
                  </a:lnTo>
                  <a:lnTo>
                    <a:pt x="59" y="229"/>
                  </a:lnTo>
                  <a:lnTo>
                    <a:pt x="59" y="225"/>
                  </a:lnTo>
                  <a:lnTo>
                    <a:pt x="58" y="224"/>
                  </a:lnTo>
                  <a:lnTo>
                    <a:pt x="51" y="225"/>
                  </a:lnTo>
                  <a:lnTo>
                    <a:pt x="47" y="225"/>
                  </a:lnTo>
                  <a:lnTo>
                    <a:pt x="47" y="224"/>
                  </a:lnTo>
                  <a:lnTo>
                    <a:pt x="46" y="215"/>
                  </a:lnTo>
                  <a:lnTo>
                    <a:pt x="46" y="215"/>
                  </a:lnTo>
                  <a:lnTo>
                    <a:pt x="51" y="215"/>
                  </a:lnTo>
                  <a:lnTo>
                    <a:pt x="56" y="214"/>
                  </a:lnTo>
                  <a:lnTo>
                    <a:pt x="59" y="215"/>
                  </a:lnTo>
                  <a:lnTo>
                    <a:pt x="61" y="217"/>
                  </a:lnTo>
                  <a:lnTo>
                    <a:pt x="65" y="215"/>
                  </a:lnTo>
                  <a:lnTo>
                    <a:pt x="66" y="212"/>
                  </a:lnTo>
                  <a:lnTo>
                    <a:pt x="65" y="210"/>
                  </a:lnTo>
                  <a:lnTo>
                    <a:pt x="59" y="208"/>
                  </a:lnTo>
                  <a:lnTo>
                    <a:pt x="56" y="203"/>
                  </a:lnTo>
                  <a:lnTo>
                    <a:pt x="56" y="200"/>
                  </a:lnTo>
                  <a:lnTo>
                    <a:pt x="61" y="190"/>
                  </a:lnTo>
                  <a:lnTo>
                    <a:pt x="53" y="185"/>
                  </a:lnTo>
                  <a:lnTo>
                    <a:pt x="51" y="181"/>
                  </a:lnTo>
                  <a:lnTo>
                    <a:pt x="53" y="179"/>
                  </a:lnTo>
                  <a:lnTo>
                    <a:pt x="58" y="181"/>
                  </a:lnTo>
                  <a:lnTo>
                    <a:pt x="61" y="181"/>
                  </a:lnTo>
                  <a:lnTo>
                    <a:pt x="63" y="185"/>
                  </a:lnTo>
                  <a:lnTo>
                    <a:pt x="65" y="186"/>
                  </a:lnTo>
                  <a:lnTo>
                    <a:pt x="66" y="185"/>
                  </a:lnTo>
                  <a:lnTo>
                    <a:pt x="68" y="183"/>
                  </a:lnTo>
                  <a:lnTo>
                    <a:pt x="66" y="179"/>
                  </a:lnTo>
                  <a:lnTo>
                    <a:pt x="66" y="178"/>
                  </a:lnTo>
                  <a:lnTo>
                    <a:pt x="68" y="174"/>
                  </a:lnTo>
                  <a:lnTo>
                    <a:pt x="76" y="173"/>
                  </a:lnTo>
                  <a:lnTo>
                    <a:pt x="78" y="162"/>
                  </a:lnTo>
                  <a:lnTo>
                    <a:pt x="73" y="162"/>
                  </a:lnTo>
                  <a:lnTo>
                    <a:pt x="68" y="159"/>
                  </a:lnTo>
                  <a:lnTo>
                    <a:pt x="66" y="155"/>
                  </a:lnTo>
                  <a:lnTo>
                    <a:pt x="70" y="150"/>
                  </a:lnTo>
                  <a:lnTo>
                    <a:pt x="80" y="155"/>
                  </a:lnTo>
                  <a:lnTo>
                    <a:pt x="83" y="155"/>
                  </a:lnTo>
                  <a:lnTo>
                    <a:pt x="85" y="152"/>
                  </a:lnTo>
                  <a:lnTo>
                    <a:pt x="83" y="149"/>
                  </a:lnTo>
                  <a:lnTo>
                    <a:pt x="71" y="147"/>
                  </a:lnTo>
                  <a:lnTo>
                    <a:pt x="68" y="142"/>
                  </a:lnTo>
                  <a:lnTo>
                    <a:pt x="70" y="140"/>
                  </a:lnTo>
                  <a:lnTo>
                    <a:pt x="78" y="145"/>
                  </a:lnTo>
                  <a:lnTo>
                    <a:pt x="82" y="142"/>
                  </a:lnTo>
                  <a:lnTo>
                    <a:pt x="82" y="135"/>
                  </a:lnTo>
                  <a:lnTo>
                    <a:pt x="85" y="132"/>
                  </a:lnTo>
                  <a:lnTo>
                    <a:pt x="87" y="132"/>
                  </a:lnTo>
                  <a:lnTo>
                    <a:pt x="90" y="135"/>
                  </a:lnTo>
                  <a:lnTo>
                    <a:pt x="92" y="128"/>
                  </a:lnTo>
                  <a:lnTo>
                    <a:pt x="90" y="121"/>
                  </a:lnTo>
                  <a:lnTo>
                    <a:pt x="90" y="120"/>
                  </a:lnTo>
                  <a:lnTo>
                    <a:pt x="99" y="118"/>
                  </a:lnTo>
                  <a:lnTo>
                    <a:pt x="100" y="121"/>
                  </a:lnTo>
                  <a:lnTo>
                    <a:pt x="99" y="128"/>
                  </a:lnTo>
                  <a:lnTo>
                    <a:pt x="100" y="128"/>
                  </a:lnTo>
                  <a:lnTo>
                    <a:pt x="102" y="126"/>
                  </a:lnTo>
                  <a:lnTo>
                    <a:pt x="102" y="120"/>
                  </a:lnTo>
                  <a:lnTo>
                    <a:pt x="109" y="114"/>
                  </a:lnTo>
                  <a:lnTo>
                    <a:pt x="112" y="109"/>
                  </a:lnTo>
                  <a:lnTo>
                    <a:pt x="112" y="106"/>
                  </a:lnTo>
                  <a:lnTo>
                    <a:pt x="111" y="99"/>
                  </a:lnTo>
                  <a:lnTo>
                    <a:pt x="111" y="96"/>
                  </a:lnTo>
                  <a:lnTo>
                    <a:pt x="112" y="94"/>
                  </a:lnTo>
                  <a:lnTo>
                    <a:pt x="116" y="92"/>
                  </a:lnTo>
                  <a:lnTo>
                    <a:pt x="117" y="91"/>
                  </a:lnTo>
                  <a:lnTo>
                    <a:pt x="111" y="82"/>
                  </a:lnTo>
                  <a:lnTo>
                    <a:pt x="109" y="79"/>
                  </a:lnTo>
                  <a:lnTo>
                    <a:pt x="111" y="77"/>
                  </a:lnTo>
                  <a:lnTo>
                    <a:pt x="112" y="68"/>
                  </a:lnTo>
                  <a:lnTo>
                    <a:pt x="114" y="70"/>
                  </a:lnTo>
                  <a:lnTo>
                    <a:pt x="114" y="75"/>
                  </a:lnTo>
                  <a:lnTo>
                    <a:pt x="116" y="77"/>
                  </a:lnTo>
                  <a:lnTo>
                    <a:pt x="119" y="77"/>
                  </a:lnTo>
                  <a:lnTo>
                    <a:pt x="124" y="72"/>
                  </a:lnTo>
                  <a:lnTo>
                    <a:pt x="123" y="67"/>
                  </a:lnTo>
                  <a:lnTo>
                    <a:pt x="117" y="67"/>
                  </a:lnTo>
                  <a:lnTo>
                    <a:pt x="116" y="65"/>
                  </a:lnTo>
                  <a:lnTo>
                    <a:pt x="112" y="53"/>
                  </a:lnTo>
                  <a:lnTo>
                    <a:pt x="116" y="51"/>
                  </a:lnTo>
                  <a:lnTo>
                    <a:pt x="116" y="51"/>
                  </a:lnTo>
                  <a:lnTo>
                    <a:pt x="119" y="53"/>
                  </a:lnTo>
                  <a:lnTo>
                    <a:pt x="119" y="56"/>
                  </a:lnTo>
                  <a:lnTo>
                    <a:pt x="117" y="60"/>
                  </a:lnTo>
                  <a:lnTo>
                    <a:pt x="119" y="63"/>
                  </a:lnTo>
                  <a:lnTo>
                    <a:pt x="121" y="63"/>
                  </a:lnTo>
                  <a:lnTo>
                    <a:pt x="126" y="60"/>
                  </a:lnTo>
                  <a:lnTo>
                    <a:pt x="126" y="58"/>
                  </a:lnTo>
                  <a:lnTo>
                    <a:pt x="123" y="51"/>
                  </a:lnTo>
                  <a:lnTo>
                    <a:pt x="124" y="48"/>
                  </a:lnTo>
                  <a:lnTo>
                    <a:pt x="121" y="43"/>
                  </a:lnTo>
                  <a:lnTo>
                    <a:pt x="121" y="39"/>
                  </a:lnTo>
                  <a:lnTo>
                    <a:pt x="126" y="38"/>
                  </a:lnTo>
                  <a:lnTo>
                    <a:pt x="128" y="39"/>
                  </a:lnTo>
                  <a:lnTo>
                    <a:pt x="126" y="46"/>
                  </a:lnTo>
                  <a:lnTo>
                    <a:pt x="128" y="46"/>
                  </a:lnTo>
                  <a:lnTo>
                    <a:pt x="131" y="44"/>
                  </a:lnTo>
                  <a:lnTo>
                    <a:pt x="138" y="41"/>
                  </a:lnTo>
                  <a:lnTo>
                    <a:pt x="140" y="43"/>
                  </a:lnTo>
                  <a:lnTo>
                    <a:pt x="143" y="43"/>
                  </a:lnTo>
                  <a:lnTo>
                    <a:pt x="143" y="41"/>
                  </a:lnTo>
                  <a:lnTo>
                    <a:pt x="143" y="38"/>
                  </a:lnTo>
                  <a:lnTo>
                    <a:pt x="146" y="34"/>
                  </a:lnTo>
                  <a:lnTo>
                    <a:pt x="150" y="31"/>
                  </a:lnTo>
                  <a:lnTo>
                    <a:pt x="150" y="29"/>
                  </a:lnTo>
                  <a:lnTo>
                    <a:pt x="148" y="27"/>
                  </a:lnTo>
                  <a:lnTo>
                    <a:pt x="143" y="22"/>
                  </a:lnTo>
                  <a:lnTo>
                    <a:pt x="141" y="19"/>
                  </a:lnTo>
                  <a:lnTo>
                    <a:pt x="215" y="15"/>
                  </a:lnTo>
                  <a:lnTo>
                    <a:pt x="223" y="14"/>
                  </a:lnTo>
                  <a:lnTo>
                    <a:pt x="263" y="12"/>
                  </a:lnTo>
                  <a:lnTo>
                    <a:pt x="280" y="10"/>
                  </a:lnTo>
                  <a:lnTo>
                    <a:pt x="304" y="9"/>
                  </a:lnTo>
                  <a:lnTo>
                    <a:pt x="329" y="7"/>
                  </a:lnTo>
                  <a:lnTo>
                    <a:pt x="333" y="5"/>
                  </a:lnTo>
                  <a:lnTo>
                    <a:pt x="382" y="2"/>
                  </a:lnTo>
                  <a:lnTo>
                    <a:pt x="387" y="2"/>
                  </a:lnTo>
                  <a:lnTo>
                    <a:pt x="406" y="0"/>
                  </a:lnTo>
                  <a:lnTo>
                    <a:pt x="413" y="10"/>
                  </a:lnTo>
                  <a:lnTo>
                    <a:pt x="418" y="15"/>
                  </a:lnTo>
                  <a:lnTo>
                    <a:pt x="420" y="15"/>
                  </a:lnTo>
                  <a:lnTo>
                    <a:pt x="418" y="65"/>
                  </a:lnTo>
                  <a:lnTo>
                    <a:pt x="418" y="82"/>
                  </a:lnTo>
                  <a:lnTo>
                    <a:pt x="418" y="104"/>
                  </a:lnTo>
                  <a:lnTo>
                    <a:pt x="418" y="142"/>
                  </a:lnTo>
                  <a:lnTo>
                    <a:pt x="416" y="147"/>
                  </a:lnTo>
                  <a:lnTo>
                    <a:pt x="415" y="196"/>
                  </a:lnTo>
                  <a:lnTo>
                    <a:pt x="415" y="227"/>
                  </a:lnTo>
                  <a:lnTo>
                    <a:pt x="415" y="266"/>
                  </a:lnTo>
                  <a:lnTo>
                    <a:pt x="413" y="314"/>
                  </a:lnTo>
                  <a:lnTo>
                    <a:pt x="413" y="323"/>
                  </a:lnTo>
                  <a:lnTo>
                    <a:pt x="411" y="377"/>
                  </a:lnTo>
                  <a:lnTo>
                    <a:pt x="411" y="418"/>
                  </a:lnTo>
                  <a:lnTo>
                    <a:pt x="409" y="432"/>
                  </a:lnTo>
                  <a:lnTo>
                    <a:pt x="409" y="485"/>
                  </a:lnTo>
                  <a:lnTo>
                    <a:pt x="413" y="514"/>
                  </a:lnTo>
                  <a:lnTo>
                    <a:pt x="418" y="555"/>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20" name="Freeform 1652"/>
            <p:cNvSpPr>
              <a:spLocks noEditPoints="1"/>
            </p:cNvSpPr>
            <p:nvPr/>
          </p:nvSpPr>
          <p:spPr bwMode="auto">
            <a:xfrm>
              <a:off x="3192" y="2665"/>
              <a:ext cx="264" cy="278"/>
            </a:xfrm>
            <a:custGeom>
              <a:avLst/>
              <a:gdLst/>
              <a:ahLst/>
              <a:cxnLst>
                <a:cxn ang="0">
                  <a:pos x="121" y="492"/>
                </a:cxn>
                <a:cxn ang="0">
                  <a:pos x="124" y="466"/>
                </a:cxn>
                <a:cxn ang="0">
                  <a:pos x="136" y="453"/>
                </a:cxn>
                <a:cxn ang="0">
                  <a:pos x="126" y="436"/>
                </a:cxn>
                <a:cxn ang="0">
                  <a:pos x="109" y="405"/>
                </a:cxn>
                <a:cxn ang="0">
                  <a:pos x="100" y="383"/>
                </a:cxn>
                <a:cxn ang="0">
                  <a:pos x="78" y="325"/>
                </a:cxn>
                <a:cxn ang="0">
                  <a:pos x="44" y="196"/>
                </a:cxn>
                <a:cxn ang="0">
                  <a:pos x="5" y="60"/>
                </a:cxn>
                <a:cxn ang="0">
                  <a:pos x="80" y="31"/>
                </a:cxn>
                <a:cxn ang="0">
                  <a:pos x="201" y="17"/>
                </a:cxn>
                <a:cxn ang="0">
                  <a:pos x="312" y="9"/>
                </a:cxn>
                <a:cxn ang="0">
                  <a:pos x="307" y="12"/>
                </a:cxn>
                <a:cxn ang="0">
                  <a:pos x="297" y="22"/>
                </a:cxn>
                <a:cxn ang="0">
                  <a:pos x="292" y="34"/>
                </a:cxn>
                <a:cxn ang="0">
                  <a:pos x="295" y="56"/>
                </a:cxn>
                <a:cxn ang="0">
                  <a:pos x="326" y="75"/>
                </a:cxn>
                <a:cxn ang="0">
                  <a:pos x="356" y="87"/>
                </a:cxn>
                <a:cxn ang="0">
                  <a:pos x="373" y="116"/>
                </a:cxn>
                <a:cxn ang="0">
                  <a:pos x="401" y="152"/>
                </a:cxn>
                <a:cxn ang="0">
                  <a:pos x="432" y="167"/>
                </a:cxn>
                <a:cxn ang="0">
                  <a:pos x="455" y="196"/>
                </a:cxn>
                <a:cxn ang="0">
                  <a:pos x="479" y="207"/>
                </a:cxn>
                <a:cxn ang="0">
                  <a:pos x="496" y="224"/>
                </a:cxn>
                <a:cxn ang="0">
                  <a:pos x="498" y="236"/>
                </a:cxn>
                <a:cxn ang="0">
                  <a:pos x="510" y="244"/>
                </a:cxn>
                <a:cxn ang="0">
                  <a:pos x="519" y="251"/>
                </a:cxn>
                <a:cxn ang="0">
                  <a:pos x="543" y="268"/>
                </a:cxn>
                <a:cxn ang="0">
                  <a:pos x="560" y="278"/>
                </a:cxn>
                <a:cxn ang="0">
                  <a:pos x="563" y="297"/>
                </a:cxn>
                <a:cxn ang="0">
                  <a:pos x="573" y="306"/>
                </a:cxn>
                <a:cxn ang="0">
                  <a:pos x="578" y="325"/>
                </a:cxn>
                <a:cxn ang="0">
                  <a:pos x="587" y="340"/>
                </a:cxn>
                <a:cxn ang="0">
                  <a:pos x="611" y="355"/>
                </a:cxn>
                <a:cxn ang="0">
                  <a:pos x="621" y="374"/>
                </a:cxn>
                <a:cxn ang="0">
                  <a:pos x="631" y="408"/>
                </a:cxn>
                <a:cxn ang="0">
                  <a:pos x="623" y="441"/>
                </a:cxn>
                <a:cxn ang="0">
                  <a:pos x="621" y="439"/>
                </a:cxn>
                <a:cxn ang="0">
                  <a:pos x="635" y="466"/>
                </a:cxn>
                <a:cxn ang="0">
                  <a:pos x="631" y="487"/>
                </a:cxn>
                <a:cxn ang="0">
                  <a:pos x="614" y="529"/>
                </a:cxn>
                <a:cxn ang="0">
                  <a:pos x="618" y="560"/>
                </a:cxn>
                <a:cxn ang="0">
                  <a:pos x="602" y="591"/>
                </a:cxn>
                <a:cxn ang="0">
                  <a:pos x="599" y="628"/>
                </a:cxn>
                <a:cxn ang="0">
                  <a:pos x="577" y="625"/>
                </a:cxn>
                <a:cxn ang="0">
                  <a:pos x="551" y="620"/>
                </a:cxn>
                <a:cxn ang="0">
                  <a:pos x="541" y="632"/>
                </a:cxn>
                <a:cxn ang="0">
                  <a:pos x="548" y="681"/>
                </a:cxn>
                <a:cxn ang="0">
                  <a:pos x="525" y="676"/>
                </a:cxn>
                <a:cxn ang="0">
                  <a:pos x="473" y="669"/>
                </a:cxn>
                <a:cxn ang="0">
                  <a:pos x="319" y="678"/>
                </a:cxn>
                <a:cxn ang="0">
                  <a:pos x="170" y="688"/>
                </a:cxn>
                <a:cxn ang="0">
                  <a:pos x="157" y="663"/>
                </a:cxn>
                <a:cxn ang="0">
                  <a:pos x="140" y="628"/>
                </a:cxn>
                <a:cxn ang="0">
                  <a:pos x="131" y="601"/>
                </a:cxn>
                <a:cxn ang="0">
                  <a:pos x="131" y="562"/>
                </a:cxn>
                <a:cxn ang="0">
                  <a:pos x="609" y="599"/>
                </a:cxn>
                <a:cxn ang="0">
                  <a:pos x="607" y="603"/>
                </a:cxn>
              </a:cxnLst>
              <a:rect l="0" t="0" r="r" b="b"/>
              <a:pathLst>
                <a:path w="660" h="695">
                  <a:moveTo>
                    <a:pt x="116" y="529"/>
                  </a:moveTo>
                  <a:lnTo>
                    <a:pt x="116" y="528"/>
                  </a:lnTo>
                  <a:lnTo>
                    <a:pt x="114" y="517"/>
                  </a:lnTo>
                  <a:lnTo>
                    <a:pt x="116" y="509"/>
                  </a:lnTo>
                  <a:lnTo>
                    <a:pt x="121" y="497"/>
                  </a:lnTo>
                  <a:lnTo>
                    <a:pt x="121" y="492"/>
                  </a:lnTo>
                  <a:lnTo>
                    <a:pt x="119" y="487"/>
                  </a:lnTo>
                  <a:lnTo>
                    <a:pt x="121" y="483"/>
                  </a:lnTo>
                  <a:lnTo>
                    <a:pt x="121" y="480"/>
                  </a:lnTo>
                  <a:lnTo>
                    <a:pt x="119" y="475"/>
                  </a:lnTo>
                  <a:lnTo>
                    <a:pt x="122" y="468"/>
                  </a:lnTo>
                  <a:lnTo>
                    <a:pt x="124" y="466"/>
                  </a:lnTo>
                  <a:lnTo>
                    <a:pt x="131" y="463"/>
                  </a:lnTo>
                  <a:lnTo>
                    <a:pt x="128" y="459"/>
                  </a:lnTo>
                  <a:lnTo>
                    <a:pt x="134" y="459"/>
                  </a:lnTo>
                  <a:lnTo>
                    <a:pt x="136" y="456"/>
                  </a:lnTo>
                  <a:lnTo>
                    <a:pt x="134" y="454"/>
                  </a:lnTo>
                  <a:lnTo>
                    <a:pt x="136" y="453"/>
                  </a:lnTo>
                  <a:lnTo>
                    <a:pt x="138" y="453"/>
                  </a:lnTo>
                  <a:lnTo>
                    <a:pt x="138" y="451"/>
                  </a:lnTo>
                  <a:lnTo>
                    <a:pt x="134" y="447"/>
                  </a:lnTo>
                  <a:lnTo>
                    <a:pt x="122" y="442"/>
                  </a:lnTo>
                  <a:lnTo>
                    <a:pt x="122" y="441"/>
                  </a:lnTo>
                  <a:lnTo>
                    <a:pt x="126" y="436"/>
                  </a:lnTo>
                  <a:lnTo>
                    <a:pt x="124" y="434"/>
                  </a:lnTo>
                  <a:lnTo>
                    <a:pt x="126" y="432"/>
                  </a:lnTo>
                  <a:lnTo>
                    <a:pt x="126" y="427"/>
                  </a:lnTo>
                  <a:lnTo>
                    <a:pt x="122" y="424"/>
                  </a:lnTo>
                  <a:lnTo>
                    <a:pt x="121" y="413"/>
                  </a:lnTo>
                  <a:lnTo>
                    <a:pt x="109" y="405"/>
                  </a:lnTo>
                  <a:lnTo>
                    <a:pt x="107" y="401"/>
                  </a:lnTo>
                  <a:lnTo>
                    <a:pt x="107" y="398"/>
                  </a:lnTo>
                  <a:lnTo>
                    <a:pt x="104" y="396"/>
                  </a:lnTo>
                  <a:lnTo>
                    <a:pt x="105" y="391"/>
                  </a:lnTo>
                  <a:lnTo>
                    <a:pt x="102" y="389"/>
                  </a:lnTo>
                  <a:lnTo>
                    <a:pt x="100" y="383"/>
                  </a:lnTo>
                  <a:lnTo>
                    <a:pt x="100" y="381"/>
                  </a:lnTo>
                  <a:lnTo>
                    <a:pt x="99" y="379"/>
                  </a:lnTo>
                  <a:lnTo>
                    <a:pt x="99" y="376"/>
                  </a:lnTo>
                  <a:lnTo>
                    <a:pt x="93" y="371"/>
                  </a:lnTo>
                  <a:lnTo>
                    <a:pt x="90" y="362"/>
                  </a:lnTo>
                  <a:lnTo>
                    <a:pt x="78" y="325"/>
                  </a:lnTo>
                  <a:lnTo>
                    <a:pt x="78" y="323"/>
                  </a:lnTo>
                  <a:lnTo>
                    <a:pt x="66" y="278"/>
                  </a:lnTo>
                  <a:lnTo>
                    <a:pt x="63" y="268"/>
                  </a:lnTo>
                  <a:lnTo>
                    <a:pt x="56" y="243"/>
                  </a:lnTo>
                  <a:lnTo>
                    <a:pt x="46" y="205"/>
                  </a:lnTo>
                  <a:lnTo>
                    <a:pt x="44" y="196"/>
                  </a:lnTo>
                  <a:lnTo>
                    <a:pt x="39" y="178"/>
                  </a:lnTo>
                  <a:lnTo>
                    <a:pt x="30" y="147"/>
                  </a:lnTo>
                  <a:lnTo>
                    <a:pt x="20" y="111"/>
                  </a:lnTo>
                  <a:lnTo>
                    <a:pt x="17" y="103"/>
                  </a:lnTo>
                  <a:lnTo>
                    <a:pt x="15" y="97"/>
                  </a:lnTo>
                  <a:lnTo>
                    <a:pt x="5" y="60"/>
                  </a:lnTo>
                  <a:lnTo>
                    <a:pt x="0" y="41"/>
                  </a:lnTo>
                  <a:lnTo>
                    <a:pt x="17" y="39"/>
                  </a:lnTo>
                  <a:lnTo>
                    <a:pt x="30" y="38"/>
                  </a:lnTo>
                  <a:lnTo>
                    <a:pt x="42" y="36"/>
                  </a:lnTo>
                  <a:lnTo>
                    <a:pt x="78" y="31"/>
                  </a:lnTo>
                  <a:lnTo>
                    <a:pt x="80" y="31"/>
                  </a:lnTo>
                  <a:lnTo>
                    <a:pt x="100" y="29"/>
                  </a:lnTo>
                  <a:lnTo>
                    <a:pt x="104" y="29"/>
                  </a:lnTo>
                  <a:lnTo>
                    <a:pt x="122" y="27"/>
                  </a:lnTo>
                  <a:lnTo>
                    <a:pt x="160" y="22"/>
                  </a:lnTo>
                  <a:lnTo>
                    <a:pt x="186" y="19"/>
                  </a:lnTo>
                  <a:lnTo>
                    <a:pt x="201" y="17"/>
                  </a:lnTo>
                  <a:lnTo>
                    <a:pt x="208" y="15"/>
                  </a:lnTo>
                  <a:lnTo>
                    <a:pt x="256" y="10"/>
                  </a:lnTo>
                  <a:lnTo>
                    <a:pt x="261" y="9"/>
                  </a:lnTo>
                  <a:lnTo>
                    <a:pt x="312" y="0"/>
                  </a:lnTo>
                  <a:lnTo>
                    <a:pt x="312" y="3"/>
                  </a:lnTo>
                  <a:lnTo>
                    <a:pt x="312" y="9"/>
                  </a:lnTo>
                  <a:lnTo>
                    <a:pt x="310" y="7"/>
                  </a:lnTo>
                  <a:lnTo>
                    <a:pt x="310" y="9"/>
                  </a:lnTo>
                  <a:lnTo>
                    <a:pt x="312" y="10"/>
                  </a:lnTo>
                  <a:lnTo>
                    <a:pt x="310" y="10"/>
                  </a:lnTo>
                  <a:lnTo>
                    <a:pt x="309" y="12"/>
                  </a:lnTo>
                  <a:lnTo>
                    <a:pt x="307" y="12"/>
                  </a:lnTo>
                  <a:lnTo>
                    <a:pt x="307" y="14"/>
                  </a:lnTo>
                  <a:lnTo>
                    <a:pt x="303" y="15"/>
                  </a:lnTo>
                  <a:lnTo>
                    <a:pt x="302" y="21"/>
                  </a:lnTo>
                  <a:lnTo>
                    <a:pt x="300" y="21"/>
                  </a:lnTo>
                  <a:lnTo>
                    <a:pt x="298" y="22"/>
                  </a:lnTo>
                  <a:lnTo>
                    <a:pt x="297" y="22"/>
                  </a:lnTo>
                  <a:lnTo>
                    <a:pt x="298" y="24"/>
                  </a:lnTo>
                  <a:lnTo>
                    <a:pt x="297" y="26"/>
                  </a:lnTo>
                  <a:lnTo>
                    <a:pt x="297" y="27"/>
                  </a:lnTo>
                  <a:lnTo>
                    <a:pt x="295" y="29"/>
                  </a:lnTo>
                  <a:lnTo>
                    <a:pt x="295" y="33"/>
                  </a:lnTo>
                  <a:lnTo>
                    <a:pt x="292" y="34"/>
                  </a:lnTo>
                  <a:lnTo>
                    <a:pt x="288" y="38"/>
                  </a:lnTo>
                  <a:lnTo>
                    <a:pt x="290" y="43"/>
                  </a:lnTo>
                  <a:lnTo>
                    <a:pt x="286" y="48"/>
                  </a:lnTo>
                  <a:lnTo>
                    <a:pt x="286" y="50"/>
                  </a:lnTo>
                  <a:lnTo>
                    <a:pt x="288" y="55"/>
                  </a:lnTo>
                  <a:lnTo>
                    <a:pt x="295" y="56"/>
                  </a:lnTo>
                  <a:lnTo>
                    <a:pt x="303" y="63"/>
                  </a:lnTo>
                  <a:lnTo>
                    <a:pt x="312" y="63"/>
                  </a:lnTo>
                  <a:lnTo>
                    <a:pt x="314" y="67"/>
                  </a:lnTo>
                  <a:lnTo>
                    <a:pt x="317" y="68"/>
                  </a:lnTo>
                  <a:lnTo>
                    <a:pt x="321" y="72"/>
                  </a:lnTo>
                  <a:lnTo>
                    <a:pt x="326" y="75"/>
                  </a:lnTo>
                  <a:lnTo>
                    <a:pt x="329" y="79"/>
                  </a:lnTo>
                  <a:lnTo>
                    <a:pt x="334" y="80"/>
                  </a:lnTo>
                  <a:lnTo>
                    <a:pt x="338" y="79"/>
                  </a:lnTo>
                  <a:lnTo>
                    <a:pt x="348" y="79"/>
                  </a:lnTo>
                  <a:lnTo>
                    <a:pt x="353" y="80"/>
                  </a:lnTo>
                  <a:lnTo>
                    <a:pt x="356" y="87"/>
                  </a:lnTo>
                  <a:lnTo>
                    <a:pt x="358" y="92"/>
                  </a:lnTo>
                  <a:lnTo>
                    <a:pt x="363" y="97"/>
                  </a:lnTo>
                  <a:lnTo>
                    <a:pt x="367" y="104"/>
                  </a:lnTo>
                  <a:lnTo>
                    <a:pt x="370" y="106"/>
                  </a:lnTo>
                  <a:lnTo>
                    <a:pt x="372" y="113"/>
                  </a:lnTo>
                  <a:lnTo>
                    <a:pt x="373" y="116"/>
                  </a:lnTo>
                  <a:lnTo>
                    <a:pt x="375" y="123"/>
                  </a:lnTo>
                  <a:lnTo>
                    <a:pt x="387" y="130"/>
                  </a:lnTo>
                  <a:lnTo>
                    <a:pt x="396" y="140"/>
                  </a:lnTo>
                  <a:lnTo>
                    <a:pt x="396" y="144"/>
                  </a:lnTo>
                  <a:lnTo>
                    <a:pt x="401" y="150"/>
                  </a:lnTo>
                  <a:lnTo>
                    <a:pt x="401" y="152"/>
                  </a:lnTo>
                  <a:lnTo>
                    <a:pt x="408" y="155"/>
                  </a:lnTo>
                  <a:lnTo>
                    <a:pt x="418" y="162"/>
                  </a:lnTo>
                  <a:lnTo>
                    <a:pt x="421" y="164"/>
                  </a:lnTo>
                  <a:lnTo>
                    <a:pt x="426" y="164"/>
                  </a:lnTo>
                  <a:lnTo>
                    <a:pt x="430" y="167"/>
                  </a:lnTo>
                  <a:lnTo>
                    <a:pt x="432" y="167"/>
                  </a:lnTo>
                  <a:lnTo>
                    <a:pt x="437" y="171"/>
                  </a:lnTo>
                  <a:lnTo>
                    <a:pt x="438" y="174"/>
                  </a:lnTo>
                  <a:lnTo>
                    <a:pt x="443" y="176"/>
                  </a:lnTo>
                  <a:lnTo>
                    <a:pt x="449" y="186"/>
                  </a:lnTo>
                  <a:lnTo>
                    <a:pt x="452" y="188"/>
                  </a:lnTo>
                  <a:lnTo>
                    <a:pt x="455" y="196"/>
                  </a:lnTo>
                  <a:lnTo>
                    <a:pt x="459" y="196"/>
                  </a:lnTo>
                  <a:lnTo>
                    <a:pt x="464" y="200"/>
                  </a:lnTo>
                  <a:lnTo>
                    <a:pt x="466" y="200"/>
                  </a:lnTo>
                  <a:lnTo>
                    <a:pt x="473" y="202"/>
                  </a:lnTo>
                  <a:lnTo>
                    <a:pt x="478" y="205"/>
                  </a:lnTo>
                  <a:lnTo>
                    <a:pt x="479" y="207"/>
                  </a:lnTo>
                  <a:lnTo>
                    <a:pt x="483" y="208"/>
                  </a:lnTo>
                  <a:lnTo>
                    <a:pt x="486" y="214"/>
                  </a:lnTo>
                  <a:lnTo>
                    <a:pt x="491" y="215"/>
                  </a:lnTo>
                  <a:lnTo>
                    <a:pt x="495" y="217"/>
                  </a:lnTo>
                  <a:lnTo>
                    <a:pt x="495" y="220"/>
                  </a:lnTo>
                  <a:lnTo>
                    <a:pt x="496" y="224"/>
                  </a:lnTo>
                  <a:lnTo>
                    <a:pt x="493" y="225"/>
                  </a:lnTo>
                  <a:lnTo>
                    <a:pt x="495" y="229"/>
                  </a:lnTo>
                  <a:lnTo>
                    <a:pt x="493" y="229"/>
                  </a:lnTo>
                  <a:lnTo>
                    <a:pt x="495" y="234"/>
                  </a:lnTo>
                  <a:lnTo>
                    <a:pt x="498" y="234"/>
                  </a:lnTo>
                  <a:lnTo>
                    <a:pt x="498" y="236"/>
                  </a:lnTo>
                  <a:lnTo>
                    <a:pt x="500" y="236"/>
                  </a:lnTo>
                  <a:lnTo>
                    <a:pt x="503" y="239"/>
                  </a:lnTo>
                  <a:lnTo>
                    <a:pt x="505" y="237"/>
                  </a:lnTo>
                  <a:lnTo>
                    <a:pt x="508" y="237"/>
                  </a:lnTo>
                  <a:lnTo>
                    <a:pt x="505" y="241"/>
                  </a:lnTo>
                  <a:lnTo>
                    <a:pt x="510" y="244"/>
                  </a:lnTo>
                  <a:lnTo>
                    <a:pt x="508" y="244"/>
                  </a:lnTo>
                  <a:lnTo>
                    <a:pt x="510" y="246"/>
                  </a:lnTo>
                  <a:lnTo>
                    <a:pt x="508" y="248"/>
                  </a:lnTo>
                  <a:lnTo>
                    <a:pt x="514" y="249"/>
                  </a:lnTo>
                  <a:lnTo>
                    <a:pt x="515" y="253"/>
                  </a:lnTo>
                  <a:lnTo>
                    <a:pt x="519" y="251"/>
                  </a:lnTo>
                  <a:lnTo>
                    <a:pt x="519" y="251"/>
                  </a:lnTo>
                  <a:lnTo>
                    <a:pt x="520" y="255"/>
                  </a:lnTo>
                  <a:lnTo>
                    <a:pt x="520" y="258"/>
                  </a:lnTo>
                  <a:lnTo>
                    <a:pt x="524" y="261"/>
                  </a:lnTo>
                  <a:lnTo>
                    <a:pt x="529" y="265"/>
                  </a:lnTo>
                  <a:lnTo>
                    <a:pt x="543" y="268"/>
                  </a:lnTo>
                  <a:lnTo>
                    <a:pt x="544" y="270"/>
                  </a:lnTo>
                  <a:lnTo>
                    <a:pt x="549" y="272"/>
                  </a:lnTo>
                  <a:lnTo>
                    <a:pt x="551" y="273"/>
                  </a:lnTo>
                  <a:lnTo>
                    <a:pt x="554" y="273"/>
                  </a:lnTo>
                  <a:lnTo>
                    <a:pt x="558" y="277"/>
                  </a:lnTo>
                  <a:lnTo>
                    <a:pt x="560" y="278"/>
                  </a:lnTo>
                  <a:lnTo>
                    <a:pt x="560" y="285"/>
                  </a:lnTo>
                  <a:lnTo>
                    <a:pt x="558" y="285"/>
                  </a:lnTo>
                  <a:lnTo>
                    <a:pt x="558" y="287"/>
                  </a:lnTo>
                  <a:lnTo>
                    <a:pt x="563" y="294"/>
                  </a:lnTo>
                  <a:lnTo>
                    <a:pt x="565" y="294"/>
                  </a:lnTo>
                  <a:lnTo>
                    <a:pt x="563" y="297"/>
                  </a:lnTo>
                  <a:lnTo>
                    <a:pt x="566" y="297"/>
                  </a:lnTo>
                  <a:lnTo>
                    <a:pt x="568" y="302"/>
                  </a:lnTo>
                  <a:lnTo>
                    <a:pt x="572" y="302"/>
                  </a:lnTo>
                  <a:lnTo>
                    <a:pt x="572" y="304"/>
                  </a:lnTo>
                  <a:lnTo>
                    <a:pt x="572" y="306"/>
                  </a:lnTo>
                  <a:lnTo>
                    <a:pt x="573" y="306"/>
                  </a:lnTo>
                  <a:lnTo>
                    <a:pt x="573" y="311"/>
                  </a:lnTo>
                  <a:lnTo>
                    <a:pt x="575" y="314"/>
                  </a:lnTo>
                  <a:lnTo>
                    <a:pt x="575" y="316"/>
                  </a:lnTo>
                  <a:lnTo>
                    <a:pt x="577" y="316"/>
                  </a:lnTo>
                  <a:lnTo>
                    <a:pt x="575" y="323"/>
                  </a:lnTo>
                  <a:lnTo>
                    <a:pt x="578" y="325"/>
                  </a:lnTo>
                  <a:lnTo>
                    <a:pt x="580" y="330"/>
                  </a:lnTo>
                  <a:lnTo>
                    <a:pt x="578" y="335"/>
                  </a:lnTo>
                  <a:lnTo>
                    <a:pt x="584" y="338"/>
                  </a:lnTo>
                  <a:lnTo>
                    <a:pt x="585" y="340"/>
                  </a:lnTo>
                  <a:lnTo>
                    <a:pt x="585" y="340"/>
                  </a:lnTo>
                  <a:lnTo>
                    <a:pt x="587" y="340"/>
                  </a:lnTo>
                  <a:lnTo>
                    <a:pt x="589" y="342"/>
                  </a:lnTo>
                  <a:lnTo>
                    <a:pt x="594" y="342"/>
                  </a:lnTo>
                  <a:lnTo>
                    <a:pt x="597" y="343"/>
                  </a:lnTo>
                  <a:lnTo>
                    <a:pt x="599" y="345"/>
                  </a:lnTo>
                  <a:lnTo>
                    <a:pt x="604" y="347"/>
                  </a:lnTo>
                  <a:lnTo>
                    <a:pt x="611" y="355"/>
                  </a:lnTo>
                  <a:lnTo>
                    <a:pt x="611" y="362"/>
                  </a:lnTo>
                  <a:lnTo>
                    <a:pt x="614" y="367"/>
                  </a:lnTo>
                  <a:lnTo>
                    <a:pt x="614" y="369"/>
                  </a:lnTo>
                  <a:lnTo>
                    <a:pt x="618" y="374"/>
                  </a:lnTo>
                  <a:lnTo>
                    <a:pt x="619" y="372"/>
                  </a:lnTo>
                  <a:lnTo>
                    <a:pt x="621" y="374"/>
                  </a:lnTo>
                  <a:lnTo>
                    <a:pt x="625" y="383"/>
                  </a:lnTo>
                  <a:lnTo>
                    <a:pt x="621" y="386"/>
                  </a:lnTo>
                  <a:lnTo>
                    <a:pt x="623" y="391"/>
                  </a:lnTo>
                  <a:lnTo>
                    <a:pt x="628" y="395"/>
                  </a:lnTo>
                  <a:lnTo>
                    <a:pt x="628" y="406"/>
                  </a:lnTo>
                  <a:lnTo>
                    <a:pt x="631" y="408"/>
                  </a:lnTo>
                  <a:lnTo>
                    <a:pt x="660" y="418"/>
                  </a:lnTo>
                  <a:lnTo>
                    <a:pt x="652" y="429"/>
                  </a:lnTo>
                  <a:lnTo>
                    <a:pt x="654" y="439"/>
                  </a:lnTo>
                  <a:lnTo>
                    <a:pt x="631" y="446"/>
                  </a:lnTo>
                  <a:lnTo>
                    <a:pt x="626" y="441"/>
                  </a:lnTo>
                  <a:lnTo>
                    <a:pt x="623" y="441"/>
                  </a:lnTo>
                  <a:lnTo>
                    <a:pt x="623" y="439"/>
                  </a:lnTo>
                  <a:lnTo>
                    <a:pt x="623" y="437"/>
                  </a:lnTo>
                  <a:lnTo>
                    <a:pt x="618" y="442"/>
                  </a:lnTo>
                  <a:lnTo>
                    <a:pt x="611" y="436"/>
                  </a:lnTo>
                  <a:lnTo>
                    <a:pt x="618" y="442"/>
                  </a:lnTo>
                  <a:lnTo>
                    <a:pt x="621" y="439"/>
                  </a:lnTo>
                  <a:lnTo>
                    <a:pt x="621" y="442"/>
                  </a:lnTo>
                  <a:lnTo>
                    <a:pt x="626" y="441"/>
                  </a:lnTo>
                  <a:lnTo>
                    <a:pt x="631" y="447"/>
                  </a:lnTo>
                  <a:lnTo>
                    <a:pt x="647" y="449"/>
                  </a:lnTo>
                  <a:lnTo>
                    <a:pt x="645" y="458"/>
                  </a:lnTo>
                  <a:lnTo>
                    <a:pt x="635" y="466"/>
                  </a:lnTo>
                  <a:lnTo>
                    <a:pt x="630" y="456"/>
                  </a:lnTo>
                  <a:lnTo>
                    <a:pt x="626" y="459"/>
                  </a:lnTo>
                  <a:lnTo>
                    <a:pt x="630" y="466"/>
                  </a:lnTo>
                  <a:lnTo>
                    <a:pt x="614" y="458"/>
                  </a:lnTo>
                  <a:lnTo>
                    <a:pt x="638" y="478"/>
                  </a:lnTo>
                  <a:lnTo>
                    <a:pt x="631" y="487"/>
                  </a:lnTo>
                  <a:lnTo>
                    <a:pt x="625" y="482"/>
                  </a:lnTo>
                  <a:lnTo>
                    <a:pt x="626" y="495"/>
                  </a:lnTo>
                  <a:lnTo>
                    <a:pt x="633" y="502"/>
                  </a:lnTo>
                  <a:lnTo>
                    <a:pt x="633" y="507"/>
                  </a:lnTo>
                  <a:lnTo>
                    <a:pt x="623" y="529"/>
                  </a:lnTo>
                  <a:lnTo>
                    <a:pt x="614" y="529"/>
                  </a:lnTo>
                  <a:lnTo>
                    <a:pt x="609" y="536"/>
                  </a:lnTo>
                  <a:lnTo>
                    <a:pt x="613" y="543"/>
                  </a:lnTo>
                  <a:lnTo>
                    <a:pt x="613" y="538"/>
                  </a:lnTo>
                  <a:lnTo>
                    <a:pt x="625" y="538"/>
                  </a:lnTo>
                  <a:lnTo>
                    <a:pt x="625" y="545"/>
                  </a:lnTo>
                  <a:lnTo>
                    <a:pt x="618" y="560"/>
                  </a:lnTo>
                  <a:lnTo>
                    <a:pt x="599" y="565"/>
                  </a:lnTo>
                  <a:lnTo>
                    <a:pt x="601" y="572"/>
                  </a:lnTo>
                  <a:lnTo>
                    <a:pt x="607" y="577"/>
                  </a:lnTo>
                  <a:lnTo>
                    <a:pt x="599" y="574"/>
                  </a:lnTo>
                  <a:lnTo>
                    <a:pt x="607" y="587"/>
                  </a:lnTo>
                  <a:lnTo>
                    <a:pt x="602" y="591"/>
                  </a:lnTo>
                  <a:lnTo>
                    <a:pt x="609" y="593"/>
                  </a:lnTo>
                  <a:lnTo>
                    <a:pt x="606" y="606"/>
                  </a:lnTo>
                  <a:lnTo>
                    <a:pt x="611" y="622"/>
                  </a:lnTo>
                  <a:lnTo>
                    <a:pt x="609" y="628"/>
                  </a:lnTo>
                  <a:lnTo>
                    <a:pt x="607" y="630"/>
                  </a:lnTo>
                  <a:lnTo>
                    <a:pt x="599" y="628"/>
                  </a:lnTo>
                  <a:lnTo>
                    <a:pt x="599" y="630"/>
                  </a:lnTo>
                  <a:lnTo>
                    <a:pt x="595" y="628"/>
                  </a:lnTo>
                  <a:lnTo>
                    <a:pt x="594" y="628"/>
                  </a:lnTo>
                  <a:lnTo>
                    <a:pt x="584" y="628"/>
                  </a:lnTo>
                  <a:lnTo>
                    <a:pt x="580" y="625"/>
                  </a:lnTo>
                  <a:lnTo>
                    <a:pt x="577" y="625"/>
                  </a:lnTo>
                  <a:lnTo>
                    <a:pt x="575" y="627"/>
                  </a:lnTo>
                  <a:lnTo>
                    <a:pt x="572" y="623"/>
                  </a:lnTo>
                  <a:lnTo>
                    <a:pt x="561" y="623"/>
                  </a:lnTo>
                  <a:lnTo>
                    <a:pt x="558" y="620"/>
                  </a:lnTo>
                  <a:lnTo>
                    <a:pt x="556" y="622"/>
                  </a:lnTo>
                  <a:lnTo>
                    <a:pt x="551" y="620"/>
                  </a:lnTo>
                  <a:lnTo>
                    <a:pt x="551" y="622"/>
                  </a:lnTo>
                  <a:lnTo>
                    <a:pt x="549" y="625"/>
                  </a:lnTo>
                  <a:lnTo>
                    <a:pt x="548" y="628"/>
                  </a:lnTo>
                  <a:lnTo>
                    <a:pt x="543" y="627"/>
                  </a:lnTo>
                  <a:lnTo>
                    <a:pt x="544" y="632"/>
                  </a:lnTo>
                  <a:lnTo>
                    <a:pt x="541" y="632"/>
                  </a:lnTo>
                  <a:lnTo>
                    <a:pt x="543" y="649"/>
                  </a:lnTo>
                  <a:lnTo>
                    <a:pt x="548" y="656"/>
                  </a:lnTo>
                  <a:lnTo>
                    <a:pt x="549" y="661"/>
                  </a:lnTo>
                  <a:lnTo>
                    <a:pt x="549" y="675"/>
                  </a:lnTo>
                  <a:lnTo>
                    <a:pt x="548" y="681"/>
                  </a:lnTo>
                  <a:lnTo>
                    <a:pt x="548" y="681"/>
                  </a:lnTo>
                  <a:lnTo>
                    <a:pt x="549" y="690"/>
                  </a:lnTo>
                  <a:lnTo>
                    <a:pt x="548" y="693"/>
                  </a:lnTo>
                  <a:lnTo>
                    <a:pt x="532" y="695"/>
                  </a:lnTo>
                  <a:lnTo>
                    <a:pt x="531" y="695"/>
                  </a:lnTo>
                  <a:lnTo>
                    <a:pt x="525" y="687"/>
                  </a:lnTo>
                  <a:lnTo>
                    <a:pt x="525" y="676"/>
                  </a:lnTo>
                  <a:lnTo>
                    <a:pt x="522" y="675"/>
                  </a:lnTo>
                  <a:lnTo>
                    <a:pt x="519" y="671"/>
                  </a:lnTo>
                  <a:lnTo>
                    <a:pt x="520" y="666"/>
                  </a:lnTo>
                  <a:lnTo>
                    <a:pt x="495" y="668"/>
                  </a:lnTo>
                  <a:lnTo>
                    <a:pt x="488" y="668"/>
                  </a:lnTo>
                  <a:lnTo>
                    <a:pt x="473" y="669"/>
                  </a:lnTo>
                  <a:lnTo>
                    <a:pt x="457" y="669"/>
                  </a:lnTo>
                  <a:lnTo>
                    <a:pt x="399" y="675"/>
                  </a:lnTo>
                  <a:lnTo>
                    <a:pt x="377" y="675"/>
                  </a:lnTo>
                  <a:lnTo>
                    <a:pt x="375" y="675"/>
                  </a:lnTo>
                  <a:lnTo>
                    <a:pt x="336" y="678"/>
                  </a:lnTo>
                  <a:lnTo>
                    <a:pt x="319" y="678"/>
                  </a:lnTo>
                  <a:lnTo>
                    <a:pt x="285" y="681"/>
                  </a:lnTo>
                  <a:lnTo>
                    <a:pt x="274" y="681"/>
                  </a:lnTo>
                  <a:lnTo>
                    <a:pt x="247" y="683"/>
                  </a:lnTo>
                  <a:lnTo>
                    <a:pt x="235" y="685"/>
                  </a:lnTo>
                  <a:lnTo>
                    <a:pt x="170" y="688"/>
                  </a:lnTo>
                  <a:lnTo>
                    <a:pt x="170" y="688"/>
                  </a:lnTo>
                  <a:lnTo>
                    <a:pt x="165" y="685"/>
                  </a:lnTo>
                  <a:lnTo>
                    <a:pt x="162" y="683"/>
                  </a:lnTo>
                  <a:lnTo>
                    <a:pt x="160" y="680"/>
                  </a:lnTo>
                  <a:lnTo>
                    <a:pt x="158" y="676"/>
                  </a:lnTo>
                  <a:lnTo>
                    <a:pt x="158" y="669"/>
                  </a:lnTo>
                  <a:lnTo>
                    <a:pt x="157" y="663"/>
                  </a:lnTo>
                  <a:lnTo>
                    <a:pt x="151" y="658"/>
                  </a:lnTo>
                  <a:lnTo>
                    <a:pt x="151" y="652"/>
                  </a:lnTo>
                  <a:lnTo>
                    <a:pt x="146" y="651"/>
                  </a:lnTo>
                  <a:lnTo>
                    <a:pt x="146" y="647"/>
                  </a:lnTo>
                  <a:lnTo>
                    <a:pt x="143" y="635"/>
                  </a:lnTo>
                  <a:lnTo>
                    <a:pt x="140" y="628"/>
                  </a:lnTo>
                  <a:lnTo>
                    <a:pt x="134" y="623"/>
                  </a:lnTo>
                  <a:lnTo>
                    <a:pt x="131" y="622"/>
                  </a:lnTo>
                  <a:lnTo>
                    <a:pt x="129" y="618"/>
                  </a:lnTo>
                  <a:lnTo>
                    <a:pt x="131" y="613"/>
                  </a:lnTo>
                  <a:lnTo>
                    <a:pt x="128" y="606"/>
                  </a:lnTo>
                  <a:lnTo>
                    <a:pt x="131" y="601"/>
                  </a:lnTo>
                  <a:lnTo>
                    <a:pt x="129" y="598"/>
                  </a:lnTo>
                  <a:lnTo>
                    <a:pt x="129" y="593"/>
                  </a:lnTo>
                  <a:lnTo>
                    <a:pt x="131" y="581"/>
                  </a:lnTo>
                  <a:lnTo>
                    <a:pt x="129" y="576"/>
                  </a:lnTo>
                  <a:lnTo>
                    <a:pt x="131" y="567"/>
                  </a:lnTo>
                  <a:lnTo>
                    <a:pt x="131" y="562"/>
                  </a:lnTo>
                  <a:lnTo>
                    <a:pt x="128" y="552"/>
                  </a:lnTo>
                  <a:lnTo>
                    <a:pt x="121" y="543"/>
                  </a:lnTo>
                  <a:lnTo>
                    <a:pt x="119" y="540"/>
                  </a:lnTo>
                  <a:lnTo>
                    <a:pt x="119" y="536"/>
                  </a:lnTo>
                  <a:lnTo>
                    <a:pt x="116" y="529"/>
                  </a:lnTo>
                  <a:close/>
                  <a:moveTo>
                    <a:pt x="609" y="599"/>
                  </a:moveTo>
                  <a:lnTo>
                    <a:pt x="618" y="587"/>
                  </a:lnTo>
                  <a:lnTo>
                    <a:pt x="619" y="593"/>
                  </a:lnTo>
                  <a:lnTo>
                    <a:pt x="618" y="627"/>
                  </a:lnTo>
                  <a:lnTo>
                    <a:pt x="614" y="625"/>
                  </a:lnTo>
                  <a:lnTo>
                    <a:pt x="613" y="606"/>
                  </a:lnTo>
                  <a:lnTo>
                    <a:pt x="607" y="603"/>
                  </a:lnTo>
                  <a:lnTo>
                    <a:pt x="609" y="599"/>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21" name="Freeform 1653"/>
            <p:cNvSpPr>
              <a:spLocks/>
            </p:cNvSpPr>
            <p:nvPr/>
          </p:nvSpPr>
          <p:spPr bwMode="auto">
            <a:xfrm>
              <a:off x="2738" y="2608"/>
              <a:ext cx="247" cy="223"/>
            </a:xfrm>
            <a:custGeom>
              <a:avLst/>
              <a:gdLst/>
              <a:ahLst/>
              <a:cxnLst>
                <a:cxn ang="0">
                  <a:pos x="20" y="153"/>
                </a:cxn>
                <a:cxn ang="0">
                  <a:pos x="64" y="20"/>
                </a:cxn>
                <a:cxn ang="0">
                  <a:pos x="225" y="15"/>
                </a:cxn>
                <a:cxn ang="0">
                  <a:pos x="394" y="8"/>
                </a:cxn>
                <a:cxn ang="0">
                  <a:pos x="551" y="5"/>
                </a:cxn>
                <a:cxn ang="0">
                  <a:pos x="563" y="18"/>
                </a:cxn>
                <a:cxn ang="0">
                  <a:pos x="551" y="46"/>
                </a:cxn>
                <a:cxn ang="0">
                  <a:pos x="532" y="63"/>
                </a:cxn>
                <a:cxn ang="0">
                  <a:pos x="614" y="82"/>
                </a:cxn>
                <a:cxn ang="0">
                  <a:pos x="602" y="88"/>
                </a:cxn>
                <a:cxn ang="0">
                  <a:pos x="604" y="100"/>
                </a:cxn>
                <a:cxn ang="0">
                  <a:pos x="582" y="116"/>
                </a:cxn>
                <a:cxn ang="0">
                  <a:pos x="596" y="129"/>
                </a:cxn>
                <a:cxn ang="0">
                  <a:pos x="585" y="146"/>
                </a:cxn>
                <a:cxn ang="0">
                  <a:pos x="572" y="150"/>
                </a:cxn>
                <a:cxn ang="0">
                  <a:pos x="568" y="157"/>
                </a:cxn>
                <a:cxn ang="0">
                  <a:pos x="561" y="167"/>
                </a:cxn>
                <a:cxn ang="0">
                  <a:pos x="567" y="177"/>
                </a:cxn>
                <a:cxn ang="0">
                  <a:pos x="568" y="191"/>
                </a:cxn>
                <a:cxn ang="0">
                  <a:pos x="563" y="210"/>
                </a:cxn>
                <a:cxn ang="0">
                  <a:pos x="544" y="232"/>
                </a:cxn>
                <a:cxn ang="0">
                  <a:pos x="546" y="251"/>
                </a:cxn>
                <a:cxn ang="0">
                  <a:pos x="531" y="259"/>
                </a:cxn>
                <a:cxn ang="0">
                  <a:pos x="527" y="261"/>
                </a:cxn>
                <a:cxn ang="0">
                  <a:pos x="520" y="273"/>
                </a:cxn>
                <a:cxn ang="0">
                  <a:pos x="519" y="278"/>
                </a:cxn>
                <a:cxn ang="0">
                  <a:pos x="517" y="288"/>
                </a:cxn>
                <a:cxn ang="0">
                  <a:pos x="520" y="304"/>
                </a:cxn>
                <a:cxn ang="0">
                  <a:pos x="515" y="322"/>
                </a:cxn>
                <a:cxn ang="0">
                  <a:pos x="503" y="334"/>
                </a:cxn>
                <a:cxn ang="0">
                  <a:pos x="490" y="345"/>
                </a:cxn>
                <a:cxn ang="0">
                  <a:pos x="471" y="355"/>
                </a:cxn>
                <a:cxn ang="0">
                  <a:pos x="473" y="363"/>
                </a:cxn>
                <a:cxn ang="0">
                  <a:pos x="471" y="387"/>
                </a:cxn>
                <a:cxn ang="0">
                  <a:pos x="466" y="398"/>
                </a:cxn>
                <a:cxn ang="0">
                  <a:pos x="464" y="403"/>
                </a:cxn>
                <a:cxn ang="0">
                  <a:pos x="468" y="428"/>
                </a:cxn>
                <a:cxn ang="0">
                  <a:pos x="449" y="428"/>
                </a:cxn>
                <a:cxn ang="0">
                  <a:pos x="462" y="442"/>
                </a:cxn>
                <a:cxn ang="0">
                  <a:pos x="442" y="445"/>
                </a:cxn>
                <a:cxn ang="0">
                  <a:pos x="440" y="462"/>
                </a:cxn>
                <a:cxn ang="0">
                  <a:pos x="440" y="478"/>
                </a:cxn>
                <a:cxn ang="0">
                  <a:pos x="452" y="473"/>
                </a:cxn>
                <a:cxn ang="0">
                  <a:pos x="447" y="488"/>
                </a:cxn>
                <a:cxn ang="0">
                  <a:pos x="462" y="481"/>
                </a:cxn>
                <a:cxn ang="0">
                  <a:pos x="459" y="510"/>
                </a:cxn>
                <a:cxn ang="0">
                  <a:pos x="461" y="522"/>
                </a:cxn>
                <a:cxn ang="0">
                  <a:pos x="454" y="534"/>
                </a:cxn>
                <a:cxn ang="0">
                  <a:pos x="440" y="548"/>
                </a:cxn>
                <a:cxn ang="0">
                  <a:pos x="186" y="556"/>
                </a:cxn>
                <a:cxn ang="0">
                  <a:pos x="80" y="476"/>
                </a:cxn>
                <a:cxn ang="0">
                  <a:pos x="58" y="471"/>
                </a:cxn>
                <a:cxn ang="0">
                  <a:pos x="49" y="471"/>
                </a:cxn>
                <a:cxn ang="0">
                  <a:pos x="34" y="476"/>
                </a:cxn>
                <a:cxn ang="0">
                  <a:pos x="30" y="469"/>
                </a:cxn>
                <a:cxn ang="0">
                  <a:pos x="24" y="416"/>
                </a:cxn>
              </a:cxnLst>
              <a:rect l="0" t="0" r="r" b="b"/>
              <a:pathLst>
                <a:path w="618" h="558">
                  <a:moveTo>
                    <a:pt x="24" y="377"/>
                  </a:moveTo>
                  <a:lnTo>
                    <a:pt x="24" y="329"/>
                  </a:lnTo>
                  <a:lnTo>
                    <a:pt x="25" y="293"/>
                  </a:lnTo>
                  <a:lnTo>
                    <a:pt x="25" y="263"/>
                  </a:lnTo>
                  <a:lnTo>
                    <a:pt x="25" y="189"/>
                  </a:lnTo>
                  <a:lnTo>
                    <a:pt x="20" y="153"/>
                  </a:lnTo>
                  <a:lnTo>
                    <a:pt x="17" y="135"/>
                  </a:lnTo>
                  <a:lnTo>
                    <a:pt x="10" y="80"/>
                  </a:lnTo>
                  <a:lnTo>
                    <a:pt x="8" y="71"/>
                  </a:lnTo>
                  <a:lnTo>
                    <a:pt x="0" y="22"/>
                  </a:lnTo>
                  <a:lnTo>
                    <a:pt x="0" y="20"/>
                  </a:lnTo>
                  <a:lnTo>
                    <a:pt x="64" y="20"/>
                  </a:lnTo>
                  <a:lnTo>
                    <a:pt x="92" y="18"/>
                  </a:lnTo>
                  <a:lnTo>
                    <a:pt x="124" y="18"/>
                  </a:lnTo>
                  <a:lnTo>
                    <a:pt x="158" y="17"/>
                  </a:lnTo>
                  <a:lnTo>
                    <a:pt x="162" y="17"/>
                  </a:lnTo>
                  <a:lnTo>
                    <a:pt x="216" y="15"/>
                  </a:lnTo>
                  <a:lnTo>
                    <a:pt x="225" y="15"/>
                  </a:lnTo>
                  <a:lnTo>
                    <a:pt x="257" y="13"/>
                  </a:lnTo>
                  <a:lnTo>
                    <a:pt x="304" y="12"/>
                  </a:lnTo>
                  <a:lnTo>
                    <a:pt x="305" y="12"/>
                  </a:lnTo>
                  <a:lnTo>
                    <a:pt x="360" y="10"/>
                  </a:lnTo>
                  <a:lnTo>
                    <a:pt x="389" y="8"/>
                  </a:lnTo>
                  <a:lnTo>
                    <a:pt x="394" y="8"/>
                  </a:lnTo>
                  <a:lnTo>
                    <a:pt x="428" y="6"/>
                  </a:lnTo>
                  <a:lnTo>
                    <a:pt x="469" y="5"/>
                  </a:lnTo>
                  <a:lnTo>
                    <a:pt x="497" y="3"/>
                  </a:lnTo>
                  <a:lnTo>
                    <a:pt x="541" y="0"/>
                  </a:lnTo>
                  <a:lnTo>
                    <a:pt x="549" y="0"/>
                  </a:lnTo>
                  <a:lnTo>
                    <a:pt x="551" y="5"/>
                  </a:lnTo>
                  <a:lnTo>
                    <a:pt x="555" y="5"/>
                  </a:lnTo>
                  <a:lnTo>
                    <a:pt x="553" y="10"/>
                  </a:lnTo>
                  <a:lnTo>
                    <a:pt x="555" y="13"/>
                  </a:lnTo>
                  <a:lnTo>
                    <a:pt x="560" y="13"/>
                  </a:lnTo>
                  <a:lnTo>
                    <a:pt x="563" y="15"/>
                  </a:lnTo>
                  <a:lnTo>
                    <a:pt x="563" y="18"/>
                  </a:lnTo>
                  <a:lnTo>
                    <a:pt x="561" y="25"/>
                  </a:lnTo>
                  <a:lnTo>
                    <a:pt x="563" y="29"/>
                  </a:lnTo>
                  <a:lnTo>
                    <a:pt x="561" y="32"/>
                  </a:lnTo>
                  <a:lnTo>
                    <a:pt x="556" y="35"/>
                  </a:lnTo>
                  <a:lnTo>
                    <a:pt x="555" y="42"/>
                  </a:lnTo>
                  <a:lnTo>
                    <a:pt x="551" y="46"/>
                  </a:lnTo>
                  <a:lnTo>
                    <a:pt x="544" y="49"/>
                  </a:lnTo>
                  <a:lnTo>
                    <a:pt x="543" y="51"/>
                  </a:lnTo>
                  <a:lnTo>
                    <a:pt x="543" y="56"/>
                  </a:lnTo>
                  <a:lnTo>
                    <a:pt x="539" y="58"/>
                  </a:lnTo>
                  <a:lnTo>
                    <a:pt x="536" y="59"/>
                  </a:lnTo>
                  <a:lnTo>
                    <a:pt x="532" y="63"/>
                  </a:lnTo>
                  <a:lnTo>
                    <a:pt x="526" y="80"/>
                  </a:lnTo>
                  <a:lnTo>
                    <a:pt x="538" y="78"/>
                  </a:lnTo>
                  <a:lnTo>
                    <a:pt x="577" y="75"/>
                  </a:lnTo>
                  <a:lnTo>
                    <a:pt x="608" y="73"/>
                  </a:lnTo>
                  <a:lnTo>
                    <a:pt x="609" y="78"/>
                  </a:lnTo>
                  <a:lnTo>
                    <a:pt x="614" y="82"/>
                  </a:lnTo>
                  <a:lnTo>
                    <a:pt x="618" y="85"/>
                  </a:lnTo>
                  <a:lnTo>
                    <a:pt x="618" y="88"/>
                  </a:lnTo>
                  <a:lnTo>
                    <a:pt x="616" y="90"/>
                  </a:lnTo>
                  <a:lnTo>
                    <a:pt x="609" y="87"/>
                  </a:lnTo>
                  <a:lnTo>
                    <a:pt x="606" y="85"/>
                  </a:lnTo>
                  <a:lnTo>
                    <a:pt x="602" y="88"/>
                  </a:lnTo>
                  <a:lnTo>
                    <a:pt x="602" y="90"/>
                  </a:lnTo>
                  <a:lnTo>
                    <a:pt x="604" y="94"/>
                  </a:lnTo>
                  <a:lnTo>
                    <a:pt x="611" y="97"/>
                  </a:lnTo>
                  <a:lnTo>
                    <a:pt x="611" y="99"/>
                  </a:lnTo>
                  <a:lnTo>
                    <a:pt x="608" y="102"/>
                  </a:lnTo>
                  <a:lnTo>
                    <a:pt x="604" y="100"/>
                  </a:lnTo>
                  <a:lnTo>
                    <a:pt x="601" y="104"/>
                  </a:lnTo>
                  <a:lnTo>
                    <a:pt x="601" y="109"/>
                  </a:lnTo>
                  <a:lnTo>
                    <a:pt x="597" y="111"/>
                  </a:lnTo>
                  <a:lnTo>
                    <a:pt x="592" y="112"/>
                  </a:lnTo>
                  <a:lnTo>
                    <a:pt x="587" y="112"/>
                  </a:lnTo>
                  <a:lnTo>
                    <a:pt x="582" y="116"/>
                  </a:lnTo>
                  <a:lnTo>
                    <a:pt x="582" y="119"/>
                  </a:lnTo>
                  <a:lnTo>
                    <a:pt x="585" y="124"/>
                  </a:lnTo>
                  <a:lnTo>
                    <a:pt x="589" y="128"/>
                  </a:lnTo>
                  <a:lnTo>
                    <a:pt x="592" y="124"/>
                  </a:lnTo>
                  <a:lnTo>
                    <a:pt x="594" y="124"/>
                  </a:lnTo>
                  <a:lnTo>
                    <a:pt x="596" y="129"/>
                  </a:lnTo>
                  <a:lnTo>
                    <a:pt x="594" y="131"/>
                  </a:lnTo>
                  <a:lnTo>
                    <a:pt x="592" y="131"/>
                  </a:lnTo>
                  <a:lnTo>
                    <a:pt x="582" y="136"/>
                  </a:lnTo>
                  <a:lnTo>
                    <a:pt x="582" y="140"/>
                  </a:lnTo>
                  <a:lnTo>
                    <a:pt x="587" y="145"/>
                  </a:lnTo>
                  <a:lnTo>
                    <a:pt x="585" y="146"/>
                  </a:lnTo>
                  <a:lnTo>
                    <a:pt x="584" y="148"/>
                  </a:lnTo>
                  <a:lnTo>
                    <a:pt x="582" y="146"/>
                  </a:lnTo>
                  <a:lnTo>
                    <a:pt x="579" y="143"/>
                  </a:lnTo>
                  <a:lnTo>
                    <a:pt x="573" y="145"/>
                  </a:lnTo>
                  <a:lnTo>
                    <a:pt x="572" y="146"/>
                  </a:lnTo>
                  <a:lnTo>
                    <a:pt x="572" y="150"/>
                  </a:lnTo>
                  <a:lnTo>
                    <a:pt x="579" y="160"/>
                  </a:lnTo>
                  <a:lnTo>
                    <a:pt x="573" y="165"/>
                  </a:lnTo>
                  <a:lnTo>
                    <a:pt x="572" y="167"/>
                  </a:lnTo>
                  <a:lnTo>
                    <a:pt x="570" y="164"/>
                  </a:lnTo>
                  <a:lnTo>
                    <a:pt x="568" y="157"/>
                  </a:lnTo>
                  <a:lnTo>
                    <a:pt x="568" y="157"/>
                  </a:lnTo>
                  <a:lnTo>
                    <a:pt x="565" y="157"/>
                  </a:lnTo>
                  <a:lnTo>
                    <a:pt x="561" y="162"/>
                  </a:lnTo>
                  <a:lnTo>
                    <a:pt x="556" y="165"/>
                  </a:lnTo>
                  <a:lnTo>
                    <a:pt x="558" y="172"/>
                  </a:lnTo>
                  <a:lnTo>
                    <a:pt x="561" y="172"/>
                  </a:lnTo>
                  <a:lnTo>
                    <a:pt x="561" y="167"/>
                  </a:lnTo>
                  <a:lnTo>
                    <a:pt x="565" y="165"/>
                  </a:lnTo>
                  <a:lnTo>
                    <a:pt x="568" y="165"/>
                  </a:lnTo>
                  <a:lnTo>
                    <a:pt x="570" y="167"/>
                  </a:lnTo>
                  <a:lnTo>
                    <a:pt x="568" y="172"/>
                  </a:lnTo>
                  <a:lnTo>
                    <a:pt x="567" y="174"/>
                  </a:lnTo>
                  <a:lnTo>
                    <a:pt x="567" y="177"/>
                  </a:lnTo>
                  <a:lnTo>
                    <a:pt x="567" y="182"/>
                  </a:lnTo>
                  <a:lnTo>
                    <a:pt x="560" y="184"/>
                  </a:lnTo>
                  <a:lnTo>
                    <a:pt x="558" y="187"/>
                  </a:lnTo>
                  <a:lnTo>
                    <a:pt x="561" y="191"/>
                  </a:lnTo>
                  <a:lnTo>
                    <a:pt x="567" y="189"/>
                  </a:lnTo>
                  <a:lnTo>
                    <a:pt x="568" y="191"/>
                  </a:lnTo>
                  <a:lnTo>
                    <a:pt x="572" y="198"/>
                  </a:lnTo>
                  <a:lnTo>
                    <a:pt x="572" y="201"/>
                  </a:lnTo>
                  <a:lnTo>
                    <a:pt x="573" y="205"/>
                  </a:lnTo>
                  <a:lnTo>
                    <a:pt x="573" y="208"/>
                  </a:lnTo>
                  <a:lnTo>
                    <a:pt x="572" y="211"/>
                  </a:lnTo>
                  <a:lnTo>
                    <a:pt x="563" y="210"/>
                  </a:lnTo>
                  <a:lnTo>
                    <a:pt x="561" y="211"/>
                  </a:lnTo>
                  <a:lnTo>
                    <a:pt x="560" y="215"/>
                  </a:lnTo>
                  <a:lnTo>
                    <a:pt x="561" y="220"/>
                  </a:lnTo>
                  <a:lnTo>
                    <a:pt x="558" y="225"/>
                  </a:lnTo>
                  <a:lnTo>
                    <a:pt x="546" y="225"/>
                  </a:lnTo>
                  <a:lnTo>
                    <a:pt x="544" y="232"/>
                  </a:lnTo>
                  <a:lnTo>
                    <a:pt x="546" y="235"/>
                  </a:lnTo>
                  <a:lnTo>
                    <a:pt x="551" y="240"/>
                  </a:lnTo>
                  <a:lnTo>
                    <a:pt x="553" y="242"/>
                  </a:lnTo>
                  <a:lnTo>
                    <a:pt x="553" y="244"/>
                  </a:lnTo>
                  <a:lnTo>
                    <a:pt x="549" y="247"/>
                  </a:lnTo>
                  <a:lnTo>
                    <a:pt x="546" y="251"/>
                  </a:lnTo>
                  <a:lnTo>
                    <a:pt x="546" y="254"/>
                  </a:lnTo>
                  <a:lnTo>
                    <a:pt x="546" y="256"/>
                  </a:lnTo>
                  <a:lnTo>
                    <a:pt x="543" y="256"/>
                  </a:lnTo>
                  <a:lnTo>
                    <a:pt x="541" y="254"/>
                  </a:lnTo>
                  <a:lnTo>
                    <a:pt x="534" y="257"/>
                  </a:lnTo>
                  <a:lnTo>
                    <a:pt x="531" y="259"/>
                  </a:lnTo>
                  <a:lnTo>
                    <a:pt x="529" y="259"/>
                  </a:lnTo>
                  <a:lnTo>
                    <a:pt x="531" y="252"/>
                  </a:lnTo>
                  <a:lnTo>
                    <a:pt x="529" y="251"/>
                  </a:lnTo>
                  <a:lnTo>
                    <a:pt x="524" y="252"/>
                  </a:lnTo>
                  <a:lnTo>
                    <a:pt x="524" y="256"/>
                  </a:lnTo>
                  <a:lnTo>
                    <a:pt x="527" y="261"/>
                  </a:lnTo>
                  <a:lnTo>
                    <a:pt x="526" y="264"/>
                  </a:lnTo>
                  <a:lnTo>
                    <a:pt x="529" y="271"/>
                  </a:lnTo>
                  <a:lnTo>
                    <a:pt x="529" y="273"/>
                  </a:lnTo>
                  <a:lnTo>
                    <a:pt x="524" y="276"/>
                  </a:lnTo>
                  <a:lnTo>
                    <a:pt x="522" y="276"/>
                  </a:lnTo>
                  <a:lnTo>
                    <a:pt x="520" y="273"/>
                  </a:lnTo>
                  <a:lnTo>
                    <a:pt x="522" y="269"/>
                  </a:lnTo>
                  <a:lnTo>
                    <a:pt x="522" y="266"/>
                  </a:lnTo>
                  <a:lnTo>
                    <a:pt x="519" y="264"/>
                  </a:lnTo>
                  <a:lnTo>
                    <a:pt x="519" y="264"/>
                  </a:lnTo>
                  <a:lnTo>
                    <a:pt x="515" y="266"/>
                  </a:lnTo>
                  <a:lnTo>
                    <a:pt x="519" y="278"/>
                  </a:lnTo>
                  <a:lnTo>
                    <a:pt x="520" y="280"/>
                  </a:lnTo>
                  <a:lnTo>
                    <a:pt x="526" y="280"/>
                  </a:lnTo>
                  <a:lnTo>
                    <a:pt x="527" y="285"/>
                  </a:lnTo>
                  <a:lnTo>
                    <a:pt x="522" y="290"/>
                  </a:lnTo>
                  <a:lnTo>
                    <a:pt x="519" y="290"/>
                  </a:lnTo>
                  <a:lnTo>
                    <a:pt x="517" y="288"/>
                  </a:lnTo>
                  <a:lnTo>
                    <a:pt x="517" y="283"/>
                  </a:lnTo>
                  <a:lnTo>
                    <a:pt x="515" y="281"/>
                  </a:lnTo>
                  <a:lnTo>
                    <a:pt x="514" y="290"/>
                  </a:lnTo>
                  <a:lnTo>
                    <a:pt x="512" y="292"/>
                  </a:lnTo>
                  <a:lnTo>
                    <a:pt x="514" y="295"/>
                  </a:lnTo>
                  <a:lnTo>
                    <a:pt x="520" y="304"/>
                  </a:lnTo>
                  <a:lnTo>
                    <a:pt x="519" y="305"/>
                  </a:lnTo>
                  <a:lnTo>
                    <a:pt x="515" y="307"/>
                  </a:lnTo>
                  <a:lnTo>
                    <a:pt x="514" y="309"/>
                  </a:lnTo>
                  <a:lnTo>
                    <a:pt x="514" y="312"/>
                  </a:lnTo>
                  <a:lnTo>
                    <a:pt x="515" y="319"/>
                  </a:lnTo>
                  <a:lnTo>
                    <a:pt x="515" y="322"/>
                  </a:lnTo>
                  <a:lnTo>
                    <a:pt x="512" y="327"/>
                  </a:lnTo>
                  <a:lnTo>
                    <a:pt x="505" y="333"/>
                  </a:lnTo>
                  <a:lnTo>
                    <a:pt x="505" y="339"/>
                  </a:lnTo>
                  <a:lnTo>
                    <a:pt x="503" y="341"/>
                  </a:lnTo>
                  <a:lnTo>
                    <a:pt x="502" y="341"/>
                  </a:lnTo>
                  <a:lnTo>
                    <a:pt x="503" y="334"/>
                  </a:lnTo>
                  <a:lnTo>
                    <a:pt x="502" y="331"/>
                  </a:lnTo>
                  <a:lnTo>
                    <a:pt x="493" y="333"/>
                  </a:lnTo>
                  <a:lnTo>
                    <a:pt x="493" y="334"/>
                  </a:lnTo>
                  <a:lnTo>
                    <a:pt x="495" y="341"/>
                  </a:lnTo>
                  <a:lnTo>
                    <a:pt x="493" y="348"/>
                  </a:lnTo>
                  <a:lnTo>
                    <a:pt x="490" y="345"/>
                  </a:lnTo>
                  <a:lnTo>
                    <a:pt x="488" y="345"/>
                  </a:lnTo>
                  <a:lnTo>
                    <a:pt x="485" y="348"/>
                  </a:lnTo>
                  <a:lnTo>
                    <a:pt x="485" y="355"/>
                  </a:lnTo>
                  <a:lnTo>
                    <a:pt x="481" y="358"/>
                  </a:lnTo>
                  <a:lnTo>
                    <a:pt x="473" y="353"/>
                  </a:lnTo>
                  <a:lnTo>
                    <a:pt x="471" y="355"/>
                  </a:lnTo>
                  <a:lnTo>
                    <a:pt x="474" y="360"/>
                  </a:lnTo>
                  <a:lnTo>
                    <a:pt x="486" y="362"/>
                  </a:lnTo>
                  <a:lnTo>
                    <a:pt x="488" y="365"/>
                  </a:lnTo>
                  <a:lnTo>
                    <a:pt x="486" y="368"/>
                  </a:lnTo>
                  <a:lnTo>
                    <a:pt x="483" y="368"/>
                  </a:lnTo>
                  <a:lnTo>
                    <a:pt x="473" y="363"/>
                  </a:lnTo>
                  <a:lnTo>
                    <a:pt x="469" y="368"/>
                  </a:lnTo>
                  <a:lnTo>
                    <a:pt x="471" y="372"/>
                  </a:lnTo>
                  <a:lnTo>
                    <a:pt x="476" y="375"/>
                  </a:lnTo>
                  <a:lnTo>
                    <a:pt x="481" y="375"/>
                  </a:lnTo>
                  <a:lnTo>
                    <a:pt x="479" y="386"/>
                  </a:lnTo>
                  <a:lnTo>
                    <a:pt x="471" y="387"/>
                  </a:lnTo>
                  <a:lnTo>
                    <a:pt x="469" y="391"/>
                  </a:lnTo>
                  <a:lnTo>
                    <a:pt x="469" y="392"/>
                  </a:lnTo>
                  <a:lnTo>
                    <a:pt x="471" y="396"/>
                  </a:lnTo>
                  <a:lnTo>
                    <a:pt x="469" y="398"/>
                  </a:lnTo>
                  <a:lnTo>
                    <a:pt x="468" y="399"/>
                  </a:lnTo>
                  <a:lnTo>
                    <a:pt x="466" y="398"/>
                  </a:lnTo>
                  <a:lnTo>
                    <a:pt x="464" y="394"/>
                  </a:lnTo>
                  <a:lnTo>
                    <a:pt x="461" y="394"/>
                  </a:lnTo>
                  <a:lnTo>
                    <a:pt x="456" y="392"/>
                  </a:lnTo>
                  <a:lnTo>
                    <a:pt x="454" y="394"/>
                  </a:lnTo>
                  <a:lnTo>
                    <a:pt x="456" y="398"/>
                  </a:lnTo>
                  <a:lnTo>
                    <a:pt x="464" y="403"/>
                  </a:lnTo>
                  <a:lnTo>
                    <a:pt x="459" y="413"/>
                  </a:lnTo>
                  <a:lnTo>
                    <a:pt x="459" y="416"/>
                  </a:lnTo>
                  <a:lnTo>
                    <a:pt x="462" y="421"/>
                  </a:lnTo>
                  <a:lnTo>
                    <a:pt x="468" y="423"/>
                  </a:lnTo>
                  <a:lnTo>
                    <a:pt x="469" y="425"/>
                  </a:lnTo>
                  <a:lnTo>
                    <a:pt x="468" y="428"/>
                  </a:lnTo>
                  <a:lnTo>
                    <a:pt x="464" y="430"/>
                  </a:lnTo>
                  <a:lnTo>
                    <a:pt x="462" y="428"/>
                  </a:lnTo>
                  <a:lnTo>
                    <a:pt x="459" y="427"/>
                  </a:lnTo>
                  <a:lnTo>
                    <a:pt x="454" y="428"/>
                  </a:lnTo>
                  <a:lnTo>
                    <a:pt x="449" y="428"/>
                  </a:lnTo>
                  <a:lnTo>
                    <a:pt x="449" y="428"/>
                  </a:lnTo>
                  <a:lnTo>
                    <a:pt x="450" y="437"/>
                  </a:lnTo>
                  <a:lnTo>
                    <a:pt x="450" y="438"/>
                  </a:lnTo>
                  <a:lnTo>
                    <a:pt x="454" y="438"/>
                  </a:lnTo>
                  <a:lnTo>
                    <a:pt x="461" y="437"/>
                  </a:lnTo>
                  <a:lnTo>
                    <a:pt x="462" y="438"/>
                  </a:lnTo>
                  <a:lnTo>
                    <a:pt x="462" y="442"/>
                  </a:lnTo>
                  <a:lnTo>
                    <a:pt x="457" y="445"/>
                  </a:lnTo>
                  <a:lnTo>
                    <a:pt x="452" y="444"/>
                  </a:lnTo>
                  <a:lnTo>
                    <a:pt x="447" y="437"/>
                  </a:lnTo>
                  <a:lnTo>
                    <a:pt x="440" y="438"/>
                  </a:lnTo>
                  <a:lnTo>
                    <a:pt x="440" y="442"/>
                  </a:lnTo>
                  <a:lnTo>
                    <a:pt x="442" y="445"/>
                  </a:lnTo>
                  <a:lnTo>
                    <a:pt x="449" y="450"/>
                  </a:lnTo>
                  <a:lnTo>
                    <a:pt x="449" y="452"/>
                  </a:lnTo>
                  <a:lnTo>
                    <a:pt x="447" y="459"/>
                  </a:lnTo>
                  <a:lnTo>
                    <a:pt x="445" y="459"/>
                  </a:lnTo>
                  <a:lnTo>
                    <a:pt x="440" y="457"/>
                  </a:lnTo>
                  <a:lnTo>
                    <a:pt x="440" y="462"/>
                  </a:lnTo>
                  <a:lnTo>
                    <a:pt x="442" y="466"/>
                  </a:lnTo>
                  <a:lnTo>
                    <a:pt x="444" y="466"/>
                  </a:lnTo>
                  <a:lnTo>
                    <a:pt x="445" y="468"/>
                  </a:lnTo>
                  <a:lnTo>
                    <a:pt x="445" y="469"/>
                  </a:lnTo>
                  <a:lnTo>
                    <a:pt x="444" y="476"/>
                  </a:lnTo>
                  <a:lnTo>
                    <a:pt x="440" y="478"/>
                  </a:lnTo>
                  <a:lnTo>
                    <a:pt x="440" y="479"/>
                  </a:lnTo>
                  <a:lnTo>
                    <a:pt x="447" y="479"/>
                  </a:lnTo>
                  <a:lnTo>
                    <a:pt x="447" y="476"/>
                  </a:lnTo>
                  <a:lnTo>
                    <a:pt x="447" y="471"/>
                  </a:lnTo>
                  <a:lnTo>
                    <a:pt x="449" y="469"/>
                  </a:lnTo>
                  <a:lnTo>
                    <a:pt x="452" y="473"/>
                  </a:lnTo>
                  <a:lnTo>
                    <a:pt x="454" y="476"/>
                  </a:lnTo>
                  <a:lnTo>
                    <a:pt x="454" y="478"/>
                  </a:lnTo>
                  <a:lnTo>
                    <a:pt x="454" y="479"/>
                  </a:lnTo>
                  <a:lnTo>
                    <a:pt x="444" y="483"/>
                  </a:lnTo>
                  <a:lnTo>
                    <a:pt x="444" y="485"/>
                  </a:lnTo>
                  <a:lnTo>
                    <a:pt x="447" y="488"/>
                  </a:lnTo>
                  <a:lnTo>
                    <a:pt x="452" y="488"/>
                  </a:lnTo>
                  <a:lnTo>
                    <a:pt x="457" y="485"/>
                  </a:lnTo>
                  <a:lnTo>
                    <a:pt x="459" y="476"/>
                  </a:lnTo>
                  <a:lnTo>
                    <a:pt x="461" y="476"/>
                  </a:lnTo>
                  <a:lnTo>
                    <a:pt x="462" y="476"/>
                  </a:lnTo>
                  <a:lnTo>
                    <a:pt x="462" y="481"/>
                  </a:lnTo>
                  <a:lnTo>
                    <a:pt x="461" y="485"/>
                  </a:lnTo>
                  <a:lnTo>
                    <a:pt x="457" y="488"/>
                  </a:lnTo>
                  <a:lnTo>
                    <a:pt x="454" y="493"/>
                  </a:lnTo>
                  <a:lnTo>
                    <a:pt x="452" y="498"/>
                  </a:lnTo>
                  <a:lnTo>
                    <a:pt x="456" y="507"/>
                  </a:lnTo>
                  <a:lnTo>
                    <a:pt x="459" y="510"/>
                  </a:lnTo>
                  <a:lnTo>
                    <a:pt x="461" y="503"/>
                  </a:lnTo>
                  <a:lnTo>
                    <a:pt x="464" y="502"/>
                  </a:lnTo>
                  <a:lnTo>
                    <a:pt x="466" y="503"/>
                  </a:lnTo>
                  <a:lnTo>
                    <a:pt x="464" y="510"/>
                  </a:lnTo>
                  <a:lnTo>
                    <a:pt x="459" y="514"/>
                  </a:lnTo>
                  <a:lnTo>
                    <a:pt x="461" y="522"/>
                  </a:lnTo>
                  <a:lnTo>
                    <a:pt x="461" y="526"/>
                  </a:lnTo>
                  <a:lnTo>
                    <a:pt x="457" y="527"/>
                  </a:lnTo>
                  <a:lnTo>
                    <a:pt x="449" y="526"/>
                  </a:lnTo>
                  <a:lnTo>
                    <a:pt x="447" y="527"/>
                  </a:lnTo>
                  <a:lnTo>
                    <a:pt x="449" y="531"/>
                  </a:lnTo>
                  <a:lnTo>
                    <a:pt x="454" y="534"/>
                  </a:lnTo>
                  <a:lnTo>
                    <a:pt x="457" y="538"/>
                  </a:lnTo>
                  <a:lnTo>
                    <a:pt x="457" y="541"/>
                  </a:lnTo>
                  <a:lnTo>
                    <a:pt x="452" y="543"/>
                  </a:lnTo>
                  <a:lnTo>
                    <a:pt x="452" y="544"/>
                  </a:lnTo>
                  <a:lnTo>
                    <a:pt x="452" y="546"/>
                  </a:lnTo>
                  <a:lnTo>
                    <a:pt x="440" y="548"/>
                  </a:lnTo>
                  <a:lnTo>
                    <a:pt x="418" y="548"/>
                  </a:lnTo>
                  <a:lnTo>
                    <a:pt x="415" y="548"/>
                  </a:lnTo>
                  <a:lnTo>
                    <a:pt x="336" y="553"/>
                  </a:lnTo>
                  <a:lnTo>
                    <a:pt x="252" y="555"/>
                  </a:lnTo>
                  <a:lnTo>
                    <a:pt x="218" y="555"/>
                  </a:lnTo>
                  <a:lnTo>
                    <a:pt x="186" y="556"/>
                  </a:lnTo>
                  <a:lnTo>
                    <a:pt x="153" y="556"/>
                  </a:lnTo>
                  <a:lnTo>
                    <a:pt x="150" y="556"/>
                  </a:lnTo>
                  <a:lnTo>
                    <a:pt x="111" y="558"/>
                  </a:lnTo>
                  <a:lnTo>
                    <a:pt x="82" y="558"/>
                  </a:lnTo>
                  <a:lnTo>
                    <a:pt x="82" y="520"/>
                  </a:lnTo>
                  <a:lnTo>
                    <a:pt x="80" y="476"/>
                  </a:lnTo>
                  <a:lnTo>
                    <a:pt x="76" y="473"/>
                  </a:lnTo>
                  <a:lnTo>
                    <a:pt x="73" y="471"/>
                  </a:lnTo>
                  <a:lnTo>
                    <a:pt x="71" y="473"/>
                  </a:lnTo>
                  <a:lnTo>
                    <a:pt x="64" y="474"/>
                  </a:lnTo>
                  <a:lnTo>
                    <a:pt x="64" y="469"/>
                  </a:lnTo>
                  <a:lnTo>
                    <a:pt x="58" y="471"/>
                  </a:lnTo>
                  <a:lnTo>
                    <a:pt x="58" y="476"/>
                  </a:lnTo>
                  <a:lnTo>
                    <a:pt x="54" y="474"/>
                  </a:lnTo>
                  <a:lnTo>
                    <a:pt x="56" y="471"/>
                  </a:lnTo>
                  <a:lnTo>
                    <a:pt x="54" y="471"/>
                  </a:lnTo>
                  <a:lnTo>
                    <a:pt x="49" y="474"/>
                  </a:lnTo>
                  <a:lnTo>
                    <a:pt x="49" y="471"/>
                  </a:lnTo>
                  <a:lnTo>
                    <a:pt x="49" y="471"/>
                  </a:lnTo>
                  <a:lnTo>
                    <a:pt x="46" y="473"/>
                  </a:lnTo>
                  <a:lnTo>
                    <a:pt x="46" y="476"/>
                  </a:lnTo>
                  <a:lnTo>
                    <a:pt x="42" y="474"/>
                  </a:lnTo>
                  <a:lnTo>
                    <a:pt x="37" y="478"/>
                  </a:lnTo>
                  <a:lnTo>
                    <a:pt x="34" y="476"/>
                  </a:lnTo>
                  <a:lnTo>
                    <a:pt x="37" y="474"/>
                  </a:lnTo>
                  <a:lnTo>
                    <a:pt x="37" y="471"/>
                  </a:lnTo>
                  <a:lnTo>
                    <a:pt x="35" y="471"/>
                  </a:lnTo>
                  <a:lnTo>
                    <a:pt x="34" y="473"/>
                  </a:lnTo>
                  <a:lnTo>
                    <a:pt x="32" y="474"/>
                  </a:lnTo>
                  <a:lnTo>
                    <a:pt x="30" y="469"/>
                  </a:lnTo>
                  <a:lnTo>
                    <a:pt x="27" y="471"/>
                  </a:lnTo>
                  <a:lnTo>
                    <a:pt x="27" y="469"/>
                  </a:lnTo>
                  <a:lnTo>
                    <a:pt x="29" y="468"/>
                  </a:lnTo>
                  <a:lnTo>
                    <a:pt x="29" y="464"/>
                  </a:lnTo>
                  <a:lnTo>
                    <a:pt x="24" y="464"/>
                  </a:lnTo>
                  <a:lnTo>
                    <a:pt x="24" y="416"/>
                  </a:lnTo>
                  <a:lnTo>
                    <a:pt x="24" y="377"/>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22" name="Freeform 1654"/>
            <p:cNvSpPr>
              <a:spLocks noEditPoints="1"/>
            </p:cNvSpPr>
            <p:nvPr/>
          </p:nvSpPr>
          <p:spPr bwMode="auto">
            <a:xfrm>
              <a:off x="2771" y="2826"/>
              <a:ext cx="276" cy="246"/>
            </a:xfrm>
            <a:custGeom>
              <a:avLst/>
              <a:gdLst/>
              <a:ahLst/>
              <a:cxnLst>
                <a:cxn ang="0">
                  <a:pos x="49" y="412"/>
                </a:cxn>
                <a:cxn ang="0">
                  <a:pos x="53" y="386"/>
                </a:cxn>
                <a:cxn ang="0">
                  <a:pos x="63" y="366"/>
                </a:cxn>
                <a:cxn ang="0">
                  <a:pos x="68" y="342"/>
                </a:cxn>
                <a:cxn ang="0">
                  <a:pos x="70" y="325"/>
                </a:cxn>
                <a:cxn ang="0">
                  <a:pos x="70" y="309"/>
                </a:cxn>
                <a:cxn ang="0">
                  <a:pos x="70" y="294"/>
                </a:cxn>
                <a:cxn ang="0">
                  <a:pos x="53" y="277"/>
                </a:cxn>
                <a:cxn ang="0">
                  <a:pos x="49" y="255"/>
                </a:cxn>
                <a:cxn ang="0">
                  <a:pos x="39" y="243"/>
                </a:cxn>
                <a:cxn ang="0">
                  <a:pos x="34" y="215"/>
                </a:cxn>
                <a:cxn ang="0">
                  <a:pos x="22" y="186"/>
                </a:cxn>
                <a:cxn ang="0">
                  <a:pos x="3" y="140"/>
                </a:cxn>
                <a:cxn ang="0">
                  <a:pos x="136" y="9"/>
                </a:cxn>
                <a:cxn ang="0">
                  <a:pos x="367" y="15"/>
                </a:cxn>
                <a:cxn ang="0">
                  <a:pos x="374" y="27"/>
                </a:cxn>
                <a:cxn ang="0">
                  <a:pos x="389" y="62"/>
                </a:cxn>
                <a:cxn ang="0">
                  <a:pos x="396" y="77"/>
                </a:cxn>
                <a:cxn ang="0">
                  <a:pos x="397" y="85"/>
                </a:cxn>
                <a:cxn ang="0">
                  <a:pos x="408" y="108"/>
                </a:cxn>
                <a:cxn ang="0">
                  <a:pos x="386" y="121"/>
                </a:cxn>
                <a:cxn ang="0">
                  <a:pos x="392" y="132"/>
                </a:cxn>
                <a:cxn ang="0">
                  <a:pos x="382" y="144"/>
                </a:cxn>
                <a:cxn ang="0">
                  <a:pos x="368" y="176"/>
                </a:cxn>
                <a:cxn ang="0">
                  <a:pos x="358" y="195"/>
                </a:cxn>
                <a:cxn ang="0">
                  <a:pos x="343" y="217"/>
                </a:cxn>
                <a:cxn ang="0">
                  <a:pos x="338" y="231"/>
                </a:cxn>
                <a:cxn ang="0">
                  <a:pos x="334" y="248"/>
                </a:cxn>
                <a:cxn ang="0">
                  <a:pos x="338" y="270"/>
                </a:cxn>
                <a:cxn ang="0">
                  <a:pos x="334" y="306"/>
                </a:cxn>
                <a:cxn ang="0">
                  <a:pos x="495" y="306"/>
                </a:cxn>
                <a:cxn ang="0">
                  <a:pos x="575" y="313"/>
                </a:cxn>
                <a:cxn ang="0">
                  <a:pos x="568" y="330"/>
                </a:cxn>
                <a:cxn ang="0">
                  <a:pos x="563" y="348"/>
                </a:cxn>
                <a:cxn ang="0">
                  <a:pos x="575" y="371"/>
                </a:cxn>
                <a:cxn ang="0">
                  <a:pos x="589" y="393"/>
                </a:cxn>
                <a:cxn ang="0">
                  <a:pos x="597" y="415"/>
                </a:cxn>
                <a:cxn ang="0">
                  <a:pos x="505" y="413"/>
                </a:cxn>
                <a:cxn ang="0">
                  <a:pos x="585" y="436"/>
                </a:cxn>
                <a:cxn ang="0">
                  <a:pos x="606" y="470"/>
                </a:cxn>
                <a:cxn ang="0">
                  <a:pos x="630" y="485"/>
                </a:cxn>
                <a:cxn ang="0">
                  <a:pos x="596" y="500"/>
                </a:cxn>
                <a:cxn ang="0">
                  <a:pos x="638" y="545"/>
                </a:cxn>
                <a:cxn ang="0">
                  <a:pos x="689" y="579"/>
                </a:cxn>
                <a:cxn ang="0">
                  <a:pos x="657" y="581"/>
                </a:cxn>
                <a:cxn ang="0">
                  <a:pos x="609" y="557"/>
                </a:cxn>
                <a:cxn ang="0">
                  <a:pos x="536" y="529"/>
                </a:cxn>
                <a:cxn ang="0">
                  <a:pos x="541" y="562"/>
                </a:cxn>
                <a:cxn ang="0">
                  <a:pos x="510" y="565"/>
                </a:cxn>
                <a:cxn ang="0">
                  <a:pos x="471" y="591"/>
                </a:cxn>
                <a:cxn ang="0">
                  <a:pos x="447" y="577"/>
                </a:cxn>
                <a:cxn ang="0">
                  <a:pos x="345" y="524"/>
                </a:cxn>
                <a:cxn ang="0">
                  <a:pos x="286" y="500"/>
                </a:cxn>
                <a:cxn ang="0">
                  <a:pos x="42" y="521"/>
                </a:cxn>
                <a:cxn ang="0">
                  <a:pos x="56" y="456"/>
                </a:cxn>
                <a:cxn ang="0">
                  <a:pos x="326" y="535"/>
                </a:cxn>
                <a:cxn ang="0">
                  <a:pos x="399" y="570"/>
                </a:cxn>
                <a:cxn ang="0">
                  <a:pos x="384" y="581"/>
                </a:cxn>
                <a:cxn ang="0">
                  <a:pos x="421" y="591"/>
                </a:cxn>
                <a:cxn ang="0">
                  <a:pos x="421" y="569"/>
                </a:cxn>
              </a:cxnLst>
              <a:rect l="0" t="0" r="r" b="b"/>
              <a:pathLst>
                <a:path w="689" h="615">
                  <a:moveTo>
                    <a:pt x="53" y="442"/>
                  </a:moveTo>
                  <a:lnTo>
                    <a:pt x="54" y="432"/>
                  </a:lnTo>
                  <a:lnTo>
                    <a:pt x="49" y="432"/>
                  </a:lnTo>
                  <a:lnTo>
                    <a:pt x="46" y="427"/>
                  </a:lnTo>
                  <a:lnTo>
                    <a:pt x="46" y="424"/>
                  </a:lnTo>
                  <a:lnTo>
                    <a:pt x="47" y="422"/>
                  </a:lnTo>
                  <a:lnTo>
                    <a:pt x="46" y="420"/>
                  </a:lnTo>
                  <a:lnTo>
                    <a:pt x="47" y="415"/>
                  </a:lnTo>
                  <a:lnTo>
                    <a:pt x="49" y="412"/>
                  </a:lnTo>
                  <a:lnTo>
                    <a:pt x="53" y="410"/>
                  </a:lnTo>
                  <a:lnTo>
                    <a:pt x="53" y="406"/>
                  </a:lnTo>
                  <a:lnTo>
                    <a:pt x="51" y="403"/>
                  </a:lnTo>
                  <a:lnTo>
                    <a:pt x="51" y="401"/>
                  </a:lnTo>
                  <a:lnTo>
                    <a:pt x="53" y="398"/>
                  </a:lnTo>
                  <a:lnTo>
                    <a:pt x="47" y="395"/>
                  </a:lnTo>
                  <a:lnTo>
                    <a:pt x="49" y="391"/>
                  </a:lnTo>
                  <a:lnTo>
                    <a:pt x="49" y="388"/>
                  </a:lnTo>
                  <a:lnTo>
                    <a:pt x="53" y="386"/>
                  </a:lnTo>
                  <a:lnTo>
                    <a:pt x="56" y="386"/>
                  </a:lnTo>
                  <a:lnTo>
                    <a:pt x="53" y="384"/>
                  </a:lnTo>
                  <a:lnTo>
                    <a:pt x="54" y="383"/>
                  </a:lnTo>
                  <a:lnTo>
                    <a:pt x="53" y="379"/>
                  </a:lnTo>
                  <a:lnTo>
                    <a:pt x="54" y="379"/>
                  </a:lnTo>
                  <a:lnTo>
                    <a:pt x="58" y="374"/>
                  </a:lnTo>
                  <a:lnTo>
                    <a:pt x="63" y="372"/>
                  </a:lnTo>
                  <a:lnTo>
                    <a:pt x="63" y="369"/>
                  </a:lnTo>
                  <a:lnTo>
                    <a:pt x="63" y="366"/>
                  </a:lnTo>
                  <a:lnTo>
                    <a:pt x="64" y="366"/>
                  </a:lnTo>
                  <a:lnTo>
                    <a:pt x="63" y="364"/>
                  </a:lnTo>
                  <a:lnTo>
                    <a:pt x="66" y="359"/>
                  </a:lnTo>
                  <a:lnTo>
                    <a:pt x="68" y="355"/>
                  </a:lnTo>
                  <a:lnTo>
                    <a:pt x="71" y="350"/>
                  </a:lnTo>
                  <a:lnTo>
                    <a:pt x="70" y="348"/>
                  </a:lnTo>
                  <a:lnTo>
                    <a:pt x="71" y="345"/>
                  </a:lnTo>
                  <a:lnTo>
                    <a:pt x="70" y="343"/>
                  </a:lnTo>
                  <a:lnTo>
                    <a:pt x="68" y="342"/>
                  </a:lnTo>
                  <a:lnTo>
                    <a:pt x="70" y="338"/>
                  </a:lnTo>
                  <a:lnTo>
                    <a:pt x="71" y="338"/>
                  </a:lnTo>
                  <a:lnTo>
                    <a:pt x="71" y="335"/>
                  </a:lnTo>
                  <a:lnTo>
                    <a:pt x="73" y="335"/>
                  </a:lnTo>
                  <a:lnTo>
                    <a:pt x="75" y="333"/>
                  </a:lnTo>
                  <a:lnTo>
                    <a:pt x="73" y="330"/>
                  </a:lnTo>
                  <a:lnTo>
                    <a:pt x="71" y="328"/>
                  </a:lnTo>
                  <a:lnTo>
                    <a:pt x="68" y="328"/>
                  </a:lnTo>
                  <a:lnTo>
                    <a:pt x="70" y="325"/>
                  </a:lnTo>
                  <a:lnTo>
                    <a:pt x="68" y="325"/>
                  </a:lnTo>
                  <a:lnTo>
                    <a:pt x="68" y="321"/>
                  </a:lnTo>
                  <a:lnTo>
                    <a:pt x="71" y="321"/>
                  </a:lnTo>
                  <a:lnTo>
                    <a:pt x="76" y="318"/>
                  </a:lnTo>
                  <a:lnTo>
                    <a:pt x="73" y="314"/>
                  </a:lnTo>
                  <a:lnTo>
                    <a:pt x="75" y="313"/>
                  </a:lnTo>
                  <a:lnTo>
                    <a:pt x="71" y="311"/>
                  </a:lnTo>
                  <a:lnTo>
                    <a:pt x="71" y="309"/>
                  </a:lnTo>
                  <a:lnTo>
                    <a:pt x="70" y="309"/>
                  </a:lnTo>
                  <a:lnTo>
                    <a:pt x="70" y="307"/>
                  </a:lnTo>
                  <a:lnTo>
                    <a:pt x="71" y="306"/>
                  </a:lnTo>
                  <a:lnTo>
                    <a:pt x="73" y="304"/>
                  </a:lnTo>
                  <a:lnTo>
                    <a:pt x="71" y="304"/>
                  </a:lnTo>
                  <a:lnTo>
                    <a:pt x="71" y="299"/>
                  </a:lnTo>
                  <a:lnTo>
                    <a:pt x="73" y="299"/>
                  </a:lnTo>
                  <a:lnTo>
                    <a:pt x="71" y="297"/>
                  </a:lnTo>
                  <a:lnTo>
                    <a:pt x="73" y="295"/>
                  </a:lnTo>
                  <a:lnTo>
                    <a:pt x="70" y="294"/>
                  </a:lnTo>
                  <a:lnTo>
                    <a:pt x="66" y="297"/>
                  </a:lnTo>
                  <a:lnTo>
                    <a:pt x="64" y="295"/>
                  </a:lnTo>
                  <a:lnTo>
                    <a:pt x="63" y="294"/>
                  </a:lnTo>
                  <a:lnTo>
                    <a:pt x="64" y="289"/>
                  </a:lnTo>
                  <a:lnTo>
                    <a:pt x="61" y="287"/>
                  </a:lnTo>
                  <a:lnTo>
                    <a:pt x="61" y="282"/>
                  </a:lnTo>
                  <a:lnTo>
                    <a:pt x="59" y="282"/>
                  </a:lnTo>
                  <a:lnTo>
                    <a:pt x="56" y="280"/>
                  </a:lnTo>
                  <a:lnTo>
                    <a:pt x="53" y="277"/>
                  </a:lnTo>
                  <a:lnTo>
                    <a:pt x="53" y="273"/>
                  </a:lnTo>
                  <a:lnTo>
                    <a:pt x="58" y="266"/>
                  </a:lnTo>
                  <a:lnTo>
                    <a:pt x="54" y="266"/>
                  </a:lnTo>
                  <a:lnTo>
                    <a:pt x="54" y="263"/>
                  </a:lnTo>
                  <a:lnTo>
                    <a:pt x="51" y="261"/>
                  </a:lnTo>
                  <a:lnTo>
                    <a:pt x="49" y="260"/>
                  </a:lnTo>
                  <a:lnTo>
                    <a:pt x="49" y="258"/>
                  </a:lnTo>
                  <a:lnTo>
                    <a:pt x="51" y="256"/>
                  </a:lnTo>
                  <a:lnTo>
                    <a:pt x="49" y="255"/>
                  </a:lnTo>
                  <a:lnTo>
                    <a:pt x="49" y="253"/>
                  </a:lnTo>
                  <a:lnTo>
                    <a:pt x="46" y="253"/>
                  </a:lnTo>
                  <a:lnTo>
                    <a:pt x="42" y="249"/>
                  </a:lnTo>
                  <a:lnTo>
                    <a:pt x="46" y="248"/>
                  </a:lnTo>
                  <a:lnTo>
                    <a:pt x="47" y="244"/>
                  </a:lnTo>
                  <a:lnTo>
                    <a:pt x="44" y="244"/>
                  </a:lnTo>
                  <a:lnTo>
                    <a:pt x="42" y="241"/>
                  </a:lnTo>
                  <a:lnTo>
                    <a:pt x="41" y="243"/>
                  </a:lnTo>
                  <a:lnTo>
                    <a:pt x="39" y="243"/>
                  </a:lnTo>
                  <a:lnTo>
                    <a:pt x="34" y="237"/>
                  </a:lnTo>
                  <a:lnTo>
                    <a:pt x="34" y="236"/>
                  </a:lnTo>
                  <a:lnTo>
                    <a:pt x="30" y="234"/>
                  </a:lnTo>
                  <a:lnTo>
                    <a:pt x="30" y="229"/>
                  </a:lnTo>
                  <a:lnTo>
                    <a:pt x="32" y="229"/>
                  </a:lnTo>
                  <a:lnTo>
                    <a:pt x="34" y="224"/>
                  </a:lnTo>
                  <a:lnTo>
                    <a:pt x="34" y="220"/>
                  </a:lnTo>
                  <a:lnTo>
                    <a:pt x="35" y="215"/>
                  </a:lnTo>
                  <a:lnTo>
                    <a:pt x="34" y="215"/>
                  </a:lnTo>
                  <a:lnTo>
                    <a:pt x="34" y="212"/>
                  </a:lnTo>
                  <a:lnTo>
                    <a:pt x="30" y="208"/>
                  </a:lnTo>
                  <a:lnTo>
                    <a:pt x="32" y="205"/>
                  </a:lnTo>
                  <a:lnTo>
                    <a:pt x="30" y="202"/>
                  </a:lnTo>
                  <a:lnTo>
                    <a:pt x="25" y="198"/>
                  </a:lnTo>
                  <a:lnTo>
                    <a:pt x="23" y="193"/>
                  </a:lnTo>
                  <a:lnTo>
                    <a:pt x="23" y="190"/>
                  </a:lnTo>
                  <a:lnTo>
                    <a:pt x="22" y="190"/>
                  </a:lnTo>
                  <a:lnTo>
                    <a:pt x="22" y="186"/>
                  </a:lnTo>
                  <a:lnTo>
                    <a:pt x="18" y="186"/>
                  </a:lnTo>
                  <a:lnTo>
                    <a:pt x="18" y="184"/>
                  </a:lnTo>
                  <a:lnTo>
                    <a:pt x="17" y="184"/>
                  </a:lnTo>
                  <a:lnTo>
                    <a:pt x="12" y="183"/>
                  </a:lnTo>
                  <a:lnTo>
                    <a:pt x="12" y="179"/>
                  </a:lnTo>
                  <a:lnTo>
                    <a:pt x="6" y="174"/>
                  </a:lnTo>
                  <a:lnTo>
                    <a:pt x="6" y="173"/>
                  </a:lnTo>
                  <a:lnTo>
                    <a:pt x="3" y="171"/>
                  </a:lnTo>
                  <a:lnTo>
                    <a:pt x="3" y="140"/>
                  </a:lnTo>
                  <a:lnTo>
                    <a:pt x="1" y="111"/>
                  </a:lnTo>
                  <a:lnTo>
                    <a:pt x="0" y="63"/>
                  </a:lnTo>
                  <a:lnTo>
                    <a:pt x="0" y="34"/>
                  </a:lnTo>
                  <a:lnTo>
                    <a:pt x="0" y="12"/>
                  </a:lnTo>
                  <a:lnTo>
                    <a:pt x="29" y="12"/>
                  </a:lnTo>
                  <a:lnTo>
                    <a:pt x="68" y="10"/>
                  </a:lnTo>
                  <a:lnTo>
                    <a:pt x="71" y="10"/>
                  </a:lnTo>
                  <a:lnTo>
                    <a:pt x="104" y="10"/>
                  </a:lnTo>
                  <a:lnTo>
                    <a:pt x="136" y="9"/>
                  </a:lnTo>
                  <a:lnTo>
                    <a:pt x="170" y="9"/>
                  </a:lnTo>
                  <a:lnTo>
                    <a:pt x="254" y="7"/>
                  </a:lnTo>
                  <a:lnTo>
                    <a:pt x="333" y="2"/>
                  </a:lnTo>
                  <a:lnTo>
                    <a:pt x="336" y="2"/>
                  </a:lnTo>
                  <a:lnTo>
                    <a:pt x="358" y="2"/>
                  </a:lnTo>
                  <a:lnTo>
                    <a:pt x="370" y="0"/>
                  </a:lnTo>
                  <a:lnTo>
                    <a:pt x="370" y="2"/>
                  </a:lnTo>
                  <a:lnTo>
                    <a:pt x="365" y="12"/>
                  </a:lnTo>
                  <a:lnTo>
                    <a:pt x="367" y="15"/>
                  </a:lnTo>
                  <a:lnTo>
                    <a:pt x="370" y="17"/>
                  </a:lnTo>
                  <a:lnTo>
                    <a:pt x="374" y="15"/>
                  </a:lnTo>
                  <a:lnTo>
                    <a:pt x="375" y="12"/>
                  </a:lnTo>
                  <a:lnTo>
                    <a:pt x="375" y="7"/>
                  </a:lnTo>
                  <a:lnTo>
                    <a:pt x="377" y="3"/>
                  </a:lnTo>
                  <a:lnTo>
                    <a:pt x="380" y="3"/>
                  </a:lnTo>
                  <a:lnTo>
                    <a:pt x="382" y="9"/>
                  </a:lnTo>
                  <a:lnTo>
                    <a:pt x="382" y="21"/>
                  </a:lnTo>
                  <a:lnTo>
                    <a:pt x="374" y="27"/>
                  </a:lnTo>
                  <a:lnTo>
                    <a:pt x="374" y="39"/>
                  </a:lnTo>
                  <a:lnTo>
                    <a:pt x="375" y="41"/>
                  </a:lnTo>
                  <a:lnTo>
                    <a:pt x="380" y="41"/>
                  </a:lnTo>
                  <a:lnTo>
                    <a:pt x="386" y="44"/>
                  </a:lnTo>
                  <a:lnTo>
                    <a:pt x="375" y="55"/>
                  </a:lnTo>
                  <a:lnTo>
                    <a:pt x="375" y="58"/>
                  </a:lnTo>
                  <a:lnTo>
                    <a:pt x="380" y="65"/>
                  </a:lnTo>
                  <a:lnTo>
                    <a:pt x="386" y="63"/>
                  </a:lnTo>
                  <a:lnTo>
                    <a:pt x="389" y="62"/>
                  </a:lnTo>
                  <a:lnTo>
                    <a:pt x="391" y="56"/>
                  </a:lnTo>
                  <a:lnTo>
                    <a:pt x="394" y="56"/>
                  </a:lnTo>
                  <a:lnTo>
                    <a:pt x="396" y="60"/>
                  </a:lnTo>
                  <a:lnTo>
                    <a:pt x="394" y="62"/>
                  </a:lnTo>
                  <a:lnTo>
                    <a:pt x="391" y="67"/>
                  </a:lnTo>
                  <a:lnTo>
                    <a:pt x="387" y="67"/>
                  </a:lnTo>
                  <a:lnTo>
                    <a:pt x="386" y="70"/>
                  </a:lnTo>
                  <a:lnTo>
                    <a:pt x="387" y="73"/>
                  </a:lnTo>
                  <a:lnTo>
                    <a:pt x="396" y="77"/>
                  </a:lnTo>
                  <a:lnTo>
                    <a:pt x="396" y="79"/>
                  </a:lnTo>
                  <a:lnTo>
                    <a:pt x="392" y="80"/>
                  </a:lnTo>
                  <a:lnTo>
                    <a:pt x="391" y="80"/>
                  </a:lnTo>
                  <a:lnTo>
                    <a:pt x="384" y="72"/>
                  </a:lnTo>
                  <a:lnTo>
                    <a:pt x="380" y="75"/>
                  </a:lnTo>
                  <a:lnTo>
                    <a:pt x="380" y="80"/>
                  </a:lnTo>
                  <a:lnTo>
                    <a:pt x="389" y="87"/>
                  </a:lnTo>
                  <a:lnTo>
                    <a:pt x="392" y="87"/>
                  </a:lnTo>
                  <a:lnTo>
                    <a:pt x="397" y="85"/>
                  </a:lnTo>
                  <a:lnTo>
                    <a:pt x="401" y="87"/>
                  </a:lnTo>
                  <a:lnTo>
                    <a:pt x="399" y="91"/>
                  </a:lnTo>
                  <a:lnTo>
                    <a:pt x="396" y="94"/>
                  </a:lnTo>
                  <a:lnTo>
                    <a:pt x="397" y="99"/>
                  </a:lnTo>
                  <a:lnTo>
                    <a:pt x="399" y="101"/>
                  </a:lnTo>
                  <a:lnTo>
                    <a:pt x="408" y="103"/>
                  </a:lnTo>
                  <a:lnTo>
                    <a:pt x="411" y="96"/>
                  </a:lnTo>
                  <a:lnTo>
                    <a:pt x="413" y="97"/>
                  </a:lnTo>
                  <a:lnTo>
                    <a:pt x="408" y="108"/>
                  </a:lnTo>
                  <a:lnTo>
                    <a:pt x="406" y="109"/>
                  </a:lnTo>
                  <a:lnTo>
                    <a:pt x="401" y="109"/>
                  </a:lnTo>
                  <a:lnTo>
                    <a:pt x="399" y="109"/>
                  </a:lnTo>
                  <a:lnTo>
                    <a:pt x="399" y="111"/>
                  </a:lnTo>
                  <a:lnTo>
                    <a:pt x="401" y="114"/>
                  </a:lnTo>
                  <a:lnTo>
                    <a:pt x="401" y="121"/>
                  </a:lnTo>
                  <a:lnTo>
                    <a:pt x="392" y="118"/>
                  </a:lnTo>
                  <a:lnTo>
                    <a:pt x="389" y="121"/>
                  </a:lnTo>
                  <a:lnTo>
                    <a:pt x="386" y="121"/>
                  </a:lnTo>
                  <a:lnTo>
                    <a:pt x="386" y="123"/>
                  </a:lnTo>
                  <a:lnTo>
                    <a:pt x="382" y="121"/>
                  </a:lnTo>
                  <a:lnTo>
                    <a:pt x="377" y="125"/>
                  </a:lnTo>
                  <a:lnTo>
                    <a:pt x="377" y="130"/>
                  </a:lnTo>
                  <a:lnTo>
                    <a:pt x="379" y="135"/>
                  </a:lnTo>
                  <a:lnTo>
                    <a:pt x="384" y="137"/>
                  </a:lnTo>
                  <a:lnTo>
                    <a:pt x="387" y="133"/>
                  </a:lnTo>
                  <a:lnTo>
                    <a:pt x="391" y="135"/>
                  </a:lnTo>
                  <a:lnTo>
                    <a:pt x="392" y="132"/>
                  </a:lnTo>
                  <a:lnTo>
                    <a:pt x="391" y="128"/>
                  </a:lnTo>
                  <a:lnTo>
                    <a:pt x="396" y="130"/>
                  </a:lnTo>
                  <a:lnTo>
                    <a:pt x="397" y="130"/>
                  </a:lnTo>
                  <a:lnTo>
                    <a:pt x="397" y="135"/>
                  </a:lnTo>
                  <a:lnTo>
                    <a:pt x="394" y="140"/>
                  </a:lnTo>
                  <a:lnTo>
                    <a:pt x="389" y="142"/>
                  </a:lnTo>
                  <a:lnTo>
                    <a:pt x="391" y="147"/>
                  </a:lnTo>
                  <a:lnTo>
                    <a:pt x="387" y="149"/>
                  </a:lnTo>
                  <a:lnTo>
                    <a:pt x="382" y="144"/>
                  </a:lnTo>
                  <a:lnTo>
                    <a:pt x="380" y="144"/>
                  </a:lnTo>
                  <a:lnTo>
                    <a:pt x="380" y="147"/>
                  </a:lnTo>
                  <a:lnTo>
                    <a:pt x="387" y="150"/>
                  </a:lnTo>
                  <a:lnTo>
                    <a:pt x="389" y="152"/>
                  </a:lnTo>
                  <a:lnTo>
                    <a:pt x="391" y="154"/>
                  </a:lnTo>
                  <a:lnTo>
                    <a:pt x="386" y="159"/>
                  </a:lnTo>
                  <a:lnTo>
                    <a:pt x="379" y="159"/>
                  </a:lnTo>
                  <a:lnTo>
                    <a:pt x="374" y="171"/>
                  </a:lnTo>
                  <a:lnTo>
                    <a:pt x="368" y="176"/>
                  </a:lnTo>
                  <a:lnTo>
                    <a:pt x="367" y="179"/>
                  </a:lnTo>
                  <a:lnTo>
                    <a:pt x="370" y="183"/>
                  </a:lnTo>
                  <a:lnTo>
                    <a:pt x="368" y="186"/>
                  </a:lnTo>
                  <a:lnTo>
                    <a:pt x="365" y="184"/>
                  </a:lnTo>
                  <a:lnTo>
                    <a:pt x="362" y="179"/>
                  </a:lnTo>
                  <a:lnTo>
                    <a:pt x="356" y="183"/>
                  </a:lnTo>
                  <a:lnTo>
                    <a:pt x="356" y="190"/>
                  </a:lnTo>
                  <a:lnTo>
                    <a:pt x="353" y="195"/>
                  </a:lnTo>
                  <a:lnTo>
                    <a:pt x="358" y="195"/>
                  </a:lnTo>
                  <a:lnTo>
                    <a:pt x="367" y="193"/>
                  </a:lnTo>
                  <a:lnTo>
                    <a:pt x="367" y="195"/>
                  </a:lnTo>
                  <a:lnTo>
                    <a:pt x="365" y="196"/>
                  </a:lnTo>
                  <a:lnTo>
                    <a:pt x="356" y="196"/>
                  </a:lnTo>
                  <a:lnTo>
                    <a:pt x="353" y="196"/>
                  </a:lnTo>
                  <a:lnTo>
                    <a:pt x="351" y="203"/>
                  </a:lnTo>
                  <a:lnTo>
                    <a:pt x="351" y="212"/>
                  </a:lnTo>
                  <a:lnTo>
                    <a:pt x="350" y="217"/>
                  </a:lnTo>
                  <a:lnTo>
                    <a:pt x="343" y="217"/>
                  </a:lnTo>
                  <a:lnTo>
                    <a:pt x="338" y="214"/>
                  </a:lnTo>
                  <a:lnTo>
                    <a:pt x="336" y="215"/>
                  </a:lnTo>
                  <a:lnTo>
                    <a:pt x="336" y="219"/>
                  </a:lnTo>
                  <a:lnTo>
                    <a:pt x="338" y="220"/>
                  </a:lnTo>
                  <a:lnTo>
                    <a:pt x="348" y="220"/>
                  </a:lnTo>
                  <a:lnTo>
                    <a:pt x="350" y="222"/>
                  </a:lnTo>
                  <a:lnTo>
                    <a:pt x="348" y="227"/>
                  </a:lnTo>
                  <a:lnTo>
                    <a:pt x="343" y="231"/>
                  </a:lnTo>
                  <a:lnTo>
                    <a:pt x="338" y="231"/>
                  </a:lnTo>
                  <a:lnTo>
                    <a:pt x="338" y="232"/>
                  </a:lnTo>
                  <a:lnTo>
                    <a:pt x="338" y="244"/>
                  </a:lnTo>
                  <a:lnTo>
                    <a:pt x="343" y="249"/>
                  </a:lnTo>
                  <a:lnTo>
                    <a:pt x="343" y="251"/>
                  </a:lnTo>
                  <a:lnTo>
                    <a:pt x="341" y="256"/>
                  </a:lnTo>
                  <a:lnTo>
                    <a:pt x="339" y="256"/>
                  </a:lnTo>
                  <a:lnTo>
                    <a:pt x="336" y="253"/>
                  </a:lnTo>
                  <a:lnTo>
                    <a:pt x="334" y="251"/>
                  </a:lnTo>
                  <a:lnTo>
                    <a:pt x="334" y="248"/>
                  </a:lnTo>
                  <a:lnTo>
                    <a:pt x="331" y="248"/>
                  </a:lnTo>
                  <a:lnTo>
                    <a:pt x="329" y="249"/>
                  </a:lnTo>
                  <a:lnTo>
                    <a:pt x="331" y="255"/>
                  </a:lnTo>
                  <a:lnTo>
                    <a:pt x="334" y="255"/>
                  </a:lnTo>
                  <a:lnTo>
                    <a:pt x="333" y="258"/>
                  </a:lnTo>
                  <a:lnTo>
                    <a:pt x="334" y="261"/>
                  </a:lnTo>
                  <a:lnTo>
                    <a:pt x="338" y="265"/>
                  </a:lnTo>
                  <a:lnTo>
                    <a:pt x="339" y="268"/>
                  </a:lnTo>
                  <a:lnTo>
                    <a:pt x="338" y="270"/>
                  </a:lnTo>
                  <a:lnTo>
                    <a:pt x="333" y="273"/>
                  </a:lnTo>
                  <a:lnTo>
                    <a:pt x="322" y="272"/>
                  </a:lnTo>
                  <a:lnTo>
                    <a:pt x="321" y="273"/>
                  </a:lnTo>
                  <a:lnTo>
                    <a:pt x="322" y="277"/>
                  </a:lnTo>
                  <a:lnTo>
                    <a:pt x="327" y="282"/>
                  </a:lnTo>
                  <a:lnTo>
                    <a:pt x="327" y="287"/>
                  </a:lnTo>
                  <a:lnTo>
                    <a:pt x="324" y="295"/>
                  </a:lnTo>
                  <a:lnTo>
                    <a:pt x="333" y="302"/>
                  </a:lnTo>
                  <a:lnTo>
                    <a:pt x="334" y="306"/>
                  </a:lnTo>
                  <a:lnTo>
                    <a:pt x="333" y="309"/>
                  </a:lnTo>
                  <a:lnTo>
                    <a:pt x="324" y="313"/>
                  </a:lnTo>
                  <a:lnTo>
                    <a:pt x="324" y="314"/>
                  </a:lnTo>
                  <a:lnTo>
                    <a:pt x="384" y="313"/>
                  </a:lnTo>
                  <a:lnTo>
                    <a:pt x="401" y="311"/>
                  </a:lnTo>
                  <a:lnTo>
                    <a:pt x="430" y="309"/>
                  </a:lnTo>
                  <a:lnTo>
                    <a:pt x="466" y="307"/>
                  </a:lnTo>
                  <a:lnTo>
                    <a:pt x="467" y="307"/>
                  </a:lnTo>
                  <a:lnTo>
                    <a:pt x="495" y="306"/>
                  </a:lnTo>
                  <a:lnTo>
                    <a:pt x="505" y="304"/>
                  </a:lnTo>
                  <a:lnTo>
                    <a:pt x="561" y="301"/>
                  </a:lnTo>
                  <a:lnTo>
                    <a:pt x="575" y="299"/>
                  </a:lnTo>
                  <a:lnTo>
                    <a:pt x="577" y="301"/>
                  </a:lnTo>
                  <a:lnTo>
                    <a:pt x="577" y="302"/>
                  </a:lnTo>
                  <a:lnTo>
                    <a:pt x="577" y="304"/>
                  </a:lnTo>
                  <a:lnTo>
                    <a:pt x="575" y="306"/>
                  </a:lnTo>
                  <a:lnTo>
                    <a:pt x="573" y="309"/>
                  </a:lnTo>
                  <a:lnTo>
                    <a:pt x="575" y="313"/>
                  </a:lnTo>
                  <a:lnTo>
                    <a:pt x="573" y="313"/>
                  </a:lnTo>
                  <a:lnTo>
                    <a:pt x="575" y="314"/>
                  </a:lnTo>
                  <a:lnTo>
                    <a:pt x="575" y="316"/>
                  </a:lnTo>
                  <a:lnTo>
                    <a:pt x="572" y="316"/>
                  </a:lnTo>
                  <a:lnTo>
                    <a:pt x="572" y="323"/>
                  </a:lnTo>
                  <a:lnTo>
                    <a:pt x="570" y="323"/>
                  </a:lnTo>
                  <a:lnTo>
                    <a:pt x="572" y="328"/>
                  </a:lnTo>
                  <a:lnTo>
                    <a:pt x="568" y="328"/>
                  </a:lnTo>
                  <a:lnTo>
                    <a:pt x="568" y="330"/>
                  </a:lnTo>
                  <a:lnTo>
                    <a:pt x="567" y="330"/>
                  </a:lnTo>
                  <a:lnTo>
                    <a:pt x="565" y="335"/>
                  </a:lnTo>
                  <a:lnTo>
                    <a:pt x="567" y="340"/>
                  </a:lnTo>
                  <a:lnTo>
                    <a:pt x="565" y="342"/>
                  </a:lnTo>
                  <a:lnTo>
                    <a:pt x="567" y="343"/>
                  </a:lnTo>
                  <a:lnTo>
                    <a:pt x="565" y="343"/>
                  </a:lnTo>
                  <a:lnTo>
                    <a:pt x="563" y="347"/>
                  </a:lnTo>
                  <a:lnTo>
                    <a:pt x="565" y="347"/>
                  </a:lnTo>
                  <a:lnTo>
                    <a:pt x="563" y="348"/>
                  </a:lnTo>
                  <a:lnTo>
                    <a:pt x="563" y="352"/>
                  </a:lnTo>
                  <a:lnTo>
                    <a:pt x="565" y="352"/>
                  </a:lnTo>
                  <a:lnTo>
                    <a:pt x="563" y="354"/>
                  </a:lnTo>
                  <a:lnTo>
                    <a:pt x="565" y="352"/>
                  </a:lnTo>
                  <a:lnTo>
                    <a:pt x="567" y="355"/>
                  </a:lnTo>
                  <a:lnTo>
                    <a:pt x="568" y="355"/>
                  </a:lnTo>
                  <a:lnTo>
                    <a:pt x="567" y="359"/>
                  </a:lnTo>
                  <a:lnTo>
                    <a:pt x="572" y="371"/>
                  </a:lnTo>
                  <a:lnTo>
                    <a:pt x="575" y="371"/>
                  </a:lnTo>
                  <a:lnTo>
                    <a:pt x="577" y="376"/>
                  </a:lnTo>
                  <a:lnTo>
                    <a:pt x="580" y="377"/>
                  </a:lnTo>
                  <a:lnTo>
                    <a:pt x="582" y="377"/>
                  </a:lnTo>
                  <a:lnTo>
                    <a:pt x="584" y="381"/>
                  </a:lnTo>
                  <a:lnTo>
                    <a:pt x="585" y="381"/>
                  </a:lnTo>
                  <a:lnTo>
                    <a:pt x="585" y="383"/>
                  </a:lnTo>
                  <a:lnTo>
                    <a:pt x="587" y="383"/>
                  </a:lnTo>
                  <a:lnTo>
                    <a:pt x="589" y="386"/>
                  </a:lnTo>
                  <a:lnTo>
                    <a:pt x="589" y="393"/>
                  </a:lnTo>
                  <a:lnTo>
                    <a:pt x="592" y="396"/>
                  </a:lnTo>
                  <a:lnTo>
                    <a:pt x="594" y="400"/>
                  </a:lnTo>
                  <a:lnTo>
                    <a:pt x="596" y="400"/>
                  </a:lnTo>
                  <a:lnTo>
                    <a:pt x="597" y="401"/>
                  </a:lnTo>
                  <a:lnTo>
                    <a:pt x="597" y="403"/>
                  </a:lnTo>
                  <a:lnTo>
                    <a:pt x="596" y="406"/>
                  </a:lnTo>
                  <a:lnTo>
                    <a:pt x="596" y="408"/>
                  </a:lnTo>
                  <a:lnTo>
                    <a:pt x="597" y="410"/>
                  </a:lnTo>
                  <a:lnTo>
                    <a:pt x="597" y="415"/>
                  </a:lnTo>
                  <a:lnTo>
                    <a:pt x="599" y="415"/>
                  </a:lnTo>
                  <a:lnTo>
                    <a:pt x="599" y="417"/>
                  </a:lnTo>
                  <a:lnTo>
                    <a:pt x="604" y="424"/>
                  </a:lnTo>
                  <a:lnTo>
                    <a:pt x="584" y="427"/>
                  </a:lnTo>
                  <a:lnTo>
                    <a:pt x="580" y="420"/>
                  </a:lnTo>
                  <a:lnTo>
                    <a:pt x="555" y="415"/>
                  </a:lnTo>
                  <a:lnTo>
                    <a:pt x="536" y="401"/>
                  </a:lnTo>
                  <a:lnTo>
                    <a:pt x="514" y="400"/>
                  </a:lnTo>
                  <a:lnTo>
                    <a:pt x="505" y="413"/>
                  </a:lnTo>
                  <a:lnTo>
                    <a:pt x="491" y="432"/>
                  </a:lnTo>
                  <a:lnTo>
                    <a:pt x="497" y="446"/>
                  </a:lnTo>
                  <a:lnTo>
                    <a:pt x="512" y="449"/>
                  </a:lnTo>
                  <a:lnTo>
                    <a:pt x="534" y="451"/>
                  </a:lnTo>
                  <a:lnTo>
                    <a:pt x="549" y="449"/>
                  </a:lnTo>
                  <a:lnTo>
                    <a:pt x="563" y="432"/>
                  </a:lnTo>
                  <a:lnTo>
                    <a:pt x="575" y="439"/>
                  </a:lnTo>
                  <a:lnTo>
                    <a:pt x="582" y="430"/>
                  </a:lnTo>
                  <a:lnTo>
                    <a:pt x="585" y="436"/>
                  </a:lnTo>
                  <a:lnTo>
                    <a:pt x="592" y="429"/>
                  </a:lnTo>
                  <a:lnTo>
                    <a:pt x="596" y="436"/>
                  </a:lnTo>
                  <a:lnTo>
                    <a:pt x="587" y="446"/>
                  </a:lnTo>
                  <a:lnTo>
                    <a:pt x="570" y="454"/>
                  </a:lnTo>
                  <a:lnTo>
                    <a:pt x="573" y="463"/>
                  </a:lnTo>
                  <a:lnTo>
                    <a:pt x="589" y="459"/>
                  </a:lnTo>
                  <a:lnTo>
                    <a:pt x="589" y="470"/>
                  </a:lnTo>
                  <a:lnTo>
                    <a:pt x="601" y="473"/>
                  </a:lnTo>
                  <a:lnTo>
                    <a:pt x="606" y="470"/>
                  </a:lnTo>
                  <a:lnTo>
                    <a:pt x="606" y="453"/>
                  </a:lnTo>
                  <a:lnTo>
                    <a:pt x="625" y="446"/>
                  </a:lnTo>
                  <a:lnTo>
                    <a:pt x="623" y="454"/>
                  </a:lnTo>
                  <a:lnTo>
                    <a:pt x="633" y="459"/>
                  </a:lnTo>
                  <a:lnTo>
                    <a:pt x="626" y="461"/>
                  </a:lnTo>
                  <a:lnTo>
                    <a:pt x="631" y="475"/>
                  </a:lnTo>
                  <a:lnTo>
                    <a:pt x="628" y="478"/>
                  </a:lnTo>
                  <a:lnTo>
                    <a:pt x="637" y="483"/>
                  </a:lnTo>
                  <a:lnTo>
                    <a:pt x="630" y="485"/>
                  </a:lnTo>
                  <a:lnTo>
                    <a:pt x="621" y="478"/>
                  </a:lnTo>
                  <a:lnTo>
                    <a:pt x="614" y="490"/>
                  </a:lnTo>
                  <a:lnTo>
                    <a:pt x="599" y="490"/>
                  </a:lnTo>
                  <a:lnTo>
                    <a:pt x="608" y="499"/>
                  </a:lnTo>
                  <a:lnTo>
                    <a:pt x="604" y="500"/>
                  </a:lnTo>
                  <a:lnTo>
                    <a:pt x="618" y="504"/>
                  </a:lnTo>
                  <a:lnTo>
                    <a:pt x="623" y="509"/>
                  </a:lnTo>
                  <a:lnTo>
                    <a:pt x="608" y="506"/>
                  </a:lnTo>
                  <a:lnTo>
                    <a:pt x="596" y="500"/>
                  </a:lnTo>
                  <a:lnTo>
                    <a:pt x="594" y="502"/>
                  </a:lnTo>
                  <a:lnTo>
                    <a:pt x="602" y="511"/>
                  </a:lnTo>
                  <a:lnTo>
                    <a:pt x="589" y="509"/>
                  </a:lnTo>
                  <a:lnTo>
                    <a:pt x="587" y="511"/>
                  </a:lnTo>
                  <a:lnTo>
                    <a:pt x="590" y="516"/>
                  </a:lnTo>
                  <a:lnTo>
                    <a:pt x="584" y="516"/>
                  </a:lnTo>
                  <a:lnTo>
                    <a:pt x="616" y="535"/>
                  </a:lnTo>
                  <a:lnTo>
                    <a:pt x="618" y="545"/>
                  </a:lnTo>
                  <a:lnTo>
                    <a:pt x="638" y="545"/>
                  </a:lnTo>
                  <a:lnTo>
                    <a:pt x="645" y="552"/>
                  </a:lnTo>
                  <a:lnTo>
                    <a:pt x="655" y="550"/>
                  </a:lnTo>
                  <a:lnTo>
                    <a:pt x="655" y="558"/>
                  </a:lnTo>
                  <a:lnTo>
                    <a:pt x="664" y="550"/>
                  </a:lnTo>
                  <a:lnTo>
                    <a:pt x="674" y="558"/>
                  </a:lnTo>
                  <a:lnTo>
                    <a:pt x="676" y="570"/>
                  </a:lnTo>
                  <a:lnTo>
                    <a:pt x="688" y="567"/>
                  </a:lnTo>
                  <a:lnTo>
                    <a:pt x="679" y="577"/>
                  </a:lnTo>
                  <a:lnTo>
                    <a:pt x="689" y="579"/>
                  </a:lnTo>
                  <a:lnTo>
                    <a:pt x="686" y="589"/>
                  </a:lnTo>
                  <a:lnTo>
                    <a:pt x="676" y="582"/>
                  </a:lnTo>
                  <a:lnTo>
                    <a:pt x="679" y="589"/>
                  </a:lnTo>
                  <a:lnTo>
                    <a:pt x="672" y="594"/>
                  </a:lnTo>
                  <a:lnTo>
                    <a:pt x="674" y="601"/>
                  </a:lnTo>
                  <a:lnTo>
                    <a:pt x="660" y="586"/>
                  </a:lnTo>
                  <a:lnTo>
                    <a:pt x="659" y="594"/>
                  </a:lnTo>
                  <a:lnTo>
                    <a:pt x="642" y="615"/>
                  </a:lnTo>
                  <a:lnTo>
                    <a:pt x="657" y="581"/>
                  </a:lnTo>
                  <a:lnTo>
                    <a:pt x="650" y="577"/>
                  </a:lnTo>
                  <a:lnTo>
                    <a:pt x="647" y="589"/>
                  </a:lnTo>
                  <a:lnTo>
                    <a:pt x="642" y="589"/>
                  </a:lnTo>
                  <a:lnTo>
                    <a:pt x="640" y="582"/>
                  </a:lnTo>
                  <a:lnTo>
                    <a:pt x="630" y="572"/>
                  </a:lnTo>
                  <a:lnTo>
                    <a:pt x="630" y="567"/>
                  </a:lnTo>
                  <a:lnTo>
                    <a:pt x="625" y="570"/>
                  </a:lnTo>
                  <a:lnTo>
                    <a:pt x="608" y="565"/>
                  </a:lnTo>
                  <a:lnTo>
                    <a:pt x="609" y="557"/>
                  </a:lnTo>
                  <a:lnTo>
                    <a:pt x="584" y="560"/>
                  </a:lnTo>
                  <a:lnTo>
                    <a:pt x="589" y="552"/>
                  </a:lnTo>
                  <a:lnTo>
                    <a:pt x="578" y="545"/>
                  </a:lnTo>
                  <a:lnTo>
                    <a:pt x="578" y="536"/>
                  </a:lnTo>
                  <a:lnTo>
                    <a:pt x="560" y="538"/>
                  </a:lnTo>
                  <a:lnTo>
                    <a:pt x="558" y="533"/>
                  </a:lnTo>
                  <a:lnTo>
                    <a:pt x="553" y="535"/>
                  </a:lnTo>
                  <a:lnTo>
                    <a:pt x="539" y="526"/>
                  </a:lnTo>
                  <a:lnTo>
                    <a:pt x="536" y="529"/>
                  </a:lnTo>
                  <a:lnTo>
                    <a:pt x="532" y="521"/>
                  </a:lnTo>
                  <a:lnTo>
                    <a:pt x="526" y="529"/>
                  </a:lnTo>
                  <a:lnTo>
                    <a:pt x="531" y="536"/>
                  </a:lnTo>
                  <a:lnTo>
                    <a:pt x="549" y="543"/>
                  </a:lnTo>
                  <a:lnTo>
                    <a:pt x="548" y="545"/>
                  </a:lnTo>
                  <a:lnTo>
                    <a:pt x="551" y="553"/>
                  </a:lnTo>
                  <a:lnTo>
                    <a:pt x="548" y="557"/>
                  </a:lnTo>
                  <a:lnTo>
                    <a:pt x="551" y="564"/>
                  </a:lnTo>
                  <a:lnTo>
                    <a:pt x="541" y="562"/>
                  </a:lnTo>
                  <a:lnTo>
                    <a:pt x="546" y="579"/>
                  </a:lnTo>
                  <a:lnTo>
                    <a:pt x="551" y="577"/>
                  </a:lnTo>
                  <a:lnTo>
                    <a:pt x="548" y="584"/>
                  </a:lnTo>
                  <a:lnTo>
                    <a:pt x="527" y="598"/>
                  </a:lnTo>
                  <a:lnTo>
                    <a:pt x="522" y="584"/>
                  </a:lnTo>
                  <a:lnTo>
                    <a:pt x="524" y="574"/>
                  </a:lnTo>
                  <a:lnTo>
                    <a:pt x="519" y="570"/>
                  </a:lnTo>
                  <a:lnTo>
                    <a:pt x="519" y="576"/>
                  </a:lnTo>
                  <a:lnTo>
                    <a:pt x="510" y="565"/>
                  </a:lnTo>
                  <a:lnTo>
                    <a:pt x="503" y="572"/>
                  </a:lnTo>
                  <a:lnTo>
                    <a:pt x="502" y="564"/>
                  </a:lnTo>
                  <a:lnTo>
                    <a:pt x="495" y="560"/>
                  </a:lnTo>
                  <a:lnTo>
                    <a:pt x="491" y="569"/>
                  </a:lnTo>
                  <a:lnTo>
                    <a:pt x="474" y="569"/>
                  </a:lnTo>
                  <a:lnTo>
                    <a:pt x="478" y="576"/>
                  </a:lnTo>
                  <a:lnTo>
                    <a:pt x="473" y="582"/>
                  </a:lnTo>
                  <a:lnTo>
                    <a:pt x="469" y="577"/>
                  </a:lnTo>
                  <a:lnTo>
                    <a:pt x="471" y="591"/>
                  </a:lnTo>
                  <a:lnTo>
                    <a:pt x="466" y="589"/>
                  </a:lnTo>
                  <a:lnTo>
                    <a:pt x="466" y="594"/>
                  </a:lnTo>
                  <a:lnTo>
                    <a:pt x="452" y="598"/>
                  </a:lnTo>
                  <a:lnTo>
                    <a:pt x="454" y="593"/>
                  </a:lnTo>
                  <a:lnTo>
                    <a:pt x="444" y="589"/>
                  </a:lnTo>
                  <a:lnTo>
                    <a:pt x="438" y="596"/>
                  </a:lnTo>
                  <a:lnTo>
                    <a:pt x="433" y="591"/>
                  </a:lnTo>
                  <a:lnTo>
                    <a:pt x="447" y="584"/>
                  </a:lnTo>
                  <a:lnTo>
                    <a:pt x="447" y="577"/>
                  </a:lnTo>
                  <a:lnTo>
                    <a:pt x="435" y="577"/>
                  </a:lnTo>
                  <a:lnTo>
                    <a:pt x="430" y="565"/>
                  </a:lnTo>
                  <a:lnTo>
                    <a:pt x="411" y="564"/>
                  </a:lnTo>
                  <a:lnTo>
                    <a:pt x="408" y="570"/>
                  </a:lnTo>
                  <a:lnTo>
                    <a:pt x="392" y="558"/>
                  </a:lnTo>
                  <a:lnTo>
                    <a:pt x="384" y="545"/>
                  </a:lnTo>
                  <a:lnTo>
                    <a:pt x="362" y="536"/>
                  </a:lnTo>
                  <a:lnTo>
                    <a:pt x="346" y="541"/>
                  </a:lnTo>
                  <a:lnTo>
                    <a:pt x="345" y="524"/>
                  </a:lnTo>
                  <a:lnTo>
                    <a:pt x="333" y="524"/>
                  </a:lnTo>
                  <a:lnTo>
                    <a:pt x="334" y="504"/>
                  </a:lnTo>
                  <a:lnTo>
                    <a:pt x="302" y="512"/>
                  </a:lnTo>
                  <a:lnTo>
                    <a:pt x="300" y="507"/>
                  </a:lnTo>
                  <a:lnTo>
                    <a:pt x="304" y="500"/>
                  </a:lnTo>
                  <a:lnTo>
                    <a:pt x="307" y="502"/>
                  </a:lnTo>
                  <a:lnTo>
                    <a:pt x="307" y="495"/>
                  </a:lnTo>
                  <a:lnTo>
                    <a:pt x="288" y="495"/>
                  </a:lnTo>
                  <a:lnTo>
                    <a:pt x="286" y="500"/>
                  </a:lnTo>
                  <a:lnTo>
                    <a:pt x="266" y="514"/>
                  </a:lnTo>
                  <a:lnTo>
                    <a:pt x="266" y="507"/>
                  </a:lnTo>
                  <a:lnTo>
                    <a:pt x="257" y="509"/>
                  </a:lnTo>
                  <a:lnTo>
                    <a:pt x="276" y="533"/>
                  </a:lnTo>
                  <a:lnTo>
                    <a:pt x="245" y="543"/>
                  </a:lnTo>
                  <a:lnTo>
                    <a:pt x="203" y="538"/>
                  </a:lnTo>
                  <a:lnTo>
                    <a:pt x="117" y="509"/>
                  </a:lnTo>
                  <a:lnTo>
                    <a:pt x="53" y="516"/>
                  </a:lnTo>
                  <a:lnTo>
                    <a:pt x="42" y="521"/>
                  </a:lnTo>
                  <a:lnTo>
                    <a:pt x="29" y="509"/>
                  </a:lnTo>
                  <a:lnTo>
                    <a:pt x="42" y="502"/>
                  </a:lnTo>
                  <a:lnTo>
                    <a:pt x="46" y="478"/>
                  </a:lnTo>
                  <a:lnTo>
                    <a:pt x="53" y="470"/>
                  </a:lnTo>
                  <a:lnTo>
                    <a:pt x="53" y="465"/>
                  </a:lnTo>
                  <a:lnTo>
                    <a:pt x="53" y="461"/>
                  </a:lnTo>
                  <a:lnTo>
                    <a:pt x="54" y="461"/>
                  </a:lnTo>
                  <a:lnTo>
                    <a:pt x="54" y="458"/>
                  </a:lnTo>
                  <a:lnTo>
                    <a:pt x="56" y="456"/>
                  </a:lnTo>
                  <a:lnTo>
                    <a:pt x="54" y="456"/>
                  </a:lnTo>
                  <a:lnTo>
                    <a:pt x="54" y="451"/>
                  </a:lnTo>
                  <a:lnTo>
                    <a:pt x="53" y="451"/>
                  </a:lnTo>
                  <a:lnTo>
                    <a:pt x="51" y="444"/>
                  </a:lnTo>
                  <a:lnTo>
                    <a:pt x="53" y="442"/>
                  </a:lnTo>
                  <a:close/>
                  <a:moveTo>
                    <a:pt x="283" y="533"/>
                  </a:moveTo>
                  <a:lnTo>
                    <a:pt x="297" y="524"/>
                  </a:lnTo>
                  <a:lnTo>
                    <a:pt x="315" y="535"/>
                  </a:lnTo>
                  <a:lnTo>
                    <a:pt x="326" y="535"/>
                  </a:lnTo>
                  <a:lnTo>
                    <a:pt x="317" y="541"/>
                  </a:lnTo>
                  <a:lnTo>
                    <a:pt x="317" y="548"/>
                  </a:lnTo>
                  <a:lnTo>
                    <a:pt x="305" y="550"/>
                  </a:lnTo>
                  <a:lnTo>
                    <a:pt x="283" y="533"/>
                  </a:lnTo>
                  <a:close/>
                  <a:moveTo>
                    <a:pt x="375" y="569"/>
                  </a:moveTo>
                  <a:lnTo>
                    <a:pt x="380" y="572"/>
                  </a:lnTo>
                  <a:lnTo>
                    <a:pt x="391" y="562"/>
                  </a:lnTo>
                  <a:lnTo>
                    <a:pt x="396" y="574"/>
                  </a:lnTo>
                  <a:lnTo>
                    <a:pt x="399" y="570"/>
                  </a:lnTo>
                  <a:lnTo>
                    <a:pt x="399" y="576"/>
                  </a:lnTo>
                  <a:lnTo>
                    <a:pt x="396" y="576"/>
                  </a:lnTo>
                  <a:lnTo>
                    <a:pt x="394" y="572"/>
                  </a:lnTo>
                  <a:lnTo>
                    <a:pt x="396" y="577"/>
                  </a:lnTo>
                  <a:lnTo>
                    <a:pt x="401" y="579"/>
                  </a:lnTo>
                  <a:lnTo>
                    <a:pt x="399" y="582"/>
                  </a:lnTo>
                  <a:lnTo>
                    <a:pt x="404" y="579"/>
                  </a:lnTo>
                  <a:lnTo>
                    <a:pt x="404" y="584"/>
                  </a:lnTo>
                  <a:lnTo>
                    <a:pt x="384" y="581"/>
                  </a:lnTo>
                  <a:lnTo>
                    <a:pt x="375" y="569"/>
                  </a:lnTo>
                  <a:close/>
                  <a:moveTo>
                    <a:pt x="430" y="579"/>
                  </a:moveTo>
                  <a:lnTo>
                    <a:pt x="426" y="581"/>
                  </a:lnTo>
                  <a:lnTo>
                    <a:pt x="428" y="576"/>
                  </a:lnTo>
                  <a:lnTo>
                    <a:pt x="425" y="576"/>
                  </a:lnTo>
                  <a:lnTo>
                    <a:pt x="425" y="584"/>
                  </a:lnTo>
                  <a:lnTo>
                    <a:pt x="430" y="584"/>
                  </a:lnTo>
                  <a:lnTo>
                    <a:pt x="428" y="589"/>
                  </a:lnTo>
                  <a:lnTo>
                    <a:pt x="421" y="591"/>
                  </a:lnTo>
                  <a:lnTo>
                    <a:pt x="423" y="584"/>
                  </a:lnTo>
                  <a:lnTo>
                    <a:pt x="416" y="586"/>
                  </a:lnTo>
                  <a:lnTo>
                    <a:pt x="418" y="577"/>
                  </a:lnTo>
                  <a:lnTo>
                    <a:pt x="413" y="581"/>
                  </a:lnTo>
                  <a:lnTo>
                    <a:pt x="415" y="589"/>
                  </a:lnTo>
                  <a:lnTo>
                    <a:pt x="406" y="584"/>
                  </a:lnTo>
                  <a:lnTo>
                    <a:pt x="404" y="574"/>
                  </a:lnTo>
                  <a:lnTo>
                    <a:pt x="420" y="572"/>
                  </a:lnTo>
                  <a:lnTo>
                    <a:pt x="421" y="569"/>
                  </a:lnTo>
                  <a:lnTo>
                    <a:pt x="430" y="579"/>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23" name="Freeform 1655"/>
            <p:cNvSpPr>
              <a:spLocks noEditPoints="1"/>
            </p:cNvSpPr>
            <p:nvPr/>
          </p:nvSpPr>
          <p:spPr bwMode="auto">
            <a:xfrm>
              <a:off x="3113" y="2913"/>
              <a:ext cx="444" cy="344"/>
            </a:xfrm>
            <a:custGeom>
              <a:avLst/>
              <a:gdLst/>
              <a:ahLst/>
              <a:cxnLst>
                <a:cxn ang="0">
                  <a:pos x="1013" y="420"/>
                </a:cxn>
                <a:cxn ang="0">
                  <a:pos x="1071" y="516"/>
                </a:cxn>
                <a:cxn ang="0">
                  <a:pos x="1079" y="528"/>
                </a:cxn>
                <a:cxn ang="0">
                  <a:pos x="1107" y="731"/>
                </a:cxn>
                <a:cxn ang="0">
                  <a:pos x="1071" y="821"/>
                </a:cxn>
                <a:cxn ang="0">
                  <a:pos x="980" y="828"/>
                </a:cxn>
                <a:cxn ang="0">
                  <a:pos x="984" y="808"/>
                </a:cxn>
                <a:cxn ang="0">
                  <a:pos x="892" y="729"/>
                </a:cxn>
                <a:cxn ang="0">
                  <a:pos x="842" y="656"/>
                </a:cxn>
                <a:cxn ang="0">
                  <a:pos x="835" y="656"/>
                </a:cxn>
                <a:cxn ang="0">
                  <a:pos x="830" y="579"/>
                </a:cxn>
                <a:cxn ang="0">
                  <a:pos x="792" y="589"/>
                </a:cxn>
                <a:cxn ang="0">
                  <a:pos x="779" y="599"/>
                </a:cxn>
                <a:cxn ang="0">
                  <a:pos x="743" y="553"/>
                </a:cxn>
                <a:cxn ang="0">
                  <a:pos x="722" y="517"/>
                </a:cxn>
                <a:cxn ang="0">
                  <a:pos x="738" y="511"/>
                </a:cxn>
                <a:cxn ang="0">
                  <a:pos x="753" y="454"/>
                </a:cxn>
                <a:cxn ang="0">
                  <a:pos x="717" y="444"/>
                </a:cxn>
                <a:cxn ang="0">
                  <a:pos x="731" y="461"/>
                </a:cxn>
                <a:cxn ang="0">
                  <a:pos x="711" y="493"/>
                </a:cxn>
                <a:cxn ang="0">
                  <a:pos x="700" y="321"/>
                </a:cxn>
                <a:cxn ang="0">
                  <a:pos x="623" y="256"/>
                </a:cxn>
                <a:cxn ang="0">
                  <a:pos x="560" y="196"/>
                </a:cxn>
                <a:cxn ang="0">
                  <a:pos x="446" y="159"/>
                </a:cxn>
                <a:cxn ang="0">
                  <a:pos x="434" y="183"/>
                </a:cxn>
                <a:cxn ang="0">
                  <a:pos x="311" y="220"/>
                </a:cxn>
                <a:cxn ang="0">
                  <a:pos x="325" y="213"/>
                </a:cxn>
                <a:cxn ang="0">
                  <a:pos x="302" y="179"/>
                </a:cxn>
                <a:cxn ang="0">
                  <a:pos x="265" y="164"/>
                </a:cxn>
                <a:cxn ang="0">
                  <a:pos x="244" y="150"/>
                </a:cxn>
                <a:cxn ang="0">
                  <a:pos x="156" y="138"/>
                </a:cxn>
                <a:cxn ang="0">
                  <a:pos x="191" y="123"/>
                </a:cxn>
                <a:cxn ang="0">
                  <a:pos x="97" y="137"/>
                </a:cxn>
                <a:cxn ang="0">
                  <a:pos x="65" y="125"/>
                </a:cxn>
                <a:cxn ang="0">
                  <a:pos x="43" y="142"/>
                </a:cxn>
                <a:cxn ang="0">
                  <a:pos x="29" y="108"/>
                </a:cxn>
                <a:cxn ang="0">
                  <a:pos x="4" y="68"/>
                </a:cxn>
                <a:cxn ang="0">
                  <a:pos x="188" y="44"/>
                </a:cxn>
                <a:cxn ang="0">
                  <a:pos x="348" y="32"/>
                </a:cxn>
                <a:cxn ang="0">
                  <a:pos x="359" y="63"/>
                </a:cxn>
                <a:cxn ang="0">
                  <a:pos x="471" y="61"/>
                </a:cxn>
                <a:cxn ang="0">
                  <a:pos x="596" y="55"/>
                </a:cxn>
                <a:cxn ang="0">
                  <a:pos x="716" y="51"/>
                </a:cxn>
                <a:cxn ang="0">
                  <a:pos x="745" y="73"/>
                </a:cxn>
                <a:cxn ang="0">
                  <a:pos x="745" y="36"/>
                </a:cxn>
                <a:cxn ang="0">
                  <a:pos x="746" y="5"/>
                </a:cxn>
                <a:cxn ang="0">
                  <a:pos x="769" y="3"/>
                </a:cxn>
                <a:cxn ang="0">
                  <a:pos x="792" y="8"/>
                </a:cxn>
                <a:cxn ang="0">
                  <a:pos x="811" y="32"/>
                </a:cxn>
                <a:cxn ang="0">
                  <a:pos x="854" y="140"/>
                </a:cxn>
                <a:cxn ang="0">
                  <a:pos x="111" y="145"/>
                </a:cxn>
                <a:cxn ang="0">
                  <a:pos x="123" y="143"/>
                </a:cxn>
                <a:cxn ang="0">
                  <a:pos x="51" y="160"/>
                </a:cxn>
                <a:cxn ang="0">
                  <a:pos x="956" y="285"/>
                </a:cxn>
                <a:cxn ang="0">
                  <a:pos x="934" y="258"/>
                </a:cxn>
                <a:cxn ang="0">
                  <a:pos x="982" y="340"/>
                </a:cxn>
                <a:cxn ang="0">
                  <a:pos x="953" y="302"/>
                </a:cxn>
                <a:cxn ang="0">
                  <a:pos x="973" y="312"/>
                </a:cxn>
                <a:cxn ang="0">
                  <a:pos x="968" y="316"/>
                </a:cxn>
                <a:cxn ang="0">
                  <a:pos x="816" y="632"/>
                </a:cxn>
                <a:cxn ang="0">
                  <a:pos x="1100" y="808"/>
                </a:cxn>
              </a:cxnLst>
              <a:rect l="0" t="0" r="r" b="b"/>
              <a:pathLst>
                <a:path w="1110" h="861">
                  <a:moveTo>
                    <a:pt x="950" y="287"/>
                  </a:moveTo>
                  <a:lnTo>
                    <a:pt x="955" y="294"/>
                  </a:lnTo>
                  <a:lnTo>
                    <a:pt x="944" y="289"/>
                  </a:lnTo>
                  <a:lnTo>
                    <a:pt x="941" y="289"/>
                  </a:lnTo>
                  <a:lnTo>
                    <a:pt x="965" y="345"/>
                  </a:lnTo>
                  <a:lnTo>
                    <a:pt x="1013" y="420"/>
                  </a:lnTo>
                  <a:lnTo>
                    <a:pt x="1011" y="427"/>
                  </a:lnTo>
                  <a:lnTo>
                    <a:pt x="1014" y="423"/>
                  </a:lnTo>
                  <a:lnTo>
                    <a:pt x="1030" y="442"/>
                  </a:lnTo>
                  <a:lnTo>
                    <a:pt x="1038" y="464"/>
                  </a:lnTo>
                  <a:lnTo>
                    <a:pt x="1062" y="505"/>
                  </a:lnTo>
                  <a:lnTo>
                    <a:pt x="1071" y="516"/>
                  </a:lnTo>
                  <a:lnTo>
                    <a:pt x="1066" y="512"/>
                  </a:lnTo>
                  <a:lnTo>
                    <a:pt x="1055" y="511"/>
                  </a:lnTo>
                  <a:lnTo>
                    <a:pt x="1050" y="511"/>
                  </a:lnTo>
                  <a:lnTo>
                    <a:pt x="1057" y="514"/>
                  </a:lnTo>
                  <a:lnTo>
                    <a:pt x="1066" y="514"/>
                  </a:lnTo>
                  <a:lnTo>
                    <a:pt x="1079" y="528"/>
                  </a:lnTo>
                  <a:lnTo>
                    <a:pt x="1090" y="546"/>
                  </a:lnTo>
                  <a:lnTo>
                    <a:pt x="1086" y="546"/>
                  </a:lnTo>
                  <a:lnTo>
                    <a:pt x="1100" y="572"/>
                  </a:lnTo>
                  <a:lnTo>
                    <a:pt x="1107" y="644"/>
                  </a:lnTo>
                  <a:lnTo>
                    <a:pt x="1110" y="697"/>
                  </a:lnTo>
                  <a:lnTo>
                    <a:pt x="1107" y="731"/>
                  </a:lnTo>
                  <a:lnTo>
                    <a:pt x="1095" y="756"/>
                  </a:lnTo>
                  <a:lnTo>
                    <a:pt x="1095" y="775"/>
                  </a:lnTo>
                  <a:lnTo>
                    <a:pt x="1100" y="787"/>
                  </a:lnTo>
                  <a:lnTo>
                    <a:pt x="1088" y="813"/>
                  </a:lnTo>
                  <a:lnTo>
                    <a:pt x="1090" y="821"/>
                  </a:lnTo>
                  <a:lnTo>
                    <a:pt x="1071" y="821"/>
                  </a:lnTo>
                  <a:lnTo>
                    <a:pt x="1052" y="833"/>
                  </a:lnTo>
                  <a:lnTo>
                    <a:pt x="1028" y="833"/>
                  </a:lnTo>
                  <a:lnTo>
                    <a:pt x="1013" y="843"/>
                  </a:lnTo>
                  <a:lnTo>
                    <a:pt x="992" y="847"/>
                  </a:lnTo>
                  <a:lnTo>
                    <a:pt x="987" y="842"/>
                  </a:lnTo>
                  <a:lnTo>
                    <a:pt x="980" y="828"/>
                  </a:lnTo>
                  <a:lnTo>
                    <a:pt x="985" y="818"/>
                  </a:lnTo>
                  <a:lnTo>
                    <a:pt x="1006" y="832"/>
                  </a:lnTo>
                  <a:lnTo>
                    <a:pt x="1014" y="832"/>
                  </a:lnTo>
                  <a:lnTo>
                    <a:pt x="1018" y="825"/>
                  </a:lnTo>
                  <a:lnTo>
                    <a:pt x="1009" y="814"/>
                  </a:lnTo>
                  <a:lnTo>
                    <a:pt x="984" y="808"/>
                  </a:lnTo>
                  <a:lnTo>
                    <a:pt x="960" y="767"/>
                  </a:lnTo>
                  <a:lnTo>
                    <a:pt x="968" y="762"/>
                  </a:lnTo>
                  <a:lnTo>
                    <a:pt x="958" y="748"/>
                  </a:lnTo>
                  <a:lnTo>
                    <a:pt x="917" y="738"/>
                  </a:lnTo>
                  <a:lnTo>
                    <a:pt x="892" y="741"/>
                  </a:lnTo>
                  <a:lnTo>
                    <a:pt x="892" y="729"/>
                  </a:lnTo>
                  <a:lnTo>
                    <a:pt x="876" y="714"/>
                  </a:lnTo>
                  <a:lnTo>
                    <a:pt x="869" y="688"/>
                  </a:lnTo>
                  <a:lnTo>
                    <a:pt x="862" y="681"/>
                  </a:lnTo>
                  <a:lnTo>
                    <a:pt x="859" y="666"/>
                  </a:lnTo>
                  <a:lnTo>
                    <a:pt x="847" y="662"/>
                  </a:lnTo>
                  <a:lnTo>
                    <a:pt x="842" y="656"/>
                  </a:lnTo>
                  <a:lnTo>
                    <a:pt x="847" y="652"/>
                  </a:lnTo>
                  <a:lnTo>
                    <a:pt x="852" y="635"/>
                  </a:lnTo>
                  <a:lnTo>
                    <a:pt x="866" y="623"/>
                  </a:lnTo>
                  <a:lnTo>
                    <a:pt x="849" y="632"/>
                  </a:lnTo>
                  <a:lnTo>
                    <a:pt x="845" y="651"/>
                  </a:lnTo>
                  <a:lnTo>
                    <a:pt x="835" y="656"/>
                  </a:lnTo>
                  <a:lnTo>
                    <a:pt x="822" y="628"/>
                  </a:lnTo>
                  <a:lnTo>
                    <a:pt x="823" y="620"/>
                  </a:lnTo>
                  <a:lnTo>
                    <a:pt x="823" y="604"/>
                  </a:lnTo>
                  <a:lnTo>
                    <a:pt x="816" y="598"/>
                  </a:lnTo>
                  <a:lnTo>
                    <a:pt x="830" y="589"/>
                  </a:lnTo>
                  <a:lnTo>
                    <a:pt x="830" y="579"/>
                  </a:lnTo>
                  <a:lnTo>
                    <a:pt x="828" y="579"/>
                  </a:lnTo>
                  <a:lnTo>
                    <a:pt x="827" y="587"/>
                  </a:lnTo>
                  <a:lnTo>
                    <a:pt x="808" y="596"/>
                  </a:lnTo>
                  <a:lnTo>
                    <a:pt x="792" y="587"/>
                  </a:lnTo>
                  <a:lnTo>
                    <a:pt x="787" y="586"/>
                  </a:lnTo>
                  <a:lnTo>
                    <a:pt x="792" y="589"/>
                  </a:lnTo>
                  <a:lnTo>
                    <a:pt x="804" y="599"/>
                  </a:lnTo>
                  <a:lnTo>
                    <a:pt x="811" y="618"/>
                  </a:lnTo>
                  <a:lnTo>
                    <a:pt x="791" y="611"/>
                  </a:lnTo>
                  <a:lnTo>
                    <a:pt x="781" y="598"/>
                  </a:lnTo>
                  <a:lnTo>
                    <a:pt x="774" y="592"/>
                  </a:lnTo>
                  <a:lnTo>
                    <a:pt x="779" y="599"/>
                  </a:lnTo>
                  <a:lnTo>
                    <a:pt x="782" y="604"/>
                  </a:lnTo>
                  <a:lnTo>
                    <a:pt x="777" y="599"/>
                  </a:lnTo>
                  <a:lnTo>
                    <a:pt x="753" y="558"/>
                  </a:lnTo>
                  <a:lnTo>
                    <a:pt x="748" y="555"/>
                  </a:lnTo>
                  <a:lnTo>
                    <a:pt x="751" y="562"/>
                  </a:lnTo>
                  <a:lnTo>
                    <a:pt x="743" y="553"/>
                  </a:lnTo>
                  <a:lnTo>
                    <a:pt x="746" y="545"/>
                  </a:lnTo>
                  <a:lnTo>
                    <a:pt x="741" y="536"/>
                  </a:lnTo>
                  <a:lnTo>
                    <a:pt x="722" y="526"/>
                  </a:lnTo>
                  <a:lnTo>
                    <a:pt x="729" y="519"/>
                  </a:lnTo>
                  <a:lnTo>
                    <a:pt x="726" y="522"/>
                  </a:lnTo>
                  <a:lnTo>
                    <a:pt x="722" y="517"/>
                  </a:lnTo>
                  <a:lnTo>
                    <a:pt x="750" y="521"/>
                  </a:lnTo>
                  <a:lnTo>
                    <a:pt x="746" y="516"/>
                  </a:lnTo>
                  <a:lnTo>
                    <a:pt x="757" y="512"/>
                  </a:lnTo>
                  <a:lnTo>
                    <a:pt x="738" y="517"/>
                  </a:lnTo>
                  <a:lnTo>
                    <a:pt x="728" y="516"/>
                  </a:lnTo>
                  <a:lnTo>
                    <a:pt x="738" y="511"/>
                  </a:lnTo>
                  <a:lnTo>
                    <a:pt x="740" y="507"/>
                  </a:lnTo>
                  <a:lnTo>
                    <a:pt x="729" y="512"/>
                  </a:lnTo>
                  <a:lnTo>
                    <a:pt x="740" y="502"/>
                  </a:lnTo>
                  <a:lnTo>
                    <a:pt x="738" y="497"/>
                  </a:lnTo>
                  <a:lnTo>
                    <a:pt x="755" y="471"/>
                  </a:lnTo>
                  <a:lnTo>
                    <a:pt x="753" y="454"/>
                  </a:lnTo>
                  <a:lnTo>
                    <a:pt x="743" y="451"/>
                  </a:lnTo>
                  <a:lnTo>
                    <a:pt x="743" y="468"/>
                  </a:lnTo>
                  <a:lnTo>
                    <a:pt x="740" y="468"/>
                  </a:lnTo>
                  <a:lnTo>
                    <a:pt x="733" y="452"/>
                  </a:lnTo>
                  <a:lnTo>
                    <a:pt x="717" y="441"/>
                  </a:lnTo>
                  <a:lnTo>
                    <a:pt x="717" y="444"/>
                  </a:lnTo>
                  <a:lnTo>
                    <a:pt x="709" y="439"/>
                  </a:lnTo>
                  <a:lnTo>
                    <a:pt x="714" y="444"/>
                  </a:lnTo>
                  <a:lnTo>
                    <a:pt x="711" y="449"/>
                  </a:lnTo>
                  <a:lnTo>
                    <a:pt x="717" y="449"/>
                  </a:lnTo>
                  <a:lnTo>
                    <a:pt x="707" y="456"/>
                  </a:lnTo>
                  <a:lnTo>
                    <a:pt x="731" y="461"/>
                  </a:lnTo>
                  <a:lnTo>
                    <a:pt x="724" y="468"/>
                  </a:lnTo>
                  <a:lnTo>
                    <a:pt x="724" y="488"/>
                  </a:lnTo>
                  <a:lnTo>
                    <a:pt x="719" y="490"/>
                  </a:lnTo>
                  <a:lnTo>
                    <a:pt x="700" y="473"/>
                  </a:lnTo>
                  <a:lnTo>
                    <a:pt x="712" y="488"/>
                  </a:lnTo>
                  <a:lnTo>
                    <a:pt x="711" y="493"/>
                  </a:lnTo>
                  <a:lnTo>
                    <a:pt x="693" y="471"/>
                  </a:lnTo>
                  <a:lnTo>
                    <a:pt x="695" y="420"/>
                  </a:lnTo>
                  <a:lnTo>
                    <a:pt x="704" y="381"/>
                  </a:lnTo>
                  <a:lnTo>
                    <a:pt x="704" y="340"/>
                  </a:lnTo>
                  <a:lnTo>
                    <a:pt x="695" y="323"/>
                  </a:lnTo>
                  <a:lnTo>
                    <a:pt x="700" y="321"/>
                  </a:lnTo>
                  <a:lnTo>
                    <a:pt x="700" y="309"/>
                  </a:lnTo>
                  <a:lnTo>
                    <a:pt x="681" y="294"/>
                  </a:lnTo>
                  <a:lnTo>
                    <a:pt x="671" y="271"/>
                  </a:lnTo>
                  <a:lnTo>
                    <a:pt x="639" y="273"/>
                  </a:lnTo>
                  <a:lnTo>
                    <a:pt x="632" y="259"/>
                  </a:lnTo>
                  <a:lnTo>
                    <a:pt x="623" y="256"/>
                  </a:lnTo>
                  <a:lnTo>
                    <a:pt x="627" y="251"/>
                  </a:lnTo>
                  <a:lnTo>
                    <a:pt x="618" y="249"/>
                  </a:lnTo>
                  <a:lnTo>
                    <a:pt x="608" y="237"/>
                  </a:lnTo>
                  <a:lnTo>
                    <a:pt x="586" y="227"/>
                  </a:lnTo>
                  <a:lnTo>
                    <a:pt x="581" y="205"/>
                  </a:lnTo>
                  <a:lnTo>
                    <a:pt x="560" y="196"/>
                  </a:lnTo>
                  <a:lnTo>
                    <a:pt x="541" y="172"/>
                  </a:lnTo>
                  <a:lnTo>
                    <a:pt x="497" y="152"/>
                  </a:lnTo>
                  <a:lnTo>
                    <a:pt x="483" y="150"/>
                  </a:lnTo>
                  <a:lnTo>
                    <a:pt x="473" y="154"/>
                  </a:lnTo>
                  <a:lnTo>
                    <a:pt x="461" y="152"/>
                  </a:lnTo>
                  <a:lnTo>
                    <a:pt x="446" y="159"/>
                  </a:lnTo>
                  <a:lnTo>
                    <a:pt x="448" y="174"/>
                  </a:lnTo>
                  <a:lnTo>
                    <a:pt x="437" y="172"/>
                  </a:lnTo>
                  <a:lnTo>
                    <a:pt x="437" y="178"/>
                  </a:lnTo>
                  <a:lnTo>
                    <a:pt x="451" y="178"/>
                  </a:lnTo>
                  <a:lnTo>
                    <a:pt x="449" y="184"/>
                  </a:lnTo>
                  <a:lnTo>
                    <a:pt x="434" y="183"/>
                  </a:lnTo>
                  <a:lnTo>
                    <a:pt x="384" y="217"/>
                  </a:lnTo>
                  <a:lnTo>
                    <a:pt x="376" y="213"/>
                  </a:lnTo>
                  <a:lnTo>
                    <a:pt x="367" y="224"/>
                  </a:lnTo>
                  <a:lnTo>
                    <a:pt x="338" y="229"/>
                  </a:lnTo>
                  <a:lnTo>
                    <a:pt x="318" y="234"/>
                  </a:lnTo>
                  <a:lnTo>
                    <a:pt x="311" y="220"/>
                  </a:lnTo>
                  <a:lnTo>
                    <a:pt x="309" y="208"/>
                  </a:lnTo>
                  <a:lnTo>
                    <a:pt x="311" y="205"/>
                  </a:lnTo>
                  <a:lnTo>
                    <a:pt x="311" y="219"/>
                  </a:lnTo>
                  <a:lnTo>
                    <a:pt x="319" y="232"/>
                  </a:lnTo>
                  <a:lnTo>
                    <a:pt x="326" y="230"/>
                  </a:lnTo>
                  <a:lnTo>
                    <a:pt x="325" y="213"/>
                  </a:lnTo>
                  <a:lnTo>
                    <a:pt x="311" y="198"/>
                  </a:lnTo>
                  <a:lnTo>
                    <a:pt x="277" y="176"/>
                  </a:lnTo>
                  <a:lnTo>
                    <a:pt x="284" y="174"/>
                  </a:lnTo>
                  <a:lnTo>
                    <a:pt x="299" y="184"/>
                  </a:lnTo>
                  <a:lnTo>
                    <a:pt x="306" y="181"/>
                  </a:lnTo>
                  <a:lnTo>
                    <a:pt x="302" y="179"/>
                  </a:lnTo>
                  <a:lnTo>
                    <a:pt x="311" y="183"/>
                  </a:lnTo>
                  <a:lnTo>
                    <a:pt x="309" y="181"/>
                  </a:lnTo>
                  <a:lnTo>
                    <a:pt x="308" y="178"/>
                  </a:lnTo>
                  <a:lnTo>
                    <a:pt x="299" y="179"/>
                  </a:lnTo>
                  <a:lnTo>
                    <a:pt x="289" y="167"/>
                  </a:lnTo>
                  <a:lnTo>
                    <a:pt x="265" y="164"/>
                  </a:lnTo>
                  <a:lnTo>
                    <a:pt x="268" y="152"/>
                  </a:lnTo>
                  <a:lnTo>
                    <a:pt x="277" y="150"/>
                  </a:lnTo>
                  <a:lnTo>
                    <a:pt x="280" y="142"/>
                  </a:lnTo>
                  <a:lnTo>
                    <a:pt x="261" y="150"/>
                  </a:lnTo>
                  <a:lnTo>
                    <a:pt x="256" y="147"/>
                  </a:lnTo>
                  <a:lnTo>
                    <a:pt x="244" y="150"/>
                  </a:lnTo>
                  <a:lnTo>
                    <a:pt x="248" y="157"/>
                  </a:lnTo>
                  <a:lnTo>
                    <a:pt x="256" y="157"/>
                  </a:lnTo>
                  <a:lnTo>
                    <a:pt x="263" y="171"/>
                  </a:lnTo>
                  <a:lnTo>
                    <a:pt x="226" y="152"/>
                  </a:lnTo>
                  <a:lnTo>
                    <a:pt x="171" y="142"/>
                  </a:lnTo>
                  <a:lnTo>
                    <a:pt x="156" y="138"/>
                  </a:lnTo>
                  <a:lnTo>
                    <a:pt x="171" y="138"/>
                  </a:lnTo>
                  <a:lnTo>
                    <a:pt x="190" y="137"/>
                  </a:lnTo>
                  <a:lnTo>
                    <a:pt x="190" y="133"/>
                  </a:lnTo>
                  <a:lnTo>
                    <a:pt x="207" y="138"/>
                  </a:lnTo>
                  <a:lnTo>
                    <a:pt x="205" y="131"/>
                  </a:lnTo>
                  <a:lnTo>
                    <a:pt x="191" y="123"/>
                  </a:lnTo>
                  <a:lnTo>
                    <a:pt x="169" y="130"/>
                  </a:lnTo>
                  <a:lnTo>
                    <a:pt x="161" y="125"/>
                  </a:lnTo>
                  <a:lnTo>
                    <a:pt x="140" y="138"/>
                  </a:lnTo>
                  <a:lnTo>
                    <a:pt x="116" y="142"/>
                  </a:lnTo>
                  <a:lnTo>
                    <a:pt x="65" y="157"/>
                  </a:lnTo>
                  <a:lnTo>
                    <a:pt x="97" y="137"/>
                  </a:lnTo>
                  <a:lnTo>
                    <a:pt x="86" y="130"/>
                  </a:lnTo>
                  <a:lnTo>
                    <a:pt x="89" y="118"/>
                  </a:lnTo>
                  <a:lnTo>
                    <a:pt x="84" y="118"/>
                  </a:lnTo>
                  <a:lnTo>
                    <a:pt x="79" y="140"/>
                  </a:lnTo>
                  <a:lnTo>
                    <a:pt x="70" y="123"/>
                  </a:lnTo>
                  <a:lnTo>
                    <a:pt x="65" y="125"/>
                  </a:lnTo>
                  <a:lnTo>
                    <a:pt x="67" y="138"/>
                  </a:lnTo>
                  <a:lnTo>
                    <a:pt x="53" y="157"/>
                  </a:lnTo>
                  <a:lnTo>
                    <a:pt x="34" y="164"/>
                  </a:lnTo>
                  <a:lnTo>
                    <a:pt x="34" y="152"/>
                  </a:lnTo>
                  <a:lnTo>
                    <a:pt x="43" y="147"/>
                  </a:lnTo>
                  <a:lnTo>
                    <a:pt x="43" y="142"/>
                  </a:lnTo>
                  <a:lnTo>
                    <a:pt x="33" y="140"/>
                  </a:lnTo>
                  <a:lnTo>
                    <a:pt x="29" y="131"/>
                  </a:lnTo>
                  <a:lnTo>
                    <a:pt x="31" y="128"/>
                  </a:lnTo>
                  <a:lnTo>
                    <a:pt x="34" y="118"/>
                  </a:lnTo>
                  <a:lnTo>
                    <a:pt x="33" y="111"/>
                  </a:lnTo>
                  <a:lnTo>
                    <a:pt x="29" y="108"/>
                  </a:lnTo>
                  <a:lnTo>
                    <a:pt x="24" y="106"/>
                  </a:lnTo>
                  <a:lnTo>
                    <a:pt x="14" y="99"/>
                  </a:lnTo>
                  <a:lnTo>
                    <a:pt x="12" y="94"/>
                  </a:lnTo>
                  <a:lnTo>
                    <a:pt x="2" y="85"/>
                  </a:lnTo>
                  <a:lnTo>
                    <a:pt x="0" y="82"/>
                  </a:lnTo>
                  <a:lnTo>
                    <a:pt x="4" y="68"/>
                  </a:lnTo>
                  <a:lnTo>
                    <a:pt x="2" y="61"/>
                  </a:lnTo>
                  <a:lnTo>
                    <a:pt x="58" y="56"/>
                  </a:lnTo>
                  <a:lnTo>
                    <a:pt x="109" y="53"/>
                  </a:lnTo>
                  <a:lnTo>
                    <a:pt x="120" y="51"/>
                  </a:lnTo>
                  <a:lnTo>
                    <a:pt x="162" y="48"/>
                  </a:lnTo>
                  <a:lnTo>
                    <a:pt x="188" y="44"/>
                  </a:lnTo>
                  <a:lnTo>
                    <a:pt x="208" y="43"/>
                  </a:lnTo>
                  <a:lnTo>
                    <a:pt x="280" y="34"/>
                  </a:lnTo>
                  <a:lnTo>
                    <a:pt x="280" y="34"/>
                  </a:lnTo>
                  <a:lnTo>
                    <a:pt x="343" y="27"/>
                  </a:lnTo>
                  <a:lnTo>
                    <a:pt x="343" y="31"/>
                  </a:lnTo>
                  <a:lnTo>
                    <a:pt x="348" y="32"/>
                  </a:lnTo>
                  <a:lnTo>
                    <a:pt x="348" y="38"/>
                  </a:lnTo>
                  <a:lnTo>
                    <a:pt x="354" y="43"/>
                  </a:lnTo>
                  <a:lnTo>
                    <a:pt x="355" y="49"/>
                  </a:lnTo>
                  <a:lnTo>
                    <a:pt x="355" y="56"/>
                  </a:lnTo>
                  <a:lnTo>
                    <a:pt x="357" y="60"/>
                  </a:lnTo>
                  <a:lnTo>
                    <a:pt x="359" y="63"/>
                  </a:lnTo>
                  <a:lnTo>
                    <a:pt x="362" y="65"/>
                  </a:lnTo>
                  <a:lnTo>
                    <a:pt x="367" y="68"/>
                  </a:lnTo>
                  <a:lnTo>
                    <a:pt x="367" y="68"/>
                  </a:lnTo>
                  <a:lnTo>
                    <a:pt x="432" y="65"/>
                  </a:lnTo>
                  <a:lnTo>
                    <a:pt x="444" y="63"/>
                  </a:lnTo>
                  <a:lnTo>
                    <a:pt x="471" y="61"/>
                  </a:lnTo>
                  <a:lnTo>
                    <a:pt x="482" y="61"/>
                  </a:lnTo>
                  <a:lnTo>
                    <a:pt x="516" y="58"/>
                  </a:lnTo>
                  <a:lnTo>
                    <a:pt x="533" y="58"/>
                  </a:lnTo>
                  <a:lnTo>
                    <a:pt x="572" y="55"/>
                  </a:lnTo>
                  <a:lnTo>
                    <a:pt x="574" y="55"/>
                  </a:lnTo>
                  <a:lnTo>
                    <a:pt x="596" y="55"/>
                  </a:lnTo>
                  <a:lnTo>
                    <a:pt x="654" y="49"/>
                  </a:lnTo>
                  <a:lnTo>
                    <a:pt x="670" y="49"/>
                  </a:lnTo>
                  <a:lnTo>
                    <a:pt x="685" y="48"/>
                  </a:lnTo>
                  <a:lnTo>
                    <a:pt x="692" y="48"/>
                  </a:lnTo>
                  <a:lnTo>
                    <a:pt x="717" y="46"/>
                  </a:lnTo>
                  <a:lnTo>
                    <a:pt x="716" y="51"/>
                  </a:lnTo>
                  <a:lnTo>
                    <a:pt x="719" y="55"/>
                  </a:lnTo>
                  <a:lnTo>
                    <a:pt x="722" y="56"/>
                  </a:lnTo>
                  <a:lnTo>
                    <a:pt x="722" y="67"/>
                  </a:lnTo>
                  <a:lnTo>
                    <a:pt x="728" y="75"/>
                  </a:lnTo>
                  <a:lnTo>
                    <a:pt x="729" y="75"/>
                  </a:lnTo>
                  <a:lnTo>
                    <a:pt x="745" y="73"/>
                  </a:lnTo>
                  <a:lnTo>
                    <a:pt x="746" y="70"/>
                  </a:lnTo>
                  <a:lnTo>
                    <a:pt x="745" y="61"/>
                  </a:lnTo>
                  <a:lnTo>
                    <a:pt x="745" y="61"/>
                  </a:lnTo>
                  <a:lnTo>
                    <a:pt x="746" y="55"/>
                  </a:lnTo>
                  <a:lnTo>
                    <a:pt x="746" y="41"/>
                  </a:lnTo>
                  <a:lnTo>
                    <a:pt x="745" y="36"/>
                  </a:lnTo>
                  <a:lnTo>
                    <a:pt x="740" y="29"/>
                  </a:lnTo>
                  <a:lnTo>
                    <a:pt x="738" y="12"/>
                  </a:lnTo>
                  <a:lnTo>
                    <a:pt x="741" y="12"/>
                  </a:lnTo>
                  <a:lnTo>
                    <a:pt x="740" y="7"/>
                  </a:lnTo>
                  <a:lnTo>
                    <a:pt x="745" y="8"/>
                  </a:lnTo>
                  <a:lnTo>
                    <a:pt x="746" y="5"/>
                  </a:lnTo>
                  <a:lnTo>
                    <a:pt x="748" y="2"/>
                  </a:lnTo>
                  <a:lnTo>
                    <a:pt x="748" y="0"/>
                  </a:lnTo>
                  <a:lnTo>
                    <a:pt x="753" y="2"/>
                  </a:lnTo>
                  <a:lnTo>
                    <a:pt x="755" y="0"/>
                  </a:lnTo>
                  <a:lnTo>
                    <a:pt x="758" y="3"/>
                  </a:lnTo>
                  <a:lnTo>
                    <a:pt x="769" y="3"/>
                  </a:lnTo>
                  <a:lnTo>
                    <a:pt x="772" y="7"/>
                  </a:lnTo>
                  <a:lnTo>
                    <a:pt x="774" y="5"/>
                  </a:lnTo>
                  <a:lnTo>
                    <a:pt x="777" y="5"/>
                  </a:lnTo>
                  <a:lnTo>
                    <a:pt x="781" y="8"/>
                  </a:lnTo>
                  <a:lnTo>
                    <a:pt x="791" y="8"/>
                  </a:lnTo>
                  <a:lnTo>
                    <a:pt x="792" y="8"/>
                  </a:lnTo>
                  <a:lnTo>
                    <a:pt x="796" y="10"/>
                  </a:lnTo>
                  <a:lnTo>
                    <a:pt x="796" y="8"/>
                  </a:lnTo>
                  <a:lnTo>
                    <a:pt x="804" y="10"/>
                  </a:lnTo>
                  <a:lnTo>
                    <a:pt x="806" y="8"/>
                  </a:lnTo>
                  <a:lnTo>
                    <a:pt x="813" y="26"/>
                  </a:lnTo>
                  <a:lnTo>
                    <a:pt x="811" y="32"/>
                  </a:lnTo>
                  <a:lnTo>
                    <a:pt x="822" y="48"/>
                  </a:lnTo>
                  <a:lnTo>
                    <a:pt x="820" y="60"/>
                  </a:lnTo>
                  <a:lnTo>
                    <a:pt x="825" y="61"/>
                  </a:lnTo>
                  <a:lnTo>
                    <a:pt x="828" y="78"/>
                  </a:lnTo>
                  <a:lnTo>
                    <a:pt x="854" y="126"/>
                  </a:lnTo>
                  <a:lnTo>
                    <a:pt x="854" y="140"/>
                  </a:lnTo>
                  <a:lnTo>
                    <a:pt x="866" y="152"/>
                  </a:lnTo>
                  <a:lnTo>
                    <a:pt x="869" y="162"/>
                  </a:lnTo>
                  <a:lnTo>
                    <a:pt x="892" y="196"/>
                  </a:lnTo>
                  <a:lnTo>
                    <a:pt x="895" y="208"/>
                  </a:lnTo>
                  <a:lnTo>
                    <a:pt x="950" y="287"/>
                  </a:lnTo>
                  <a:close/>
                  <a:moveTo>
                    <a:pt x="111" y="145"/>
                  </a:moveTo>
                  <a:lnTo>
                    <a:pt x="116" y="143"/>
                  </a:lnTo>
                  <a:lnTo>
                    <a:pt x="140" y="140"/>
                  </a:lnTo>
                  <a:lnTo>
                    <a:pt x="150" y="140"/>
                  </a:lnTo>
                  <a:lnTo>
                    <a:pt x="152" y="140"/>
                  </a:lnTo>
                  <a:lnTo>
                    <a:pt x="152" y="142"/>
                  </a:lnTo>
                  <a:lnTo>
                    <a:pt x="123" y="143"/>
                  </a:lnTo>
                  <a:lnTo>
                    <a:pt x="116" y="145"/>
                  </a:lnTo>
                  <a:lnTo>
                    <a:pt x="111" y="147"/>
                  </a:lnTo>
                  <a:lnTo>
                    <a:pt x="58" y="162"/>
                  </a:lnTo>
                  <a:lnTo>
                    <a:pt x="55" y="162"/>
                  </a:lnTo>
                  <a:lnTo>
                    <a:pt x="51" y="160"/>
                  </a:lnTo>
                  <a:lnTo>
                    <a:pt x="51" y="160"/>
                  </a:lnTo>
                  <a:lnTo>
                    <a:pt x="63" y="159"/>
                  </a:lnTo>
                  <a:lnTo>
                    <a:pt x="72" y="155"/>
                  </a:lnTo>
                  <a:lnTo>
                    <a:pt x="84" y="152"/>
                  </a:lnTo>
                  <a:lnTo>
                    <a:pt x="99" y="149"/>
                  </a:lnTo>
                  <a:lnTo>
                    <a:pt x="111" y="145"/>
                  </a:lnTo>
                  <a:close/>
                  <a:moveTo>
                    <a:pt x="956" y="285"/>
                  </a:moveTo>
                  <a:lnTo>
                    <a:pt x="953" y="282"/>
                  </a:lnTo>
                  <a:lnTo>
                    <a:pt x="943" y="271"/>
                  </a:lnTo>
                  <a:lnTo>
                    <a:pt x="931" y="254"/>
                  </a:lnTo>
                  <a:lnTo>
                    <a:pt x="926" y="246"/>
                  </a:lnTo>
                  <a:lnTo>
                    <a:pt x="929" y="248"/>
                  </a:lnTo>
                  <a:lnTo>
                    <a:pt x="934" y="258"/>
                  </a:lnTo>
                  <a:lnTo>
                    <a:pt x="956" y="285"/>
                  </a:lnTo>
                  <a:close/>
                  <a:moveTo>
                    <a:pt x="958" y="287"/>
                  </a:moveTo>
                  <a:lnTo>
                    <a:pt x="982" y="312"/>
                  </a:lnTo>
                  <a:lnTo>
                    <a:pt x="994" y="331"/>
                  </a:lnTo>
                  <a:lnTo>
                    <a:pt x="985" y="340"/>
                  </a:lnTo>
                  <a:lnTo>
                    <a:pt x="982" y="340"/>
                  </a:lnTo>
                  <a:lnTo>
                    <a:pt x="984" y="319"/>
                  </a:lnTo>
                  <a:lnTo>
                    <a:pt x="980" y="311"/>
                  </a:lnTo>
                  <a:lnTo>
                    <a:pt x="972" y="309"/>
                  </a:lnTo>
                  <a:lnTo>
                    <a:pt x="968" y="316"/>
                  </a:lnTo>
                  <a:lnTo>
                    <a:pt x="955" y="312"/>
                  </a:lnTo>
                  <a:lnTo>
                    <a:pt x="953" y="302"/>
                  </a:lnTo>
                  <a:lnTo>
                    <a:pt x="960" y="299"/>
                  </a:lnTo>
                  <a:lnTo>
                    <a:pt x="956" y="294"/>
                  </a:lnTo>
                  <a:lnTo>
                    <a:pt x="973" y="304"/>
                  </a:lnTo>
                  <a:lnTo>
                    <a:pt x="958" y="287"/>
                  </a:lnTo>
                  <a:close/>
                  <a:moveTo>
                    <a:pt x="968" y="316"/>
                  </a:moveTo>
                  <a:lnTo>
                    <a:pt x="973" y="312"/>
                  </a:lnTo>
                  <a:lnTo>
                    <a:pt x="979" y="316"/>
                  </a:lnTo>
                  <a:lnTo>
                    <a:pt x="975" y="340"/>
                  </a:lnTo>
                  <a:lnTo>
                    <a:pt x="979" y="359"/>
                  </a:lnTo>
                  <a:lnTo>
                    <a:pt x="991" y="381"/>
                  </a:lnTo>
                  <a:lnTo>
                    <a:pt x="968" y="347"/>
                  </a:lnTo>
                  <a:lnTo>
                    <a:pt x="968" y="316"/>
                  </a:lnTo>
                  <a:close/>
                  <a:moveTo>
                    <a:pt x="823" y="649"/>
                  </a:moveTo>
                  <a:lnTo>
                    <a:pt x="830" y="661"/>
                  </a:lnTo>
                  <a:lnTo>
                    <a:pt x="825" y="662"/>
                  </a:lnTo>
                  <a:lnTo>
                    <a:pt x="816" y="640"/>
                  </a:lnTo>
                  <a:lnTo>
                    <a:pt x="810" y="635"/>
                  </a:lnTo>
                  <a:lnTo>
                    <a:pt x="816" y="632"/>
                  </a:lnTo>
                  <a:lnTo>
                    <a:pt x="823" y="649"/>
                  </a:lnTo>
                  <a:close/>
                  <a:moveTo>
                    <a:pt x="1108" y="794"/>
                  </a:moveTo>
                  <a:lnTo>
                    <a:pt x="1100" y="825"/>
                  </a:lnTo>
                  <a:lnTo>
                    <a:pt x="1071" y="861"/>
                  </a:lnTo>
                  <a:lnTo>
                    <a:pt x="1098" y="818"/>
                  </a:lnTo>
                  <a:lnTo>
                    <a:pt x="1100" y="808"/>
                  </a:lnTo>
                  <a:lnTo>
                    <a:pt x="1095" y="804"/>
                  </a:lnTo>
                  <a:lnTo>
                    <a:pt x="1108" y="794"/>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424" name="Freeform 1656"/>
            <p:cNvSpPr>
              <a:spLocks/>
            </p:cNvSpPr>
            <p:nvPr/>
          </p:nvSpPr>
          <p:spPr bwMode="auto">
            <a:xfrm>
              <a:off x="3332" y="2647"/>
              <a:ext cx="35" cy="45"/>
            </a:xfrm>
            <a:custGeom>
              <a:avLst/>
              <a:gdLst/>
              <a:ahLst/>
              <a:cxnLst>
                <a:cxn ang="0">
                  <a:pos x="86" y="61"/>
                </a:cxn>
                <a:cxn ang="0">
                  <a:pos x="86" y="70"/>
                </a:cxn>
                <a:cxn ang="0">
                  <a:pos x="84" y="73"/>
                </a:cxn>
                <a:cxn ang="0">
                  <a:pos x="79" y="94"/>
                </a:cxn>
                <a:cxn ang="0">
                  <a:pos x="81" y="100"/>
                </a:cxn>
                <a:cxn ang="0">
                  <a:pos x="70" y="111"/>
                </a:cxn>
                <a:cxn ang="0">
                  <a:pos x="60" y="104"/>
                </a:cxn>
                <a:cxn ang="0">
                  <a:pos x="57" y="102"/>
                </a:cxn>
                <a:cxn ang="0">
                  <a:pos x="57" y="100"/>
                </a:cxn>
                <a:cxn ang="0">
                  <a:pos x="48" y="87"/>
                </a:cxn>
                <a:cxn ang="0">
                  <a:pos x="46" y="75"/>
                </a:cxn>
                <a:cxn ang="0">
                  <a:pos x="46" y="70"/>
                </a:cxn>
                <a:cxn ang="0">
                  <a:pos x="41" y="63"/>
                </a:cxn>
                <a:cxn ang="0">
                  <a:pos x="38" y="51"/>
                </a:cxn>
                <a:cxn ang="0">
                  <a:pos x="31" y="39"/>
                </a:cxn>
                <a:cxn ang="0">
                  <a:pos x="31" y="34"/>
                </a:cxn>
                <a:cxn ang="0">
                  <a:pos x="26" y="36"/>
                </a:cxn>
                <a:cxn ang="0">
                  <a:pos x="24" y="34"/>
                </a:cxn>
                <a:cxn ang="0">
                  <a:pos x="22" y="29"/>
                </a:cxn>
                <a:cxn ang="0">
                  <a:pos x="26" y="25"/>
                </a:cxn>
                <a:cxn ang="0">
                  <a:pos x="11" y="29"/>
                </a:cxn>
                <a:cxn ang="0">
                  <a:pos x="5" y="32"/>
                </a:cxn>
                <a:cxn ang="0">
                  <a:pos x="0" y="29"/>
                </a:cxn>
                <a:cxn ang="0">
                  <a:pos x="0" y="25"/>
                </a:cxn>
                <a:cxn ang="0">
                  <a:pos x="9" y="24"/>
                </a:cxn>
                <a:cxn ang="0">
                  <a:pos x="11" y="22"/>
                </a:cxn>
                <a:cxn ang="0">
                  <a:pos x="11" y="18"/>
                </a:cxn>
                <a:cxn ang="0">
                  <a:pos x="14" y="18"/>
                </a:cxn>
                <a:cxn ang="0">
                  <a:pos x="24" y="13"/>
                </a:cxn>
                <a:cxn ang="0">
                  <a:pos x="29" y="12"/>
                </a:cxn>
                <a:cxn ang="0">
                  <a:pos x="36" y="7"/>
                </a:cxn>
                <a:cxn ang="0">
                  <a:pos x="40" y="7"/>
                </a:cxn>
                <a:cxn ang="0">
                  <a:pos x="45" y="0"/>
                </a:cxn>
                <a:cxn ang="0">
                  <a:pos x="48" y="3"/>
                </a:cxn>
                <a:cxn ang="0">
                  <a:pos x="50" y="3"/>
                </a:cxn>
                <a:cxn ang="0">
                  <a:pos x="50" y="1"/>
                </a:cxn>
                <a:cxn ang="0">
                  <a:pos x="55" y="3"/>
                </a:cxn>
                <a:cxn ang="0">
                  <a:pos x="58" y="0"/>
                </a:cxn>
                <a:cxn ang="0">
                  <a:pos x="67" y="0"/>
                </a:cxn>
                <a:cxn ang="0">
                  <a:pos x="74" y="53"/>
                </a:cxn>
                <a:cxn ang="0">
                  <a:pos x="86" y="61"/>
                </a:cxn>
              </a:cxnLst>
              <a:rect l="0" t="0" r="r" b="b"/>
              <a:pathLst>
                <a:path w="86" h="111">
                  <a:moveTo>
                    <a:pt x="86" y="61"/>
                  </a:moveTo>
                  <a:lnTo>
                    <a:pt x="86" y="70"/>
                  </a:lnTo>
                  <a:lnTo>
                    <a:pt x="84" y="73"/>
                  </a:lnTo>
                  <a:lnTo>
                    <a:pt x="79" y="94"/>
                  </a:lnTo>
                  <a:lnTo>
                    <a:pt x="81" y="100"/>
                  </a:lnTo>
                  <a:lnTo>
                    <a:pt x="70" y="111"/>
                  </a:lnTo>
                  <a:lnTo>
                    <a:pt x="60" y="104"/>
                  </a:lnTo>
                  <a:lnTo>
                    <a:pt x="57" y="102"/>
                  </a:lnTo>
                  <a:lnTo>
                    <a:pt x="57" y="100"/>
                  </a:lnTo>
                  <a:lnTo>
                    <a:pt x="48" y="87"/>
                  </a:lnTo>
                  <a:lnTo>
                    <a:pt x="46" y="75"/>
                  </a:lnTo>
                  <a:lnTo>
                    <a:pt x="46" y="70"/>
                  </a:lnTo>
                  <a:lnTo>
                    <a:pt x="41" y="63"/>
                  </a:lnTo>
                  <a:lnTo>
                    <a:pt x="38" y="51"/>
                  </a:lnTo>
                  <a:lnTo>
                    <a:pt x="31" y="39"/>
                  </a:lnTo>
                  <a:lnTo>
                    <a:pt x="31" y="34"/>
                  </a:lnTo>
                  <a:lnTo>
                    <a:pt x="26" y="36"/>
                  </a:lnTo>
                  <a:lnTo>
                    <a:pt x="24" y="34"/>
                  </a:lnTo>
                  <a:lnTo>
                    <a:pt x="22" y="29"/>
                  </a:lnTo>
                  <a:lnTo>
                    <a:pt x="26" y="25"/>
                  </a:lnTo>
                  <a:lnTo>
                    <a:pt x="11" y="29"/>
                  </a:lnTo>
                  <a:lnTo>
                    <a:pt x="5" y="32"/>
                  </a:lnTo>
                  <a:lnTo>
                    <a:pt x="0" y="29"/>
                  </a:lnTo>
                  <a:lnTo>
                    <a:pt x="0" y="25"/>
                  </a:lnTo>
                  <a:lnTo>
                    <a:pt x="9" y="24"/>
                  </a:lnTo>
                  <a:lnTo>
                    <a:pt x="11" y="22"/>
                  </a:lnTo>
                  <a:lnTo>
                    <a:pt x="11" y="18"/>
                  </a:lnTo>
                  <a:lnTo>
                    <a:pt x="14" y="18"/>
                  </a:lnTo>
                  <a:lnTo>
                    <a:pt x="24" y="13"/>
                  </a:lnTo>
                  <a:lnTo>
                    <a:pt x="29" y="12"/>
                  </a:lnTo>
                  <a:lnTo>
                    <a:pt x="36" y="7"/>
                  </a:lnTo>
                  <a:lnTo>
                    <a:pt x="40" y="7"/>
                  </a:lnTo>
                  <a:lnTo>
                    <a:pt x="45" y="0"/>
                  </a:lnTo>
                  <a:lnTo>
                    <a:pt x="48" y="3"/>
                  </a:lnTo>
                  <a:lnTo>
                    <a:pt x="50" y="3"/>
                  </a:lnTo>
                  <a:lnTo>
                    <a:pt x="50" y="1"/>
                  </a:lnTo>
                  <a:lnTo>
                    <a:pt x="55" y="3"/>
                  </a:lnTo>
                  <a:lnTo>
                    <a:pt x="58" y="0"/>
                  </a:lnTo>
                  <a:lnTo>
                    <a:pt x="67" y="0"/>
                  </a:lnTo>
                  <a:lnTo>
                    <a:pt x="74" y="53"/>
                  </a:lnTo>
                  <a:lnTo>
                    <a:pt x="86" y="61"/>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25" name="Freeform 1657"/>
            <p:cNvSpPr>
              <a:spLocks/>
            </p:cNvSpPr>
            <p:nvPr/>
          </p:nvSpPr>
          <p:spPr bwMode="auto">
            <a:xfrm>
              <a:off x="3359" y="2645"/>
              <a:ext cx="28" cy="37"/>
            </a:xfrm>
            <a:custGeom>
              <a:avLst/>
              <a:gdLst/>
              <a:ahLst/>
              <a:cxnLst>
                <a:cxn ang="0">
                  <a:pos x="19" y="66"/>
                </a:cxn>
                <a:cxn ang="0">
                  <a:pos x="7" y="58"/>
                </a:cxn>
                <a:cxn ang="0">
                  <a:pos x="0" y="5"/>
                </a:cxn>
                <a:cxn ang="0">
                  <a:pos x="31" y="1"/>
                </a:cxn>
                <a:cxn ang="0">
                  <a:pos x="43" y="0"/>
                </a:cxn>
                <a:cxn ang="0">
                  <a:pos x="53" y="17"/>
                </a:cxn>
                <a:cxn ang="0">
                  <a:pos x="55" y="20"/>
                </a:cxn>
                <a:cxn ang="0">
                  <a:pos x="58" y="22"/>
                </a:cxn>
                <a:cxn ang="0">
                  <a:pos x="65" y="37"/>
                </a:cxn>
                <a:cxn ang="0">
                  <a:pos x="66" y="37"/>
                </a:cxn>
                <a:cxn ang="0">
                  <a:pos x="68" y="39"/>
                </a:cxn>
                <a:cxn ang="0">
                  <a:pos x="70" y="39"/>
                </a:cxn>
                <a:cxn ang="0">
                  <a:pos x="63" y="51"/>
                </a:cxn>
                <a:cxn ang="0">
                  <a:pos x="61" y="76"/>
                </a:cxn>
                <a:cxn ang="0">
                  <a:pos x="60" y="88"/>
                </a:cxn>
                <a:cxn ang="0">
                  <a:pos x="58" y="92"/>
                </a:cxn>
                <a:cxn ang="0">
                  <a:pos x="53" y="90"/>
                </a:cxn>
                <a:cxn ang="0">
                  <a:pos x="46" y="83"/>
                </a:cxn>
                <a:cxn ang="0">
                  <a:pos x="34" y="80"/>
                </a:cxn>
                <a:cxn ang="0">
                  <a:pos x="29" y="76"/>
                </a:cxn>
                <a:cxn ang="0">
                  <a:pos x="27" y="71"/>
                </a:cxn>
                <a:cxn ang="0">
                  <a:pos x="22" y="70"/>
                </a:cxn>
                <a:cxn ang="0">
                  <a:pos x="20" y="66"/>
                </a:cxn>
                <a:cxn ang="0">
                  <a:pos x="19" y="66"/>
                </a:cxn>
              </a:cxnLst>
              <a:rect l="0" t="0" r="r" b="b"/>
              <a:pathLst>
                <a:path w="70" h="92">
                  <a:moveTo>
                    <a:pt x="19" y="66"/>
                  </a:moveTo>
                  <a:lnTo>
                    <a:pt x="7" y="58"/>
                  </a:lnTo>
                  <a:lnTo>
                    <a:pt x="0" y="5"/>
                  </a:lnTo>
                  <a:lnTo>
                    <a:pt x="31" y="1"/>
                  </a:lnTo>
                  <a:lnTo>
                    <a:pt x="43" y="0"/>
                  </a:lnTo>
                  <a:lnTo>
                    <a:pt x="53" y="17"/>
                  </a:lnTo>
                  <a:lnTo>
                    <a:pt x="55" y="20"/>
                  </a:lnTo>
                  <a:lnTo>
                    <a:pt x="58" y="22"/>
                  </a:lnTo>
                  <a:lnTo>
                    <a:pt x="65" y="37"/>
                  </a:lnTo>
                  <a:lnTo>
                    <a:pt x="66" y="37"/>
                  </a:lnTo>
                  <a:lnTo>
                    <a:pt x="68" y="39"/>
                  </a:lnTo>
                  <a:lnTo>
                    <a:pt x="70" y="39"/>
                  </a:lnTo>
                  <a:lnTo>
                    <a:pt x="63" y="51"/>
                  </a:lnTo>
                  <a:lnTo>
                    <a:pt x="61" y="76"/>
                  </a:lnTo>
                  <a:lnTo>
                    <a:pt x="60" y="88"/>
                  </a:lnTo>
                  <a:lnTo>
                    <a:pt x="58" y="92"/>
                  </a:lnTo>
                  <a:lnTo>
                    <a:pt x="53" y="90"/>
                  </a:lnTo>
                  <a:lnTo>
                    <a:pt x="46" y="83"/>
                  </a:lnTo>
                  <a:lnTo>
                    <a:pt x="34" y="80"/>
                  </a:lnTo>
                  <a:lnTo>
                    <a:pt x="29" y="76"/>
                  </a:lnTo>
                  <a:lnTo>
                    <a:pt x="27" y="71"/>
                  </a:lnTo>
                  <a:lnTo>
                    <a:pt x="22" y="70"/>
                  </a:lnTo>
                  <a:lnTo>
                    <a:pt x="20" y="66"/>
                  </a:lnTo>
                  <a:lnTo>
                    <a:pt x="19" y="66"/>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26" name="Freeform 1658"/>
            <p:cNvSpPr>
              <a:spLocks/>
            </p:cNvSpPr>
            <p:nvPr/>
          </p:nvSpPr>
          <p:spPr bwMode="auto">
            <a:xfrm>
              <a:off x="3376" y="2642"/>
              <a:ext cx="26" cy="22"/>
            </a:xfrm>
            <a:custGeom>
              <a:avLst/>
              <a:gdLst/>
              <a:ahLst/>
              <a:cxnLst>
                <a:cxn ang="0">
                  <a:pos x="59" y="53"/>
                </a:cxn>
                <a:cxn ang="0">
                  <a:pos x="54" y="49"/>
                </a:cxn>
                <a:cxn ang="0">
                  <a:pos x="44" y="48"/>
                </a:cxn>
                <a:cxn ang="0">
                  <a:pos x="37" y="49"/>
                </a:cxn>
                <a:cxn ang="0">
                  <a:pos x="34" y="48"/>
                </a:cxn>
                <a:cxn ang="0">
                  <a:pos x="27" y="46"/>
                </a:cxn>
                <a:cxn ang="0">
                  <a:pos x="25" y="46"/>
                </a:cxn>
                <a:cxn ang="0">
                  <a:pos x="23" y="44"/>
                </a:cxn>
                <a:cxn ang="0">
                  <a:pos x="22" y="44"/>
                </a:cxn>
                <a:cxn ang="0">
                  <a:pos x="15" y="29"/>
                </a:cxn>
                <a:cxn ang="0">
                  <a:pos x="12" y="27"/>
                </a:cxn>
                <a:cxn ang="0">
                  <a:pos x="10" y="24"/>
                </a:cxn>
                <a:cxn ang="0">
                  <a:pos x="0" y="7"/>
                </a:cxn>
                <a:cxn ang="0">
                  <a:pos x="13" y="5"/>
                </a:cxn>
                <a:cxn ang="0">
                  <a:pos x="63" y="0"/>
                </a:cxn>
                <a:cxn ang="0">
                  <a:pos x="59" y="7"/>
                </a:cxn>
                <a:cxn ang="0">
                  <a:pos x="59" y="19"/>
                </a:cxn>
                <a:cxn ang="0">
                  <a:pos x="53" y="20"/>
                </a:cxn>
                <a:cxn ang="0">
                  <a:pos x="51" y="24"/>
                </a:cxn>
                <a:cxn ang="0">
                  <a:pos x="54" y="32"/>
                </a:cxn>
                <a:cxn ang="0">
                  <a:pos x="53" y="36"/>
                </a:cxn>
                <a:cxn ang="0">
                  <a:pos x="56" y="37"/>
                </a:cxn>
                <a:cxn ang="0">
                  <a:pos x="58" y="41"/>
                </a:cxn>
                <a:cxn ang="0">
                  <a:pos x="56" y="44"/>
                </a:cxn>
                <a:cxn ang="0">
                  <a:pos x="59" y="53"/>
                </a:cxn>
              </a:cxnLst>
              <a:rect l="0" t="0" r="r" b="b"/>
              <a:pathLst>
                <a:path w="63" h="53">
                  <a:moveTo>
                    <a:pt x="59" y="53"/>
                  </a:moveTo>
                  <a:lnTo>
                    <a:pt x="54" y="49"/>
                  </a:lnTo>
                  <a:lnTo>
                    <a:pt x="44" y="48"/>
                  </a:lnTo>
                  <a:lnTo>
                    <a:pt x="37" y="49"/>
                  </a:lnTo>
                  <a:lnTo>
                    <a:pt x="34" y="48"/>
                  </a:lnTo>
                  <a:lnTo>
                    <a:pt x="27" y="46"/>
                  </a:lnTo>
                  <a:lnTo>
                    <a:pt x="25" y="46"/>
                  </a:lnTo>
                  <a:lnTo>
                    <a:pt x="23" y="44"/>
                  </a:lnTo>
                  <a:lnTo>
                    <a:pt x="22" y="44"/>
                  </a:lnTo>
                  <a:lnTo>
                    <a:pt x="15" y="29"/>
                  </a:lnTo>
                  <a:lnTo>
                    <a:pt x="12" y="27"/>
                  </a:lnTo>
                  <a:lnTo>
                    <a:pt x="10" y="24"/>
                  </a:lnTo>
                  <a:lnTo>
                    <a:pt x="0" y="7"/>
                  </a:lnTo>
                  <a:lnTo>
                    <a:pt x="13" y="5"/>
                  </a:lnTo>
                  <a:lnTo>
                    <a:pt x="63" y="0"/>
                  </a:lnTo>
                  <a:lnTo>
                    <a:pt x="59" y="7"/>
                  </a:lnTo>
                  <a:lnTo>
                    <a:pt x="59" y="19"/>
                  </a:lnTo>
                  <a:lnTo>
                    <a:pt x="53" y="20"/>
                  </a:lnTo>
                  <a:lnTo>
                    <a:pt x="51" y="24"/>
                  </a:lnTo>
                  <a:lnTo>
                    <a:pt x="54" y="32"/>
                  </a:lnTo>
                  <a:lnTo>
                    <a:pt x="53" y="36"/>
                  </a:lnTo>
                  <a:lnTo>
                    <a:pt x="56" y="37"/>
                  </a:lnTo>
                  <a:lnTo>
                    <a:pt x="58" y="41"/>
                  </a:lnTo>
                  <a:lnTo>
                    <a:pt x="56" y="44"/>
                  </a:lnTo>
                  <a:lnTo>
                    <a:pt x="59" y="53"/>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27" name="Freeform 1659"/>
            <p:cNvSpPr>
              <a:spLocks/>
            </p:cNvSpPr>
            <p:nvPr/>
          </p:nvSpPr>
          <p:spPr bwMode="auto">
            <a:xfrm>
              <a:off x="3397" y="2641"/>
              <a:ext cx="33" cy="24"/>
            </a:xfrm>
            <a:custGeom>
              <a:avLst/>
              <a:gdLst/>
              <a:ahLst/>
              <a:cxnLst>
                <a:cxn ang="0">
                  <a:pos x="78" y="48"/>
                </a:cxn>
                <a:cxn ang="0">
                  <a:pos x="5" y="60"/>
                </a:cxn>
                <a:cxn ang="0">
                  <a:pos x="8" y="57"/>
                </a:cxn>
                <a:cxn ang="0">
                  <a:pos x="5" y="48"/>
                </a:cxn>
                <a:cxn ang="0">
                  <a:pos x="7" y="45"/>
                </a:cxn>
                <a:cxn ang="0">
                  <a:pos x="5" y="41"/>
                </a:cxn>
                <a:cxn ang="0">
                  <a:pos x="2" y="40"/>
                </a:cxn>
                <a:cxn ang="0">
                  <a:pos x="3" y="36"/>
                </a:cxn>
                <a:cxn ang="0">
                  <a:pos x="0" y="28"/>
                </a:cxn>
                <a:cxn ang="0">
                  <a:pos x="2" y="24"/>
                </a:cxn>
                <a:cxn ang="0">
                  <a:pos x="8" y="23"/>
                </a:cxn>
                <a:cxn ang="0">
                  <a:pos x="8" y="11"/>
                </a:cxn>
                <a:cxn ang="0">
                  <a:pos x="12" y="4"/>
                </a:cxn>
                <a:cxn ang="0">
                  <a:pos x="17" y="4"/>
                </a:cxn>
                <a:cxn ang="0">
                  <a:pos x="51" y="0"/>
                </a:cxn>
                <a:cxn ang="0">
                  <a:pos x="53" y="2"/>
                </a:cxn>
                <a:cxn ang="0">
                  <a:pos x="56" y="7"/>
                </a:cxn>
                <a:cxn ang="0">
                  <a:pos x="51" y="14"/>
                </a:cxn>
                <a:cxn ang="0">
                  <a:pos x="56" y="17"/>
                </a:cxn>
                <a:cxn ang="0">
                  <a:pos x="68" y="5"/>
                </a:cxn>
                <a:cxn ang="0">
                  <a:pos x="73" y="11"/>
                </a:cxn>
                <a:cxn ang="0">
                  <a:pos x="73" y="17"/>
                </a:cxn>
                <a:cxn ang="0">
                  <a:pos x="75" y="24"/>
                </a:cxn>
                <a:cxn ang="0">
                  <a:pos x="78" y="26"/>
                </a:cxn>
                <a:cxn ang="0">
                  <a:pos x="80" y="31"/>
                </a:cxn>
                <a:cxn ang="0">
                  <a:pos x="78" y="36"/>
                </a:cxn>
                <a:cxn ang="0">
                  <a:pos x="82" y="45"/>
                </a:cxn>
                <a:cxn ang="0">
                  <a:pos x="78" y="48"/>
                </a:cxn>
              </a:cxnLst>
              <a:rect l="0" t="0" r="r" b="b"/>
              <a:pathLst>
                <a:path w="82" h="60">
                  <a:moveTo>
                    <a:pt x="78" y="48"/>
                  </a:moveTo>
                  <a:lnTo>
                    <a:pt x="5" y="60"/>
                  </a:lnTo>
                  <a:lnTo>
                    <a:pt x="8" y="57"/>
                  </a:lnTo>
                  <a:lnTo>
                    <a:pt x="5" y="48"/>
                  </a:lnTo>
                  <a:lnTo>
                    <a:pt x="7" y="45"/>
                  </a:lnTo>
                  <a:lnTo>
                    <a:pt x="5" y="41"/>
                  </a:lnTo>
                  <a:lnTo>
                    <a:pt x="2" y="40"/>
                  </a:lnTo>
                  <a:lnTo>
                    <a:pt x="3" y="36"/>
                  </a:lnTo>
                  <a:lnTo>
                    <a:pt x="0" y="28"/>
                  </a:lnTo>
                  <a:lnTo>
                    <a:pt x="2" y="24"/>
                  </a:lnTo>
                  <a:lnTo>
                    <a:pt x="8" y="23"/>
                  </a:lnTo>
                  <a:lnTo>
                    <a:pt x="8" y="11"/>
                  </a:lnTo>
                  <a:lnTo>
                    <a:pt x="12" y="4"/>
                  </a:lnTo>
                  <a:lnTo>
                    <a:pt x="17" y="4"/>
                  </a:lnTo>
                  <a:lnTo>
                    <a:pt x="51" y="0"/>
                  </a:lnTo>
                  <a:lnTo>
                    <a:pt x="53" y="2"/>
                  </a:lnTo>
                  <a:lnTo>
                    <a:pt x="56" y="7"/>
                  </a:lnTo>
                  <a:lnTo>
                    <a:pt x="51" y="14"/>
                  </a:lnTo>
                  <a:lnTo>
                    <a:pt x="56" y="17"/>
                  </a:lnTo>
                  <a:lnTo>
                    <a:pt x="68" y="5"/>
                  </a:lnTo>
                  <a:lnTo>
                    <a:pt x="73" y="11"/>
                  </a:lnTo>
                  <a:lnTo>
                    <a:pt x="73" y="17"/>
                  </a:lnTo>
                  <a:lnTo>
                    <a:pt x="75" y="24"/>
                  </a:lnTo>
                  <a:lnTo>
                    <a:pt x="78" y="26"/>
                  </a:lnTo>
                  <a:lnTo>
                    <a:pt x="80" y="31"/>
                  </a:lnTo>
                  <a:lnTo>
                    <a:pt x="78" y="36"/>
                  </a:lnTo>
                  <a:lnTo>
                    <a:pt x="82" y="45"/>
                  </a:lnTo>
                  <a:lnTo>
                    <a:pt x="78" y="48"/>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28" name="Freeform 1660"/>
            <p:cNvSpPr>
              <a:spLocks/>
            </p:cNvSpPr>
            <p:nvPr/>
          </p:nvSpPr>
          <p:spPr bwMode="auto">
            <a:xfrm>
              <a:off x="3325" y="2657"/>
              <a:ext cx="24" cy="31"/>
            </a:xfrm>
            <a:custGeom>
              <a:avLst/>
              <a:gdLst/>
              <a:ahLst/>
              <a:cxnLst>
                <a:cxn ang="0">
                  <a:pos x="17" y="77"/>
                </a:cxn>
                <a:cxn ang="0">
                  <a:pos x="16" y="75"/>
                </a:cxn>
                <a:cxn ang="0">
                  <a:pos x="17" y="70"/>
                </a:cxn>
                <a:cxn ang="0">
                  <a:pos x="17" y="63"/>
                </a:cxn>
                <a:cxn ang="0">
                  <a:pos x="14" y="58"/>
                </a:cxn>
                <a:cxn ang="0">
                  <a:pos x="10" y="57"/>
                </a:cxn>
                <a:cxn ang="0">
                  <a:pos x="10" y="52"/>
                </a:cxn>
                <a:cxn ang="0">
                  <a:pos x="10" y="48"/>
                </a:cxn>
                <a:cxn ang="0">
                  <a:pos x="9" y="46"/>
                </a:cxn>
                <a:cxn ang="0">
                  <a:pos x="5" y="36"/>
                </a:cxn>
                <a:cxn ang="0">
                  <a:pos x="4" y="24"/>
                </a:cxn>
                <a:cxn ang="0">
                  <a:pos x="2" y="22"/>
                </a:cxn>
                <a:cxn ang="0">
                  <a:pos x="2" y="21"/>
                </a:cxn>
                <a:cxn ang="0">
                  <a:pos x="0" y="21"/>
                </a:cxn>
                <a:cxn ang="0">
                  <a:pos x="0" y="19"/>
                </a:cxn>
                <a:cxn ang="0">
                  <a:pos x="0" y="17"/>
                </a:cxn>
                <a:cxn ang="0">
                  <a:pos x="2" y="16"/>
                </a:cxn>
                <a:cxn ang="0">
                  <a:pos x="2" y="14"/>
                </a:cxn>
                <a:cxn ang="0">
                  <a:pos x="4" y="7"/>
                </a:cxn>
                <a:cxn ang="0">
                  <a:pos x="17" y="0"/>
                </a:cxn>
                <a:cxn ang="0">
                  <a:pos x="17" y="4"/>
                </a:cxn>
                <a:cxn ang="0">
                  <a:pos x="22" y="7"/>
                </a:cxn>
                <a:cxn ang="0">
                  <a:pos x="28" y="4"/>
                </a:cxn>
                <a:cxn ang="0">
                  <a:pos x="43" y="0"/>
                </a:cxn>
                <a:cxn ang="0">
                  <a:pos x="39" y="4"/>
                </a:cxn>
                <a:cxn ang="0">
                  <a:pos x="41" y="9"/>
                </a:cxn>
                <a:cxn ang="0">
                  <a:pos x="43" y="11"/>
                </a:cxn>
                <a:cxn ang="0">
                  <a:pos x="48" y="9"/>
                </a:cxn>
                <a:cxn ang="0">
                  <a:pos x="48" y="14"/>
                </a:cxn>
                <a:cxn ang="0">
                  <a:pos x="55" y="26"/>
                </a:cxn>
                <a:cxn ang="0">
                  <a:pos x="58" y="38"/>
                </a:cxn>
                <a:cxn ang="0">
                  <a:pos x="26" y="63"/>
                </a:cxn>
                <a:cxn ang="0">
                  <a:pos x="17" y="77"/>
                </a:cxn>
              </a:cxnLst>
              <a:rect l="0" t="0" r="r" b="b"/>
              <a:pathLst>
                <a:path w="58" h="77">
                  <a:moveTo>
                    <a:pt x="17" y="77"/>
                  </a:moveTo>
                  <a:lnTo>
                    <a:pt x="16" y="75"/>
                  </a:lnTo>
                  <a:lnTo>
                    <a:pt x="17" y="70"/>
                  </a:lnTo>
                  <a:lnTo>
                    <a:pt x="17" y="63"/>
                  </a:lnTo>
                  <a:lnTo>
                    <a:pt x="14" y="58"/>
                  </a:lnTo>
                  <a:lnTo>
                    <a:pt x="10" y="57"/>
                  </a:lnTo>
                  <a:lnTo>
                    <a:pt x="10" y="52"/>
                  </a:lnTo>
                  <a:lnTo>
                    <a:pt x="10" y="48"/>
                  </a:lnTo>
                  <a:lnTo>
                    <a:pt x="9" y="46"/>
                  </a:lnTo>
                  <a:lnTo>
                    <a:pt x="5" y="36"/>
                  </a:lnTo>
                  <a:lnTo>
                    <a:pt x="4" y="24"/>
                  </a:lnTo>
                  <a:lnTo>
                    <a:pt x="2" y="22"/>
                  </a:lnTo>
                  <a:lnTo>
                    <a:pt x="2" y="21"/>
                  </a:lnTo>
                  <a:lnTo>
                    <a:pt x="0" y="21"/>
                  </a:lnTo>
                  <a:lnTo>
                    <a:pt x="0" y="19"/>
                  </a:lnTo>
                  <a:lnTo>
                    <a:pt x="0" y="17"/>
                  </a:lnTo>
                  <a:lnTo>
                    <a:pt x="2" y="16"/>
                  </a:lnTo>
                  <a:lnTo>
                    <a:pt x="2" y="14"/>
                  </a:lnTo>
                  <a:lnTo>
                    <a:pt x="4" y="7"/>
                  </a:lnTo>
                  <a:lnTo>
                    <a:pt x="17" y="0"/>
                  </a:lnTo>
                  <a:lnTo>
                    <a:pt x="17" y="4"/>
                  </a:lnTo>
                  <a:lnTo>
                    <a:pt x="22" y="7"/>
                  </a:lnTo>
                  <a:lnTo>
                    <a:pt x="28" y="4"/>
                  </a:lnTo>
                  <a:lnTo>
                    <a:pt x="43" y="0"/>
                  </a:lnTo>
                  <a:lnTo>
                    <a:pt x="39" y="4"/>
                  </a:lnTo>
                  <a:lnTo>
                    <a:pt x="41" y="9"/>
                  </a:lnTo>
                  <a:lnTo>
                    <a:pt x="43" y="11"/>
                  </a:lnTo>
                  <a:lnTo>
                    <a:pt x="48" y="9"/>
                  </a:lnTo>
                  <a:lnTo>
                    <a:pt x="48" y="14"/>
                  </a:lnTo>
                  <a:lnTo>
                    <a:pt x="55" y="26"/>
                  </a:lnTo>
                  <a:lnTo>
                    <a:pt x="58" y="38"/>
                  </a:lnTo>
                  <a:lnTo>
                    <a:pt x="26" y="63"/>
                  </a:lnTo>
                  <a:lnTo>
                    <a:pt x="17" y="77"/>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29" name="Freeform 1661"/>
            <p:cNvSpPr>
              <a:spLocks/>
            </p:cNvSpPr>
            <p:nvPr/>
          </p:nvSpPr>
          <p:spPr bwMode="auto">
            <a:xfrm>
              <a:off x="3426" y="2645"/>
              <a:ext cx="29" cy="37"/>
            </a:xfrm>
            <a:custGeom>
              <a:avLst/>
              <a:gdLst/>
              <a:ahLst/>
              <a:cxnLst>
                <a:cxn ang="0">
                  <a:pos x="16" y="80"/>
                </a:cxn>
                <a:cxn ang="0">
                  <a:pos x="10" y="63"/>
                </a:cxn>
                <a:cxn ang="0">
                  <a:pos x="12" y="52"/>
                </a:cxn>
                <a:cxn ang="0">
                  <a:pos x="10" y="49"/>
                </a:cxn>
                <a:cxn ang="0">
                  <a:pos x="9" y="42"/>
                </a:cxn>
                <a:cxn ang="0">
                  <a:pos x="5" y="37"/>
                </a:cxn>
                <a:cxn ang="0">
                  <a:pos x="9" y="34"/>
                </a:cxn>
                <a:cxn ang="0">
                  <a:pos x="5" y="25"/>
                </a:cxn>
                <a:cxn ang="0">
                  <a:pos x="7" y="20"/>
                </a:cxn>
                <a:cxn ang="0">
                  <a:pos x="5" y="15"/>
                </a:cxn>
                <a:cxn ang="0">
                  <a:pos x="2" y="13"/>
                </a:cxn>
                <a:cxn ang="0">
                  <a:pos x="0" y="6"/>
                </a:cxn>
                <a:cxn ang="0">
                  <a:pos x="0" y="0"/>
                </a:cxn>
                <a:cxn ang="0">
                  <a:pos x="9" y="8"/>
                </a:cxn>
                <a:cxn ang="0">
                  <a:pos x="17" y="17"/>
                </a:cxn>
                <a:cxn ang="0">
                  <a:pos x="17" y="35"/>
                </a:cxn>
                <a:cxn ang="0">
                  <a:pos x="48" y="30"/>
                </a:cxn>
                <a:cxn ang="0">
                  <a:pos x="50" y="34"/>
                </a:cxn>
                <a:cxn ang="0">
                  <a:pos x="55" y="37"/>
                </a:cxn>
                <a:cxn ang="0">
                  <a:pos x="58" y="44"/>
                </a:cxn>
                <a:cxn ang="0">
                  <a:pos x="65" y="51"/>
                </a:cxn>
                <a:cxn ang="0">
                  <a:pos x="69" y="54"/>
                </a:cxn>
                <a:cxn ang="0">
                  <a:pos x="70" y="56"/>
                </a:cxn>
                <a:cxn ang="0">
                  <a:pos x="72" y="59"/>
                </a:cxn>
                <a:cxn ang="0">
                  <a:pos x="57" y="70"/>
                </a:cxn>
                <a:cxn ang="0">
                  <a:pos x="60" y="78"/>
                </a:cxn>
                <a:cxn ang="0">
                  <a:pos x="45" y="83"/>
                </a:cxn>
                <a:cxn ang="0">
                  <a:pos x="38" y="80"/>
                </a:cxn>
                <a:cxn ang="0">
                  <a:pos x="34" y="85"/>
                </a:cxn>
                <a:cxn ang="0">
                  <a:pos x="33" y="75"/>
                </a:cxn>
                <a:cxn ang="0">
                  <a:pos x="17" y="92"/>
                </a:cxn>
                <a:cxn ang="0">
                  <a:pos x="14" y="88"/>
                </a:cxn>
                <a:cxn ang="0">
                  <a:pos x="16" y="85"/>
                </a:cxn>
                <a:cxn ang="0">
                  <a:pos x="16" y="80"/>
                </a:cxn>
              </a:cxnLst>
              <a:rect l="0" t="0" r="r" b="b"/>
              <a:pathLst>
                <a:path w="72" h="92">
                  <a:moveTo>
                    <a:pt x="16" y="80"/>
                  </a:moveTo>
                  <a:lnTo>
                    <a:pt x="10" y="63"/>
                  </a:lnTo>
                  <a:lnTo>
                    <a:pt x="12" y="52"/>
                  </a:lnTo>
                  <a:lnTo>
                    <a:pt x="10" y="49"/>
                  </a:lnTo>
                  <a:lnTo>
                    <a:pt x="9" y="42"/>
                  </a:lnTo>
                  <a:lnTo>
                    <a:pt x="5" y="37"/>
                  </a:lnTo>
                  <a:lnTo>
                    <a:pt x="9" y="34"/>
                  </a:lnTo>
                  <a:lnTo>
                    <a:pt x="5" y="25"/>
                  </a:lnTo>
                  <a:lnTo>
                    <a:pt x="7" y="20"/>
                  </a:lnTo>
                  <a:lnTo>
                    <a:pt x="5" y="15"/>
                  </a:lnTo>
                  <a:lnTo>
                    <a:pt x="2" y="13"/>
                  </a:lnTo>
                  <a:lnTo>
                    <a:pt x="0" y="6"/>
                  </a:lnTo>
                  <a:lnTo>
                    <a:pt x="0" y="0"/>
                  </a:lnTo>
                  <a:lnTo>
                    <a:pt x="9" y="8"/>
                  </a:lnTo>
                  <a:lnTo>
                    <a:pt x="17" y="17"/>
                  </a:lnTo>
                  <a:lnTo>
                    <a:pt x="17" y="35"/>
                  </a:lnTo>
                  <a:lnTo>
                    <a:pt x="48" y="30"/>
                  </a:lnTo>
                  <a:lnTo>
                    <a:pt x="50" y="34"/>
                  </a:lnTo>
                  <a:lnTo>
                    <a:pt x="55" y="37"/>
                  </a:lnTo>
                  <a:lnTo>
                    <a:pt x="58" y="44"/>
                  </a:lnTo>
                  <a:lnTo>
                    <a:pt x="65" y="51"/>
                  </a:lnTo>
                  <a:lnTo>
                    <a:pt x="69" y="54"/>
                  </a:lnTo>
                  <a:lnTo>
                    <a:pt x="70" y="56"/>
                  </a:lnTo>
                  <a:lnTo>
                    <a:pt x="72" y="59"/>
                  </a:lnTo>
                  <a:lnTo>
                    <a:pt x="57" y="70"/>
                  </a:lnTo>
                  <a:lnTo>
                    <a:pt x="60" y="78"/>
                  </a:lnTo>
                  <a:lnTo>
                    <a:pt x="45" y="83"/>
                  </a:lnTo>
                  <a:lnTo>
                    <a:pt x="38" y="80"/>
                  </a:lnTo>
                  <a:lnTo>
                    <a:pt x="34" y="85"/>
                  </a:lnTo>
                  <a:lnTo>
                    <a:pt x="33" y="75"/>
                  </a:lnTo>
                  <a:lnTo>
                    <a:pt x="17" y="92"/>
                  </a:lnTo>
                  <a:lnTo>
                    <a:pt x="14" y="88"/>
                  </a:lnTo>
                  <a:lnTo>
                    <a:pt x="16" y="85"/>
                  </a:lnTo>
                  <a:lnTo>
                    <a:pt x="16" y="80"/>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30" name="Freeform 1662"/>
            <p:cNvSpPr>
              <a:spLocks/>
            </p:cNvSpPr>
            <p:nvPr/>
          </p:nvSpPr>
          <p:spPr bwMode="auto">
            <a:xfrm>
              <a:off x="3306" y="2660"/>
              <a:ext cx="26" cy="37"/>
            </a:xfrm>
            <a:custGeom>
              <a:avLst/>
              <a:gdLst/>
              <a:ahLst/>
              <a:cxnLst>
                <a:cxn ang="0">
                  <a:pos x="43" y="91"/>
                </a:cxn>
                <a:cxn ang="0">
                  <a:pos x="40" y="87"/>
                </a:cxn>
                <a:cxn ang="0">
                  <a:pos x="35" y="84"/>
                </a:cxn>
                <a:cxn ang="0">
                  <a:pos x="31" y="80"/>
                </a:cxn>
                <a:cxn ang="0">
                  <a:pos x="28" y="79"/>
                </a:cxn>
                <a:cxn ang="0">
                  <a:pos x="26" y="75"/>
                </a:cxn>
                <a:cxn ang="0">
                  <a:pos x="17" y="75"/>
                </a:cxn>
                <a:cxn ang="0">
                  <a:pos x="9" y="68"/>
                </a:cxn>
                <a:cxn ang="0">
                  <a:pos x="2" y="67"/>
                </a:cxn>
                <a:cxn ang="0">
                  <a:pos x="0" y="62"/>
                </a:cxn>
                <a:cxn ang="0">
                  <a:pos x="0" y="60"/>
                </a:cxn>
                <a:cxn ang="0">
                  <a:pos x="4" y="55"/>
                </a:cxn>
                <a:cxn ang="0">
                  <a:pos x="2" y="50"/>
                </a:cxn>
                <a:cxn ang="0">
                  <a:pos x="6" y="46"/>
                </a:cxn>
                <a:cxn ang="0">
                  <a:pos x="9" y="45"/>
                </a:cxn>
                <a:cxn ang="0">
                  <a:pos x="9" y="41"/>
                </a:cxn>
                <a:cxn ang="0">
                  <a:pos x="11" y="39"/>
                </a:cxn>
                <a:cxn ang="0">
                  <a:pos x="11" y="38"/>
                </a:cxn>
                <a:cxn ang="0">
                  <a:pos x="12" y="36"/>
                </a:cxn>
                <a:cxn ang="0">
                  <a:pos x="11" y="34"/>
                </a:cxn>
                <a:cxn ang="0">
                  <a:pos x="12" y="34"/>
                </a:cxn>
                <a:cxn ang="0">
                  <a:pos x="14" y="33"/>
                </a:cxn>
                <a:cxn ang="0">
                  <a:pos x="16" y="33"/>
                </a:cxn>
                <a:cxn ang="0">
                  <a:pos x="17" y="27"/>
                </a:cxn>
                <a:cxn ang="0">
                  <a:pos x="21" y="26"/>
                </a:cxn>
                <a:cxn ang="0">
                  <a:pos x="21" y="24"/>
                </a:cxn>
                <a:cxn ang="0">
                  <a:pos x="23" y="24"/>
                </a:cxn>
                <a:cxn ang="0">
                  <a:pos x="24" y="22"/>
                </a:cxn>
                <a:cxn ang="0">
                  <a:pos x="26" y="22"/>
                </a:cxn>
                <a:cxn ang="0">
                  <a:pos x="24" y="21"/>
                </a:cxn>
                <a:cxn ang="0">
                  <a:pos x="24" y="19"/>
                </a:cxn>
                <a:cxn ang="0">
                  <a:pos x="26" y="21"/>
                </a:cxn>
                <a:cxn ang="0">
                  <a:pos x="26" y="15"/>
                </a:cxn>
                <a:cxn ang="0">
                  <a:pos x="26" y="12"/>
                </a:cxn>
                <a:cxn ang="0">
                  <a:pos x="38" y="7"/>
                </a:cxn>
                <a:cxn ang="0">
                  <a:pos x="52" y="0"/>
                </a:cxn>
                <a:cxn ang="0">
                  <a:pos x="50" y="7"/>
                </a:cxn>
                <a:cxn ang="0">
                  <a:pos x="50" y="9"/>
                </a:cxn>
                <a:cxn ang="0">
                  <a:pos x="48" y="10"/>
                </a:cxn>
                <a:cxn ang="0">
                  <a:pos x="48" y="12"/>
                </a:cxn>
                <a:cxn ang="0">
                  <a:pos x="48" y="14"/>
                </a:cxn>
                <a:cxn ang="0">
                  <a:pos x="50" y="14"/>
                </a:cxn>
                <a:cxn ang="0">
                  <a:pos x="50" y="15"/>
                </a:cxn>
                <a:cxn ang="0">
                  <a:pos x="52" y="17"/>
                </a:cxn>
                <a:cxn ang="0">
                  <a:pos x="53" y="29"/>
                </a:cxn>
                <a:cxn ang="0">
                  <a:pos x="57" y="39"/>
                </a:cxn>
                <a:cxn ang="0">
                  <a:pos x="58" y="41"/>
                </a:cxn>
                <a:cxn ang="0">
                  <a:pos x="58" y="45"/>
                </a:cxn>
                <a:cxn ang="0">
                  <a:pos x="58" y="50"/>
                </a:cxn>
                <a:cxn ang="0">
                  <a:pos x="62" y="51"/>
                </a:cxn>
                <a:cxn ang="0">
                  <a:pos x="65" y="56"/>
                </a:cxn>
                <a:cxn ang="0">
                  <a:pos x="65" y="63"/>
                </a:cxn>
                <a:cxn ang="0">
                  <a:pos x="64" y="68"/>
                </a:cxn>
                <a:cxn ang="0">
                  <a:pos x="65" y="70"/>
                </a:cxn>
                <a:cxn ang="0">
                  <a:pos x="53" y="89"/>
                </a:cxn>
                <a:cxn ang="0">
                  <a:pos x="52" y="91"/>
                </a:cxn>
                <a:cxn ang="0">
                  <a:pos x="48" y="92"/>
                </a:cxn>
                <a:cxn ang="0">
                  <a:pos x="43" y="91"/>
                </a:cxn>
              </a:cxnLst>
              <a:rect l="0" t="0" r="r" b="b"/>
              <a:pathLst>
                <a:path w="65" h="92">
                  <a:moveTo>
                    <a:pt x="43" y="91"/>
                  </a:moveTo>
                  <a:lnTo>
                    <a:pt x="40" y="87"/>
                  </a:lnTo>
                  <a:lnTo>
                    <a:pt x="35" y="84"/>
                  </a:lnTo>
                  <a:lnTo>
                    <a:pt x="31" y="80"/>
                  </a:lnTo>
                  <a:lnTo>
                    <a:pt x="28" y="79"/>
                  </a:lnTo>
                  <a:lnTo>
                    <a:pt x="26" y="75"/>
                  </a:lnTo>
                  <a:lnTo>
                    <a:pt x="17" y="75"/>
                  </a:lnTo>
                  <a:lnTo>
                    <a:pt x="9" y="68"/>
                  </a:lnTo>
                  <a:lnTo>
                    <a:pt x="2" y="67"/>
                  </a:lnTo>
                  <a:lnTo>
                    <a:pt x="0" y="62"/>
                  </a:lnTo>
                  <a:lnTo>
                    <a:pt x="0" y="60"/>
                  </a:lnTo>
                  <a:lnTo>
                    <a:pt x="4" y="55"/>
                  </a:lnTo>
                  <a:lnTo>
                    <a:pt x="2" y="50"/>
                  </a:lnTo>
                  <a:lnTo>
                    <a:pt x="6" y="46"/>
                  </a:lnTo>
                  <a:lnTo>
                    <a:pt x="9" y="45"/>
                  </a:lnTo>
                  <a:lnTo>
                    <a:pt x="9" y="41"/>
                  </a:lnTo>
                  <a:lnTo>
                    <a:pt x="11" y="39"/>
                  </a:lnTo>
                  <a:lnTo>
                    <a:pt x="11" y="38"/>
                  </a:lnTo>
                  <a:lnTo>
                    <a:pt x="12" y="36"/>
                  </a:lnTo>
                  <a:lnTo>
                    <a:pt x="11" y="34"/>
                  </a:lnTo>
                  <a:lnTo>
                    <a:pt x="12" y="34"/>
                  </a:lnTo>
                  <a:lnTo>
                    <a:pt x="14" y="33"/>
                  </a:lnTo>
                  <a:lnTo>
                    <a:pt x="16" y="33"/>
                  </a:lnTo>
                  <a:lnTo>
                    <a:pt x="17" y="27"/>
                  </a:lnTo>
                  <a:lnTo>
                    <a:pt x="21" y="26"/>
                  </a:lnTo>
                  <a:lnTo>
                    <a:pt x="21" y="24"/>
                  </a:lnTo>
                  <a:lnTo>
                    <a:pt x="23" y="24"/>
                  </a:lnTo>
                  <a:lnTo>
                    <a:pt x="24" y="22"/>
                  </a:lnTo>
                  <a:lnTo>
                    <a:pt x="26" y="22"/>
                  </a:lnTo>
                  <a:lnTo>
                    <a:pt x="24" y="21"/>
                  </a:lnTo>
                  <a:lnTo>
                    <a:pt x="24" y="19"/>
                  </a:lnTo>
                  <a:lnTo>
                    <a:pt x="26" y="21"/>
                  </a:lnTo>
                  <a:lnTo>
                    <a:pt x="26" y="15"/>
                  </a:lnTo>
                  <a:lnTo>
                    <a:pt x="26" y="12"/>
                  </a:lnTo>
                  <a:lnTo>
                    <a:pt x="38" y="7"/>
                  </a:lnTo>
                  <a:lnTo>
                    <a:pt x="52" y="0"/>
                  </a:lnTo>
                  <a:lnTo>
                    <a:pt x="50" y="7"/>
                  </a:lnTo>
                  <a:lnTo>
                    <a:pt x="50" y="9"/>
                  </a:lnTo>
                  <a:lnTo>
                    <a:pt x="48" y="10"/>
                  </a:lnTo>
                  <a:lnTo>
                    <a:pt x="48" y="12"/>
                  </a:lnTo>
                  <a:lnTo>
                    <a:pt x="48" y="14"/>
                  </a:lnTo>
                  <a:lnTo>
                    <a:pt x="50" y="14"/>
                  </a:lnTo>
                  <a:lnTo>
                    <a:pt x="50" y="15"/>
                  </a:lnTo>
                  <a:lnTo>
                    <a:pt x="52" y="17"/>
                  </a:lnTo>
                  <a:lnTo>
                    <a:pt x="53" y="29"/>
                  </a:lnTo>
                  <a:lnTo>
                    <a:pt x="57" y="39"/>
                  </a:lnTo>
                  <a:lnTo>
                    <a:pt x="58" y="41"/>
                  </a:lnTo>
                  <a:lnTo>
                    <a:pt x="58" y="45"/>
                  </a:lnTo>
                  <a:lnTo>
                    <a:pt x="58" y="50"/>
                  </a:lnTo>
                  <a:lnTo>
                    <a:pt x="62" y="51"/>
                  </a:lnTo>
                  <a:lnTo>
                    <a:pt x="65" y="56"/>
                  </a:lnTo>
                  <a:lnTo>
                    <a:pt x="65" y="63"/>
                  </a:lnTo>
                  <a:lnTo>
                    <a:pt x="64" y="68"/>
                  </a:lnTo>
                  <a:lnTo>
                    <a:pt x="65" y="70"/>
                  </a:lnTo>
                  <a:lnTo>
                    <a:pt x="53" y="89"/>
                  </a:lnTo>
                  <a:lnTo>
                    <a:pt x="52" y="91"/>
                  </a:lnTo>
                  <a:lnTo>
                    <a:pt x="48" y="92"/>
                  </a:lnTo>
                  <a:lnTo>
                    <a:pt x="43" y="91"/>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31" name="Freeform 1663"/>
            <p:cNvSpPr>
              <a:spLocks/>
            </p:cNvSpPr>
            <p:nvPr/>
          </p:nvSpPr>
          <p:spPr bwMode="auto">
            <a:xfrm>
              <a:off x="3383" y="2661"/>
              <a:ext cx="22" cy="27"/>
            </a:xfrm>
            <a:custGeom>
              <a:avLst/>
              <a:gdLst/>
              <a:ahLst/>
              <a:cxnLst>
                <a:cxn ang="0">
                  <a:pos x="27" y="58"/>
                </a:cxn>
                <a:cxn ang="0">
                  <a:pos x="22" y="54"/>
                </a:cxn>
                <a:cxn ang="0">
                  <a:pos x="17" y="56"/>
                </a:cxn>
                <a:cxn ang="0">
                  <a:pos x="13" y="54"/>
                </a:cxn>
                <a:cxn ang="0">
                  <a:pos x="6" y="53"/>
                </a:cxn>
                <a:cxn ang="0">
                  <a:pos x="0" y="49"/>
                </a:cxn>
                <a:cxn ang="0">
                  <a:pos x="1" y="37"/>
                </a:cxn>
                <a:cxn ang="0">
                  <a:pos x="3" y="12"/>
                </a:cxn>
                <a:cxn ang="0">
                  <a:pos x="10" y="0"/>
                </a:cxn>
                <a:cxn ang="0">
                  <a:pos x="17" y="2"/>
                </a:cxn>
                <a:cxn ang="0">
                  <a:pos x="20" y="3"/>
                </a:cxn>
                <a:cxn ang="0">
                  <a:pos x="27" y="2"/>
                </a:cxn>
                <a:cxn ang="0">
                  <a:pos x="37" y="3"/>
                </a:cxn>
                <a:cxn ang="0">
                  <a:pos x="42" y="7"/>
                </a:cxn>
                <a:cxn ang="0">
                  <a:pos x="39" y="10"/>
                </a:cxn>
                <a:cxn ang="0">
                  <a:pos x="39" y="12"/>
                </a:cxn>
                <a:cxn ang="0">
                  <a:pos x="42" y="12"/>
                </a:cxn>
                <a:cxn ang="0">
                  <a:pos x="44" y="13"/>
                </a:cxn>
                <a:cxn ang="0">
                  <a:pos x="46" y="19"/>
                </a:cxn>
                <a:cxn ang="0">
                  <a:pos x="42" y="22"/>
                </a:cxn>
                <a:cxn ang="0">
                  <a:pos x="42" y="24"/>
                </a:cxn>
                <a:cxn ang="0">
                  <a:pos x="46" y="25"/>
                </a:cxn>
                <a:cxn ang="0">
                  <a:pos x="47" y="32"/>
                </a:cxn>
                <a:cxn ang="0">
                  <a:pos x="51" y="37"/>
                </a:cxn>
                <a:cxn ang="0">
                  <a:pos x="53" y="46"/>
                </a:cxn>
                <a:cxn ang="0">
                  <a:pos x="54" y="48"/>
                </a:cxn>
                <a:cxn ang="0">
                  <a:pos x="54" y="60"/>
                </a:cxn>
                <a:cxn ang="0">
                  <a:pos x="49" y="61"/>
                </a:cxn>
                <a:cxn ang="0">
                  <a:pos x="42" y="68"/>
                </a:cxn>
                <a:cxn ang="0">
                  <a:pos x="41" y="68"/>
                </a:cxn>
                <a:cxn ang="0">
                  <a:pos x="39" y="65"/>
                </a:cxn>
                <a:cxn ang="0">
                  <a:pos x="34" y="60"/>
                </a:cxn>
                <a:cxn ang="0">
                  <a:pos x="32" y="58"/>
                </a:cxn>
                <a:cxn ang="0">
                  <a:pos x="27" y="58"/>
                </a:cxn>
              </a:cxnLst>
              <a:rect l="0" t="0" r="r" b="b"/>
              <a:pathLst>
                <a:path w="54" h="68">
                  <a:moveTo>
                    <a:pt x="27" y="58"/>
                  </a:moveTo>
                  <a:lnTo>
                    <a:pt x="22" y="54"/>
                  </a:lnTo>
                  <a:lnTo>
                    <a:pt x="17" y="56"/>
                  </a:lnTo>
                  <a:lnTo>
                    <a:pt x="13" y="54"/>
                  </a:lnTo>
                  <a:lnTo>
                    <a:pt x="6" y="53"/>
                  </a:lnTo>
                  <a:lnTo>
                    <a:pt x="0" y="49"/>
                  </a:lnTo>
                  <a:lnTo>
                    <a:pt x="1" y="37"/>
                  </a:lnTo>
                  <a:lnTo>
                    <a:pt x="3" y="12"/>
                  </a:lnTo>
                  <a:lnTo>
                    <a:pt x="10" y="0"/>
                  </a:lnTo>
                  <a:lnTo>
                    <a:pt x="17" y="2"/>
                  </a:lnTo>
                  <a:lnTo>
                    <a:pt x="20" y="3"/>
                  </a:lnTo>
                  <a:lnTo>
                    <a:pt x="27" y="2"/>
                  </a:lnTo>
                  <a:lnTo>
                    <a:pt x="37" y="3"/>
                  </a:lnTo>
                  <a:lnTo>
                    <a:pt x="42" y="7"/>
                  </a:lnTo>
                  <a:lnTo>
                    <a:pt x="39" y="10"/>
                  </a:lnTo>
                  <a:lnTo>
                    <a:pt x="39" y="12"/>
                  </a:lnTo>
                  <a:lnTo>
                    <a:pt x="42" y="12"/>
                  </a:lnTo>
                  <a:lnTo>
                    <a:pt x="44" y="13"/>
                  </a:lnTo>
                  <a:lnTo>
                    <a:pt x="46" y="19"/>
                  </a:lnTo>
                  <a:lnTo>
                    <a:pt x="42" y="22"/>
                  </a:lnTo>
                  <a:lnTo>
                    <a:pt x="42" y="24"/>
                  </a:lnTo>
                  <a:lnTo>
                    <a:pt x="46" y="25"/>
                  </a:lnTo>
                  <a:lnTo>
                    <a:pt x="47" y="32"/>
                  </a:lnTo>
                  <a:lnTo>
                    <a:pt x="51" y="37"/>
                  </a:lnTo>
                  <a:lnTo>
                    <a:pt x="53" y="46"/>
                  </a:lnTo>
                  <a:lnTo>
                    <a:pt x="54" y="48"/>
                  </a:lnTo>
                  <a:lnTo>
                    <a:pt x="54" y="60"/>
                  </a:lnTo>
                  <a:lnTo>
                    <a:pt x="49" y="61"/>
                  </a:lnTo>
                  <a:lnTo>
                    <a:pt x="42" y="68"/>
                  </a:lnTo>
                  <a:lnTo>
                    <a:pt x="41" y="68"/>
                  </a:lnTo>
                  <a:lnTo>
                    <a:pt x="39" y="65"/>
                  </a:lnTo>
                  <a:lnTo>
                    <a:pt x="34" y="60"/>
                  </a:lnTo>
                  <a:lnTo>
                    <a:pt x="32" y="58"/>
                  </a:lnTo>
                  <a:lnTo>
                    <a:pt x="27" y="58"/>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32" name="Freeform 1664"/>
            <p:cNvSpPr>
              <a:spLocks/>
            </p:cNvSpPr>
            <p:nvPr/>
          </p:nvSpPr>
          <p:spPr bwMode="auto">
            <a:xfrm>
              <a:off x="3399" y="2660"/>
              <a:ext cx="33" cy="20"/>
            </a:xfrm>
            <a:custGeom>
              <a:avLst/>
              <a:gdLst/>
              <a:ahLst/>
              <a:cxnLst>
                <a:cxn ang="0">
                  <a:pos x="84" y="43"/>
                </a:cxn>
                <a:cxn ang="0">
                  <a:pos x="15" y="50"/>
                </a:cxn>
                <a:cxn ang="0">
                  <a:pos x="14" y="48"/>
                </a:cxn>
                <a:cxn ang="0">
                  <a:pos x="12" y="39"/>
                </a:cxn>
                <a:cxn ang="0">
                  <a:pos x="8" y="34"/>
                </a:cxn>
                <a:cxn ang="0">
                  <a:pos x="7" y="27"/>
                </a:cxn>
                <a:cxn ang="0">
                  <a:pos x="3" y="26"/>
                </a:cxn>
                <a:cxn ang="0">
                  <a:pos x="3" y="24"/>
                </a:cxn>
                <a:cxn ang="0">
                  <a:pos x="7" y="21"/>
                </a:cxn>
                <a:cxn ang="0">
                  <a:pos x="5" y="15"/>
                </a:cxn>
                <a:cxn ang="0">
                  <a:pos x="3" y="14"/>
                </a:cxn>
                <a:cxn ang="0">
                  <a:pos x="0" y="14"/>
                </a:cxn>
                <a:cxn ang="0">
                  <a:pos x="0" y="12"/>
                </a:cxn>
                <a:cxn ang="0">
                  <a:pos x="73" y="0"/>
                </a:cxn>
                <a:cxn ang="0">
                  <a:pos x="77" y="5"/>
                </a:cxn>
                <a:cxn ang="0">
                  <a:pos x="78" y="12"/>
                </a:cxn>
                <a:cxn ang="0">
                  <a:pos x="80" y="15"/>
                </a:cxn>
                <a:cxn ang="0">
                  <a:pos x="78" y="26"/>
                </a:cxn>
                <a:cxn ang="0">
                  <a:pos x="84" y="43"/>
                </a:cxn>
              </a:cxnLst>
              <a:rect l="0" t="0" r="r" b="b"/>
              <a:pathLst>
                <a:path w="84" h="50">
                  <a:moveTo>
                    <a:pt x="84" y="43"/>
                  </a:moveTo>
                  <a:lnTo>
                    <a:pt x="15" y="50"/>
                  </a:lnTo>
                  <a:lnTo>
                    <a:pt x="14" y="48"/>
                  </a:lnTo>
                  <a:lnTo>
                    <a:pt x="12" y="39"/>
                  </a:lnTo>
                  <a:lnTo>
                    <a:pt x="8" y="34"/>
                  </a:lnTo>
                  <a:lnTo>
                    <a:pt x="7" y="27"/>
                  </a:lnTo>
                  <a:lnTo>
                    <a:pt x="3" y="26"/>
                  </a:lnTo>
                  <a:lnTo>
                    <a:pt x="3" y="24"/>
                  </a:lnTo>
                  <a:lnTo>
                    <a:pt x="7" y="21"/>
                  </a:lnTo>
                  <a:lnTo>
                    <a:pt x="5" y="15"/>
                  </a:lnTo>
                  <a:lnTo>
                    <a:pt x="3" y="14"/>
                  </a:lnTo>
                  <a:lnTo>
                    <a:pt x="0" y="14"/>
                  </a:lnTo>
                  <a:lnTo>
                    <a:pt x="0" y="12"/>
                  </a:lnTo>
                  <a:lnTo>
                    <a:pt x="73" y="0"/>
                  </a:lnTo>
                  <a:lnTo>
                    <a:pt x="77" y="5"/>
                  </a:lnTo>
                  <a:lnTo>
                    <a:pt x="78" y="12"/>
                  </a:lnTo>
                  <a:lnTo>
                    <a:pt x="80" y="15"/>
                  </a:lnTo>
                  <a:lnTo>
                    <a:pt x="78" y="26"/>
                  </a:lnTo>
                  <a:lnTo>
                    <a:pt x="84" y="43"/>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33" name="Freeform 1665"/>
            <p:cNvSpPr>
              <a:spLocks/>
            </p:cNvSpPr>
            <p:nvPr/>
          </p:nvSpPr>
          <p:spPr bwMode="auto">
            <a:xfrm>
              <a:off x="3327" y="2672"/>
              <a:ext cx="33" cy="39"/>
            </a:xfrm>
            <a:custGeom>
              <a:avLst/>
              <a:gdLst/>
              <a:ahLst/>
              <a:cxnLst>
                <a:cxn ang="0">
                  <a:pos x="29" y="85"/>
                </a:cxn>
                <a:cxn ang="0">
                  <a:pos x="25" y="78"/>
                </a:cxn>
                <a:cxn ang="0">
                  <a:pos x="20" y="73"/>
                </a:cxn>
                <a:cxn ang="0">
                  <a:pos x="18" y="68"/>
                </a:cxn>
                <a:cxn ang="0">
                  <a:pos x="15" y="61"/>
                </a:cxn>
                <a:cxn ang="0">
                  <a:pos x="10" y="60"/>
                </a:cxn>
                <a:cxn ang="0">
                  <a:pos x="0" y="60"/>
                </a:cxn>
                <a:cxn ang="0">
                  <a:pos x="1" y="58"/>
                </a:cxn>
                <a:cxn ang="0">
                  <a:pos x="13" y="39"/>
                </a:cxn>
                <a:cxn ang="0">
                  <a:pos x="22" y="25"/>
                </a:cxn>
                <a:cxn ang="0">
                  <a:pos x="54" y="0"/>
                </a:cxn>
                <a:cxn ang="0">
                  <a:pos x="59" y="7"/>
                </a:cxn>
                <a:cxn ang="0">
                  <a:pos x="59" y="12"/>
                </a:cxn>
                <a:cxn ang="0">
                  <a:pos x="61" y="24"/>
                </a:cxn>
                <a:cxn ang="0">
                  <a:pos x="70" y="37"/>
                </a:cxn>
                <a:cxn ang="0">
                  <a:pos x="70" y="39"/>
                </a:cxn>
                <a:cxn ang="0">
                  <a:pos x="73" y="41"/>
                </a:cxn>
                <a:cxn ang="0">
                  <a:pos x="83" y="48"/>
                </a:cxn>
                <a:cxn ang="0">
                  <a:pos x="35" y="97"/>
                </a:cxn>
                <a:cxn ang="0">
                  <a:pos x="34" y="94"/>
                </a:cxn>
                <a:cxn ang="0">
                  <a:pos x="32" y="87"/>
                </a:cxn>
                <a:cxn ang="0">
                  <a:pos x="29" y="85"/>
                </a:cxn>
              </a:cxnLst>
              <a:rect l="0" t="0" r="r" b="b"/>
              <a:pathLst>
                <a:path w="83" h="97">
                  <a:moveTo>
                    <a:pt x="29" y="85"/>
                  </a:moveTo>
                  <a:lnTo>
                    <a:pt x="25" y="78"/>
                  </a:lnTo>
                  <a:lnTo>
                    <a:pt x="20" y="73"/>
                  </a:lnTo>
                  <a:lnTo>
                    <a:pt x="18" y="68"/>
                  </a:lnTo>
                  <a:lnTo>
                    <a:pt x="15" y="61"/>
                  </a:lnTo>
                  <a:lnTo>
                    <a:pt x="10" y="60"/>
                  </a:lnTo>
                  <a:lnTo>
                    <a:pt x="0" y="60"/>
                  </a:lnTo>
                  <a:lnTo>
                    <a:pt x="1" y="58"/>
                  </a:lnTo>
                  <a:lnTo>
                    <a:pt x="13" y="39"/>
                  </a:lnTo>
                  <a:lnTo>
                    <a:pt x="22" y="25"/>
                  </a:lnTo>
                  <a:lnTo>
                    <a:pt x="54" y="0"/>
                  </a:lnTo>
                  <a:lnTo>
                    <a:pt x="59" y="7"/>
                  </a:lnTo>
                  <a:lnTo>
                    <a:pt x="59" y="12"/>
                  </a:lnTo>
                  <a:lnTo>
                    <a:pt x="61" y="24"/>
                  </a:lnTo>
                  <a:lnTo>
                    <a:pt x="70" y="37"/>
                  </a:lnTo>
                  <a:lnTo>
                    <a:pt x="70" y="39"/>
                  </a:lnTo>
                  <a:lnTo>
                    <a:pt x="73" y="41"/>
                  </a:lnTo>
                  <a:lnTo>
                    <a:pt x="83" y="48"/>
                  </a:lnTo>
                  <a:lnTo>
                    <a:pt x="35" y="97"/>
                  </a:lnTo>
                  <a:lnTo>
                    <a:pt x="34" y="94"/>
                  </a:lnTo>
                  <a:lnTo>
                    <a:pt x="32" y="87"/>
                  </a:lnTo>
                  <a:lnTo>
                    <a:pt x="29" y="85"/>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34" name="Freeform 1666"/>
            <p:cNvSpPr>
              <a:spLocks/>
            </p:cNvSpPr>
            <p:nvPr/>
          </p:nvSpPr>
          <p:spPr bwMode="auto">
            <a:xfrm>
              <a:off x="3445" y="2652"/>
              <a:ext cx="41" cy="30"/>
            </a:xfrm>
            <a:custGeom>
              <a:avLst/>
              <a:gdLst/>
              <a:ahLst/>
              <a:cxnLst>
                <a:cxn ang="0">
                  <a:pos x="97" y="41"/>
                </a:cxn>
                <a:cxn ang="0">
                  <a:pos x="96" y="43"/>
                </a:cxn>
                <a:cxn ang="0">
                  <a:pos x="92" y="48"/>
                </a:cxn>
                <a:cxn ang="0">
                  <a:pos x="89" y="50"/>
                </a:cxn>
                <a:cxn ang="0">
                  <a:pos x="87" y="48"/>
                </a:cxn>
                <a:cxn ang="0">
                  <a:pos x="84" y="50"/>
                </a:cxn>
                <a:cxn ang="0">
                  <a:pos x="79" y="48"/>
                </a:cxn>
                <a:cxn ang="0">
                  <a:pos x="75" y="52"/>
                </a:cxn>
                <a:cxn ang="0">
                  <a:pos x="73" y="52"/>
                </a:cxn>
                <a:cxn ang="0">
                  <a:pos x="46" y="75"/>
                </a:cxn>
                <a:cxn ang="0">
                  <a:pos x="44" y="72"/>
                </a:cxn>
                <a:cxn ang="0">
                  <a:pos x="43" y="72"/>
                </a:cxn>
                <a:cxn ang="0">
                  <a:pos x="43" y="69"/>
                </a:cxn>
                <a:cxn ang="0">
                  <a:pos x="38" y="65"/>
                </a:cxn>
                <a:cxn ang="0">
                  <a:pos x="36" y="57"/>
                </a:cxn>
                <a:cxn ang="0">
                  <a:pos x="31" y="50"/>
                </a:cxn>
                <a:cxn ang="0">
                  <a:pos x="27" y="43"/>
                </a:cxn>
                <a:cxn ang="0">
                  <a:pos x="24" y="41"/>
                </a:cxn>
                <a:cxn ang="0">
                  <a:pos x="22" y="38"/>
                </a:cxn>
                <a:cxn ang="0">
                  <a:pos x="21" y="36"/>
                </a:cxn>
                <a:cxn ang="0">
                  <a:pos x="17" y="33"/>
                </a:cxn>
                <a:cxn ang="0">
                  <a:pos x="10" y="26"/>
                </a:cxn>
                <a:cxn ang="0">
                  <a:pos x="7" y="19"/>
                </a:cxn>
                <a:cxn ang="0">
                  <a:pos x="2" y="16"/>
                </a:cxn>
                <a:cxn ang="0">
                  <a:pos x="0" y="12"/>
                </a:cxn>
                <a:cxn ang="0">
                  <a:pos x="29" y="7"/>
                </a:cxn>
                <a:cxn ang="0">
                  <a:pos x="80" y="0"/>
                </a:cxn>
                <a:cxn ang="0">
                  <a:pos x="79" y="2"/>
                </a:cxn>
                <a:cxn ang="0">
                  <a:pos x="79" y="5"/>
                </a:cxn>
                <a:cxn ang="0">
                  <a:pos x="84" y="11"/>
                </a:cxn>
                <a:cxn ang="0">
                  <a:pos x="87" y="17"/>
                </a:cxn>
                <a:cxn ang="0">
                  <a:pos x="94" y="21"/>
                </a:cxn>
                <a:cxn ang="0">
                  <a:pos x="99" y="23"/>
                </a:cxn>
                <a:cxn ang="0">
                  <a:pos x="101" y="26"/>
                </a:cxn>
                <a:cxn ang="0">
                  <a:pos x="101" y="28"/>
                </a:cxn>
                <a:cxn ang="0">
                  <a:pos x="99" y="29"/>
                </a:cxn>
                <a:cxn ang="0">
                  <a:pos x="97" y="31"/>
                </a:cxn>
                <a:cxn ang="0">
                  <a:pos x="97" y="41"/>
                </a:cxn>
              </a:cxnLst>
              <a:rect l="0" t="0" r="r" b="b"/>
              <a:pathLst>
                <a:path w="101" h="75">
                  <a:moveTo>
                    <a:pt x="97" y="41"/>
                  </a:moveTo>
                  <a:lnTo>
                    <a:pt x="96" y="43"/>
                  </a:lnTo>
                  <a:lnTo>
                    <a:pt x="92" y="48"/>
                  </a:lnTo>
                  <a:lnTo>
                    <a:pt x="89" y="50"/>
                  </a:lnTo>
                  <a:lnTo>
                    <a:pt x="87" y="48"/>
                  </a:lnTo>
                  <a:lnTo>
                    <a:pt x="84" y="50"/>
                  </a:lnTo>
                  <a:lnTo>
                    <a:pt x="79" y="48"/>
                  </a:lnTo>
                  <a:lnTo>
                    <a:pt x="75" y="52"/>
                  </a:lnTo>
                  <a:lnTo>
                    <a:pt x="73" y="52"/>
                  </a:lnTo>
                  <a:lnTo>
                    <a:pt x="46" y="75"/>
                  </a:lnTo>
                  <a:lnTo>
                    <a:pt x="44" y="72"/>
                  </a:lnTo>
                  <a:lnTo>
                    <a:pt x="43" y="72"/>
                  </a:lnTo>
                  <a:lnTo>
                    <a:pt x="43" y="69"/>
                  </a:lnTo>
                  <a:lnTo>
                    <a:pt x="38" y="65"/>
                  </a:lnTo>
                  <a:lnTo>
                    <a:pt x="36" y="57"/>
                  </a:lnTo>
                  <a:lnTo>
                    <a:pt x="31" y="50"/>
                  </a:lnTo>
                  <a:lnTo>
                    <a:pt x="27" y="43"/>
                  </a:lnTo>
                  <a:lnTo>
                    <a:pt x="24" y="41"/>
                  </a:lnTo>
                  <a:lnTo>
                    <a:pt x="22" y="38"/>
                  </a:lnTo>
                  <a:lnTo>
                    <a:pt x="21" y="36"/>
                  </a:lnTo>
                  <a:lnTo>
                    <a:pt x="17" y="33"/>
                  </a:lnTo>
                  <a:lnTo>
                    <a:pt x="10" y="26"/>
                  </a:lnTo>
                  <a:lnTo>
                    <a:pt x="7" y="19"/>
                  </a:lnTo>
                  <a:lnTo>
                    <a:pt x="2" y="16"/>
                  </a:lnTo>
                  <a:lnTo>
                    <a:pt x="0" y="12"/>
                  </a:lnTo>
                  <a:lnTo>
                    <a:pt x="29" y="7"/>
                  </a:lnTo>
                  <a:lnTo>
                    <a:pt x="80" y="0"/>
                  </a:lnTo>
                  <a:lnTo>
                    <a:pt x="79" y="2"/>
                  </a:lnTo>
                  <a:lnTo>
                    <a:pt x="79" y="5"/>
                  </a:lnTo>
                  <a:lnTo>
                    <a:pt x="84" y="11"/>
                  </a:lnTo>
                  <a:lnTo>
                    <a:pt x="87" y="17"/>
                  </a:lnTo>
                  <a:lnTo>
                    <a:pt x="94" y="21"/>
                  </a:lnTo>
                  <a:lnTo>
                    <a:pt x="99" y="23"/>
                  </a:lnTo>
                  <a:lnTo>
                    <a:pt x="101" y="26"/>
                  </a:lnTo>
                  <a:lnTo>
                    <a:pt x="101" y="28"/>
                  </a:lnTo>
                  <a:lnTo>
                    <a:pt x="99" y="29"/>
                  </a:lnTo>
                  <a:lnTo>
                    <a:pt x="97" y="31"/>
                  </a:lnTo>
                  <a:lnTo>
                    <a:pt x="97" y="41"/>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35" name="Freeform 1667"/>
            <p:cNvSpPr>
              <a:spLocks/>
            </p:cNvSpPr>
            <p:nvPr/>
          </p:nvSpPr>
          <p:spPr bwMode="auto">
            <a:xfrm>
              <a:off x="3477" y="2650"/>
              <a:ext cx="25" cy="32"/>
            </a:xfrm>
            <a:custGeom>
              <a:avLst/>
              <a:gdLst/>
              <a:ahLst/>
              <a:cxnLst>
                <a:cxn ang="0">
                  <a:pos x="46" y="77"/>
                </a:cxn>
                <a:cxn ang="0">
                  <a:pos x="41" y="70"/>
                </a:cxn>
                <a:cxn ang="0">
                  <a:pos x="41" y="63"/>
                </a:cxn>
                <a:cxn ang="0">
                  <a:pos x="39" y="62"/>
                </a:cxn>
                <a:cxn ang="0">
                  <a:pos x="35" y="63"/>
                </a:cxn>
                <a:cxn ang="0">
                  <a:pos x="35" y="62"/>
                </a:cxn>
                <a:cxn ang="0">
                  <a:pos x="34" y="62"/>
                </a:cxn>
                <a:cxn ang="0">
                  <a:pos x="30" y="58"/>
                </a:cxn>
                <a:cxn ang="0">
                  <a:pos x="30" y="53"/>
                </a:cxn>
                <a:cxn ang="0">
                  <a:pos x="34" y="53"/>
                </a:cxn>
                <a:cxn ang="0">
                  <a:pos x="34" y="50"/>
                </a:cxn>
                <a:cxn ang="0">
                  <a:pos x="32" y="50"/>
                </a:cxn>
                <a:cxn ang="0">
                  <a:pos x="30" y="50"/>
                </a:cxn>
                <a:cxn ang="0">
                  <a:pos x="29" y="48"/>
                </a:cxn>
                <a:cxn ang="0">
                  <a:pos x="29" y="48"/>
                </a:cxn>
                <a:cxn ang="0">
                  <a:pos x="25" y="53"/>
                </a:cxn>
                <a:cxn ang="0">
                  <a:pos x="20" y="51"/>
                </a:cxn>
                <a:cxn ang="0">
                  <a:pos x="18" y="46"/>
                </a:cxn>
                <a:cxn ang="0">
                  <a:pos x="18" y="36"/>
                </a:cxn>
                <a:cxn ang="0">
                  <a:pos x="20" y="34"/>
                </a:cxn>
                <a:cxn ang="0">
                  <a:pos x="22" y="33"/>
                </a:cxn>
                <a:cxn ang="0">
                  <a:pos x="22" y="31"/>
                </a:cxn>
                <a:cxn ang="0">
                  <a:pos x="20" y="28"/>
                </a:cxn>
                <a:cxn ang="0">
                  <a:pos x="15" y="26"/>
                </a:cxn>
                <a:cxn ang="0">
                  <a:pos x="8" y="22"/>
                </a:cxn>
                <a:cxn ang="0">
                  <a:pos x="5" y="16"/>
                </a:cxn>
                <a:cxn ang="0">
                  <a:pos x="0" y="10"/>
                </a:cxn>
                <a:cxn ang="0">
                  <a:pos x="0" y="7"/>
                </a:cxn>
                <a:cxn ang="0">
                  <a:pos x="1" y="5"/>
                </a:cxn>
                <a:cxn ang="0">
                  <a:pos x="30" y="0"/>
                </a:cxn>
                <a:cxn ang="0">
                  <a:pos x="32" y="2"/>
                </a:cxn>
                <a:cxn ang="0">
                  <a:pos x="63" y="22"/>
                </a:cxn>
                <a:cxn ang="0">
                  <a:pos x="64" y="24"/>
                </a:cxn>
                <a:cxn ang="0">
                  <a:pos x="49" y="79"/>
                </a:cxn>
                <a:cxn ang="0">
                  <a:pos x="46" y="77"/>
                </a:cxn>
              </a:cxnLst>
              <a:rect l="0" t="0" r="r" b="b"/>
              <a:pathLst>
                <a:path w="64" h="79">
                  <a:moveTo>
                    <a:pt x="46" y="77"/>
                  </a:moveTo>
                  <a:lnTo>
                    <a:pt x="41" y="70"/>
                  </a:lnTo>
                  <a:lnTo>
                    <a:pt x="41" y="63"/>
                  </a:lnTo>
                  <a:lnTo>
                    <a:pt x="39" y="62"/>
                  </a:lnTo>
                  <a:lnTo>
                    <a:pt x="35" y="63"/>
                  </a:lnTo>
                  <a:lnTo>
                    <a:pt x="35" y="62"/>
                  </a:lnTo>
                  <a:lnTo>
                    <a:pt x="34" y="62"/>
                  </a:lnTo>
                  <a:lnTo>
                    <a:pt x="30" y="58"/>
                  </a:lnTo>
                  <a:lnTo>
                    <a:pt x="30" y="53"/>
                  </a:lnTo>
                  <a:lnTo>
                    <a:pt x="34" y="53"/>
                  </a:lnTo>
                  <a:lnTo>
                    <a:pt x="34" y="50"/>
                  </a:lnTo>
                  <a:lnTo>
                    <a:pt x="32" y="50"/>
                  </a:lnTo>
                  <a:lnTo>
                    <a:pt x="30" y="50"/>
                  </a:lnTo>
                  <a:lnTo>
                    <a:pt x="29" y="48"/>
                  </a:lnTo>
                  <a:lnTo>
                    <a:pt x="29" y="48"/>
                  </a:lnTo>
                  <a:lnTo>
                    <a:pt x="25" y="53"/>
                  </a:lnTo>
                  <a:lnTo>
                    <a:pt x="20" y="51"/>
                  </a:lnTo>
                  <a:lnTo>
                    <a:pt x="18" y="46"/>
                  </a:lnTo>
                  <a:lnTo>
                    <a:pt x="18" y="36"/>
                  </a:lnTo>
                  <a:lnTo>
                    <a:pt x="20" y="34"/>
                  </a:lnTo>
                  <a:lnTo>
                    <a:pt x="22" y="33"/>
                  </a:lnTo>
                  <a:lnTo>
                    <a:pt x="22" y="31"/>
                  </a:lnTo>
                  <a:lnTo>
                    <a:pt x="20" y="28"/>
                  </a:lnTo>
                  <a:lnTo>
                    <a:pt x="15" y="26"/>
                  </a:lnTo>
                  <a:lnTo>
                    <a:pt x="8" y="22"/>
                  </a:lnTo>
                  <a:lnTo>
                    <a:pt x="5" y="16"/>
                  </a:lnTo>
                  <a:lnTo>
                    <a:pt x="0" y="10"/>
                  </a:lnTo>
                  <a:lnTo>
                    <a:pt x="0" y="7"/>
                  </a:lnTo>
                  <a:lnTo>
                    <a:pt x="1" y="5"/>
                  </a:lnTo>
                  <a:lnTo>
                    <a:pt x="30" y="0"/>
                  </a:lnTo>
                  <a:lnTo>
                    <a:pt x="32" y="2"/>
                  </a:lnTo>
                  <a:lnTo>
                    <a:pt x="63" y="22"/>
                  </a:lnTo>
                  <a:lnTo>
                    <a:pt x="64" y="24"/>
                  </a:lnTo>
                  <a:lnTo>
                    <a:pt x="49" y="79"/>
                  </a:lnTo>
                  <a:lnTo>
                    <a:pt x="46" y="77"/>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36" name="Freeform 1668"/>
            <p:cNvSpPr>
              <a:spLocks/>
            </p:cNvSpPr>
            <p:nvPr/>
          </p:nvSpPr>
          <p:spPr bwMode="auto">
            <a:xfrm>
              <a:off x="3360" y="2672"/>
              <a:ext cx="34" cy="34"/>
            </a:xfrm>
            <a:custGeom>
              <a:avLst/>
              <a:gdLst/>
              <a:ahLst/>
              <a:cxnLst>
                <a:cxn ang="0">
                  <a:pos x="12" y="60"/>
                </a:cxn>
                <a:cxn ang="0">
                  <a:pos x="7" y="57"/>
                </a:cxn>
                <a:cxn ang="0">
                  <a:pos x="0" y="50"/>
                </a:cxn>
                <a:cxn ang="0">
                  <a:pos x="11" y="39"/>
                </a:cxn>
                <a:cxn ang="0">
                  <a:pos x="9" y="33"/>
                </a:cxn>
                <a:cxn ang="0">
                  <a:pos x="14" y="12"/>
                </a:cxn>
                <a:cxn ang="0">
                  <a:pos x="16" y="9"/>
                </a:cxn>
                <a:cxn ang="0">
                  <a:pos x="16" y="0"/>
                </a:cxn>
                <a:cxn ang="0">
                  <a:pos x="17" y="0"/>
                </a:cxn>
                <a:cxn ang="0">
                  <a:pos x="19" y="4"/>
                </a:cxn>
                <a:cxn ang="0">
                  <a:pos x="24" y="5"/>
                </a:cxn>
                <a:cxn ang="0">
                  <a:pos x="26" y="10"/>
                </a:cxn>
                <a:cxn ang="0">
                  <a:pos x="31" y="14"/>
                </a:cxn>
                <a:cxn ang="0">
                  <a:pos x="43" y="17"/>
                </a:cxn>
                <a:cxn ang="0">
                  <a:pos x="50" y="24"/>
                </a:cxn>
                <a:cxn ang="0">
                  <a:pos x="55" y="26"/>
                </a:cxn>
                <a:cxn ang="0">
                  <a:pos x="57" y="22"/>
                </a:cxn>
                <a:cxn ang="0">
                  <a:pos x="63" y="26"/>
                </a:cxn>
                <a:cxn ang="0">
                  <a:pos x="70" y="27"/>
                </a:cxn>
                <a:cxn ang="0">
                  <a:pos x="74" y="29"/>
                </a:cxn>
                <a:cxn ang="0">
                  <a:pos x="79" y="27"/>
                </a:cxn>
                <a:cxn ang="0">
                  <a:pos x="84" y="31"/>
                </a:cxn>
                <a:cxn ang="0">
                  <a:pos x="79" y="43"/>
                </a:cxn>
                <a:cxn ang="0">
                  <a:pos x="75" y="45"/>
                </a:cxn>
                <a:cxn ang="0">
                  <a:pos x="75" y="50"/>
                </a:cxn>
                <a:cxn ang="0">
                  <a:pos x="70" y="58"/>
                </a:cxn>
                <a:cxn ang="0">
                  <a:pos x="60" y="70"/>
                </a:cxn>
                <a:cxn ang="0">
                  <a:pos x="55" y="86"/>
                </a:cxn>
                <a:cxn ang="0">
                  <a:pos x="34" y="74"/>
                </a:cxn>
                <a:cxn ang="0">
                  <a:pos x="24" y="72"/>
                </a:cxn>
                <a:cxn ang="0">
                  <a:pos x="17" y="63"/>
                </a:cxn>
                <a:cxn ang="0">
                  <a:pos x="12" y="60"/>
                </a:cxn>
              </a:cxnLst>
              <a:rect l="0" t="0" r="r" b="b"/>
              <a:pathLst>
                <a:path w="84" h="86">
                  <a:moveTo>
                    <a:pt x="12" y="60"/>
                  </a:moveTo>
                  <a:lnTo>
                    <a:pt x="7" y="57"/>
                  </a:lnTo>
                  <a:lnTo>
                    <a:pt x="0" y="50"/>
                  </a:lnTo>
                  <a:lnTo>
                    <a:pt x="11" y="39"/>
                  </a:lnTo>
                  <a:lnTo>
                    <a:pt x="9" y="33"/>
                  </a:lnTo>
                  <a:lnTo>
                    <a:pt x="14" y="12"/>
                  </a:lnTo>
                  <a:lnTo>
                    <a:pt x="16" y="9"/>
                  </a:lnTo>
                  <a:lnTo>
                    <a:pt x="16" y="0"/>
                  </a:lnTo>
                  <a:lnTo>
                    <a:pt x="17" y="0"/>
                  </a:lnTo>
                  <a:lnTo>
                    <a:pt x="19" y="4"/>
                  </a:lnTo>
                  <a:lnTo>
                    <a:pt x="24" y="5"/>
                  </a:lnTo>
                  <a:lnTo>
                    <a:pt x="26" y="10"/>
                  </a:lnTo>
                  <a:lnTo>
                    <a:pt x="31" y="14"/>
                  </a:lnTo>
                  <a:lnTo>
                    <a:pt x="43" y="17"/>
                  </a:lnTo>
                  <a:lnTo>
                    <a:pt x="50" y="24"/>
                  </a:lnTo>
                  <a:lnTo>
                    <a:pt x="55" y="26"/>
                  </a:lnTo>
                  <a:lnTo>
                    <a:pt x="57" y="22"/>
                  </a:lnTo>
                  <a:lnTo>
                    <a:pt x="63" y="26"/>
                  </a:lnTo>
                  <a:lnTo>
                    <a:pt x="70" y="27"/>
                  </a:lnTo>
                  <a:lnTo>
                    <a:pt x="74" y="29"/>
                  </a:lnTo>
                  <a:lnTo>
                    <a:pt x="79" y="27"/>
                  </a:lnTo>
                  <a:lnTo>
                    <a:pt x="84" y="31"/>
                  </a:lnTo>
                  <a:lnTo>
                    <a:pt x="79" y="43"/>
                  </a:lnTo>
                  <a:lnTo>
                    <a:pt x="75" y="45"/>
                  </a:lnTo>
                  <a:lnTo>
                    <a:pt x="75" y="50"/>
                  </a:lnTo>
                  <a:lnTo>
                    <a:pt x="70" y="58"/>
                  </a:lnTo>
                  <a:lnTo>
                    <a:pt x="60" y="70"/>
                  </a:lnTo>
                  <a:lnTo>
                    <a:pt x="55" y="86"/>
                  </a:lnTo>
                  <a:lnTo>
                    <a:pt x="34" y="74"/>
                  </a:lnTo>
                  <a:lnTo>
                    <a:pt x="24" y="72"/>
                  </a:lnTo>
                  <a:lnTo>
                    <a:pt x="17" y="63"/>
                  </a:lnTo>
                  <a:lnTo>
                    <a:pt x="12" y="60"/>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37" name="Freeform 1669"/>
            <p:cNvSpPr>
              <a:spLocks/>
            </p:cNvSpPr>
            <p:nvPr/>
          </p:nvSpPr>
          <p:spPr bwMode="auto">
            <a:xfrm>
              <a:off x="3496" y="2660"/>
              <a:ext cx="28" cy="25"/>
            </a:xfrm>
            <a:custGeom>
              <a:avLst/>
              <a:gdLst/>
              <a:ahLst/>
              <a:cxnLst>
                <a:cxn ang="0">
                  <a:pos x="65" y="50"/>
                </a:cxn>
                <a:cxn ang="0">
                  <a:pos x="60" y="46"/>
                </a:cxn>
                <a:cxn ang="0">
                  <a:pos x="58" y="46"/>
                </a:cxn>
                <a:cxn ang="0">
                  <a:pos x="55" y="51"/>
                </a:cxn>
                <a:cxn ang="0">
                  <a:pos x="50" y="51"/>
                </a:cxn>
                <a:cxn ang="0">
                  <a:pos x="45" y="50"/>
                </a:cxn>
                <a:cxn ang="0">
                  <a:pos x="41" y="51"/>
                </a:cxn>
                <a:cxn ang="0">
                  <a:pos x="34" y="48"/>
                </a:cxn>
                <a:cxn ang="0">
                  <a:pos x="22" y="50"/>
                </a:cxn>
                <a:cxn ang="0">
                  <a:pos x="17" y="55"/>
                </a:cxn>
                <a:cxn ang="0">
                  <a:pos x="12" y="58"/>
                </a:cxn>
                <a:cxn ang="0">
                  <a:pos x="14" y="62"/>
                </a:cxn>
                <a:cxn ang="0">
                  <a:pos x="12" y="63"/>
                </a:cxn>
                <a:cxn ang="0">
                  <a:pos x="7" y="55"/>
                </a:cxn>
                <a:cxn ang="0">
                  <a:pos x="5" y="53"/>
                </a:cxn>
                <a:cxn ang="0">
                  <a:pos x="2" y="55"/>
                </a:cxn>
                <a:cxn ang="0">
                  <a:pos x="0" y="55"/>
                </a:cxn>
                <a:cxn ang="0">
                  <a:pos x="15" y="0"/>
                </a:cxn>
                <a:cxn ang="0">
                  <a:pos x="70" y="39"/>
                </a:cxn>
                <a:cxn ang="0">
                  <a:pos x="65" y="50"/>
                </a:cxn>
              </a:cxnLst>
              <a:rect l="0" t="0" r="r" b="b"/>
              <a:pathLst>
                <a:path w="70" h="63">
                  <a:moveTo>
                    <a:pt x="65" y="50"/>
                  </a:moveTo>
                  <a:lnTo>
                    <a:pt x="60" y="46"/>
                  </a:lnTo>
                  <a:lnTo>
                    <a:pt x="58" y="46"/>
                  </a:lnTo>
                  <a:lnTo>
                    <a:pt x="55" y="51"/>
                  </a:lnTo>
                  <a:lnTo>
                    <a:pt x="50" y="51"/>
                  </a:lnTo>
                  <a:lnTo>
                    <a:pt x="45" y="50"/>
                  </a:lnTo>
                  <a:lnTo>
                    <a:pt x="41" y="51"/>
                  </a:lnTo>
                  <a:lnTo>
                    <a:pt x="34" y="48"/>
                  </a:lnTo>
                  <a:lnTo>
                    <a:pt x="22" y="50"/>
                  </a:lnTo>
                  <a:lnTo>
                    <a:pt x="17" y="55"/>
                  </a:lnTo>
                  <a:lnTo>
                    <a:pt x="12" y="58"/>
                  </a:lnTo>
                  <a:lnTo>
                    <a:pt x="14" y="62"/>
                  </a:lnTo>
                  <a:lnTo>
                    <a:pt x="12" y="63"/>
                  </a:lnTo>
                  <a:lnTo>
                    <a:pt x="7" y="55"/>
                  </a:lnTo>
                  <a:lnTo>
                    <a:pt x="5" y="53"/>
                  </a:lnTo>
                  <a:lnTo>
                    <a:pt x="2" y="55"/>
                  </a:lnTo>
                  <a:lnTo>
                    <a:pt x="0" y="55"/>
                  </a:lnTo>
                  <a:lnTo>
                    <a:pt x="15" y="0"/>
                  </a:lnTo>
                  <a:lnTo>
                    <a:pt x="70" y="39"/>
                  </a:lnTo>
                  <a:lnTo>
                    <a:pt x="65" y="50"/>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38" name="Freeform 1670"/>
            <p:cNvSpPr>
              <a:spLocks/>
            </p:cNvSpPr>
            <p:nvPr/>
          </p:nvSpPr>
          <p:spPr bwMode="auto">
            <a:xfrm>
              <a:off x="3433" y="2669"/>
              <a:ext cx="31" cy="35"/>
            </a:xfrm>
            <a:custGeom>
              <a:avLst/>
              <a:gdLst/>
              <a:ahLst/>
              <a:cxnLst>
                <a:cxn ang="0">
                  <a:pos x="77" y="34"/>
                </a:cxn>
                <a:cxn ang="0">
                  <a:pos x="70" y="40"/>
                </a:cxn>
                <a:cxn ang="0">
                  <a:pos x="72" y="41"/>
                </a:cxn>
                <a:cxn ang="0">
                  <a:pos x="67" y="41"/>
                </a:cxn>
                <a:cxn ang="0">
                  <a:pos x="67" y="45"/>
                </a:cxn>
                <a:cxn ang="0">
                  <a:pos x="69" y="46"/>
                </a:cxn>
                <a:cxn ang="0">
                  <a:pos x="63" y="48"/>
                </a:cxn>
                <a:cxn ang="0">
                  <a:pos x="60" y="52"/>
                </a:cxn>
                <a:cxn ang="0">
                  <a:pos x="62" y="58"/>
                </a:cxn>
                <a:cxn ang="0">
                  <a:pos x="60" y="64"/>
                </a:cxn>
                <a:cxn ang="0">
                  <a:pos x="60" y="69"/>
                </a:cxn>
                <a:cxn ang="0">
                  <a:pos x="58" y="70"/>
                </a:cxn>
                <a:cxn ang="0">
                  <a:pos x="55" y="72"/>
                </a:cxn>
                <a:cxn ang="0">
                  <a:pos x="46" y="81"/>
                </a:cxn>
                <a:cxn ang="0">
                  <a:pos x="41" y="81"/>
                </a:cxn>
                <a:cxn ang="0">
                  <a:pos x="41" y="82"/>
                </a:cxn>
                <a:cxn ang="0">
                  <a:pos x="36" y="86"/>
                </a:cxn>
                <a:cxn ang="0">
                  <a:pos x="33" y="87"/>
                </a:cxn>
                <a:cxn ang="0">
                  <a:pos x="29" y="89"/>
                </a:cxn>
                <a:cxn ang="0">
                  <a:pos x="14" y="77"/>
                </a:cxn>
                <a:cxn ang="0">
                  <a:pos x="9" y="75"/>
                </a:cxn>
                <a:cxn ang="0">
                  <a:pos x="12" y="62"/>
                </a:cxn>
                <a:cxn ang="0">
                  <a:pos x="16" y="43"/>
                </a:cxn>
                <a:cxn ang="0">
                  <a:pos x="11" y="38"/>
                </a:cxn>
                <a:cxn ang="0">
                  <a:pos x="7" y="40"/>
                </a:cxn>
                <a:cxn ang="0">
                  <a:pos x="0" y="33"/>
                </a:cxn>
                <a:cxn ang="0">
                  <a:pos x="16" y="16"/>
                </a:cxn>
                <a:cxn ang="0">
                  <a:pos x="17" y="26"/>
                </a:cxn>
                <a:cxn ang="0">
                  <a:pos x="21" y="21"/>
                </a:cxn>
                <a:cxn ang="0">
                  <a:pos x="28" y="24"/>
                </a:cxn>
                <a:cxn ang="0">
                  <a:pos x="43" y="19"/>
                </a:cxn>
                <a:cxn ang="0">
                  <a:pos x="40" y="11"/>
                </a:cxn>
                <a:cxn ang="0">
                  <a:pos x="55" y="0"/>
                </a:cxn>
                <a:cxn ang="0">
                  <a:pos x="58" y="2"/>
                </a:cxn>
                <a:cxn ang="0">
                  <a:pos x="62" y="9"/>
                </a:cxn>
                <a:cxn ang="0">
                  <a:pos x="67" y="16"/>
                </a:cxn>
                <a:cxn ang="0">
                  <a:pos x="69" y="24"/>
                </a:cxn>
                <a:cxn ang="0">
                  <a:pos x="74" y="28"/>
                </a:cxn>
                <a:cxn ang="0">
                  <a:pos x="74" y="31"/>
                </a:cxn>
                <a:cxn ang="0">
                  <a:pos x="75" y="31"/>
                </a:cxn>
                <a:cxn ang="0">
                  <a:pos x="77" y="34"/>
                </a:cxn>
              </a:cxnLst>
              <a:rect l="0" t="0" r="r" b="b"/>
              <a:pathLst>
                <a:path w="77" h="89">
                  <a:moveTo>
                    <a:pt x="77" y="34"/>
                  </a:moveTo>
                  <a:lnTo>
                    <a:pt x="70" y="40"/>
                  </a:lnTo>
                  <a:lnTo>
                    <a:pt x="72" y="41"/>
                  </a:lnTo>
                  <a:lnTo>
                    <a:pt x="67" y="41"/>
                  </a:lnTo>
                  <a:lnTo>
                    <a:pt x="67" y="45"/>
                  </a:lnTo>
                  <a:lnTo>
                    <a:pt x="69" y="46"/>
                  </a:lnTo>
                  <a:lnTo>
                    <a:pt x="63" y="48"/>
                  </a:lnTo>
                  <a:lnTo>
                    <a:pt x="60" y="52"/>
                  </a:lnTo>
                  <a:lnTo>
                    <a:pt x="62" y="58"/>
                  </a:lnTo>
                  <a:lnTo>
                    <a:pt x="60" y="64"/>
                  </a:lnTo>
                  <a:lnTo>
                    <a:pt x="60" y="69"/>
                  </a:lnTo>
                  <a:lnTo>
                    <a:pt x="58" y="70"/>
                  </a:lnTo>
                  <a:lnTo>
                    <a:pt x="55" y="72"/>
                  </a:lnTo>
                  <a:lnTo>
                    <a:pt x="46" y="81"/>
                  </a:lnTo>
                  <a:lnTo>
                    <a:pt x="41" y="81"/>
                  </a:lnTo>
                  <a:lnTo>
                    <a:pt x="41" y="82"/>
                  </a:lnTo>
                  <a:lnTo>
                    <a:pt x="36" y="86"/>
                  </a:lnTo>
                  <a:lnTo>
                    <a:pt x="33" y="87"/>
                  </a:lnTo>
                  <a:lnTo>
                    <a:pt x="29" y="89"/>
                  </a:lnTo>
                  <a:lnTo>
                    <a:pt x="14" y="77"/>
                  </a:lnTo>
                  <a:lnTo>
                    <a:pt x="9" y="75"/>
                  </a:lnTo>
                  <a:lnTo>
                    <a:pt x="12" y="62"/>
                  </a:lnTo>
                  <a:lnTo>
                    <a:pt x="16" y="43"/>
                  </a:lnTo>
                  <a:lnTo>
                    <a:pt x="11" y="38"/>
                  </a:lnTo>
                  <a:lnTo>
                    <a:pt x="7" y="40"/>
                  </a:lnTo>
                  <a:lnTo>
                    <a:pt x="0" y="33"/>
                  </a:lnTo>
                  <a:lnTo>
                    <a:pt x="16" y="16"/>
                  </a:lnTo>
                  <a:lnTo>
                    <a:pt x="17" y="26"/>
                  </a:lnTo>
                  <a:lnTo>
                    <a:pt x="21" y="21"/>
                  </a:lnTo>
                  <a:lnTo>
                    <a:pt x="28" y="24"/>
                  </a:lnTo>
                  <a:lnTo>
                    <a:pt x="43" y="19"/>
                  </a:lnTo>
                  <a:lnTo>
                    <a:pt x="40" y="11"/>
                  </a:lnTo>
                  <a:lnTo>
                    <a:pt x="55" y="0"/>
                  </a:lnTo>
                  <a:lnTo>
                    <a:pt x="58" y="2"/>
                  </a:lnTo>
                  <a:lnTo>
                    <a:pt x="62" y="9"/>
                  </a:lnTo>
                  <a:lnTo>
                    <a:pt x="67" y="16"/>
                  </a:lnTo>
                  <a:lnTo>
                    <a:pt x="69" y="24"/>
                  </a:lnTo>
                  <a:lnTo>
                    <a:pt x="74" y="28"/>
                  </a:lnTo>
                  <a:lnTo>
                    <a:pt x="74" y="31"/>
                  </a:lnTo>
                  <a:lnTo>
                    <a:pt x="75" y="31"/>
                  </a:lnTo>
                  <a:lnTo>
                    <a:pt x="77" y="34"/>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39" name="Freeform 1671"/>
            <p:cNvSpPr>
              <a:spLocks/>
            </p:cNvSpPr>
            <p:nvPr/>
          </p:nvSpPr>
          <p:spPr bwMode="auto">
            <a:xfrm>
              <a:off x="3405" y="2677"/>
              <a:ext cx="34" cy="25"/>
            </a:xfrm>
            <a:custGeom>
              <a:avLst/>
              <a:gdLst/>
              <a:ahLst/>
              <a:cxnLst>
                <a:cxn ang="0">
                  <a:pos x="82" y="41"/>
                </a:cxn>
                <a:cxn ang="0">
                  <a:pos x="53" y="51"/>
                </a:cxn>
                <a:cxn ang="0">
                  <a:pos x="48" y="54"/>
                </a:cxn>
                <a:cxn ang="0">
                  <a:pos x="40" y="54"/>
                </a:cxn>
                <a:cxn ang="0">
                  <a:pos x="40" y="58"/>
                </a:cxn>
                <a:cxn ang="0">
                  <a:pos x="38" y="61"/>
                </a:cxn>
                <a:cxn ang="0">
                  <a:pos x="21" y="54"/>
                </a:cxn>
                <a:cxn ang="0">
                  <a:pos x="11" y="39"/>
                </a:cxn>
                <a:cxn ang="0">
                  <a:pos x="4" y="25"/>
                </a:cxn>
                <a:cxn ang="0">
                  <a:pos x="4" y="20"/>
                </a:cxn>
                <a:cxn ang="0">
                  <a:pos x="0" y="19"/>
                </a:cxn>
                <a:cxn ang="0">
                  <a:pos x="0" y="7"/>
                </a:cxn>
                <a:cxn ang="0">
                  <a:pos x="69" y="0"/>
                </a:cxn>
                <a:cxn ang="0">
                  <a:pos x="69" y="5"/>
                </a:cxn>
                <a:cxn ang="0">
                  <a:pos x="67" y="8"/>
                </a:cxn>
                <a:cxn ang="0">
                  <a:pos x="70" y="12"/>
                </a:cxn>
                <a:cxn ang="0">
                  <a:pos x="77" y="19"/>
                </a:cxn>
                <a:cxn ang="0">
                  <a:pos x="81" y="17"/>
                </a:cxn>
                <a:cxn ang="0">
                  <a:pos x="86" y="22"/>
                </a:cxn>
                <a:cxn ang="0">
                  <a:pos x="82" y="41"/>
                </a:cxn>
              </a:cxnLst>
              <a:rect l="0" t="0" r="r" b="b"/>
              <a:pathLst>
                <a:path w="86" h="61">
                  <a:moveTo>
                    <a:pt x="82" y="41"/>
                  </a:moveTo>
                  <a:lnTo>
                    <a:pt x="53" y="51"/>
                  </a:lnTo>
                  <a:lnTo>
                    <a:pt x="48" y="54"/>
                  </a:lnTo>
                  <a:lnTo>
                    <a:pt x="40" y="54"/>
                  </a:lnTo>
                  <a:lnTo>
                    <a:pt x="40" y="58"/>
                  </a:lnTo>
                  <a:lnTo>
                    <a:pt x="38" y="61"/>
                  </a:lnTo>
                  <a:lnTo>
                    <a:pt x="21" y="54"/>
                  </a:lnTo>
                  <a:lnTo>
                    <a:pt x="11" y="39"/>
                  </a:lnTo>
                  <a:lnTo>
                    <a:pt x="4" y="25"/>
                  </a:lnTo>
                  <a:lnTo>
                    <a:pt x="4" y="20"/>
                  </a:lnTo>
                  <a:lnTo>
                    <a:pt x="0" y="19"/>
                  </a:lnTo>
                  <a:lnTo>
                    <a:pt x="0" y="7"/>
                  </a:lnTo>
                  <a:lnTo>
                    <a:pt x="69" y="0"/>
                  </a:lnTo>
                  <a:lnTo>
                    <a:pt x="69" y="5"/>
                  </a:lnTo>
                  <a:lnTo>
                    <a:pt x="67" y="8"/>
                  </a:lnTo>
                  <a:lnTo>
                    <a:pt x="70" y="12"/>
                  </a:lnTo>
                  <a:lnTo>
                    <a:pt x="77" y="19"/>
                  </a:lnTo>
                  <a:lnTo>
                    <a:pt x="81" y="17"/>
                  </a:lnTo>
                  <a:lnTo>
                    <a:pt x="86" y="22"/>
                  </a:lnTo>
                  <a:lnTo>
                    <a:pt x="82" y="41"/>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40" name="Freeform 1672"/>
            <p:cNvSpPr>
              <a:spLocks/>
            </p:cNvSpPr>
            <p:nvPr/>
          </p:nvSpPr>
          <p:spPr bwMode="auto">
            <a:xfrm>
              <a:off x="3463" y="2669"/>
              <a:ext cx="32" cy="29"/>
            </a:xfrm>
            <a:custGeom>
              <a:avLst/>
              <a:gdLst/>
              <a:ahLst/>
              <a:cxnLst>
                <a:cxn ang="0">
                  <a:pos x="36" y="74"/>
                </a:cxn>
                <a:cxn ang="0">
                  <a:pos x="29" y="69"/>
                </a:cxn>
                <a:cxn ang="0">
                  <a:pos x="24" y="64"/>
                </a:cxn>
                <a:cxn ang="0">
                  <a:pos x="28" y="58"/>
                </a:cxn>
                <a:cxn ang="0">
                  <a:pos x="28" y="57"/>
                </a:cxn>
                <a:cxn ang="0">
                  <a:pos x="16" y="38"/>
                </a:cxn>
                <a:cxn ang="0">
                  <a:pos x="14" y="34"/>
                </a:cxn>
                <a:cxn ang="0">
                  <a:pos x="14" y="33"/>
                </a:cxn>
                <a:cxn ang="0">
                  <a:pos x="12" y="38"/>
                </a:cxn>
                <a:cxn ang="0">
                  <a:pos x="9" y="41"/>
                </a:cxn>
                <a:cxn ang="0">
                  <a:pos x="6" y="38"/>
                </a:cxn>
                <a:cxn ang="0">
                  <a:pos x="0" y="34"/>
                </a:cxn>
                <a:cxn ang="0">
                  <a:pos x="2" y="34"/>
                </a:cxn>
                <a:cxn ang="0">
                  <a:pos x="29" y="11"/>
                </a:cxn>
                <a:cxn ang="0">
                  <a:pos x="31" y="11"/>
                </a:cxn>
                <a:cxn ang="0">
                  <a:pos x="35" y="7"/>
                </a:cxn>
                <a:cxn ang="0">
                  <a:pos x="40" y="9"/>
                </a:cxn>
                <a:cxn ang="0">
                  <a:pos x="43" y="7"/>
                </a:cxn>
                <a:cxn ang="0">
                  <a:pos x="45" y="9"/>
                </a:cxn>
                <a:cxn ang="0">
                  <a:pos x="48" y="7"/>
                </a:cxn>
                <a:cxn ang="0">
                  <a:pos x="52" y="2"/>
                </a:cxn>
                <a:cxn ang="0">
                  <a:pos x="53" y="0"/>
                </a:cxn>
                <a:cxn ang="0">
                  <a:pos x="55" y="5"/>
                </a:cxn>
                <a:cxn ang="0">
                  <a:pos x="60" y="7"/>
                </a:cxn>
                <a:cxn ang="0">
                  <a:pos x="64" y="2"/>
                </a:cxn>
                <a:cxn ang="0">
                  <a:pos x="64" y="2"/>
                </a:cxn>
                <a:cxn ang="0">
                  <a:pos x="65" y="4"/>
                </a:cxn>
                <a:cxn ang="0">
                  <a:pos x="67" y="4"/>
                </a:cxn>
                <a:cxn ang="0">
                  <a:pos x="69" y="4"/>
                </a:cxn>
                <a:cxn ang="0">
                  <a:pos x="69" y="7"/>
                </a:cxn>
                <a:cxn ang="0">
                  <a:pos x="65" y="7"/>
                </a:cxn>
                <a:cxn ang="0">
                  <a:pos x="65" y="12"/>
                </a:cxn>
                <a:cxn ang="0">
                  <a:pos x="69" y="16"/>
                </a:cxn>
                <a:cxn ang="0">
                  <a:pos x="70" y="16"/>
                </a:cxn>
                <a:cxn ang="0">
                  <a:pos x="70" y="17"/>
                </a:cxn>
                <a:cxn ang="0">
                  <a:pos x="74" y="16"/>
                </a:cxn>
                <a:cxn ang="0">
                  <a:pos x="76" y="17"/>
                </a:cxn>
                <a:cxn ang="0">
                  <a:pos x="76" y="24"/>
                </a:cxn>
                <a:cxn ang="0">
                  <a:pos x="81" y="31"/>
                </a:cxn>
                <a:cxn ang="0">
                  <a:pos x="77" y="34"/>
                </a:cxn>
                <a:cxn ang="0">
                  <a:pos x="72" y="34"/>
                </a:cxn>
                <a:cxn ang="0">
                  <a:pos x="70" y="41"/>
                </a:cxn>
                <a:cxn ang="0">
                  <a:pos x="67" y="41"/>
                </a:cxn>
                <a:cxn ang="0">
                  <a:pos x="64" y="43"/>
                </a:cxn>
                <a:cxn ang="0">
                  <a:pos x="36" y="74"/>
                </a:cxn>
              </a:cxnLst>
              <a:rect l="0" t="0" r="r" b="b"/>
              <a:pathLst>
                <a:path w="81" h="74">
                  <a:moveTo>
                    <a:pt x="36" y="74"/>
                  </a:moveTo>
                  <a:lnTo>
                    <a:pt x="29" y="69"/>
                  </a:lnTo>
                  <a:lnTo>
                    <a:pt x="24" y="64"/>
                  </a:lnTo>
                  <a:lnTo>
                    <a:pt x="28" y="58"/>
                  </a:lnTo>
                  <a:lnTo>
                    <a:pt x="28" y="57"/>
                  </a:lnTo>
                  <a:lnTo>
                    <a:pt x="16" y="38"/>
                  </a:lnTo>
                  <a:lnTo>
                    <a:pt x="14" y="34"/>
                  </a:lnTo>
                  <a:lnTo>
                    <a:pt x="14" y="33"/>
                  </a:lnTo>
                  <a:lnTo>
                    <a:pt x="12" y="38"/>
                  </a:lnTo>
                  <a:lnTo>
                    <a:pt x="9" y="41"/>
                  </a:lnTo>
                  <a:lnTo>
                    <a:pt x="6" y="38"/>
                  </a:lnTo>
                  <a:lnTo>
                    <a:pt x="0" y="34"/>
                  </a:lnTo>
                  <a:lnTo>
                    <a:pt x="2" y="34"/>
                  </a:lnTo>
                  <a:lnTo>
                    <a:pt x="29" y="11"/>
                  </a:lnTo>
                  <a:lnTo>
                    <a:pt x="31" y="11"/>
                  </a:lnTo>
                  <a:lnTo>
                    <a:pt x="35" y="7"/>
                  </a:lnTo>
                  <a:lnTo>
                    <a:pt x="40" y="9"/>
                  </a:lnTo>
                  <a:lnTo>
                    <a:pt x="43" y="7"/>
                  </a:lnTo>
                  <a:lnTo>
                    <a:pt x="45" y="9"/>
                  </a:lnTo>
                  <a:lnTo>
                    <a:pt x="48" y="7"/>
                  </a:lnTo>
                  <a:lnTo>
                    <a:pt x="52" y="2"/>
                  </a:lnTo>
                  <a:lnTo>
                    <a:pt x="53" y="0"/>
                  </a:lnTo>
                  <a:lnTo>
                    <a:pt x="55" y="5"/>
                  </a:lnTo>
                  <a:lnTo>
                    <a:pt x="60" y="7"/>
                  </a:lnTo>
                  <a:lnTo>
                    <a:pt x="64" y="2"/>
                  </a:lnTo>
                  <a:lnTo>
                    <a:pt x="64" y="2"/>
                  </a:lnTo>
                  <a:lnTo>
                    <a:pt x="65" y="4"/>
                  </a:lnTo>
                  <a:lnTo>
                    <a:pt x="67" y="4"/>
                  </a:lnTo>
                  <a:lnTo>
                    <a:pt x="69" y="4"/>
                  </a:lnTo>
                  <a:lnTo>
                    <a:pt x="69" y="7"/>
                  </a:lnTo>
                  <a:lnTo>
                    <a:pt x="65" y="7"/>
                  </a:lnTo>
                  <a:lnTo>
                    <a:pt x="65" y="12"/>
                  </a:lnTo>
                  <a:lnTo>
                    <a:pt x="69" y="16"/>
                  </a:lnTo>
                  <a:lnTo>
                    <a:pt x="70" y="16"/>
                  </a:lnTo>
                  <a:lnTo>
                    <a:pt x="70" y="17"/>
                  </a:lnTo>
                  <a:lnTo>
                    <a:pt x="74" y="16"/>
                  </a:lnTo>
                  <a:lnTo>
                    <a:pt x="76" y="17"/>
                  </a:lnTo>
                  <a:lnTo>
                    <a:pt x="76" y="24"/>
                  </a:lnTo>
                  <a:lnTo>
                    <a:pt x="81" y="31"/>
                  </a:lnTo>
                  <a:lnTo>
                    <a:pt x="77" y="34"/>
                  </a:lnTo>
                  <a:lnTo>
                    <a:pt x="72" y="34"/>
                  </a:lnTo>
                  <a:lnTo>
                    <a:pt x="70" y="41"/>
                  </a:lnTo>
                  <a:lnTo>
                    <a:pt x="67" y="41"/>
                  </a:lnTo>
                  <a:lnTo>
                    <a:pt x="64" y="43"/>
                  </a:lnTo>
                  <a:lnTo>
                    <a:pt x="36" y="74"/>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41" name="Freeform 1673"/>
            <p:cNvSpPr>
              <a:spLocks/>
            </p:cNvSpPr>
            <p:nvPr/>
          </p:nvSpPr>
          <p:spPr bwMode="auto">
            <a:xfrm>
              <a:off x="3382" y="2684"/>
              <a:ext cx="31" cy="26"/>
            </a:xfrm>
            <a:custGeom>
              <a:avLst/>
              <a:gdLst/>
              <a:ahLst/>
              <a:cxnLst>
                <a:cxn ang="0">
                  <a:pos x="10" y="65"/>
                </a:cxn>
                <a:cxn ang="0">
                  <a:pos x="5" y="63"/>
                </a:cxn>
                <a:cxn ang="0">
                  <a:pos x="0" y="55"/>
                </a:cxn>
                <a:cxn ang="0">
                  <a:pos x="5" y="39"/>
                </a:cxn>
                <a:cxn ang="0">
                  <a:pos x="15" y="27"/>
                </a:cxn>
                <a:cxn ang="0">
                  <a:pos x="20" y="19"/>
                </a:cxn>
                <a:cxn ang="0">
                  <a:pos x="20" y="14"/>
                </a:cxn>
                <a:cxn ang="0">
                  <a:pos x="24" y="12"/>
                </a:cxn>
                <a:cxn ang="0">
                  <a:pos x="29" y="0"/>
                </a:cxn>
                <a:cxn ang="0">
                  <a:pos x="34" y="0"/>
                </a:cxn>
                <a:cxn ang="0">
                  <a:pos x="36" y="2"/>
                </a:cxn>
                <a:cxn ang="0">
                  <a:pos x="41" y="7"/>
                </a:cxn>
                <a:cxn ang="0">
                  <a:pos x="43" y="10"/>
                </a:cxn>
                <a:cxn ang="0">
                  <a:pos x="44" y="10"/>
                </a:cxn>
                <a:cxn ang="0">
                  <a:pos x="51" y="3"/>
                </a:cxn>
                <a:cxn ang="0">
                  <a:pos x="56" y="2"/>
                </a:cxn>
                <a:cxn ang="0">
                  <a:pos x="60" y="3"/>
                </a:cxn>
                <a:cxn ang="0">
                  <a:pos x="60" y="8"/>
                </a:cxn>
                <a:cxn ang="0">
                  <a:pos x="67" y="22"/>
                </a:cxn>
                <a:cxn ang="0">
                  <a:pos x="77" y="37"/>
                </a:cxn>
                <a:cxn ang="0">
                  <a:pos x="75" y="44"/>
                </a:cxn>
                <a:cxn ang="0">
                  <a:pos x="73" y="48"/>
                </a:cxn>
                <a:cxn ang="0">
                  <a:pos x="68" y="49"/>
                </a:cxn>
                <a:cxn ang="0">
                  <a:pos x="65" y="58"/>
                </a:cxn>
                <a:cxn ang="0">
                  <a:pos x="70" y="63"/>
                </a:cxn>
                <a:cxn ang="0">
                  <a:pos x="72" y="66"/>
                </a:cxn>
                <a:cxn ang="0">
                  <a:pos x="68" y="65"/>
                </a:cxn>
                <a:cxn ang="0">
                  <a:pos x="65" y="65"/>
                </a:cxn>
                <a:cxn ang="0">
                  <a:pos x="61" y="63"/>
                </a:cxn>
                <a:cxn ang="0">
                  <a:pos x="61" y="66"/>
                </a:cxn>
                <a:cxn ang="0">
                  <a:pos x="53" y="66"/>
                </a:cxn>
                <a:cxn ang="0">
                  <a:pos x="51" y="65"/>
                </a:cxn>
                <a:cxn ang="0">
                  <a:pos x="41" y="61"/>
                </a:cxn>
                <a:cxn ang="0">
                  <a:pos x="39" y="58"/>
                </a:cxn>
                <a:cxn ang="0">
                  <a:pos x="31" y="55"/>
                </a:cxn>
                <a:cxn ang="0">
                  <a:pos x="26" y="55"/>
                </a:cxn>
                <a:cxn ang="0">
                  <a:pos x="20" y="58"/>
                </a:cxn>
                <a:cxn ang="0">
                  <a:pos x="14" y="56"/>
                </a:cxn>
                <a:cxn ang="0">
                  <a:pos x="10" y="58"/>
                </a:cxn>
                <a:cxn ang="0">
                  <a:pos x="8" y="60"/>
                </a:cxn>
                <a:cxn ang="0">
                  <a:pos x="10" y="65"/>
                </a:cxn>
              </a:cxnLst>
              <a:rect l="0" t="0" r="r" b="b"/>
              <a:pathLst>
                <a:path w="77" h="66">
                  <a:moveTo>
                    <a:pt x="10" y="65"/>
                  </a:moveTo>
                  <a:lnTo>
                    <a:pt x="5" y="63"/>
                  </a:lnTo>
                  <a:lnTo>
                    <a:pt x="0" y="55"/>
                  </a:lnTo>
                  <a:lnTo>
                    <a:pt x="5" y="39"/>
                  </a:lnTo>
                  <a:lnTo>
                    <a:pt x="15" y="27"/>
                  </a:lnTo>
                  <a:lnTo>
                    <a:pt x="20" y="19"/>
                  </a:lnTo>
                  <a:lnTo>
                    <a:pt x="20" y="14"/>
                  </a:lnTo>
                  <a:lnTo>
                    <a:pt x="24" y="12"/>
                  </a:lnTo>
                  <a:lnTo>
                    <a:pt x="29" y="0"/>
                  </a:lnTo>
                  <a:lnTo>
                    <a:pt x="34" y="0"/>
                  </a:lnTo>
                  <a:lnTo>
                    <a:pt x="36" y="2"/>
                  </a:lnTo>
                  <a:lnTo>
                    <a:pt x="41" y="7"/>
                  </a:lnTo>
                  <a:lnTo>
                    <a:pt x="43" y="10"/>
                  </a:lnTo>
                  <a:lnTo>
                    <a:pt x="44" y="10"/>
                  </a:lnTo>
                  <a:lnTo>
                    <a:pt x="51" y="3"/>
                  </a:lnTo>
                  <a:lnTo>
                    <a:pt x="56" y="2"/>
                  </a:lnTo>
                  <a:lnTo>
                    <a:pt x="60" y="3"/>
                  </a:lnTo>
                  <a:lnTo>
                    <a:pt x="60" y="8"/>
                  </a:lnTo>
                  <a:lnTo>
                    <a:pt x="67" y="22"/>
                  </a:lnTo>
                  <a:lnTo>
                    <a:pt x="77" y="37"/>
                  </a:lnTo>
                  <a:lnTo>
                    <a:pt x="75" y="44"/>
                  </a:lnTo>
                  <a:lnTo>
                    <a:pt x="73" y="48"/>
                  </a:lnTo>
                  <a:lnTo>
                    <a:pt x="68" y="49"/>
                  </a:lnTo>
                  <a:lnTo>
                    <a:pt x="65" y="58"/>
                  </a:lnTo>
                  <a:lnTo>
                    <a:pt x="70" y="63"/>
                  </a:lnTo>
                  <a:lnTo>
                    <a:pt x="72" y="66"/>
                  </a:lnTo>
                  <a:lnTo>
                    <a:pt x="68" y="65"/>
                  </a:lnTo>
                  <a:lnTo>
                    <a:pt x="65" y="65"/>
                  </a:lnTo>
                  <a:lnTo>
                    <a:pt x="61" y="63"/>
                  </a:lnTo>
                  <a:lnTo>
                    <a:pt x="61" y="66"/>
                  </a:lnTo>
                  <a:lnTo>
                    <a:pt x="53" y="66"/>
                  </a:lnTo>
                  <a:lnTo>
                    <a:pt x="51" y="65"/>
                  </a:lnTo>
                  <a:lnTo>
                    <a:pt x="41" y="61"/>
                  </a:lnTo>
                  <a:lnTo>
                    <a:pt x="39" y="58"/>
                  </a:lnTo>
                  <a:lnTo>
                    <a:pt x="31" y="55"/>
                  </a:lnTo>
                  <a:lnTo>
                    <a:pt x="26" y="55"/>
                  </a:lnTo>
                  <a:lnTo>
                    <a:pt x="20" y="58"/>
                  </a:lnTo>
                  <a:lnTo>
                    <a:pt x="14" y="56"/>
                  </a:lnTo>
                  <a:lnTo>
                    <a:pt x="10" y="58"/>
                  </a:lnTo>
                  <a:lnTo>
                    <a:pt x="8" y="60"/>
                  </a:lnTo>
                  <a:lnTo>
                    <a:pt x="10" y="65"/>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42" name="Freeform 1674"/>
            <p:cNvSpPr>
              <a:spLocks/>
            </p:cNvSpPr>
            <p:nvPr/>
          </p:nvSpPr>
          <p:spPr bwMode="auto">
            <a:xfrm>
              <a:off x="3341" y="2692"/>
              <a:ext cx="26" cy="30"/>
            </a:xfrm>
            <a:custGeom>
              <a:avLst/>
              <a:gdLst/>
              <a:ahLst/>
              <a:cxnLst>
                <a:cxn ang="0">
                  <a:pos x="23" y="77"/>
                </a:cxn>
                <a:cxn ang="0">
                  <a:pos x="23" y="73"/>
                </a:cxn>
                <a:cxn ang="0">
                  <a:pos x="14" y="63"/>
                </a:cxn>
                <a:cxn ang="0">
                  <a:pos x="2" y="56"/>
                </a:cxn>
                <a:cxn ang="0">
                  <a:pos x="0" y="49"/>
                </a:cxn>
                <a:cxn ang="0">
                  <a:pos x="48" y="0"/>
                </a:cxn>
                <a:cxn ang="0">
                  <a:pos x="55" y="7"/>
                </a:cxn>
                <a:cxn ang="0">
                  <a:pos x="60" y="10"/>
                </a:cxn>
                <a:cxn ang="0">
                  <a:pos x="50" y="22"/>
                </a:cxn>
                <a:cxn ang="0">
                  <a:pos x="57" y="32"/>
                </a:cxn>
                <a:cxn ang="0">
                  <a:pos x="62" y="37"/>
                </a:cxn>
                <a:cxn ang="0">
                  <a:pos x="65" y="46"/>
                </a:cxn>
                <a:cxn ang="0">
                  <a:pos x="64" y="56"/>
                </a:cxn>
                <a:cxn ang="0">
                  <a:pos x="57" y="65"/>
                </a:cxn>
                <a:cxn ang="0">
                  <a:pos x="52" y="66"/>
                </a:cxn>
                <a:cxn ang="0">
                  <a:pos x="41" y="68"/>
                </a:cxn>
                <a:cxn ang="0">
                  <a:pos x="36" y="65"/>
                </a:cxn>
                <a:cxn ang="0">
                  <a:pos x="30" y="68"/>
                </a:cxn>
                <a:cxn ang="0">
                  <a:pos x="23" y="77"/>
                </a:cxn>
              </a:cxnLst>
              <a:rect l="0" t="0" r="r" b="b"/>
              <a:pathLst>
                <a:path w="65" h="77">
                  <a:moveTo>
                    <a:pt x="23" y="77"/>
                  </a:moveTo>
                  <a:lnTo>
                    <a:pt x="23" y="73"/>
                  </a:lnTo>
                  <a:lnTo>
                    <a:pt x="14" y="63"/>
                  </a:lnTo>
                  <a:lnTo>
                    <a:pt x="2" y="56"/>
                  </a:lnTo>
                  <a:lnTo>
                    <a:pt x="0" y="49"/>
                  </a:lnTo>
                  <a:lnTo>
                    <a:pt x="48" y="0"/>
                  </a:lnTo>
                  <a:lnTo>
                    <a:pt x="55" y="7"/>
                  </a:lnTo>
                  <a:lnTo>
                    <a:pt x="60" y="10"/>
                  </a:lnTo>
                  <a:lnTo>
                    <a:pt x="50" y="22"/>
                  </a:lnTo>
                  <a:lnTo>
                    <a:pt x="57" y="32"/>
                  </a:lnTo>
                  <a:lnTo>
                    <a:pt x="62" y="37"/>
                  </a:lnTo>
                  <a:lnTo>
                    <a:pt x="65" y="46"/>
                  </a:lnTo>
                  <a:lnTo>
                    <a:pt x="64" y="56"/>
                  </a:lnTo>
                  <a:lnTo>
                    <a:pt x="57" y="65"/>
                  </a:lnTo>
                  <a:lnTo>
                    <a:pt x="52" y="66"/>
                  </a:lnTo>
                  <a:lnTo>
                    <a:pt x="41" y="68"/>
                  </a:lnTo>
                  <a:lnTo>
                    <a:pt x="36" y="65"/>
                  </a:lnTo>
                  <a:lnTo>
                    <a:pt x="30" y="68"/>
                  </a:lnTo>
                  <a:lnTo>
                    <a:pt x="23" y="77"/>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43" name="Freeform 1675"/>
            <p:cNvSpPr>
              <a:spLocks/>
            </p:cNvSpPr>
            <p:nvPr/>
          </p:nvSpPr>
          <p:spPr bwMode="auto">
            <a:xfrm>
              <a:off x="3361" y="2696"/>
              <a:ext cx="25" cy="27"/>
            </a:xfrm>
            <a:custGeom>
              <a:avLst/>
              <a:gdLst/>
              <a:ahLst/>
              <a:cxnLst>
                <a:cxn ang="0">
                  <a:pos x="50" y="65"/>
                </a:cxn>
                <a:cxn ang="0">
                  <a:pos x="44" y="67"/>
                </a:cxn>
                <a:cxn ang="0">
                  <a:pos x="44" y="61"/>
                </a:cxn>
                <a:cxn ang="0">
                  <a:pos x="41" y="63"/>
                </a:cxn>
                <a:cxn ang="0">
                  <a:pos x="38" y="63"/>
                </a:cxn>
                <a:cxn ang="0">
                  <a:pos x="31" y="63"/>
                </a:cxn>
                <a:cxn ang="0">
                  <a:pos x="29" y="67"/>
                </a:cxn>
                <a:cxn ang="0">
                  <a:pos x="26" y="67"/>
                </a:cxn>
                <a:cxn ang="0">
                  <a:pos x="19" y="60"/>
                </a:cxn>
                <a:cxn ang="0">
                  <a:pos x="12" y="68"/>
                </a:cxn>
                <a:cxn ang="0">
                  <a:pos x="7" y="55"/>
                </a:cxn>
                <a:cxn ang="0">
                  <a:pos x="14" y="46"/>
                </a:cxn>
                <a:cxn ang="0">
                  <a:pos x="15" y="36"/>
                </a:cxn>
                <a:cxn ang="0">
                  <a:pos x="12" y="27"/>
                </a:cxn>
                <a:cxn ang="0">
                  <a:pos x="7" y="22"/>
                </a:cxn>
                <a:cxn ang="0">
                  <a:pos x="0" y="12"/>
                </a:cxn>
                <a:cxn ang="0">
                  <a:pos x="10" y="0"/>
                </a:cxn>
                <a:cxn ang="0">
                  <a:pos x="15" y="3"/>
                </a:cxn>
                <a:cxn ang="0">
                  <a:pos x="22" y="12"/>
                </a:cxn>
                <a:cxn ang="0">
                  <a:pos x="32" y="14"/>
                </a:cxn>
                <a:cxn ang="0">
                  <a:pos x="53" y="26"/>
                </a:cxn>
                <a:cxn ang="0">
                  <a:pos x="58" y="34"/>
                </a:cxn>
                <a:cxn ang="0">
                  <a:pos x="63" y="36"/>
                </a:cxn>
                <a:cxn ang="0">
                  <a:pos x="58" y="44"/>
                </a:cxn>
                <a:cxn ang="0">
                  <a:pos x="50" y="65"/>
                </a:cxn>
              </a:cxnLst>
              <a:rect l="0" t="0" r="r" b="b"/>
              <a:pathLst>
                <a:path w="63" h="68">
                  <a:moveTo>
                    <a:pt x="50" y="65"/>
                  </a:moveTo>
                  <a:lnTo>
                    <a:pt x="44" y="67"/>
                  </a:lnTo>
                  <a:lnTo>
                    <a:pt x="44" y="61"/>
                  </a:lnTo>
                  <a:lnTo>
                    <a:pt x="41" y="63"/>
                  </a:lnTo>
                  <a:lnTo>
                    <a:pt x="38" y="63"/>
                  </a:lnTo>
                  <a:lnTo>
                    <a:pt x="31" y="63"/>
                  </a:lnTo>
                  <a:lnTo>
                    <a:pt x="29" y="67"/>
                  </a:lnTo>
                  <a:lnTo>
                    <a:pt x="26" y="67"/>
                  </a:lnTo>
                  <a:lnTo>
                    <a:pt x="19" y="60"/>
                  </a:lnTo>
                  <a:lnTo>
                    <a:pt x="12" y="68"/>
                  </a:lnTo>
                  <a:lnTo>
                    <a:pt x="7" y="55"/>
                  </a:lnTo>
                  <a:lnTo>
                    <a:pt x="14" y="46"/>
                  </a:lnTo>
                  <a:lnTo>
                    <a:pt x="15" y="36"/>
                  </a:lnTo>
                  <a:lnTo>
                    <a:pt x="12" y="27"/>
                  </a:lnTo>
                  <a:lnTo>
                    <a:pt x="7" y="22"/>
                  </a:lnTo>
                  <a:lnTo>
                    <a:pt x="0" y="12"/>
                  </a:lnTo>
                  <a:lnTo>
                    <a:pt x="10" y="0"/>
                  </a:lnTo>
                  <a:lnTo>
                    <a:pt x="15" y="3"/>
                  </a:lnTo>
                  <a:lnTo>
                    <a:pt x="22" y="12"/>
                  </a:lnTo>
                  <a:lnTo>
                    <a:pt x="32" y="14"/>
                  </a:lnTo>
                  <a:lnTo>
                    <a:pt x="53" y="26"/>
                  </a:lnTo>
                  <a:lnTo>
                    <a:pt x="58" y="34"/>
                  </a:lnTo>
                  <a:lnTo>
                    <a:pt x="63" y="36"/>
                  </a:lnTo>
                  <a:lnTo>
                    <a:pt x="58" y="44"/>
                  </a:lnTo>
                  <a:lnTo>
                    <a:pt x="50" y="65"/>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44" name="Freeform 1676"/>
            <p:cNvSpPr>
              <a:spLocks/>
            </p:cNvSpPr>
            <p:nvPr/>
          </p:nvSpPr>
          <p:spPr bwMode="auto">
            <a:xfrm>
              <a:off x="3456" y="2682"/>
              <a:ext cx="26" cy="25"/>
            </a:xfrm>
            <a:custGeom>
              <a:avLst/>
              <a:gdLst/>
              <a:ahLst/>
              <a:cxnLst>
                <a:cxn ang="0">
                  <a:pos x="53" y="41"/>
                </a:cxn>
                <a:cxn ang="0">
                  <a:pos x="64" y="44"/>
                </a:cxn>
                <a:cxn ang="0">
                  <a:pos x="62" y="51"/>
                </a:cxn>
                <a:cxn ang="0">
                  <a:pos x="55" y="53"/>
                </a:cxn>
                <a:cxn ang="0">
                  <a:pos x="43" y="63"/>
                </a:cxn>
                <a:cxn ang="0">
                  <a:pos x="40" y="56"/>
                </a:cxn>
                <a:cxn ang="0">
                  <a:pos x="33" y="58"/>
                </a:cxn>
                <a:cxn ang="0">
                  <a:pos x="29" y="51"/>
                </a:cxn>
                <a:cxn ang="0">
                  <a:pos x="26" y="53"/>
                </a:cxn>
                <a:cxn ang="0">
                  <a:pos x="24" y="48"/>
                </a:cxn>
                <a:cxn ang="0">
                  <a:pos x="23" y="46"/>
                </a:cxn>
                <a:cxn ang="0">
                  <a:pos x="14" y="48"/>
                </a:cxn>
                <a:cxn ang="0">
                  <a:pos x="12" y="46"/>
                </a:cxn>
                <a:cxn ang="0">
                  <a:pos x="11" y="48"/>
                </a:cxn>
                <a:cxn ang="0">
                  <a:pos x="2" y="44"/>
                </a:cxn>
                <a:cxn ang="0">
                  <a:pos x="0" y="37"/>
                </a:cxn>
                <a:cxn ang="0">
                  <a:pos x="2" y="36"/>
                </a:cxn>
                <a:cxn ang="0">
                  <a:pos x="2" y="31"/>
                </a:cxn>
                <a:cxn ang="0">
                  <a:pos x="4" y="25"/>
                </a:cxn>
                <a:cxn ang="0">
                  <a:pos x="2" y="19"/>
                </a:cxn>
                <a:cxn ang="0">
                  <a:pos x="5" y="15"/>
                </a:cxn>
                <a:cxn ang="0">
                  <a:pos x="11" y="13"/>
                </a:cxn>
                <a:cxn ang="0">
                  <a:pos x="9" y="12"/>
                </a:cxn>
                <a:cxn ang="0">
                  <a:pos x="9" y="8"/>
                </a:cxn>
                <a:cxn ang="0">
                  <a:pos x="14" y="8"/>
                </a:cxn>
                <a:cxn ang="0">
                  <a:pos x="12" y="7"/>
                </a:cxn>
                <a:cxn ang="0">
                  <a:pos x="19" y="1"/>
                </a:cxn>
                <a:cxn ang="0">
                  <a:pos x="17" y="1"/>
                </a:cxn>
                <a:cxn ang="0">
                  <a:pos x="23" y="5"/>
                </a:cxn>
                <a:cxn ang="0">
                  <a:pos x="26" y="8"/>
                </a:cxn>
                <a:cxn ang="0">
                  <a:pos x="29" y="5"/>
                </a:cxn>
                <a:cxn ang="0">
                  <a:pos x="31" y="0"/>
                </a:cxn>
                <a:cxn ang="0">
                  <a:pos x="31" y="1"/>
                </a:cxn>
                <a:cxn ang="0">
                  <a:pos x="33" y="5"/>
                </a:cxn>
                <a:cxn ang="0">
                  <a:pos x="45" y="24"/>
                </a:cxn>
                <a:cxn ang="0">
                  <a:pos x="45" y="25"/>
                </a:cxn>
                <a:cxn ang="0">
                  <a:pos x="41" y="31"/>
                </a:cxn>
                <a:cxn ang="0">
                  <a:pos x="46" y="36"/>
                </a:cxn>
                <a:cxn ang="0">
                  <a:pos x="53" y="41"/>
                </a:cxn>
              </a:cxnLst>
              <a:rect l="0" t="0" r="r" b="b"/>
              <a:pathLst>
                <a:path w="64" h="63">
                  <a:moveTo>
                    <a:pt x="53" y="41"/>
                  </a:moveTo>
                  <a:lnTo>
                    <a:pt x="64" y="44"/>
                  </a:lnTo>
                  <a:lnTo>
                    <a:pt x="62" y="51"/>
                  </a:lnTo>
                  <a:lnTo>
                    <a:pt x="55" y="53"/>
                  </a:lnTo>
                  <a:lnTo>
                    <a:pt x="43" y="63"/>
                  </a:lnTo>
                  <a:lnTo>
                    <a:pt x="40" y="56"/>
                  </a:lnTo>
                  <a:lnTo>
                    <a:pt x="33" y="58"/>
                  </a:lnTo>
                  <a:lnTo>
                    <a:pt x="29" y="51"/>
                  </a:lnTo>
                  <a:lnTo>
                    <a:pt x="26" y="53"/>
                  </a:lnTo>
                  <a:lnTo>
                    <a:pt x="24" y="48"/>
                  </a:lnTo>
                  <a:lnTo>
                    <a:pt x="23" y="46"/>
                  </a:lnTo>
                  <a:lnTo>
                    <a:pt x="14" y="48"/>
                  </a:lnTo>
                  <a:lnTo>
                    <a:pt x="12" y="46"/>
                  </a:lnTo>
                  <a:lnTo>
                    <a:pt x="11" y="48"/>
                  </a:lnTo>
                  <a:lnTo>
                    <a:pt x="2" y="44"/>
                  </a:lnTo>
                  <a:lnTo>
                    <a:pt x="0" y="37"/>
                  </a:lnTo>
                  <a:lnTo>
                    <a:pt x="2" y="36"/>
                  </a:lnTo>
                  <a:lnTo>
                    <a:pt x="2" y="31"/>
                  </a:lnTo>
                  <a:lnTo>
                    <a:pt x="4" y="25"/>
                  </a:lnTo>
                  <a:lnTo>
                    <a:pt x="2" y="19"/>
                  </a:lnTo>
                  <a:lnTo>
                    <a:pt x="5" y="15"/>
                  </a:lnTo>
                  <a:lnTo>
                    <a:pt x="11" y="13"/>
                  </a:lnTo>
                  <a:lnTo>
                    <a:pt x="9" y="12"/>
                  </a:lnTo>
                  <a:lnTo>
                    <a:pt x="9" y="8"/>
                  </a:lnTo>
                  <a:lnTo>
                    <a:pt x="14" y="8"/>
                  </a:lnTo>
                  <a:lnTo>
                    <a:pt x="12" y="7"/>
                  </a:lnTo>
                  <a:lnTo>
                    <a:pt x="19" y="1"/>
                  </a:lnTo>
                  <a:lnTo>
                    <a:pt x="17" y="1"/>
                  </a:lnTo>
                  <a:lnTo>
                    <a:pt x="23" y="5"/>
                  </a:lnTo>
                  <a:lnTo>
                    <a:pt x="26" y="8"/>
                  </a:lnTo>
                  <a:lnTo>
                    <a:pt x="29" y="5"/>
                  </a:lnTo>
                  <a:lnTo>
                    <a:pt x="31" y="0"/>
                  </a:lnTo>
                  <a:lnTo>
                    <a:pt x="31" y="1"/>
                  </a:lnTo>
                  <a:lnTo>
                    <a:pt x="33" y="5"/>
                  </a:lnTo>
                  <a:lnTo>
                    <a:pt x="45" y="24"/>
                  </a:lnTo>
                  <a:lnTo>
                    <a:pt x="45" y="25"/>
                  </a:lnTo>
                  <a:lnTo>
                    <a:pt x="41" y="31"/>
                  </a:lnTo>
                  <a:lnTo>
                    <a:pt x="46" y="36"/>
                  </a:lnTo>
                  <a:lnTo>
                    <a:pt x="53" y="41"/>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45" name="Freeform 1677"/>
            <p:cNvSpPr>
              <a:spLocks/>
            </p:cNvSpPr>
            <p:nvPr/>
          </p:nvSpPr>
          <p:spPr bwMode="auto">
            <a:xfrm>
              <a:off x="3477" y="2681"/>
              <a:ext cx="41" cy="31"/>
            </a:xfrm>
            <a:custGeom>
              <a:avLst/>
              <a:gdLst/>
              <a:ahLst/>
              <a:cxnLst>
                <a:cxn ang="0">
                  <a:pos x="29" y="70"/>
                </a:cxn>
                <a:cxn ang="0">
                  <a:pos x="21" y="70"/>
                </a:cxn>
                <a:cxn ang="0">
                  <a:pos x="16" y="62"/>
                </a:cxn>
                <a:cxn ang="0">
                  <a:pos x="24" y="55"/>
                </a:cxn>
                <a:cxn ang="0">
                  <a:pos x="11" y="46"/>
                </a:cxn>
                <a:cxn ang="0">
                  <a:pos x="0" y="43"/>
                </a:cxn>
                <a:cxn ang="0">
                  <a:pos x="28" y="12"/>
                </a:cxn>
                <a:cxn ang="0">
                  <a:pos x="31" y="10"/>
                </a:cxn>
                <a:cxn ang="0">
                  <a:pos x="34" y="10"/>
                </a:cxn>
                <a:cxn ang="0">
                  <a:pos x="36" y="3"/>
                </a:cxn>
                <a:cxn ang="0">
                  <a:pos x="41" y="3"/>
                </a:cxn>
                <a:cxn ang="0">
                  <a:pos x="45" y="0"/>
                </a:cxn>
                <a:cxn ang="0">
                  <a:pos x="48" y="2"/>
                </a:cxn>
                <a:cxn ang="0">
                  <a:pos x="50" y="2"/>
                </a:cxn>
                <a:cxn ang="0">
                  <a:pos x="53" y="0"/>
                </a:cxn>
                <a:cxn ang="0">
                  <a:pos x="55" y="2"/>
                </a:cxn>
                <a:cxn ang="0">
                  <a:pos x="60" y="10"/>
                </a:cxn>
                <a:cxn ang="0">
                  <a:pos x="60" y="19"/>
                </a:cxn>
                <a:cxn ang="0">
                  <a:pos x="65" y="24"/>
                </a:cxn>
                <a:cxn ang="0">
                  <a:pos x="69" y="24"/>
                </a:cxn>
                <a:cxn ang="0">
                  <a:pos x="69" y="29"/>
                </a:cxn>
                <a:cxn ang="0">
                  <a:pos x="67" y="29"/>
                </a:cxn>
                <a:cxn ang="0">
                  <a:pos x="67" y="33"/>
                </a:cxn>
                <a:cxn ang="0">
                  <a:pos x="70" y="36"/>
                </a:cxn>
                <a:cxn ang="0">
                  <a:pos x="72" y="46"/>
                </a:cxn>
                <a:cxn ang="0">
                  <a:pos x="77" y="48"/>
                </a:cxn>
                <a:cxn ang="0">
                  <a:pos x="77" y="51"/>
                </a:cxn>
                <a:cxn ang="0">
                  <a:pos x="79" y="53"/>
                </a:cxn>
                <a:cxn ang="0">
                  <a:pos x="86" y="56"/>
                </a:cxn>
                <a:cxn ang="0">
                  <a:pos x="89" y="56"/>
                </a:cxn>
                <a:cxn ang="0">
                  <a:pos x="89" y="60"/>
                </a:cxn>
                <a:cxn ang="0">
                  <a:pos x="94" y="65"/>
                </a:cxn>
                <a:cxn ang="0">
                  <a:pos x="98" y="65"/>
                </a:cxn>
                <a:cxn ang="0">
                  <a:pos x="101" y="67"/>
                </a:cxn>
                <a:cxn ang="0">
                  <a:pos x="101" y="70"/>
                </a:cxn>
                <a:cxn ang="0">
                  <a:pos x="94" y="67"/>
                </a:cxn>
                <a:cxn ang="0">
                  <a:pos x="93" y="68"/>
                </a:cxn>
                <a:cxn ang="0">
                  <a:pos x="93" y="72"/>
                </a:cxn>
                <a:cxn ang="0">
                  <a:pos x="89" y="72"/>
                </a:cxn>
                <a:cxn ang="0">
                  <a:pos x="87" y="75"/>
                </a:cxn>
                <a:cxn ang="0">
                  <a:pos x="82" y="75"/>
                </a:cxn>
                <a:cxn ang="0">
                  <a:pos x="81" y="77"/>
                </a:cxn>
                <a:cxn ang="0">
                  <a:pos x="62" y="75"/>
                </a:cxn>
                <a:cxn ang="0">
                  <a:pos x="62" y="75"/>
                </a:cxn>
                <a:cxn ang="0">
                  <a:pos x="57" y="73"/>
                </a:cxn>
                <a:cxn ang="0">
                  <a:pos x="57" y="77"/>
                </a:cxn>
                <a:cxn ang="0">
                  <a:pos x="50" y="77"/>
                </a:cxn>
                <a:cxn ang="0">
                  <a:pos x="48" y="73"/>
                </a:cxn>
                <a:cxn ang="0">
                  <a:pos x="40" y="75"/>
                </a:cxn>
                <a:cxn ang="0">
                  <a:pos x="34" y="68"/>
                </a:cxn>
                <a:cxn ang="0">
                  <a:pos x="29" y="70"/>
                </a:cxn>
              </a:cxnLst>
              <a:rect l="0" t="0" r="r" b="b"/>
              <a:pathLst>
                <a:path w="101" h="77">
                  <a:moveTo>
                    <a:pt x="29" y="70"/>
                  </a:moveTo>
                  <a:lnTo>
                    <a:pt x="21" y="70"/>
                  </a:lnTo>
                  <a:lnTo>
                    <a:pt x="16" y="62"/>
                  </a:lnTo>
                  <a:lnTo>
                    <a:pt x="24" y="55"/>
                  </a:lnTo>
                  <a:lnTo>
                    <a:pt x="11" y="46"/>
                  </a:lnTo>
                  <a:lnTo>
                    <a:pt x="0" y="43"/>
                  </a:lnTo>
                  <a:lnTo>
                    <a:pt x="28" y="12"/>
                  </a:lnTo>
                  <a:lnTo>
                    <a:pt x="31" y="10"/>
                  </a:lnTo>
                  <a:lnTo>
                    <a:pt x="34" y="10"/>
                  </a:lnTo>
                  <a:lnTo>
                    <a:pt x="36" y="3"/>
                  </a:lnTo>
                  <a:lnTo>
                    <a:pt x="41" y="3"/>
                  </a:lnTo>
                  <a:lnTo>
                    <a:pt x="45" y="0"/>
                  </a:lnTo>
                  <a:lnTo>
                    <a:pt x="48" y="2"/>
                  </a:lnTo>
                  <a:lnTo>
                    <a:pt x="50" y="2"/>
                  </a:lnTo>
                  <a:lnTo>
                    <a:pt x="53" y="0"/>
                  </a:lnTo>
                  <a:lnTo>
                    <a:pt x="55" y="2"/>
                  </a:lnTo>
                  <a:lnTo>
                    <a:pt x="60" y="10"/>
                  </a:lnTo>
                  <a:lnTo>
                    <a:pt x="60" y="19"/>
                  </a:lnTo>
                  <a:lnTo>
                    <a:pt x="65" y="24"/>
                  </a:lnTo>
                  <a:lnTo>
                    <a:pt x="69" y="24"/>
                  </a:lnTo>
                  <a:lnTo>
                    <a:pt x="69" y="29"/>
                  </a:lnTo>
                  <a:lnTo>
                    <a:pt x="67" y="29"/>
                  </a:lnTo>
                  <a:lnTo>
                    <a:pt x="67" y="33"/>
                  </a:lnTo>
                  <a:lnTo>
                    <a:pt x="70" y="36"/>
                  </a:lnTo>
                  <a:lnTo>
                    <a:pt x="72" y="46"/>
                  </a:lnTo>
                  <a:lnTo>
                    <a:pt x="77" y="48"/>
                  </a:lnTo>
                  <a:lnTo>
                    <a:pt x="77" y="51"/>
                  </a:lnTo>
                  <a:lnTo>
                    <a:pt x="79" y="53"/>
                  </a:lnTo>
                  <a:lnTo>
                    <a:pt x="86" y="56"/>
                  </a:lnTo>
                  <a:lnTo>
                    <a:pt x="89" y="56"/>
                  </a:lnTo>
                  <a:lnTo>
                    <a:pt x="89" y="60"/>
                  </a:lnTo>
                  <a:lnTo>
                    <a:pt x="94" y="65"/>
                  </a:lnTo>
                  <a:lnTo>
                    <a:pt x="98" y="65"/>
                  </a:lnTo>
                  <a:lnTo>
                    <a:pt x="101" y="67"/>
                  </a:lnTo>
                  <a:lnTo>
                    <a:pt x="101" y="70"/>
                  </a:lnTo>
                  <a:lnTo>
                    <a:pt x="94" y="67"/>
                  </a:lnTo>
                  <a:lnTo>
                    <a:pt x="93" y="68"/>
                  </a:lnTo>
                  <a:lnTo>
                    <a:pt x="93" y="72"/>
                  </a:lnTo>
                  <a:lnTo>
                    <a:pt x="89" y="72"/>
                  </a:lnTo>
                  <a:lnTo>
                    <a:pt x="87" y="75"/>
                  </a:lnTo>
                  <a:lnTo>
                    <a:pt x="82" y="75"/>
                  </a:lnTo>
                  <a:lnTo>
                    <a:pt x="81" y="77"/>
                  </a:lnTo>
                  <a:lnTo>
                    <a:pt x="62" y="75"/>
                  </a:lnTo>
                  <a:lnTo>
                    <a:pt x="62" y="75"/>
                  </a:lnTo>
                  <a:lnTo>
                    <a:pt x="57" y="73"/>
                  </a:lnTo>
                  <a:lnTo>
                    <a:pt x="57" y="77"/>
                  </a:lnTo>
                  <a:lnTo>
                    <a:pt x="50" y="77"/>
                  </a:lnTo>
                  <a:lnTo>
                    <a:pt x="48" y="73"/>
                  </a:lnTo>
                  <a:lnTo>
                    <a:pt x="40" y="75"/>
                  </a:lnTo>
                  <a:lnTo>
                    <a:pt x="34" y="68"/>
                  </a:lnTo>
                  <a:lnTo>
                    <a:pt x="29" y="70"/>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46" name="Freeform 1678"/>
            <p:cNvSpPr>
              <a:spLocks/>
            </p:cNvSpPr>
            <p:nvPr/>
          </p:nvSpPr>
          <p:spPr bwMode="auto">
            <a:xfrm>
              <a:off x="3515" y="2676"/>
              <a:ext cx="39" cy="45"/>
            </a:xfrm>
            <a:custGeom>
              <a:avLst/>
              <a:gdLst/>
              <a:ahLst/>
              <a:cxnLst>
                <a:cxn ang="0">
                  <a:pos x="26" y="94"/>
                </a:cxn>
                <a:cxn ang="0">
                  <a:pos x="17" y="84"/>
                </a:cxn>
                <a:cxn ang="0">
                  <a:pos x="12" y="67"/>
                </a:cxn>
                <a:cxn ang="0">
                  <a:pos x="9" y="67"/>
                </a:cxn>
                <a:cxn ang="0">
                  <a:pos x="7" y="67"/>
                </a:cxn>
                <a:cxn ang="0">
                  <a:pos x="5" y="64"/>
                </a:cxn>
                <a:cxn ang="0">
                  <a:pos x="2" y="58"/>
                </a:cxn>
                <a:cxn ang="0">
                  <a:pos x="0" y="57"/>
                </a:cxn>
                <a:cxn ang="0">
                  <a:pos x="0" y="53"/>
                </a:cxn>
                <a:cxn ang="0">
                  <a:pos x="2" y="53"/>
                </a:cxn>
                <a:cxn ang="0">
                  <a:pos x="4" y="48"/>
                </a:cxn>
                <a:cxn ang="0">
                  <a:pos x="5" y="47"/>
                </a:cxn>
                <a:cxn ang="0">
                  <a:pos x="10" y="40"/>
                </a:cxn>
                <a:cxn ang="0">
                  <a:pos x="10" y="31"/>
                </a:cxn>
                <a:cxn ang="0">
                  <a:pos x="12" y="31"/>
                </a:cxn>
                <a:cxn ang="0">
                  <a:pos x="12" y="24"/>
                </a:cxn>
                <a:cxn ang="0">
                  <a:pos x="14" y="23"/>
                </a:cxn>
                <a:cxn ang="0">
                  <a:pos x="16" y="23"/>
                </a:cxn>
                <a:cxn ang="0">
                  <a:pos x="19" y="14"/>
                </a:cxn>
                <a:cxn ang="0">
                  <a:pos x="19" y="11"/>
                </a:cxn>
                <a:cxn ang="0">
                  <a:pos x="24" y="0"/>
                </a:cxn>
                <a:cxn ang="0">
                  <a:pos x="87" y="47"/>
                </a:cxn>
                <a:cxn ang="0">
                  <a:pos x="98" y="55"/>
                </a:cxn>
                <a:cxn ang="0">
                  <a:pos x="92" y="58"/>
                </a:cxn>
                <a:cxn ang="0">
                  <a:pos x="98" y="58"/>
                </a:cxn>
                <a:cxn ang="0">
                  <a:pos x="69" y="86"/>
                </a:cxn>
                <a:cxn ang="0">
                  <a:pos x="53" y="111"/>
                </a:cxn>
                <a:cxn ang="0">
                  <a:pos x="41" y="113"/>
                </a:cxn>
                <a:cxn ang="0">
                  <a:pos x="41" y="108"/>
                </a:cxn>
                <a:cxn ang="0">
                  <a:pos x="38" y="108"/>
                </a:cxn>
                <a:cxn ang="0">
                  <a:pos x="36" y="108"/>
                </a:cxn>
                <a:cxn ang="0">
                  <a:pos x="34" y="103"/>
                </a:cxn>
                <a:cxn ang="0">
                  <a:pos x="36" y="101"/>
                </a:cxn>
                <a:cxn ang="0">
                  <a:pos x="33" y="99"/>
                </a:cxn>
                <a:cxn ang="0">
                  <a:pos x="28" y="94"/>
                </a:cxn>
                <a:cxn ang="0">
                  <a:pos x="26" y="93"/>
                </a:cxn>
                <a:cxn ang="0">
                  <a:pos x="26" y="94"/>
                </a:cxn>
              </a:cxnLst>
              <a:rect l="0" t="0" r="r" b="b"/>
              <a:pathLst>
                <a:path w="98" h="113">
                  <a:moveTo>
                    <a:pt x="26" y="94"/>
                  </a:moveTo>
                  <a:lnTo>
                    <a:pt x="17" y="84"/>
                  </a:lnTo>
                  <a:lnTo>
                    <a:pt x="12" y="67"/>
                  </a:lnTo>
                  <a:lnTo>
                    <a:pt x="9" y="67"/>
                  </a:lnTo>
                  <a:lnTo>
                    <a:pt x="7" y="67"/>
                  </a:lnTo>
                  <a:lnTo>
                    <a:pt x="5" y="64"/>
                  </a:lnTo>
                  <a:lnTo>
                    <a:pt x="2" y="58"/>
                  </a:lnTo>
                  <a:lnTo>
                    <a:pt x="0" y="57"/>
                  </a:lnTo>
                  <a:lnTo>
                    <a:pt x="0" y="53"/>
                  </a:lnTo>
                  <a:lnTo>
                    <a:pt x="2" y="53"/>
                  </a:lnTo>
                  <a:lnTo>
                    <a:pt x="4" y="48"/>
                  </a:lnTo>
                  <a:lnTo>
                    <a:pt x="5" y="47"/>
                  </a:lnTo>
                  <a:lnTo>
                    <a:pt x="10" y="40"/>
                  </a:lnTo>
                  <a:lnTo>
                    <a:pt x="10" y="31"/>
                  </a:lnTo>
                  <a:lnTo>
                    <a:pt x="12" y="31"/>
                  </a:lnTo>
                  <a:lnTo>
                    <a:pt x="12" y="24"/>
                  </a:lnTo>
                  <a:lnTo>
                    <a:pt x="14" y="23"/>
                  </a:lnTo>
                  <a:lnTo>
                    <a:pt x="16" y="23"/>
                  </a:lnTo>
                  <a:lnTo>
                    <a:pt x="19" y="14"/>
                  </a:lnTo>
                  <a:lnTo>
                    <a:pt x="19" y="11"/>
                  </a:lnTo>
                  <a:lnTo>
                    <a:pt x="24" y="0"/>
                  </a:lnTo>
                  <a:lnTo>
                    <a:pt x="87" y="47"/>
                  </a:lnTo>
                  <a:lnTo>
                    <a:pt x="98" y="55"/>
                  </a:lnTo>
                  <a:lnTo>
                    <a:pt x="92" y="58"/>
                  </a:lnTo>
                  <a:lnTo>
                    <a:pt x="98" y="58"/>
                  </a:lnTo>
                  <a:lnTo>
                    <a:pt x="69" y="86"/>
                  </a:lnTo>
                  <a:lnTo>
                    <a:pt x="53" y="111"/>
                  </a:lnTo>
                  <a:lnTo>
                    <a:pt x="41" y="113"/>
                  </a:lnTo>
                  <a:lnTo>
                    <a:pt x="41" y="108"/>
                  </a:lnTo>
                  <a:lnTo>
                    <a:pt x="38" y="108"/>
                  </a:lnTo>
                  <a:lnTo>
                    <a:pt x="36" y="108"/>
                  </a:lnTo>
                  <a:lnTo>
                    <a:pt x="34" y="103"/>
                  </a:lnTo>
                  <a:lnTo>
                    <a:pt x="36" y="101"/>
                  </a:lnTo>
                  <a:lnTo>
                    <a:pt x="33" y="99"/>
                  </a:lnTo>
                  <a:lnTo>
                    <a:pt x="28" y="94"/>
                  </a:lnTo>
                  <a:lnTo>
                    <a:pt x="26" y="93"/>
                  </a:lnTo>
                  <a:lnTo>
                    <a:pt x="26" y="94"/>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47" name="Freeform 1679"/>
            <p:cNvSpPr>
              <a:spLocks/>
            </p:cNvSpPr>
            <p:nvPr/>
          </p:nvSpPr>
          <p:spPr bwMode="auto">
            <a:xfrm>
              <a:off x="3501" y="2678"/>
              <a:ext cx="24" cy="37"/>
            </a:xfrm>
            <a:custGeom>
              <a:avLst/>
              <a:gdLst/>
              <a:ahLst/>
              <a:cxnLst>
                <a:cxn ang="0">
                  <a:pos x="60" y="87"/>
                </a:cxn>
                <a:cxn ang="0">
                  <a:pos x="60" y="89"/>
                </a:cxn>
                <a:cxn ang="0">
                  <a:pos x="56" y="91"/>
                </a:cxn>
                <a:cxn ang="0">
                  <a:pos x="50" y="89"/>
                </a:cxn>
                <a:cxn ang="0">
                  <a:pos x="50" y="87"/>
                </a:cxn>
                <a:cxn ang="0">
                  <a:pos x="46" y="87"/>
                </a:cxn>
                <a:cxn ang="0">
                  <a:pos x="46" y="82"/>
                </a:cxn>
                <a:cxn ang="0">
                  <a:pos x="43" y="79"/>
                </a:cxn>
                <a:cxn ang="0">
                  <a:pos x="41" y="77"/>
                </a:cxn>
                <a:cxn ang="0">
                  <a:pos x="41" y="74"/>
                </a:cxn>
                <a:cxn ang="0">
                  <a:pos x="38" y="72"/>
                </a:cxn>
                <a:cxn ang="0">
                  <a:pos x="34" y="72"/>
                </a:cxn>
                <a:cxn ang="0">
                  <a:pos x="29" y="67"/>
                </a:cxn>
                <a:cxn ang="0">
                  <a:pos x="29" y="63"/>
                </a:cxn>
                <a:cxn ang="0">
                  <a:pos x="26" y="63"/>
                </a:cxn>
                <a:cxn ang="0">
                  <a:pos x="19" y="60"/>
                </a:cxn>
                <a:cxn ang="0">
                  <a:pos x="17" y="58"/>
                </a:cxn>
                <a:cxn ang="0">
                  <a:pos x="17" y="55"/>
                </a:cxn>
                <a:cxn ang="0">
                  <a:pos x="12" y="53"/>
                </a:cxn>
                <a:cxn ang="0">
                  <a:pos x="10" y="43"/>
                </a:cxn>
                <a:cxn ang="0">
                  <a:pos x="7" y="40"/>
                </a:cxn>
                <a:cxn ang="0">
                  <a:pos x="7" y="36"/>
                </a:cxn>
                <a:cxn ang="0">
                  <a:pos x="9" y="36"/>
                </a:cxn>
                <a:cxn ang="0">
                  <a:pos x="9" y="31"/>
                </a:cxn>
                <a:cxn ang="0">
                  <a:pos x="5" y="31"/>
                </a:cxn>
                <a:cxn ang="0">
                  <a:pos x="0" y="26"/>
                </a:cxn>
                <a:cxn ang="0">
                  <a:pos x="0" y="17"/>
                </a:cxn>
                <a:cxn ang="0">
                  <a:pos x="2" y="16"/>
                </a:cxn>
                <a:cxn ang="0">
                  <a:pos x="0" y="12"/>
                </a:cxn>
                <a:cxn ang="0">
                  <a:pos x="5" y="9"/>
                </a:cxn>
                <a:cxn ang="0">
                  <a:pos x="10" y="4"/>
                </a:cxn>
                <a:cxn ang="0">
                  <a:pos x="22" y="2"/>
                </a:cxn>
                <a:cxn ang="0">
                  <a:pos x="29" y="5"/>
                </a:cxn>
                <a:cxn ang="0">
                  <a:pos x="33" y="4"/>
                </a:cxn>
                <a:cxn ang="0">
                  <a:pos x="38" y="5"/>
                </a:cxn>
                <a:cxn ang="0">
                  <a:pos x="43" y="5"/>
                </a:cxn>
                <a:cxn ang="0">
                  <a:pos x="46" y="0"/>
                </a:cxn>
                <a:cxn ang="0">
                  <a:pos x="48" y="0"/>
                </a:cxn>
                <a:cxn ang="0">
                  <a:pos x="53" y="4"/>
                </a:cxn>
                <a:cxn ang="0">
                  <a:pos x="53" y="7"/>
                </a:cxn>
                <a:cxn ang="0">
                  <a:pos x="50" y="16"/>
                </a:cxn>
                <a:cxn ang="0">
                  <a:pos x="48" y="16"/>
                </a:cxn>
                <a:cxn ang="0">
                  <a:pos x="46" y="17"/>
                </a:cxn>
                <a:cxn ang="0">
                  <a:pos x="46" y="24"/>
                </a:cxn>
                <a:cxn ang="0">
                  <a:pos x="44" y="24"/>
                </a:cxn>
                <a:cxn ang="0">
                  <a:pos x="44" y="33"/>
                </a:cxn>
                <a:cxn ang="0">
                  <a:pos x="39" y="40"/>
                </a:cxn>
                <a:cxn ang="0">
                  <a:pos x="38" y="41"/>
                </a:cxn>
                <a:cxn ang="0">
                  <a:pos x="36" y="46"/>
                </a:cxn>
                <a:cxn ang="0">
                  <a:pos x="34" y="46"/>
                </a:cxn>
                <a:cxn ang="0">
                  <a:pos x="34" y="50"/>
                </a:cxn>
                <a:cxn ang="0">
                  <a:pos x="36" y="51"/>
                </a:cxn>
                <a:cxn ang="0">
                  <a:pos x="39" y="57"/>
                </a:cxn>
                <a:cxn ang="0">
                  <a:pos x="41" y="60"/>
                </a:cxn>
                <a:cxn ang="0">
                  <a:pos x="43" y="60"/>
                </a:cxn>
                <a:cxn ang="0">
                  <a:pos x="46" y="60"/>
                </a:cxn>
                <a:cxn ang="0">
                  <a:pos x="51" y="77"/>
                </a:cxn>
                <a:cxn ang="0">
                  <a:pos x="60" y="87"/>
                </a:cxn>
              </a:cxnLst>
              <a:rect l="0" t="0" r="r" b="b"/>
              <a:pathLst>
                <a:path w="60" h="91">
                  <a:moveTo>
                    <a:pt x="60" y="87"/>
                  </a:moveTo>
                  <a:lnTo>
                    <a:pt x="60" y="89"/>
                  </a:lnTo>
                  <a:lnTo>
                    <a:pt x="56" y="91"/>
                  </a:lnTo>
                  <a:lnTo>
                    <a:pt x="50" y="89"/>
                  </a:lnTo>
                  <a:lnTo>
                    <a:pt x="50" y="87"/>
                  </a:lnTo>
                  <a:lnTo>
                    <a:pt x="46" y="87"/>
                  </a:lnTo>
                  <a:lnTo>
                    <a:pt x="46" y="82"/>
                  </a:lnTo>
                  <a:lnTo>
                    <a:pt x="43" y="79"/>
                  </a:lnTo>
                  <a:lnTo>
                    <a:pt x="41" y="77"/>
                  </a:lnTo>
                  <a:lnTo>
                    <a:pt x="41" y="74"/>
                  </a:lnTo>
                  <a:lnTo>
                    <a:pt x="38" y="72"/>
                  </a:lnTo>
                  <a:lnTo>
                    <a:pt x="34" y="72"/>
                  </a:lnTo>
                  <a:lnTo>
                    <a:pt x="29" y="67"/>
                  </a:lnTo>
                  <a:lnTo>
                    <a:pt x="29" y="63"/>
                  </a:lnTo>
                  <a:lnTo>
                    <a:pt x="26" y="63"/>
                  </a:lnTo>
                  <a:lnTo>
                    <a:pt x="19" y="60"/>
                  </a:lnTo>
                  <a:lnTo>
                    <a:pt x="17" y="58"/>
                  </a:lnTo>
                  <a:lnTo>
                    <a:pt x="17" y="55"/>
                  </a:lnTo>
                  <a:lnTo>
                    <a:pt x="12" y="53"/>
                  </a:lnTo>
                  <a:lnTo>
                    <a:pt x="10" y="43"/>
                  </a:lnTo>
                  <a:lnTo>
                    <a:pt x="7" y="40"/>
                  </a:lnTo>
                  <a:lnTo>
                    <a:pt x="7" y="36"/>
                  </a:lnTo>
                  <a:lnTo>
                    <a:pt x="9" y="36"/>
                  </a:lnTo>
                  <a:lnTo>
                    <a:pt x="9" y="31"/>
                  </a:lnTo>
                  <a:lnTo>
                    <a:pt x="5" y="31"/>
                  </a:lnTo>
                  <a:lnTo>
                    <a:pt x="0" y="26"/>
                  </a:lnTo>
                  <a:lnTo>
                    <a:pt x="0" y="17"/>
                  </a:lnTo>
                  <a:lnTo>
                    <a:pt x="2" y="16"/>
                  </a:lnTo>
                  <a:lnTo>
                    <a:pt x="0" y="12"/>
                  </a:lnTo>
                  <a:lnTo>
                    <a:pt x="5" y="9"/>
                  </a:lnTo>
                  <a:lnTo>
                    <a:pt x="10" y="4"/>
                  </a:lnTo>
                  <a:lnTo>
                    <a:pt x="22" y="2"/>
                  </a:lnTo>
                  <a:lnTo>
                    <a:pt x="29" y="5"/>
                  </a:lnTo>
                  <a:lnTo>
                    <a:pt x="33" y="4"/>
                  </a:lnTo>
                  <a:lnTo>
                    <a:pt x="38" y="5"/>
                  </a:lnTo>
                  <a:lnTo>
                    <a:pt x="43" y="5"/>
                  </a:lnTo>
                  <a:lnTo>
                    <a:pt x="46" y="0"/>
                  </a:lnTo>
                  <a:lnTo>
                    <a:pt x="48" y="0"/>
                  </a:lnTo>
                  <a:lnTo>
                    <a:pt x="53" y="4"/>
                  </a:lnTo>
                  <a:lnTo>
                    <a:pt x="53" y="7"/>
                  </a:lnTo>
                  <a:lnTo>
                    <a:pt x="50" y="16"/>
                  </a:lnTo>
                  <a:lnTo>
                    <a:pt x="48" y="16"/>
                  </a:lnTo>
                  <a:lnTo>
                    <a:pt x="46" y="17"/>
                  </a:lnTo>
                  <a:lnTo>
                    <a:pt x="46" y="24"/>
                  </a:lnTo>
                  <a:lnTo>
                    <a:pt x="44" y="24"/>
                  </a:lnTo>
                  <a:lnTo>
                    <a:pt x="44" y="33"/>
                  </a:lnTo>
                  <a:lnTo>
                    <a:pt x="39" y="40"/>
                  </a:lnTo>
                  <a:lnTo>
                    <a:pt x="38" y="41"/>
                  </a:lnTo>
                  <a:lnTo>
                    <a:pt x="36" y="46"/>
                  </a:lnTo>
                  <a:lnTo>
                    <a:pt x="34" y="46"/>
                  </a:lnTo>
                  <a:lnTo>
                    <a:pt x="34" y="50"/>
                  </a:lnTo>
                  <a:lnTo>
                    <a:pt x="36" y="51"/>
                  </a:lnTo>
                  <a:lnTo>
                    <a:pt x="39" y="57"/>
                  </a:lnTo>
                  <a:lnTo>
                    <a:pt x="41" y="60"/>
                  </a:lnTo>
                  <a:lnTo>
                    <a:pt x="43" y="60"/>
                  </a:lnTo>
                  <a:lnTo>
                    <a:pt x="46" y="60"/>
                  </a:lnTo>
                  <a:lnTo>
                    <a:pt x="51" y="77"/>
                  </a:lnTo>
                  <a:lnTo>
                    <a:pt x="60" y="87"/>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48" name="Freeform 1680"/>
            <p:cNvSpPr>
              <a:spLocks/>
            </p:cNvSpPr>
            <p:nvPr/>
          </p:nvSpPr>
          <p:spPr bwMode="auto">
            <a:xfrm>
              <a:off x="3412" y="2694"/>
              <a:ext cx="42" cy="30"/>
            </a:xfrm>
            <a:custGeom>
              <a:avLst/>
              <a:gdLst/>
              <a:ahLst/>
              <a:cxnLst>
                <a:cxn ang="0">
                  <a:pos x="48" y="63"/>
                </a:cxn>
                <a:cxn ang="0">
                  <a:pos x="48" y="60"/>
                </a:cxn>
                <a:cxn ang="0">
                  <a:pos x="46" y="58"/>
                </a:cxn>
                <a:cxn ang="0">
                  <a:pos x="48" y="56"/>
                </a:cxn>
                <a:cxn ang="0">
                  <a:pos x="41" y="46"/>
                </a:cxn>
                <a:cxn ang="0">
                  <a:pos x="39" y="44"/>
                </a:cxn>
                <a:cxn ang="0">
                  <a:pos x="33" y="42"/>
                </a:cxn>
                <a:cxn ang="0">
                  <a:pos x="29" y="34"/>
                </a:cxn>
                <a:cxn ang="0">
                  <a:pos x="17" y="32"/>
                </a:cxn>
                <a:cxn ang="0">
                  <a:pos x="10" y="34"/>
                </a:cxn>
                <a:cxn ang="0">
                  <a:pos x="3" y="29"/>
                </a:cxn>
                <a:cxn ang="0">
                  <a:pos x="5" y="25"/>
                </a:cxn>
                <a:cxn ang="0">
                  <a:pos x="5" y="22"/>
                </a:cxn>
                <a:cxn ang="0">
                  <a:pos x="0" y="20"/>
                </a:cxn>
                <a:cxn ang="0">
                  <a:pos x="2" y="13"/>
                </a:cxn>
                <a:cxn ang="0">
                  <a:pos x="19" y="20"/>
                </a:cxn>
                <a:cxn ang="0">
                  <a:pos x="21" y="17"/>
                </a:cxn>
                <a:cxn ang="0">
                  <a:pos x="21" y="13"/>
                </a:cxn>
                <a:cxn ang="0">
                  <a:pos x="29" y="13"/>
                </a:cxn>
                <a:cxn ang="0">
                  <a:pos x="34" y="10"/>
                </a:cxn>
                <a:cxn ang="0">
                  <a:pos x="63" y="0"/>
                </a:cxn>
                <a:cxn ang="0">
                  <a:pos x="60" y="13"/>
                </a:cxn>
                <a:cxn ang="0">
                  <a:pos x="65" y="15"/>
                </a:cxn>
                <a:cxn ang="0">
                  <a:pos x="80" y="27"/>
                </a:cxn>
                <a:cxn ang="0">
                  <a:pos x="84" y="25"/>
                </a:cxn>
                <a:cxn ang="0">
                  <a:pos x="87" y="24"/>
                </a:cxn>
                <a:cxn ang="0">
                  <a:pos x="92" y="20"/>
                </a:cxn>
                <a:cxn ang="0">
                  <a:pos x="91" y="24"/>
                </a:cxn>
                <a:cxn ang="0">
                  <a:pos x="96" y="27"/>
                </a:cxn>
                <a:cxn ang="0">
                  <a:pos x="96" y="32"/>
                </a:cxn>
                <a:cxn ang="0">
                  <a:pos x="91" y="37"/>
                </a:cxn>
                <a:cxn ang="0">
                  <a:pos x="94" y="41"/>
                </a:cxn>
                <a:cxn ang="0">
                  <a:pos x="96" y="41"/>
                </a:cxn>
                <a:cxn ang="0">
                  <a:pos x="96" y="44"/>
                </a:cxn>
                <a:cxn ang="0">
                  <a:pos x="97" y="46"/>
                </a:cxn>
                <a:cxn ang="0">
                  <a:pos x="96" y="49"/>
                </a:cxn>
                <a:cxn ang="0">
                  <a:pos x="99" y="53"/>
                </a:cxn>
                <a:cxn ang="0">
                  <a:pos x="97" y="54"/>
                </a:cxn>
                <a:cxn ang="0">
                  <a:pos x="99" y="60"/>
                </a:cxn>
                <a:cxn ang="0">
                  <a:pos x="103" y="66"/>
                </a:cxn>
                <a:cxn ang="0">
                  <a:pos x="104" y="73"/>
                </a:cxn>
                <a:cxn ang="0">
                  <a:pos x="101" y="77"/>
                </a:cxn>
                <a:cxn ang="0">
                  <a:pos x="97" y="72"/>
                </a:cxn>
                <a:cxn ang="0">
                  <a:pos x="92" y="75"/>
                </a:cxn>
                <a:cxn ang="0">
                  <a:pos x="91" y="73"/>
                </a:cxn>
                <a:cxn ang="0">
                  <a:pos x="87" y="75"/>
                </a:cxn>
                <a:cxn ang="0">
                  <a:pos x="87" y="73"/>
                </a:cxn>
                <a:cxn ang="0">
                  <a:pos x="85" y="73"/>
                </a:cxn>
                <a:cxn ang="0">
                  <a:pos x="84" y="75"/>
                </a:cxn>
                <a:cxn ang="0">
                  <a:pos x="82" y="75"/>
                </a:cxn>
                <a:cxn ang="0">
                  <a:pos x="82" y="75"/>
                </a:cxn>
                <a:cxn ang="0">
                  <a:pos x="80" y="75"/>
                </a:cxn>
                <a:cxn ang="0">
                  <a:pos x="75" y="75"/>
                </a:cxn>
                <a:cxn ang="0">
                  <a:pos x="74" y="73"/>
                </a:cxn>
                <a:cxn ang="0">
                  <a:pos x="63" y="72"/>
                </a:cxn>
                <a:cxn ang="0">
                  <a:pos x="63" y="68"/>
                </a:cxn>
                <a:cxn ang="0">
                  <a:pos x="60" y="70"/>
                </a:cxn>
                <a:cxn ang="0">
                  <a:pos x="53" y="68"/>
                </a:cxn>
                <a:cxn ang="0">
                  <a:pos x="50" y="63"/>
                </a:cxn>
                <a:cxn ang="0">
                  <a:pos x="48" y="63"/>
                </a:cxn>
              </a:cxnLst>
              <a:rect l="0" t="0" r="r" b="b"/>
              <a:pathLst>
                <a:path w="104" h="77">
                  <a:moveTo>
                    <a:pt x="48" y="63"/>
                  </a:moveTo>
                  <a:lnTo>
                    <a:pt x="48" y="60"/>
                  </a:lnTo>
                  <a:lnTo>
                    <a:pt x="46" y="58"/>
                  </a:lnTo>
                  <a:lnTo>
                    <a:pt x="48" y="56"/>
                  </a:lnTo>
                  <a:lnTo>
                    <a:pt x="41" y="46"/>
                  </a:lnTo>
                  <a:lnTo>
                    <a:pt x="39" y="44"/>
                  </a:lnTo>
                  <a:lnTo>
                    <a:pt x="33" y="42"/>
                  </a:lnTo>
                  <a:lnTo>
                    <a:pt x="29" y="34"/>
                  </a:lnTo>
                  <a:lnTo>
                    <a:pt x="17" y="32"/>
                  </a:lnTo>
                  <a:lnTo>
                    <a:pt x="10" y="34"/>
                  </a:lnTo>
                  <a:lnTo>
                    <a:pt x="3" y="29"/>
                  </a:lnTo>
                  <a:lnTo>
                    <a:pt x="5" y="25"/>
                  </a:lnTo>
                  <a:lnTo>
                    <a:pt x="5" y="22"/>
                  </a:lnTo>
                  <a:lnTo>
                    <a:pt x="0" y="20"/>
                  </a:lnTo>
                  <a:lnTo>
                    <a:pt x="2" y="13"/>
                  </a:lnTo>
                  <a:lnTo>
                    <a:pt x="19" y="20"/>
                  </a:lnTo>
                  <a:lnTo>
                    <a:pt x="21" y="17"/>
                  </a:lnTo>
                  <a:lnTo>
                    <a:pt x="21" y="13"/>
                  </a:lnTo>
                  <a:lnTo>
                    <a:pt x="29" y="13"/>
                  </a:lnTo>
                  <a:lnTo>
                    <a:pt x="34" y="10"/>
                  </a:lnTo>
                  <a:lnTo>
                    <a:pt x="63" y="0"/>
                  </a:lnTo>
                  <a:lnTo>
                    <a:pt x="60" y="13"/>
                  </a:lnTo>
                  <a:lnTo>
                    <a:pt x="65" y="15"/>
                  </a:lnTo>
                  <a:lnTo>
                    <a:pt x="80" y="27"/>
                  </a:lnTo>
                  <a:lnTo>
                    <a:pt x="84" y="25"/>
                  </a:lnTo>
                  <a:lnTo>
                    <a:pt x="87" y="24"/>
                  </a:lnTo>
                  <a:lnTo>
                    <a:pt x="92" y="20"/>
                  </a:lnTo>
                  <a:lnTo>
                    <a:pt x="91" y="24"/>
                  </a:lnTo>
                  <a:lnTo>
                    <a:pt x="96" y="27"/>
                  </a:lnTo>
                  <a:lnTo>
                    <a:pt x="96" y="32"/>
                  </a:lnTo>
                  <a:lnTo>
                    <a:pt x="91" y="37"/>
                  </a:lnTo>
                  <a:lnTo>
                    <a:pt x="94" y="41"/>
                  </a:lnTo>
                  <a:lnTo>
                    <a:pt x="96" y="41"/>
                  </a:lnTo>
                  <a:lnTo>
                    <a:pt x="96" y="44"/>
                  </a:lnTo>
                  <a:lnTo>
                    <a:pt x="97" y="46"/>
                  </a:lnTo>
                  <a:lnTo>
                    <a:pt x="96" y="49"/>
                  </a:lnTo>
                  <a:lnTo>
                    <a:pt x="99" y="53"/>
                  </a:lnTo>
                  <a:lnTo>
                    <a:pt x="97" y="54"/>
                  </a:lnTo>
                  <a:lnTo>
                    <a:pt x="99" y="60"/>
                  </a:lnTo>
                  <a:lnTo>
                    <a:pt x="103" y="66"/>
                  </a:lnTo>
                  <a:lnTo>
                    <a:pt x="104" y="73"/>
                  </a:lnTo>
                  <a:lnTo>
                    <a:pt x="101" y="77"/>
                  </a:lnTo>
                  <a:lnTo>
                    <a:pt x="97" y="72"/>
                  </a:lnTo>
                  <a:lnTo>
                    <a:pt x="92" y="75"/>
                  </a:lnTo>
                  <a:lnTo>
                    <a:pt x="91" y="73"/>
                  </a:lnTo>
                  <a:lnTo>
                    <a:pt x="87" y="75"/>
                  </a:lnTo>
                  <a:lnTo>
                    <a:pt x="87" y="73"/>
                  </a:lnTo>
                  <a:lnTo>
                    <a:pt x="85" y="73"/>
                  </a:lnTo>
                  <a:lnTo>
                    <a:pt x="84" y="75"/>
                  </a:lnTo>
                  <a:lnTo>
                    <a:pt x="82" y="75"/>
                  </a:lnTo>
                  <a:lnTo>
                    <a:pt x="82" y="75"/>
                  </a:lnTo>
                  <a:lnTo>
                    <a:pt x="80" y="75"/>
                  </a:lnTo>
                  <a:lnTo>
                    <a:pt x="75" y="75"/>
                  </a:lnTo>
                  <a:lnTo>
                    <a:pt x="74" y="73"/>
                  </a:lnTo>
                  <a:lnTo>
                    <a:pt x="63" y="72"/>
                  </a:lnTo>
                  <a:lnTo>
                    <a:pt x="63" y="68"/>
                  </a:lnTo>
                  <a:lnTo>
                    <a:pt x="60" y="70"/>
                  </a:lnTo>
                  <a:lnTo>
                    <a:pt x="53" y="68"/>
                  </a:lnTo>
                  <a:lnTo>
                    <a:pt x="50" y="63"/>
                  </a:lnTo>
                  <a:lnTo>
                    <a:pt x="48" y="63"/>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49" name="Freeform 1681"/>
            <p:cNvSpPr>
              <a:spLocks/>
            </p:cNvSpPr>
            <p:nvPr/>
          </p:nvSpPr>
          <p:spPr bwMode="auto">
            <a:xfrm>
              <a:off x="3404" y="2702"/>
              <a:ext cx="34" cy="32"/>
            </a:xfrm>
            <a:custGeom>
              <a:avLst/>
              <a:gdLst/>
              <a:ahLst/>
              <a:cxnLst>
                <a:cxn ang="0">
                  <a:pos x="72" y="70"/>
                </a:cxn>
                <a:cxn ang="0">
                  <a:pos x="68" y="70"/>
                </a:cxn>
                <a:cxn ang="0">
                  <a:pos x="58" y="77"/>
                </a:cxn>
                <a:cxn ang="0">
                  <a:pos x="55" y="79"/>
                </a:cxn>
                <a:cxn ang="0">
                  <a:pos x="55" y="82"/>
                </a:cxn>
                <a:cxn ang="0">
                  <a:pos x="51" y="79"/>
                </a:cxn>
                <a:cxn ang="0">
                  <a:pos x="37" y="75"/>
                </a:cxn>
                <a:cxn ang="0">
                  <a:pos x="32" y="72"/>
                </a:cxn>
                <a:cxn ang="0">
                  <a:pos x="24" y="74"/>
                </a:cxn>
                <a:cxn ang="0">
                  <a:pos x="19" y="65"/>
                </a:cxn>
                <a:cxn ang="0">
                  <a:pos x="10" y="63"/>
                </a:cxn>
                <a:cxn ang="0">
                  <a:pos x="0" y="53"/>
                </a:cxn>
                <a:cxn ang="0">
                  <a:pos x="8" y="22"/>
                </a:cxn>
                <a:cxn ang="0">
                  <a:pos x="8" y="19"/>
                </a:cxn>
                <a:cxn ang="0">
                  <a:pos x="12" y="21"/>
                </a:cxn>
                <a:cxn ang="0">
                  <a:pos x="15" y="21"/>
                </a:cxn>
                <a:cxn ang="0">
                  <a:pos x="19" y="22"/>
                </a:cxn>
                <a:cxn ang="0">
                  <a:pos x="17" y="19"/>
                </a:cxn>
                <a:cxn ang="0">
                  <a:pos x="12" y="14"/>
                </a:cxn>
                <a:cxn ang="0">
                  <a:pos x="15" y="5"/>
                </a:cxn>
                <a:cxn ang="0">
                  <a:pos x="20" y="4"/>
                </a:cxn>
                <a:cxn ang="0">
                  <a:pos x="22" y="0"/>
                </a:cxn>
                <a:cxn ang="0">
                  <a:pos x="27" y="2"/>
                </a:cxn>
                <a:cxn ang="0">
                  <a:pos x="27" y="5"/>
                </a:cxn>
                <a:cxn ang="0">
                  <a:pos x="25" y="9"/>
                </a:cxn>
                <a:cxn ang="0">
                  <a:pos x="32" y="14"/>
                </a:cxn>
                <a:cxn ang="0">
                  <a:pos x="39" y="12"/>
                </a:cxn>
                <a:cxn ang="0">
                  <a:pos x="51" y="14"/>
                </a:cxn>
                <a:cxn ang="0">
                  <a:pos x="55" y="22"/>
                </a:cxn>
                <a:cxn ang="0">
                  <a:pos x="61" y="24"/>
                </a:cxn>
                <a:cxn ang="0">
                  <a:pos x="63" y="26"/>
                </a:cxn>
                <a:cxn ang="0">
                  <a:pos x="70" y="36"/>
                </a:cxn>
                <a:cxn ang="0">
                  <a:pos x="68" y="38"/>
                </a:cxn>
                <a:cxn ang="0">
                  <a:pos x="70" y="40"/>
                </a:cxn>
                <a:cxn ang="0">
                  <a:pos x="70" y="43"/>
                </a:cxn>
                <a:cxn ang="0">
                  <a:pos x="68" y="45"/>
                </a:cxn>
                <a:cxn ang="0">
                  <a:pos x="68" y="55"/>
                </a:cxn>
                <a:cxn ang="0">
                  <a:pos x="68" y="60"/>
                </a:cxn>
                <a:cxn ang="0">
                  <a:pos x="68" y="63"/>
                </a:cxn>
                <a:cxn ang="0">
                  <a:pos x="72" y="63"/>
                </a:cxn>
                <a:cxn ang="0">
                  <a:pos x="72" y="60"/>
                </a:cxn>
                <a:cxn ang="0">
                  <a:pos x="73" y="60"/>
                </a:cxn>
                <a:cxn ang="0">
                  <a:pos x="73" y="58"/>
                </a:cxn>
                <a:cxn ang="0">
                  <a:pos x="75" y="57"/>
                </a:cxn>
                <a:cxn ang="0">
                  <a:pos x="78" y="57"/>
                </a:cxn>
                <a:cxn ang="0">
                  <a:pos x="85" y="60"/>
                </a:cxn>
                <a:cxn ang="0">
                  <a:pos x="82" y="63"/>
                </a:cxn>
                <a:cxn ang="0">
                  <a:pos x="78" y="65"/>
                </a:cxn>
                <a:cxn ang="0">
                  <a:pos x="72" y="70"/>
                </a:cxn>
              </a:cxnLst>
              <a:rect l="0" t="0" r="r" b="b"/>
              <a:pathLst>
                <a:path w="85" h="82">
                  <a:moveTo>
                    <a:pt x="72" y="70"/>
                  </a:moveTo>
                  <a:lnTo>
                    <a:pt x="68" y="70"/>
                  </a:lnTo>
                  <a:lnTo>
                    <a:pt x="58" y="77"/>
                  </a:lnTo>
                  <a:lnTo>
                    <a:pt x="55" y="79"/>
                  </a:lnTo>
                  <a:lnTo>
                    <a:pt x="55" y="82"/>
                  </a:lnTo>
                  <a:lnTo>
                    <a:pt x="51" y="79"/>
                  </a:lnTo>
                  <a:lnTo>
                    <a:pt x="37" y="75"/>
                  </a:lnTo>
                  <a:lnTo>
                    <a:pt x="32" y="72"/>
                  </a:lnTo>
                  <a:lnTo>
                    <a:pt x="24" y="74"/>
                  </a:lnTo>
                  <a:lnTo>
                    <a:pt x="19" y="65"/>
                  </a:lnTo>
                  <a:lnTo>
                    <a:pt x="10" y="63"/>
                  </a:lnTo>
                  <a:lnTo>
                    <a:pt x="0" y="53"/>
                  </a:lnTo>
                  <a:lnTo>
                    <a:pt x="8" y="22"/>
                  </a:lnTo>
                  <a:lnTo>
                    <a:pt x="8" y="19"/>
                  </a:lnTo>
                  <a:lnTo>
                    <a:pt x="12" y="21"/>
                  </a:lnTo>
                  <a:lnTo>
                    <a:pt x="15" y="21"/>
                  </a:lnTo>
                  <a:lnTo>
                    <a:pt x="19" y="22"/>
                  </a:lnTo>
                  <a:lnTo>
                    <a:pt x="17" y="19"/>
                  </a:lnTo>
                  <a:lnTo>
                    <a:pt x="12" y="14"/>
                  </a:lnTo>
                  <a:lnTo>
                    <a:pt x="15" y="5"/>
                  </a:lnTo>
                  <a:lnTo>
                    <a:pt x="20" y="4"/>
                  </a:lnTo>
                  <a:lnTo>
                    <a:pt x="22" y="0"/>
                  </a:lnTo>
                  <a:lnTo>
                    <a:pt x="27" y="2"/>
                  </a:lnTo>
                  <a:lnTo>
                    <a:pt x="27" y="5"/>
                  </a:lnTo>
                  <a:lnTo>
                    <a:pt x="25" y="9"/>
                  </a:lnTo>
                  <a:lnTo>
                    <a:pt x="32" y="14"/>
                  </a:lnTo>
                  <a:lnTo>
                    <a:pt x="39" y="12"/>
                  </a:lnTo>
                  <a:lnTo>
                    <a:pt x="51" y="14"/>
                  </a:lnTo>
                  <a:lnTo>
                    <a:pt x="55" y="22"/>
                  </a:lnTo>
                  <a:lnTo>
                    <a:pt x="61" y="24"/>
                  </a:lnTo>
                  <a:lnTo>
                    <a:pt x="63" y="26"/>
                  </a:lnTo>
                  <a:lnTo>
                    <a:pt x="70" y="36"/>
                  </a:lnTo>
                  <a:lnTo>
                    <a:pt x="68" y="38"/>
                  </a:lnTo>
                  <a:lnTo>
                    <a:pt x="70" y="40"/>
                  </a:lnTo>
                  <a:lnTo>
                    <a:pt x="70" y="43"/>
                  </a:lnTo>
                  <a:lnTo>
                    <a:pt x="68" y="45"/>
                  </a:lnTo>
                  <a:lnTo>
                    <a:pt x="68" y="55"/>
                  </a:lnTo>
                  <a:lnTo>
                    <a:pt x="68" y="60"/>
                  </a:lnTo>
                  <a:lnTo>
                    <a:pt x="68" y="63"/>
                  </a:lnTo>
                  <a:lnTo>
                    <a:pt x="72" y="63"/>
                  </a:lnTo>
                  <a:lnTo>
                    <a:pt x="72" y="60"/>
                  </a:lnTo>
                  <a:lnTo>
                    <a:pt x="73" y="60"/>
                  </a:lnTo>
                  <a:lnTo>
                    <a:pt x="73" y="58"/>
                  </a:lnTo>
                  <a:lnTo>
                    <a:pt x="75" y="57"/>
                  </a:lnTo>
                  <a:lnTo>
                    <a:pt x="78" y="57"/>
                  </a:lnTo>
                  <a:lnTo>
                    <a:pt x="85" y="60"/>
                  </a:lnTo>
                  <a:lnTo>
                    <a:pt x="82" y="63"/>
                  </a:lnTo>
                  <a:lnTo>
                    <a:pt x="78" y="65"/>
                  </a:lnTo>
                  <a:lnTo>
                    <a:pt x="72" y="70"/>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50" name="Freeform 1682"/>
            <p:cNvSpPr>
              <a:spLocks/>
            </p:cNvSpPr>
            <p:nvPr/>
          </p:nvSpPr>
          <p:spPr bwMode="auto">
            <a:xfrm>
              <a:off x="3381" y="2706"/>
              <a:ext cx="26" cy="22"/>
            </a:xfrm>
            <a:custGeom>
              <a:avLst/>
              <a:gdLst/>
              <a:ahLst/>
              <a:cxnLst>
                <a:cxn ang="0">
                  <a:pos x="47" y="54"/>
                </a:cxn>
                <a:cxn ang="0">
                  <a:pos x="20" y="49"/>
                </a:cxn>
                <a:cxn ang="0">
                  <a:pos x="18" y="47"/>
                </a:cxn>
                <a:cxn ang="0">
                  <a:pos x="13" y="34"/>
                </a:cxn>
                <a:cxn ang="0">
                  <a:pos x="8" y="34"/>
                </a:cxn>
                <a:cxn ang="0">
                  <a:pos x="0" y="39"/>
                </a:cxn>
                <a:cxn ang="0">
                  <a:pos x="8" y="18"/>
                </a:cxn>
                <a:cxn ang="0">
                  <a:pos x="13" y="10"/>
                </a:cxn>
                <a:cxn ang="0">
                  <a:pos x="11" y="5"/>
                </a:cxn>
                <a:cxn ang="0">
                  <a:pos x="13" y="3"/>
                </a:cxn>
                <a:cxn ang="0">
                  <a:pos x="17" y="1"/>
                </a:cxn>
                <a:cxn ang="0">
                  <a:pos x="23" y="3"/>
                </a:cxn>
                <a:cxn ang="0">
                  <a:pos x="29" y="0"/>
                </a:cxn>
                <a:cxn ang="0">
                  <a:pos x="34" y="0"/>
                </a:cxn>
                <a:cxn ang="0">
                  <a:pos x="42" y="3"/>
                </a:cxn>
                <a:cxn ang="0">
                  <a:pos x="44" y="6"/>
                </a:cxn>
                <a:cxn ang="0">
                  <a:pos x="54" y="10"/>
                </a:cxn>
                <a:cxn ang="0">
                  <a:pos x="56" y="11"/>
                </a:cxn>
                <a:cxn ang="0">
                  <a:pos x="64" y="11"/>
                </a:cxn>
                <a:cxn ang="0">
                  <a:pos x="56" y="42"/>
                </a:cxn>
                <a:cxn ang="0">
                  <a:pos x="47" y="54"/>
                </a:cxn>
              </a:cxnLst>
              <a:rect l="0" t="0" r="r" b="b"/>
              <a:pathLst>
                <a:path w="64" h="54">
                  <a:moveTo>
                    <a:pt x="47" y="54"/>
                  </a:moveTo>
                  <a:lnTo>
                    <a:pt x="20" y="49"/>
                  </a:lnTo>
                  <a:lnTo>
                    <a:pt x="18" y="47"/>
                  </a:lnTo>
                  <a:lnTo>
                    <a:pt x="13" y="34"/>
                  </a:lnTo>
                  <a:lnTo>
                    <a:pt x="8" y="34"/>
                  </a:lnTo>
                  <a:lnTo>
                    <a:pt x="0" y="39"/>
                  </a:lnTo>
                  <a:lnTo>
                    <a:pt x="8" y="18"/>
                  </a:lnTo>
                  <a:lnTo>
                    <a:pt x="13" y="10"/>
                  </a:lnTo>
                  <a:lnTo>
                    <a:pt x="11" y="5"/>
                  </a:lnTo>
                  <a:lnTo>
                    <a:pt x="13" y="3"/>
                  </a:lnTo>
                  <a:lnTo>
                    <a:pt x="17" y="1"/>
                  </a:lnTo>
                  <a:lnTo>
                    <a:pt x="23" y="3"/>
                  </a:lnTo>
                  <a:lnTo>
                    <a:pt x="29" y="0"/>
                  </a:lnTo>
                  <a:lnTo>
                    <a:pt x="34" y="0"/>
                  </a:lnTo>
                  <a:lnTo>
                    <a:pt x="42" y="3"/>
                  </a:lnTo>
                  <a:lnTo>
                    <a:pt x="44" y="6"/>
                  </a:lnTo>
                  <a:lnTo>
                    <a:pt x="54" y="10"/>
                  </a:lnTo>
                  <a:lnTo>
                    <a:pt x="56" y="11"/>
                  </a:lnTo>
                  <a:lnTo>
                    <a:pt x="64" y="11"/>
                  </a:lnTo>
                  <a:lnTo>
                    <a:pt x="56" y="42"/>
                  </a:lnTo>
                  <a:lnTo>
                    <a:pt x="47" y="54"/>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51" name="Freeform 1683"/>
            <p:cNvSpPr>
              <a:spLocks/>
            </p:cNvSpPr>
            <p:nvPr/>
          </p:nvSpPr>
          <p:spPr bwMode="auto">
            <a:xfrm>
              <a:off x="3449" y="2697"/>
              <a:ext cx="38" cy="32"/>
            </a:xfrm>
            <a:custGeom>
              <a:avLst/>
              <a:gdLst/>
              <a:ahLst/>
              <a:cxnLst>
                <a:cxn ang="0">
                  <a:pos x="10" y="69"/>
                </a:cxn>
                <a:cxn ang="0">
                  <a:pos x="13" y="65"/>
                </a:cxn>
                <a:cxn ang="0">
                  <a:pos x="12" y="58"/>
                </a:cxn>
                <a:cxn ang="0">
                  <a:pos x="8" y="52"/>
                </a:cxn>
                <a:cxn ang="0">
                  <a:pos x="6" y="46"/>
                </a:cxn>
                <a:cxn ang="0">
                  <a:pos x="8" y="45"/>
                </a:cxn>
                <a:cxn ang="0">
                  <a:pos x="5" y="41"/>
                </a:cxn>
                <a:cxn ang="0">
                  <a:pos x="6" y="38"/>
                </a:cxn>
                <a:cxn ang="0">
                  <a:pos x="5" y="36"/>
                </a:cxn>
                <a:cxn ang="0">
                  <a:pos x="5" y="33"/>
                </a:cxn>
                <a:cxn ang="0">
                  <a:pos x="3" y="33"/>
                </a:cxn>
                <a:cxn ang="0">
                  <a:pos x="0" y="29"/>
                </a:cxn>
                <a:cxn ang="0">
                  <a:pos x="5" y="24"/>
                </a:cxn>
                <a:cxn ang="0">
                  <a:pos x="5" y="19"/>
                </a:cxn>
                <a:cxn ang="0">
                  <a:pos x="0" y="16"/>
                </a:cxn>
                <a:cxn ang="0">
                  <a:pos x="1" y="12"/>
                </a:cxn>
                <a:cxn ang="0">
                  <a:pos x="1" y="11"/>
                </a:cxn>
                <a:cxn ang="0">
                  <a:pos x="6" y="11"/>
                </a:cxn>
                <a:cxn ang="0">
                  <a:pos x="15" y="2"/>
                </a:cxn>
                <a:cxn ang="0">
                  <a:pos x="18" y="0"/>
                </a:cxn>
                <a:cxn ang="0">
                  <a:pos x="20" y="7"/>
                </a:cxn>
                <a:cxn ang="0">
                  <a:pos x="29" y="11"/>
                </a:cxn>
                <a:cxn ang="0">
                  <a:pos x="30" y="9"/>
                </a:cxn>
                <a:cxn ang="0">
                  <a:pos x="32" y="11"/>
                </a:cxn>
                <a:cxn ang="0">
                  <a:pos x="41" y="9"/>
                </a:cxn>
                <a:cxn ang="0">
                  <a:pos x="42" y="11"/>
                </a:cxn>
                <a:cxn ang="0">
                  <a:pos x="44" y="16"/>
                </a:cxn>
                <a:cxn ang="0">
                  <a:pos x="47" y="14"/>
                </a:cxn>
                <a:cxn ang="0">
                  <a:pos x="51" y="21"/>
                </a:cxn>
                <a:cxn ang="0">
                  <a:pos x="58" y="19"/>
                </a:cxn>
                <a:cxn ang="0">
                  <a:pos x="61" y="26"/>
                </a:cxn>
                <a:cxn ang="0">
                  <a:pos x="73" y="16"/>
                </a:cxn>
                <a:cxn ang="0">
                  <a:pos x="80" y="14"/>
                </a:cxn>
                <a:cxn ang="0">
                  <a:pos x="82" y="7"/>
                </a:cxn>
                <a:cxn ang="0">
                  <a:pos x="95" y="16"/>
                </a:cxn>
                <a:cxn ang="0">
                  <a:pos x="87" y="23"/>
                </a:cxn>
                <a:cxn ang="0">
                  <a:pos x="54" y="50"/>
                </a:cxn>
                <a:cxn ang="0">
                  <a:pos x="53" y="55"/>
                </a:cxn>
                <a:cxn ang="0">
                  <a:pos x="37" y="58"/>
                </a:cxn>
                <a:cxn ang="0">
                  <a:pos x="41" y="67"/>
                </a:cxn>
                <a:cxn ang="0">
                  <a:pos x="34" y="69"/>
                </a:cxn>
                <a:cxn ang="0">
                  <a:pos x="34" y="67"/>
                </a:cxn>
                <a:cxn ang="0">
                  <a:pos x="35" y="65"/>
                </a:cxn>
                <a:cxn ang="0">
                  <a:pos x="35" y="64"/>
                </a:cxn>
                <a:cxn ang="0">
                  <a:pos x="32" y="65"/>
                </a:cxn>
                <a:cxn ang="0">
                  <a:pos x="32" y="69"/>
                </a:cxn>
                <a:cxn ang="0">
                  <a:pos x="29" y="69"/>
                </a:cxn>
                <a:cxn ang="0">
                  <a:pos x="27" y="77"/>
                </a:cxn>
                <a:cxn ang="0">
                  <a:pos x="23" y="81"/>
                </a:cxn>
                <a:cxn ang="0">
                  <a:pos x="18" y="75"/>
                </a:cxn>
                <a:cxn ang="0">
                  <a:pos x="17" y="75"/>
                </a:cxn>
                <a:cxn ang="0">
                  <a:pos x="12" y="72"/>
                </a:cxn>
                <a:cxn ang="0">
                  <a:pos x="10" y="69"/>
                </a:cxn>
              </a:cxnLst>
              <a:rect l="0" t="0" r="r" b="b"/>
              <a:pathLst>
                <a:path w="95" h="81">
                  <a:moveTo>
                    <a:pt x="10" y="69"/>
                  </a:moveTo>
                  <a:lnTo>
                    <a:pt x="13" y="65"/>
                  </a:lnTo>
                  <a:lnTo>
                    <a:pt x="12" y="58"/>
                  </a:lnTo>
                  <a:lnTo>
                    <a:pt x="8" y="52"/>
                  </a:lnTo>
                  <a:lnTo>
                    <a:pt x="6" y="46"/>
                  </a:lnTo>
                  <a:lnTo>
                    <a:pt x="8" y="45"/>
                  </a:lnTo>
                  <a:lnTo>
                    <a:pt x="5" y="41"/>
                  </a:lnTo>
                  <a:lnTo>
                    <a:pt x="6" y="38"/>
                  </a:lnTo>
                  <a:lnTo>
                    <a:pt x="5" y="36"/>
                  </a:lnTo>
                  <a:lnTo>
                    <a:pt x="5" y="33"/>
                  </a:lnTo>
                  <a:lnTo>
                    <a:pt x="3" y="33"/>
                  </a:lnTo>
                  <a:lnTo>
                    <a:pt x="0" y="29"/>
                  </a:lnTo>
                  <a:lnTo>
                    <a:pt x="5" y="24"/>
                  </a:lnTo>
                  <a:lnTo>
                    <a:pt x="5" y="19"/>
                  </a:lnTo>
                  <a:lnTo>
                    <a:pt x="0" y="16"/>
                  </a:lnTo>
                  <a:lnTo>
                    <a:pt x="1" y="12"/>
                  </a:lnTo>
                  <a:lnTo>
                    <a:pt x="1" y="11"/>
                  </a:lnTo>
                  <a:lnTo>
                    <a:pt x="6" y="11"/>
                  </a:lnTo>
                  <a:lnTo>
                    <a:pt x="15" y="2"/>
                  </a:lnTo>
                  <a:lnTo>
                    <a:pt x="18" y="0"/>
                  </a:lnTo>
                  <a:lnTo>
                    <a:pt x="20" y="7"/>
                  </a:lnTo>
                  <a:lnTo>
                    <a:pt x="29" y="11"/>
                  </a:lnTo>
                  <a:lnTo>
                    <a:pt x="30" y="9"/>
                  </a:lnTo>
                  <a:lnTo>
                    <a:pt x="32" y="11"/>
                  </a:lnTo>
                  <a:lnTo>
                    <a:pt x="41" y="9"/>
                  </a:lnTo>
                  <a:lnTo>
                    <a:pt x="42" y="11"/>
                  </a:lnTo>
                  <a:lnTo>
                    <a:pt x="44" y="16"/>
                  </a:lnTo>
                  <a:lnTo>
                    <a:pt x="47" y="14"/>
                  </a:lnTo>
                  <a:lnTo>
                    <a:pt x="51" y="21"/>
                  </a:lnTo>
                  <a:lnTo>
                    <a:pt x="58" y="19"/>
                  </a:lnTo>
                  <a:lnTo>
                    <a:pt x="61" y="26"/>
                  </a:lnTo>
                  <a:lnTo>
                    <a:pt x="73" y="16"/>
                  </a:lnTo>
                  <a:lnTo>
                    <a:pt x="80" y="14"/>
                  </a:lnTo>
                  <a:lnTo>
                    <a:pt x="82" y="7"/>
                  </a:lnTo>
                  <a:lnTo>
                    <a:pt x="95" y="16"/>
                  </a:lnTo>
                  <a:lnTo>
                    <a:pt x="87" y="23"/>
                  </a:lnTo>
                  <a:lnTo>
                    <a:pt x="54" y="50"/>
                  </a:lnTo>
                  <a:lnTo>
                    <a:pt x="53" y="55"/>
                  </a:lnTo>
                  <a:lnTo>
                    <a:pt x="37" y="58"/>
                  </a:lnTo>
                  <a:lnTo>
                    <a:pt x="41" y="67"/>
                  </a:lnTo>
                  <a:lnTo>
                    <a:pt x="34" y="69"/>
                  </a:lnTo>
                  <a:lnTo>
                    <a:pt x="34" y="67"/>
                  </a:lnTo>
                  <a:lnTo>
                    <a:pt x="35" y="65"/>
                  </a:lnTo>
                  <a:lnTo>
                    <a:pt x="35" y="64"/>
                  </a:lnTo>
                  <a:lnTo>
                    <a:pt x="32" y="65"/>
                  </a:lnTo>
                  <a:lnTo>
                    <a:pt x="32" y="69"/>
                  </a:lnTo>
                  <a:lnTo>
                    <a:pt x="29" y="69"/>
                  </a:lnTo>
                  <a:lnTo>
                    <a:pt x="27" y="77"/>
                  </a:lnTo>
                  <a:lnTo>
                    <a:pt x="23" y="81"/>
                  </a:lnTo>
                  <a:lnTo>
                    <a:pt x="18" y="75"/>
                  </a:lnTo>
                  <a:lnTo>
                    <a:pt x="17" y="75"/>
                  </a:lnTo>
                  <a:lnTo>
                    <a:pt x="12" y="72"/>
                  </a:lnTo>
                  <a:lnTo>
                    <a:pt x="10" y="69"/>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52" name="Freeform 1684"/>
            <p:cNvSpPr>
              <a:spLocks/>
            </p:cNvSpPr>
            <p:nvPr/>
          </p:nvSpPr>
          <p:spPr bwMode="auto">
            <a:xfrm>
              <a:off x="3350" y="2718"/>
              <a:ext cx="29" cy="27"/>
            </a:xfrm>
            <a:custGeom>
              <a:avLst/>
              <a:gdLst/>
              <a:ahLst/>
              <a:cxnLst>
                <a:cxn ang="0">
                  <a:pos x="53" y="54"/>
                </a:cxn>
                <a:cxn ang="0">
                  <a:pos x="47" y="44"/>
                </a:cxn>
                <a:cxn ang="0">
                  <a:pos x="42" y="42"/>
                </a:cxn>
                <a:cxn ang="0">
                  <a:pos x="41" y="39"/>
                </a:cxn>
                <a:cxn ang="0">
                  <a:pos x="36" y="35"/>
                </a:cxn>
                <a:cxn ang="0">
                  <a:pos x="34" y="35"/>
                </a:cxn>
                <a:cxn ang="0">
                  <a:pos x="30" y="32"/>
                </a:cxn>
                <a:cxn ang="0">
                  <a:pos x="25" y="32"/>
                </a:cxn>
                <a:cxn ang="0">
                  <a:pos x="22" y="30"/>
                </a:cxn>
                <a:cxn ang="0">
                  <a:pos x="12" y="23"/>
                </a:cxn>
                <a:cxn ang="0">
                  <a:pos x="5" y="20"/>
                </a:cxn>
                <a:cxn ang="0">
                  <a:pos x="5" y="18"/>
                </a:cxn>
                <a:cxn ang="0">
                  <a:pos x="0" y="12"/>
                </a:cxn>
                <a:cxn ang="0">
                  <a:pos x="7" y="3"/>
                </a:cxn>
                <a:cxn ang="0">
                  <a:pos x="13" y="0"/>
                </a:cxn>
                <a:cxn ang="0">
                  <a:pos x="18" y="3"/>
                </a:cxn>
                <a:cxn ang="0">
                  <a:pos x="29" y="1"/>
                </a:cxn>
                <a:cxn ang="0">
                  <a:pos x="34" y="0"/>
                </a:cxn>
                <a:cxn ang="0">
                  <a:pos x="39" y="13"/>
                </a:cxn>
                <a:cxn ang="0">
                  <a:pos x="46" y="5"/>
                </a:cxn>
                <a:cxn ang="0">
                  <a:pos x="53" y="12"/>
                </a:cxn>
                <a:cxn ang="0">
                  <a:pos x="56" y="12"/>
                </a:cxn>
                <a:cxn ang="0">
                  <a:pos x="58" y="8"/>
                </a:cxn>
                <a:cxn ang="0">
                  <a:pos x="65" y="8"/>
                </a:cxn>
                <a:cxn ang="0">
                  <a:pos x="68" y="8"/>
                </a:cxn>
                <a:cxn ang="0">
                  <a:pos x="71" y="6"/>
                </a:cxn>
                <a:cxn ang="0">
                  <a:pos x="71" y="12"/>
                </a:cxn>
                <a:cxn ang="0">
                  <a:pos x="59" y="17"/>
                </a:cxn>
                <a:cxn ang="0">
                  <a:pos x="61" y="20"/>
                </a:cxn>
                <a:cxn ang="0">
                  <a:pos x="59" y="22"/>
                </a:cxn>
                <a:cxn ang="0">
                  <a:pos x="61" y="27"/>
                </a:cxn>
                <a:cxn ang="0">
                  <a:pos x="66" y="32"/>
                </a:cxn>
                <a:cxn ang="0">
                  <a:pos x="63" y="34"/>
                </a:cxn>
                <a:cxn ang="0">
                  <a:pos x="63" y="39"/>
                </a:cxn>
                <a:cxn ang="0">
                  <a:pos x="61" y="39"/>
                </a:cxn>
                <a:cxn ang="0">
                  <a:pos x="59" y="44"/>
                </a:cxn>
                <a:cxn ang="0">
                  <a:pos x="61" y="49"/>
                </a:cxn>
                <a:cxn ang="0">
                  <a:pos x="63" y="52"/>
                </a:cxn>
                <a:cxn ang="0">
                  <a:pos x="65" y="54"/>
                </a:cxn>
                <a:cxn ang="0">
                  <a:pos x="66" y="56"/>
                </a:cxn>
                <a:cxn ang="0">
                  <a:pos x="68" y="58"/>
                </a:cxn>
                <a:cxn ang="0">
                  <a:pos x="71" y="59"/>
                </a:cxn>
                <a:cxn ang="0">
                  <a:pos x="71" y="61"/>
                </a:cxn>
                <a:cxn ang="0">
                  <a:pos x="70" y="68"/>
                </a:cxn>
                <a:cxn ang="0">
                  <a:pos x="68" y="68"/>
                </a:cxn>
                <a:cxn ang="0">
                  <a:pos x="63" y="64"/>
                </a:cxn>
                <a:cxn ang="0">
                  <a:pos x="59" y="64"/>
                </a:cxn>
                <a:cxn ang="0">
                  <a:pos x="56" y="56"/>
                </a:cxn>
                <a:cxn ang="0">
                  <a:pos x="53" y="54"/>
                </a:cxn>
              </a:cxnLst>
              <a:rect l="0" t="0" r="r" b="b"/>
              <a:pathLst>
                <a:path w="71" h="68">
                  <a:moveTo>
                    <a:pt x="53" y="54"/>
                  </a:moveTo>
                  <a:lnTo>
                    <a:pt x="47" y="44"/>
                  </a:lnTo>
                  <a:lnTo>
                    <a:pt x="42" y="42"/>
                  </a:lnTo>
                  <a:lnTo>
                    <a:pt x="41" y="39"/>
                  </a:lnTo>
                  <a:lnTo>
                    <a:pt x="36" y="35"/>
                  </a:lnTo>
                  <a:lnTo>
                    <a:pt x="34" y="35"/>
                  </a:lnTo>
                  <a:lnTo>
                    <a:pt x="30" y="32"/>
                  </a:lnTo>
                  <a:lnTo>
                    <a:pt x="25" y="32"/>
                  </a:lnTo>
                  <a:lnTo>
                    <a:pt x="22" y="30"/>
                  </a:lnTo>
                  <a:lnTo>
                    <a:pt x="12" y="23"/>
                  </a:lnTo>
                  <a:lnTo>
                    <a:pt x="5" y="20"/>
                  </a:lnTo>
                  <a:lnTo>
                    <a:pt x="5" y="18"/>
                  </a:lnTo>
                  <a:lnTo>
                    <a:pt x="0" y="12"/>
                  </a:lnTo>
                  <a:lnTo>
                    <a:pt x="7" y="3"/>
                  </a:lnTo>
                  <a:lnTo>
                    <a:pt x="13" y="0"/>
                  </a:lnTo>
                  <a:lnTo>
                    <a:pt x="18" y="3"/>
                  </a:lnTo>
                  <a:lnTo>
                    <a:pt x="29" y="1"/>
                  </a:lnTo>
                  <a:lnTo>
                    <a:pt x="34" y="0"/>
                  </a:lnTo>
                  <a:lnTo>
                    <a:pt x="39" y="13"/>
                  </a:lnTo>
                  <a:lnTo>
                    <a:pt x="46" y="5"/>
                  </a:lnTo>
                  <a:lnTo>
                    <a:pt x="53" y="12"/>
                  </a:lnTo>
                  <a:lnTo>
                    <a:pt x="56" y="12"/>
                  </a:lnTo>
                  <a:lnTo>
                    <a:pt x="58" y="8"/>
                  </a:lnTo>
                  <a:lnTo>
                    <a:pt x="65" y="8"/>
                  </a:lnTo>
                  <a:lnTo>
                    <a:pt x="68" y="8"/>
                  </a:lnTo>
                  <a:lnTo>
                    <a:pt x="71" y="6"/>
                  </a:lnTo>
                  <a:lnTo>
                    <a:pt x="71" y="12"/>
                  </a:lnTo>
                  <a:lnTo>
                    <a:pt x="59" y="17"/>
                  </a:lnTo>
                  <a:lnTo>
                    <a:pt x="61" y="20"/>
                  </a:lnTo>
                  <a:lnTo>
                    <a:pt x="59" y="22"/>
                  </a:lnTo>
                  <a:lnTo>
                    <a:pt x="61" y="27"/>
                  </a:lnTo>
                  <a:lnTo>
                    <a:pt x="66" y="32"/>
                  </a:lnTo>
                  <a:lnTo>
                    <a:pt x="63" y="34"/>
                  </a:lnTo>
                  <a:lnTo>
                    <a:pt x="63" y="39"/>
                  </a:lnTo>
                  <a:lnTo>
                    <a:pt x="61" y="39"/>
                  </a:lnTo>
                  <a:lnTo>
                    <a:pt x="59" y="44"/>
                  </a:lnTo>
                  <a:lnTo>
                    <a:pt x="61" y="49"/>
                  </a:lnTo>
                  <a:lnTo>
                    <a:pt x="63" y="52"/>
                  </a:lnTo>
                  <a:lnTo>
                    <a:pt x="65" y="54"/>
                  </a:lnTo>
                  <a:lnTo>
                    <a:pt x="66" y="56"/>
                  </a:lnTo>
                  <a:lnTo>
                    <a:pt x="68" y="58"/>
                  </a:lnTo>
                  <a:lnTo>
                    <a:pt x="71" y="59"/>
                  </a:lnTo>
                  <a:lnTo>
                    <a:pt x="71" y="61"/>
                  </a:lnTo>
                  <a:lnTo>
                    <a:pt x="70" y="68"/>
                  </a:lnTo>
                  <a:lnTo>
                    <a:pt x="68" y="68"/>
                  </a:lnTo>
                  <a:lnTo>
                    <a:pt x="63" y="64"/>
                  </a:lnTo>
                  <a:lnTo>
                    <a:pt x="59" y="64"/>
                  </a:lnTo>
                  <a:lnTo>
                    <a:pt x="56" y="56"/>
                  </a:lnTo>
                  <a:lnTo>
                    <a:pt x="53" y="54"/>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53" name="Freeform 1685"/>
            <p:cNvSpPr>
              <a:spLocks/>
            </p:cNvSpPr>
            <p:nvPr/>
          </p:nvSpPr>
          <p:spPr bwMode="auto">
            <a:xfrm>
              <a:off x="3374" y="2720"/>
              <a:ext cx="26" cy="28"/>
            </a:xfrm>
            <a:custGeom>
              <a:avLst/>
              <a:gdLst/>
              <a:ahLst/>
              <a:cxnLst>
                <a:cxn ang="0">
                  <a:pos x="23" y="68"/>
                </a:cxn>
                <a:cxn ang="0">
                  <a:pos x="18" y="65"/>
                </a:cxn>
                <a:cxn ang="0">
                  <a:pos x="11" y="63"/>
                </a:cxn>
                <a:cxn ang="0">
                  <a:pos x="12" y="56"/>
                </a:cxn>
                <a:cxn ang="0">
                  <a:pos x="12" y="54"/>
                </a:cxn>
                <a:cxn ang="0">
                  <a:pos x="9" y="53"/>
                </a:cxn>
                <a:cxn ang="0">
                  <a:pos x="7" y="51"/>
                </a:cxn>
                <a:cxn ang="0">
                  <a:pos x="6" y="49"/>
                </a:cxn>
                <a:cxn ang="0">
                  <a:pos x="4" y="47"/>
                </a:cxn>
                <a:cxn ang="0">
                  <a:pos x="2" y="44"/>
                </a:cxn>
                <a:cxn ang="0">
                  <a:pos x="0" y="39"/>
                </a:cxn>
                <a:cxn ang="0">
                  <a:pos x="2" y="34"/>
                </a:cxn>
                <a:cxn ang="0">
                  <a:pos x="4" y="34"/>
                </a:cxn>
                <a:cxn ang="0">
                  <a:pos x="4" y="29"/>
                </a:cxn>
                <a:cxn ang="0">
                  <a:pos x="7" y="27"/>
                </a:cxn>
                <a:cxn ang="0">
                  <a:pos x="2" y="22"/>
                </a:cxn>
                <a:cxn ang="0">
                  <a:pos x="0" y="17"/>
                </a:cxn>
                <a:cxn ang="0">
                  <a:pos x="2" y="15"/>
                </a:cxn>
                <a:cxn ang="0">
                  <a:pos x="0" y="12"/>
                </a:cxn>
                <a:cxn ang="0">
                  <a:pos x="12" y="7"/>
                </a:cxn>
                <a:cxn ang="0">
                  <a:pos x="18" y="5"/>
                </a:cxn>
                <a:cxn ang="0">
                  <a:pos x="26" y="0"/>
                </a:cxn>
                <a:cxn ang="0">
                  <a:pos x="31" y="0"/>
                </a:cxn>
                <a:cxn ang="0">
                  <a:pos x="36" y="13"/>
                </a:cxn>
                <a:cxn ang="0">
                  <a:pos x="38" y="15"/>
                </a:cxn>
                <a:cxn ang="0">
                  <a:pos x="65" y="20"/>
                </a:cxn>
                <a:cxn ang="0">
                  <a:pos x="24" y="70"/>
                </a:cxn>
                <a:cxn ang="0">
                  <a:pos x="23" y="68"/>
                </a:cxn>
              </a:cxnLst>
              <a:rect l="0" t="0" r="r" b="b"/>
              <a:pathLst>
                <a:path w="65" h="70">
                  <a:moveTo>
                    <a:pt x="23" y="68"/>
                  </a:moveTo>
                  <a:lnTo>
                    <a:pt x="18" y="65"/>
                  </a:lnTo>
                  <a:lnTo>
                    <a:pt x="11" y="63"/>
                  </a:lnTo>
                  <a:lnTo>
                    <a:pt x="12" y="56"/>
                  </a:lnTo>
                  <a:lnTo>
                    <a:pt x="12" y="54"/>
                  </a:lnTo>
                  <a:lnTo>
                    <a:pt x="9" y="53"/>
                  </a:lnTo>
                  <a:lnTo>
                    <a:pt x="7" y="51"/>
                  </a:lnTo>
                  <a:lnTo>
                    <a:pt x="6" y="49"/>
                  </a:lnTo>
                  <a:lnTo>
                    <a:pt x="4" y="47"/>
                  </a:lnTo>
                  <a:lnTo>
                    <a:pt x="2" y="44"/>
                  </a:lnTo>
                  <a:lnTo>
                    <a:pt x="0" y="39"/>
                  </a:lnTo>
                  <a:lnTo>
                    <a:pt x="2" y="34"/>
                  </a:lnTo>
                  <a:lnTo>
                    <a:pt x="4" y="34"/>
                  </a:lnTo>
                  <a:lnTo>
                    <a:pt x="4" y="29"/>
                  </a:lnTo>
                  <a:lnTo>
                    <a:pt x="7" y="27"/>
                  </a:lnTo>
                  <a:lnTo>
                    <a:pt x="2" y="22"/>
                  </a:lnTo>
                  <a:lnTo>
                    <a:pt x="0" y="17"/>
                  </a:lnTo>
                  <a:lnTo>
                    <a:pt x="2" y="15"/>
                  </a:lnTo>
                  <a:lnTo>
                    <a:pt x="0" y="12"/>
                  </a:lnTo>
                  <a:lnTo>
                    <a:pt x="12" y="7"/>
                  </a:lnTo>
                  <a:lnTo>
                    <a:pt x="18" y="5"/>
                  </a:lnTo>
                  <a:lnTo>
                    <a:pt x="26" y="0"/>
                  </a:lnTo>
                  <a:lnTo>
                    <a:pt x="31" y="0"/>
                  </a:lnTo>
                  <a:lnTo>
                    <a:pt x="36" y="13"/>
                  </a:lnTo>
                  <a:lnTo>
                    <a:pt x="38" y="15"/>
                  </a:lnTo>
                  <a:lnTo>
                    <a:pt x="65" y="20"/>
                  </a:lnTo>
                  <a:lnTo>
                    <a:pt x="24" y="70"/>
                  </a:lnTo>
                  <a:lnTo>
                    <a:pt x="23" y="68"/>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54" name="Freeform 1686"/>
            <p:cNvSpPr>
              <a:spLocks/>
            </p:cNvSpPr>
            <p:nvPr/>
          </p:nvSpPr>
          <p:spPr bwMode="auto">
            <a:xfrm>
              <a:off x="3458" y="2706"/>
              <a:ext cx="31" cy="34"/>
            </a:xfrm>
            <a:custGeom>
              <a:avLst/>
              <a:gdLst/>
              <a:ahLst/>
              <a:cxnLst>
                <a:cxn ang="0">
                  <a:pos x="59" y="70"/>
                </a:cxn>
                <a:cxn ang="0">
                  <a:pos x="57" y="71"/>
                </a:cxn>
                <a:cxn ang="0">
                  <a:pos x="53" y="73"/>
                </a:cxn>
                <a:cxn ang="0">
                  <a:pos x="55" y="76"/>
                </a:cxn>
                <a:cxn ang="0">
                  <a:pos x="55" y="78"/>
                </a:cxn>
                <a:cxn ang="0">
                  <a:pos x="50" y="80"/>
                </a:cxn>
                <a:cxn ang="0">
                  <a:pos x="47" y="80"/>
                </a:cxn>
                <a:cxn ang="0">
                  <a:pos x="45" y="81"/>
                </a:cxn>
                <a:cxn ang="0">
                  <a:pos x="38" y="81"/>
                </a:cxn>
                <a:cxn ang="0">
                  <a:pos x="33" y="85"/>
                </a:cxn>
                <a:cxn ang="0">
                  <a:pos x="26" y="85"/>
                </a:cxn>
                <a:cxn ang="0">
                  <a:pos x="18" y="80"/>
                </a:cxn>
                <a:cxn ang="0">
                  <a:pos x="19" y="78"/>
                </a:cxn>
                <a:cxn ang="0">
                  <a:pos x="14" y="76"/>
                </a:cxn>
                <a:cxn ang="0">
                  <a:pos x="7" y="71"/>
                </a:cxn>
                <a:cxn ang="0">
                  <a:pos x="6" y="68"/>
                </a:cxn>
                <a:cxn ang="0">
                  <a:pos x="6" y="64"/>
                </a:cxn>
                <a:cxn ang="0">
                  <a:pos x="2" y="63"/>
                </a:cxn>
                <a:cxn ang="0">
                  <a:pos x="0" y="58"/>
                </a:cxn>
                <a:cxn ang="0">
                  <a:pos x="0" y="58"/>
                </a:cxn>
                <a:cxn ang="0">
                  <a:pos x="4" y="54"/>
                </a:cxn>
                <a:cxn ang="0">
                  <a:pos x="6" y="46"/>
                </a:cxn>
                <a:cxn ang="0">
                  <a:pos x="9" y="46"/>
                </a:cxn>
                <a:cxn ang="0">
                  <a:pos x="9" y="42"/>
                </a:cxn>
                <a:cxn ang="0">
                  <a:pos x="12" y="41"/>
                </a:cxn>
                <a:cxn ang="0">
                  <a:pos x="12" y="42"/>
                </a:cxn>
                <a:cxn ang="0">
                  <a:pos x="11" y="44"/>
                </a:cxn>
                <a:cxn ang="0">
                  <a:pos x="11" y="46"/>
                </a:cxn>
                <a:cxn ang="0">
                  <a:pos x="18" y="44"/>
                </a:cxn>
                <a:cxn ang="0">
                  <a:pos x="14" y="35"/>
                </a:cxn>
                <a:cxn ang="0">
                  <a:pos x="30" y="32"/>
                </a:cxn>
                <a:cxn ang="0">
                  <a:pos x="31" y="27"/>
                </a:cxn>
                <a:cxn ang="0">
                  <a:pos x="64" y="0"/>
                </a:cxn>
                <a:cxn ang="0">
                  <a:pos x="69" y="8"/>
                </a:cxn>
                <a:cxn ang="0">
                  <a:pos x="77" y="8"/>
                </a:cxn>
                <a:cxn ang="0">
                  <a:pos x="74" y="18"/>
                </a:cxn>
                <a:cxn ang="0">
                  <a:pos x="71" y="20"/>
                </a:cxn>
                <a:cxn ang="0">
                  <a:pos x="67" y="27"/>
                </a:cxn>
                <a:cxn ang="0">
                  <a:pos x="69" y="34"/>
                </a:cxn>
                <a:cxn ang="0">
                  <a:pos x="67" y="37"/>
                </a:cxn>
                <a:cxn ang="0">
                  <a:pos x="67" y="39"/>
                </a:cxn>
                <a:cxn ang="0">
                  <a:pos x="59" y="70"/>
                </a:cxn>
              </a:cxnLst>
              <a:rect l="0" t="0" r="r" b="b"/>
              <a:pathLst>
                <a:path w="77" h="85">
                  <a:moveTo>
                    <a:pt x="59" y="70"/>
                  </a:moveTo>
                  <a:lnTo>
                    <a:pt x="57" y="71"/>
                  </a:lnTo>
                  <a:lnTo>
                    <a:pt x="53" y="73"/>
                  </a:lnTo>
                  <a:lnTo>
                    <a:pt x="55" y="76"/>
                  </a:lnTo>
                  <a:lnTo>
                    <a:pt x="55" y="78"/>
                  </a:lnTo>
                  <a:lnTo>
                    <a:pt x="50" y="80"/>
                  </a:lnTo>
                  <a:lnTo>
                    <a:pt x="47" y="80"/>
                  </a:lnTo>
                  <a:lnTo>
                    <a:pt x="45" y="81"/>
                  </a:lnTo>
                  <a:lnTo>
                    <a:pt x="38" y="81"/>
                  </a:lnTo>
                  <a:lnTo>
                    <a:pt x="33" y="85"/>
                  </a:lnTo>
                  <a:lnTo>
                    <a:pt x="26" y="85"/>
                  </a:lnTo>
                  <a:lnTo>
                    <a:pt x="18" y="80"/>
                  </a:lnTo>
                  <a:lnTo>
                    <a:pt x="19" y="78"/>
                  </a:lnTo>
                  <a:lnTo>
                    <a:pt x="14" y="76"/>
                  </a:lnTo>
                  <a:lnTo>
                    <a:pt x="7" y="71"/>
                  </a:lnTo>
                  <a:lnTo>
                    <a:pt x="6" y="68"/>
                  </a:lnTo>
                  <a:lnTo>
                    <a:pt x="6" y="64"/>
                  </a:lnTo>
                  <a:lnTo>
                    <a:pt x="2" y="63"/>
                  </a:lnTo>
                  <a:lnTo>
                    <a:pt x="0" y="58"/>
                  </a:lnTo>
                  <a:lnTo>
                    <a:pt x="0" y="58"/>
                  </a:lnTo>
                  <a:lnTo>
                    <a:pt x="4" y="54"/>
                  </a:lnTo>
                  <a:lnTo>
                    <a:pt x="6" y="46"/>
                  </a:lnTo>
                  <a:lnTo>
                    <a:pt x="9" y="46"/>
                  </a:lnTo>
                  <a:lnTo>
                    <a:pt x="9" y="42"/>
                  </a:lnTo>
                  <a:lnTo>
                    <a:pt x="12" y="41"/>
                  </a:lnTo>
                  <a:lnTo>
                    <a:pt x="12" y="42"/>
                  </a:lnTo>
                  <a:lnTo>
                    <a:pt x="11" y="44"/>
                  </a:lnTo>
                  <a:lnTo>
                    <a:pt x="11" y="46"/>
                  </a:lnTo>
                  <a:lnTo>
                    <a:pt x="18" y="44"/>
                  </a:lnTo>
                  <a:lnTo>
                    <a:pt x="14" y="35"/>
                  </a:lnTo>
                  <a:lnTo>
                    <a:pt x="30" y="32"/>
                  </a:lnTo>
                  <a:lnTo>
                    <a:pt x="31" y="27"/>
                  </a:lnTo>
                  <a:lnTo>
                    <a:pt x="64" y="0"/>
                  </a:lnTo>
                  <a:lnTo>
                    <a:pt x="69" y="8"/>
                  </a:lnTo>
                  <a:lnTo>
                    <a:pt x="77" y="8"/>
                  </a:lnTo>
                  <a:lnTo>
                    <a:pt x="74" y="18"/>
                  </a:lnTo>
                  <a:lnTo>
                    <a:pt x="71" y="20"/>
                  </a:lnTo>
                  <a:lnTo>
                    <a:pt x="67" y="27"/>
                  </a:lnTo>
                  <a:lnTo>
                    <a:pt x="69" y="34"/>
                  </a:lnTo>
                  <a:lnTo>
                    <a:pt x="67" y="37"/>
                  </a:lnTo>
                  <a:lnTo>
                    <a:pt x="67" y="39"/>
                  </a:lnTo>
                  <a:lnTo>
                    <a:pt x="59" y="70"/>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55" name="Freeform 1687"/>
            <p:cNvSpPr>
              <a:spLocks/>
            </p:cNvSpPr>
            <p:nvPr/>
          </p:nvSpPr>
          <p:spPr bwMode="auto">
            <a:xfrm>
              <a:off x="3482" y="2708"/>
              <a:ext cx="36" cy="35"/>
            </a:xfrm>
            <a:custGeom>
              <a:avLst/>
              <a:gdLst/>
              <a:ahLst/>
              <a:cxnLst>
                <a:cxn ang="0">
                  <a:pos x="59" y="87"/>
                </a:cxn>
                <a:cxn ang="0">
                  <a:pos x="49" y="85"/>
                </a:cxn>
                <a:cxn ang="0">
                  <a:pos x="42" y="78"/>
                </a:cxn>
                <a:cxn ang="0">
                  <a:pos x="35" y="75"/>
                </a:cxn>
                <a:cxn ang="0">
                  <a:pos x="30" y="71"/>
                </a:cxn>
                <a:cxn ang="0">
                  <a:pos x="30" y="70"/>
                </a:cxn>
                <a:cxn ang="0">
                  <a:pos x="23" y="66"/>
                </a:cxn>
                <a:cxn ang="0">
                  <a:pos x="17" y="63"/>
                </a:cxn>
                <a:cxn ang="0">
                  <a:pos x="13" y="63"/>
                </a:cxn>
                <a:cxn ang="0">
                  <a:pos x="13" y="63"/>
                </a:cxn>
                <a:cxn ang="0">
                  <a:pos x="12" y="63"/>
                </a:cxn>
                <a:cxn ang="0">
                  <a:pos x="12" y="63"/>
                </a:cxn>
                <a:cxn ang="0">
                  <a:pos x="5" y="63"/>
                </a:cxn>
                <a:cxn ang="0">
                  <a:pos x="0" y="65"/>
                </a:cxn>
                <a:cxn ang="0">
                  <a:pos x="8" y="34"/>
                </a:cxn>
                <a:cxn ang="0">
                  <a:pos x="8" y="32"/>
                </a:cxn>
                <a:cxn ang="0">
                  <a:pos x="10" y="29"/>
                </a:cxn>
                <a:cxn ang="0">
                  <a:pos x="8" y="22"/>
                </a:cxn>
                <a:cxn ang="0">
                  <a:pos x="12" y="15"/>
                </a:cxn>
                <a:cxn ang="0">
                  <a:pos x="15" y="13"/>
                </a:cxn>
                <a:cxn ang="0">
                  <a:pos x="18" y="3"/>
                </a:cxn>
                <a:cxn ang="0">
                  <a:pos x="23" y="1"/>
                </a:cxn>
                <a:cxn ang="0">
                  <a:pos x="29" y="8"/>
                </a:cxn>
                <a:cxn ang="0">
                  <a:pos x="37" y="6"/>
                </a:cxn>
                <a:cxn ang="0">
                  <a:pos x="39" y="10"/>
                </a:cxn>
                <a:cxn ang="0">
                  <a:pos x="46" y="10"/>
                </a:cxn>
                <a:cxn ang="0">
                  <a:pos x="46" y="6"/>
                </a:cxn>
                <a:cxn ang="0">
                  <a:pos x="51" y="8"/>
                </a:cxn>
                <a:cxn ang="0">
                  <a:pos x="51" y="8"/>
                </a:cxn>
                <a:cxn ang="0">
                  <a:pos x="70" y="10"/>
                </a:cxn>
                <a:cxn ang="0">
                  <a:pos x="71" y="8"/>
                </a:cxn>
                <a:cxn ang="0">
                  <a:pos x="76" y="8"/>
                </a:cxn>
                <a:cxn ang="0">
                  <a:pos x="78" y="5"/>
                </a:cxn>
                <a:cxn ang="0">
                  <a:pos x="82" y="5"/>
                </a:cxn>
                <a:cxn ang="0">
                  <a:pos x="82" y="1"/>
                </a:cxn>
                <a:cxn ang="0">
                  <a:pos x="83" y="0"/>
                </a:cxn>
                <a:cxn ang="0">
                  <a:pos x="90" y="3"/>
                </a:cxn>
                <a:cxn ang="0">
                  <a:pos x="92" y="5"/>
                </a:cxn>
                <a:cxn ang="0">
                  <a:pos x="88" y="8"/>
                </a:cxn>
                <a:cxn ang="0">
                  <a:pos x="83" y="20"/>
                </a:cxn>
                <a:cxn ang="0">
                  <a:pos x="82" y="36"/>
                </a:cxn>
                <a:cxn ang="0">
                  <a:pos x="83" y="37"/>
                </a:cxn>
                <a:cxn ang="0">
                  <a:pos x="80" y="42"/>
                </a:cxn>
                <a:cxn ang="0">
                  <a:pos x="76" y="49"/>
                </a:cxn>
                <a:cxn ang="0">
                  <a:pos x="70" y="56"/>
                </a:cxn>
                <a:cxn ang="0">
                  <a:pos x="68" y="59"/>
                </a:cxn>
                <a:cxn ang="0">
                  <a:pos x="66" y="66"/>
                </a:cxn>
                <a:cxn ang="0">
                  <a:pos x="61" y="76"/>
                </a:cxn>
                <a:cxn ang="0">
                  <a:pos x="58" y="82"/>
                </a:cxn>
                <a:cxn ang="0">
                  <a:pos x="59" y="87"/>
                </a:cxn>
              </a:cxnLst>
              <a:rect l="0" t="0" r="r" b="b"/>
              <a:pathLst>
                <a:path w="92" h="87">
                  <a:moveTo>
                    <a:pt x="59" y="87"/>
                  </a:moveTo>
                  <a:lnTo>
                    <a:pt x="49" y="85"/>
                  </a:lnTo>
                  <a:lnTo>
                    <a:pt x="42" y="78"/>
                  </a:lnTo>
                  <a:lnTo>
                    <a:pt x="35" y="75"/>
                  </a:lnTo>
                  <a:lnTo>
                    <a:pt x="30" y="71"/>
                  </a:lnTo>
                  <a:lnTo>
                    <a:pt x="30" y="70"/>
                  </a:lnTo>
                  <a:lnTo>
                    <a:pt x="23" y="66"/>
                  </a:lnTo>
                  <a:lnTo>
                    <a:pt x="17" y="63"/>
                  </a:lnTo>
                  <a:lnTo>
                    <a:pt x="13" y="63"/>
                  </a:lnTo>
                  <a:lnTo>
                    <a:pt x="13" y="63"/>
                  </a:lnTo>
                  <a:lnTo>
                    <a:pt x="12" y="63"/>
                  </a:lnTo>
                  <a:lnTo>
                    <a:pt x="12" y="63"/>
                  </a:lnTo>
                  <a:lnTo>
                    <a:pt x="5" y="63"/>
                  </a:lnTo>
                  <a:lnTo>
                    <a:pt x="0" y="65"/>
                  </a:lnTo>
                  <a:lnTo>
                    <a:pt x="8" y="34"/>
                  </a:lnTo>
                  <a:lnTo>
                    <a:pt x="8" y="32"/>
                  </a:lnTo>
                  <a:lnTo>
                    <a:pt x="10" y="29"/>
                  </a:lnTo>
                  <a:lnTo>
                    <a:pt x="8" y="22"/>
                  </a:lnTo>
                  <a:lnTo>
                    <a:pt x="12" y="15"/>
                  </a:lnTo>
                  <a:lnTo>
                    <a:pt x="15" y="13"/>
                  </a:lnTo>
                  <a:lnTo>
                    <a:pt x="18" y="3"/>
                  </a:lnTo>
                  <a:lnTo>
                    <a:pt x="23" y="1"/>
                  </a:lnTo>
                  <a:lnTo>
                    <a:pt x="29" y="8"/>
                  </a:lnTo>
                  <a:lnTo>
                    <a:pt x="37" y="6"/>
                  </a:lnTo>
                  <a:lnTo>
                    <a:pt x="39" y="10"/>
                  </a:lnTo>
                  <a:lnTo>
                    <a:pt x="46" y="10"/>
                  </a:lnTo>
                  <a:lnTo>
                    <a:pt x="46" y="6"/>
                  </a:lnTo>
                  <a:lnTo>
                    <a:pt x="51" y="8"/>
                  </a:lnTo>
                  <a:lnTo>
                    <a:pt x="51" y="8"/>
                  </a:lnTo>
                  <a:lnTo>
                    <a:pt x="70" y="10"/>
                  </a:lnTo>
                  <a:lnTo>
                    <a:pt x="71" y="8"/>
                  </a:lnTo>
                  <a:lnTo>
                    <a:pt x="76" y="8"/>
                  </a:lnTo>
                  <a:lnTo>
                    <a:pt x="78" y="5"/>
                  </a:lnTo>
                  <a:lnTo>
                    <a:pt x="82" y="5"/>
                  </a:lnTo>
                  <a:lnTo>
                    <a:pt x="82" y="1"/>
                  </a:lnTo>
                  <a:lnTo>
                    <a:pt x="83" y="0"/>
                  </a:lnTo>
                  <a:lnTo>
                    <a:pt x="90" y="3"/>
                  </a:lnTo>
                  <a:lnTo>
                    <a:pt x="92" y="5"/>
                  </a:lnTo>
                  <a:lnTo>
                    <a:pt x="88" y="8"/>
                  </a:lnTo>
                  <a:lnTo>
                    <a:pt x="83" y="20"/>
                  </a:lnTo>
                  <a:lnTo>
                    <a:pt x="82" y="36"/>
                  </a:lnTo>
                  <a:lnTo>
                    <a:pt x="83" y="37"/>
                  </a:lnTo>
                  <a:lnTo>
                    <a:pt x="80" y="42"/>
                  </a:lnTo>
                  <a:lnTo>
                    <a:pt x="76" y="49"/>
                  </a:lnTo>
                  <a:lnTo>
                    <a:pt x="70" y="56"/>
                  </a:lnTo>
                  <a:lnTo>
                    <a:pt x="68" y="59"/>
                  </a:lnTo>
                  <a:lnTo>
                    <a:pt x="66" y="66"/>
                  </a:lnTo>
                  <a:lnTo>
                    <a:pt x="61" y="76"/>
                  </a:lnTo>
                  <a:lnTo>
                    <a:pt x="58" y="82"/>
                  </a:lnTo>
                  <a:lnTo>
                    <a:pt x="59" y="87"/>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56" name="Freeform 1688"/>
            <p:cNvSpPr>
              <a:spLocks/>
            </p:cNvSpPr>
            <p:nvPr/>
          </p:nvSpPr>
          <p:spPr bwMode="auto">
            <a:xfrm>
              <a:off x="3431" y="2719"/>
              <a:ext cx="30" cy="22"/>
            </a:xfrm>
            <a:custGeom>
              <a:avLst/>
              <a:gdLst/>
              <a:ahLst/>
              <a:cxnLst>
                <a:cxn ang="0">
                  <a:pos x="75" y="39"/>
                </a:cxn>
                <a:cxn ang="0">
                  <a:pos x="75" y="43"/>
                </a:cxn>
                <a:cxn ang="0">
                  <a:pos x="70" y="39"/>
                </a:cxn>
                <a:cxn ang="0">
                  <a:pos x="67" y="41"/>
                </a:cxn>
                <a:cxn ang="0">
                  <a:pos x="63" y="43"/>
                </a:cxn>
                <a:cxn ang="0">
                  <a:pos x="65" y="44"/>
                </a:cxn>
                <a:cxn ang="0">
                  <a:pos x="62" y="53"/>
                </a:cxn>
                <a:cxn ang="0">
                  <a:pos x="63" y="55"/>
                </a:cxn>
                <a:cxn ang="0">
                  <a:pos x="62" y="55"/>
                </a:cxn>
                <a:cxn ang="0">
                  <a:pos x="60" y="53"/>
                </a:cxn>
                <a:cxn ang="0">
                  <a:pos x="58" y="55"/>
                </a:cxn>
                <a:cxn ang="0">
                  <a:pos x="53" y="51"/>
                </a:cxn>
                <a:cxn ang="0">
                  <a:pos x="51" y="48"/>
                </a:cxn>
                <a:cxn ang="0">
                  <a:pos x="36" y="38"/>
                </a:cxn>
                <a:cxn ang="0">
                  <a:pos x="26" y="38"/>
                </a:cxn>
                <a:cxn ang="0">
                  <a:pos x="22" y="39"/>
                </a:cxn>
                <a:cxn ang="0">
                  <a:pos x="21" y="39"/>
                </a:cxn>
                <a:cxn ang="0">
                  <a:pos x="19" y="34"/>
                </a:cxn>
                <a:cxn ang="0">
                  <a:pos x="16" y="38"/>
                </a:cxn>
                <a:cxn ang="0">
                  <a:pos x="4" y="27"/>
                </a:cxn>
                <a:cxn ang="0">
                  <a:pos x="10" y="22"/>
                </a:cxn>
                <a:cxn ang="0">
                  <a:pos x="14" y="20"/>
                </a:cxn>
                <a:cxn ang="0">
                  <a:pos x="17" y="17"/>
                </a:cxn>
                <a:cxn ang="0">
                  <a:pos x="10" y="14"/>
                </a:cxn>
                <a:cxn ang="0">
                  <a:pos x="7" y="14"/>
                </a:cxn>
                <a:cxn ang="0">
                  <a:pos x="5" y="15"/>
                </a:cxn>
                <a:cxn ang="0">
                  <a:pos x="5" y="17"/>
                </a:cxn>
                <a:cxn ang="0">
                  <a:pos x="4" y="17"/>
                </a:cxn>
                <a:cxn ang="0">
                  <a:pos x="4" y="20"/>
                </a:cxn>
                <a:cxn ang="0">
                  <a:pos x="0" y="20"/>
                </a:cxn>
                <a:cxn ang="0">
                  <a:pos x="0" y="17"/>
                </a:cxn>
                <a:cxn ang="0">
                  <a:pos x="0" y="12"/>
                </a:cxn>
                <a:cxn ang="0">
                  <a:pos x="0" y="2"/>
                </a:cxn>
                <a:cxn ang="0">
                  <a:pos x="2" y="0"/>
                </a:cxn>
                <a:cxn ang="0">
                  <a:pos x="4" y="0"/>
                </a:cxn>
                <a:cxn ang="0">
                  <a:pos x="7" y="5"/>
                </a:cxn>
                <a:cxn ang="0">
                  <a:pos x="14" y="7"/>
                </a:cxn>
                <a:cxn ang="0">
                  <a:pos x="17" y="5"/>
                </a:cxn>
                <a:cxn ang="0">
                  <a:pos x="17" y="9"/>
                </a:cxn>
                <a:cxn ang="0">
                  <a:pos x="28" y="10"/>
                </a:cxn>
                <a:cxn ang="0">
                  <a:pos x="29" y="12"/>
                </a:cxn>
                <a:cxn ang="0">
                  <a:pos x="34" y="12"/>
                </a:cxn>
                <a:cxn ang="0">
                  <a:pos x="36" y="12"/>
                </a:cxn>
                <a:cxn ang="0">
                  <a:pos x="36" y="12"/>
                </a:cxn>
                <a:cxn ang="0">
                  <a:pos x="38" y="12"/>
                </a:cxn>
                <a:cxn ang="0">
                  <a:pos x="39" y="10"/>
                </a:cxn>
                <a:cxn ang="0">
                  <a:pos x="41" y="10"/>
                </a:cxn>
                <a:cxn ang="0">
                  <a:pos x="41" y="12"/>
                </a:cxn>
                <a:cxn ang="0">
                  <a:pos x="45" y="10"/>
                </a:cxn>
                <a:cxn ang="0">
                  <a:pos x="46" y="12"/>
                </a:cxn>
                <a:cxn ang="0">
                  <a:pos x="51" y="9"/>
                </a:cxn>
                <a:cxn ang="0">
                  <a:pos x="55" y="14"/>
                </a:cxn>
                <a:cxn ang="0">
                  <a:pos x="57" y="17"/>
                </a:cxn>
                <a:cxn ang="0">
                  <a:pos x="62" y="20"/>
                </a:cxn>
                <a:cxn ang="0">
                  <a:pos x="63" y="20"/>
                </a:cxn>
                <a:cxn ang="0">
                  <a:pos x="68" y="26"/>
                </a:cxn>
                <a:cxn ang="0">
                  <a:pos x="68" y="26"/>
                </a:cxn>
                <a:cxn ang="0">
                  <a:pos x="70" y="31"/>
                </a:cxn>
                <a:cxn ang="0">
                  <a:pos x="74" y="32"/>
                </a:cxn>
                <a:cxn ang="0">
                  <a:pos x="74" y="36"/>
                </a:cxn>
                <a:cxn ang="0">
                  <a:pos x="75" y="39"/>
                </a:cxn>
              </a:cxnLst>
              <a:rect l="0" t="0" r="r" b="b"/>
              <a:pathLst>
                <a:path w="75" h="55">
                  <a:moveTo>
                    <a:pt x="75" y="39"/>
                  </a:moveTo>
                  <a:lnTo>
                    <a:pt x="75" y="43"/>
                  </a:lnTo>
                  <a:lnTo>
                    <a:pt x="70" y="39"/>
                  </a:lnTo>
                  <a:lnTo>
                    <a:pt x="67" y="41"/>
                  </a:lnTo>
                  <a:lnTo>
                    <a:pt x="63" y="43"/>
                  </a:lnTo>
                  <a:lnTo>
                    <a:pt x="65" y="44"/>
                  </a:lnTo>
                  <a:lnTo>
                    <a:pt x="62" y="53"/>
                  </a:lnTo>
                  <a:lnTo>
                    <a:pt x="63" y="55"/>
                  </a:lnTo>
                  <a:lnTo>
                    <a:pt x="62" y="55"/>
                  </a:lnTo>
                  <a:lnTo>
                    <a:pt x="60" y="53"/>
                  </a:lnTo>
                  <a:lnTo>
                    <a:pt x="58" y="55"/>
                  </a:lnTo>
                  <a:lnTo>
                    <a:pt x="53" y="51"/>
                  </a:lnTo>
                  <a:lnTo>
                    <a:pt x="51" y="48"/>
                  </a:lnTo>
                  <a:lnTo>
                    <a:pt x="36" y="38"/>
                  </a:lnTo>
                  <a:lnTo>
                    <a:pt x="26" y="38"/>
                  </a:lnTo>
                  <a:lnTo>
                    <a:pt x="22" y="39"/>
                  </a:lnTo>
                  <a:lnTo>
                    <a:pt x="21" y="39"/>
                  </a:lnTo>
                  <a:lnTo>
                    <a:pt x="19" y="34"/>
                  </a:lnTo>
                  <a:lnTo>
                    <a:pt x="16" y="38"/>
                  </a:lnTo>
                  <a:lnTo>
                    <a:pt x="4" y="27"/>
                  </a:lnTo>
                  <a:lnTo>
                    <a:pt x="10" y="22"/>
                  </a:lnTo>
                  <a:lnTo>
                    <a:pt x="14" y="20"/>
                  </a:lnTo>
                  <a:lnTo>
                    <a:pt x="17" y="17"/>
                  </a:lnTo>
                  <a:lnTo>
                    <a:pt x="10" y="14"/>
                  </a:lnTo>
                  <a:lnTo>
                    <a:pt x="7" y="14"/>
                  </a:lnTo>
                  <a:lnTo>
                    <a:pt x="5" y="15"/>
                  </a:lnTo>
                  <a:lnTo>
                    <a:pt x="5" y="17"/>
                  </a:lnTo>
                  <a:lnTo>
                    <a:pt x="4" y="17"/>
                  </a:lnTo>
                  <a:lnTo>
                    <a:pt x="4" y="20"/>
                  </a:lnTo>
                  <a:lnTo>
                    <a:pt x="0" y="20"/>
                  </a:lnTo>
                  <a:lnTo>
                    <a:pt x="0" y="17"/>
                  </a:lnTo>
                  <a:lnTo>
                    <a:pt x="0" y="12"/>
                  </a:lnTo>
                  <a:lnTo>
                    <a:pt x="0" y="2"/>
                  </a:lnTo>
                  <a:lnTo>
                    <a:pt x="2" y="0"/>
                  </a:lnTo>
                  <a:lnTo>
                    <a:pt x="4" y="0"/>
                  </a:lnTo>
                  <a:lnTo>
                    <a:pt x="7" y="5"/>
                  </a:lnTo>
                  <a:lnTo>
                    <a:pt x="14" y="7"/>
                  </a:lnTo>
                  <a:lnTo>
                    <a:pt x="17" y="5"/>
                  </a:lnTo>
                  <a:lnTo>
                    <a:pt x="17" y="9"/>
                  </a:lnTo>
                  <a:lnTo>
                    <a:pt x="28" y="10"/>
                  </a:lnTo>
                  <a:lnTo>
                    <a:pt x="29" y="12"/>
                  </a:lnTo>
                  <a:lnTo>
                    <a:pt x="34" y="12"/>
                  </a:lnTo>
                  <a:lnTo>
                    <a:pt x="36" y="12"/>
                  </a:lnTo>
                  <a:lnTo>
                    <a:pt x="36" y="12"/>
                  </a:lnTo>
                  <a:lnTo>
                    <a:pt x="38" y="12"/>
                  </a:lnTo>
                  <a:lnTo>
                    <a:pt x="39" y="10"/>
                  </a:lnTo>
                  <a:lnTo>
                    <a:pt x="41" y="10"/>
                  </a:lnTo>
                  <a:lnTo>
                    <a:pt x="41" y="12"/>
                  </a:lnTo>
                  <a:lnTo>
                    <a:pt x="45" y="10"/>
                  </a:lnTo>
                  <a:lnTo>
                    <a:pt x="46" y="12"/>
                  </a:lnTo>
                  <a:lnTo>
                    <a:pt x="51" y="9"/>
                  </a:lnTo>
                  <a:lnTo>
                    <a:pt x="55" y="14"/>
                  </a:lnTo>
                  <a:lnTo>
                    <a:pt x="57" y="17"/>
                  </a:lnTo>
                  <a:lnTo>
                    <a:pt x="62" y="20"/>
                  </a:lnTo>
                  <a:lnTo>
                    <a:pt x="63" y="20"/>
                  </a:lnTo>
                  <a:lnTo>
                    <a:pt x="68" y="26"/>
                  </a:lnTo>
                  <a:lnTo>
                    <a:pt x="68" y="26"/>
                  </a:lnTo>
                  <a:lnTo>
                    <a:pt x="70" y="31"/>
                  </a:lnTo>
                  <a:lnTo>
                    <a:pt x="74" y="32"/>
                  </a:lnTo>
                  <a:lnTo>
                    <a:pt x="74" y="36"/>
                  </a:lnTo>
                  <a:lnTo>
                    <a:pt x="75" y="39"/>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57" name="Freeform 1689"/>
            <p:cNvSpPr>
              <a:spLocks/>
            </p:cNvSpPr>
            <p:nvPr/>
          </p:nvSpPr>
          <p:spPr bwMode="auto">
            <a:xfrm>
              <a:off x="3384" y="2723"/>
              <a:ext cx="42" cy="44"/>
            </a:xfrm>
            <a:custGeom>
              <a:avLst/>
              <a:gdLst/>
              <a:ahLst/>
              <a:cxnLst>
                <a:cxn ang="0">
                  <a:pos x="29" y="103"/>
                </a:cxn>
                <a:cxn ang="0">
                  <a:pos x="31" y="101"/>
                </a:cxn>
                <a:cxn ang="0">
                  <a:pos x="29" y="99"/>
                </a:cxn>
                <a:cxn ang="0">
                  <a:pos x="31" y="99"/>
                </a:cxn>
                <a:cxn ang="0">
                  <a:pos x="26" y="96"/>
                </a:cxn>
                <a:cxn ang="0">
                  <a:pos x="29" y="92"/>
                </a:cxn>
                <a:cxn ang="0">
                  <a:pos x="26" y="92"/>
                </a:cxn>
                <a:cxn ang="0">
                  <a:pos x="24" y="94"/>
                </a:cxn>
                <a:cxn ang="0">
                  <a:pos x="21" y="91"/>
                </a:cxn>
                <a:cxn ang="0">
                  <a:pos x="19" y="91"/>
                </a:cxn>
                <a:cxn ang="0">
                  <a:pos x="19" y="89"/>
                </a:cxn>
                <a:cxn ang="0">
                  <a:pos x="16" y="89"/>
                </a:cxn>
                <a:cxn ang="0">
                  <a:pos x="14" y="84"/>
                </a:cxn>
                <a:cxn ang="0">
                  <a:pos x="16" y="84"/>
                </a:cxn>
                <a:cxn ang="0">
                  <a:pos x="14" y="80"/>
                </a:cxn>
                <a:cxn ang="0">
                  <a:pos x="17" y="79"/>
                </a:cxn>
                <a:cxn ang="0">
                  <a:pos x="16" y="75"/>
                </a:cxn>
                <a:cxn ang="0">
                  <a:pos x="16" y="72"/>
                </a:cxn>
                <a:cxn ang="0">
                  <a:pos x="12" y="70"/>
                </a:cxn>
                <a:cxn ang="0">
                  <a:pos x="7" y="69"/>
                </a:cxn>
                <a:cxn ang="0">
                  <a:pos x="4" y="63"/>
                </a:cxn>
                <a:cxn ang="0">
                  <a:pos x="0" y="62"/>
                </a:cxn>
                <a:cxn ang="0">
                  <a:pos x="41" y="12"/>
                </a:cxn>
                <a:cxn ang="0">
                  <a:pos x="50" y="0"/>
                </a:cxn>
                <a:cxn ang="0">
                  <a:pos x="60" y="10"/>
                </a:cxn>
                <a:cxn ang="0">
                  <a:pos x="69" y="12"/>
                </a:cxn>
                <a:cxn ang="0">
                  <a:pos x="74" y="21"/>
                </a:cxn>
                <a:cxn ang="0">
                  <a:pos x="82" y="19"/>
                </a:cxn>
                <a:cxn ang="0">
                  <a:pos x="87" y="22"/>
                </a:cxn>
                <a:cxn ang="0">
                  <a:pos x="101" y="26"/>
                </a:cxn>
                <a:cxn ang="0">
                  <a:pos x="105" y="29"/>
                </a:cxn>
                <a:cxn ang="0">
                  <a:pos x="84" y="57"/>
                </a:cxn>
                <a:cxn ang="0">
                  <a:pos x="65" y="82"/>
                </a:cxn>
                <a:cxn ang="0">
                  <a:pos x="41" y="110"/>
                </a:cxn>
                <a:cxn ang="0">
                  <a:pos x="40" y="106"/>
                </a:cxn>
                <a:cxn ang="0">
                  <a:pos x="40" y="106"/>
                </a:cxn>
                <a:cxn ang="0">
                  <a:pos x="36" y="108"/>
                </a:cxn>
                <a:cxn ang="0">
                  <a:pos x="35" y="104"/>
                </a:cxn>
                <a:cxn ang="0">
                  <a:pos x="29" y="103"/>
                </a:cxn>
              </a:cxnLst>
              <a:rect l="0" t="0" r="r" b="b"/>
              <a:pathLst>
                <a:path w="105" h="110">
                  <a:moveTo>
                    <a:pt x="29" y="103"/>
                  </a:moveTo>
                  <a:lnTo>
                    <a:pt x="31" y="101"/>
                  </a:lnTo>
                  <a:lnTo>
                    <a:pt x="29" y="99"/>
                  </a:lnTo>
                  <a:lnTo>
                    <a:pt x="31" y="99"/>
                  </a:lnTo>
                  <a:lnTo>
                    <a:pt x="26" y="96"/>
                  </a:lnTo>
                  <a:lnTo>
                    <a:pt x="29" y="92"/>
                  </a:lnTo>
                  <a:lnTo>
                    <a:pt x="26" y="92"/>
                  </a:lnTo>
                  <a:lnTo>
                    <a:pt x="24" y="94"/>
                  </a:lnTo>
                  <a:lnTo>
                    <a:pt x="21" y="91"/>
                  </a:lnTo>
                  <a:lnTo>
                    <a:pt x="19" y="91"/>
                  </a:lnTo>
                  <a:lnTo>
                    <a:pt x="19" y="89"/>
                  </a:lnTo>
                  <a:lnTo>
                    <a:pt x="16" y="89"/>
                  </a:lnTo>
                  <a:lnTo>
                    <a:pt x="14" y="84"/>
                  </a:lnTo>
                  <a:lnTo>
                    <a:pt x="16" y="84"/>
                  </a:lnTo>
                  <a:lnTo>
                    <a:pt x="14" y="80"/>
                  </a:lnTo>
                  <a:lnTo>
                    <a:pt x="17" y="79"/>
                  </a:lnTo>
                  <a:lnTo>
                    <a:pt x="16" y="75"/>
                  </a:lnTo>
                  <a:lnTo>
                    <a:pt x="16" y="72"/>
                  </a:lnTo>
                  <a:lnTo>
                    <a:pt x="12" y="70"/>
                  </a:lnTo>
                  <a:lnTo>
                    <a:pt x="7" y="69"/>
                  </a:lnTo>
                  <a:lnTo>
                    <a:pt x="4" y="63"/>
                  </a:lnTo>
                  <a:lnTo>
                    <a:pt x="0" y="62"/>
                  </a:lnTo>
                  <a:lnTo>
                    <a:pt x="41" y="12"/>
                  </a:lnTo>
                  <a:lnTo>
                    <a:pt x="50" y="0"/>
                  </a:lnTo>
                  <a:lnTo>
                    <a:pt x="60" y="10"/>
                  </a:lnTo>
                  <a:lnTo>
                    <a:pt x="69" y="12"/>
                  </a:lnTo>
                  <a:lnTo>
                    <a:pt x="74" y="21"/>
                  </a:lnTo>
                  <a:lnTo>
                    <a:pt x="82" y="19"/>
                  </a:lnTo>
                  <a:lnTo>
                    <a:pt x="87" y="22"/>
                  </a:lnTo>
                  <a:lnTo>
                    <a:pt x="101" y="26"/>
                  </a:lnTo>
                  <a:lnTo>
                    <a:pt x="105" y="29"/>
                  </a:lnTo>
                  <a:lnTo>
                    <a:pt x="84" y="57"/>
                  </a:lnTo>
                  <a:lnTo>
                    <a:pt x="65" y="82"/>
                  </a:lnTo>
                  <a:lnTo>
                    <a:pt x="41" y="110"/>
                  </a:lnTo>
                  <a:lnTo>
                    <a:pt x="40" y="106"/>
                  </a:lnTo>
                  <a:lnTo>
                    <a:pt x="40" y="106"/>
                  </a:lnTo>
                  <a:lnTo>
                    <a:pt x="36" y="108"/>
                  </a:lnTo>
                  <a:lnTo>
                    <a:pt x="35" y="104"/>
                  </a:lnTo>
                  <a:lnTo>
                    <a:pt x="29" y="103"/>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58" name="Freeform 1690"/>
            <p:cNvSpPr>
              <a:spLocks/>
            </p:cNvSpPr>
            <p:nvPr/>
          </p:nvSpPr>
          <p:spPr bwMode="auto">
            <a:xfrm>
              <a:off x="3505" y="2710"/>
              <a:ext cx="31" cy="39"/>
            </a:xfrm>
            <a:custGeom>
              <a:avLst/>
              <a:gdLst/>
              <a:ahLst/>
              <a:cxnLst>
                <a:cxn ang="0">
                  <a:pos x="32" y="90"/>
                </a:cxn>
                <a:cxn ang="0">
                  <a:pos x="30" y="89"/>
                </a:cxn>
                <a:cxn ang="0">
                  <a:pos x="27" y="87"/>
                </a:cxn>
                <a:cxn ang="0">
                  <a:pos x="27" y="85"/>
                </a:cxn>
                <a:cxn ang="0">
                  <a:pos x="22" y="87"/>
                </a:cxn>
                <a:cxn ang="0">
                  <a:pos x="20" y="85"/>
                </a:cxn>
                <a:cxn ang="0">
                  <a:pos x="17" y="85"/>
                </a:cxn>
                <a:cxn ang="0">
                  <a:pos x="15" y="83"/>
                </a:cxn>
                <a:cxn ang="0">
                  <a:pos x="1" y="82"/>
                </a:cxn>
                <a:cxn ang="0">
                  <a:pos x="0" y="77"/>
                </a:cxn>
                <a:cxn ang="0">
                  <a:pos x="3" y="71"/>
                </a:cxn>
                <a:cxn ang="0">
                  <a:pos x="8" y="61"/>
                </a:cxn>
                <a:cxn ang="0">
                  <a:pos x="10" y="54"/>
                </a:cxn>
                <a:cxn ang="0">
                  <a:pos x="12" y="51"/>
                </a:cxn>
                <a:cxn ang="0">
                  <a:pos x="18" y="44"/>
                </a:cxn>
                <a:cxn ang="0">
                  <a:pos x="22" y="37"/>
                </a:cxn>
                <a:cxn ang="0">
                  <a:pos x="25" y="32"/>
                </a:cxn>
                <a:cxn ang="0">
                  <a:pos x="24" y="31"/>
                </a:cxn>
                <a:cxn ang="0">
                  <a:pos x="25" y="15"/>
                </a:cxn>
                <a:cxn ang="0">
                  <a:pos x="30" y="3"/>
                </a:cxn>
                <a:cxn ang="0">
                  <a:pos x="34" y="0"/>
                </a:cxn>
                <a:cxn ang="0">
                  <a:pos x="37" y="3"/>
                </a:cxn>
                <a:cxn ang="0">
                  <a:pos x="37" y="8"/>
                </a:cxn>
                <a:cxn ang="0">
                  <a:pos x="41" y="8"/>
                </a:cxn>
                <a:cxn ang="0">
                  <a:pos x="41" y="10"/>
                </a:cxn>
                <a:cxn ang="0">
                  <a:pos x="47" y="12"/>
                </a:cxn>
                <a:cxn ang="0">
                  <a:pos x="51" y="10"/>
                </a:cxn>
                <a:cxn ang="0">
                  <a:pos x="51" y="8"/>
                </a:cxn>
                <a:cxn ang="0">
                  <a:pos x="51" y="7"/>
                </a:cxn>
                <a:cxn ang="0">
                  <a:pos x="53" y="8"/>
                </a:cxn>
                <a:cxn ang="0">
                  <a:pos x="58" y="13"/>
                </a:cxn>
                <a:cxn ang="0">
                  <a:pos x="61" y="15"/>
                </a:cxn>
                <a:cxn ang="0">
                  <a:pos x="59" y="17"/>
                </a:cxn>
                <a:cxn ang="0">
                  <a:pos x="61" y="22"/>
                </a:cxn>
                <a:cxn ang="0">
                  <a:pos x="63" y="22"/>
                </a:cxn>
                <a:cxn ang="0">
                  <a:pos x="66" y="22"/>
                </a:cxn>
                <a:cxn ang="0">
                  <a:pos x="66" y="27"/>
                </a:cxn>
                <a:cxn ang="0">
                  <a:pos x="78" y="25"/>
                </a:cxn>
                <a:cxn ang="0">
                  <a:pos x="68" y="49"/>
                </a:cxn>
                <a:cxn ang="0">
                  <a:pos x="66" y="68"/>
                </a:cxn>
                <a:cxn ang="0">
                  <a:pos x="65" y="65"/>
                </a:cxn>
                <a:cxn ang="0">
                  <a:pos x="53" y="73"/>
                </a:cxn>
                <a:cxn ang="0">
                  <a:pos x="65" y="89"/>
                </a:cxn>
                <a:cxn ang="0">
                  <a:pos x="61" y="97"/>
                </a:cxn>
                <a:cxn ang="0">
                  <a:pos x="46" y="97"/>
                </a:cxn>
                <a:cxn ang="0">
                  <a:pos x="39" y="94"/>
                </a:cxn>
                <a:cxn ang="0">
                  <a:pos x="35" y="90"/>
                </a:cxn>
                <a:cxn ang="0">
                  <a:pos x="32" y="90"/>
                </a:cxn>
              </a:cxnLst>
              <a:rect l="0" t="0" r="r" b="b"/>
              <a:pathLst>
                <a:path w="78" h="97">
                  <a:moveTo>
                    <a:pt x="32" y="90"/>
                  </a:moveTo>
                  <a:lnTo>
                    <a:pt x="30" y="89"/>
                  </a:lnTo>
                  <a:lnTo>
                    <a:pt x="27" y="87"/>
                  </a:lnTo>
                  <a:lnTo>
                    <a:pt x="27" y="85"/>
                  </a:lnTo>
                  <a:lnTo>
                    <a:pt x="22" y="87"/>
                  </a:lnTo>
                  <a:lnTo>
                    <a:pt x="20" y="85"/>
                  </a:lnTo>
                  <a:lnTo>
                    <a:pt x="17" y="85"/>
                  </a:lnTo>
                  <a:lnTo>
                    <a:pt x="15" y="83"/>
                  </a:lnTo>
                  <a:lnTo>
                    <a:pt x="1" y="82"/>
                  </a:lnTo>
                  <a:lnTo>
                    <a:pt x="0" y="77"/>
                  </a:lnTo>
                  <a:lnTo>
                    <a:pt x="3" y="71"/>
                  </a:lnTo>
                  <a:lnTo>
                    <a:pt x="8" y="61"/>
                  </a:lnTo>
                  <a:lnTo>
                    <a:pt x="10" y="54"/>
                  </a:lnTo>
                  <a:lnTo>
                    <a:pt x="12" y="51"/>
                  </a:lnTo>
                  <a:lnTo>
                    <a:pt x="18" y="44"/>
                  </a:lnTo>
                  <a:lnTo>
                    <a:pt x="22" y="37"/>
                  </a:lnTo>
                  <a:lnTo>
                    <a:pt x="25" y="32"/>
                  </a:lnTo>
                  <a:lnTo>
                    <a:pt x="24" y="31"/>
                  </a:lnTo>
                  <a:lnTo>
                    <a:pt x="25" y="15"/>
                  </a:lnTo>
                  <a:lnTo>
                    <a:pt x="30" y="3"/>
                  </a:lnTo>
                  <a:lnTo>
                    <a:pt x="34" y="0"/>
                  </a:lnTo>
                  <a:lnTo>
                    <a:pt x="37" y="3"/>
                  </a:lnTo>
                  <a:lnTo>
                    <a:pt x="37" y="8"/>
                  </a:lnTo>
                  <a:lnTo>
                    <a:pt x="41" y="8"/>
                  </a:lnTo>
                  <a:lnTo>
                    <a:pt x="41" y="10"/>
                  </a:lnTo>
                  <a:lnTo>
                    <a:pt x="47" y="12"/>
                  </a:lnTo>
                  <a:lnTo>
                    <a:pt x="51" y="10"/>
                  </a:lnTo>
                  <a:lnTo>
                    <a:pt x="51" y="8"/>
                  </a:lnTo>
                  <a:lnTo>
                    <a:pt x="51" y="7"/>
                  </a:lnTo>
                  <a:lnTo>
                    <a:pt x="53" y="8"/>
                  </a:lnTo>
                  <a:lnTo>
                    <a:pt x="58" y="13"/>
                  </a:lnTo>
                  <a:lnTo>
                    <a:pt x="61" y="15"/>
                  </a:lnTo>
                  <a:lnTo>
                    <a:pt x="59" y="17"/>
                  </a:lnTo>
                  <a:lnTo>
                    <a:pt x="61" y="22"/>
                  </a:lnTo>
                  <a:lnTo>
                    <a:pt x="63" y="22"/>
                  </a:lnTo>
                  <a:lnTo>
                    <a:pt x="66" y="22"/>
                  </a:lnTo>
                  <a:lnTo>
                    <a:pt x="66" y="27"/>
                  </a:lnTo>
                  <a:lnTo>
                    <a:pt x="78" y="25"/>
                  </a:lnTo>
                  <a:lnTo>
                    <a:pt x="68" y="49"/>
                  </a:lnTo>
                  <a:lnTo>
                    <a:pt x="66" y="68"/>
                  </a:lnTo>
                  <a:lnTo>
                    <a:pt x="65" y="65"/>
                  </a:lnTo>
                  <a:lnTo>
                    <a:pt x="53" y="73"/>
                  </a:lnTo>
                  <a:lnTo>
                    <a:pt x="65" y="89"/>
                  </a:lnTo>
                  <a:lnTo>
                    <a:pt x="61" y="97"/>
                  </a:lnTo>
                  <a:lnTo>
                    <a:pt x="46" y="97"/>
                  </a:lnTo>
                  <a:lnTo>
                    <a:pt x="39" y="94"/>
                  </a:lnTo>
                  <a:lnTo>
                    <a:pt x="35" y="90"/>
                  </a:lnTo>
                  <a:lnTo>
                    <a:pt x="32" y="90"/>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59" name="Freeform 1691"/>
            <p:cNvSpPr>
              <a:spLocks/>
            </p:cNvSpPr>
            <p:nvPr/>
          </p:nvSpPr>
          <p:spPr bwMode="auto">
            <a:xfrm>
              <a:off x="3417" y="2730"/>
              <a:ext cx="60" cy="30"/>
            </a:xfrm>
            <a:custGeom>
              <a:avLst/>
              <a:gdLst/>
              <a:ahLst/>
              <a:cxnLst>
                <a:cxn ang="0">
                  <a:pos x="135" y="53"/>
                </a:cxn>
                <a:cxn ang="0">
                  <a:pos x="125" y="53"/>
                </a:cxn>
                <a:cxn ang="0">
                  <a:pos x="120" y="52"/>
                </a:cxn>
                <a:cxn ang="0">
                  <a:pos x="114" y="45"/>
                </a:cxn>
                <a:cxn ang="0">
                  <a:pos x="80" y="75"/>
                </a:cxn>
                <a:cxn ang="0">
                  <a:pos x="75" y="72"/>
                </a:cxn>
                <a:cxn ang="0">
                  <a:pos x="73" y="67"/>
                </a:cxn>
                <a:cxn ang="0">
                  <a:pos x="60" y="60"/>
                </a:cxn>
                <a:cxn ang="0">
                  <a:pos x="51" y="57"/>
                </a:cxn>
                <a:cxn ang="0">
                  <a:pos x="44" y="55"/>
                </a:cxn>
                <a:cxn ang="0">
                  <a:pos x="41" y="52"/>
                </a:cxn>
                <a:cxn ang="0">
                  <a:pos x="32" y="48"/>
                </a:cxn>
                <a:cxn ang="0">
                  <a:pos x="24" y="45"/>
                </a:cxn>
                <a:cxn ang="0">
                  <a:pos x="22" y="45"/>
                </a:cxn>
                <a:cxn ang="0">
                  <a:pos x="14" y="43"/>
                </a:cxn>
                <a:cxn ang="0">
                  <a:pos x="12" y="41"/>
                </a:cxn>
                <a:cxn ang="0">
                  <a:pos x="0" y="40"/>
                </a:cxn>
                <a:cxn ang="0">
                  <a:pos x="21" y="12"/>
                </a:cxn>
                <a:cxn ang="0">
                  <a:pos x="21" y="9"/>
                </a:cxn>
                <a:cxn ang="0">
                  <a:pos x="24" y="7"/>
                </a:cxn>
                <a:cxn ang="0">
                  <a:pos x="34" y="0"/>
                </a:cxn>
                <a:cxn ang="0">
                  <a:pos x="38" y="0"/>
                </a:cxn>
                <a:cxn ang="0">
                  <a:pos x="50" y="11"/>
                </a:cxn>
                <a:cxn ang="0">
                  <a:pos x="53" y="7"/>
                </a:cxn>
                <a:cxn ang="0">
                  <a:pos x="55" y="12"/>
                </a:cxn>
                <a:cxn ang="0">
                  <a:pos x="56" y="12"/>
                </a:cxn>
                <a:cxn ang="0">
                  <a:pos x="60" y="11"/>
                </a:cxn>
                <a:cxn ang="0">
                  <a:pos x="70" y="11"/>
                </a:cxn>
                <a:cxn ang="0">
                  <a:pos x="85" y="21"/>
                </a:cxn>
                <a:cxn ang="0">
                  <a:pos x="87" y="24"/>
                </a:cxn>
                <a:cxn ang="0">
                  <a:pos x="92" y="28"/>
                </a:cxn>
                <a:cxn ang="0">
                  <a:pos x="94" y="26"/>
                </a:cxn>
                <a:cxn ang="0">
                  <a:pos x="96" y="28"/>
                </a:cxn>
                <a:cxn ang="0">
                  <a:pos x="97" y="28"/>
                </a:cxn>
                <a:cxn ang="0">
                  <a:pos x="96" y="26"/>
                </a:cxn>
                <a:cxn ang="0">
                  <a:pos x="99" y="17"/>
                </a:cxn>
                <a:cxn ang="0">
                  <a:pos x="97" y="16"/>
                </a:cxn>
                <a:cxn ang="0">
                  <a:pos x="101" y="14"/>
                </a:cxn>
                <a:cxn ang="0">
                  <a:pos x="104" y="12"/>
                </a:cxn>
                <a:cxn ang="0">
                  <a:pos x="109" y="16"/>
                </a:cxn>
                <a:cxn ang="0">
                  <a:pos x="109" y="12"/>
                </a:cxn>
                <a:cxn ang="0">
                  <a:pos x="116" y="17"/>
                </a:cxn>
                <a:cxn ang="0">
                  <a:pos x="121" y="19"/>
                </a:cxn>
                <a:cxn ang="0">
                  <a:pos x="120" y="21"/>
                </a:cxn>
                <a:cxn ang="0">
                  <a:pos x="128" y="26"/>
                </a:cxn>
                <a:cxn ang="0">
                  <a:pos x="135" y="26"/>
                </a:cxn>
                <a:cxn ang="0">
                  <a:pos x="140" y="22"/>
                </a:cxn>
                <a:cxn ang="0">
                  <a:pos x="147" y="22"/>
                </a:cxn>
                <a:cxn ang="0">
                  <a:pos x="149" y="29"/>
                </a:cxn>
                <a:cxn ang="0">
                  <a:pos x="149" y="33"/>
                </a:cxn>
                <a:cxn ang="0">
                  <a:pos x="147" y="33"/>
                </a:cxn>
                <a:cxn ang="0">
                  <a:pos x="147" y="46"/>
                </a:cxn>
                <a:cxn ang="0">
                  <a:pos x="142" y="52"/>
                </a:cxn>
                <a:cxn ang="0">
                  <a:pos x="137" y="50"/>
                </a:cxn>
                <a:cxn ang="0">
                  <a:pos x="135" y="52"/>
                </a:cxn>
                <a:cxn ang="0">
                  <a:pos x="135" y="53"/>
                </a:cxn>
              </a:cxnLst>
              <a:rect l="0" t="0" r="r" b="b"/>
              <a:pathLst>
                <a:path w="149" h="75">
                  <a:moveTo>
                    <a:pt x="135" y="53"/>
                  </a:moveTo>
                  <a:lnTo>
                    <a:pt x="125" y="53"/>
                  </a:lnTo>
                  <a:lnTo>
                    <a:pt x="120" y="52"/>
                  </a:lnTo>
                  <a:lnTo>
                    <a:pt x="114" y="45"/>
                  </a:lnTo>
                  <a:lnTo>
                    <a:pt x="80" y="75"/>
                  </a:lnTo>
                  <a:lnTo>
                    <a:pt x="75" y="72"/>
                  </a:lnTo>
                  <a:lnTo>
                    <a:pt x="73" y="67"/>
                  </a:lnTo>
                  <a:lnTo>
                    <a:pt x="60" y="60"/>
                  </a:lnTo>
                  <a:lnTo>
                    <a:pt x="51" y="57"/>
                  </a:lnTo>
                  <a:lnTo>
                    <a:pt x="44" y="55"/>
                  </a:lnTo>
                  <a:lnTo>
                    <a:pt x="41" y="52"/>
                  </a:lnTo>
                  <a:lnTo>
                    <a:pt x="32" y="48"/>
                  </a:lnTo>
                  <a:lnTo>
                    <a:pt x="24" y="45"/>
                  </a:lnTo>
                  <a:lnTo>
                    <a:pt x="22" y="45"/>
                  </a:lnTo>
                  <a:lnTo>
                    <a:pt x="14" y="43"/>
                  </a:lnTo>
                  <a:lnTo>
                    <a:pt x="12" y="41"/>
                  </a:lnTo>
                  <a:lnTo>
                    <a:pt x="0" y="40"/>
                  </a:lnTo>
                  <a:lnTo>
                    <a:pt x="21" y="12"/>
                  </a:lnTo>
                  <a:lnTo>
                    <a:pt x="21" y="9"/>
                  </a:lnTo>
                  <a:lnTo>
                    <a:pt x="24" y="7"/>
                  </a:lnTo>
                  <a:lnTo>
                    <a:pt x="34" y="0"/>
                  </a:lnTo>
                  <a:lnTo>
                    <a:pt x="38" y="0"/>
                  </a:lnTo>
                  <a:lnTo>
                    <a:pt x="50" y="11"/>
                  </a:lnTo>
                  <a:lnTo>
                    <a:pt x="53" y="7"/>
                  </a:lnTo>
                  <a:lnTo>
                    <a:pt x="55" y="12"/>
                  </a:lnTo>
                  <a:lnTo>
                    <a:pt x="56" y="12"/>
                  </a:lnTo>
                  <a:lnTo>
                    <a:pt x="60" y="11"/>
                  </a:lnTo>
                  <a:lnTo>
                    <a:pt x="70" y="11"/>
                  </a:lnTo>
                  <a:lnTo>
                    <a:pt x="85" y="21"/>
                  </a:lnTo>
                  <a:lnTo>
                    <a:pt x="87" y="24"/>
                  </a:lnTo>
                  <a:lnTo>
                    <a:pt x="92" y="28"/>
                  </a:lnTo>
                  <a:lnTo>
                    <a:pt x="94" y="26"/>
                  </a:lnTo>
                  <a:lnTo>
                    <a:pt x="96" y="28"/>
                  </a:lnTo>
                  <a:lnTo>
                    <a:pt x="97" y="28"/>
                  </a:lnTo>
                  <a:lnTo>
                    <a:pt x="96" y="26"/>
                  </a:lnTo>
                  <a:lnTo>
                    <a:pt x="99" y="17"/>
                  </a:lnTo>
                  <a:lnTo>
                    <a:pt x="97" y="16"/>
                  </a:lnTo>
                  <a:lnTo>
                    <a:pt x="101" y="14"/>
                  </a:lnTo>
                  <a:lnTo>
                    <a:pt x="104" y="12"/>
                  </a:lnTo>
                  <a:lnTo>
                    <a:pt x="109" y="16"/>
                  </a:lnTo>
                  <a:lnTo>
                    <a:pt x="109" y="12"/>
                  </a:lnTo>
                  <a:lnTo>
                    <a:pt x="116" y="17"/>
                  </a:lnTo>
                  <a:lnTo>
                    <a:pt x="121" y="19"/>
                  </a:lnTo>
                  <a:lnTo>
                    <a:pt x="120" y="21"/>
                  </a:lnTo>
                  <a:lnTo>
                    <a:pt x="128" y="26"/>
                  </a:lnTo>
                  <a:lnTo>
                    <a:pt x="135" y="26"/>
                  </a:lnTo>
                  <a:lnTo>
                    <a:pt x="140" y="22"/>
                  </a:lnTo>
                  <a:lnTo>
                    <a:pt x="147" y="22"/>
                  </a:lnTo>
                  <a:lnTo>
                    <a:pt x="149" y="29"/>
                  </a:lnTo>
                  <a:lnTo>
                    <a:pt x="149" y="33"/>
                  </a:lnTo>
                  <a:lnTo>
                    <a:pt x="147" y="33"/>
                  </a:lnTo>
                  <a:lnTo>
                    <a:pt x="147" y="46"/>
                  </a:lnTo>
                  <a:lnTo>
                    <a:pt x="142" y="52"/>
                  </a:lnTo>
                  <a:lnTo>
                    <a:pt x="137" y="50"/>
                  </a:lnTo>
                  <a:lnTo>
                    <a:pt x="135" y="52"/>
                  </a:lnTo>
                  <a:lnTo>
                    <a:pt x="135" y="53"/>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60" name="Freeform 1692"/>
            <p:cNvSpPr>
              <a:spLocks/>
            </p:cNvSpPr>
            <p:nvPr/>
          </p:nvSpPr>
          <p:spPr bwMode="auto">
            <a:xfrm>
              <a:off x="3471" y="2733"/>
              <a:ext cx="47" cy="39"/>
            </a:xfrm>
            <a:custGeom>
              <a:avLst/>
              <a:gdLst/>
              <a:ahLst/>
              <a:cxnLst>
                <a:cxn ang="0">
                  <a:pos x="78" y="84"/>
                </a:cxn>
                <a:cxn ang="0">
                  <a:pos x="67" y="97"/>
                </a:cxn>
                <a:cxn ang="0">
                  <a:pos x="63" y="89"/>
                </a:cxn>
                <a:cxn ang="0">
                  <a:pos x="60" y="90"/>
                </a:cxn>
                <a:cxn ang="0">
                  <a:pos x="55" y="94"/>
                </a:cxn>
                <a:cxn ang="0">
                  <a:pos x="49" y="87"/>
                </a:cxn>
                <a:cxn ang="0">
                  <a:pos x="48" y="78"/>
                </a:cxn>
                <a:cxn ang="0">
                  <a:pos x="43" y="78"/>
                </a:cxn>
                <a:cxn ang="0">
                  <a:pos x="39" y="82"/>
                </a:cxn>
                <a:cxn ang="0">
                  <a:pos x="32" y="77"/>
                </a:cxn>
                <a:cxn ang="0">
                  <a:pos x="7" y="60"/>
                </a:cxn>
                <a:cxn ang="0">
                  <a:pos x="10" y="56"/>
                </a:cxn>
                <a:cxn ang="0">
                  <a:pos x="7" y="53"/>
                </a:cxn>
                <a:cxn ang="0">
                  <a:pos x="3" y="51"/>
                </a:cxn>
                <a:cxn ang="0">
                  <a:pos x="2" y="46"/>
                </a:cxn>
                <a:cxn ang="0">
                  <a:pos x="0" y="44"/>
                </a:cxn>
                <a:cxn ang="0">
                  <a:pos x="0" y="43"/>
                </a:cxn>
                <a:cxn ang="0">
                  <a:pos x="2" y="41"/>
                </a:cxn>
                <a:cxn ang="0">
                  <a:pos x="7" y="43"/>
                </a:cxn>
                <a:cxn ang="0">
                  <a:pos x="12" y="37"/>
                </a:cxn>
                <a:cxn ang="0">
                  <a:pos x="12" y="24"/>
                </a:cxn>
                <a:cxn ang="0">
                  <a:pos x="14" y="24"/>
                </a:cxn>
                <a:cxn ang="0">
                  <a:pos x="14" y="20"/>
                </a:cxn>
                <a:cxn ang="0">
                  <a:pos x="12" y="13"/>
                </a:cxn>
                <a:cxn ang="0">
                  <a:pos x="14" y="12"/>
                </a:cxn>
                <a:cxn ang="0">
                  <a:pos x="17" y="12"/>
                </a:cxn>
                <a:cxn ang="0">
                  <a:pos x="22" y="10"/>
                </a:cxn>
                <a:cxn ang="0">
                  <a:pos x="22" y="8"/>
                </a:cxn>
                <a:cxn ang="0">
                  <a:pos x="20" y="5"/>
                </a:cxn>
                <a:cxn ang="0">
                  <a:pos x="24" y="3"/>
                </a:cxn>
                <a:cxn ang="0">
                  <a:pos x="26" y="2"/>
                </a:cxn>
                <a:cxn ang="0">
                  <a:pos x="31" y="0"/>
                </a:cxn>
                <a:cxn ang="0">
                  <a:pos x="38" y="0"/>
                </a:cxn>
                <a:cxn ang="0">
                  <a:pos x="38" y="0"/>
                </a:cxn>
                <a:cxn ang="0">
                  <a:pos x="39" y="0"/>
                </a:cxn>
                <a:cxn ang="0">
                  <a:pos x="39" y="0"/>
                </a:cxn>
                <a:cxn ang="0">
                  <a:pos x="43" y="0"/>
                </a:cxn>
                <a:cxn ang="0">
                  <a:pos x="49" y="3"/>
                </a:cxn>
                <a:cxn ang="0">
                  <a:pos x="56" y="7"/>
                </a:cxn>
                <a:cxn ang="0">
                  <a:pos x="56" y="8"/>
                </a:cxn>
                <a:cxn ang="0">
                  <a:pos x="61" y="12"/>
                </a:cxn>
                <a:cxn ang="0">
                  <a:pos x="68" y="15"/>
                </a:cxn>
                <a:cxn ang="0">
                  <a:pos x="75" y="22"/>
                </a:cxn>
                <a:cxn ang="0">
                  <a:pos x="85" y="24"/>
                </a:cxn>
                <a:cxn ang="0">
                  <a:pos x="99" y="25"/>
                </a:cxn>
                <a:cxn ang="0">
                  <a:pos x="101" y="27"/>
                </a:cxn>
                <a:cxn ang="0">
                  <a:pos x="104" y="27"/>
                </a:cxn>
                <a:cxn ang="0">
                  <a:pos x="106" y="29"/>
                </a:cxn>
                <a:cxn ang="0">
                  <a:pos x="111" y="27"/>
                </a:cxn>
                <a:cxn ang="0">
                  <a:pos x="111" y="29"/>
                </a:cxn>
                <a:cxn ang="0">
                  <a:pos x="114" y="31"/>
                </a:cxn>
                <a:cxn ang="0">
                  <a:pos x="116" y="32"/>
                </a:cxn>
                <a:cxn ang="0">
                  <a:pos x="113" y="36"/>
                </a:cxn>
                <a:cxn ang="0">
                  <a:pos x="109" y="43"/>
                </a:cxn>
                <a:cxn ang="0">
                  <a:pos x="102" y="44"/>
                </a:cxn>
                <a:cxn ang="0">
                  <a:pos x="96" y="49"/>
                </a:cxn>
                <a:cxn ang="0">
                  <a:pos x="84" y="75"/>
                </a:cxn>
                <a:cxn ang="0">
                  <a:pos x="82" y="80"/>
                </a:cxn>
                <a:cxn ang="0">
                  <a:pos x="78" y="84"/>
                </a:cxn>
              </a:cxnLst>
              <a:rect l="0" t="0" r="r" b="b"/>
              <a:pathLst>
                <a:path w="116" h="97">
                  <a:moveTo>
                    <a:pt x="78" y="84"/>
                  </a:moveTo>
                  <a:lnTo>
                    <a:pt x="67" y="97"/>
                  </a:lnTo>
                  <a:lnTo>
                    <a:pt x="63" y="89"/>
                  </a:lnTo>
                  <a:lnTo>
                    <a:pt x="60" y="90"/>
                  </a:lnTo>
                  <a:lnTo>
                    <a:pt x="55" y="94"/>
                  </a:lnTo>
                  <a:lnTo>
                    <a:pt x="49" y="87"/>
                  </a:lnTo>
                  <a:lnTo>
                    <a:pt x="48" y="78"/>
                  </a:lnTo>
                  <a:lnTo>
                    <a:pt x="43" y="78"/>
                  </a:lnTo>
                  <a:lnTo>
                    <a:pt x="39" y="82"/>
                  </a:lnTo>
                  <a:lnTo>
                    <a:pt x="32" y="77"/>
                  </a:lnTo>
                  <a:lnTo>
                    <a:pt x="7" y="60"/>
                  </a:lnTo>
                  <a:lnTo>
                    <a:pt x="10" y="56"/>
                  </a:lnTo>
                  <a:lnTo>
                    <a:pt x="7" y="53"/>
                  </a:lnTo>
                  <a:lnTo>
                    <a:pt x="3" y="51"/>
                  </a:lnTo>
                  <a:lnTo>
                    <a:pt x="2" y="46"/>
                  </a:lnTo>
                  <a:lnTo>
                    <a:pt x="0" y="44"/>
                  </a:lnTo>
                  <a:lnTo>
                    <a:pt x="0" y="43"/>
                  </a:lnTo>
                  <a:lnTo>
                    <a:pt x="2" y="41"/>
                  </a:lnTo>
                  <a:lnTo>
                    <a:pt x="7" y="43"/>
                  </a:lnTo>
                  <a:lnTo>
                    <a:pt x="12" y="37"/>
                  </a:lnTo>
                  <a:lnTo>
                    <a:pt x="12" y="24"/>
                  </a:lnTo>
                  <a:lnTo>
                    <a:pt x="14" y="24"/>
                  </a:lnTo>
                  <a:lnTo>
                    <a:pt x="14" y="20"/>
                  </a:lnTo>
                  <a:lnTo>
                    <a:pt x="12" y="13"/>
                  </a:lnTo>
                  <a:lnTo>
                    <a:pt x="14" y="12"/>
                  </a:lnTo>
                  <a:lnTo>
                    <a:pt x="17" y="12"/>
                  </a:lnTo>
                  <a:lnTo>
                    <a:pt x="22" y="10"/>
                  </a:lnTo>
                  <a:lnTo>
                    <a:pt x="22" y="8"/>
                  </a:lnTo>
                  <a:lnTo>
                    <a:pt x="20" y="5"/>
                  </a:lnTo>
                  <a:lnTo>
                    <a:pt x="24" y="3"/>
                  </a:lnTo>
                  <a:lnTo>
                    <a:pt x="26" y="2"/>
                  </a:lnTo>
                  <a:lnTo>
                    <a:pt x="31" y="0"/>
                  </a:lnTo>
                  <a:lnTo>
                    <a:pt x="38" y="0"/>
                  </a:lnTo>
                  <a:lnTo>
                    <a:pt x="38" y="0"/>
                  </a:lnTo>
                  <a:lnTo>
                    <a:pt x="39" y="0"/>
                  </a:lnTo>
                  <a:lnTo>
                    <a:pt x="39" y="0"/>
                  </a:lnTo>
                  <a:lnTo>
                    <a:pt x="43" y="0"/>
                  </a:lnTo>
                  <a:lnTo>
                    <a:pt x="49" y="3"/>
                  </a:lnTo>
                  <a:lnTo>
                    <a:pt x="56" y="7"/>
                  </a:lnTo>
                  <a:lnTo>
                    <a:pt x="56" y="8"/>
                  </a:lnTo>
                  <a:lnTo>
                    <a:pt x="61" y="12"/>
                  </a:lnTo>
                  <a:lnTo>
                    <a:pt x="68" y="15"/>
                  </a:lnTo>
                  <a:lnTo>
                    <a:pt x="75" y="22"/>
                  </a:lnTo>
                  <a:lnTo>
                    <a:pt x="85" y="24"/>
                  </a:lnTo>
                  <a:lnTo>
                    <a:pt x="99" y="25"/>
                  </a:lnTo>
                  <a:lnTo>
                    <a:pt x="101" y="27"/>
                  </a:lnTo>
                  <a:lnTo>
                    <a:pt x="104" y="27"/>
                  </a:lnTo>
                  <a:lnTo>
                    <a:pt x="106" y="29"/>
                  </a:lnTo>
                  <a:lnTo>
                    <a:pt x="111" y="27"/>
                  </a:lnTo>
                  <a:lnTo>
                    <a:pt x="111" y="29"/>
                  </a:lnTo>
                  <a:lnTo>
                    <a:pt x="114" y="31"/>
                  </a:lnTo>
                  <a:lnTo>
                    <a:pt x="116" y="32"/>
                  </a:lnTo>
                  <a:lnTo>
                    <a:pt x="113" y="36"/>
                  </a:lnTo>
                  <a:lnTo>
                    <a:pt x="109" y="43"/>
                  </a:lnTo>
                  <a:lnTo>
                    <a:pt x="102" y="44"/>
                  </a:lnTo>
                  <a:lnTo>
                    <a:pt x="96" y="49"/>
                  </a:lnTo>
                  <a:lnTo>
                    <a:pt x="84" y="75"/>
                  </a:lnTo>
                  <a:lnTo>
                    <a:pt x="82" y="80"/>
                  </a:lnTo>
                  <a:lnTo>
                    <a:pt x="78" y="84"/>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61" name="Freeform 1693"/>
            <p:cNvSpPr>
              <a:spLocks/>
            </p:cNvSpPr>
            <p:nvPr/>
          </p:nvSpPr>
          <p:spPr bwMode="auto">
            <a:xfrm>
              <a:off x="3400" y="2746"/>
              <a:ext cx="30" cy="26"/>
            </a:xfrm>
            <a:custGeom>
              <a:avLst/>
              <a:gdLst/>
              <a:ahLst/>
              <a:cxnLst>
                <a:cxn ang="0">
                  <a:pos x="75" y="53"/>
                </a:cxn>
                <a:cxn ang="0">
                  <a:pos x="64" y="56"/>
                </a:cxn>
                <a:cxn ang="0">
                  <a:pos x="53" y="58"/>
                </a:cxn>
                <a:cxn ang="0">
                  <a:pos x="31" y="54"/>
                </a:cxn>
                <a:cxn ang="0">
                  <a:pos x="23" y="66"/>
                </a:cxn>
                <a:cxn ang="0">
                  <a:pos x="9" y="63"/>
                </a:cxn>
                <a:cxn ang="0">
                  <a:pos x="4" y="59"/>
                </a:cxn>
                <a:cxn ang="0">
                  <a:pos x="0" y="56"/>
                </a:cxn>
                <a:cxn ang="0">
                  <a:pos x="0" y="53"/>
                </a:cxn>
                <a:cxn ang="0">
                  <a:pos x="24" y="25"/>
                </a:cxn>
                <a:cxn ang="0">
                  <a:pos x="43" y="0"/>
                </a:cxn>
                <a:cxn ang="0">
                  <a:pos x="55" y="1"/>
                </a:cxn>
                <a:cxn ang="0">
                  <a:pos x="57" y="3"/>
                </a:cxn>
                <a:cxn ang="0">
                  <a:pos x="65" y="5"/>
                </a:cxn>
                <a:cxn ang="0">
                  <a:pos x="70" y="37"/>
                </a:cxn>
                <a:cxn ang="0">
                  <a:pos x="70" y="46"/>
                </a:cxn>
                <a:cxn ang="0">
                  <a:pos x="75" y="53"/>
                </a:cxn>
              </a:cxnLst>
              <a:rect l="0" t="0" r="r" b="b"/>
              <a:pathLst>
                <a:path w="75" h="66">
                  <a:moveTo>
                    <a:pt x="75" y="53"/>
                  </a:moveTo>
                  <a:lnTo>
                    <a:pt x="64" y="56"/>
                  </a:lnTo>
                  <a:lnTo>
                    <a:pt x="53" y="58"/>
                  </a:lnTo>
                  <a:lnTo>
                    <a:pt x="31" y="54"/>
                  </a:lnTo>
                  <a:lnTo>
                    <a:pt x="23" y="66"/>
                  </a:lnTo>
                  <a:lnTo>
                    <a:pt x="9" y="63"/>
                  </a:lnTo>
                  <a:lnTo>
                    <a:pt x="4" y="59"/>
                  </a:lnTo>
                  <a:lnTo>
                    <a:pt x="0" y="56"/>
                  </a:lnTo>
                  <a:lnTo>
                    <a:pt x="0" y="53"/>
                  </a:lnTo>
                  <a:lnTo>
                    <a:pt x="24" y="25"/>
                  </a:lnTo>
                  <a:lnTo>
                    <a:pt x="43" y="0"/>
                  </a:lnTo>
                  <a:lnTo>
                    <a:pt x="55" y="1"/>
                  </a:lnTo>
                  <a:lnTo>
                    <a:pt x="57" y="3"/>
                  </a:lnTo>
                  <a:lnTo>
                    <a:pt x="65" y="5"/>
                  </a:lnTo>
                  <a:lnTo>
                    <a:pt x="70" y="37"/>
                  </a:lnTo>
                  <a:lnTo>
                    <a:pt x="70" y="46"/>
                  </a:lnTo>
                  <a:lnTo>
                    <a:pt x="75" y="53"/>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62" name="Freeform 1694"/>
            <p:cNvSpPr>
              <a:spLocks/>
            </p:cNvSpPr>
            <p:nvPr/>
          </p:nvSpPr>
          <p:spPr bwMode="auto">
            <a:xfrm>
              <a:off x="3426" y="2748"/>
              <a:ext cx="23" cy="23"/>
            </a:xfrm>
            <a:custGeom>
              <a:avLst/>
              <a:gdLst/>
              <a:ahLst/>
              <a:cxnLst>
                <a:cxn ang="0">
                  <a:pos x="28" y="59"/>
                </a:cxn>
                <a:cxn ang="0">
                  <a:pos x="10" y="48"/>
                </a:cxn>
                <a:cxn ang="0">
                  <a:pos x="5" y="41"/>
                </a:cxn>
                <a:cxn ang="0">
                  <a:pos x="5" y="32"/>
                </a:cxn>
                <a:cxn ang="0">
                  <a:pos x="0" y="0"/>
                </a:cxn>
                <a:cxn ang="0">
                  <a:pos x="2" y="0"/>
                </a:cxn>
                <a:cxn ang="0">
                  <a:pos x="10" y="3"/>
                </a:cxn>
                <a:cxn ang="0">
                  <a:pos x="19" y="7"/>
                </a:cxn>
                <a:cxn ang="0">
                  <a:pos x="22" y="10"/>
                </a:cxn>
                <a:cxn ang="0">
                  <a:pos x="29" y="12"/>
                </a:cxn>
                <a:cxn ang="0">
                  <a:pos x="38" y="15"/>
                </a:cxn>
                <a:cxn ang="0">
                  <a:pos x="51" y="22"/>
                </a:cxn>
                <a:cxn ang="0">
                  <a:pos x="53" y="27"/>
                </a:cxn>
                <a:cxn ang="0">
                  <a:pos x="58" y="30"/>
                </a:cxn>
                <a:cxn ang="0">
                  <a:pos x="48" y="41"/>
                </a:cxn>
                <a:cxn ang="0">
                  <a:pos x="50" y="46"/>
                </a:cxn>
                <a:cxn ang="0">
                  <a:pos x="48" y="51"/>
                </a:cxn>
                <a:cxn ang="0">
                  <a:pos x="48" y="51"/>
                </a:cxn>
                <a:cxn ang="0">
                  <a:pos x="43" y="46"/>
                </a:cxn>
                <a:cxn ang="0">
                  <a:pos x="28" y="59"/>
                </a:cxn>
              </a:cxnLst>
              <a:rect l="0" t="0" r="r" b="b"/>
              <a:pathLst>
                <a:path w="58" h="59">
                  <a:moveTo>
                    <a:pt x="28" y="59"/>
                  </a:moveTo>
                  <a:lnTo>
                    <a:pt x="10" y="48"/>
                  </a:lnTo>
                  <a:lnTo>
                    <a:pt x="5" y="41"/>
                  </a:lnTo>
                  <a:lnTo>
                    <a:pt x="5" y="32"/>
                  </a:lnTo>
                  <a:lnTo>
                    <a:pt x="0" y="0"/>
                  </a:lnTo>
                  <a:lnTo>
                    <a:pt x="2" y="0"/>
                  </a:lnTo>
                  <a:lnTo>
                    <a:pt x="10" y="3"/>
                  </a:lnTo>
                  <a:lnTo>
                    <a:pt x="19" y="7"/>
                  </a:lnTo>
                  <a:lnTo>
                    <a:pt x="22" y="10"/>
                  </a:lnTo>
                  <a:lnTo>
                    <a:pt x="29" y="12"/>
                  </a:lnTo>
                  <a:lnTo>
                    <a:pt x="38" y="15"/>
                  </a:lnTo>
                  <a:lnTo>
                    <a:pt x="51" y="22"/>
                  </a:lnTo>
                  <a:lnTo>
                    <a:pt x="53" y="27"/>
                  </a:lnTo>
                  <a:lnTo>
                    <a:pt x="58" y="30"/>
                  </a:lnTo>
                  <a:lnTo>
                    <a:pt x="48" y="41"/>
                  </a:lnTo>
                  <a:lnTo>
                    <a:pt x="50" y="46"/>
                  </a:lnTo>
                  <a:lnTo>
                    <a:pt x="48" y="51"/>
                  </a:lnTo>
                  <a:lnTo>
                    <a:pt x="48" y="51"/>
                  </a:lnTo>
                  <a:lnTo>
                    <a:pt x="43" y="46"/>
                  </a:lnTo>
                  <a:lnTo>
                    <a:pt x="28" y="59"/>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63" name="Freeform 1695"/>
            <p:cNvSpPr>
              <a:spLocks/>
            </p:cNvSpPr>
            <p:nvPr/>
          </p:nvSpPr>
          <p:spPr bwMode="auto">
            <a:xfrm>
              <a:off x="3449" y="2748"/>
              <a:ext cx="39" cy="29"/>
            </a:xfrm>
            <a:custGeom>
              <a:avLst/>
              <a:gdLst/>
              <a:ahLst/>
              <a:cxnLst>
                <a:cxn ang="0">
                  <a:pos x="60" y="71"/>
                </a:cxn>
                <a:cxn ang="0">
                  <a:pos x="60" y="68"/>
                </a:cxn>
                <a:cxn ang="0">
                  <a:pos x="60" y="66"/>
                </a:cxn>
                <a:cxn ang="0">
                  <a:pos x="58" y="65"/>
                </a:cxn>
                <a:cxn ang="0">
                  <a:pos x="55" y="54"/>
                </a:cxn>
                <a:cxn ang="0">
                  <a:pos x="55" y="48"/>
                </a:cxn>
                <a:cxn ang="0">
                  <a:pos x="57" y="44"/>
                </a:cxn>
                <a:cxn ang="0">
                  <a:pos x="57" y="42"/>
                </a:cxn>
                <a:cxn ang="0">
                  <a:pos x="50" y="42"/>
                </a:cxn>
                <a:cxn ang="0">
                  <a:pos x="46" y="41"/>
                </a:cxn>
                <a:cxn ang="0">
                  <a:pos x="41" y="42"/>
                </a:cxn>
                <a:cxn ang="0">
                  <a:pos x="38" y="42"/>
                </a:cxn>
                <a:cxn ang="0">
                  <a:pos x="36" y="44"/>
                </a:cxn>
                <a:cxn ang="0">
                  <a:pos x="28" y="44"/>
                </a:cxn>
                <a:cxn ang="0">
                  <a:pos x="21" y="41"/>
                </a:cxn>
                <a:cxn ang="0">
                  <a:pos x="16" y="36"/>
                </a:cxn>
                <a:cxn ang="0">
                  <a:pos x="12" y="32"/>
                </a:cxn>
                <a:cxn ang="0">
                  <a:pos x="5" y="30"/>
                </a:cxn>
                <a:cxn ang="0">
                  <a:pos x="0" y="30"/>
                </a:cxn>
                <a:cxn ang="0">
                  <a:pos x="34" y="0"/>
                </a:cxn>
                <a:cxn ang="0">
                  <a:pos x="40" y="7"/>
                </a:cxn>
                <a:cxn ang="0">
                  <a:pos x="45" y="8"/>
                </a:cxn>
                <a:cxn ang="0">
                  <a:pos x="55" y="8"/>
                </a:cxn>
                <a:cxn ang="0">
                  <a:pos x="57" y="10"/>
                </a:cxn>
                <a:cxn ang="0">
                  <a:pos x="58" y="15"/>
                </a:cxn>
                <a:cxn ang="0">
                  <a:pos x="62" y="17"/>
                </a:cxn>
                <a:cxn ang="0">
                  <a:pos x="65" y="20"/>
                </a:cxn>
                <a:cxn ang="0">
                  <a:pos x="62" y="24"/>
                </a:cxn>
                <a:cxn ang="0">
                  <a:pos x="87" y="41"/>
                </a:cxn>
                <a:cxn ang="0">
                  <a:pos x="84" y="46"/>
                </a:cxn>
                <a:cxn ang="0">
                  <a:pos x="98" y="54"/>
                </a:cxn>
                <a:cxn ang="0">
                  <a:pos x="98" y="59"/>
                </a:cxn>
                <a:cxn ang="0">
                  <a:pos x="93" y="59"/>
                </a:cxn>
                <a:cxn ang="0">
                  <a:pos x="87" y="65"/>
                </a:cxn>
                <a:cxn ang="0">
                  <a:pos x="87" y="66"/>
                </a:cxn>
                <a:cxn ang="0">
                  <a:pos x="93" y="73"/>
                </a:cxn>
                <a:cxn ang="0">
                  <a:pos x="72" y="71"/>
                </a:cxn>
                <a:cxn ang="0">
                  <a:pos x="60" y="71"/>
                </a:cxn>
              </a:cxnLst>
              <a:rect l="0" t="0" r="r" b="b"/>
              <a:pathLst>
                <a:path w="98" h="73">
                  <a:moveTo>
                    <a:pt x="60" y="71"/>
                  </a:moveTo>
                  <a:lnTo>
                    <a:pt x="60" y="68"/>
                  </a:lnTo>
                  <a:lnTo>
                    <a:pt x="60" y="66"/>
                  </a:lnTo>
                  <a:lnTo>
                    <a:pt x="58" y="65"/>
                  </a:lnTo>
                  <a:lnTo>
                    <a:pt x="55" y="54"/>
                  </a:lnTo>
                  <a:lnTo>
                    <a:pt x="55" y="48"/>
                  </a:lnTo>
                  <a:lnTo>
                    <a:pt x="57" y="44"/>
                  </a:lnTo>
                  <a:lnTo>
                    <a:pt x="57" y="42"/>
                  </a:lnTo>
                  <a:lnTo>
                    <a:pt x="50" y="42"/>
                  </a:lnTo>
                  <a:lnTo>
                    <a:pt x="46" y="41"/>
                  </a:lnTo>
                  <a:lnTo>
                    <a:pt x="41" y="42"/>
                  </a:lnTo>
                  <a:lnTo>
                    <a:pt x="38" y="42"/>
                  </a:lnTo>
                  <a:lnTo>
                    <a:pt x="36" y="44"/>
                  </a:lnTo>
                  <a:lnTo>
                    <a:pt x="28" y="44"/>
                  </a:lnTo>
                  <a:lnTo>
                    <a:pt x="21" y="41"/>
                  </a:lnTo>
                  <a:lnTo>
                    <a:pt x="16" y="36"/>
                  </a:lnTo>
                  <a:lnTo>
                    <a:pt x="12" y="32"/>
                  </a:lnTo>
                  <a:lnTo>
                    <a:pt x="5" y="30"/>
                  </a:lnTo>
                  <a:lnTo>
                    <a:pt x="0" y="30"/>
                  </a:lnTo>
                  <a:lnTo>
                    <a:pt x="34" y="0"/>
                  </a:lnTo>
                  <a:lnTo>
                    <a:pt x="40" y="7"/>
                  </a:lnTo>
                  <a:lnTo>
                    <a:pt x="45" y="8"/>
                  </a:lnTo>
                  <a:lnTo>
                    <a:pt x="55" y="8"/>
                  </a:lnTo>
                  <a:lnTo>
                    <a:pt x="57" y="10"/>
                  </a:lnTo>
                  <a:lnTo>
                    <a:pt x="58" y="15"/>
                  </a:lnTo>
                  <a:lnTo>
                    <a:pt x="62" y="17"/>
                  </a:lnTo>
                  <a:lnTo>
                    <a:pt x="65" y="20"/>
                  </a:lnTo>
                  <a:lnTo>
                    <a:pt x="62" y="24"/>
                  </a:lnTo>
                  <a:lnTo>
                    <a:pt x="87" y="41"/>
                  </a:lnTo>
                  <a:lnTo>
                    <a:pt x="84" y="46"/>
                  </a:lnTo>
                  <a:lnTo>
                    <a:pt x="98" y="54"/>
                  </a:lnTo>
                  <a:lnTo>
                    <a:pt x="98" y="59"/>
                  </a:lnTo>
                  <a:lnTo>
                    <a:pt x="93" y="59"/>
                  </a:lnTo>
                  <a:lnTo>
                    <a:pt x="87" y="65"/>
                  </a:lnTo>
                  <a:lnTo>
                    <a:pt x="87" y="66"/>
                  </a:lnTo>
                  <a:lnTo>
                    <a:pt x="93" y="73"/>
                  </a:lnTo>
                  <a:lnTo>
                    <a:pt x="72" y="71"/>
                  </a:lnTo>
                  <a:lnTo>
                    <a:pt x="60" y="71"/>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64" name="Freeform 1696"/>
            <p:cNvSpPr>
              <a:spLocks/>
            </p:cNvSpPr>
            <p:nvPr/>
          </p:nvSpPr>
          <p:spPr bwMode="auto">
            <a:xfrm>
              <a:off x="3437" y="2760"/>
              <a:ext cx="40" cy="38"/>
            </a:xfrm>
            <a:custGeom>
              <a:avLst/>
              <a:gdLst/>
              <a:ahLst/>
              <a:cxnLst>
                <a:cxn ang="0">
                  <a:pos x="95" y="72"/>
                </a:cxn>
                <a:cxn ang="0">
                  <a:pos x="92" y="70"/>
                </a:cxn>
                <a:cxn ang="0">
                  <a:pos x="99" y="96"/>
                </a:cxn>
                <a:cxn ang="0">
                  <a:pos x="88" y="96"/>
                </a:cxn>
                <a:cxn ang="0">
                  <a:pos x="78" y="91"/>
                </a:cxn>
                <a:cxn ang="0">
                  <a:pos x="76" y="91"/>
                </a:cxn>
                <a:cxn ang="0">
                  <a:pos x="75" y="89"/>
                </a:cxn>
                <a:cxn ang="0">
                  <a:pos x="73" y="88"/>
                </a:cxn>
                <a:cxn ang="0">
                  <a:pos x="71" y="88"/>
                </a:cxn>
                <a:cxn ang="0">
                  <a:pos x="68" y="88"/>
                </a:cxn>
                <a:cxn ang="0">
                  <a:pos x="64" y="86"/>
                </a:cxn>
                <a:cxn ang="0">
                  <a:pos x="63" y="82"/>
                </a:cxn>
                <a:cxn ang="0">
                  <a:pos x="61" y="82"/>
                </a:cxn>
                <a:cxn ang="0">
                  <a:pos x="61" y="81"/>
                </a:cxn>
                <a:cxn ang="0">
                  <a:pos x="59" y="79"/>
                </a:cxn>
                <a:cxn ang="0">
                  <a:pos x="59" y="77"/>
                </a:cxn>
                <a:cxn ang="0">
                  <a:pos x="46" y="76"/>
                </a:cxn>
                <a:cxn ang="0">
                  <a:pos x="39" y="74"/>
                </a:cxn>
                <a:cxn ang="0">
                  <a:pos x="23" y="53"/>
                </a:cxn>
                <a:cxn ang="0">
                  <a:pos x="15" y="47"/>
                </a:cxn>
                <a:cxn ang="0">
                  <a:pos x="6" y="36"/>
                </a:cxn>
                <a:cxn ang="0">
                  <a:pos x="3" y="35"/>
                </a:cxn>
                <a:cxn ang="0">
                  <a:pos x="1" y="31"/>
                </a:cxn>
                <a:cxn ang="0">
                  <a:pos x="0" y="29"/>
                </a:cxn>
                <a:cxn ang="0">
                  <a:pos x="15" y="16"/>
                </a:cxn>
                <a:cxn ang="0">
                  <a:pos x="20" y="21"/>
                </a:cxn>
                <a:cxn ang="0">
                  <a:pos x="20" y="21"/>
                </a:cxn>
                <a:cxn ang="0">
                  <a:pos x="22" y="16"/>
                </a:cxn>
                <a:cxn ang="0">
                  <a:pos x="20" y="11"/>
                </a:cxn>
                <a:cxn ang="0">
                  <a:pos x="30" y="0"/>
                </a:cxn>
                <a:cxn ang="0">
                  <a:pos x="35" y="0"/>
                </a:cxn>
                <a:cxn ang="0">
                  <a:pos x="42" y="2"/>
                </a:cxn>
                <a:cxn ang="0">
                  <a:pos x="46" y="6"/>
                </a:cxn>
                <a:cxn ang="0">
                  <a:pos x="51" y="11"/>
                </a:cxn>
                <a:cxn ang="0">
                  <a:pos x="58" y="14"/>
                </a:cxn>
                <a:cxn ang="0">
                  <a:pos x="66" y="14"/>
                </a:cxn>
                <a:cxn ang="0">
                  <a:pos x="68" y="12"/>
                </a:cxn>
                <a:cxn ang="0">
                  <a:pos x="71" y="12"/>
                </a:cxn>
                <a:cxn ang="0">
                  <a:pos x="76" y="11"/>
                </a:cxn>
                <a:cxn ang="0">
                  <a:pos x="80" y="12"/>
                </a:cxn>
                <a:cxn ang="0">
                  <a:pos x="87" y="12"/>
                </a:cxn>
                <a:cxn ang="0">
                  <a:pos x="87" y="14"/>
                </a:cxn>
                <a:cxn ang="0">
                  <a:pos x="85" y="18"/>
                </a:cxn>
                <a:cxn ang="0">
                  <a:pos x="85" y="24"/>
                </a:cxn>
                <a:cxn ang="0">
                  <a:pos x="88" y="35"/>
                </a:cxn>
                <a:cxn ang="0">
                  <a:pos x="90" y="36"/>
                </a:cxn>
                <a:cxn ang="0">
                  <a:pos x="90" y="38"/>
                </a:cxn>
                <a:cxn ang="0">
                  <a:pos x="90" y="41"/>
                </a:cxn>
                <a:cxn ang="0">
                  <a:pos x="90" y="47"/>
                </a:cxn>
                <a:cxn ang="0">
                  <a:pos x="88" y="52"/>
                </a:cxn>
                <a:cxn ang="0">
                  <a:pos x="87" y="58"/>
                </a:cxn>
                <a:cxn ang="0">
                  <a:pos x="90" y="64"/>
                </a:cxn>
                <a:cxn ang="0">
                  <a:pos x="92" y="64"/>
                </a:cxn>
                <a:cxn ang="0">
                  <a:pos x="92" y="69"/>
                </a:cxn>
                <a:cxn ang="0">
                  <a:pos x="95" y="72"/>
                </a:cxn>
              </a:cxnLst>
              <a:rect l="0" t="0" r="r" b="b"/>
              <a:pathLst>
                <a:path w="99" h="96">
                  <a:moveTo>
                    <a:pt x="95" y="72"/>
                  </a:moveTo>
                  <a:lnTo>
                    <a:pt x="92" y="70"/>
                  </a:lnTo>
                  <a:lnTo>
                    <a:pt x="99" y="96"/>
                  </a:lnTo>
                  <a:lnTo>
                    <a:pt x="88" y="96"/>
                  </a:lnTo>
                  <a:lnTo>
                    <a:pt x="78" y="91"/>
                  </a:lnTo>
                  <a:lnTo>
                    <a:pt x="76" y="91"/>
                  </a:lnTo>
                  <a:lnTo>
                    <a:pt x="75" y="89"/>
                  </a:lnTo>
                  <a:lnTo>
                    <a:pt x="73" y="88"/>
                  </a:lnTo>
                  <a:lnTo>
                    <a:pt x="71" y="88"/>
                  </a:lnTo>
                  <a:lnTo>
                    <a:pt x="68" y="88"/>
                  </a:lnTo>
                  <a:lnTo>
                    <a:pt x="64" y="86"/>
                  </a:lnTo>
                  <a:lnTo>
                    <a:pt x="63" y="82"/>
                  </a:lnTo>
                  <a:lnTo>
                    <a:pt x="61" y="82"/>
                  </a:lnTo>
                  <a:lnTo>
                    <a:pt x="61" y="81"/>
                  </a:lnTo>
                  <a:lnTo>
                    <a:pt x="59" y="79"/>
                  </a:lnTo>
                  <a:lnTo>
                    <a:pt x="59" y="77"/>
                  </a:lnTo>
                  <a:lnTo>
                    <a:pt x="46" y="76"/>
                  </a:lnTo>
                  <a:lnTo>
                    <a:pt x="39" y="74"/>
                  </a:lnTo>
                  <a:lnTo>
                    <a:pt x="23" y="53"/>
                  </a:lnTo>
                  <a:lnTo>
                    <a:pt x="15" y="47"/>
                  </a:lnTo>
                  <a:lnTo>
                    <a:pt x="6" y="36"/>
                  </a:lnTo>
                  <a:lnTo>
                    <a:pt x="3" y="35"/>
                  </a:lnTo>
                  <a:lnTo>
                    <a:pt x="1" y="31"/>
                  </a:lnTo>
                  <a:lnTo>
                    <a:pt x="0" y="29"/>
                  </a:lnTo>
                  <a:lnTo>
                    <a:pt x="15" y="16"/>
                  </a:lnTo>
                  <a:lnTo>
                    <a:pt x="20" y="21"/>
                  </a:lnTo>
                  <a:lnTo>
                    <a:pt x="20" y="21"/>
                  </a:lnTo>
                  <a:lnTo>
                    <a:pt x="22" y="16"/>
                  </a:lnTo>
                  <a:lnTo>
                    <a:pt x="20" y="11"/>
                  </a:lnTo>
                  <a:lnTo>
                    <a:pt x="30" y="0"/>
                  </a:lnTo>
                  <a:lnTo>
                    <a:pt x="35" y="0"/>
                  </a:lnTo>
                  <a:lnTo>
                    <a:pt x="42" y="2"/>
                  </a:lnTo>
                  <a:lnTo>
                    <a:pt x="46" y="6"/>
                  </a:lnTo>
                  <a:lnTo>
                    <a:pt x="51" y="11"/>
                  </a:lnTo>
                  <a:lnTo>
                    <a:pt x="58" y="14"/>
                  </a:lnTo>
                  <a:lnTo>
                    <a:pt x="66" y="14"/>
                  </a:lnTo>
                  <a:lnTo>
                    <a:pt x="68" y="12"/>
                  </a:lnTo>
                  <a:lnTo>
                    <a:pt x="71" y="12"/>
                  </a:lnTo>
                  <a:lnTo>
                    <a:pt x="76" y="11"/>
                  </a:lnTo>
                  <a:lnTo>
                    <a:pt x="80" y="12"/>
                  </a:lnTo>
                  <a:lnTo>
                    <a:pt x="87" y="12"/>
                  </a:lnTo>
                  <a:lnTo>
                    <a:pt x="87" y="14"/>
                  </a:lnTo>
                  <a:lnTo>
                    <a:pt x="85" y="18"/>
                  </a:lnTo>
                  <a:lnTo>
                    <a:pt x="85" y="24"/>
                  </a:lnTo>
                  <a:lnTo>
                    <a:pt x="88" y="35"/>
                  </a:lnTo>
                  <a:lnTo>
                    <a:pt x="90" y="36"/>
                  </a:lnTo>
                  <a:lnTo>
                    <a:pt x="90" y="38"/>
                  </a:lnTo>
                  <a:lnTo>
                    <a:pt x="90" y="41"/>
                  </a:lnTo>
                  <a:lnTo>
                    <a:pt x="90" y="47"/>
                  </a:lnTo>
                  <a:lnTo>
                    <a:pt x="88" y="52"/>
                  </a:lnTo>
                  <a:lnTo>
                    <a:pt x="87" y="58"/>
                  </a:lnTo>
                  <a:lnTo>
                    <a:pt x="90" y="64"/>
                  </a:lnTo>
                  <a:lnTo>
                    <a:pt x="92" y="64"/>
                  </a:lnTo>
                  <a:lnTo>
                    <a:pt x="92" y="69"/>
                  </a:lnTo>
                  <a:lnTo>
                    <a:pt x="95" y="72"/>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65" name="Freeform 1697"/>
            <p:cNvSpPr>
              <a:spLocks/>
            </p:cNvSpPr>
            <p:nvPr/>
          </p:nvSpPr>
          <p:spPr bwMode="auto">
            <a:xfrm>
              <a:off x="3409" y="2767"/>
              <a:ext cx="28" cy="24"/>
            </a:xfrm>
            <a:custGeom>
              <a:avLst/>
              <a:gdLst/>
              <a:ahLst/>
              <a:cxnLst>
                <a:cxn ang="0">
                  <a:pos x="34" y="61"/>
                </a:cxn>
                <a:cxn ang="0">
                  <a:pos x="32" y="61"/>
                </a:cxn>
                <a:cxn ang="0">
                  <a:pos x="32" y="59"/>
                </a:cxn>
                <a:cxn ang="0">
                  <a:pos x="30" y="56"/>
                </a:cxn>
                <a:cxn ang="0">
                  <a:pos x="30" y="51"/>
                </a:cxn>
                <a:cxn ang="0">
                  <a:pos x="29" y="51"/>
                </a:cxn>
                <a:cxn ang="0">
                  <a:pos x="29" y="49"/>
                </a:cxn>
                <a:cxn ang="0">
                  <a:pos x="29" y="47"/>
                </a:cxn>
                <a:cxn ang="0">
                  <a:pos x="25" y="47"/>
                </a:cxn>
                <a:cxn ang="0">
                  <a:pos x="23" y="42"/>
                </a:cxn>
                <a:cxn ang="0">
                  <a:pos x="20" y="42"/>
                </a:cxn>
                <a:cxn ang="0">
                  <a:pos x="22" y="39"/>
                </a:cxn>
                <a:cxn ang="0">
                  <a:pos x="20" y="39"/>
                </a:cxn>
                <a:cxn ang="0">
                  <a:pos x="15" y="32"/>
                </a:cxn>
                <a:cxn ang="0">
                  <a:pos x="15" y="30"/>
                </a:cxn>
                <a:cxn ang="0">
                  <a:pos x="17" y="30"/>
                </a:cxn>
                <a:cxn ang="0">
                  <a:pos x="17" y="23"/>
                </a:cxn>
                <a:cxn ang="0">
                  <a:pos x="15" y="22"/>
                </a:cxn>
                <a:cxn ang="0">
                  <a:pos x="11" y="18"/>
                </a:cxn>
                <a:cxn ang="0">
                  <a:pos x="8" y="18"/>
                </a:cxn>
                <a:cxn ang="0">
                  <a:pos x="6" y="17"/>
                </a:cxn>
                <a:cxn ang="0">
                  <a:pos x="1" y="15"/>
                </a:cxn>
                <a:cxn ang="0">
                  <a:pos x="0" y="13"/>
                </a:cxn>
                <a:cxn ang="0">
                  <a:pos x="8" y="1"/>
                </a:cxn>
                <a:cxn ang="0">
                  <a:pos x="30" y="5"/>
                </a:cxn>
                <a:cxn ang="0">
                  <a:pos x="41" y="3"/>
                </a:cxn>
                <a:cxn ang="0">
                  <a:pos x="52" y="0"/>
                </a:cxn>
                <a:cxn ang="0">
                  <a:pos x="70" y="11"/>
                </a:cxn>
                <a:cxn ang="0">
                  <a:pos x="51" y="27"/>
                </a:cxn>
                <a:cxn ang="0">
                  <a:pos x="51" y="34"/>
                </a:cxn>
                <a:cxn ang="0">
                  <a:pos x="47" y="37"/>
                </a:cxn>
                <a:cxn ang="0">
                  <a:pos x="51" y="46"/>
                </a:cxn>
                <a:cxn ang="0">
                  <a:pos x="44" y="52"/>
                </a:cxn>
                <a:cxn ang="0">
                  <a:pos x="42" y="56"/>
                </a:cxn>
                <a:cxn ang="0">
                  <a:pos x="34" y="61"/>
                </a:cxn>
              </a:cxnLst>
              <a:rect l="0" t="0" r="r" b="b"/>
              <a:pathLst>
                <a:path w="70" h="61">
                  <a:moveTo>
                    <a:pt x="34" y="61"/>
                  </a:moveTo>
                  <a:lnTo>
                    <a:pt x="32" y="61"/>
                  </a:lnTo>
                  <a:lnTo>
                    <a:pt x="32" y="59"/>
                  </a:lnTo>
                  <a:lnTo>
                    <a:pt x="30" y="56"/>
                  </a:lnTo>
                  <a:lnTo>
                    <a:pt x="30" y="51"/>
                  </a:lnTo>
                  <a:lnTo>
                    <a:pt x="29" y="51"/>
                  </a:lnTo>
                  <a:lnTo>
                    <a:pt x="29" y="49"/>
                  </a:lnTo>
                  <a:lnTo>
                    <a:pt x="29" y="47"/>
                  </a:lnTo>
                  <a:lnTo>
                    <a:pt x="25" y="47"/>
                  </a:lnTo>
                  <a:lnTo>
                    <a:pt x="23" y="42"/>
                  </a:lnTo>
                  <a:lnTo>
                    <a:pt x="20" y="42"/>
                  </a:lnTo>
                  <a:lnTo>
                    <a:pt x="22" y="39"/>
                  </a:lnTo>
                  <a:lnTo>
                    <a:pt x="20" y="39"/>
                  </a:lnTo>
                  <a:lnTo>
                    <a:pt x="15" y="32"/>
                  </a:lnTo>
                  <a:lnTo>
                    <a:pt x="15" y="30"/>
                  </a:lnTo>
                  <a:lnTo>
                    <a:pt x="17" y="30"/>
                  </a:lnTo>
                  <a:lnTo>
                    <a:pt x="17" y="23"/>
                  </a:lnTo>
                  <a:lnTo>
                    <a:pt x="15" y="22"/>
                  </a:lnTo>
                  <a:lnTo>
                    <a:pt x="11" y="18"/>
                  </a:lnTo>
                  <a:lnTo>
                    <a:pt x="8" y="18"/>
                  </a:lnTo>
                  <a:lnTo>
                    <a:pt x="6" y="17"/>
                  </a:lnTo>
                  <a:lnTo>
                    <a:pt x="1" y="15"/>
                  </a:lnTo>
                  <a:lnTo>
                    <a:pt x="0" y="13"/>
                  </a:lnTo>
                  <a:lnTo>
                    <a:pt x="8" y="1"/>
                  </a:lnTo>
                  <a:lnTo>
                    <a:pt x="30" y="5"/>
                  </a:lnTo>
                  <a:lnTo>
                    <a:pt x="41" y="3"/>
                  </a:lnTo>
                  <a:lnTo>
                    <a:pt x="52" y="0"/>
                  </a:lnTo>
                  <a:lnTo>
                    <a:pt x="70" y="11"/>
                  </a:lnTo>
                  <a:lnTo>
                    <a:pt x="51" y="27"/>
                  </a:lnTo>
                  <a:lnTo>
                    <a:pt x="51" y="34"/>
                  </a:lnTo>
                  <a:lnTo>
                    <a:pt x="47" y="37"/>
                  </a:lnTo>
                  <a:lnTo>
                    <a:pt x="51" y="46"/>
                  </a:lnTo>
                  <a:lnTo>
                    <a:pt x="44" y="52"/>
                  </a:lnTo>
                  <a:lnTo>
                    <a:pt x="42" y="56"/>
                  </a:lnTo>
                  <a:lnTo>
                    <a:pt x="34" y="61"/>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66" name="Freeform 1698"/>
            <p:cNvSpPr>
              <a:spLocks/>
            </p:cNvSpPr>
            <p:nvPr/>
          </p:nvSpPr>
          <p:spPr bwMode="auto">
            <a:xfrm>
              <a:off x="3422" y="2771"/>
              <a:ext cx="31" cy="31"/>
            </a:xfrm>
            <a:custGeom>
              <a:avLst/>
              <a:gdLst/>
              <a:ahLst/>
              <a:cxnLst>
                <a:cxn ang="0">
                  <a:pos x="9" y="72"/>
                </a:cxn>
                <a:cxn ang="0">
                  <a:pos x="3" y="69"/>
                </a:cxn>
                <a:cxn ang="0">
                  <a:pos x="5" y="64"/>
                </a:cxn>
                <a:cxn ang="0">
                  <a:pos x="3" y="59"/>
                </a:cxn>
                <a:cxn ang="0">
                  <a:pos x="0" y="57"/>
                </a:cxn>
                <a:cxn ang="0">
                  <a:pos x="2" y="50"/>
                </a:cxn>
                <a:cxn ang="0">
                  <a:pos x="10" y="45"/>
                </a:cxn>
                <a:cxn ang="0">
                  <a:pos x="12" y="41"/>
                </a:cxn>
                <a:cxn ang="0">
                  <a:pos x="19" y="35"/>
                </a:cxn>
                <a:cxn ang="0">
                  <a:pos x="15" y="26"/>
                </a:cxn>
                <a:cxn ang="0">
                  <a:pos x="19" y="23"/>
                </a:cxn>
                <a:cxn ang="0">
                  <a:pos x="19" y="16"/>
                </a:cxn>
                <a:cxn ang="0">
                  <a:pos x="38" y="0"/>
                </a:cxn>
                <a:cxn ang="0">
                  <a:pos x="39" y="2"/>
                </a:cxn>
                <a:cxn ang="0">
                  <a:pos x="41" y="6"/>
                </a:cxn>
                <a:cxn ang="0">
                  <a:pos x="44" y="7"/>
                </a:cxn>
                <a:cxn ang="0">
                  <a:pos x="53" y="18"/>
                </a:cxn>
                <a:cxn ang="0">
                  <a:pos x="61" y="24"/>
                </a:cxn>
                <a:cxn ang="0">
                  <a:pos x="77" y="45"/>
                </a:cxn>
                <a:cxn ang="0">
                  <a:pos x="73" y="53"/>
                </a:cxn>
                <a:cxn ang="0">
                  <a:pos x="68" y="59"/>
                </a:cxn>
                <a:cxn ang="0">
                  <a:pos x="61" y="57"/>
                </a:cxn>
                <a:cxn ang="0">
                  <a:pos x="63" y="50"/>
                </a:cxn>
                <a:cxn ang="0">
                  <a:pos x="53" y="41"/>
                </a:cxn>
                <a:cxn ang="0">
                  <a:pos x="22" y="77"/>
                </a:cxn>
                <a:cxn ang="0">
                  <a:pos x="19" y="76"/>
                </a:cxn>
                <a:cxn ang="0">
                  <a:pos x="14" y="76"/>
                </a:cxn>
                <a:cxn ang="0">
                  <a:pos x="12" y="74"/>
                </a:cxn>
                <a:cxn ang="0">
                  <a:pos x="10" y="74"/>
                </a:cxn>
                <a:cxn ang="0">
                  <a:pos x="10" y="74"/>
                </a:cxn>
                <a:cxn ang="0">
                  <a:pos x="9" y="72"/>
                </a:cxn>
              </a:cxnLst>
              <a:rect l="0" t="0" r="r" b="b"/>
              <a:pathLst>
                <a:path w="77" h="77">
                  <a:moveTo>
                    <a:pt x="9" y="72"/>
                  </a:moveTo>
                  <a:lnTo>
                    <a:pt x="3" y="69"/>
                  </a:lnTo>
                  <a:lnTo>
                    <a:pt x="5" y="64"/>
                  </a:lnTo>
                  <a:lnTo>
                    <a:pt x="3" y="59"/>
                  </a:lnTo>
                  <a:lnTo>
                    <a:pt x="0" y="57"/>
                  </a:lnTo>
                  <a:lnTo>
                    <a:pt x="2" y="50"/>
                  </a:lnTo>
                  <a:lnTo>
                    <a:pt x="10" y="45"/>
                  </a:lnTo>
                  <a:lnTo>
                    <a:pt x="12" y="41"/>
                  </a:lnTo>
                  <a:lnTo>
                    <a:pt x="19" y="35"/>
                  </a:lnTo>
                  <a:lnTo>
                    <a:pt x="15" y="26"/>
                  </a:lnTo>
                  <a:lnTo>
                    <a:pt x="19" y="23"/>
                  </a:lnTo>
                  <a:lnTo>
                    <a:pt x="19" y="16"/>
                  </a:lnTo>
                  <a:lnTo>
                    <a:pt x="38" y="0"/>
                  </a:lnTo>
                  <a:lnTo>
                    <a:pt x="39" y="2"/>
                  </a:lnTo>
                  <a:lnTo>
                    <a:pt x="41" y="6"/>
                  </a:lnTo>
                  <a:lnTo>
                    <a:pt x="44" y="7"/>
                  </a:lnTo>
                  <a:lnTo>
                    <a:pt x="53" y="18"/>
                  </a:lnTo>
                  <a:lnTo>
                    <a:pt x="61" y="24"/>
                  </a:lnTo>
                  <a:lnTo>
                    <a:pt x="77" y="45"/>
                  </a:lnTo>
                  <a:lnTo>
                    <a:pt x="73" y="53"/>
                  </a:lnTo>
                  <a:lnTo>
                    <a:pt x="68" y="59"/>
                  </a:lnTo>
                  <a:lnTo>
                    <a:pt x="61" y="57"/>
                  </a:lnTo>
                  <a:lnTo>
                    <a:pt x="63" y="50"/>
                  </a:lnTo>
                  <a:lnTo>
                    <a:pt x="53" y="41"/>
                  </a:lnTo>
                  <a:lnTo>
                    <a:pt x="22" y="77"/>
                  </a:lnTo>
                  <a:lnTo>
                    <a:pt x="19" y="76"/>
                  </a:lnTo>
                  <a:lnTo>
                    <a:pt x="14" y="76"/>
                  </a:lnTo>
                  <a:lnTo>
                    <a:pt x="12" y="74"/>
                  </a:lnTo>
                  <a:lnTo>
                    <a:pt x="10" y="74"/>
                  </a:lnTo>
                  <a:lnTo>
                    <a:pt x="10" y="74"/>
                  </a:lnTo>
                  <a:lnTo>
                    <a:pt x="9" y="72"/>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67" name="Freeform 1699"/>
            <p:cNvSpPr>
              <a:spLocks noEditPoints="1"/>
            </p:cNvSpPr>
            <p:nvPr/>
          </p:nvSpPr>
          <p:spPr bwMode="auto">
            <a:xfrm>
              <a:off x="3472" y="2746"/>
              <a:ext cx="55" cy="51"/>
            </a:xfrm>
            <a:custGeom>
              <a:avLst/>
              <a:gdLst/>
              <a:ahLst/>
              <a:cxnLst>
                <a:cxn ang="0">
                  <a:pos x="76" y="52"/>
                </a:cxn>
                <a:cxn ang="0">
                  <a:pos x="80" y="48"/>
                </a:cxn>
                <a:cxn ang="0">
                  <a:pos x="82" y="43"/>
                </a:cxn>
                <a:cxn ang="0">
                  <a:pos x="94" y="17"/>
                </a:cxn>
                <a:cxn ang="0">
                  <a:pos x="100" y="12"/>
                </a:cxn>
                <a:cxn ang="0">
                  <a:pos x="107" y="11"/>
                </a:cxn>
                <a:cxn ang="0">
                  <a:pos x="111" y="4"/>
                </a:cxn>
                <a:cxn ang="0">
                  <a:pos x="114" y="0"/>
                </a:cxn>
                <a:cxn ang="0">
                  <a:pos x="117" y="0"/>
                </a:cxn>
                <a:cxn ang="0">
                  <a:pos x="121" y="4"/>
                </a:cxn>
                <a:cxn ang="0">
                  <a:pos x="128" y="7"/>
                </a:cxn>
                <a:cxn ang="0">
                  <a:pos x="135" y="9"/>
                </a:cxn>
                <a:cxn ang="0">
                  <a:pos x="138" y="14"/>
                </a:cxn>
                <a:cxn ang="0">
                  <a:pos x="124" y="29"/>
                </a:cxn>
                <a:cxn ang="0">
                  <a:pos x="102" y="33"/>
                </a:cxn>
                <a:cxn ang="0">
                  <a:pos x="99" y="40"/>
                </a:cxn>
                <a:cxn ang="0">
                  <a:pos x="104" y="48"/>
                </a:cxn>
                <a:cxn ang="0">
                  <a:pos x="102" y="52"/>
                </a:cxn>
                <a:cxn ang="0">
                  <a:pos x="87" y="70"/>
                </a:cxn>
                <a:cxn ang="0">
                  <a:pos x="66" y="75"/>
                </a:cxn>
                <a:cxn ang="0">
                  <a:pos x="76" y="52"/>
                </a:cxn>
                <a:cxn ang="0">
                  <a:pos x="8" y="106"/>
                </a:cxn>
                <a:cxn ang="0">
                  <a:pos x="5" y="103"/>
                </a:cxn>
                <a:cxn ang="0">
                  <a:pos x="5" y="98"/>
                </a:cxn>
                <a:cxn ang="0">
                  <a:pos x="3" y="98"/>
                </a:cxn>
                <a:cxn ang="0">
                  <a:pos x="0" y="92"/>
                </a:cxn>
                <a:cxn ang="0">
                  <a:pos x="1" y="86"/>
                </a:cxn>
                <a:cxn ang="0">
                  <a:pos x="3" y="81"/>
                </a:cxn>
                <a:cxn ang="0">
                  <a:pos x="3" y="75"/>
                </a:cxn>
                <a:cxn ang="0">
                  <a:pos x="15" y="75"/>
                </a:cxn>
                <a:cxn ang="0">
                  <a:pos x="36" y="77"/>
                </a:cxn>
                <a:cxn ang="0">
                  <a:pos x="30" y="70"/>
                </a:cxn>
                <a:cxn ang="0">
                  <a:pos x="30" y="69"/>
                </a:cxn>
                <a:cxn ang="0">
                  <a:pos x="36" y="63"/>
                </a:cxn>
                <a:cxn ang="0">
                  <a:pos x="41" y="63"/>
                </a:cxn>
                <a:cxn ang="0">
                  <a:pos x="41" y="58"/>
                </a:cxn>
                <a:cxn ang="0">
                  <a:pos x="27" y="50"/>
                </a:cxn>
                <a:cxn ang="0">
                  <a:pos x="30" y="45"/>
                </a:cxn>
                <a:cxn ang="0">
                  <a:pos x="37" y="50"/>
                </a:cxn>
                <a:cxn ang="0">
                  <a:pos x="41" y="46"/>
                </a:cxn>
                <a:cxn ang="0">
                  <a:pos x="46" y="46"/>
                </a:cxn>
                <a:cxn ang="0">
                  <a:pos x="47" y="55"/>
                </a:cxn>
                <a:cxn ang="0">
                  <a:pos x="53" y="62"/>
                </a:cxn>
                <a:cxn ang="0">
                  <a:pos x="58" y="58"/>
                </a:cxn>
                <a:cxn ang="0">
                  <a:pos x="61" y="72"/>
                </a:cxn>
                <a:cxn ang="0">
                  <a:pos x="70" y="84"/>
                </a:cxn>
                <a:cxn ang="0">
                  <a:pos x="71" y="92"/>
                </a:cxn>
                <a:cxn ang="0">
                  <a:pos x="61" y="104"/>
                </a:cxn>
                <a:cxn ang="0">
                  <a:pos x="34" y="116"/>
                </a:cxn>
                <a:cxn ang="0">
                  <a:pos x="25" y="127"/>
                </a:cxn>
                <a:cxn ang="0">
                  <a:pos x="18" y="127"/>
                </a:cxn>
                <a:cxn ang="0">
                  <a:pos x="8" y="106"/>
                </a:cxn>
              </a:cxnLst>
              <a:rect l="0" t="0" r="r" b="b"/>
              <a:pathLst>
                <a:path w="138" h="127">
                  <a:moveTo>
                    <a:pt x="76" y="52"/>
                  </a:moveTo>
                  <a:lnTo>
                    <a:pt x="80" y="48"/>
                  </a:lnTo>
                  <a:lnTo>
                    <a:pt x="82" y="43"/>
                  </a:lnTo>
                  <a:lnTo>
                    <a:pt x="94" y="17"/>
                  </a:lnTo>
                  <a:lnTo>
                    <a:pt x="100" y="12"/>
                  </a:lnTo>
                  <a:lnTo>
                    <a:pt x="107" y="11"/>
                  </a:lnTo>
                  <a:lnTo>
                    <a:pt x="111" y="4"/>
                  </a:lnTo>
                  <a:lnTo>
                    <a:pt x="114" y="0"/>
                  </a:lnTo>
                  <a:lnTo>
                    <a:pt x="117" y="0"/>
                  </a:lnTo>
                  <a:lnTo>
                    <a:pt x="121" y="4"/>
                  </a:lnTo>
                  <a:lnTo>
                    <a:pt x="128" y="7"/>
                  </a:lnTo>
                  <a:lnTo>
                    <a:pt x="135" y="9"/>
                  </a:lnTo>
                  <a:lnTo>
                    <a:pt x="138" y="14"/>
                  </a:lnTo>
                  <a:lnTo>
                    <a:pt x="124" y="29"/>
                  </a:lnTo>
                  <a:lnTo>
                    <a:pt x="102" y="33"/>
                  </a:lnTo>
                  <a:lnTo>
                    <a:pt x="99" y="40"/>
                  </a:lnTo>
                  <a:lnTo>
                    <a:pt x="104" y="48"/>
                  </a:lnTo>
                  <a:lnTo>
                    <a:pt x="102" y="52"/>
                  </a:lnTo>
                  <a:lnTo>
                    <a:pt x="87" y="70"/>
                  </a:lnTo>
                  <a:lnTo>
                    <a:pt x="66" y="75"/>
                  </a:lnTo>
                  <a:lnTo>
                    <a:pt x="76" y="52"/>
                  </a:lnTo>
                  <a:close/>
                  <a:moveTo>
                    <a:pt x="8" y="106"/>
                  </a:moveTo>
                  <a:lnTo>
                    <a:pt x="5" y="103"/>
                  </a:lnTo>
                  <a:lnTo>
                    <a:pt x="5" y="98"/>
                  </a:lnTo>
                  <a:lnTo>
                    <a:pt x="3" y="98"/>
                  </a:lnTo>
                  <a:lnTo>
                    <a:pt x="0" y="92"/>
                  </a:lnTo>
                  <a:lnTo>
                    <a:pt x="1" y="86"/>
                  </a:lnTo>
                  <a:lnTo>
                    <a:pt x="3" y="81"/>
                  </a:lnTo>
                  <a:lnTo>
                    <a:pt x="3" y="75"/>
                  </a:lnTo>
                  <a:lnTo>
                    <a:pt x="15" y="75"/>
                  </a:lnTo>
                  <a:lnTo>
                    <a:pt x="36" y="77"/>
                  </a:lnTo>
                  <a:lnTo>
                    <a:pt x="30" y="70"/>
                  </a:lnTo>
                  <a:lnTo>
                    <a:pt x="30" y="69"/>
                  </a:lnTo>
                  <a:lnTo>
                    <a:pt x="36" y="63"/>
                  </a:lnTo>
                  <a:lnTo>
                    <a:pt x="41" y="63"/>
                  </a:lnTo>
                  <a:lnTo>
                    <a:pt x="41" y="58"/>
                  </a:lnTo>
                  <a:lnTo>
                    <a:pt x="27" y="50"/>
                  </a:lnTo>
                  <a:lnTo>
                    <a:pt x="30" y="45"/>
                  </a:lnTo>
                  <a:lnTo>
                    <a:pt x="37" y="50"/>
                  </a:lnTo>
                  <a:lnTo>
                    <a:pt x="41" y="46"/>
                  </a:lnTo>
                  <a:lnTo>
                    <a:pt x="46" y="46"/>
                  </a:lnTo>
                  <a:lnTo>
                    <a:pt x="47" y="55"/>
                  </a:lnTo>
                  <a:lnTo>
                    <a:pt x="53" y="62"/>
                  </a:lnTo>
                  <a:lnTo>
                    <a:pt x="58" y="58"/>
                  </a:lnTo>
                  <a:lnTo>
                    <a:pt x="61" y="72"/>
                  </a:lnTo>
                  <a:lnTo>
                    <a:pt x="70" y="84"/>
                  </a:lnTo>
                  <a:lnTo>
                    <a:pt x="71" y="92"/>
                  </a:lnTo>
                  <a:lnTo>
                    <a:pt x="61" y="104"/>
                  </a:lnTo>
                  <a:lnTo>
                    <a:pt x="34" y="116"/>
                  </a:lnTo>
                  <a:lnTo>
                    <a:pt x="25" y="127"/>
                  </a:lnTo>
                  <a:lnTo>
                    <a:pt x="18" y="127"/>
                  </a:lnTo>
                  <a:lnTo>
                    <a:pt x="8" y="106"/>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68" name="Freeform 1700"/>
            <p:cNvSpPr>
              <a:spLocks/>
            </p:cNvSpPr>
            <p:nvPr/>
          </p:nvSpPr>
          <p:spPr bwMode="auto">
            <a:xfrm>
              <a:off x="3431" y="2788"/>
              <a:ext cx="25" cy="41"/>
            </a:xfrm>
            <a:custGeom>
              <a:avLst/>
              <a:gdLst/>
              <a:ahLst/>
              <a:cxnLst>
                <a:cxn ang="0">
                  <a:pos x="62" y="103"/>
                </a:cxn>
                <a:cxn ang="0">
                  <a:pos x="34" y="101"/>
                </a:cxn>
                <a:cxn ang="0">
                  <a:pos x="31" y="99"/>
                </a:cxn>
                <a:cxn ang="0">
                  <a:pos x="31" y="88"/>
                </a:cxn>
                <a:cxn ang="0">
                  <a:pos x="26" y="84"/>
                </a:cxn>
                <a:cxn ang="0">
                  <a:pos x="24" y="79"/>
                </a:cxn>
                <a:cxn ang="0">
                  <a:pos x="28" y="76"/>
                </a:cxn>
                <a:cxn ang="0">
                  <a:pos x="24" y="67"/>
                </a:cxn>
                <a:cxn ang="0">
                  <a:pos x="22" y="65"/>
                </a:cxn>
                <a:cxn ang="0">
                  <a:pos x="21" y="67"/>
                </a:cxn>
                <a:cxn ang="0">
                  <a:pos x="17" y="62"/>
                </a:cxn>
                <a:cxn ang="0">
                  <a:pos x="17" y="60"/>
                </a:cxn>
                <a:cxn ang="0">
                  <a:pos x="14" y="55"/>
                </a:cxn>
                <a:cxn ang="0">
                  <a:pos x="14" y="48"/>
                </a:cxn>
                <a:cxn ang="0">
                  <a:pos x="7" y="40"/>
                </a:cxn>
                <a:cxn ang="0">
                  <a:pos x="2" y="38"/>
                </a:cxn>
                <a:cxn ang="0">
                  <a:pos x="0" y="36"/>
                </a:cxn>
                <a:cxn ang="0">
                  <a:pos x="31" y="0"/>
                </a:cxn>
                <a:cxn ang="0">
                  <a:pos x="41" y="9"/>
                </a:cxn>
                <a:cxn ang="0">
                  <a:pos x="39" y="16"/>
                </a:cxn>
                <a:cxn ang="0">
                  <a:pos x="46" y="18"/>
                </a:cxn>
                <a:cxn ang="0">
                  <a:pos x="51" y="12"/>
                </a:cxn>
                <a:cxn ang="0">
                  <a:pos x="57" y="19"/>
                </a:cxn>
                <a:cxn ang="0">
                  <a:pos x="58" y="33"/>
                </a:cxn>
                <a:cxn ang="0">
                  <a:pos x="53" y="31"/>
                </a:cxn>
                <a:cxn ang="0">
                  <a:pos x="63" y="50"/>
                </a:cxn>
                <a:cxn ang="0">
                  <a:pos x="62" y="53"/>
                </a:cxn>
                <a:cxn ang="0">
                  <a:pos x="60" y="53"/>
                </a:cxn>
                <a:cxn ang="0">
                  <a:pos x="58" y="59"/>
                </a:cxn>
                <a:cxn ang="0">
                  <a:pos x="51" y="60"/>
                </a:cxn>
                <a:cxn ang="0">
                  <a:pos x="51" y="69"/>
                </a:cxn>
                <a:cxn ang="0">
                  <a:pos x="43" y="69"/>
                </a:cxn>
                <a:cxn ang="0">
                  <a:pos x="43" y="70"/>
                </a:cxn>
                <a:cxn ang="0">
                  <a:pos x="45" y="72"/>
                </a:cxn>
                <a:cxn ang="0">
                  <a:pos x="43" y="81"/>
                </a:cxn>
                <a:cxn ang="0">
                  <a:pos x="46" y="84"/>
                </a:cxn>
                <a:cxn ang="0">
                  <a:pos x="50" y="86"/>
                </a:cxn>
                <a:cxn ang="0">
                  <a:pos x="51" y="88"/>
                </a:cxn>
                <a:cxn ang="0">
                  <a:pos x="53" y="88"/>
                </a:cxn>
                <a:cxn ang="0">
                  <a:pos x="53" y="93"/>
                </a:cxn>
                <a:cxn ang="0">
                  <a:pos x="51" y="93"/>
                </a:cxn>
                <a:cxn ang="0">
                  <a:pos x="53" y="94"/>
                </a:cxn>
                <a:cxn ang="0">
                  <a:pos x="58" y="93"/>
                </a:cxn>
                <a:cxn ang="0">
                  <a:pos x="57" y="96"/>
                </a:cxn>
                <a:cxn ang="0">
                  <a:pos x="60" y="98"/>
                </a:cxn>
                <a:cxn ang="0">
                  <a:pos x="60" y="101"/>
                </a:cxn>
                <a:cxn ang="0">
                  <a:pos x="60" y="101"/>
                </a:cxn>
                <a:cxn ang="0">
                  <a:pos x="62" y="103"/>
                </a:cxn>
              </a:cxnLst>
              <a:rect l="0" t="0" r="r" b="b"/>
              <a:pathLst>
                <a:path w="63" h="103">
                  <a:moveTo>
                    <a:pt x="62" y="103"/>
                  </a:moveTo>
                  <a:lnTo>
                    <a:pt x="34" y="101"/>
                  </a:lnTo>
                  <a:lnTo>
                    <a:pt x="31" y="99"/>
                  </a:lnTo>
                  <a:lnTo>
                    <a:pt x="31" y="88"/>
                  </a:lnTo>
                  <a:lnTo>
                    <a:pt x="26" y="84"/>
                  </a:lnTo>
                  <a:lnTo>
                    <a:pt x="24" y="79"/>
                  </a:lnTo>
                  <a:lnTo>
                    <a:pt x="28" y="76"/>
                  </a:lnTo>
                  <a:lnTo>
                    <a:pt x="24" y="67"/>
                  </a:lnTo>
                  <a:lnTo>
                    <a:pt x="22" y="65"/>
                  </a:lnTo>
                  <a:lnTo>
                    <a:pt x="21" y="67"/>
                  </a:lnTo>
                  <a:lnTo>
                    <a:pt x="17" y="62"/>
                  </a:lnTo>
                  <a:lnTo>
                    <a:pt x="17" y="60"/>
                  </a:lnTo>
                  <a:lnTo>
                    <a:pt x="14" y="55"/>
                  </a:lnTo>
                  <a:lnTo>
                    <a:pt x="14" y="48"/>
                  </a:lnTo>
                  <a:lnTo>
                    <a:pt x="7" y="40"/>
                  </a:lnTo>
                  <a:lnTo>
                    <a:pt x="2" y="38"/>
                  </a:lnTo>
                  <a:lnTo>
                    <a:pt x="0" y="36"/>
                  </a:lnTo>
                  <a:lnTo>
                    <a:pt x="31" y="0"/>
                  </a:lnTo>
                  <a:lnTo>
                    <a:pt x="41" y="9"/>
                  </a:lnTo>
                  <a:lnTo>
                    <a:pt x="39" y="16"/>
                  </a:lnTo>
                  <a:lnTo>
                    <a:pt x="46" y="18"/>
                  </a:lnTo>
                  <a:lnTo>
                    <a:pt x="51" y="12"/>
                  </a:lnTo>
                  <a:lnTo>
                    <a:pt x="57" y="19"/>
                  </a:lnTo>
                  <a:lnTo>
                    <a:pt x="58" y="33"/>
                  </a:lnTo>
                  <a:lnTo>
                    <a:pt x="53" y="31"/>
                  </a:lnTo>
                  <a:lnTo>
                    <a:pt x="63" y="50"/>
                  </a:lnTo>
                  <a:lnTo>
                    <a:pt x="62" y="53"/>
                  </a:lnTo>
                  <a:lnTo>
                    <a:pt x="60" y="53"/>
                  </a:lnTo>
                  <a:lnTo>
                    <a:pt x="58" y="59"/>
                  </a:lnTo>
                  <a:lnTo>
                    <a:pt x="51" y="60"/>
                  </a:lnTo>
                  <a:lnTo>
                    <a:pt x="51" y="69"/>
                  </a:lnTo>
                  <a:lnTo>
                    <a:pt x="43" y="69"/>
                  </a:lnTo>
                  <a:lnTo>
                    <a:pt x="43" y="70"/>
                  </a:lnTo>
                  <a:lnTo>
                    <a:pt x="45" y="72"/>
                  </a:lnTo>
                  <a:lnTo>
                    <a:pt x="43" y="81"/>
                  </a:lnTo>
                  <a:lnTo>
                    <a:pt x="46" y="84"/>
                  </a:lnTo>
                  <a:lnTo>
                    <a:pt x="50" y="86"/>
                  </a:lnTo>
                  <a:lnTo>
                    <a:pt x="51" y="88"/>
                  </a:lnTo>
                  <a:lnTo>
                    <a:pt x="53" y="88"/>
                  </a:lnTo>
                  <a:lnTo>
                    <a:pt x="53" y="93"/>
                  </a:lnTo>
                  <a:lnTo>
                    <a:pt x="51" y="93"/>
                  </a:lnTo>
                  <a:lnTo>
                    <a:pt x="53" y="94"/>
                  </a:lnTo>
                  <a:lnTo>
                    <a:pt x="58" y="93"/>
                  </a:lnTo>
                  <a:lnTo>
                    <a:pt x="57" y="96"/>
                  </a:lnTo>
                  <a:lnTo>
                    <a:pt x="60" y="98"/>
                  </a:lnTo>
                  <a:lnTo>
                    <a:pt x="60" y="101"/>
                  </a:lnTo>
                  <a:lnTo>
                    <a:pt x="60" y="101"/>
                  </a:lnTo>
                  <a:lnTo>
                    <a:pt x="62" y="103"/>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69" name="Freeform 1701"/>
            <p:cNvSpPr>
              <a:spLocks noEditPoints="1"/>
            </p:cNvSpPr>
            <p:nvPr/>
          </p:nvSpPr>
          <p:spPr bwMode="auto">
            <a:xfrm>
              <a:off x="3448" y="2789"/>
              <a:ext cx="28" cy="40"/>
            </a:xfrm>
            <a:custGeom>
              <a:avLst/>
              <a:gdLst/>
              <a:ahLst/>
              <a:cxnLst>
                <a:cxn ang="0">
                  <a:pos x="15" y="29"/>
                </a:cxn>
                <a:cxn ang="0">
                  <a:pos x="14" y="15"/>
                </a:cxn>
                <a:cxn ang="0">
                  <a:pos x="8" y="8"/>
                </a:cxn>
                <a:cxn ang="0">
                  <a:pos x="12" y="0"/>
                </a:cxn>
                <a:cxn ang="0">
                  <a:pos x="19" y="2"/>
                </a:cxn>
                <a:cxn ang="0">
                  <a:pos x="32" y="3"/>
                </a:cxn>
                <a:cxn ang="0">
                  <a:pos x="32" y="5"/>
                </a:cxn>
                <a:cxn ang="0">
                  <a:pos x="34" y="7"/>
                </a:cxn>
                <a:cxn ang="0">
                  <a:pos x="34" y="8"/>
                </a:cxn>
                <a:cxn ang="0">
                  <a:pos x="36" y="8"/>
                </a:cxn>
                <a:cxn ang="0">
                  <a:pos x="37" y="12"/>
                </a:cxn>
                <a:cxn ang="0">
                  <a:pos x="41" y="14"/>
                </a:cxn>
                <a:cxn ang="0">
                  <a:pos x="44" y="14"/>
                </a:cxn>
                <a:cxn ang="0">
                  <a:pos x="46" y="14"/>
                </a:cxn>
                <a:cxn ang="0">
                  <a:pos x="48" y="15"/>
                </a:cxn>
                <a:cxn ang="0">
                  <a:pos x="49" y="17"/>
                </a:cxn>
                <a:cxn ang="0">
                  <a:pos x="51" y="17"/>
                </a:cxn>
                <a:cxn ang="0">
                  <a:pos x="53" y="24"/>
                </a:cxn>
                <a:cxn ang="0">
                  <a:pos x="39" y="24"/>
                </a:cxn>
                <a:cxn ang="0">
                  <a:pos x="41" y="27"/>
                </a:cxn>
                <a:cxn ang="0">
                  <a:pos x="61" y="34"/>
                </a:cxn>
                <a:cxn ang="0">
                  <a:pos x="70" y="43"/>
                </a:cxn>
                <a:cxn ang="0">
                  <a:pos x="68" y="51"/>
                </a:cxn>
                <a:cxn ang="0">
                  <a:pos x="48" y="61"/>
                </a:cxn>
                <a:cxn ang="0">
                  <a:pos x="41" y="61"/>
                </a:cxn>
                <a:cxn ang="0">
                  <a:pos x="31" y="51"/>
                </a:cxn>
                <a:cxn ang="0">
                  <a:pos x="20" y="34"/>
                </a:cxn>
                <a:cxn ang="0">
                  <a:pos x="22" y="29"/>
                </a:cxn>
                <a:cxn ang="0">
                  <a:pos x="15" y="29"/>
                </a:cxn>
                <a:cxn ang="0">
                  <a:pos x="19" y="99"/>
                </a:cxn>
                <a:cxn ang="0">
                  <a:pos x="17" y="97"/>
                </a:cxn>
                <a:cxn ang="0">
                  <a:pos x="17" y="97"/>
                </a:cxn>
                <a:cxn ang="0">
                  <a:pos x="17" y="94"/>
                </a:cxn>
                <a:cxn ang="0">
                  <a:pos x="14" y="92"/>
                </a:cxn>
                <a:cxn ang="0">
                  <a:pos x="15" y="89"/>
                </a:cxn>
                <a:cxn ang="0">
                  <a:pos x="10" y="90"/>
                </a:cxn>
                <a:cxn ang="0">
                  <a:pos x="8" y="89"/>
                </a:cxn>
                <a:cxn ang="0">
                  <a:pos x="10" y="89"/>
                </a:cxn>
                <a:cxn ang="0">
                  <a:pos x="10" y="84"/>
                </a:cxn>
                <a:cxn ang="0">
                  <a:pos x="8" y="84"/>
                </a:cxn>
                <a:cxn ang="0">
                  <a:pos x="7" y="82"/>
                </a:cxn>
                <a:cxn ang="0">
                  <a:pos x="3" y="80"/>
                </a:cxn>
                <a:cxn ang="0">
                  <a:pos x="0" y="77"/>
                </a:cxn>
                <a:cxn ang="0">
                  <a:pos x="2" y="68"/>
                </a:cxn>
                <a:cxn ang="0">
                  <a:pos x="0" y="66"/>
                </a:cxn>
                <a:cxn ang="0">
                  <a:pos x="0" y="65"/>
                </a:cxn>
                <a:cxn ang="0">
                  <a:pos x="8" y="65"/>
                </a:cxn>
                <a:cxn ang="0">
                  <a:pos x="8" y="56"/>
                </a:cxn>
                <a:cxn ang="0">
                  <a:pos x="15" y="55"/>
                </a:cxn>
                <a:cxn ang="0">
                  <a:pos x="17" y="49"/>
                </a:cxn>
                <a:cxn ang="0">
                  <a:pos x="19" y="49"/>
                </a:cxn>
                <a:cxn ang="0">
                  <a:pos x="20" y="46"/>
                </a:cxn>
                <a:cxn ang="0">
                  <a:pos x="29" y="68"/>
                </a:cxn>
                <a:cxn ang="0">
                  <a:pos x="19" y="99"/>
                </a:cxn>
                <a:cxn ang="0">
                  <a:pos x="31" y="66"/>
                </a:cxn>
                <a:cxn ang="0">
                  <a:pos x="36" y="63"/>
                </a:cxn>
                <a:cxn ang="0">
                  <a:pos x="44" y="70"/>
                </a:cxn>
                <a:cxn ang="0">
                  <a:pos x="27" y="92"/>
                </a:cxn>
                <a:cxn ang="0">
                  <a:pos x="31" y="66"/>
                </a:cxn>
              </a:cxnLst>
              <a:rect l="0" t="0" r="r" b="b"/>
              <a:pathLst>
                <a:path w="70" h="99">
                  <a:moveTo>
                    <a:pt x="15" y="29"/>
                  </a:moveTo>
                  <a:lnTo>
                    <a:pt x="14" y="15"/>
                  </a:lnTo>
                  <a:lnTo>
                    <a:pt x="8" y="8"/>
                  </a:lnTo>
                  <a:lnTo>
                    <a:pt x="12" y="0"/>
                  </a:lnTo>
                  <a:lnTo>
                    <a:pt x="19" y="2"/>
                  </a:lnTo>
                  <a:lnTo>
                    <a:pt x="32" y="3"/>
                  </a:lnTo>
                  <a:lnTo>
                    <a:pt x="32" y="5"/>
                  </a:lnTo>
                  <a:lnTo>
                    <a:pt x="34" y="7"/>
                  </a:lnTo>
                  <a:lnTo>
                    <a:pt x="34" y="8"/>
                  </a:lnTo>
                  <a:lnTo>
                    <a:pt x="36" y="8"/>
                  </a:lnTo>
                  <a:lnTo>
                    <a:pt x="37" y="12"/>
                  </a:lnTo>
                  <a:lnTo>
                    <a:pt x="41" y="14"/>
                  </a:lnTo>
                  <a:lnTo>
                    <a:pt x="44" y="14"/>
                  </a:lnTo>
                  <a:lnTo>
                    <a:pt x="46" y="14"/>
                  </a:lnTo>
                  <a:lnTo>
                    <a:pt x="48" y="15"/>
                  </a:lnTo>
                  <a:lnTo>
                    <a:pt x="49" y="17"/>
                  </a:lnTo>
                  <a:lnTo>
                    <a:pt x="51" y="17"/>
                  </a:lnTo>
                  <a:lnTo>
                    <a:pt x="53" y="24"/>
                  </a:lnTo>
                  <a:lnTo>
                    <a:pt x="39" y="24"/>
                  </a:lnTo>
                  <a:lnTo>
                    <a:pt x="41" y="27"/>
                  </a:lnTo>
                  <a:lnTo>
                    <a:pt x="61" y="34"/>
                  </a:lnTo>
                  <a:lnTo>
                    <a:pt x="70" y="43"/>
                  </a:lnTo>
                  <a:lnTo>
                    <a:pt x="68" y="51"/>
                  </a:lnTo>
                  <a:lnTo>
                    <a:pt x="48" y="61"/>
                  </a:lnTo>
                  <a:lnTo>
                    <a:pt x="41" y="61"/>
                  </a:lnTo>
                  <a:lnTo>
                    <a:pt x="31" y="51"/>
                  </a:lnTo>
                  <a:lnTo>
                    <a:pt x="20" y="34"/>
                  </a:lnTo>
                  <a:lnTo>
                    <a:pt x="22" y="29"/>
                  </a:lnTo>
                  <a:lnTo>
                    <a:pt x="15" y="29"/>
                  </a:lnTo>
                  <a:close/>
                  <a:moveTo>
                    <a:pt x="19" y="99"/>
                  </a:moveTo>
                  <a:lnTo>
                    <a:pt x="17" y="97"/>
                  </a:lnTo>
                  <a:lnTo>
                    <a:pt x="17" y="97"/>
                  </a:lnTo>
                  <a:lnTo>
                    <a:pt x="17" y="94"/>
                  </a:lnTo>
                  <a:lnTo>
                    <a:pt x="14" y="92"/>
                  </a:lnTo>
                  <a:lnTo>
                    <a:pt x="15" y="89"/>
                  </a:lnTo>
                  <a:lnTo>
                    <a:pt x="10" y="90"/>
                  </a:lnTo>
                  <a:lnTo>
                    <a:pt x="8" y="89"/>
                  </a:lnTo>
                  <a:lnTo>
                    <a:pt x="10" y="89"/>
                  </a:lnTo>
                  <a:lnTo>
                    <a:pt x="10" y="84"/>
                  </a:lnTo>
                  <a:lnTo>
                    <a:pt x="8" y="84"/>
                  </a:lnTo>
                  <a:lnTo>
                    <a:pt x="7" y="82"/>
                  </a:lnTo>
                  <a:lnTo>
                    <a:pt x="3" y="80"/>
                  </a:lnTo>
                  <a:lnTo>
                    <a:pt x="0" y="77"/>
                  </a:lnTo>
                  <a:lnTo>
                    <a:pt x="2" y="68"/>
                  </a:lnTo>
                  <a:lnTo>
                    <a:pt x="0" y="66"/>
                  </a:lnTo>
                  <a:lnTo>
                    <a:pt x="0" y="65"/>
                  </a:lnTo>
                  <a:lnTo>
                    <a:pt x="8" y="65"/>
                  </a:lnTo>
                  <a:lnTo>
                    <a:pt x="8" y="56"/>
                  </a:lnTo>
                  <a:lnTo>
                    <a:pt x="15" y="55"/>
                  </a:lnTo>
                  <a:lnTo>
                    <a:pt x="17" y="49"/>
                  </a:lnTo>
                  <a:lnTo>
                    <a:pt x="19" y="49"/>
                  </a:lnTo>
                  <a:lnTo>
                    <a:pt x="20" y="46"/>
                  </a:lnTo>
                  <a:lnTo>
                    <a:pt x="29" y="68"/>
                  </a:lnTo>
                  <a:lnTo>
                    <a:pt x="19" y="99"/>
                  </a:lnTo>
                  <a:close/>
                  <a:moveTo>
                    <a:pt x="31" y="66"/>
                  </a:moveTo>
                  <a:lnTo>
                    <a:pt x="36" y="63"/>
                  </a:lnTo>
                  <a:lnTo>
                    <a:pt x="44" y="70"/>
                  </a:lnTo>
                  <a:lnTo>
                    <a:pt x="27" y="92"/>
                  </a:lnTo>
                  <a:lnTo>
                    <a:pt x="31" y="66"/>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470" name="Freeform 1702"/>
            <p:cNvSpPr>
              <a:spLocks/>
            </p:cNvSpPr>
            <p:nvPr/>
          </p:nvSpPr>
          <p:spPr bwMode="auto">
            <a:xfrm>
              <a:off x="3303" y="2616"/>
              <a:ext cx="28" cy="30"/>
            </a:xfrm>
            <a:custGeom>
              <a:avLst/>
              <a:gdLst/>
              <a:ahLst/>
              <a:cxnLst>
                <a:cxn ang="0">
                  <a:pos x="70" y="53"/>
                </a:cxn>
                <a:cxn ang="0">
                  <a:pos x="61" y="70"/>
                </a:cxn>
                <a:cxn ang="0">
                  <a:pos x="51" y="75"/>
                </a:cxn>
                <a:cxn ang="0">
                  <a:pos x="46" y="74"/>
                </a:cxn>
                <a:cxn ang="0">
                  <a:pos x="41" y="67"/>
                </a:cxn>
                <a:cxn ang="0">
                  <a:pos x="34" y="63"/>
                </a:cxn>
                <a:cxn ang="0">
                  <a:pos x="32" y="60"/>
                </a:cxn>
                <a:cxn ang="0">
                  <a:pos x="25" y="55"/>
                </a:cxn>
                <a:cxn ang="0">
                  <a:pos x="20" y="55"/>
                </a:cxn>
                <a:cxn ang="0">
                  <a:pos x="19" y="50"/>
                </a:cxn>
                <a:cxn ang="0">
                  <a:pos x="14" y="46"/>
                </a:cxn>
                <a:cxn ang="0">
                  <a:pos x="15" y="39"/>
                </a:cxn>
                <a:cxn ang="0">
                  <a:pos x="12" y="36"/>
                </a:cxn>
                <a:cxn ang="0">
                  <a:pos x="12" y="29"/>
                </a:cxn>
                <a:cxn ang="0">
                  <a:pos x="8" y="27"/>
                </a:cxn>
                <a:cxn ang="0">
                  <a:pos x="10" y="22"/>
                </a:cxn>
                <a:cxn ang="0">
                  <a:pos x="5" y="21"/>
                </a:cxn>
                <a:cxn ang="0">
                  <a:pos x="0" y="21"/>
                </a:cxn>
                <a:cxn ang="0">
                  <a:pos x="0" y="19"/>
                </a:cxn>
                <a:cxn ang="0">
                  <a:pos x="2" y="15"/>
                </a:cxn>
                <a:cxn ang="0">
                  <a:pos x="8" y="12"/>
                </a:cxn>
                <a:cxn ang="0">
                  <a:pos x="14" y="7"/>
                </a:cxn>
                <a:cxn ang="0">
                  <a:pos x="15" y="7"/>
                </a:cxn>
                <a:cxn ang="0">
                  <a:pos x="22" y="2"/>
                </a:cxn>
                <a:cxn ang="0">
                  <a:pos x="32" y="2"/>
                </a:cxn>
                <a:cxn ang="0">
                  <a:pos x="34" y="0"/>
                </a:cxn>
                <a:cxn ang="0">
                  <a:pos x="37" y="4"/>
                </a:cxn>
                <a:cxn ang="0">
                  <a:pos x="37" y="7"/>
                </a:cxn>
                <a:cxn ang="0">
                  <a:pos x="43" y="9"/>
                </a:cxn>
                <a:cxn ang="0">
                  <a:pos x="48" y="15"/>
                </a:cxn>
                <a:cxn ang="0">
                  <a:pos x="49" y="22"/>
                </a:cxn>
                <a:cxn ang="0">
                  <a:pos x="53" y="26"/>
                </a:cxn>
                <a:cxn ang="0">
                  <a:pos x="55" y="24"/>
                </a:cxn>
                <a:cxn ang="0">
                  <a:pos x="56" y="24"/>
                </a:cxn>
                <a:cxn ang="0">
                  <a:pos x="63" y="31"/>
                </a:cxn>
                <a:cxn ang="0">
                  <a:pos x="63" y="36"/>
                </a:cxn>
                <a:cxn ang="0">
                  <a:pos x="63" y="46"/>
                </a:cxn>
                <a:cxn ang="0">
                  <a:pos x="65" y="50"/>
                </a:cxn>
                <a:cxn ang="0">
                  <a:pos x="70" y="53"/>
                </a:cxn>
              </a:cxnLst>
              <a:rect l="0" t="0" r="r" b="b"/>
              <a:pathLst>
                <a:path w="70" h="75">
                  <a:moveTo>
                    <a:pt x="70" y="53"/>
                  </a:moveTo>
                  <a:lnTo>
                    <a:pt x="61" y="70"/>
                  </a:lnTo>
                  <a:lnTo>
                    <a:pt x="51" y="75"/>
                  </a:lnTo>
                  <a:lnTo>
                    <a:pt x="46" y="74"/>
                  </a:lnTo>
                  <a:lnTo>
                    <a:pt x="41" y="67"/>
                  </a:lnTo>
                  <a:lnTo>
                    <a:pt x="34" y="63"/>
                  </a:lnTo>
                  <a:lnTo>
                    <a:pt x="32" y="60"/>
                  </a:lnTo>
                  <a:lnTo>
                    <a:pt x="25" y="55"/>
                  </a:lnTo>
                  <a:lnTo>
                    <a:pt x="20" y="55"/>
                  </a:lnTo>
                  <a:lnTo>
                    <a:pt x="19" y="50"/>
                  </a:lnTo>
                  <a:lnTo>
                    <a:pt x="14" y="46"/>
                  </a:lnTo>
                  <a:lnTo>
                    <a:pt x="15" y="39"/>
                  </a:lnTo>
                  <a:lnTo>
                    <a:pt x="12" y="36"/>
                  </a:lnTo>
                  <a:lnTo>
                    <a:pt x="12" y="29"/>
                  </a:lnTo>
                  <a:lnTo>
                    <a:pt x="8" y="27"/>
                  </a:lnTo>
                  <a:lnTo>
                    <a:pt x="10" y="22"/>
                  </a:lnTo>
                  <a:lnTo>
                    <a:pt x="5" y="21"/>
                  </a:lnTo>
                  <a:lnTo>
                    <a:pt x="0" y="21"/>
                  </a:lnTo>
                  <a:lnTo>
                    <a:pt x="0" y="19"/>
                  </a:lnTo>
                  <a:lnTo>
                    <a:pt x="2" y="15"/>
                  </a:lnTo>
                  <a:lnTo>
                    <a:pt x="8" y="12"/>
                  </a:lnTo>
                  <a:lnTo>
                    <a:pt x="14" y="7"/>
                  </a:lnTo>
                  <a:lnTo>
                    <a:pt x="15" y="7"/>
                  </a:lnTo>
                  <a:lnTo>
                    <a:pt x="22" y="2"/>
                  </a:lnTo>
                  <a:lnTo>
                    <a:pt x="32" y="2"/>
                  </a:lnTo>
                  <a:lnTo>
                    <a:pt x="34" y="0"/>
                  </a:lnTo>
                  <a:lnTo>
                    <a:pt x="37" y="4"/>
                  </a:lnTo>
                  <a:lnTo>
                    <a:pt x="37" y="7"/>
                  </a:lnTo>
                  <a:lnTo>
                    <a:pt x="43" y="9"/>
                  </a:lnTo>
                  <a:lnTo>
                    <a:pt x="48" y="15"/>
                  </a:lnTo>
                  <a:lnTo>
                    <a:pt x="49" y="22"/>
                  </a:lnTo>
                  <a:lnTo>
                    <a:pt x="53" y="26"/>
                  </a:lnTo>
                  <a:lnTo>
                    <a:pt x="55" y="24"/>
                  </a:lnTo>
                  <a:lnTo>
                    <a:pt x="56" y="24"/>
                  </a:lnTo>
                  <a:lnTo>
                    <a:pt x="63" y="31"/>
                  </a:lnTo>
                  <a:lnTo>
                    <a:pt x="63" y="36"/>
                  </a:lnTo>
                  <a:lnTo>
                    <a:pt x="63" y="46"/>
                  </a:lnTo>
                  <a:lnTo>
                    <a:pt x="65" y="50"/>
                  </a:lnTo>
                  <a:lnTo>
                    <a:pt x="70" y="5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71" name="Freeform 1703"/>
            <p:cNvSpPr>
              <a:spLocks/>
            </p:cNvSpPr>
            <p:nvPr/>
          </p:nvSpPr>
          <p:spPr bwMode="auto">
            <a:xfrm>
              <a:off x="3270" y="2624"/>
              <a:ext cx="39" cy="28"/>
            </a:xfrm>
            <a:custGeom>
              <a:avLst/>
              <a:gdLst/>
              <a:ahLst/>
              <a:cxnLst>
                <a:cxn ang="0">
                  <a:pos x="80" y="58"/>
                </a:cxn>
                <a:cxn ang="0">
                  <a:pos x="70" y="59"/>
                </a:cxn>
                <a:cxn ang="0">
                  <a:pos x="63" y="65"/>
                </a:cxn>
                <a:cxn ang="0">
                  <a:pos x="39" y="70"/>
                </a:cxn>
                <a:cxn ang="0">
                  <a:pos x="37" y="68"/>
                </a:cxn>
                <a:cxn ang="0">
                  <a:pos x="36" y="65"/>
                </a:cxn>
                <a:cxn ang="0">
                  <a:pos x="43" y="59"/>
                </a:cxn>
                <a:cxn ang="0">
                  <a:pos x="46" y="56"/>
                </a:cxn>
                <a:cxn ang="0">
                  <a:pos x="48" y="49"/>
                </a:cxn>
                <a:cxn ang="0">
                  <a:pos x="46" y="46"/>
                </a:cxn>
                <a:cxn ang="0">
                  <a:pos x="41" y="44"/>
                </a:cxn>
                <a:cxn ang="0">
                  <a:pos x="39" y="47"/>
                </a:cxn>
                <a:cxn ang="0">
                  <a:pos x="27" y="46"/>
                </a:cxn>
                <a:cxn ang="0">
                  <a:pos x="14" y="46"/>
                </a:cxn>
                <a:cxn ang="0">
                  <a:pos x="10" y="44"/>
                </a:cxn>
                <a:cxn ang="0">
                  <a:pos x="3" y="47"/>
                </a:cxn>
                <a:cxn ang="0">
                  <a:pos x="0" y="47"/>
                </a:cxn>
                <a:cxn ang="0">
                  <a:pos x="5" y="42"/>
                </a:cxn>
                <a:cxn ang="0">
                  <a:pos x="8" y="37"/>
                </a:cxn>
                <a:cxn ang="0">
                  <a:pos x="15" y="35"/>
                </a:cxn>
                <a:cxn ang="0">
                  <a:pos x="20" y="29"/>
                </a:cxn>
                <a:cxn ang="0">
                  <a:pos x="34" y="25"/>
                </a:cxn>
                <a:cxn ang="0">
                  <a:pos x="41" y="24"/>
                </a:cxn>
                <a:cxn ang="0">
                  <a:pos x="48" y="25"/>
                </a:cxn>
                <a:cxn ang="0">
                  <a:pos x="55" y="24"/>
                </a:cxn>
                <a:cxn ang="0">
                  <a:pos x="60" y="17"/>
                </a:cxn>
                <a:cxn ang="0">
                  <a:pos x="68" y="12"/>
                </a:cxn>
                <a:cxn ang="0">
                  <a:pos x="72" y="6"/>
                </a:cxn>
                <a:cxn ang="0">
                  <a:pos x="78" y="5"/>
                </a:cxn>
                <a:cxn ang="0">
                  <a:pos x="82" y="0"/>
                </a:cxn>
                <a:cxn ang="0">
                  <a:pos x="87" y="0"/>
                </a:cxn>
                <a:cxn ang="0">
                  <a:pos x="92" y="1"/>
                </a:cxn>
                <a:cxn ang="0">
                  <a:pos x="90" y="6"/>
                </a:cxn>
                <a:cxn ang="0">
                  <a:pos x="94" y="8"/>
                </a:cxn>
                <a:cxn ang="0">
                  <a:pos x="94" y="15"/>
                </a:cxn>
                <a:cxn ang="0">
                  <a:pos x="97" y="18"/>
                </a:cxn>
                <a:cxn ang="0">
                  <a:pos x="96" y="25"/>
                </a:cxn>
                <a:cxn ang="0">
                  <a:pos x="90" y="25"/>
                </a:cxn>
                <a:cxn ang="0">
                  <a:pos x="87" y="27"/>
                </a:cxn>
                <a:cxn ang="0">
                  <a:pos x="80" y="35"/>
                </a:cxn>
                <a:cxn ang="0">
                  <a:pos x="75" y="37"/>
                </a:cxn>
                <a:cxn ang="0">
                  <a:pos x="75" y="44"/>
                </a:cxn>
                <a:cxn ang="0">
                  <a:pos x="80" y="51"/>
                </a:cxn>
                <a:cxn ang="0">
                  <a:pos x="80" y="58"/>
                </a:cxn>
              </a:cxnLst>
              <a:rect l="0" t="0" r="r" b="b"/>
              <a:pathLst>
                <a:path w="97" h="70">
                  <a:moveTo>
                    <a:pt x="80" y="58"/>
                  </a:moveTo>
                  <a:lnTo>
                    <a:pt x="70" y="59"/>
                  </a:lnTo>
                  <a:lnTo>
                    <a:pt x="63" y="65"/>
                  </a:lnTo>
                  <a:lnTo>
                    <a:pt x="39" y="70"/>
                  </a:lnTo>
                  <a:lnTo>
                    <a:pt x="37" y="68"/>
                  </a:lnTo>
                  <a:lnTo>
                    <a:pt x="36" y="65"/>
                  </a:lnTo>
                  <a:lnTo>
                    <a:pt x="43" y="59"/>
                  </a:lnTo>
                  <a:lnTo>
                    <a:pt x="46" y="56"/>
                  </a:lnTo>
                  <a:lnTo>
                    <a:pt x="48" y="49"/>
                  </a:lnTo>
                  <a:lnTo>
                    <a:pt x="46" y="46"/>
                  </a:lnTo>
                  <a:lnTo>
                    <a:pt x="41" y="44"/>
                  </a:lnTo>
                  <a:lnTo>
                    <a:pt x="39" y="47"/>
                  </a:lnTo>
                  <a:lnTo>
                    <a:pt x="27" y="46"/>
                  </a:lnTo>
                  <a:lnTo>
                    <a:pt x="14" y="46"/>
                  </a:lnTo>
                  <a:lnTo>
                    <a:pt x="10" y="44"/>
                  </a:lnTo>
                  <a:lnTo>
                    <a:pt x="3" y="47"/>
                  </a:lnTo>
                  <a:lnTo>
                    <a:pt x="0" y="47"/>
                  </a:lnTo>
                  <a:lnTo>
                    <a:pt x="5" y="42"/>
                  </a:lnTo>
                  <a:lnTo>
                    <a:pt x="8" y="37"/>
                  </a:lnTo>
                  <a:lnTo>
                    <a:pt x="15" y="35"/>
                  </a:lnTo>
                  <a:lnTo>
                    <a:pt x="20" y="29"/>
                  </a:lnTo>
                  <a:lnTo>
                    <a:pt x="34" y="25"/>
                  </a:lnTo>
                  <a:lnTo>
                    <a:pt x="41" y="24"/>
                  </a:lnTo>
                  <a:lnTo>
                    <a:pt x="48" y="25"/>
                  </a:lnTo>
                  <a:lnTo>
                    <a:pt x="55" y="24"/>
                  </a:lnTo>
                  <a:lnTo>
                    <a:pt x="60" y="17"/>
                  </a:lnTo>
                  <a:lnTo>
                    <a:pt x="68" y="12"/>
                  </a:lnTo>
                  <a:lnTo>
                    <a:pt x="72" y="6"/>
                  </a:lnTo>
                  <a:lnTo>
                    <a:pt x="78" y="5"/>
                  </a:lnTo>
                  <a:lnTo>
                    <a:pt x="82" y="0"/>
                  </a:lnTo>
                  <a:lnTo>
                    <a:pt x="87" y="0"/>
                  </a:lnTo>
                  <a:lnTo>
                    <a:pt x="92" y="1"/>
                  </a:lnTo>
                  <a:lnTo>
                    <a:pt x="90" y="6"/>
                  </a:lnTo>
                  <a:lnTo>
                    <a:pt x="94" y="8"/>
                  </a:lnTo>
                  <a:lnTo>
                    <a:pt x="94" y="15"/>
                  </a:lnTo>
                  <a:lnTo>
                    <a:pt x="97" y="18"/>
                  </a:lnTo>
                  <a:lnTo>
                    <a:pt x="96" y="25"/>
                  </a:lnTo>
                  <a:lnTo>
                    <a:pt x="90" y="25"/>
                  </a:lnTo>
                  <a:lnTo>
                    <a:pt x="87" y="27"/>
                  </a:lnTo>
                  <a:lnTo>
                    <a:pt x="80" y="35"/>
                  </a:lnTo>
                  <a:lnTo>
                    <a:pt x="75" y="37"/>
                  </a:lnTo>
                  <a:lnTo>
                    <a:pt x="75" y="44"/>
                  </a:lnTo>
                  <a:lnTo>
                    <a:pt x="80" y="51"/>
                  </a:lnTo>
                  <a:lnTo>
                    <a:pt x="80"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72" name="Freeform 1704"/>
            <p:cNvSpPr>
              <a:spLocks/>
            </p:cNvSpPr>
            <p:nvPr/>
          </p:nvSpPr>
          <p:spPr bwMode="auto">
            <a:xfrm>
              <a:off x="3354" y="2618"/>
              <a:ext cx="30" cy="28"/>
            </a:xfrm>
            <a:custGeom>
              <a:avLst/>
              <a:gdLst/>
              <a:ahLst/>
              <a:cxnLst>
                <a:cxn ang="0">
                  <a:pos x="45" y="68"/>
                </a:cxn>
                <a:cxn ang="0">
                  <a:pos x="45" y="58"/>
                </a:cxn>
                <a:cxn ang="0">
                  <a:pos x="31" y="48"/>
                </a:cxn>
                <a:cxn ang="0">
                  <a:pos x="28" y="46"/>
                </a:cxn>
                <a:cxn ang="0">
                  <a:pos x="21" y="39"/>
                </a:cxn>
                <a:cxn ang="0">
                  <a:pos x="17" y="39"/>
                </a:cxn>
                <a:cxn ang="0">
                  <a:pos x="4" y="41"/>
                </a:cxn>
                <a:cxn ang="0">
                  <a:pos x="0" y="36"/>
                </a:cxn>
                <a:cxn ang="0">
                  <a:pos x="0" y="32"/>
                </a:cxn>
                <a:cxn ang="0">
                  <a:pos x="2" y="31"/>
                </a:cxn>
                <a:cxn ang="0">
                  <a:pos x="5" y="29"/>
                </a:cxn>
                <a:cxn ang="0">
                  <a:pos x="5" y="27"/>
                </a:cxn>
                <a:cxn ang="0">
                  <a:pos x="5" y="22"/>
                </a:cxn>
                <a:cxn ang="0">
                  <a:pos x="12" y="19"/>
                </a:cxn>
                <a:cxn ang="0">
                  <a:pos x="19" y="19"/>
                </a:cxn>
                <a:cxn ang="0">
                  <a:pos x="29" y="17"/>
                </a:cxn>
                <a:cxn ang="0">
                  <a:pos x="33" y="14"/>
                </a:cxn>
                <a:cxn ang="0">
                  <a:pos x="38" y="17"/>
                </a:cxn>
                <a:cxn ang="0">
                  <a:pos x="50" y="14"/>
                </a:cxn>
                <a:cxn ang="0">
                  <a:pos x="53" y="12"/>
                </a:cxn>
                <a:cxn ang="0">
                  <a:pos x="53" y="7"/>
                </a:cxn>
                <a:cxn ang="0">
                  <a:pos x="55" y="5"/>
                </a:cxn>
                <a:cxn ang="0">
                  <a:pos x="60" y="3"/>
                </a:cxn>
                <a:cxn ang="0">
                  <a:pos x="62" y="0"/>
                </a:cxn>
                <a:cxn ang="0">
                  <a:pos x="69" y="0"/>
                </a:cxn>
                <a:cxn ang="0">
                  <a:pos x="70" y="3"/>
                </a:cxn>
                <a:cxn ang="0">
                  <a:pos x="72" y="5"/>
                </a:cxn>
                <a:cxn ang="0">
                  <a:pos x="75" y="38"/>
                </a:cxn>
                <a:cxn ang="0">
                  <a:pos x="72" y="53"/>
                </a:cxn>
                <a:cxn ang="0">
                  <a:pos x="70" y="58"/>
                </a:cxn>
                <a:cxn ang="0">
                  <a:pos x="70" y="65"/>
                </a:cxn>
                <a:cxn ang="0">
                  <a:pos x="57" y="67"/>
                </a:cxn>
                <a:cxn ang="0">
                  <a:pos x="45" y="68"/>
                </a:cxn>
              </a:cxnLst>
              <a:rect l="0" t="0" r="r" b="b"/>
              <a:pathLst>
                <a:path w="75" h="68">
                  <a:moveTo>
                    <a:pt x="45" y="68"/>
                  </a:moveTo>
                  <a:lnTo>
                    <a:pt x="45" y="58"/>
                  </a:lnTo>
                  <a:lnTo>
                    <a:pt x="31" y="48"/>
                  </a:lnTo>
                  <a:lnTo>
                    <a:pt x="28" y="46"/>
                  </a:lnTo>
                  <a:lnTo>
                    <a:pt x="21" y="39"/>
                  </a:lnTo>
                  <a:lnTo>
                    <a:pt x="17" y="39"/>
                  </a:lnTo>
                  <a:lnTo>
                    <a:pt x="4" y="41"/>
                  </a:lnTo>
                  <a:lnTo>
                    <a:pt x="0" y="36"/>
                  </a:lnTo>
                  <a:lnTo>
                    <a:pt x="0" y="32"/>
                  </a:lnTo>
                  <a:lnTo>
                    <a:pt x="2" y="31"/>
                  </a:lnTo>
                  <a:lnTo>
                    <a:pt x="5" y="29"/>
                  </a:lnTo>
                  <a:lnTo>
                    <a:pt x="5" y="27"/>
                  </a:lnTo>
                  <a:lnTo>
                    <a:pt x="5" y="22"/>
                  </a:lnTo>
                  <a:lnTo>
                    <a:pt x="12" y="19"/>
                  </a:lnTo>
                  <a:lnTo>
                    <a:pt x="19" y="19"/>
                  </a:lnTo>
                  <a:lnTo>
                    <a:pt x="29" y="17"/>
                  </a:lnTo>
                  <a:lnTo>
                    <a:pt x="33" y="14"/>
                  </a:lnTo>
                  <a:lnTo>
                    <a:pt x="38" y="17"/>
                  </a:lnTo>
                  <a:lnTo>
                    <a:pt x="50" y="14"/>
                  </a:lnTo>
                  <a:lnTo>
                    <a:pt x="53" y="12"/>
                  </a:lnTo>
                  <a:lnTo>
                    <a:pt x="53" y="7"/>
                  </a:lnTo>
                  <a:lnTo>
                    <a:pt x="55" y="5"/>
                  </a:lnTo>
                  <a:lnTo>
                    <a:pt x="60" y="3"/>
                  </a:lnTo>
                  <a:lnTo>
                    <a:pt x="62" y="0"/>
                  </a:lnTo>
                  <a:lnTo>
                    <a:pt x="69" y="0"/>
                  </a:lnTo>
                  <a:lnTo>
                    <a:pt x="70" y="3"/>
                  </a:lnTo>
                  <a:lnTo>
                    <a:pt x="72" y="5"/>
                  </a:lnTo>
                  <a:lnTo>
                    <a:pt x="75" y="38"/>
                  </a:lnTo>
                  <a:lnTo>
                    <a:pt x="72" y="53"/>
                  </a:lnTo>
                  <a:lnTo>
                    <a:pt x="70" y="58"/>
                  </a:lnTo>
                  <a:lnTo>
                    <a:pt x="70" y="65"/>
                  </a:lnTo>
                  <a:lnTo>
                    <a:pt x="57" y="67"/>
                  </a:lnTo>
                  <a:lnTo>
                    <a:pt x="45" y="6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73" name="Freeform 1705"/>
            <p:cNvSpPr>
              <a:spLocks/>
            </p:cNvSpPr>
            <p:nvPr/>
          </p:nvSpPr>
          <p:spPr bwMode="auto">
            <a:xfrm>
              <a:off x="3382" y="2619"/>
              <a:ext cx="22" cy="25"/>
            </a:xfrm>
            <a:custGeom>
              <a:avLst/>
              <a:gdLst/>
              <a:ahLst/>
              <a:cxnLst>
                <a:cxn ang="0">
                  <a:pos x="55" y="58"/>
                </a:cxn>
                <a:cxn ang="0">
                  <a:pos x="50" y="58"/>
                </a:cxn>
                <a:cxn ang="0">
                  <a:pos x="0" y="63"/>
                </a:cxn>
                <a:cxn ang="0">
                  <a:pos x="0" y="56"/>
                </a:cxn>
                <a:cxn ang="0">
                  <a:pos x="2" y="51"/>
                </a:cxn>
                <a:cxn ang="0">
                  <a:pos x="5" y="36"/>
                </a:cxn>
                <a:cxn ang="0">
                  <a:pos x="2" y="3"/>
                </a:cxn>
                <a:cxn ang="0">
                  <a:pos x="7" y="3"/>
                </a:cxn>
                <a:cxn ang="0">
                  <a:pos x="14" y="1"/>
                </a:cxn>
                <a:cxn ang="0">
                  <a:pos x="17" y="1"/>
                </a:cxn>
                <a:cxn ang="0">
                  <a:pos x="21" y="0"/>
                </a:cxn>
                <a:cxn ang="0">
                  <a:pos x="24" y="1"/>
                </a:cxn>
                <a:cxn ang="0">
                  <a:pos x="22" y="6"/>
                </a:cxn>
                <a:cxn ang="0">
                  <a:pos x="34" y="22"/>
                </a:cxn>
                <a:cxn ang="0">
                  <a:pos x="40" y="29"/>
                </a:cxn>
                <a:cxn ang="0">
                  <a:pos x="48" y="32"/>
                </a:cxn>
                <a:cxn ang="0">
                  <a:pos x="46" y="36"/>
                </a:cxn>
                <a:cxn ang="0">
                  <a:pos x="50" y="41"/>
                </a:cxn>
                <a:cxn ang="0">
                  <a:pos x="53" y="42"/>
                </a:cxn>
                <a:cxn ang="0">
                  <a:pos x="57" y="53"/>
                </a:cxn>
                <a:cxn ang="0">
                  <a:pos x="55" y="58"/>
                </a:cxn>
              </a:cxnLst>
              <a:rect l="0" t="0" r="r" b="b"/>
              <a:pathLst>
                <a:path w="57" h="63">
                  <a:moveTo>
                    <a:pt x="55" y="58"/>
                  </a:moveTo>
                  <a:lnTo>
                    <a:pt x="50" y="58"/>
                  </a:lnTo>
                  <a:lnTo>
                    <a:pt x="0" y="63"/>
                  </a:lnTo>
                  <a:lnTo>
                    <a:pt x="0" y="56"/>
                  </a:lnTo>
                  <a:lnTo>
                    <a:pt x="2" y="51"/>
                  </a:lnTo>
                  <a:lnTo>
                    <a:pt x="5" y="36"/>
                  </a:lnTo>
                  <a:lnTo>
                    <a:pt x="2" y="3"/>
                  </a:lnTo>
                  <a:lnTo>
                    <a:pt x="7" y="3"/>
                  </a:lnTo>
                  <a:lnTo>
                    <a:pt x="14" y="1"/>
                  </a:lnTo>
                  <a:lnTo>
                    <a:pt x="17" y="1"/>
                  </a:lnTo>
                  <a:lnTo>
                    <a:pt x="21" y="0"/>
                  </a:lnTo>
                  <a:lnTo>
                    <a:pt x="24" y="1"/>
                  </a:lnTo>
                  <a:lnTo>
                    <a:pt x="22" y="6"/>
                  </a:lnTo>
                  <a:lnTo>
                    <a:pt x="34" y="22"/>
                  </a:lnTo>
                  <a:lnTo>
                    <a:pt x="40" y="29"/>
                  </a:lnTo>
                  <a:lnTo>
                    <a:pt x="48" y="32"/>
                  </a:lnTo>
                  <a:lnTo>
                    <a:pt x="46" y="36"/>
                  </a:lnTo>
                  <a:lnTo>
                    <a:pt x="50" y="41"/>
                  </a:lnTo>
                  <a:lnTo>
                    <a:pt x="53" y="42"/>
                  </a:lnTo>
                  <a:lnTo>
                    <a:pt x="57" y="53"/>
                  </a:lnTo>
                  <a:lnTo>
                    <a:pt x="55"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74" name="Freeform 1706"/>
            <p:cNvSpPr>
              <a:spLocks/>
            </p:cNvSpPr>
            <p:nvPr/>
          </p:nvSpPr>
          <p:spPr bwMode="auto">
            <a:xfrm>
              <a:off x="3300" y="2634"/>
              <a:ext cx="23" cy="31"/>
            </a:xfrm>
            <a:custGeom>
              <a:avLst/>
              <a:gdLst/>
              <a:ahLst/>
              <a:cxnLst>
                <a:cxn ang="0">
                  <a:pos x="41" y="77"/>
                </a:cxn>
                <a:cxn ang="0">
                  <a:pos x="32" y="70"/>
                </a:cxn>
                <a:cxn ang="0">
                  <a:pos x="34" y="65"/>
                </a:cxn>
                <a:cxn ang="0">
                  <a:pos x="32" y="65"/>
                </a:cxn>
                <a:cxn ang="0">
                  <a:pos x="29" y="62"/>
                </a:cxn>
                <a:cxn ang="0">
                  <a:pos x="27" y="58"/>
                </a:cxn>
                <a:cxn ang="0">
                  <a:pos x="24" y="55"/>
                </a:cxn>
                <a:cxn ang="0">
                  <a:pos x="22" y="46"/>
                </a:cxn>
                <a:cxn ang="0">
                  <a:pos x="21" y="45"/>
                </a:cxn>
                <a:cxn ang="0">
                  <a:pos x="15" y="46"/>
                </a:cxn>
                <a:cxn ang="0">
                  <a:pos x="14" y="46"/>
                </a:cxn>
                <a:cxn ang="0">
                  <a:pos x="10" y="41"/>
                </a:cxn>
                <a:cxn ang="0">
                  <a:pos x="5" y="33"/>
                </a:cxn>
                <a:cxn ang="0">
                  <a:pos x="5" y="26"/>
                </a:cxn>
                <a:cxn ang="0">
                  <a:pos x="0" y="19"/>
                </a:cxn>
                <a:cxn ang="0">
                  <a:pos x="0" y="12"/>
                </a:cxn>
                <a:cxn ang="0">
                  <a:pos x="5" y="10"/>
                </a:cxn>
                <a:cxn ang="0">
                  <a:pos x="12" y="2"/>
                </a:cxn>
                <a:cxn ang="0">
                  <a:pos x="15" y="0"/>
                </a:cxn>
                <a:cxn ang="0">
                  <a:pos x="21" y="0"/>
                </a:cxn>
                <a:cxn ang="0">
                  <a:pos x="26" y="4"/>
                </a:cxn>
                <a:cxn ang="0">
                  <a:pos x="27" y="9"/>
                </a:cxn>
                <a:cxn ang="0">
                  <a:pos x="32" y="9"/>
                </a:cxn>
                <a:cxn ang="0">
                  <a:pos x="39" y="14"/>
                </a:cxn>
                <a:cxn ang="0">
                  <a:pos x="41" y="17"/>
                </a:cxn>
                <a:cxn ang="0">
                  <a:pos x="48" y="21"/>
                </a:cxn>
                <a:cxn ang="0">
                  <a:pos x="53" y="28"/>
                </a:cxn>
                <a:cxn ang="0">
                  <a:pos x="58" y="29"/>
                </a:cxn>
                <a:cxn ang="0">
                  <a:pos x="58" y="40"/>
                </a:cxn>
                <a:cxn ang="0">
                  <a:pos x="53" y="46"/>
                </a:cxn>
                <a:cxn ang="0">
                  <a:pos x="51" y="51"/>
                </a:cxn>
                <a:cxn ang="0">
                  <a:pos x="53" y="57"/>
                </a:cxn>
                <a:cxn ang="0">
                  <a:pos x="46" y="67"/>
                </a:cxn>
                <a:cxn ang="0">
                  <a:pos x="48" y="70"/>
                </a:cxn>
                <a:cxn ang="0">
                  <a:pos x="53" y="72"/>
                </a:cxn>
                <a:cxn ang="0">
                  <a:pos x="41" y="77"/>
                </a:cxn>
              </a:cxnLst>
              <a:rect l="0" t="0" r="r" b="b"/>
              <a:pathLst>
                <a:path w="58" h="77">
                  <a:moveTo>
                    <a:pt x="41" y="77"/>
                  </a:moveTo>
                  <a:lnTo>
                    <a:pt x="32" y="70"/>
                  </a:lnTo>
                  <a:lnTo>
                    <a:pt x="34" y="65"/>
                  </a:lnTo>
                  <a:lnTo>
                    <a:pt x="32" y="65"/>
                  </a:lnTo>
                  <a:lnTo>
                    <a:pt x="29" y="62"/>
                  </a:lnTo>
                  <a:lnTo>
                    <a:pt x="27" y="58"/>
                  </a:lnTo>
                  <a:lnTo>
                    <a:pt x="24" y="55"/>
                  </a:lnTo>
                  <a:lnTo>
                    <a:pt x="22" y="46"/>
                  </a:lnTo>
                  <a:lnTo>
                    <a:pt x="21" y="45"/>
                  </a:lnTo>
                  <a:lnTo>
                    <a:pt x="15" y="46"/>
                  </a:lnTo>
                  <a:lnTo>
                    <a:pt x="14" y="46"/>
                  </a:lnTo>
                  <a:lnTo>
                    <a:pt x="10" y="41"/>
                  </a:lnTo>
                  <a:lnTo>
                    <a:pt x="5" y="33"/>
                  </a:lnTo>
                  <a:lnTo>
                    <a:pt x="5" y="26"/>
                  </a:lnTo>
                  <a:lnTo>
                    <a:pt x="0" y="19"/>
                  </a:lnTo>
                  <a:lnTo>
                    <a:pt x="0" y="12"/>
                  </a:lnTo>
                  <a:lnTo>
                    <a:pt x="5" y="10"/>
                  </a:lnTo>
                  <a:lnTo>
                    <a:pt x="12" y="2"/>
                  </a:lnTo>
                  <a:lnTo>
                    <a:pt x="15" y="0"/>
                  </a:lnTo>
                  <a:lnTo>
                    <a:pt x="21" y="0"/>
                  </a:lnTo>
                  <a:lnTo>
                    <a:pt x="26" y="4"/>
                  </a:lnTo>
                  <a:lnTo>
                    <a:pt x="27" y="9"/>
                  </a:lnTo>
                  <a:lnTo>
                    <a:pt x="32" y="9"/>
                  </a:lnTo>
                  <a:lnTo>
                    <a:pt x="39" y="14"/>
                  </a:lnTo>
                  <a:lnTo>
                    <a:pt x="41" y="17"/>
                  </a:lnTo>
                  <a:lnTo>
                    <a:pt x="48" y="21"/>
                  </a:lnTo>
                  <a:lnTo>
                    <a:pt x="53" y="28"/>
                  </a:lnTo>
                  <a:lnTo>
                    <a:pt x="58" y="29"/>
                  </a:lnTo>
                  <a:lnTo>
                    <a:pt x="58" y="40"/>
                  </a:lnTo>
                  <a:lnTo>
                    <a:pt x="53" y="46"/>
                  </a:lnTo>
                  <a:lnTo>
                    <a:pt x="51" y="51"/>
                  </a:lnTo>
                  <a:lnTo>
                    <a:pt x="53" y="57"/>
                  </a:lnTo>
                  <a:lnTo>
                    <a:pt x="46" y="67"/>
                  </a:lnTo>
                  <a:lnTo>
                    <a:pt x="48" y="70"/>
                  </a:lnTo>
                  <a:lnTo>
                    <a:pt x="53" y="72"/>
                  </a:lnTo>
                  <a:lnTo>
                    <a:pt x="41" y="7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75" name="Freeform 1707"/>
            <p:cNvSpPr>
              <a:spLocks/>
            </p:cNvSpPr>
            <p:nvPr/>
          </p:nvSpPr>
          <p:spPr bwMode="auto">
            <a:xfrm>
              <a:off x="3417" y="2617"/>
              <a:ext cx="25" cy="31"/>
            </a:xfrm>
            <a:custGeom>
              <a:avLst/>
              <a:gdLst/>
              <a:ahLst/>
              <a:cxnLst>
                <a:cxn ang="0">
                  <a:pos x="0" y="59"/>
                </a:cxn>
                <a:cxn ang="0">
                  <a:pos x="3" y="59"/>
                </a:cxn>
                <a:cxn ang="0">
                  <a:pos x="5" y="56"/>
                </a:cxn>
                <a:cxn ang="0">
                  <a:pos x="5" y="51"/>
                </a:cxn>
                <a:cxn ang="0">
                  <a:pos x="3" y="42"/>
                </a:cxn>
                <a:cxn ang="0">
                  <a:pos x="5" y="30"/>
                </a:cxn>
                <a:cxn ang="0">
                  <a:pos x="10" y="27"/>
                </a:cxn>
                <a:cxn ang="0">
                  <a:pos x="9" y="23"/>
                </a:cxn>
                <a:cxn ang="0">
                  <a:pos x="3" y="23"/>
                </a:cxn>
                <a:cxn ang="0">
                  <a:pos x="7" y="20"/>
                </a:cxn>
                <a:cxn ang="0">
                  <a:pos x="5" y="13"/>
                </a:cxn>
                <a:cxn ang="0">
                  <a:pos x="7" y="11"/>
                </a:cxn>
                <a:cxn ang="0">
                  <a:pos x="3" y="1"/>
                </a:cxn>
                <a:cxn ang="0">
                  <a:pos x="26" y="0"/>
                </a:cxn>
                <a:cxn ang="0">
                  <a:pos x="26" y="3"/>
                </a:cxn>
                <a:cxn ang="0">
                  <a:pos x="29" y="5"/>
                </a:cxn>
                <a:cxn ang="0">
                  <a:pos x="32" y="11"/>
                </a:cxn>
                <a:cxn ang="0">
                  <a:pos x="31" y="15"/>
                </a:cxn>
                <a:cxn ang="0">
                  <a:pos x="41" y="23"/>
                </a:cxn>
                <a:cxn ang="0">
                  <a:pos x="46" y="34"/>
                </a:cxn>
                <a:cxn ang="0">
                  <a:pos x="63" y="41"/>
                </a:cxn>
                <a:cxn ang="0">
                  <a:pos x="39" y="71"/>
                </a:cxn>
                <a:cxn ang="0">
                  <a:pos x="34" y="73"/>
                </a:cxn>
                <a:cxn ang="0">
                  <a:pos x="31" y="78"/>
                </a:cxn>
                <a:cxn ang="0">
                  <a:pos x="22" y="70"/>
                </a:cxn>
                <a:cxn ang="0">
                  <a:pos x="17" y="64"/>
                </a:cxn>
                <a:cxn ang="0">
                  <a:pos x="5" y="76"/>
                </a:cxn>
                <a:cxn ang="0">
                  <a:pos x="0" y="73"/>
                </a:cxn>
                <a:cxn ang="0">
                  <a:pos x="5" y="66"/>
                </a:cxn>
                <a:cxn ang="0">
                  <a:pos x="2" y="61"/>
                </a:cxn>
                <a:cxn ang="0">
                  <a:pos x="0" y="59"/>
                </a:cxn>
              </a:cxnLst>
              <a:rect l="0" t="0" r="r" b="b"/>
              <a:pathLst>
                <a:path w="63" h="78">
                  <a:moveTo>
                    <a:pt x="0" y="59"/>
                  </a:moveTo>
                  <a:lnTo>
                    <a:pt x="3" y="59"/>
                  </a:lnTo>
                  <a:lnTo>
                    <a:pt x="5" y="56"/>
                  </a:lnTo>
                  <a:lnTo>
                    <a:pt x="5" y="51"/>
                  </a:lnTo>
                  <a:lnTo>
                    <a:pt x="3" y="42"/>
                  </a:lnTo>
                  <a:lnTo>
                    <a:pt x="5" y="30"/>
                  </a:lnTo>
                  <a:lnTo>
                    <a:pt x="10" y="27"/>
                  </a:lnTo>
                  <a:lnTo>
                    <a:pt x="9" y="23"/>
                  </a:lnTo>
                  <a:lnTo>
                    <a:pt x="3" y="23"/>
                  </a:lnTo>
                  <a:lnTo>
                    <a:pt x="7" y="20"/>
                  </a:lnTo>
                  <a:lnTo>
                    <a:pt x="5" y="13"/>
                  </a:lnTo>
                  <a:lnTo>
                    <a:pt x="7" y="11"/>
                  </a:lnTo>
                  <a:lnTo>
                    <a:pt x="3" y="1"/>
                  </a:lnTo>
                  <a:lnTo>
                    <a:pt x="26" y="0"/>
                  </a:lnTo>
                  <a:lnTo>
                    <a:pt x="26" y="3"/>
                  </a:lnTo>
                  <a:lnTo>
                    <a:pt x="29" y="5"/>
                  </a:lnTo>
                  <a:lnTo>
                    <a:pt x="32" y="11"/>
                  </a:lnTo>
                  <a:lnTo>
                    <a:pt x="31" y="15"/>
                  </a:lnTo>
                  <a:lnTo>
                    <a:pt x="41" y="23"/>
                  </a:lnTo>
                  <a:lnTo>
                    <a:pt x="46" y="34"/>
                  </a:lnTo>
                  <a:lnTo>
                    <a:pt x="63" y="41"/>
                  </a:lnTo>
                  <a:lnTo>
                    <a:pt x="39" y="71"/>
                  </a:lnTo>
                  <a:lnTo>
                    <a:pt x="34" y="73"/>
                  </a:lnTo>
                  <a:lnTo>
                    <a:pt x="31" y="78"/>
                  </a:lnTo>
                  <a:lnTo>
                    <a:pt x="22" y="70"/>
                  </a:lnTo>
                  <a:lnTo>
                    <a:pt x="17" y="64"/>
                  </a:lnTo>
                  <a:lnTo>
                    <a:pt x="5" y="76"/>
                  </a:lnTo>
                  <a:lnTo>
                    <a:pt x="0" y="73"/>
                  </a:lnTo>
                  <a:lnTo>
                    <a:pt x="5" y="66"/>
                  </a:lnTo>
                  <a:lnTo>
                    <a:pt x="2" y="61"/>
                  </a:lnTo>
                  <a:lnTo>
                    <a:pt x="0" y="5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76" name="Freeform 1708"/>
            <p:cNvSpPr>
              <a:spLocks/>
            </p:cNvSpPr>
            <p:nvPr/>
          </p:nvSpPr>
          <p:spPr bwMode="auto">
            <a:xfrm>
              <a:off x="3428" y="2614"/>
              <a:ext cx="23" cy="20"/>
            </a:xfrm>
            <a:custGeom>
              <a:avLst/>
              <a:gdLst/>
              <a:ahLst/>
              <a:cxnLst>
                <a:cxn ang="0">
                  <a:pos x="42" y="51"/>
                </a:cxn>
                <a:cxn ang="0">
                  <a:pos x="37" y="50"/>
                </a:cxn>
                <a:cxn ang="0">
                  <a:pos x="20" y="43"/>
                </a:cxn>
                <a:cxn ang="0">
                  <a:pos x="15" y="32"/>
                </a:cxn>
                <a:cxn ang="0">
                  <a:pos x="5" y="24"/>
                </a:cxn>
                <a:cxn ang="0">
                  <a:pos x="6" y="20"/>
                </a:cxn>
                <a:cxn ang="0">
                  <a:pos x="3" y="14"/>
                </a:cxn>
                <a:cxn ang="0">
                  <a:pos x="0" y="12"/>
                </a:cxn>
                <a:cxn ang="0">
                  <a:pos x="0" y="9"/>
                </a:cxn>
                <a:cxn ang="0">
                  <a:pos x="6" y="7"/>
                </a:cxn>
                <a:cxn ang="0">
                  <a:pos x="59" y="0"/>
                </a:cxn>
                <a:cxn ang="0">
                  <a:pos x="53" y="19"/>
                </a:cxn>
                <a:cxn ang="0">
                  <a:pos x="44" y="48"/>
                </a:cxn>
                <a:cxn ang="0">
                  <a:pos x="42" y="51"/>
                </a:cxn>
              </a:cxnLst>
              <a:rect l="0" t="0" r="r" b="b"/>
              <a:pathLst>
                <a:path w="59" h="51">
                  <a:moveTo>
                    <a:pt x="42" y="51"/>
                  </a:moveTo>
                  <a:lnTo>
                    <a:pt x="37" y="50"/>
                  </a:lnTo>
                  <a:lnTo>
                    <a:pt x="20" y="43"/>
                  </a:lnTo>
                  <a:lnTo>
                    <a:pt x="15" y="32"/>
                  </a:lnTo>
                  <a:lnTo>
                    <a:pt x="5" y="24"/>
                  </a:lnTo>
                  <a:lnTo>
                    <a:pt x="6" y="20"/>
                  </a:lnTo>
                  <a:lnTo>
                    <a:pt x="3" y="14"/>
                  </a:lnTo>
                  <a:lnTo>
                    <a:pt x="0" y="12"/>
                  </a:lnTo>
                  <a:lnTo>
                    <a:pt x="0" y="9"/>
                  </a:lnTo>
                  <a:lnTo>
                    <a:pt x="6" y="7"/>
                  </a:lnTo>
                  <a:lnTo>
                    <a:pt x="59" y="0"/>
                  </a:lnTo>
                  <a:lnTo>
                    <a:pt x="53" y="19"/>
                  </a:lnTo>
                  <a:lnTo>
                    <a:pt x="44" y="48"/>
                  </a:lnTo>
                  <a:lnTo>
                    <a:pt x="42" y="5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77" name="Freeform 1709"/>
            <p:cNvSpPr>
              <a:spLocks/>
            </p:cNvSpPr>
            <p:nvPr/>
          </p:nvSpPr>
          <p:spPr bwMode="auto">
            <a:xfrm>
              <a:off x="3268" y="2642"/>
              <a:ext cx="21" cy="15"/>
            </a:xfrm>
            <a:custGeom>
              <a:avLst/>
              <a:gdLst/>
              <a:ahLst/>
              <a:cxnLst>
                <a:cxn ang="0">
                  <a:pos x="42" y="31"/>
                </a:cxn>
                <a:cxn ang="0">
                  <a:pos x="36" y="32"/>
                </a:cxn>
                <a:cxn ang="0">
                  <a:pos x="31" y="32"/>
                </a:cxn>
                <a:cxn ang="0">
                  <a:pos x="24" y="32"/>
                </a:cxn>
                <a:cxn ang="0">
                  <a:pos x="15" y="39"/>
                </a:cxn>
                <a:cxn ang="0">
                  <a:pos x="10" y="39"/>
                </a:cxn>
                <a:cxn ang="0">
                  <a:pos x="5" y="38"/>
                </a:cxn>
                <a:cxn ang="0">
                  <a:pos x="3" y="32"/>
                </a:cxn>
                <a:cxn ang="0">
                  <a:pos x="0" y="29"/>
                </a:cxn>
                <a:cxn ang="0">
                  <a:pos x="0" y="24"/>
                </a:cxn>
                <a:cxn ang="0">
                  <a:pos x="1" y="15"/>
                </a:cxn>
                <a:cxn ang="0">
                  <a:pos x="0" y="10"/>
                </a:cxn>
                <a:cxn ang="0">
                  <a:pos x="5" y="3"/>
                </a:cxn>
                <a:cxn ang="0">
                  <a:pos x="8" y="3"/>
                </a:cxn>
                <a:cxn ang="0">
                  <a:pos x="15" y="0"/>
                </a:cxn>
                <a:cxn ang="0">
                  <a:pos x="19" y="2"/>
                </a:cxn>
                <a:cxn ang="0">
                  <a:pos x="32" y="2"/>
                </a:cxn>
                <a:cxn ang="0">
                  <a:pos x="44" y="3"/>
                </a:cxn>
                <a:cxn ang="0">
                  <a:pos x="46" y="0"/>
                </a:cxn>
                <a:cxn ang="0">
                  <a:pos x="51" y="2"/>
                </a:cxn>
                <a:cxn ang="0">
                  <a:pos x="53" y="5"/>
                </a:cxn>
                <a:cxn ang="0">
                  <a:pos x="51" y="12"/>
                </a:cxn>
                <a:cxn ang="0">
                  <a:pos x="48" y="15"/>
                </a:cxn>
                <a:cxn ang="0">
                  <a:pos x="41" y="21"/>
                </a:cxn>
                <a:cxn ang="0">
                  <a:pos x="42" y="24"/>
                </a:cxn>
                <a:cxn ang="0">
                  <a:pos x="44" y="26"/>
                </a:cxn>
                <a:cxn ang="0">
                  <a:pos x="42" y="31"/>
                </a:cxn>
              </a:cxnLst>
              <a:rect l="0" t="0" r="r" b="b"/>
              <a:pathLst>
                <a:path w="53" h="39">
                  <a:moveTo>
                    <a:pt x="42" y="31"/>
                  </a:moveTo>
                  <a:lnTo>
                    <a:pt x="36" y="32"/>
                  </a:lnTo>
                  <a:lnTo>
                    <a:pt x="31" y="32"/>
                  </a:lnTo>
                  <a:lnTo>
                    <a:pt x="24" y="32"/>
                  </a:lnTo>
                  <a:lnTo>
                    <a:pt x="15" y="39"/>
                  </a:lnTo>
                  <a:lnTo>
                    <a:pt x="10" y="39"/>
                  </a:lnTo>
                  <a:lnTo>
                    <a:pt x="5" y="38"/>
                  </a:lnTo>
                  <a:lnTo>
                    <a:pt x="3" y="32"/>
                  </a:lnTo>
                  <a:lnTo>
                    <a:pt x="0" y="29"/>
                  </a:lnTo>
                  <a:lnTo>
                    <a:pt x="0" y="24"/>
                  </a:lnTo>
                  <a:lnTo>
                    <a:pt x="1" y="15"/>
                  </a:lnTo>
                  <a:lnTo>
                    <a:pt x="0" y="10"/>
                  </a:lnTo>
                  <a:lnTo>
                    <a:pt x="5" y="3"/>
                  </a:lnTo>
                  <a:lnTo>
                    <a:pt x="8" y="3"/>
                  </a:lnTo>
                  <a:lnTo>
                    <a:pt x="15" y="0"/>
                  </a:lnTo>
                  <a:lnTo>
                    <a:pt x="19" y="2"/>
                  </a:lnTo>
                  <a:lnTo>
                    <a:pt x="32" y="2"/>
                  </a:lnTo>
                  <a:lnTo>
                    <a:pt x="44" y="3"/>
                  </a:lnTo>
                  <a:lnTo>
                    <a:pt x="46" y="0"/>
                  </a:lnTo>
                  <a:lnTo>
                    <a:pt x="51" y="2"/>
                  </a:lnTo>
                  <a:lnTo>
                    <a:pt x="53" y="5"/>
                  </a:lnTo>
                  <a:lnTo>
                    <a:pt x="51" y="12"/>
                  </a:lnTo>
                  <a:lnTo>
                    <a:pt x="48" y="15"/>
                  </a:lnTo>
                  <a:lnTo>
                    <a:pt x="41" y="21"/>
                  </a:lnTo>
                  <a:lnTo>
                    <a:pt x="42" y="24"/>
                  </a:lnTo>
                  <a:lnTo>
                    <a:pt x="44" y="26"/>
                  </a:lnTo>
                  <a:lnTo>
                    <a:pt x="42" y="3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78" name="Freeform 1710"/>
            <p:cNvSpPr>
              <a:spLocks/>
            </p:cNvSpPr>
            <p:nvPr/>
          </p:nvSpPr>
          <p:spPr bwMode="auto">
            <a:xfrm>
              <a:off x="3395" y="2625"/>
              <a:ext cx="26" cy="17"/>
            </a:xfrm>
            <a:custGeom>
              <a:avLst/>
              <a:gdLst/>
              <a:ahLst/>
              <a:cxnLst>
                <a:cxn ang="0">
                  <a:pos x="21" y="43"/>
                </a:cxn>
                <a:cxn ang="0">
                  <a:pos x="23" y="38"/>
                </a:cxn>
                <a:cxn ang="0">
                  <a:pos x="19" y="27"/>
                </a:cxn>
                <a:cxn ang="0">
                  <a:pos x="16" y="26"/>
                </a:cxn>
                <a:cxn ang="0">
                  <a:pos x="12" y="21"/>
                </a:cxn>
                <a:cxn ang="0">
                  <a:pos x="14" y="17"/>
                </a:cxn>
                <a:cxn ang="0">
                  <a:pos x="6" y="14"/>
                </a:cxn>
                <a:cxn ang="0">
                  <a:pos x="0" y="7"/>
                </a:cxn>
                <a:cxn ang="0">
                  <a:pos x="62" y="0"/>
                </a:cxn>
                <a:cxn ang="0">
                  <a:pos x="58" y="3"/>
                </a:cxn>
                <a:cxn ang="0">
                  <a:pos x="64" y="3"/>
                </a:cxn>
                <a:cxn ang="0">
                  <a:pos x="65" y="7"/>
                </a:cxn>
                <a:cxn ang="0">
                  <a:pos x="60" y="10"/>
                </a:cxn>
                <a:cxn ang="0">
                  <a:pos x="58" y="22"/>
                </a:cxn>
                <a:cxn ang="0">
                  <a:pos x="60" y="31"/>
                </a:cxn>
                <a:cxn ang="0">
                  <a:pos x="60" y="36"/>
                </a:cxn>
                <a:cxn ang="0">
                  <a:pos x="58" y="39"/>
                </a:cxn>
                <a:cxn ang="0">
                  <a:pos x="55" y="39"/>
                </a:cxn>
                <a:cxn ang="0">
                  <a:pos x="21" y="43"/>
                </a:cxn>
              </a:cxnLst>
              <a:rect l="0" t="0" r="r" b="b"/>
              <a:pathLst>
                <a:path w="65" h="43">
                  <a:moveTo>
                    <a:pt x="21" y="43"/>
                  </a:moveTo>
                  <a:lnTo>
                    <a:pt x="23" y="38"/>
                  </a:lnTo>
                  <a:lnTo>
                    <a:pt x="19" y="27"/>
                  </a:lnTo>
                  <a:lnTo>
                    <a:pt x="16" y="26"/>
                  </a:lnTo>
                  <a:lnTo>
                    <a:pt x="12" y="21"/>
                  </a:lnTo>
                  <a:lnTo>
                    <a:pt x="14" y="17"/>
                  </a:lnTo>
                  <a:lnTo>
                    <a:pt x="6" y="14"/>
                  </a:lnTo>
                  <a:lnTo>
                    <a:pt x="0" y="7"/>
                  </a:lnTo>
                  <a:lnTo>
                    <a:pt x="62" y="0"/>
                  </a:lnTo>
                  <a:lnTo>
                    <a:pt x="58" y="3"/>
                  </a:lnTo>
                  <a:lnTo>
                    <a:pt x="64" y="3"/>
                  </a:lnTo>
                  <a:lnTo>
                    <a:pt x="65" y="7"/>
                  </a:lnTo>
                  <a:lnTo>
                    <a:pt x="60" y="10"/>
                  </a:lnTo>
                  <a:lnTo>
                    <a:pt x="58" y="22"/>
                  </a:lnTo>
                  <a:lnTo>
                    <a:pt x="60" y="31"/>
                  </a:lnTo>
                  <a:lnTo>
                    <a:pt x="60" y="36"/>
                  </a:lnTo>
                  <a:lnTo>
                    <a:pt x="58" y="39"/>
                  </a:lnTo>
                  <a:lnTo>
                    <a:pt x="55" y="39"/>
                  </a:lnTo>
                  <a:lnTo>
                    <a:pt x="21" y="4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79" name="Freeform 1711"/>
            <p:cNvSpPr>
              <a:spLocks/>
            </p:cNvSpPr>
            <p:nvPr/>
          </p:nvSpPr>
          <p:spPr bwMode="auto">
            <a:xfrm>
              <a:off x="3256" y="2653"/>
              <a:ext cx="29" cy="21"/>
            </a:xfrm>
            <a:custGeom>
              <a:avLst/>
              <a:gdLst/>
              <a:ahLst/>
              <a:cxnLst>
                <a:cxn ang="0">
                  <a:pos x="0" y="17"/>
                </a:cxn>
                <a:cxn ang="0">
                  <a:pos x="7" y="9"/>
                </a:cxn>
                <a:cxn ang="0">
                  <a:pos x="12" y="10"/>
                </a:cxn>
                <a:cxn ang="0">
                  <a:pos x="22" y="9"/>
                </a:cxn>
                <a:cxn ang="0">
                  <a:pos x="29" y="3"/>
                </a:cxn>
                <a:cxn ang="0">
                  <a:pos x="31" y="0"/>
                </a:cxn>
                <a:cxn ang="0">
                  <a:pos x="34" y="3"/>
                </a:cxn>
                <a:cxn ang="0">
                  <a:pos x="36" y="9"/>
                </a:cxn>
                <a:cxn ang="0">
                  <a:pos x="41" y="10"/>
                </a:cxn>
                <a:cxn ang="0">
                  <a:pos x="46" y="10"/>
                </a:cxn>
                <a:cxn ang="0">
                  <a:pos x="55" y="3"/>
                </a:cxn>
                <a:cxn ang="0">
                  <a:pos x="62" y="3"/>
                </a:cxn>
                <a:cxn ang="0">
                  <a:pos x="67" y="3"/>
                </a:cxn>
                <a:cxn ang="0">
                  <a:pos x="73" y="2"/>
                </a:cxn>
                <a:cxn ang="0">
                  <a:pos x="73" y="7"/>
                </a:cxn>
                <a:cxn ang="0">
                  <a:pos x="70" y="10"/>
                </a:cxn>
                <a:cxn ang="0">
                  <a:pos x="72" y="12"/>
                </a:cxn>
                <a:cxn ang="0">
                  <a:pos x="70" y="17"/>
                </a:cxn>
                <a:cxn ang="0">
                  <a:pos x="67" y="17"/>
                </a:cxn>
                <a:cxn ang="0">
                  <a:pos x="56" y="22"/>
                </a:cxn>
                <a:cxn ang="0">
                  <a:pos x="50" y="32"/>
                </a:cxn>
                <a:cxn ang="0">
                  <a:pos x="44" y="36"/>
                </a:cxn>
                <a:cxn ang="0">
                  <a:pos x="44" y="41"/>
                </a:cxn>
                <a:cxn ang="0">
                  <a:pos x="41" y="46"/>
                </a:cxn>
                <a:cxn ang="0">
                  <a:pos x="26" y="48"/>
                </a:cxn>
                <a:cxn ang="0">
                  <a:pos x="0" y="51"/>
                </a:cxn>
                <a:cxn ang="0">
                  <a:pos x="0" y="17"/>
                </a:cxn>
              </a:cxnLst>
              <a:rect l="0" t="0" r="r" b="b"/>
              <a:pathLst>
                <a:path w="73" h="51">
                  <a:moveTo>
                    <a:pt x="0" y="17"/>
                  </a:moveTo>
                  <a:lnTo>
                    <a:pt x="7" y="9"/>
                  </a:lnTo>
                  <a:lnTo>
                    <a:pt x="12" y="10"/>
                  </a:lnTo>
                  <a:lnTo>
                    <a:pt x="22" y="9"/>
                  </a:lnTo>
                  <a:lnTo>
                    <a:pt x="29" y="3"/>
                  </a:lnTo>
                  <a:lnTo>
                    <a:pt x="31" y="0"/>
                  </a:lnTo>
                  <a:lnTo>
                    <a:pt x="34" y="3"/>
                  </a:lnTo>
                  <a:lnTo>
                    <a:pt x="36" y="9"/>
                  </a:lnTo>
                  <a:lnTo>
                    <a:pt x="41" y="10"/>
                  </a:lnTo>
                  <a:lnTo>
                    <a:pt x="46" y="10"/>
                  </a:lnTo>
                  <a:lnTo>
                    <a:pt x="55" y="3"/>
                  </a:lnTo>
                  <a:lnTo>
                    <a:pt x="62" y="3"/>
                  </a:lnTo>
                  <a:lnTo>
                    <a:pt x="67" y="3"/>
                  </a:lnTo>
                  <a:lnTo>
                    <a:pt x="73" y="2"/>
                  </a:lnTo>
                  <a:lnTo>
                    <a:pt x="73" y="7"/>
                  </a:lnTo>
                  <a:lnTo>
                    <a:pt x="70" y="10"/>
                  </a:lnTo>
                  <a:lnTo>
                    <a:pt x="72" y="12"/>
                  </a:lnTo>
                  <a:lnTo>
                    <a:pt x="70" y="17"/>
                  </a:lnTo>
                  <a:lnTo>
                    <a:pt x="67" y="17"/>
                  </a:lnTo>
                  <a:lnTo>
                    <a:pt x="56" y="22"/>
                  </a:lnTo>
                  <a:lnTo>
                    <a:pt x="50" y="32"/>
                  </a:lnTo>
                  <a:lnTo>
                    <a:pt x="44" y="36"/>
                  </a:lnTo>
                  <a:lnTo>
                    <a:pt x="44" y="41"/>
                  </a:lnTo>
                  <a:lnTo>
                    <a:pt x="41" y="46"/>
                  </a:lnTo>
                  <a:lnTo>
                    <a:pt x="26" y="48"/>
                  </a:lnTo>
                  <a:lnTo>
                    <a:pt x="0" y="51"/>
                  </a:lnTo>
                  <a:lnTo>
                    <a:pt x="0" y="1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80" name="Freeform 1712"/>
            <p:cNvSpPr>
              <a:spLocks/>
            </p:cNvSpPr>
            <p:nvPr/>
          </p:nvSpPr>
          <p:spPr bwMode="auto">
            <a:xfrm>
              <a:off x="3430" y="2632"/>
              <a:ext cx="27" cy="27"/>
            </a:xfrm>
            <a:custGeom>
              <a:avLst/>
              <a:gdLst/>
              <a:ahLst/>
              <a:cxnLst>
                <a:cxn ang="0">
                  <a:pos x="0" y="41"/>
                </a:cxn>
                <a:cxn ang="0">
                  <a:pos x="3" y="36"/>
                </a:cxn>
                <a:cxn ang="0">
                  <a:pos x="8" y="34"/>
                </a:cxn>
                <a:cxn ang="0">
                  <a:pos x="32" y="4"/>
                </a:cxn>
                <a:cxn ang="0">
                  <a:pos x="37" y="5"/>
                </a:cxn>
                <a:cxn ang="0">
                  <a:pos x="39" y="5"/>
                </a:cxn>
                <a:cxn ang="0">
                  <a:pos x="42" y="9"/>
                </a:cxn>
                <a:cxn ang="0">
                  <a:pos x="46" y="7"/>
                </a:cxn>
                <a:cxn ang="0">
                  <a:pos x="49" y="7"/>
                </a:cxn>
                <a:cxn ang="0">
                  <a:pos x="53" y="4"/>
                </a:cxn>
                <a:cxn ang="0">
                  <a:pos x="56" y="5"/>
                </a:cxn>
                <a:cxn ang="0">
                  <a:pos x="60" y="4"/>
                </a:cxn>
                <a:cxn ang="0">
                  <a:pos x="65" y="0"/>
                </a:cxn>
                <a:cxn ang="0">
                  <a:pos x="68" y="58"/>
                </a:cxn>
                <a:cxn ang="0">
                  <a:pos x="39" y="63"/>
                </a:cxn>
                <a:cxn ang="0">
                  <a:pos x="8" y="68"/>
                </a:cxn>
                <a:cxn ang="0">
                  <a:pos x="8" y="50"/>
                </a:cxn>
                <a:cxn ang="0">
                  <a:pos x="0" y="41"/>
                </a:cxn>
              </a:cxnLst>
              <a:rect l="0" t="0" r="r" b="b"/>
              <a:pathLst>
                <a:path w="68" h="68">
                  <a:moveTo>
                    <a:pt x="0" y="41"/>
                  </a:moveTo>
                  <a:lnTo>
                    <a:pt x="3" y="36"/>
                  </a:lnTo>
                  <a:lnTo>
                    <a:pt x="8" y="34"/>
                  </a:lnTo>
                  <a:lnTo>
                    <a:pt x="32" y="4"/>
                  </a:lnTo>
                  <a:lnTo>
                    <a:pt x="37" y="5"/>
                  </a:lnTo>
                  <a:lnTo>
                    <a:pt x="39" y="5"/>
                  </a:lnTo>
                  <a:lnTo>
                    <a:pt x="42" y="9"/>
                  </a:lnTo>
                  <a:lnTo>
                    <a:pt x="46" y="7"/>
                  </a:lnTo>
                  <a:lnTo>
                    <a:pt x="49" y="7"/>
                  </a:lnTo>
                  <a:lnTo>
                    <a:pt x="53" y="4"/>
                  </a:lnTo>
                  <a:lnTo>
                    <a:pt x="56" y="5"/>
                  </a:lnTo>
                  <a:lnTo>
                    <a:pt x="60" y="4"/>
                  </a:lnTo>
                  <a:lnTo>
                    <a:pt x="65" y="0"/>
                  </a:lnTo>
                  <a:lnTo>
                    <a:pt x="68" y="58"/>
                  </a:lnTo>
                  <a:lnTo>
                    <a:pt x="39" y="63"/>
                  </a:lnTo>
                  <a:lnTo>
                    <a:pt x="8" y="68"/>
                  </a:lnTo>
                  <a:lnTo>
                    <a:pt x="8" y="50"/>
                  </a:lnTo>
                  <a:lnTo>
                    <a:pt x="0" y="4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81" name="Freeform 1713"/>
            <p:cNvSpPr>
              <a:spLocks/>
            </p:cNvSpPr>
            <p:nvPr/>
          </p:nvSpPr>
          <p:spPr bwMode="auto">
            <a:xfrm>
              <a:off x="2981" y="2804"/>
              <a:ext cx="34" cy="27"/>
            </a:xfrm>
            <a:custGeom>
              <a:avLst/>
              <a:gdLst/>
              <a:ahLst/>
              <a:cxnLst>
                <a:cxn ang="0">
                  <a:pos x="83" y="54"/>
                </a:cxn>
                <a:cxn ang="0">
                  <a:pos x="30" y="58"/>
                </a:cxn>
                <a:cxn ang="0">
                  <a:pos x="30" y="65"/>
                </a:cxn>
                <a:cxn ang="0">
                  <a:pos x="0" y="68"/>
                </a:cxn>
                <a:cxn ang="0">
                  <a:pos x="6" y="61"/>
                </a:cxn>
                <a:cxn ang="0">
                  <a:pos x="8" y="58"/>
                </a:cxn>
                <a:cxn ang="0">
                  <a:pos x="10" y="49"/>
                </a:cxn>
                <a:cxn ang="0">
                  <a:pos x="15" y="41"/>
                </a:cxn>
                <a:cxn ang="0">
                  <a:pos x="15" y="39"/>
                </a:cxn>
                <a:cxn ang="0">
                  <a:pos x="17" y="37"/>
                </a:cxn>
                <a:cxn ang="0">
                  <a:pos x="17" y="29"/>
                </a:cxn>
                <a:cxn ang="0">
                  <a:pos x="20" y="27"/>
                </a:cxn>
                <a:cxn ang="0">
                  <a:pos x="20" y="22"/>
                </a:cxn>
                <a:cxn ang="0">
                  <a:pos x="22" y="20"/>
                </a:cxn>
                <a:cxn ang="0">
                  <a:pos x="22" y="17"/>
                </a:cxn>
                <a:cxn ang="0">
                  <a:pos x="25" y="15"/>
                </a:cxn>
                <a:cxn ang="0">
                  <a:pos x="25" y="13"/>
                </a:cxn>
                <a:cxn ang="0">
                  <a:pos x="25" y="10"/>
                </a:cxn>
                <a:cxn ang="0">
                  <a:pos x="29" y="5"/>
                </a:cxn>
                <a:cxn ang="0">
                  <a:pos x="30" y="1"/>
                </a:cxn>
                <a:cxn ang="0">
                  <a:pos x="37" y="1"/>
                </a:cxn>
                <a:cxn ang="0">
                  <a:pos x="61" y="0"/>
                </a:cxn>
                <a:cxn ang="0">
                  <a:pos x="80" y="0"/>
                </a:cxn>
                <a:cxn ang="0">
                  <a:pos x="82" y="25"/>
                </a:cxn>
                <a:cxn ang="0">
                  <a:pos x="83" y="54"/>
                </a:cxn>
              </a:cxnLst>
              <a:rect l="0" t="0" r="r" b="b"/>
              <a:pathLst>
                <a:path w="83" h="68">
                  <a:moveTo>
                    <a:pt x="83" y="54"/>
                  </a:moveTo>
                  <a:lnTo>
                    <a:pt x="30" y="58"/>
                  </a:lnTo>
                  <a:lnTo>
                    <a:pt x="30" y="65"/>
                  </a:lnTo>
                  <a:lnTo>
                    <a:pt x="0" y="68"/>
                  </a:lnTo>
                  <a:lnTo>
                    <a:pt x="6" y="61"/>
                  </a:lnTo>
                  <a:lnTo>
                    <a:pt x="8" y="58"/>
                  </a:lnTo>
                  <a:lnTo>
                    <a:pt x="10" y="49"/>
                  </a:lnTo>
                  <a:lnTo>
                    <a:pt x="15" y="41"/>
                  </a:lnTo>
                  <a:lnTo>
                    <a:pt x="15" y="39"/>
                  </a:lnTo>
                  <a:lnTo>
                    <a:pt x="17" y="37"/>
                  </a:lnTo>
                  <a:lnTo>
                    <a:pt x="17" y="29"/>
                  </a:lnTo>
                  <a:lnTo>
                    <a:pt x="20" y="27"/>
                  </a:lnTo>
                  <a:lnTo>
                    <a:pt x="20" y="22"/>
                  </a:lnTo>
                  <a:lnTo>
                    <a:pt x="22" y="20"/>
                  </a:lnTo>
                  <a:lnTo>
                    <a:pt x="22" y="17"/>
                  </a:lnTo>
                  <a:lnTo>
                    <a:pt x="25" y="15"/>
                  </a:lnTo>
                  <a:lnTo>
                    <a:pt x="25" y="13"/>
                  </a:lnTo>
                  <a:lnTo>
                    <a:pt x="25" y="10"/>
                  </a:lnTo>
                  <a:lnTo>
                    <a:pt x="29" y="5"/>
                  </a:lnTo>
                  <a:lnTo>
                    <a:pt x="30" y="1"/>
                  </a:lnTo>
                  <a:lnTo>
                    <a:pt x="37" y="1"/>
                  </a:lnTo>
                  <a:lnTo>
                    <a:pt x="61" y="0"/>
                  </a:lnTo>
                  <a:lnTo>
                    <a:pt x="80" y="0"/>
                  </a:lnTo>
                  <a:lnTo>
                    <a:pt x="82" y="25"/>
                  </a:lnTo>
                  <a:lnTo>
                    <a:pt x="83" y="5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82" name="Freeform 1714"/>
            <p:cNvSpPr>
              <a:spLocks/>
            </p:cNvSpPr>
            <p:nvPr/>
          </p:nvSpPr>
          <p:spPr bwMode="auto">
            <a:xfrm>
              <a:off x="3039" y="2799"/>
              <a:ext cx="26" cy="24"/>
            </a:xfrm>
            <a:custGeom>
              <a:avLst/>
              <a:gdLst/>
              <a:ahLst/>
              <a:cxnLst>
                <a:cxn ang="0">
                  <a:pos x="0" y="6"/>
                </a:cxn>
                <a:cxn ang="0">
                  <a:pos x="17" y="4"/>
                </a:cxn>
                <a:cxn ang="0">
                  <a:pos x="65" y="0"/>
                </a:cxn>
                <a:cxn ang="0">
                  <a:pos x="63" y="48"/>
                </a:cxn>
                <a:cxn ang="0">
                  <a:pos x="63" y="57"/>
                </a:cxn>
                <a:cxn ang="0">
                  <a:pos x="3" y="60"/>
                </a:cxn>
                <a:cxn ang="0">
                  <a:pos x="0" y="6"/>
                </a:cxn>
              </a:cxnLst>
              <a:rect l="0" t="0" r="r" b="b"/>
              <a:pathLst>
                <a:path w="65" h="60">
                  <a:moveTo>
                    <a:pt x="0" y="6"/>
                  </a:moveTo>
                  <a:lnTo>
                    <a:pt x="17" y="4"/>
                  </a:lnTo>
                  <a:lnTo>
                    <a:pt x="65" y="0"/>
                  </a:lnTo>
                  <a:lnTo>
                    <a:pt x="63" y="48"/>
                  </a:lnTo>
                  <a:lnTo>
                    <a:pt x="63" y="57"/>
                  </a:lnTo>
                  <a:lnTo>
                    <a:pt x="3" y="60"/>
                  </a:lnTo>
                  <a:lnTo>
                    <a:pt x="0" y="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83" name="Freeform 1715"/>
            <p:cNvSpPr>
              <a:spLocks/>
            </p:cNvSpPr>
            <p:nvPr/>
          </p:nvSpPr>
          <p:spPr bwMode="auto">
            <a:xfrm>
              <a:off x="3014" y="2802"/>
              <a:ext cx="27" cy="23"/>
            </a:xfrm>
            <a:custGeom>
              <a:avLst/>
              <a:gdLst/>
              <a:ahLst/>
              <a:cxnLst>
                <a:cxn ang="0">
                  <a:pos x="63" y="0"/>
                </a:cxn>
                <a:cxn ang="0">
                  <a:pos x="66" y="54"/>
                </a:cxn>
                <a:cxn ang="0">
                  <a:pos x="54" y="56"/>
                </a:cxn>
                <a:cxn ang="0">
                  <a:pos x="51" y="56"/>
                </a:cxn>
                <a:cxn ang="0">
                  <a:pos x="51" y="58"/>
                </a:cxn>
                <a:cxn ang="0">
                  <a:pos x="46" y="58"/>
                </a:cxn>
                <a:cxn ang="0">
                  <a:pos x="46" y="56"/>
                </a:cxn>
                <a:cxn ang="0">
                  <a:pos x="40" y="58"/>
                </a:cxn>
                <a:cxn ang="0">
                  <a:pos x="40" y="56"/>
                </a:cxn>
                <a:cxn ang="0">
                  <a:pos x="1" y="59"/>
                </a:cxn>
                <a:cxn ang="0">
                  <a:pos x="0" y="30"/>
                </a:cxn>
                <a:cxn ang="0">
                  <a:pos x="13" y="29"/>
                </a:cxn>
                <a:cxn ang="0">
                  <a:pos x="13" y="17"/>
                </a:cxn>
                <a:cxn ang="0">
                  <a:pos x="25" y="15"/>
                </a:cxn>
                <a:cxn ang="0">
                  <a:pos x="23" y="3"/>
                </a:cxn>
                <a:cxn ang="0">
                  <a:pos x="27" y="1"/>
                </a:cxn>
                <a:cxn ang="0">
                  <a:pos x="63" y="0"/>
                </a:cxn>
              </a:cxnLst>
              <a:rect l="0" t="0" r="r" b="b"/>
              <a:pathLst>
                <a:path w="66" h="59">
                  <a:moveTo>
                    <a:pt x="63" y="0"/>
                  </a:moveTo>
                  <a:lnTo>
                    <a:pt x="66" y="54"/>
                  </a:lnTo>
                  <a:lnTo>
                    <a:pt x="54" y="56"/>
                  </a:lnTo>
                  <a:lnTo>
                    <a:pt x="51" y="56"/>
                  </a:lnTo>
                  <a:lnTo>
                    <a:pt x="51" y="58"/>
                  </a:lnTo>
                  <a:lnTo>
                    <a:pt x="46" y="58"/>
                  </a:lnTo>
                  <a:lnTo>
                    <a:pt x="46" y="56"/>
                  </a:lnTo>
                  <a:lnTo>
                    <a:pt x="40" y="58"/>
                  </a:lnTo>
                  <a:lnTo>
                    <a:pt x="40" y="56"/>
                  </a:lnTo>
                  <a:lnTo>
                    <a:pt x="1" y="59"/>
                  </a:lnTo>
                  <a:lnTo>
                    <a:pt x="0" y="30"/>
                  </a:lnTo>
                  <a:lnTo>
                    <a:pt x="13" y="29"/>
                  </a:lnTo>
                  <a:lnTo>
                    <a:pt x="13" y="17"/>
                  </a:lnTo>
                  <a:lnTo>
                    <a:pt x="25" y="15"/>
                  </a:lnTo>
                  <a:lnTo>
                    <a:pt x="23" y="3"/>
                  </a:lnTo>
                  <a:lnTo>
                    <a:pt x="27" y="1"/>
                  </a:lnTo>
                  <a:lnTo>
                    <a:pt x="63"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84" name="Freeform 1716"/>
            <p:cNvSpPr>
              <a:spLocks/>
            </p:cNvSpPr>
            <p:nvPr/>
          </p:nvSpPr>
          <p:spPr bwMode="auto">
            <a:xfrm>
              <a:off x="3015" y="2824"/>
              <a:ext cx="22" cy="23"/>
            </a:xfrm>
            <a:custGeom>
              <a:avLst/>
              <a:gdLst/>
              <a:ahLst/>
              <a:cxnLst>
                <a:cxn ang="0">
                  <a:pos x="53" y="0"/>
                </a:cxn>
                <a:cxn ang="0">
                  <a:pos x="57" y="55"/>
                </a:cxn>
                <a:cxn ang="0">
                  <a:pos x="4" y="58"/>
                </a:cxn>
                <a:cxn ang="0">
                  <a:pos x="0" y="3"/>
                </a:cxn>
                <a:cxn ang="0">
                  <a:pos x="39" y="0"/>
                </a:cxn>
                <a:cxn ang="0">
                  <a:pos x="39" y="2"/>
                </a:cxn>
                <a:cxn ang="0">
                  <a:pos x="45" y="0"/>
                </a:cxn>
                <a:cxn ang="0">
                  <a:pos x="45" y="2"/>
                </a:cxn>
                <a:cxn ang="0">
                  <a:pos x="50" y="2"/>
                </a:cxn>
                <a:cxn ang="0">
                  <a:pos x="50" y="0"/>
                </a:cxn>
                <a:cxn ang="0">
                  <a:pos x="53" y="0"/>
                </a:cxn>
              </a:cxnLst>
              <a:rect l="0" t="0" r="r" b="b"/>
              <a:pathLst>
                <a:path w="57" h="58">
                  <a:moveTo>
                    <a:pt x="53" y="0"/>
                  </a:moveTo>
                  <a:lnTo>
                    <a:pt x="57" y="55"/>
                  </a:lnTo>
                  <a:lnTo>
                    <a:pt x="4" y="58"/>
                  </a:lnTo>
                  <a:lnTo>
                    <a:pt x="0" y="3"/>
                  </a:lnTo>
                  <a:lnTo>
                    <a:pt x="39" y="0"/>
                  </a:lnTo>
                  <a:lnTo>
                    <a:pt x="39" y="2"/>
                  </a:lnTo>
                  <a:lnTo>
                    <a:pt x="45" y="0"/>
                  </a:lnTo>
                  <a:lnTo>
                    <a:pt x="45" y="2"/>
                  </a:lnTo>
                  <a:lnTo>
                    <a:pt x="50" y="2"/>
                  </a:lnTo>
                  <a:lnTo>
                    <a:pt x="50" y="0"/>
                  </a:lnTo>
                  <a:lnTo>
                    <a:pt x="53"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85" name="Freeform 1717"/>
            <p:cNvSpPr>
              <a:spLocks/>
            </p:cNvSpPr>
            <p:nvPr/>
          </p:nvSpPr>
          <p:spPr bwMode="auto">
            <a:xfrm>
              <a:off x="2993" y="2825"/>
              <a:ext cx="23" cy="23"/>
            </a:xfrm>
            <a:custGeom>
              <a:avLst/>
              <a:gdLst/>
              <a:ahLst/>
              <a:cxnLst>
                <a:cxn ang="0">
                  <a:pos x="57" y="55"/>
                </a:cxn>
                <a:cxn ang="0">
                  <a:pos x="4" y="58"/>
                </a:cxn>
                <a:cxn ang="0">
                  <a:pos x="4" y="50"/>
                </a:cxn>
                <a:cxn ang="0">
                  <a:pos x="0" y="11"/>
                </a:cxn>
                <a:cxn ang="0">
                  <a:pos x="0" y="4"/>
                </a:cxn>
                <a:cxn ang="0">
                  <a:pos x="53" y="0"/>
                </a:cxn>
                <a:cxn ang="0">
                  <a:pos x="57" y="55"/>
                </a:cxn>
              </a:cxnLst>
              <a:rect l="0" t="0" r="r" b="b"/>
              <a:pathLst>
                <a:path w="57" h="58">
                  <a:moveTo>
                    <a:pt x="57" y="55"/>
                  </a:moveTo>
                  <a:lnTo>
                    <a:pt x="4" y="58"/>
                  </a:lnTo>
                  <a:lnTo>
                    <a:pt x="4" y="50"/>
                  </a:lnTo>
                  <a:lnTo>
                    <a:pt x="0" y="11"/>
                  </a:lnTo>
                  <a:lnTo>
                    <a:pt x="0" y="4"/>
                  </a:lnTo>
                  <a:lnTo>
                    <a:pt x="53" y="0"/>
                  </a:lnTo>
                  <a:lnTo>
                    <a:pt x="57" y="5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86" name="Freeform 1718"/>
            <p:cNvSpPr>
              <a:spLocks/>
            </p:cNvSpPr>
            <p:nvPr/>
          </p:nvSpPr>
          <p:spPr bwMode="auto">
            <a:xfrm>
              <a:off x="3036" y="2822"/>
              <a:ext cx="29" cy="24"/>
            </a:xfrm>
            <a:custGeom>
              <a:avLst/>
              <a:gdLst/>
              <a:ahLst/>
              <a:cxnLst>
                <a:cxn ang="0">
                  <a:pos x="4" y="60"/>
                </a:cxn>
                <a:cxn ang="0">
                  <a:pos x="0" y="5"/>
                </a:cxn>
                <a:cxn ang="0">
                  <a:pos x="12" y="3"/>
                </a:cxn>
                <a:cxn ang="0">
                  <a:pos x="72" y="0"/>
                </a:cxn>
                <a:cxn ang="0">
                  <a:pos x="70" y="54"/>
                </a:cxn>
                <a:cxn ang="0">
                  <a:pos x="4" y="60"/>
                </a:cxn>
              </a:cxnLst>
              <a:rect l="0" t="0" r="r" b="b"/>
              <a:pathLst>
                <a:path w="72" h="60">
                  <a:moveTo>
                    <a:pt x="4" y="60"/>
                  </a:moveTo>
                  <a:lnTo>
                    <a:pt x="0" y="5"/>
                  </a:lnTo>
                  <a:lnTo>
                    <a:pt x="12" y="3"/>
                  </a:lnTo>
                  <a:lnTo>
                    <a:pt x="72" y="0"/>
                  </a:lnTo>
                  <a:lnTo>
                    <a:pt x="70" y="54"/>
                  </a:lnTo>
                  <a:lnTo>
                    <a:pt x="4" y="6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87" name="Freeform 1719"/>
            <p:cNvSpPr>
              <a:spLocks/>
            </p:cNvSpPr>
            <p:nvPr/>
          </p:nvSpPr>
          <p:spPr bwMode="auto">
            <a:xfrm>
              <a:off x="2992" y="2845"/>
              <a:ext cx="25" cy="25"/>
            </a:xfrm>
            <a:custGeom>
              <a:avLst/>
              <a:gdLst/>
              <a:ahLst/>
              <a:cxnLst>
                <a:cxn ang="0">
                  <a:pos x="10" y="63"/>
                </a:cxn>
                <a:cxn ang="0">
                  <a:pos x="8" y="44"/>
                </a:cxn>
                <a:cxn ang="0">
                  <a:pos x="0" y="7"/>
                </a:cxn>
                <a:cxn ang="0">
                  <a:pos x="3" y="5"/>
                </a:cxn>
                <a:cxn ang="0">
                  <a:pos x="3" y="3"/>
                </a:cxn>
                <a:cxn ang="0">
                  <a:pos x="5" y="3"/>
                </a:cxn>
                <a:cxn ang="0">
                  <a:pos x="5" y="0"/>
                </a:cxn>
                <a:cxn ang="0">
                  <a:pos x="7" y="0"/>
                </a:cxn>
                <a:cxn ang="0">
                  <a:pos x="7" y="8"/>
                </a:cxn>
                <a:cxn ang="0">
                  <a:pos x="60" y="5"/>
                </a:cxn>
                <a:cxn ang="0">
                  <a:pos x="63" y="60"/>
                </a:cxn>
                <a:cxn ang="0">
                  <a:pos x="10" y="63"/>
                </a:cxn>
              </a:cxnLst>
              <a:rect l="0" t="0" r="r" b="b"/>
              <a:pathLst>
                <a:path w="63" h="63">
                  <a:moveTo>
                    <a:pt x="10" y="63"/>
                  </a:moveTo>
                  <a:lnTo>
                    <a:pt x="8" y="44"/>
                  </a:lnTo>
                  <a:lnTo>
                    <a:pt x="0" y="7"/>
                  </a:lnTo>
                  <a:lnTo>
                    <a:pt x="3" y="5"/>
                  </a:lnTo>
                  <a:lnTo>
                    <a:pt x="3" y="3"/>
                  </a:lnTo>
                  <a:lnTo>
                    <a:pt x="5" y="3"/>
                  </a:lnTo>
                  <a:lnTo>
                    <a:pt x="5" y="0"/>
                  </a:lnTo>
                  <a:lnTo>
                    <a:pt x="7" y="0"/>
                  </a:lnTo>
                  <a:lnTo>
                    <a:pt x="7" y="8"/>
                  </a:lnTo>
                  <a:lnTo>
                    <a:pt x="60" y="5"/>
                  </a:lnTo>
                  <a:lnTo>
                    <a:pt x="63" y="60"/>
                  </a:lnTo>
                  <a:lnTo>
                    <a:pt x="10" y="6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88" name="Freeform 1720"/>
            <p:cNvSpPr>
              <a:spLocks/>
            </p:cNvSpPr>
            <p:nvPr/>
          </p:nvSpPr>
          <p:spPr bwMode="auto">
            <a:xfrm>
              <a:off x="3016" y="2846"/>
              <a:ext cx="23" cy="23"/>
            </a:xfrm>
            <a:custGeom>
              <a:avLst/>
              <a:gdLst/>
              <a:ahLst/>
              <a:cxnLst>
                <a:cxn ang="0">
                  <a:pos x="3" y="58"/>
                </a:cxn>
                <a:cxn ang="0">
                  <a:pos x="0" y="3"/>
                </a:cxn>
                <a:cxn ang="0">
                  <a:pos x="53" y="0"/>
                </a:cxn>
                <a:cxn ang="0">
                  <a:pos x="56" y="53"/>
                </a:cxn>
                <a:cxn ang="0">
                  <a:pos x="3" y="58"/>
                </a:cxn>
              </a:cxnLst>
              <a:rect l="0" t="0" r="r" b="b"/>
              <a:pathLst>
                <a:path w="56" h="58">
                  <a:moveTo>
                    <a:pt x="3" y="58"/>
                  </a:moveTo>
                  <a:lnTo>
                    <a:pt x="0" y="3"/>
                  </a:lnTo>
                  <a:lnTo>
                    <a:pt x="53" y="0"/>
                  </a:lnTo>
                  <a:lnTo>
                    <a:pt x="56" y="53"/>
                  </a:lnTo>
                  <a:lnTo>
                    <a:pt x="3"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89" name="Freeform 1721"/>
            <p:cNvSpPr>
              <a:spLocks/>
            </p:cNvSpPr>
            <p:nvPr/>
          </p:nvSpPr>
          <p:spPr bwMode="auto">
            <a:xfrm>
              <a:off x="3017" y="2867"/>
              <a:ext cx="24" cy="28"/>
            </a:xfrm>
            <a:custGeom>
              <a:avLst/>
              <a:gdLst/>
              <a:ahLst/>
              <a:cxnLst>
                <a:cxn ang="0">
                  <a:pos x="56" y="63"/>
                </a:cxn>
                <a:cxn ang="0">
                  <a:pos x="5" y="70"/>
                </a:cxn>
                <a:cxn ang="0">
                  <a:pos x="0" y="5"/>
                </a:cxn>
                <a:cxn ang="0">
                  <a:pos x="53" y="0"/>
                </a:cxn>
                <a:cxn ang="0">
                  <a:pos x="60" y="63"/>
                </a:cxn>
                <a:cxn ang="0">
                  <a:pos x="56" y="63"/>
                </a:cxn>
              </a:cxnLst>
              <a:rect l="0" t="0" r="r" b="b"/>
              <a:pathLst>
                <a:path w="60" h="70">
                  <a:moveTo>
                    <a:pt x="56" y="63"/>
                  </a:moveTo>
                  <a:lnTo>
                    <a:pt x="5" y="70"/>
                  </a:lnTo>
                  <a:lnTo>
                    <a:pt x="0" y="5"/>
                  </a:lnTo>
                  <a:lnTo>
                    <a:pt x="53" y="0"/>
                  </a:lnTo>
                  <a:lnTo>
                    <a:pt x="60" y="63"/>
                  </a:lnTo>
                  <a:lnTo>
                    <a:pt x="56" y="6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90" name="Freeform 1722"/>
            <p:cNvSpPr>
              <a:spLocks/>
            </p:cNvSpPr>
            <p:nvPr/>
          </p:nvSpPr>
          <p:spPr bwMode="auto">
            <a:xfrm>
              <a:off x="3015" y="2892"/>
              <a:ext cx="26" cy="26"/>
            </a:xfrm>
            <a:custGeom>
              <a:avLst/>
              <a:gdLst/>
              <a:ahLst/>
              <a:cxnLst>
                <a:cxn ang="0">
                  <a:pos x="37" y="61"/>
                </a:cxn>
                <a:cxn ang="0">
                  <a:pos x="3" y="65"/>
                </a:cxn>
                <a:cxn ang="0">
                  <a:pos x="0" y="8"/>
                </a:cxn>
                <a:cxn ang="0">
                  <a:pos x="10" y="7"/>
                </a:cxn>
                <a:cxn ang="0">
                  <a:pos x="61" y="0"/>
                </a:cxn>
                <a:cxn ang="0">
                  <a:pos x="65" y="59"/>
                </a:cxn>
                <a:cxn ang="0">
                  <a:pos x="37" y="61"/>
                </a:cxn>
              </a:cxnLst>
              <a:rect l="0" t="0" r="r" b="b"/>
              <a:pathLst>
                <a:path w="65" h="65">
                  <a:moveTo>
                    <a:pt x="37" y="61"/>
                  </a:moveTo>
                  <a:lnTo>
                    <a:pt x="3" y="65"/>
                  </a:lnTo>
                  <a:lnTo>
                    <a:pt x="0" y="8"/>
                  </a:lnTo>
                  <a:lnTo>
                    <a:pt x="10" y="7"/>
                  </a:lnTo>
                  <a:lnTo>
                    <a:pt x="61" y="0"/>
                  </a:lnTo>
                  <a:lnTo>
                    <a:pt x="65" y="59"/>
                  </a:lnTo>
                  <a:lnTo>
                    <a:pt x="37" y="6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91" name="Freeform 1723"/>
            <p:cNvSpPr>
              <a:spLocks/>
            </p:cNvSpPr>
            <p:nvPr/>
          </p:nvSpPr>
          <p:spPr bwMode="auto">
            <a:xfrm>
              <a:off x="3766" y="1772"/>
              <a:ext cx="108" cy="107"/>
            </a:xfrm>
            <a:custGeom>
              <a:avLst/>
              <a:gdLst/>
              <a:ahLst/>
              <a:cxnLst>
                <a:cxn ang="0">
                  <a:pos x="131" y="159"/>
                </a:cxn>
                <a:cxn ang="0">
                  <a:pos x="124" y="133"/>
                </a:cxn>
                <a:cxn ang="0">
                  <a:pos x="32" y="159"/>
                </a:cxn>
                <a:cxn ang="0">
                  <a:pos x="1" y="168"/>
                </a:cxn>
                <a:cxn ang="0">
                  <a:pos x="0" y="149"/>
                </a:cxn>
                <a:cxn ang="0">
                  <a:pos x="44" y="16"/>
                </a:cxn>
                <a:cxn ang="0">
                  <a:pos x="65" y="14"/>
                </a:cxn>
                <a:cxn ang="0">
                  <a:pos x="71" y="38"/>
                </a:cxn>
                <a:cxn ang="0">
                  <a:pos x="90" y="45"/>
                </a:cxn>
                <a:cxn ang="0">
                  <a:pos x="123" y="17"/>
                </a:cxn>
                <a:cxn ang="0">
                  <a:pos x="136" y="14"/>
                </a:cxn>
                <a:cxn ang="0">
                  <a:pos x="140" y="2"/>
                </a:cxn>
                <a:cxn ang="0">
                  <a:pos x="150" y="0"/>
                </a:cxn>
                <a:cxn ang="0">
                  <a:pos x="208" y="29"/>
                </a:cxn>
                <a:cxn ang="0">
                  <a:pos x="259" y="193"/>
                </a:cxn>
                <a:cxn ang="0">
                  <a:pos x="263" y="197"/>
                </a:cxn>
                <a:cxn ang="0">
                  <a:pos x="261" y="203"/>
                </a:cxn>
                <a:cxn ang="0">
                  <a:pos x="266" y="210"/>
                </a:cxn>
                <a:cxn ang="0">
                  <a:pos x="263" y="215"/>
                </a:cxn>
                <a:cxn ang="0">
                  <a:pos x="268" y="232"/>
                </a:cxn>
                <a:cxn ang="0">
                  <a:pos x="246" y="248"/>
                </a:cxn>
                <a:cxn ang="0">
                  <a:pos x="225" y="258"/>
                </a:cxn>
                <a:cxn ang="0">
                  <a:pos x="225" y="260"/>
                </a:cxn>
                <a:cxn ang="0">
                  <a:pos x="210" y="268"/>
                </a:cxn>
                <a:cxn ang="0">
                  <a:pos x="206" y="267"/>
                </a:cxn>
                <a:cxn ang="0">
                  <a:pos x="199" y="241"/>
                </a:cxn>
                <a:cxn ang="0">
                  <a:pos x="199" y="239"/>
                </a:cxn>
                <a:cxn ang="0">
                  <a:pos x="184" y="191"/>
                </a:cxn>
                <a:cxn ang="0">
                  <a:pos x="172" y="149"/>
                </a:cxn>
                <a:cxn ang="0">
                  <a:pos x="145" y="157"/>
                </a:cxn>
                <a:cxn ang="0">
                  <a:pos x="145" y="156"/>
                </a:cxn>
                <a:cxn ang="0">
                  <a:pos x="131" y="159"/>
                </a:cxn>
              </a:cxnLst>
              <a:rect l="0" t="0" r="r" b="b"/>
              <a:pathLst>
                <a:path w="268" h="268">
                  <a:moveTo>
                    <a:pt x="131" y="159"/>
                  </a:moveTo>
                  <a:lnTo>
                    <a:pt x="124" y="133"/>
                  </a:lnTo>
                  <a:lnTo>
                    <a:pt x="32" y="159"/>
                  </a:lnTo>
                  <a:lnTo>
                    <a:pt x="1" y="168"/>
                  </a:lnTo>
                  <a:lnTo>
                    <a:pt x="0" y="149"/>
                  </a:lnTo>
                  <a:lnTo>
                    <a:pt x="44" y="16"/>
                  </a:lnTo>
                  <a:lnTo>
                    <a:pt x="65" y="14"/>
                  </a:lnTo>
                  <a:lnTo>
                    <a:pt x="71" y="38"/>
                  </a:lnTo>
                  <a:lnTo>
                    <a:pt x="90" y="45"/>
                  </a:lnTo>
                  <a:lnTo>
                    <a:pt x="123" y="17"/>
                  </a:lnTo>
                  <a:lnTo>
                    <a:pt x="136" y="14"/>
                  </a:lnTo>
                  <a:lnTo>
                    <a:pt x="140" y="2"/>
                  </a:lnTo>
                  <a:lnTo>
                    <a:pt x="150" y="0"/>
                  </a:lnTo>
                  <a:lnTo>
                    <a:pt x="208" y="29"/>
                  </a:lnTo>
                  <a:lnTo>
                    <a:pt x="259" y="193"/>
                  </a:lnTo>
                  <a:lnTo>
                    <a:pt x="263" y="197"/>
                  </a:lnTo>
                  <a:lnTo>
                    <a:pt x="261" y="203"/>
                  </a:lnTo>
                  <a:lnTo>
                    <a:pt x="266" y="210"/>
                  </a:lnTo>
                  <a:lnTo>
                    <a:pt x="263" y="215"/>
                  </a:lnTo>
                  <a:lnTo>
                    <a:pt x="268" y="232"/>
                  </a:lnTo>
                  <a:lnTo>
                    <a:pt x="246" y="248"/>
                  </a:lnTo>
                  <a:lnTo>
                    <a:pt x="225" y="258"/>
                  </a:lnTo>
                  <a:lnTo>
                    <a:pt x="225" y="260"/>
                  </a:lnTo>
                  <a:lnTo>
                    <a:pt x="210" y="268"/>
                  </a:lnTo>
                  <a:lnTo>
                    <a:pt x="206" y="267"/>
                  </a:lnTo>
                  <a:lnTo>
                    <a:pt x="199" y="241"/>
                  </a:lnTo>
                  <a:lnTo>
                    <a:pt x="199" y="239"/>
                  </a:lnTo>
                  <a:lnTo>
                    <a:pt x="184" y="191"/>
                  </a:lnTo>
                  <a:lnTo>
                    <a:pt x="172" y="149"/>
                  </a:lnTo>
                  <a:lnTo>
                    <a:pt x="145" y="157"/>
                  </a:lnTo>
                  <a:lnTo>
                    <a:pt x="145" y="156"/>
                  </a:lnTo>
                  <a:lnTo>
                    <a:pt x="131" y="15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92" name="Freeform 1724"/>
            <p:cNvSpPr>
              <a:spLocks/>
            </p:cNvSpPr>
            <p:nvPr/>
          </p:nvSpPr>
          <p:spPr bwMode="auto">
            <a:xfrm>
              <a:off x="3819" y="1832"/>
              <a:ext cx="57" cy="112"/>
            </a:xfrm>
            <a:custGeom>
              <a:avLst/>
              <a:gdLst/>
              <a:ahLst/>
              <a:cxnLst>
                <a:cxn ang="0">
                  <a:pos x="2" y="222"/>
                </a:cxn>
                <a:cxn ang="0">
                  <a:pos x="51" y="196"/>
                </a:cxn>
                <a:cxn ang="0">
                  <a:pos x="46" y="184"/>
                </a:cxn>
                <a:cxn ang="0">
                  <a:pos x="55" y="179"/>
                </a:cxn>
                <a:cxn ang="0">
                  <a:pos x="34" y="140"/>
                </a:cxn>
                <a:cxn ang="0">
                  <a:pos x="24" y="145"/>
                </a:cxn>
                <a:cxn ang="0">
                  <a:pos x="19" y="123"/>
                </a:cxn>
                <a:cxn ang="0">
                  <a:pos x="31" y="116"/>
                </a:cxn>
                <a:cxn ang="0">
                  <a:pos x="0" y="10"/>
                </a:cxn>
                <a:cxn ang="0">
                  <a:pos x="14" y="7"/>
                </a:cxn>
                <a:cxn ang="0">
                  <a:pos x="14" y="8"/>
                </a:cxn>
                <a:cxn ang="0">
                  <a:pos x="41" y="0"/>
                </a:cxn>
                <a:cxn ang="0">
                  <a:pos x="53" y="42"/>
                </a:cxn>
                <a:cxn ang="0">
                  <a:pos x="68" y="90"/>
                </a:cxn>
                <a:cxn ang="0">
                  <a:pos x="68" y="92"/>
                </a:cxn>
                <a:cxn ang="0">
                  <a:pos x="75" y="118"/>
                </a:cxn>
                <a:cxn ang="0">
                  <a:pos x="79" y="119"/>
                </a:cxn>
                <a:cxn ang="0">
                  <a:pos x="94" y="111"/>
                </a:cxn>
                <a:cxn ang="0">
                  <a:pos x="94" y="109"/>
                </a:cxn>
                <a:cxn ang="0">
                  <a:pos x="115" y="99"/>
                </a:cxn>
                <a:cxn ang="0">
                  <a:pos x="142" y="148"/>
                </a:cxn>
                <a:cxn ang="0">
                  <a:pos x="130" y="155"/>
                </a:cxn>
                <a:cxn ang="0">
                  <a:pos x="106" y="167"/>
                </a:cxn>
                <a:cxn ang="0">
                  <a:pos x="115" y="184"/>
                </a:cxn>
                <a:cxn ang="0">
                  <a:pos x="103" y="191"/>
                </a:cxn>
                <a:cxn ang="0">
                  <a:pos x="108" y="203"/>
                </a:cxn>
                <a:cxn ang="0">
                  <a:pos x="96" y="210"/>
                </a:cxn>
                <a:cxn ang="0">
                  <a:pos x="111" y="239"/>
                </a:cxn>
                <a:cxn ang="0">
                  <a:pos x="96" y="247"/>
                </a:cxn>
                <a:cxn ang="0">
                  <a:pos x="92" y="254"/>
                </a:cxn>
                <a:cxn ang="0">
                  <a:pos x="87" y="254"/>
                </a:cxn>
                <a:cxn ang="0">
                  <a:pos x="86" y="258"/>
                </a:cxn>
                <a:cxn ang="0">
                  <a:pos x="84" y="264"/>
                </a:cxn>
                <a:cxn ang="0">
                  <a:pos x="82" y="264"/>
                </a:cxn>
                <a:cxn ang="0">
                  <a:pos x="80" y="263"/>
                </a:cxn>
                <a:cxn ang="0">
                  <a:pos x="77" y="263"/>
                </a:cxn>
                <a:cxn ang="0">
                  <a:pos x="75" y="263"/>
                </a:cxn>
                <a:cxn ang="0">
                  <a:pos x="74" y="261"/>
                </a:cxn>
                <a:cxn ang="0">
                  <a:pos x="70" y="263"/>
                </a:cxn>
                <a:cxn ang="0">
                  <a:pos x="67" y="264"/>
                </a:cxn>
                <a:cxn ang="0">
                  <a:pos x="67" y="264"/>
                </a:cxn>
                <a:cxn ang="0">
                  <a:pos x="39" y="280"/>
                </a:cxn>
                <a:cxn ang="0">
                  <a:pos x="33" y="268"/>
                </a:cxn>
                <a:cxn ang="0">
                  <a:pos x="26" y="271"/>
                </a:cxn>
                <a:cxn ang="0">
                  <a:pos x="21" y="259"/>
                </a:cxn>
                <a:cxn ang="0">
                  <a:pos x="22" y="259"/>
                </a:cxn>
                <a:cxn ang="0">
                  <a:pos x="2" y="222"/>
                </a:cxn>
              </a:cxnLst>
              <a:rect l="0" t="0" r="r" b="b"/>
              <a:pathLst>
                <a:path w="142" h="280">
                  <a:moveTo>
                    <a:pt x="2" y="222"/>
                  </a:moveTo>
                  <a:lnTo>
                    <a:pt x="51" y="196"/>
                  </a:lnTo>
                  <a:lnTo>
                    <a:pt x="46" y="184"/>
                  </a:lnTo>
                  <a:lnTo>
                    <a:pt x="55" y="179"/>
                  </a:lnTo>
                  <a:lnTo>
                    <a:pt x="34" y="140"/>
                  </a:lnTo>
                  <a:lnTo>
                    <a:pt x="24" y="145"/>
                  </a:lnTo>
                  <a:lnTo>
                    <a:pt x="19" y="123"/>
                  </a:lnTo>
                  <a:lnTo>
                    <a:pt x="31" y="116"/>
                  </a:lnTo>
                  <a:lnTo>
                    <a:pt x="0" y="10"/>
                  </a:lnTo>
                  <a:lnTo>
                    <a:pt x="14" y="7"/>
                  </a:lnTo>
                  <a:lnTo>
                    <a:pt x="14" y="8"/>
                  </a:lnTo>
                  <a:lnTo>
                    <a:pt x="41" y="0"/>
                  </a:lnTo>
                  <a:lnTo>
                    <a:pt x="53" y="42"/>
                  </a:lnTo>
                  <a:lnTo>
                    <a:pt x="68" y="90"/>
                  </a:lnTo>
                  <a:lnTo>
                    <a:pt x="68" y="92"/>
                  </a:lnTo>
                  <a:lnTo>
                    <a:pt x="75" y="118"/>
                  </a:lnTo>
                  <a:lnTo>
                    <a:pt x="79" y="119"/>
                  </a:lnTo>
                  <a:lnTo>
                    <a:pt x="94" y="111"/>
                  </a:lnTo>
                  <a:lnTo>
                    <a:pt x="94" y="109"/>
                  </a:lnTo>
                  <a:lnTo>
                    <a:pt x="115" y="99"/>
                  </a:lnTo>
                  <a:lnTo>
                    <a:pt x="142" y="148"/>
                  </a:lnTo>
                  <a:lnTo>
                    <a:pt x="130" y="155"/>
                  </a:lnTo>
                  <a:lnTo>
                    <a:pt x="106" y="167"/>
                  </a:lnTo>
                  <a:lnTo>
                    <a:pt x="115" y="184"/>
                  </a:lnTo>
                  <a:lnTo>
                    <a:pt x="103" y="191"/>
                  </a:lnTo>
                  <a:lnTo>
                    <a:pt x="108" y="203"/>
                  </a:lnTo>
                  <a:lnTo>
                    <a:pt x="96" y="210"/>
                  </a:lnTo>
                  <a:lnTo>
                    <a:pt x="111" y="239"/>
                  </a:lnTo>
                  <a:lnTo>
                    <a:pt x="96" y="247"/>
                  </a:lnTo>
                  <a:lnTo>
                    <a:pt x="92" y="254"/>
                  </a:lnTo>
                  <a:lnTo>
                    <a:pt x="87" y="254"/>
                  </a:lnTo>
                  <a:lnTo>
                    <a:pt x="86" y="258"/>
                  </a:lnTo>
                  <a:lnTo>
                    <a:pt x="84" y="264"/>
                  </a:lnTo>
                  <a:lnTo>
                    <a:pt x="82" y="264"/>
                  </a:lnTo>
                  <a:lnTo>
                    <a:pt x="80" y="263"/>
                  </a:lnTo>
                  <a:lnTo>
                    <a:pt x="77" y="263"/>
                  </a:lnTo>
                  <a:lnTo>
                    <a:pt x="75" y="263"/>
                  </a:lnTo>
                  <a:lnTo>
                    <a:pt x="74" y="261"/>
                  </a:lnTo>
                  <a:lnTo>
                    <a:pt x="70" y="263"/>
                  </a:lnTo>
                  <a:lnTo>
                    <a:pt x="67" y="264"/>
                  </a:lnTo>
                  <a:lnTo>
                    <a:pt x="67" y="264"/>
                  </a:lnTo>
                  <a:lnTo>
                    <a:pt x="39" y="280"/>
                  </a:lnTo>
                  <a:lnTo>
                    <a:pt x="33" y="268"/>
                  </a:lnTo>
                  <a:lnTo>
                    <a:pt x="26" y="271"/>
                  </a:lnTo>
                  <a:lnTo>
                    <a:pt x="21" y="259"/>
                  </a:lnTo>
                  <a:lnTo>
                    <a:pt x="22" y="259"/>
                  </a:lnTo>
                  <a:lnTo>
                    <a:pt x="2" y="22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93" name="Freeform 1725"/>
            <p:cNvSpPr>
              <a:spLocks/>
            </p:cNvSpPr>
            <p:nvPr/>
          </p:nvSpPr>
          <p:spPr bwMode="auto">
            <a:xfrm>
              <a:off x="3865" y="1865"/>
              <a:ext cx="59" cy="74"/>
            </a:xfrm>
            <a:custGeom>
              <a:avLst/>
              <a:gdLst/>
              <a:ahLst/>
              <a:cxnLst>
                <a:cxn ang="0">
                  <a:pos x="116" y="63"/>
                </a:cxn>
                <a:cxn ang="0">
                  <a:pos x="133" y="85"/>
                </a:cxn>
                <a:cxn ang="0">
                  <a:pos x="126" y="95"/>
                </a:cxn>
                <a:cxn ang="0">
                  <a:pos x="148" y="100"/>
                </a:cxn>
                <a:cxn ang="0">
                  <a:pos x="146" y="109"/>
                </a:cxn>
                <a:cxn ang="0">
                  <a:pos x="133" y="135"/>
                </a:cxn>
                <a:cxn ang="0">
                  <a:pos x="121" y="138"/>
                </a:cxn>
                <a:cxn ang="0">
                  <a:pos x="111" y="135"/>
                </a:cxn>
                <a:cxn ang="0">
                  <a:pos x="95" y="155"/>
                </a:cxn>
                <a:cxn ang="0">
                  <a:pos x="93" y="165"/>
                </a:cxn>
                <a:cxn ang="0">
                  <a:pos x="73" y="169"/>
                </a:cxn>
                <a:cxn ang="0">
                  <a:pos x="68" y="172"/>
                </a:cxn>
                <a:cxn ang="0">
                  <a:pos x="68" y="186"/>
                </a:cxn>
                <a:cxn ang="0">
                  <a:pos x="59" y="186"/>
                </a:cxn>
                <a:cxn ang="0">
                  <a:pos x="58" y="181"/>
                </a:cxn>
                <a:cxn ang="0">
                  <a:pos x="58" y="184"/>
                </a:cxn>
                <a:cxn ang="0">
                  <a:pos x="49" y="171"/>
                </a:cxn>
                <a:cxn ang="0">
                  <a:pos x="51" y="169"/>
                </a:cxn>
                <a:cxn ang="0">
                  <a:pos x="46" y="157"/>
                </a:cxn>
                <a:cxn ang="0">
                  <a:pos x="44" y="159"/>
                </a:cxn>
                <a:cxn ang="0">
                  <a:pos x="25" y="121"/>
                </a:cxn>
                <a:cxn ang="0">
                  <a:pos x="37" y="114"/>
                </a:cxn>
                <a:cxn ang="0">
                  <a:pos x="15" y="73"/>
                </a:cxn>
                <a:cxn ang="0">
                  <a:pos x="27" y="66"/>
                </a:cxn>
                <a:cxn ang="0">
                  <a:pos x="0" y="17"/>
                </a:cxn>
                <a:cxn ang="0">
                  <a:pos x="22" y="1"/>
                </a:cxn>
                <a:cxn ang="0">
                  <a:pos x="29" y="3"/>
                </a:cxn>
                <a:cxn ang="0">
                  <a:pos x="30" y="0"/>
                </a:cxn>
                <a:cxn ang="0">
                  <a:pos x="46" y="7"/>
                </a:cxn>
                <a:cxn ang="0">
                  <a:pos x="64" y="3"/>
                </a:cxn>
                <a:cxn ang="0">
                  <a:pos x="70" y="15"/>
                </a:cxn>
                <a:cxn ang="0">
                  <a:pos x="63" y="22"/>
                </a:cxn>
                <a:cxn ang="0">
                  <a:pos x="76" y="34"/>
                </a:cxn>
                <a:cxn ang="0">
                  <a:pos x="75" y="51"/>
                </a:cxn>
                <a:cxn ang="0">
                  <a:pos x="82" y="63"/>
                </a:cxn>
                <a:cxn ang="0">
                  <a:pos x="95" y="70"/>
                </a:cxn>
                <a:cxn ang="0">
                  <a:pos x="100" y="58"/>
                </a:cxn>
                <a:cxn ang="0">
                  <a:pos x="112" y="60"/>
                </a:cxn>
                <a:cxn ang="0">
                  <a:pos x="116" y="63"/>
                </a:cxn>
              </a:cxnLst>
              <a:rect l="0" t="0" r="r" b="b"/>
              <a:pathLst>
                <a:path w="148" h="186">
                  <a:moveTo>
                    <a:pt x="116" y="63"/>
                  </a:moveTo>
                  <a:lnTo>
                    <a:pt x="133" y="85"/>
                  </a:lnTo>
                  <a:lnTo>
                    <a:pt x="126" y="95"/>
                  </a:lnTo>
                  <a:lnTo>
                    <a:pt x="148" y="100"/>
                  </a:lnTo>
                  <a:lnTo>
                    <a:pt x="146" y="109"/>
                  </a:lnTo>
                  <a:lnTo>
                    <a:pt x="133" y="135"/>
                  </a:lnTo>
                  <a:lnTo>
                    <a:pt x="121" y="138"/>
                  </a:lnTo>
                  <a:lnTo>
                    <a:pt x="111" y="135"/>
                  </a:lnTo>
                  <a:lnTo>
                    <a:pt x="95" y="155"/>
                  </a:lnTo>
                  <a:lnTo>
                    <a:pt x="93" y="165"/>
                  </a:lnTo>
                  <a:lnTo>
                    <a:pt x="73" y="169"/>
                  </a:lnTo>
                  <a:lnTo>
                    <a:pt x="68" y="172"/>
                  </a:lnTo>
                  <a:lnTo>
                    <a:pt x="68" y="186"/>
                  </a:lnTo>
                  <a:lnTo>
                    <a:pt x="59" y="186"/>
                  </a:lnTo>
                  <a:lnTo>
                    <a:pt x="58" y="181"/>
                  </a:lnTo>
                  <a:lnTo>
                    <a:pt x="58" y="184"/>
                  </a:lnTo>
                  <a:lnTo>
                    <a:pt x="49" y="171"/>
                  </a:lnTo>
                  <a:lnTo>
                    <a:pt x="51" y="169"/>
                  </a:lnTo>
                  <a:lnTo>
                    <a:pt x="46" y="157"/>
                  </a:lnTo>
                  <a:lnTo>
                    <a:pt x="44" y="159"/>
                  </a:lnTo>
                  <a:lnTo>
                    <a:pt x="25" y="121"/>
                  </a:lnTo>
                  <a:lnTo>
                    <a:pt x="37" y="114"/>
                  </a:lnTo>
                  <a:lnTo>
                    <a:pt x="15" y="73"/>
                  </a:lnTo>
                  <a:lnTo>
                    <a:pt x="27" y="66"/>
                  </a:lnTo>
                  <a:lnTo>
                    <a:pt x="0" y="17"/>
                  </a:lnTo>
                  <a:lnTo>
                    <a:pt x="22" y="1"/>
                  </a:lnTo>
                  <a:lnTo>
                    <a:pt x="29" y="3"/>
                  </a:lnTo>
                  <a:lnTo>
                    <a:pt x="30" y="0"/>
                  </a:lnTo>
                  <a:lnTo>
                    <a:pt x="46" y="7"/>
                  </a:lnTo>
                  <a:lnTo>
                    <a:pt x="64" y="3"/>
                  </a:lnTo>
                  <a:lnTo>
                    <a:pt x="70" y="15"/>
                  </a:lnTo>
                  <a:lnTo>
                    <a:pt x="63" y="22"/>
                  </a:lnTo>
                  <a:lnTo>
                    <a:pt x="76" y="34"/>
                  </a:lnTo>
                  <a:lnTo>
                    <a:pt x="75" y="51"/>
                  </a:lnTo>
                  <a:lnTo>
                    <a:pt x="82" y="63"/>
                  </a:lnTo>
                  <a:lnTo>
                    <a:pt x="95" y="70"/>
                  </a:lnTo>
                  <a:lnTo>
                    <a:pt x="100" y="58"/>
                  </a:lnTo>
                  <a:lnTo>
                    <a:pt x="112" y="60"/>
                  </a:lnTo>
                  <a:lnTo>
                    <a:pt x="116" y="6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94" name="Freeform 1726"/>
            <p:cNvSpPr>
              <a:spLocks/>
            </p:cNvSpPr>
            <p:nvPr/>
          </p:nvSpPr>
          <p:spPr bwMode="auto">
            <a:xfrm>
              <a:off x="3593" y="1977"/>
              <a:ext cx="43" cy="59"/>
            </a:xfrm>
            <a:custGeom>
              <a:avLst/>
              <a:gdLst/>
              <a:ahLst/>
              <a:cxnLst>
                <a:cxn ang="0">
                  <a:pos x="77" y="0"/>
                </a:cxn>
                <a:cxn ang="0">
                  <a:pos x="89" y="42"/>
                </a:cxn>
                <a:cxn ang="0">
                  <a:pos x="92" y="42"/>
                </a:cxn>
                <a:cxn ang="0">
                  <a:pos x="109" y="81"/>
                </a:cxn>
                <a:cxn ang="0">
                  <a:pos x="85" y="92"/>
                </a:cxn>
                <a:cxn ang="0">
                  <a:pos x="99" y="129"/>
                </a:cxn>
                <a:cxn ang="0">
                  <a:pos x="80" y="138"/>
                </a:cxn>
                <a:cxn ang="0">
                  <a:pos x="53" y="146"/>
                </a:cxn>
                <a:cxn ang="0">
                  <a:pos x="49" y="138"/>
                </a:cxn>
                <a:cxn ang="0">
                  <a:pos x="49" y="134"/>
                </a:cxn>
                <a:cxn ang="0">
                  <a:pos x="12" y="22"/>
                </a:cxn>
                <a:cxn ang="0">
                  <a:pos x="3" y="23"/>
                </a:cxn>
                <a:cxn ang="0">
                  <a:pos x="0" y="17"/>
                </a:cxn>
                <a:cxn ang="0">
                  <a:pos x="77" y="0"/>
                </a:cxn>
              </a:cxnLst>
              <a:rect l="0" t="0" r="r" b="b"/>
              <a:pathLst>
                <a:path w="109" h="146">
                  <a:moveTo>
                    <a:pt x="77" y="0"/>
                  </a:moveTo>
                  <a:lnTo>
                    <a:pt x="89" y="42"/>
                  </a:lnTo>
                  <a:lnTo>
                    <a:pt x="92" y="42"/>
                  </a:lnTo>
                  <a:lnTo>
                    <a:pt x="109" y="81"/>
                  </a:lnTo>
                  <a:lnTo>
                    <a:pt x="85" y="92"/>
                  </a:lnTo>
                  <a:lnTo>
                    <a:pt x="99" y="129"/>
                  </a:lnTo>
                  <a:lnTo>
                    <a:pt x="80" y="138"/>
                  </a:lnTo>
                  <a:lnTo>
                    <a:pt x="53" y="146"/>
                  </a:lnTo>
                  <a:lnTo>
                    <a:pt x="49" y="138"/>
                  </a:lnTo>
                  <a:lnTo>
                    <a:pt x="49" y="134"/>
                  </a:lnTo>
                  <a:lnTo>
                    <a:pt x="12" y="22"/>
                  </a:lnTo>
                  <a:lnTo>
                    <a:pt x="3" y="23"/>
                  </a:lnTo>
                  <a:lnTo>
                    <a:pt x="0" y="17"/>
                  </a:lnTo>
                  <a:lnTo>
                    <a:pt x="77"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95" name="Freeform 1727"/>
            <p:cNvSpPr>
              <a:spLocks/>
            </p:cNvSpPr>
            <p:nvPr/>
          </p:nvSpPr>
          <p:spPr bwMode="auto">
            <a:xfrm>
              <a:off x="3587" y="2041"/>
              <a:ext cx="34" cy="77"/>
            </a:xfrm>
            <a:custGeom>
              <a:avLst/>
              <a:gdLst/>
              <a:ahLst/>
              <a:cxnLst>
                <a:cxn ang="0">
                  <a:pos x="34" y="0"/>
                </a:cxn>
                <a:cxn ang="0">
                  <a:pos x="63" y="89"/>
                </a:cxn>
                <a:cxn ang="0">
                  <a:pos x="58" y="111"/>
                </a:cxn>
                <a:cxn ang="0">
                  <a:pos x="76" y="116"/>
                </a:cxn>
                <a:cxn ang="0">
                  <a:pos x="82" y="130"/>
                </a:cxn>
                <a:cxn ang="0">
                  <a:pos x="80" y="134"/>
                </a:cxn>
                <a:cxn ang="0">
                  <a:pos x="80" y="137"/>
                </a:cxn>
                <a:cxn ang="0">
                  <a:pos x="78" y="137"/>
                </a:cxn>
                <a:cxn ang="0">
                  <a:pos x="78" y="140"/>
                </a:cxn>
                <a:cxn ang="0">
                  <a:pos x="76" y="144"/>
                </a:cxn>
                <a:cxn ang="0">
                  <a:pos x="76" y="149"/>
                </a:cxn>
                <a:cxn ang="0">
                  <a:pos x="78" y="152"/>
                </a:cxn>
                <a:cxn ang="0">
                  <a:pos x="82" y="154"/>
                </a:cxn>
                <a:cxn ang="0">
                  <a:pos x="83" y="161"/>
                </a:cxn>
                <a:cxn ang="0">
                  <a:pos x="85" y="181"/>
                </a:cxn>
                <a:cxn ang="0">
                  <a:pos x="71" y="178"/>
                </a:cxn>
                <a:cxn ang="0">
                  <a:pos x="73" y="188"/>
                </a:cxn>
                <a:cxn ang="0">
                  <a:pos x="71" y="190"/>
                </a:cxn>
                <a:cxn ang="0">
                  <a:pos x="47" y="183"/>
                </a:cxn>
                <a:cxn ang="0">
                  <a:pos x="44" y="190"/>
                </a:cxn>
                <a:cxn ang="0">
                  <a:pos x="35" y="193"/>
                </a:cxn>
                <a:cxn ang="0">
                  <a:pos x="35" y="188"/>
                </a:cxn>
                <a:cxn ang="0">
                  <a:pos x="29" y="163"/>
                </a:cxn>
                <a:cxn ang="0">
                  <a:pos x="39" y="134"/>
                </a:cxn>
                <a:cxn ang="0">
                  <a:pos x="32" y="132"/>
                </a:cxn>
                <a:cxn ang="0">
                  <a:pos x="32" y="132"/>
                </a:cxn>
                <a:cxn ang="0">
                  <a:pos x="29" y="132"/>
                </a:cxn>
                <a:cxn ang="0">
                  <a:pos x="29" y="132"/>
                </a:cxn>
                <a:cxn ang="0">
                  <a:pos x="29" y="125"/>
                </a:cxn>
                <a:cxn ang="0">
                  <a:pos x="32" y="122"/>
                </a:cxn>
                <a:cxn ang="0">
                  <a:pos x="34" y="122"/>
                </a:cxn>
                <a:cxn ang="0">
                  <a:pos x="34" y="122"/>
                </a:cxn>
                <a:cxn ang="0">
                  <a:pos x="34" y="120"/>
                </a:cxn>
                <a:cxn ang="0">
                  <a:pos x="35" y="118"/>
                </a:cxn>
                <a:cxn ang="0">
                  <a:pos x="22" y="77"/>
                </a:cxn>
                <a:cxn ang="0">
                  <a:pos x="0" y="5"/>
                </a:cxn>
                <a:cxn ang="0">
                  <a:pos x="11" y="9"/>
                </a:cxn>
                <a:cxn ang="0">
                  <a:pos x="34" y="0"/>
                </a:cxn>
              </a:cxnLst>
              <a:rect l="0" t="0" r="r" b="b"/>
              <a:pathLst>
                <a:path w="85" h="193">
                  <a:moveTo>
                    <a:pt x="34" y="0"/>
                  </a:moveTo>
                  <a:lnTo>
                    <a:pt x="63" y="89"/>
                  </a:lnTo>
                  <a:lnTo>
                    <a:pt x="58" y="111"/>
                  </a:lnTo>
                  <a:lnTo>
                    <a:pt x="76" y="116"/>
                  </a:lnTo>
                  <a:lnTo>
                    <a:pt x="82" y="130"/>
                  </a:lnTo>
                  <a:lnTo>
                    <a:pt x="80" y="134"/>
                  </a:lnTo>
                  <a:lnTo>
                    <a:pt x="80" y="137"/>
                  </a:lnTo>
                  <a:lnTo>
                    <a:pt x="78" y="137"/>
                  </a:lnTo>
                  <a:lnTo>
                    <a:pt x="78" y="140"/>
                  </a:lnTo>
                  <a:lnTo>
                    <a:pt x="76" y="144"/>
                  </a:lnTo>
                  <a:lnTo>
                    <a:pt x="76" y="149"/>
                  </a:lnTo>
                  <a:lnTo>
                    <a:pt x="78" y="152"/>
                  </a:lnTo>
                  <a:lnTo>
                    <a:pt x="82" y="154"/>
                  </a:lnTo>
                  <a:lnTo>
                    <a:pt x="83" y="161"/>
                  </a:lnTo>
                  <a:lnTo>
                    <a:pt x="85" y="181"/>
                  </a:lnTo>
                  <a:lnTo>
                    <a:pt x="71" y="178"/>
                  </a:lnTo>
                  <a:lnTo>
                    <a:pt x="73" y="188"/>
                  </a:lnTo>
                  <a:lnTo>
                    <a:pt x="71" y="190"/>
                  </a:lnTo>
                  <a:lnTo>
                    <a:pt x="47" y="183"/>
                  </a:lnTo>
                  <a:lnTo>
                    <a:pt x="44" y="190"/>
                  </a:lnTo>
                  <a:lnTo>
                    <a:pt x="35" y="193"/>
                  </a:lnTo>
                  <a:lnTo>
                    <a:pt x="35" y="188"/>
                  </a:lnTo>
                  <a:lnTo>
                    <a:pt x="29" y="163"/>
                  </a:lnTo>
                  <a:lnTo>
                    <a:pt x="39" y="134"/>
                  </a:lnTo>
                  <a:lnTo>
                    <a:pt x="32" y="132"/>
                  </a:lnTo>
                  <a:lnTo>
                    <a:pt x="32" y="132"/>
                  </a:lnTo>
                  <a:lnTo>
                    <a:pt x="29" y="132"/>
                  </a:lnTo>
                  <a:lnTo>
                    <a:pt x="29" y="132"/>
                  </a:lnTo>
                  <a:lnTo>
                    <a:pt x="29" y="125"/>
                  </a:lnTo>
                  <a:lnTo>
                    <a:pt x="32" y="122"/>
                  </a:lnTo>
                  <a:lnTo>
                    <a:pt x="34" y="122"/>
                  </a:lnTo>
                  <a:lnTo>
                    <a:pt x="34" y="122"/>
                  </a:lnTo>
                  <a:lnTo>
                    <a:pt x="34" y="120"/>
                  </a:lnTo>
                  <a:lnTo>
                    <a:pt x="35" y="118"/>
                  </a:lnTo>
                  <a:lnTo>
                    <a:pt x="22" y="77"/>
                  </a:lnTo>
                  <a:lnTo>
                    <a:pt x="0" y="5"/>
                  </a:lnTo>
                  <a:lnTo>
                    <a:pt x="11" y="9"/>
                  </a:lnTo>
                  <a:lnTo>
                    <a:pt x="34"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96" name="Freeform 1728"/>
            <p:cNvSpPr>
              <a:spLocks/>
            </p:cNvSpPr>
            <p:nvPr/>
          </p:nvSpPr>
          <p:spPr bwMode="auto">
            <a:xfrm>
              <a:off x="3689" y="2145"/>
              <a:ext cx="29" cy="37"/>
            </a:xfrm>
            <a:custGeom>
              <a:avLst/>
              <a:gdLst/>
              <a:ahLst/>
              <a:cxnLst>
                <a:cxn ang="0">
                  <a:pos x="53" y="0"/>
                </a:cxn>
                <a:cxn ang="0">
                  <a:pos x="53" y="10"/>
                </a:cxn>
                <a:cxn ang="0">
                  <a:pos x="70" y="7"/>
                </a:cxn>
                <a:cxn ang="0">
                  <a:pos x="68" y="19"/>
                </a:cxn>
                <a:cxn ang="0">
                  <a:pos x="65" y="20"/>
                </a:cxn>
                <a:cxn ang="0">
                  <a:pos x="65" y="27"/>
                </a:cxn>
                <a:cxn ang="0">
                  <a:pos x="68" y="29"/>
                </a:cxn>
                <a:cxn ang="0">
                  <a:pos x="68" y="34"/>
                </a:cxn>
                <a:cxn ang="0">
                  <a:pos x="61" y="37"/>
                </a:cxn>
                <a:cxn ang="0">
                  <a:pos x="71" y="60"/>
                </a:cxn>
                <a:cxn ang="0">
                  <a:pos x="66" y="61"/>
                </a:cxn>
                <a:cxn ang="0">
                  <a:pos x="66" y="65"/>
                </a:cxn>
                <a:cxn ang="0">
                  <a:pos x="65" y="66"/>
                </a:cxn>
                <a:cxn ang="0">
                  <a:pos x="65" y="68"/>
                </a:cxn>
                <a:cxn ang="0">
                  <a:pos x="61" y="70"/>
                </a:cxn>
                <a:cxn ang="0">
                  <a:pos x="61" y="73"/>
                </a:cxn>
                <a:cxn ang="0">
                  <a:pos x="54" y="77"/>
                </a:cxn>
                <a:cxn ang="0">
                  <a:pos x="54" y="82"/>
                </a:cxn>
                <a:cxn ang="0">
                  <a:pos x="36" y="89"/>
                </a:cxn>
                <a:cxn ang="0">
                  <a:pos x="39" y="94"/>
                </a:cxn>
                <a:cxn ang="0">
                  <a:pos x="32" y="92"/>
                </a:cxn>
                <a:cxn ang="0">
                  <a:pos x="30" y="89"/>
                </a:cxn>
                <a:cxn ang="0">
                  <a:pos x="25" y="92"/>
                </a:cxn>
                <a:cxn ang="0">
                  <a:pos x="13" y="73"/>
                </a:cxn>
                <a:cxn ang="0">
                  <a:pos x="13" y="72"/>
                </a:cxn>
                <a:cxn ang="0">
                  <a:pos x="12" y="70"/>
                </a:cxn>
                <a:cxn ang="0">
                  <a:pos x="10" y="70"/>
                </a:cxn>
                <a:cxn ang="0">
                  <a:pos x="0" y="12"/>
                </a:cxn>
                <a:cxn ang="0">
                  <a:pos x="49" y="2"/>
                </a:cxn>
                <a:cxn ang="0">
                  <a:pos x="53" y="0"/>
                </a:cxn>
              </a:cxnLst>
              <a:rect l="0" t="0" r="r" b="b"/>
              <a:pathLst>
                <a:path w="71" h="94">
                  <a:moveTo>
                    <a:pt x="53" y="0"/>
                  </a:moveTo>
                  <a:lnTo>
                    <a:pt x="53" y="10"/>
                  </a:lnTo>
                  <a:lnTo>
                    <a:pt x="70" y="7"/>
                  </a:lnTo>
                  <a:lnTo>
                    <a:pt x="68" y="19"/>
                  </a:lnTo>
                  <a:lnTo>
                    <a:pt x="65" y="20"/>
                  </a:lnTo>
                  <a:lnTo>
                    <a:pt x="65" y="27"/>
                  </a:lnTo>
                  <a:lnTo>
                    <a:pt x="68" y="29"/>
                  </a:lnTo>
                  <a:lnTo>
                    <a:pt x="68" y="34"/>
                  </a:lnTo>
                  <a:lnTo>
                    <a:pt x="61" y="37"/>
                  </a:lnTo>
                  <a:lnTo>
                    <a:pt x="71" y="60"/>
                  </a:lnTo>
                  <a:lnTo>
                    <a:pt x="66" y="61"/>
                  </a:lnTo>
                  <a:lnTo>
                    <a:pt x="66" y="65"/>
                  </a:lnTo>
                  <a:lnTo>
                    <a:pt x="65" y="66"/>
                  </a:lnTo>
                  <a:lnTo>
                    <a:pt x="65" y="68"/>
                  </a:lnTo>
                  <a:lnTo>
                    <a:pt x="61" y="70"/>
                  </a:lnTo>
                  <a:lnTo>
                    <a:pt x="61" y="73"/>
                  </a:lnTo>
                  <a:lnTo>
                    <a:pt x="54" y="77"/>
                  </a:lnTo>
                  <a:lnTo>
                    <a:pt x="54" y="82"/>
                  </a:lnTo>
                  <a:lnTo>
                    <a:pt x="36" y="89"/>
                  </a:lnTo>
                  <a:lnTo>
                    <a:pt x="39" y="94"/>
                  </a:lnTo>
                  <a:lnTo>
                    <a:pt x="32" y="92"/>
                  </a:lnTo>
                  <a:lnTo>
                    <a:pt x="30" y="89"/>
                  </a:lnTo>
                  <a:lnTo>
                    <a:pt x="25" y="92"/>
                  </a:lnTo>
                  <a:lnTo>
                    <a:pt x="13" y="73"/>
                  </a:lnTo>
                  <a:lnTo>
                    <a:pt x="13" y="72"/>
                  </a:lnTo>
                  <a:lnTo>
                    <a:pt x="12" y="70"/>
                  </a:lnTo>
                  <a:lnTo>
                    <a:pt x="10" y="70"/>
                  </a:lnTo>
                  <a:lnTo>
                    <a:pt x="0" y="12"/>
                  </a:lnTo>
                  <a:lnTo>
                    <a:pt x="49" y="2"/>
                  </a:lnTo>
                  <a:lnTo>
                    <a:pt x="53"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97" name="Freeform 1729"/>
            <p:cNvSpPr>
              <a:spLocks/>
            </p:cNvSpPr>
            <p:nvPr/>
          </p:nvSpPr>
          <p:spPr bwMode="auto">
            <a:xfrm>
              <a:off x="3710" y="2140"/>
              <a:ext cx="34" cy="33"/>
            </a:xfrm>
            <a:custGeom>
              <a:avLst/>
              <a:gdLst/>
              <a:ahLst/>
              <a:cxnLst>
                <a:cxn ang="0">
                  <a:pos x="83" y="60"/>
                </a:cxn>
                <a:cxn ang="0">
                  <a:pos x="82" y="63"/>
                </a:cxn>
                <a:cxn ang="0">
                  <a:pos x="76" y="65"/>
                </a:cxn>
                <a:cxn ang="0">
                  <a:pos x="71" y="58"/>
                </a:cxn>
                <a:cxn ang="0">
                  <a:pos x="47" y="67"/>
                </a:cxn>
                <a:cxn ang="0">
                  <a:pos x="49" y="68"/>
                </a:cxn>
                <a:cxn ang="0">
                  <a:pos x="44" y="72"/>
                </a:cxn>
                <a:cxn ang="0">
                  <a:pos x="46" y="73"/>
                </a:cxn>
                <a:cxn ang="0">
                  <a:pos x="41" y="75"/>
                </a:cxn>
                <a:cxn ang="0">
                  <a:pos x="39" y="80"/>
                </a:cxn>
                <a:cxn ang="0">
                  <a:pos x="37" y="77"/>
                </a:cxn>
                <a:cxn ang="0">
                  <a:pos x="35" y="78"/>
                </a:cxn>
                <a:cxn ang="0">
                  <a:pos x="35" y="82"/>
                </a:cxn>
                <a:cxn ang="0">
                  <a:pos x="34" y="82"/>
                </a:cxn>
                <a:cxn ang="0">
                  <a:pos x="32" y="80"/>
                </a:cxn>
                <a:cxn ang="0">
                  <a:pos x="25" y="82"/>
                </a:cxn>
                <a:cxn ang="0">
                  <a:pos x="22" y="70"/>
                </a:cxn>
                <a:cxn ang="0">
                  <a:pos x="18" y="72"/>
                </a:cxn>
                <a:cxn ang="0">
                  <a:pos x="8" y="49"/>
                </a:cxn>
                <a:cxn ang="0">
                  <a:pos x="15" y="46"/>
                </a:cxn>
                <a:cxn ang="0">
                  <a:pos x="15" y="41"/>
                </a:cxn>
                <a:cxn ang="0">
                  <a:pos x="12" y="39"/>
                </a:cxn>
                <a:cxn ang="0">
                  <a:pos x="12" y="32"/>
                </a:cxn>
                <a:cxn ang="0">
                  <a:pos x="15" y="31"/>
                </a:cxn>
                <a:cxn ang="0">
                  <a:pos x="17" y="19"/>
                </a:cxn>
                <a:cxn ang="0">
                  <a:pos x="0" y="22"/>
                </a:cxn>
                <a:cxn ang="0">
                  <a:pos x="0" y="12"/>
                </a:cxn>
                <a:cxn ang="0">
                  <a:pos x="22" y="7"/>
                </a:cxn>
                <a:cxn ang="0">
                  <a:pos x="22" y="14"/>
                </a:cxn>
                <a:cxn ang="0">
                  <a:pos x="29" y="10"/>
                </a:cxn>
                <a:cxn ang="0">
                  <a:pos x="29" y="5"/>
                </a:cxn>
                <a:cxn ang="0">
                  <a:pos x="44" y="2"/>
                </a:cxn>
                <a:cxn ang="0">
                  <a:pos x="46" y="3"/>
                </a:cxn>
                <a:cxn ang="0">
                  <a:pos x="47" y="3"/>
                </a:cxn>
                <a:cxn ang="0">
                  <a:pos x="49" y="2"/>
                </a:cxn>
                <a:cxn ang="0">
                  <a:pos x="56" y="0"/>
                </a:cxn>
                <a:cxn ang="0">
                  <a:pos x="61" y="12"/>
                </a:cxn>
                <a:cxn ang="0">
                  <a:pos x="59" y="14"/>
                </a:cxn>
                <a:cxn ang="0">
                  <a:pos x="61" y="26"/>
                </a:cxn>
                <a:cxn ang="0">
                  <a:pos x="63" y="26"/>
                </a:cxn>
                <a:cxn ang="0">
                  <a:pos x="65" y="32"/>
                </a:cxn>
                <a:cxn ang="0">
                  <a:pos x="68" y="32"/>
                </a:cxn>
                <a:cxn ang="0">
                  <a:pos x="75" y="51"/>
                </a:cxn>
                <a:cxn ang="0">
                  <a:pos x="80" y="55"/>
                </a:cxn>
                <a:cxn ang="0">
                  <a:pos x="83" y="60"/>
                </a:cxn>
              </a:cxnLst>
              <a:rect l="0" t="0" r="r" b="b"/>
              <a:pathLst>
                <a:path w="83" h="82">
                  <a:moveTo>
                    <a:pt x="83" y="60"/>
                  </a:moveTo>
                  <a:lnTo>
                    <a:pt x="82" y="63"/>
                  </a:lnTo>
                  <a:lnTo>
                    <a:pt x="76" y="65"/>
                  </a:lnTo>
                  <a:lnTo>
                    <a:pt x="71" y="58"/>
                  </a:lnTo>
                  <a:lnTo>
                    <a:pt x="47" y="67"/>
                  </a:lnTo>
                  <a:lnTo>
                    <a:pt x="49" y="68"/>
                  </a:lnTo>
                  <a:lnTo>
                    <a:pt x="44" y="72"/>
                  </a:lnTo>
                  <a:lnTo>
                    <a:pt x="46" y="73"/>
                  </a:lnTo>
                  <a:lnTo>
                    <a:pt x="41" y="75"/>
                  </a:lnTo>
                  <a:lnTo>
                    <a:pt x="39" y="80"/>
                  </a:lnTo>
                  <a:lnTo>
                    <a:pt x="37" y="77"/>
                  </a:lnTo>
                  <a:lnTo>
                    <a:pt x="35" y="78"/>
                  </a:lnTo>
                  <a:lnTo>
                    <a:pt x="35" y="82"/>
                  </a:lnTo>
                  <a:lnTo>
                    <a:pt x="34" y="82"/>
                  </a:lnTo>
                  <a:lnTo>
                    <a:pt x="32" y="80"/>
                  </a:lnTo>
                  <a:lnTo>
                    <a:pt x="25" y="82"/>
                  </a:lnTo>
                  <a:lnTo>
                    <a:pt x="22" y="70"/>
                  </a:lnTo>
                  <a:lnTo>
                    <a:pt x="18" y="72"/>
                  </a:lnTo>
                  <a:lnTo>
                    <a:pt x="8" y="49"/>
                  </a:lnTo>
                  <a:lnTo>
                    <a:pt x="15" y="46"/>
                  </a:lnTo>
                  <a:lnTo>
                    <a:pt x="15" y="41"/>
                  </a:lnTo>
                  <a:lnTo>
                    <a:pt x="12" y="39"/>
                  </a:lnTo>
                  <a:lnTo>
                    <a:pt x="12" y="32"/>
                  </a:lnTo>
                  <a:lnTo>
                    <a:pt x="15" y="31"/>
                  </a:lnTo>
                  <a:lnTo>
                    <a:pt x="17" y="19"/>
                  </a:lnTo>
                  <a:lnTo>
                    <a:pt x="0" y="22"/>
                  </a:lnTo>
                  <a:lnTo>
                    <a:pt x="0" y="12"/>
                  </a:lnTo>
                  <a:lnTo>
                    <a:pt x="22" y="7"/>
                  </a:lnTo>
                  <a:lnTo>
                    <a:pt x="22" y="14"/>
                  </a:lnTo>
                  <a:lnTo>
                    <a:pt x="29" y="10"/>
                  </a:lnTo>
                  <a:lnTo>
                    <a:pt x="29" y="5"/>
                  </a:lnTo>
                  <a:lnTo>
                    <a:pt x="44" y="2"/>
                  </a:lnTo>
                  <a:lnTo>
                    <a:pt x="46" y="3"/>
                  </a:lnTo>
                  <a:lnTo>
                    <a:pt x="47" y="3"/>
                  </a:lnTo>
                  <a:lnTo>
                    <a:pt x="49" y="2"/>
                  </a:lnTo>
                  <a:lnTo>
                    <a:pt x="56" y="0"/>
                  </a:lnTo>
                  <a:lnTo>
                    <a:pt x="61" y="12"/>
                  </a:lnTo>
                  <a:lnTo>
                    <a:pt x="59" y="14"/>
                  </a:lnTo>
                  <a:lnTo>
                    <a:pt x="61" y="26"/>
                  </a:lnTo>
                  <a:lnTo>
                    <a:pt x="63" y="26"/>
                  </a:lnTo>
                  <a:lnTo>
                    <a:pt x="65" y="32"/>
                  </a:lnTo>
                  <a:lnTo>
                    <a:pt x="68" y="32"/>
                  </a:lnTo>
                  <a:lnTo>
                    <a:pt x="75" y="51"/>
                  </a:lnTo>
                  <a:lnTo>
                    <a:pt x="80" y="55"/>
                  </a:lnTo>
                  <a:lnTo>
                    <a:pt x="83" y="6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98" name="Freeform 1730"/>
            <p:cNvSpPr>
              <a:spLocks/>
            </p:cNvSpPr>
            <p:nvPr/>
          </p:nvSpPr>
          <p:spPr bwMode="auto">
            <a:xfrm>
              <a:off x="3733" y="2135"/>
              <a:ext cx="20" cy="29"/>
            </a:xfrm>
            <a:custGeom>
              <a:avLst/>
              <a:gdLst/>
              <a:ahLst/>
              <a:cxnLst>
                <a:cxn ang="0">
                  <a:pos x="27" y="72"/>
                </a:cxn>
                <a:cxn ang="0">
                  <a:pos x="24" y="67"/>
                </a:cxn>
                <a:cxn ang="0">
                  <a:pos x="19" y="63"/>
                </a:cxn>
                <a:cxn ang="0">
                  <a:pos x="12" y="44"/>
                </a:cxn>
                <a:cxn ang="0">
                  <a:pos x="9" y="44"/>
                </a:cxn>
                <a:cxn ang="0">
                  <a:pos x="7" y="38"/>
                </a:cxn>
                <a:cxn ang="0">
                  <a:pos x="5" y="38"/>
                </a:cxn>
                <a:cxn ang="0">
                  <a:pos x="3" y="26"/>
                </a:cxn>
                <a:cxn ang="0">
                  <a:pos x="5" y="24"/>
                </a:cxn>
                <a:cxn ang="0">
                  <a:pos x="0" y="12"/>
                </a:cxn>
                <a:cxn ang="0">
                  <a:pos x="41" y="2"/>
                </a:cxn>
                <a:cxn ang="0">
                  <a:pos x="46" y="0"/>
                </a:cxn>
                <a:cxn ang="0">
                  <a:pos x="48" y="10"/>
                </a:cxn>
                <a:cxn ang="0">
                  <a:pos x="34" y="14"/>
                </a:cxn>
                <a:cxn ang="0">
                  <a:pos x="39" y="32"/>
                </a:cxn>
                <a:cxn ang="0">
                  <a:pos x="44" y="31"/>
                </a:cxn>
                <a:cxn ang="0">
                  <a:pos x="50" y="41"/>
                </a:cxn>
                <a:cxn ang="0">
                  <a:pos x="46" y="44"/>
                </a:cxn>
                <a:cxn ang="0">
                  <a:pos x="46" y="48"/>
                </a:cxn>
                <a:cxn ang="0">
                  <a:pos x="39" y="49"/>
                </a:cxn>
                <a:cxn ang="0">
                  <a:pos x="43" y="51"/>
                </a:cxn>
                <a:cxn ang="0">
                  <a:pos x="39" y="55"/>
                </a:cxn>
                <a:cxn ang="0">
                  <a:pos x="39" y="58"/>
                </a:cxn>
                <a:cxn ang="0">
                  <a:pos x="39" y="60"/>
                </a:cxn>
                <a:cxn ang="0">
                  <a:pos x="36" y="63"/>
                </a:cxn>
                <a:cxn ang="0">
                  <a:pos x="34" y="65"/>
                </a:cxn>
                <a:cxn ang="0">
                  <a:pos x="36" y="72"/>
                </a:cxn>
                <a:cxn ang="0">
                  <a:pos x="32" y="72"/>
                </a:cxn>
                <a:cxn ang="0">
                  <a:pos x="31" y="73"/>
                </a:cxn>
                <a:cxn ang="0">
                  <a:pos x="27" y="72"/>
                </a:cxn>
              </a:cxnLst>
              <a:rect l="0" t="0" r="r" b="b"/>
              <a:pathLst>
                <a:path w="50" h="73">
                  <a:moveTo>
                    <a:pt x="27" y="72"/>
                  </a:moveTo>
                  <a:lnTo>
                    <a:pt x="24" y="67"/>
                  </a:lnTo>
                  <a:lnTo>
                    <a:pt x="19" y="63"/>
                  </a:lnTo>
                  <a:lnTo>
                    <a:pt x="12" y="44"/>
                  </a:lnTo>
                  <a:lnTo>
                    <a:pt x="9" y="44"/>
                  </a:lnTo>
                  <a:lnTo>
                    <a:pt x="7" y="38"/>
                  </a:lnTo>
                  <a:lnTo>
                    <a:pt x="5" y="38"/>
                  </a:lnTo>
                  <a:lnTo>
                    <a:pt x="3" y="26"/>
                  </a:lnTo>
                  <a:lnTo>
                    <a:pt x="5" y="24"/>
                  </a:lnTo>
                  <a:lnTo>
                    <a:pt x="0" y="12"/>
                  </a:lnTo>
                  <a:lnTo>
                    <a:pt x="41" y="2"/>
                  </a:lnTo>
                  <a:lnTo>
                    <a:pt x="46" y="0"/>
                  </a:lnTo>
                  <a:lnTo>
                    <a:pt x="48" y="10"/>
                  </a:lnTo>
                  <a:lnTo>
                    <a:pt x="34" y="14"/>
                  </a:lnTo>
                  <a:lnTo>
                    <a:pt x="39" y="32"/>
                  </a:lnTo>
                  <a:lnTo>
                    <a:pt x="44" y="31"/>
                  </a:lnTo>
                  <a:lnTo>
                    <a:pt x="50" y="41"/>
                  </a:lnTo>
                  <a:lnTo>
                    <a:pt x="46" y="44"/>
                  </a:lnTo>
                  <a:lnTo>
                    <a:pt x="46" y="48"/>
                  </a:lnTo>
                  <a:lnTo>
                    <a:pt x="39" y="49"/>
                  </a:lnTo>
                  <a:lnTo>
                    <a:pt x="43" y="51"/>
                  </a:lnTo>
                  <a:lnTo>
                    <a:pt x="39" y="55"/>
                  </a:lnTo>
                  <a:lnTo>
                    <a:pt x="39" y="58"/>
                  </a:lnTo>
                  <a:lnTo>
                    <a:pt x="39" y="60"/>
                  </a:lnTo>
                  <a:lnTo>
                    <a:pt x="36" y="63"/>
                  </a:lnTo>
                  <a:lnTo>
                    <a:pt x="34" y="65"/>
                  </a:lnTo>
                  <a:lnTo>
                    <a:pt x="36" y="72"/>
                  </a:lnTo>
                  <a:lnTo>
                    <a:pt x="32" y="72"/>
                  </a:lnTo>
                  <a:lnTo>
                    <a:pt x="31" y="73"/>
                  </a:lnTo>
                  <a:lnTo>
                    <a:pt x="27" y="7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499" name="Freeform 1731"/>
            <p:cNvSpPr>
              <a:spLocks/>
            </p:cNvSpPr>
            <p:nvPr/>
          </p:nvSpPr>
          <p:spPr bwMode="auto">
            <a:xfrm>
              <a:off x="3746" y="2132"/>
              <a:ext cx="24" cy="25"/>
            </a:xfrm>
            <a:custGeom>
              <a:avLst/>
              <a:gdLst/>
              <a:ahLst/>
              <a:cxnLst>
                <a:cxn ang="0">
                  <a:pos x="58" y="45"/>
                </a:cxn>
                <a:cxn ang="0">
                  <a:pos x="60" y="56"/>
                </a:cxn>
                <a:cxn ang="0">
                  <a:pos x="53" y="58"/>
                </a:cxn>
                <a:cxn ang="0">
                  <a:pos x="43" y="62"/>
                </a:cxn>
                <a:cxn ang="0">
                  <a:pos x="19" y="63"/>
                </a:cxn>
                <a:cxn ang="0">
                  <a:pos x="9" y="58"/>
                </a:cxn>
                <a:cxn ang="0">
                  <a:pos x="5" y="56"/>
                </a:cxn>
                <a:cxn ang="0">
                  <a:pos x="12" y="55"/>
                </a:cxn>
                <a:cxn ang="0">
                  <a:pos x="12" y="51"/>
                </a:cxn>
                <a:cxn ang="0">
                  <a:pos x="16" y="48"/>
                </a:cxn>
                <a:cxn ang="0">
                  <a:pos x="10" y="38"/>
                </a:cxn>
                <a:cxn ang="0">
                  <a:pos x="5" y="39"/>
                </a:cxn>
                <a:cxn ang="0">
                  <a:pos x="0" y="21"/>
                </a:cxn>
                <a:cxn ang="0">
                  <a:pos x="14" y="17"/>
                </a:cxn>
                <a:cxn ang="0">
                  <a:pos x="12" y="7"/>
                </a:cxn>
                <a:cxn ang="0">
                  <a:pos x="45" y="0"/>
                </a:cxn>
                <a:cxn ang="0">
                  <a:pos x="45" y="2"/>
                </a:cxn>
                <a:cxn ang="0">
                  <a:pos x="58" y="45"/>
                </a:cxn>
              </a:cxnLst>
              <a:rect l="0" t="0" r="r" b="b"/>
              <a:pathLst>
                <a:path w="60" h="63">
                  <a:moveTo>
                    <a:pt x="58" y="45"/>
                  </a:moveTo>
                  <a:lnTo>
                    <a:pt x="60" y="56"/>
                  </a:lnTo>
                  <a:lnTo>
                    <a:pt x="53" y="58"/>
                  </a:lnTo>
                  <a:lnTo>
                    <a:pt x="43" y="62"/>
                  </a:lnTo>
                  <a:lnTo>
                    <a:pt x="19" y="63"/>
                  </a:lnTo>
                  <a:lnTo>
                    <a:pt x="9" y="58"/>
                  </a:lnTo>
                  <a:lnTo>
                    <a:pt x="5" y="56"/>
                  </a:lnTo>
                  <a:lnTo>
                    <a:pt x="12" y="55"/>
                  </a:lnTo>
                  <a:lnTo>
                    <a:pt x="12" y="51"/>
                  </a:lnTo>
                  <a:lnTo>
                    <a:pt x="16" y="48"/>
                  </a:lnTo>
                  <a:lnTo>
                    <a:pt x="10" y="38"/>
                  </a:lnTo>
                  <a:lnTo>
                    <a:pt x="5" y="39"/>
                  </a:lnTo>
                  <a:lnTo>
                    <a:pt x="0" y="21"/>
                  </a:lnTo>
                  <a:lnTo>
                    <a:pt x="14" y="17"/>
                  </a:lnTo>
                  <a:lnTo>
                    <a:pt x="12" y="7"/>
                  </a:lnTo>
                  <a:lnTo>
                    <a:pt x="45" y="0"/>
                  </a:lnTo>
                  <a:lnTo>
                    <a:pt x="45" y="2"/>
                  </a:lnTo>
                  <a:lnTo>
                    <a:pt x="58" y="4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00" name="Freeform 1732"/>
            <p:cNvSpPr>
              <a:spLocks/>
            </p:cNvSpPr>
            <p:nvPr/>
          </p:nvSpPr>
          <p:spPr bwMode="auto">
            <a:xfrm>
              <a:off x="3741" y="2155"/>
              <a:ext cx="33" cy="27"/>
            </a:xfrm>
            <a:custGeom>
              <a:avLst/>
              <a:gdLst/>
              <a:ahLst/>
              <a:cxnLst>
                <a:cxn ang="0">
                  <a:pos x="19" y="60"/>
                </a:cxn>
                <a:cxn ang="0">
                  <a:pos x="19" y="57"/>
                </a:cxn>
                <a:cxn ang="0">
                  <a:pos x="18" y="55"/>
                </a:cxn>
                <a:cxn ang="0">
                  <a:pos x="14" y="57"/>
                </a:cxn>
                <a:cxn ang="0">
                  <a:pos x="11" y="52"/>
                </a:cxn>
                <a:cxn ang="0">
                  <a:pos x="24" y="47"/>
                </a:cxn>
                <a:cxn ang="0">
                  <a:pos x="19" y="31"/>
                </a:cxn>
                <a:cxn ang="0">
                  <a:pos x="7" y="36"/>
                </a:cxn>
                <a:cxn ang="0">
                  <a:pos x="0" y="28"/>
                </a:cxn>
                <a:cxn ang="0">
                  <a:pos x="6" y="26"/>
                </a:cxn>
                <a:cxn ang="0">
                  <a:pos x="7" y="23"/>
                </a:cxn>
                <a:cxn ang="0">
                  <a:pos x="11" y="24"/>
                </a:cxn>
                <a:cxn ang="0">
                  <a:pos x="12" y="23"/>
                </a:cxn>
                <a:cxn ang="0">
                  <a:pos x="16" y="23"/>
                </a:cxn>
                <a:cxn ang="0">
                  <a:pos x="14" y="16"/>
                </a:cxn>
                <a:cxn ang="0">
                  <a:pos x="16" y="14"/>
                </a:cxn>
                <a:cxn ang="0">
                  <a:pos x="19" y="11"/>
                </a:cxn>
                <a:cxn ang="0">
                  <a:pos x="19" y="9"/>
                </a:cxn>
                <a:cxn ang="0">
                  <a:pos x="19" y="6"/>
                </a:cxn>
                <a:cxn ang="0">
                  <a:pos x="23" y="2"/>
                </a:cxn>
                <a:cxn ang="0">
                  <a:pos x="33" y="7"/>
                </a:cxn>
                <a:cxn ang="0">
                  <a:pos x="57" y="6"/>
                </a:cxn>
                <a:cxn ang="0">
                  <a:pos x="67" y="2"/>
                </a:cxn>
                <a:cxn ang="0">
                  <a:pos x="74" y="0"/>
                </a:cxn>
                <a:cxn ang="0">
                  <a:pos x="76" y="7"/>
                </a:cxn>
                <a:cxn ang="0">
                  <a:pos x="82" y="35"/>
                </a:cxn>
                <a:cxn ang="0">
                  <a:pos x="77" y="38"/>
                </a:cxn>
                <a:cxn ang="0">
                  <a:pos x="81" y="47"/>
                </a:cxn>
                <a:cxn ang="0">
                  <a:pos x="81" y="50"/>
                </a:cxn>
                <a:cxn ang="0">
                  <a:pos x="79" y="50"/>
                </a:cxn>
                <a:cxn ang="0">
                  <a:pos x="33" y="69"/>
                </a:cxn>
                <a:cxn ang="0">
                  <a:pos x="28" y="69"/>
                </a:cxn>
                <a:cxn ang="0">
                  <a:pos x="19" y="60"/>
                </a:cxn>
              </a:cxnLst>
              <a:rect l="0" t="0" r="r" b="b"/>
              <a:pathLst>
                <a:path w="82" h="69">
                  <a:moveTo>
                    <a:pt x="19" y="60"/>
                  </a:moveTo>
                  <a:lnTo>
                    <a:pt x="19" y="57"/>
                  </a:lnTo>
                  <a:lnTo>
                    <a:pt x="18" y="55"/>
                  </a:lnTo>
                  <a:lnTo>
                    <a:pt x="14" y="57"/>
                  </a:lnTo>
                  <a:lnTo>
                    <a:pt x="11" y="52"/>
                  </a:lnTo>
                  <a:lnTo>
                    <a:pt x="24" y="47"/>
                  </a:lnTo>
                  <a:lnTo>
                    <a:pt x="19" y="31"/>
                  </a:lnTo>
                  <a:lnTo>
                    <a:pt x="7" y="36"/>
                  </a:lnTo>
                  <a:lnTo>
                    <a:pt x="0" y="28"/>
                  </a:lnTo>
                  <a:lnTo>
                    <a:pt x="6" y="26"/>
                  </a:lnTo>
                  <a:lnTo>
                    <a:pt x="7" y="23"/>
                  </a:lnTo>
                  <a:lnTo>
                    <a:pt x="11" y="24"/>
                  </a:lnTo>
                  <a:lnTo>
                    <a:pt x="12" y="23"/>
                  </a:lnTo>
                  <a:lnTo>
                    <a:pt x="16" y="23"/>
                  </a:lnTo>
                  <a:lnTo>
                    <a:pt x="14" y="16"/>
                  </a:lnTo>
                  <a:lnTo>
                    <a:pt x="16" y="14"/>
                  </a:lnTo>
                  <a:lnTo>
                    <a:pt x="19" y="11"/>
                  </a:lnTo>
                  <a:lnTo>
                    <a:pt x="19" y="9"/>
                  </a:lnTo>
                  <a:lnTo>
                    <a:pt x="19" y="6"/>
                  </a:lnTo>
                  <a:lnTo>
                    <a:pt x="23" y="2"/>
                  </a:lnTo>
                  <a:lnTo>
                    <a:pt x="33" y="7"/>
                  </a:lnTo>
                  <a:lnTo>
                    <a:pt x="57" y="6"/>
                  </a:lnTo>
                  <a:lnTo>
                    <a:pt x="67" y="2"/>
                  </a:lnTo>
                  <a:lnTo>
                    <a:pt x="74" y="0"/>
                  </a:lnTo>
                  <a:lnTo>
                    <a:pt x="76" y="7"/>
                  </a:lnTo>
                  <a:lnTo>
                    <a:pt x="82" y="35"/>
                  </a:lnTo>
                  <a:lnTo>
                    <a:pt x="77" y="38"/>
                  </a:lnTo>
                  <a:lnTo>
                    <a:pt x="81" y="47"/>
                  </a:lnTo>
                  <a:lnTo>
                    <a:pt x="81" y="50"/>
                  </a:lnTo>
                  <a:lnTo>
                    <a:pt x="79" y="50"/>
                  </a:lnTo>
                  <a:lnTo>
                    <a:pt x="33" y="69"/>
                  </a:lnTo>
                  <a:lnTo>
                    <a:pt x="28" y="69"/>
                  </a:lnTo>
                  <a:lnTo>
                    <a:pt x="19" y="6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01" name="Freeform 1733"/>
            <p:cNvSpPr>
              <a:spLocks/>
            </p:cNvSpPr>
            <p:nvPr/>
          </p:nvSpPr>
          <p:spPr bwMode="auto">
            <a:xfrm>
              <a:off x="3692" y="2173"/>
              <a:ext cx="27" cy="41"/>
            </a:xfrm>
            <a:custGeom>
              <a:avLst/>
              <a:gdLst/>
              <a:ahLst/>
              <a:cxnLst>
                <a:cxn ang="0">
                  <a:pos x="68" y="65"/>
                </a:cxn>
                <a:cxn ang="0">
                  <a:pos x="11" y="104"/>
                </a:cxn>
                <a:cxn ang="0">
                  <a:pos x="11" y="102"/>
                </a:cxn>
                <a:cxn ang="0">
                  <a:pos x="0" y="90"/>
                </a:cxn>
                <a:cxn ang="0">
                  <a:pos x="23" y="68"/>
                </a:cxn>
                <a:cxn ang="0">
                  <a:pos x="13" y="58"/>
                </a:cxn>
                <a:cxn ang="0">
                  <a:pos x="11" y="46"/>
                </a:cxn>
                <a:cxn ang="0">
                  <a:pos x="6" y="22"/>
                </a:cxn>
                <a:cxn ang="0">
                  <a:pos x="3" y="0"/>
                </a:cxn>
                <a:cxn ang="0">
                  <a:pos x="5" y="0"/>
                </a:cxn>
                <a:cxn ang="0">
                  <a:pos x="6" y="2"/>
                </a:cxn>
                <a:cxn ang="0">
                  <a:pos x="6" y="3"/>
                </a:cxn>
                <a:cxn ang="0">
                  <a:pos x="18" y="22"/>
                </a:cxn>
                <a:cxn ang="0">
                  <a:pos x="23" y="19"/>
                </a:cxn>
                <a:cxn ang="0">
                  <a:pos x="25" y="22"/>
                </a:cxn>
                <a:cxn ang="0">
                  <a:pos x="32" y="24"/>
                </a:cxn>
                <a:cxn ang="0">
                  <a:pos x="35" y="24"/>
                </a:cxn>
                <a:cxn ang="0">
                  <a:pos x="35" y="27"/>
                </a:cxn>
                <a:cxn ang="0">
                  <a:pos x="37" y="25"/>
                </a:cxn>
                <a:cxn ang="0">
                  <a:pos x="39" y="27"/>
                </a:cxn>
                <a:cxn ang="0">
                  <a:pos x="42" y="27"/>
                </a:cxn>
                <a:cxn ang="0">
                  <a:pos x="44" y="29"/>
                </a:cxn>
                <a:cxn ang="0">
                  <a:pos x="46" y="27"/>
                </a:cxn>
                <a:cxn ang="0">
                  <a:pos x="51" y="32"/>
                </a:cxn>
                <a:cxn ang="0">
                  <a:pos x="54" y="32"/>
                </a:cxn>
                <a:cxn ang="0">
                  <a:pos x="59" y="39"/>
                </a:cxn>
                <a:cxn ang="0">
                  <a:pos x="66" y="41"/>
                </a:cxn>
                <a:cxn ang="0">
                  <a:pos x="64" y="49"/>
                </a:cxn>
                <a:cxn ang="0">
                  <a:pos x="64" y="55"/>
                </a:cxn>
                <a:cxn ang="0">
                  <a:pos x="66" y="60"/>
                </a:cxn>
                <a:cxn ang="0">
                  <a:pos x="66" y="61"/>
                </a:cxn>
                <a:cxn ang="0">
                  <a:pos x="68" y="65"/>
                </a:cxn>
              </a:cxnLst>
              <a:rect l="0" t="0" r="r" b="b"/>
              <a:pathLst>
                <a:path w="68" h="104">
                  <a:moveTo>
                    <a:pt x="68" y="65"/>
                  </a:moveTo>
                  <a:lnTo>
                    <a:pt x="11" y="104"/>
                  </a:lnTo>
                  <a:lnTo>
                    <a:pt x="11" y="102"/>
                  </a:lnTo>
                  <a:lnTo>
                    <a:pt x="0" y="90"/>
                  </a:lnTo>
                  <a:lnTo>
                    <a:pt x="23" y="68"/>
                  </a:lnTo>
                  <a:lnTo>
                    <a:pt x="13" y="58"/>
                  </a:lnTo>
                  <a:lnTo>
                    <a:pt x="11" y="46"/>
                  </a:lnTo>
                  <a:lnTo>
                    <a:pt x="6" y="22"/>
                  </a:lnTo>
                  <a:lnTo>
                    <a:pt x="3" y="0"/>
                  </a:lnTo>
                  <a:lnTo>
                    <a:pt x="5" y="0"/>
                  </a:lnTo>
                  <a:lnTo>
                    <a:pt x="6" y="2"/>
                  </a:lnTo>
                  <a:lnTo>
                    <a:pt x="6" y="3"/>
                  </a:lnTo>
                  <a:lnTo>
                    <a:pt x="18" y="22"/>
                  </a:lnTo>
                  <a:lnTo>
                    <a:pt x="23" y="19"/>
                  </a:lnTo>
                  <a:lnTo>
                    <a:pt x="25" y="22"/>
                  </a:lnTo>
                  <a:lnTo>
                    <a:pt x="32" y="24"/>
                  </a:lnTo>
                  <a:lnTo>
                    <a:pt x="35" y="24"/>
                  </a:lnTo>
                  <a:lnTo>
                    <a:pt x="35" y="27"/>
                  </a:lnTo>
                  <a:lnTo>
                    <a:pt x="37" y="25"/>
                  </a:lnTo>
                  <a:lnTo>
                    <a:pt x="39" y="27"/>
                  </a:lnTo>
                  <a:lnTo>
                    <a:pt x="42" y="27"/>
                  </a:lnTo>
                  <a:lnTo>
                    <a:pt x="44" y="29"/>
                  </a:lnTo>
                  <a:lnTo>
                    <a:pt x="46" y="27"/>
                  </a:lnTo>
                  <a:lnTo>
                    <a:pt x="51" y="32"/>
                  </a:lnTo>
                  <a:lnTo>
                    <a:pt x="54" y="32"/>
                  </a:lnTo>
                  <a:lnTo>
                    <a:pt x="59" y="39"/>
                  </a:lnTo>
                  <a:lnTo>
                    <a:pt x="66" y="41"/>
                  </a:lnTo>
                  <a:lnTo>
                    <a:pt x="64" y="49"/>
                  </a:lnTo>
                  <a:lnTo>
                    <a:pt x="64" y="55"/>
                  </a:lnTo>
                  <a:lnTo>
                    <a:pt x="66" y="60"/>
                  </a:lnTo>
                  <a:lnTo>
                    <a:pt x="66" y="61"/>
                  </a:lnTo>
                  <a:lnTo>
                    <a:pt x="68" y="6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02" name="Freeform 1734"/>
            <p:cNvSpPr>
              <a:spLocks/>
            </p:cNvSpPr>
            <p:nvPr/>
          </p:nvSpPr>
          <p:spPr bwMode="auto">
            <a:xfrm>
              <a:off x="3771" y="2150"/>
              <a:ext cx="19" cy="25"/>
            </a:xfrm>
            <a:custGeom>
              <a:avLst/>
              <a:gdLst/>
              <a:ahLst/>
              <a:cxnLst>
                <a:cxn ang="0">
                  <a:pos x="3" y="61"/>
                </a:cxn>
                <a:cxn ang="0">
                  <a:pos x="5" y="61"/>
                </a:cxn>
                <a:cxn ang="0">
                  <a:pos x="5" y="58"/>
                </a:cxn>
                <a:cxn ang="0">
                  <a:pos x="1" y="49"/>
                </a:cxn>
                <a:cxn ang="0">
                  <a:pos x="6" y="46"/>
                </a:cxn>
                <a:cxn ang="0">
                  <a:pos x="0" y="18"/>
                </a:cxn>
                <a:cxn ang="0">
                  <a:pos x="34" y="8"/>
                </a:cxn>
                <a:cxn ang="0">
                  <a:pos x="34" y="3"/>
                </a:cxn>
                <a:cxn ang="0">
                  <a:pos x="39" y="0"/>
                </a:cxn>
                <a:cxn ang="0">
                  <a:pos x="46" y="23"/>
                </a:cxn>
                <a:cxn ang="0">
                  <a:pos x="42" y="41"/>
                </a:cxn>
                <a:cxn ang="0">
                  <a:pos x="18" y="58"/>
                </a:cxn>
                <a:cxn ang="0">
                  <a:pos x="3" y="61"/>
                </a:cxn>
              </a:cxnLst>
              <a:rect l="0" t="0" r="r" b="b"/>
              <a:pathLst>
                <a:path w="46" h="61">
                  <a:moveTo>
                    <a:pt x="3" y="61"/>
                  </a:moveTo>
                  <a:lnTo>
                    <a:pt x="5" y="61"/>
                  </a:lnTo>
                  <a:lnTo>
                    <a:pt x="5" y="58"/>
                  </a:lnTo>
                  <a:lnTo>
                    <a:pt x="1" y="49"/>
                  </a:lnTo>
                  <a:lnTo>
                    <a:pt x="6" y="46"/>
                  </a:lnTo>
                  <a:lnTo>
                    <a:pt x="0" y="18"/>
                  </a:lnTo>
                  <a:lnTo>
                    <a:pt x="34" y="8"/>
                  </a:lnTo>
                  <a:lnTo>
                    <a:pt x="34" y="3"/>
                  </a:lnTo>
                  <a:lnTo>
                    <a:pt x="39" y="0"/>
                  </a:lnTo>
                  <a:lnTo>
                    <a:pt x="46" y="23"/>
                  </a:lnTo>
                  <a:lnTo>
                    <a:pt x="42" y="41"/>
                  </a:lnTo>
                  <a:lnTo>
                    <a:pt x="18" y="58"/>
                  </a:lnTo>
                  <a:lnTo>
                    <a:pt x="3" y="6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03" name="Freeform 1735"/>
            <p:cNvSpPr>
              <a:spLocks/>
            </p:cNvSpPr>
            <p:nvPr/>
          </p:nvSpPr>
          <p:spPr bwMode="auto">
            <a:xfrm>
              <a:off x="3728" y="2163"/>
              <a:ext cx="22" cy="23"/>
            </a:xfrm>
            <a:custGeom>
              <a:avLst/>
              <a:gdLst/>
              <a:ahLst/>
              <a:cxnLst>
                <a:cxn ang="0">
                  <a:pos x="2" y="15"/>
                </a:cxn>
                <a:cxn ang="0">
                  <a:pos x="0" y="14"/>
                </a:cxn>
                <a:cxn ang="0">
                  <a:pos x="5" y="10"/>
                </a:cxn>
                <a:cxn ang="0">
                  <a:pos x="3" y="9"/>
                </a:cxn>
                <a:cxn ang="0">
                  <a:pos x="27" y="0"/>
                </a:cxn>
                <a:cxn ang="0">
                  <a:pos x="32" y="7"/>
                </a:cxn>
                <a:cxn ang="0">
                  <a:pos x="39" y="15"/>
                </a:cxn>
                <a:cxn ang="0">
                  <a:pos x="51" y="10"/>
                </a:cxn>
                <a:cxn ang="0">
                  <a:pos x="56" y="26"/>
                </a:cxn>
                <a:cxn ang="0">
                  <a:pos x="43" y="31"/>
                </a:cxn>
                <a:cxn ang="0">
                  <a:pos x="46" y="36"/>
                </a:cxn>
                <a:cxn ang="0">
                  <a:pos x="50" y="34"/>
                </a:cxn>
                <a:cxn ang="0">
                  <a:pos x="51" y="36"/>
                </a:cxn>
                <a:cxn ang="0">
                  <a:pos x="51" y="39"/>
                </a:cxn>
                <a:cxn ang="0">
                  <a:pos x="55" y="51"/>
                </a:cxn>
                <a:cxn ang="0">
                  <a:pos x="39" y="58"/>
                </a:cxn>
                <a:cxn ang="0">
                  <a:pos x="38" y="58"/>
                </a:cxn>
                <a:cxn ang="0">
                  <a:pos x="29" y="49"/>
                </a:cxn>
                <a:cxn ang="0">
                  <a:pos x="27" y="49"/>
                </a:cxn>
                <a:cxn ang="0">
                  <a:pos x="24" y="41"/>
                </a:cxn>
                <a:cxn ang="0">
                  <a:pos x="17" y="36"/>
                </a:cxn>
                <a:cxn ang="0">
                  <a:pos x="9" y="39"/>
                </a:cxn>
                <a:cxn ang="0">
                  <a:pos x="9" y="31"/>
                </a:cxn>
                <a:cxn ang="0">
                  <a:pos x="7" y="31"/>
                </a:cxn>
                <a:cxn ang="0">
                  <a:pos x="2" y="15"/>
                </a:cxn>
              </a:cxnLst>
              <a:rect l="0" t="0" r="r" b="b"/>
              <a:pathLst>
                <a:path w="56" h="58">
                  <a:moveTo>
                    <a:pt x="2" y="15"/>
                  </a:moveTo>
                  <a:lnTo>
                    <a:pt x="0" y="14"/>
                  </a:lnTo>
                  <a:lnTo>
                    <a:pt x="5" y="10"/>
                  </a:lnTo>
                  <a:lnTo>
                    <a:pt x="3" y="9"/>
                  </a:lnTo>
                  <a:lnTo>
                    <a:pt x="27" y="0"/>
                  </a:lnTo>
                  <a:lnTo>
                    <a:pt x="32" y="7"/>
                  </a:lnTo>
                  <a:lnTo>
                    <a:pt x="39" y="15"/>
                  </a:lnTo>
                  <a:lnTo>
                    <a:pt x="51" y="10"/>
                  </a:lnTo>
                  <a:lnTo>
                    <a:pt x="56" y="26"/>
                  </a:lnTo>
                  <a:lnTo>
                    <a:pt x="43" y="31"/>
                  </a:lnTo>
                  <a:lnTo>
                    <a:pt x="46" y="36"/>
                  </a:lnTo>
                  <a:lnTo>
                    <a:pt x="50" y="34"/>
                  </a:lnTo>
                  <a:lnTo>
                    <a:pt x="51" y="36"/>
                  </a:lnTo>
                  <a:lnTo>
                    <a:pt x="51" y="39"/>
                  </a:lnTo>
                  <a:lnTo>
                    <a:pt x="55" y="51"/>
                  </a:lnTo>
                  <a:lnTo>
                    <a:pt x="39" y="58"/>
                  </a:lnTo>
                  <a:lnTo>
                    <a:pt x="38" y="58"/>
                  </a:lnTo>
                  <a:lnTo>
                    <a:pt x="29" y="49"/>
                  </a:lnTo>
                  <a:lnTo>
                    <a:pt x="27" y="49"/>
                  </a:lnTo>
                  <a:lnTo>
                    <a:pt x="24" y="41"/>
                  </a:lnTo>
                  <a:lnTo>
                    <a:pt x="17" y="36"/>
                  </a:lnTo>
                  <a:lnTo>
                    <a:pt x="9" y="39"/>
                  </a:lnTo>
                  <a:lnTo>
                    <a:pt x="9" y="31"/>
                  </a:lnTo>
                  <a:lnTo>
                    <a:pt x="7" y="31"/>
                  </a:lnTo>
                  <a:lnTo>
                    <a:pt x="2" y="1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04" name="Freeform 1736"/>
            <p:cNvSpPr>
              <a:spLocks/>
            </p:cNvSpPr>
            <p:nvPr/>
          </p:nvSpPr>
          <p:spPr bwMode="auto">
            <a:xfrm>
              <a:off x="3704" y="2168"/>
              <a:ext cx="40" cy="31"/>
            </a:xfrm>
            <a:custGeom>
              <a:avLst/>
              <a:gdLst/>
              <a:ahLst/>
              <a:cxnLst>
                <a:cxn ang="0">
                  <a:pos x="39" y="77"/>
                </a:cxn>
                <a:cxn ang="0">
                  <a:pos x="37" y="73"/>
                </a:cxn>
                <a:cxn ang="0">
                  <a:pos x="37" y="72"/>
                </a:cxn>
                <a:cxn ang="0">
                  <a:pos x="35" y="67"/>
                </a:cxn>
                <a:cxn ang="0">
                  <a:pos x="35" y="61"/>
                </a:cxn>
                <a:cxn ang="0">
                  <a:pos x="37" y="53"/>
                </a:cxn>
                <a:cxn ang="0">
                  <a:pos x="30" y="51"/>
                </a:cxn>
                <a:cxn ang="0">
                  <a:pos x="25" y="44"/>
                </a:cxn>
                <a:cxn ang="0">
                  <a:pos x="22" y="44"/>
                </a:cxn>
                <a:cxn ang="0">
                  <a:pos x="17" y="39"/>
                </a:cxn>
                <a:cxn ang="0">
                  <a:pos x="15" y="41"/>
                </a:cxn>
                <a:cxn ang="0">
                  <a:pos x="13" y="39"/>
                </a:cxn>
                <a:cxn ang="0">
                  <a:pos x="10" y="39"/>
                </a:cxn>
                <a:cxn ang="0">
                  <a:pos x="8" y="37"/>
                </a:cxn>
                <a:cxn ang="0">
                  <a:pos x="6" y="39"/>
                </a:cxn>
                <a:cxn ang="0">
                  <a:pos x="6" y="36"/>
                </a:cxn>
                <a:cxn ang="0">
                  <a:pos x="3" y="36"/>
                </a:cxn>
                <a:cxn ang="0">
                  <a:pos x="0" y="31"/>
                </a:cxn>
                <a:cxn ang="0">
                  <a:pos x="18" y="24"/>
                </a:cxn>
                <a:cxn ang="0">
                  <a:pos x="18" y="19"/>
                </a:cxn>
                <a:cxn ang="0">
                  <a:pos x="25" y="15"/>
                </a:cxn>
                <a:cxn ang="0">
                  <a:pos x="25" y="12"/>
                </a:cxn>
                <a:cxn ang="0">
                  <a:pos x="29" y="10"/>
                </a:cxn>
                <a:cxn ang="0">
                  <a:pos x="29" y="8"/>
                </a:cxn>
                <a:cxn ang="0">
                  <a:pos x="30" y="7"/>
                </a:cxn>
                <a:cxn ang="0">
                  <a:pos x="30" y="3"/>
                </a:cxn>
                <a:cxn ang="0">
                  <a:pos x="35" y="2"/>
                </a:cxn>
                <a:cxn ang="0">
                  <a:pos x="39" y="0"/>
                </a:cxn>
                <a:cxn ang="0">
                  <a:pos x="42" y="12"/>
                </a:cxn>
                <a:cxn ang="0">
                  <a:pos x="49" y="10"/>
                </a:cxn>
                <a:cxn ang="0">
                  <a:pos x="51" y="12"/>
                </a:cxn>
                <a:cxn ang="0">
                  <a:pos x="52" y="12"/>
                </a:cxn>
                <a:cxn ang="0">
                  <a:pos x="52" y="8"/>
                </a:cxn>
                <a:cxn ang="0">
                  <a:pos x="54" y="7"/>
                </a:cxn>
                <a:cxn ang="0">
                  <a:pos x="56" y="10"/>
                </a:cxn>
                <a:cxn ang="0">
                  <a:pos x="58" y="5"/>
                </a:cxn>
                <a:cxn ang="0">
                  <a:pos x="63" y="3"/>
                </a:cxn>
                <a:cxn ang="0">
                  <a:pos x="68" y="19"/>
                </a:cxn>
                <a:cxn ang="0">
                  <a:pos x="70" y="19"/>
                </a:cxn>
                <a:cxn ang="0">
                  <a:pos x="70" y="27"/>
                </a:cxn>
                <a:cxn ang="0">
                  <a:pos x="78" y="24"/>
                </a:cxn>
                <a:cxn ang="0">
                  <a:pos x="85" y="29"/>
                </a:cxn>
                <a:cxn ang="0">
                  <a:pos x="88" y="37"/>
                </a:cxn>
                <a:cxn ang="0">
                  <a:pos x="90" y="37"/>
                </a:cxn>
                <a:cxn ang="0">
                  <a:pos x="99" y="46"/>
                </a:cxn>
                <a:cxn ang="0">
                  <a:pos x="100" y="46"/>
                </a:cxn>
                <a:cxn ang="0">
                  <a:pos x="58" y="55"/>
                </a:cxn>
                <a:cxn ang="0">
                  <a:pos x="39" y="77"/>
                </a:cxn>
              </a:cxnLst>
              <a:rect l="0" t="0" r="r" b="b"/>
              <a:pathLst>
                <a:path w="100" h="77">
                  <a:moveTo>
                    <a:pt x="39" y="77"/>
                  </a:moveTo>
                  <a:lnTo>
                    <a:pt x="37" y="73"/>
                  </a:lnTo>
                  <a:lnTo>
                    <a:pt x="37" y="72"/>
                  </a:lnTo>
                  <a:lnTo>
                    <a:pt x="35" y="67"/>
                  </a:lnTo>
                  <a:lnTo>
                    <a:pt x="35" y="61"/>
                  </a:lnTo>
                  <a:lnTo>
                    <a:pt x="37" y="53"/>
                  </a:lnTo>
                  <a:lnTo>
                    <a:pt x="30" y="51"/>
                  </a:lnTo>
                  <a:lnTo>
                    <a:pt x="25" y="44"/>
                  </a:lnTo>
                  <a:lnTo>
                    <a:pt x="22" y="44"/>
                  </a:lnTo>
                  <a:lnTo>
                    <a:pt x="17" y="39"/>
                  </a:lnTo>
                  <a:lnTo>
                    <a:pt x="15" y="41"/>
                  </a:lnTo>
                  <a:lnTo>
                    <a:pt x="13" y="39"/>
                  </a:lnTo>
                  <a:lnTo>
                    <a:pt x="10" y="39"/>
                  </a:lnTo>
                  <a:lnTo>
                    <a:pt x="8" y="37"/>
                  </a:lnTo>
                  <a:lnTo>
                    <a:pt x="6" y="39"/>
                  </a:lnTo>
                  <a:lnTo>
                    <a:pt x="6" y="36"/>
                  </a:lnTo>
                  <a:lnTo>
                    <a:pt x="3" y="36"/>
                  </a:lnTo>
                  <a:lnTo>
                    <a:pt x="0" y="31"/>
                  </a:lnTo>
                  <a:lnTo>
                    <a:pt x="18" y="24"/>
                  </a:lnTo>
                  <a:lnTo>
                    <a:pt x="18" y="19"/>
                  </a:lnTo>
                  <a:lnTo>
                    <a:pt x="25" y="15"/>
                  </a:lnTo>
                  <a:lnTo>
                    <a:pt x="25" y="12"/>
                  </a:lnTo>
                  <a:lnTo>
                    <a:pt x="29" y="10"/>
                  </a:lnTo>
                  <a:lnTo>
                    <a:pt x="29" y="8"/>
                  </a:lnTo>
                  <a:lnTo>
                    <a:pt x="30" y="7"/>
                  </a:lnTo>
                  <a:lnTo>
                    <a:pt x="30" y="3"/>
                  </a:lnTo>
                  <a:lnTo>
                    <a:pt x="35" y="2"/>
                  </a:lnTo>
                  <a:lnTo>
                    <a:pt x="39" y="0"/>
                  </a:lnTo>
                  <a:lnTo>
                    <a:pt x="42" y="12"/>
                  </a:lnTo>
                  <a:lnTo>
                    <a:pt x="49" y="10"/>
                  </a:lnTo>
                  <a:lnTo>
                    <a:pt x="51" y="12"/>
                  </a:lnTo>
                  <a:lnTo>
                    <a:pt x="52" y="12"/>
                  </a:lnTo>
                  <a:lnTo>
                    <a:pt x="52" y="8"/>
                  </a:lnTo>
                  <a:lnTo>
                    <a:pt x="54" y="7"/>
                  </a:lnTo>
                  <a:lnTo>
                    <a:pt x="56" y="10"/>
                  </a:lnTo>
                  <a:lnTo>
                    <a:pt x="58" y="5"/>
                  </a:lnTo>
                  <a:lnTo>
                    <a:pt x="63" y="3"/>
                  </a:lnTo>
                  <a:lnTo>
                    <a:pt x="68" y="19"/>
                  </a:lnTo>
                  <a:lnTo>
                    <a:pt x="70" y="19"/>
                  </a:lnTo>
                  <a:lnTo>
                    <a:pt x="70" y="27"/>
                  </a:lnTo>
                  <a:lnTo>
                    <a:pt x="78" y="24"/>
                  </a:lnTo>
                  <a:lnTo>
                    <a:pt x="85" y="29"/>
                  </a:lnTo>
                  <a:lnTo>
                    <a:pt x="88" y="37"/>
                  </a:lnTo>
                  <a:lnTo>
                    <a:pt x="90" y="37"/>
                  </a:lnTo>
                  <a:lnTo>
                    <a:pt x="99" y="46"/>
                  </a:lnTo>
                  <a:lnTo>
                    <a:pt x="100" y="46"/>
                  </a:lnTo>
                  <a:lnTo>
                    <a:pt x="58" y="55"/>
                  </a:lnTo>
                  <a:lnTo>
                    <a:pt x="39" y="7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05" name="Freeform 1737"/>
            <p:cNvSpPr>
              <a:spLocks/>
            </p:cNvSpPr>
            <p:nvPr/>
          </p:nvSpPr>
          <p:spPr bwMode="auto">
            <a:xfrm>
              <a:off x="3818" y="2151"/>
              <a:ext cx="15" cy="12"/>
            </a:xfrm>
            <a:custGeom>
              <a:avLst/>
              <a:gdLst/>
              <a:ahLst/>
              <a:cxnLst>
                <a:cxn ang="0">
                  <a:pos x="22" y="7"/>
                </a:cxn>
                <a:cxn ang="0">
                  <a:pos x="25" y="0"/>
                </a:cxn>
                <a:cxn ang="0">
                  <a:pos x="29" y="7"/>
                </a:cxn>
                <a:cxn ang="0">
                  <a:pos x="27" y="9"/>
                </a:cxn>
                <a:cxn ang="0">
                  <a:pos x="34" y="9"/>
                </a:cxn>
                <a:cxn ang="0">
                  <a:pos x="39" y="17"/>
                </a:cxn>
                <a:cxn ang="0">
                  <a:pos x="12" y="26"/>
                </a:cxn>
                <a:cxn ang="0">
                  <a:pos x="10" y="31"/>
                </a:cxn>
                <a:cxn ang="0">
                  <a:pos x="0" y="26"/>
                </a:cxn>
                <a:cxn ang="0">
                  <a:pos x="7" y="24"/>
                </a:cxn>
                <a:cxn ang="0">
                  <a:pos x="8" y="28"/>
                </a:cxn>
                <a:cxn ang="0">
                  <a:pos x="8" y="19"/>
                </a:cxn>
                <a:cxn ang="0">
                  <a:pos x="15" y="5"/>
                </a:cxn>
                <a:cxn ang="0">
                  <a:pos x="20" y="0"/>
                </a:cxn>
                <a:cxn ang="0">
                  <a:pos x="22" y="7"/>
                </a:cxn>
              </a:cxnLst>
              <a:rect l="0" t="0" r="r" b="b"/>
              <a:pathLst>
                <a:path w="39" h="31">
                  <a:moveTo>
                    <a:pt x="22" y="7"/>
                  </a:moveTo>
                  <a:lnTo>
                    <a:pt x="25" y="0"/>
                  </a:lnTo>
                  <a:lnTo>
                    <a:pt x="29" y="7"/>
                  </a:lnTo>
                  <a:lnTo>
                    <a:pt x="27" y="9"/>
                  </a:lnTo>
                  <a:lnTo>
                    <a:pt x="34" y="9"/>
                  </a:lnTo>
                  <a:lnTo>
                    <a:pt x="39" y="17"/>
                  </a:lnTo>
                  <a:lnTo>
                    <a:pt x="12" y="26"/>
                  </a:lnTo>
                  <a:lnTo>
                    <a:pt x="10" y="31"/>
                  </a:lnTo>
                  <a:lnTo>
                    <a:pt x="0" y="26"/>
                  </a:lnTo>
                  <a:lnTo>
                    <a:pt x="7" y="24"/>
                  </a:lnTo>
                  <a:lnTo>
                    <a:pt x="8" y="28"/>
                  </a:lnTo>
                  <a:lnTo>
                    <a:pt x="8" y="19"/>
                  </a:lnTo>
                  <a:lnTo>
                    <a:pt x="15" y="5"/>
                  </a:lnTo>
                  <a:lnTo>
                    <a:pt x="20" y="0"/>
                  </a:lnTo>
                  <a:lnTo>
                    <a:pt x="22" y="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06" name="Freeform 1738"/>
            <p:cNvSpPr>
              <a:spLocks/>
            </p:cNvSpPr>
            <p:nvPr/>
          </p:nvSpPr>
          <p:spPr bwMode="auto">
            <a:xfrm>
              <a:off x="2860" y="2895"/>
              <a:ext cx="21" cy="37"/>
            </a:xfrm>
            <a:custGeom>
              <a:avLst/>
              <a:gdLst/>
              <a:ahLst/>
              <a:cxnLst>
                <a:cxn ang="0">
                  <a:pos x="41" y="93"/>
                </a:cxn>
                <a:cxn ang="0">
                  <a:pos x="41" y="92"/>
                </a:cxn>
                <a:cxn ang="0">
                  <a:pos x="41" y="88"/>
                </a:cxn>
                <a:cxn ang="0">
                  <a:pos x="34" y="83"/>
                </a:cxn>
                <a:cxn ang="0">
                  <a:pos x="29" y="71"/>
                </a:cxn>
                <a:cxn ang="0">
                  <a:pos x="23" y="70"/>
                </a:cxn>
                <a:cxn ang="0">
                  <a:pos x="22" y="70"/>
                </a:cxn>
                <a:cxn ang="0">
                  <a:pos x="18" y="70"/>
                </a:cxn>
                <a:cxn ang="0">
                  <a:pos x="17" y="66"/>
                </a:cxn>
                <a:cxn ang="0">
                  <a:pos x="17" y="68"/>
                </a:cxn>
                <a:cxn ang="0">
                  <a:pos x="13" y="68"/>
                </a:cxn>
                <a:cxn ang="0">
                  <a:pos x="15" y="61"/>
                </a:cxn>
                <a:cxn ang="0">
                  <a:pos x="12" y="61"/>
                </a:cxn>
                <a:cxn ang="0">
                  <a:pos x="13" y="61"/>
                </a:cxn>
                <a:cxn ang="0">
                  <a:pos x="10" y="56"/>
                </a:cxn>
                <a:cxn ang="0">
                  <a:pos x="10" y="54"/>
                </a:cxn>
                <a:cxn ang="0">
                  <a:pos x="1" y="51"/>
                </a:cxn>
                <a:cxn ang="0">
                  <a:pos x="1" y="49"/>
                </a:cxn>
                <a:cxn ang="0">
                  <a:pos x="1" y="49"/>
                </a:cxn>
                <a:cxn ang="0">
                  <a:pos x="5" y="49"/>
                </a:cxn>
                <a:cxn ang="0">
                  <a:pos x="3" y="47"/>
                </a:cxn>
                <a:cxn ang="0">
                  <a:pos x="1" y="42"/>
                </a:cxn>
                <a:cxn ang="0">
                  <a:pos x="1" y="42"/>
                </a:cxn>
                <a:cxn ang="0">
                  <a:pos x="3" y="42"/>
                </a:cxn>
                <a:cxn ang="0">
                  <a:pos x="3" y="39"/>
                </a:cxn>
                <a:cxn ang="0">
                  <a:pos x="0" y="37"/>
                </a:cxn>
                <a:cxn ang="0">
                  <a:pos x="3" y="34"/>
                </a:cxn>
                <a:cxn ang="0">
                  <a:pos x="3" y="29"/>
                </a:cxn>
                <a:cxn ang="0">
                  <a:pos x="5" y="29"/>
                </a:cxn>
                <a:cxn ang="0">
                  <a:pos x="3" y="25"/>
                </a:cxn>
                <a:cxn ang="0">
                  <a:pos x="1" y="25"/>
                </a:cxn>
                <a:cxn ang="0">
                  <a:pos x="1" y="22"/>
                </a:cxn>
                <a:cxn ang="0">
                  <a:pos x="5" y="18"/>
                </a:cxn>
                <a:cxn ang="0">
                  <a:pos x="5" y="15"/>
                </a:cxn>
                <a:cxn ang="0">
                  <a:pos x="6" y="13"/>
                </a:cxn>
                <a:cxn ang="0">
                  <a:pos x="6" y="10"/>
                </a:cxn>
                <a:cxn ang="0">
                  <a:pos x="6" y="8"/>
                </a:cxn>
                <a:cxn ang="0">
                  <a:pos x="8" y="6"/>
                </a:cxn>
                <a:cxn ang="0">
                  <a:pos x="8" y="1"/>
                </a:cxn>
                <a:cxn ang="0">
                  <a:pos x="47" y="0"/>
                </a:cxn>
                <a:cxn ang="0">
                  <a:pos x="51" y="92"/>
                </a:cxn>
                <a:cxn ang="0">
                  <a:pos x="53" y="93"/>
                </a:cxn>
                <a:cxn ang="0">
                  <a:pos x="51" y="93"/>
                </a:cxn>
                <a:cxn ang="0">
                  <a:pos x="49" y="92"/>
                </a:cxn>
                <a:cxn ang="0">
                  <a:pos x="46" y="92"/>
                </a:cxn>
                <a:cxn ang="0">
                  <a:pos x="42" y="93"/>
                </a:cxn>
                <a:cxn ang="0">
                  <a:pos x="41" y="93"/>
                </a:cxn>
              </a:cxnLst>
              <a:rect l="0" t="0" r="r" b="b"/>
              <a:pathLst>
                <a:path w="53" h="93">
                  <a:moveTo>
                    <a:pt x="41" y="93"/>
                  </a:moveTo>
                  <a:lnTo>
                    <a:pt x="41" y="92"/>
                  </a:lnTo>
                  <a:lnTo>
                    <a:pt x="41" y="88"/>
                  </a:lnTo>
                  <a:lnTo>
                    <a:pt x="34" y="83"/>
                  </a:lnTo>
                  <a:lnTo>
                    <a:pt x="29" y="71"/>
                  </a:lnTo>
                  <a:lnTo>
                    <a:pt x="23" y="70"/>
                  </a:lnTo>
                  <a:lnTo>
                    <a:pt x="22" y="70"/>
                  </a:lnTo>
                  <a:lnTo>
                    <a:pt x="18" y="70"/>
                  </a:lnTo>
                  <a:lnTo>
                    <a:pt x="17" y="66"/>
                  </a:lnTo>
                  <a:lnTo>
                    <a:pt x="17" y="68"/>
                  </a:lnTo>
                  <a:lnTo>
                    <a:pt x="13" y="68"/>
                  </a:lnTo>
                  <a:lnTo>
                    <a:pt x="15" y="61"/>
                  </a:lnTo>
                  <a:lnTo>
                    <a:pt x="12" y="61"/>
                  </a:lnTo>
                  <a:lnTo>
                    <a:pt x="13" y="61"/>
                  </a:lnTo>
                  <a:lnTo>
                    <a:pt x="10" y="56"/>
                  </a:lnTo>
                  <a:lnTo>
                    <a:pt x="10" y="54"/>
                  </a:lnTo>
                  <a:lnTo>
                    <a:pt x="1" y="51"/>
                  </a:lnTo>
                  <a:lnTo>
                    <a:pt x="1" y="49"/>
                  </a:lnTo>
                  <a:lnTo>
                    <a:pt x="1" y="49"/>
                  </a:lnTo>
                  <a:lnTo>
                    <a:pt x="5" y="49"/>
                  </a:lnTo>
                  <a:lnTo>
                    <a:pt x="3" y="47"/>
                  </a:lnTo>
                  <a:lnTo>
                    <a:pt x="1" y="42"/>
                  </a:lnTo>
                  <a:lnTo>
                    <a:pt x="1" y="42"/>
                  </a:lnTo>
                  <a:lnTo>
                    <a:pt x="3" y="42"/>
                  </a:lnTo>
                  <a:lnTo>
                    <a:pt x="3" y="39"/>
                  </a:lnTo>
                  <a:lnTo>
                    <a:pt x="0" y="37"/>
                  </a:lnTo>
                  <a:lnTo>
                    <a:pt x="3" y="34"/>
                  </a:lnTo>
                  <a:lnTo>
                    <a:pt x="3" y="29"/>
                  </a:lnTo>
                  <a:lnTo>
                    <a:pt x="5" y="29"/>
                  </a:lnTo>
                  <a:lnTo>
                    <a:pt x="3" y="25"/>
                  </a:lnTo>
                  <a:lnTo>
                    <a:pt x="1" y="25"/>
                  </a:lnTo>
                  <a:lnTo>
                    <a:pt x="1" y="22"/>
                  </a:lnTo>
                  <a:lnTo>
                    <a:pt x="5" y="18"/>
                  </a:lnTo>
                  <a:lnTo>
                    <a:pt x="5" y="15"/>
                  </a:lnTo>
                  <a:lnTo>
                    <a:pt x="6" y="13"/>
                  </a:lnTo>
                  <a:lnTo>
                    <a:pt x="6" y="10"/>
                  </a:lnTo>
                  <a:lnTo>
                    <a:pt x="6" y="8"/>
                  </a:lnTo>
                  <a:lnTo>
                    <a:pt x="8" y="6"/>
                  </a:lnTo>
                  <a:lnTo>
                    <a:pt x="8" y="1"/>
                  </a:lnTo>
                  <a:lnTo>
                    <a:pt x="47" y="0"/>
                  </a:lnTo>
                  <a:lnTo>
                    <a:pt x="51" y="92"/>
                  </a:lnTo>
                  <a:lnTo>
                    <a:pt x="53" y="93"/>
                  </a:lnTo>
                  <a:lnTo>
                    <a:pt x="51" y="93"/>
                  </a:lnTo>
                  <a:lnTo>
                    <a:pt x="49" y="92"/>
                  </a:lnTo>
                  <a:lnTo>
                    <a:pt x="46" y="92"/>
                  </a:lnTo>
                  <a:lnTo>
                    <a:pt x="42" y="93"/>
                  </a:lnTo>
                  <a:lnTo>
                    <a:pt x="41" y="9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07" name="Freeform 1739"/>
            <p:cNvSpPr>
              <a:spLocks/>
            </p:cNvSpPr>
            <p:nvPr/>
          </p:nvSpPr>
          <p:spPr bwMode="auto">
            <a:xfrm>
              <a:off x="3102" y="2883"/>
              <a:ext cx="43" cy="40"/>
            </a:xfrm>
            <a:custGeom>
              <a:avLst/>
              <a:gdLst/>
              <a:ahLst/>
              <a:cxnLst>
                <a:cxn ang="0">
                  <a:pos x="48" y="94"/>
                </a:cxn>
                <a:cxn ang="0">
                  <a:pos x="39" y="94"/>
                </a:cxn>
                <a:cxn ang="0">
                  <a:pos x="39" y="95"/>
                </a:cxn>
                <a:cxn ang="0">
                  <a:pos x="32" y="101"/>
                </a:cxn>
                <a:cxn ang="0">
                  <a:pos x="24" y="99"/>
                </a:cxn>
                <a:cxn ang="0">
                  <a:pos x="17" y="97"/>
                </a:cxn>
                <a:cxn ang="0">
                  <a:pos x="13" y="94"/>
                </a:cxn>
                <a:cxn ang="0">
                  <a:pos x="8" y="90"/>
                </a:cxn>
                <a:cxn ang="0">
                  <a:pos x="3" y="90"/>
                </a:cxn>
                <a:cxn ang="0">
                  <a:pos x="0" y="89"/>
                </a:cxn>
                <a:cxn ang="0">
                  <a:pos x="0" y="87"/>
                </a:cxn>
                <a:cxn ang="0">
                  <a:pos x="3" y="85"/>
                </a:cxn>
                <a:cxn ang="0">
                  <a:pos x="3" y="82"/>
                </a:cxn>
                <a:cxn ang="0">
                  <a:pos x="7" y="85"/>
                </a:cxn>
                <a:cxn ang="0">
                  <a:pos x="8" y="85"/>
                </a:cxn>
                <a:cxn ang="0">
                  <a:pos x="8" y="83"/>
                </a:cxn>
                <a:cxn ang="0">
                  <a:pos x="8" y="78"/>
                </a:cxn>
                <a:cxn ang="0">
                  <a:pos x="10" y="77"/>
                </a:cxn>
                <a:cxn ang="0">
                  <a:pos x="10" y="75"/>
                </a:cxn>
                <a:cxn ang="0">
                  <a:pos x="17" y="70"/>
                </a:cxn>
                <a:cxn ang="0">
                  <a:pos x="17" y="70"/>
                </a:cxn>
                <a:cxn ang="0">
                  <a:pos x="22" y="73"/>
                </a:cxn>
                <a:cxn ang="0">
                  <a:pos x="24" y="73"/>
                </a:cxn>
                <a:cxn ang="0">
                  <a:pos x="25" y="70"/>
                </a:cxn>
                <a:cxn ang="0">
                  <a:pos x="27" y="68"/>
                </a:cxn>
                <a:cxn ang="0">
                  <a:pos x="27" y="61"/>
                </a:cxn>
                <a:cxn ang="0">
                  <a:pos x="20" y="56"/>
                </a:cxn>
                <a:cxn ang="0">
                  <a:pos x="20" y="54"/>
                </a:cxn>
                <a:cxn ang="0">
                  <a:pos x="25" y="51"/>
                </a:cxn>
                <a:cxn ang="0">
                  <a:pos x="25" y="34"/>
                </a:cxn>
                <a:cxn ang="0">
                  <a:pos x="24" y="32"/>
                </a:cxn>
                <a:cxn ang="0">
                  <a:pos x="24" y="29"/>
                </a:cxn>
                <a:cxn ang="0">
                  <a:pos x="31" y="27"/>
                </a:cxn>
                <a:cxn ang="0">
                  <a:pos x="29" y="10"/>
                </a:cxn>
                <a:cxn ang="0">
                  <a:pos x="31" y="8"/>
                </a:cxn>
                <a:cxn ang="0">
                  <a:pos x="31" y="7"/>
                </a:cxn>
                <a:cxn ang="0">
                  <a:pos x="66" y="3"/>
                </a:cxn>
                <a:cxn ang="0">
                  <a:pos x="70" y="3"/>
                </a:cxn>
                <a:cxn ang="0">
                  <a:pos x="107" y="0"/>
                </a:cxn>
                <a:cxn ang="0">
                  <a:pos x="107" y="12"/>
                </a:cxn>
                <a:cxn ang="0">
                  <a:pos x="95" y="19"/>
                </a:cxn>
                <a:cxn ang="0">
                  <a:pos x="90" y="20"/>
                </a:cxn>
                <a:cxn ang="0">
                  <a:pos x="90" y="22"/>
                </a:cxn>
                <a:cxn ang="0">
                  <a:pos x="90" y="25"/>
                </a:cxn>
                <a:cxn ang="0">
                  <a:pos x="87" y="29"/>
                </a:cxn>
                <a:cxn ang="0">
                  <a:pos x="82" y="32"/>
                </a:cxn>
                <a:cxn ang="0">
                  <a:pos x="80" y="39"/>
                </a:cxn>
                <a:cxn ang="0">
                  <a:pos x="78" y="46"/>
                </a:cxn>
                <a:cxn ang="0">
                  <a:pos x="78" y="51"/>
                </a:cxn>
                <a:cxn ang="0">
                  <a:pos x="75" y="61"/>
                </a:cxn>
                <a:cxn ang="0">
                  <a:pos x="72" y="63"/>
                </a:cxn>
                <a:cxn ang="0">
                  <a:pos x="66" y="68"/>
                </a:cxn>
                <a:cxn ang="0">
                  <a:pos x="63" y="72"/>
                </a:cxn>
                <a:cxn ang="0">
                  <a:pos x="56" y="80"/>
                </a:cxn>
                <a:cxn ang="0">
                  <a:pos x="54" y="85"/>
                </a:cxn>
                <a:cxn ang="0">
                  <a:pos x="51" y="89"/>
                </a:cxn>
                <a:cxn ang="0">
                  <a:pos x="48" y="94"/>
                </a:cxn>
              </a:cxnLst>
              <a:rect l="0" t="0" r="r" b="b"/>
              <a:pathLst>
                <a:path w="107" h="101">
                  <a:moveTo>
                    <a:pt x="48" y="94"/>
                  </a:moveTo>
                  <a:lnTo>
                    <a:pt x="39" y="94"/>
                  </a:lnTo>
                  <a:lnTo>
                    <a:pt x="39" y="95"/>
                  </a:lnTo>
                  <a:lnTo>
                    <a:pt x="32" y="101"/>
                  </a:lnTo>
                  <a:lnTo>
                    <a:pt x="24" y="99"/>
                  </a:lnTo>
                  <a:lnTo>
                    <a:pt x="17" y="97"/>
                  </a:lnTo>
                  <a:lnTo>
                    <a:pt x="13" y="94"/>
                  </a:lnTo>
                  <a:lnTo>
                    <a:pt x="8" y="90"/>
                  </a:lnTo>
                  <a:lnTo>
                    <a:pt x="3" y="90"/>
                  </a:lnTo>
                  <a:lnTo>
                    <a:pt x="0" y="89"/>
                  </a:lnTo>
                  <a:lnTo>
                    <a:pt x="0" y="87"/>
                  </a:lnTo>
                  <a:lnTo>
                    <a:pt x="3" y="85"/>
                  </a:lnTo>
                  <a:lnTo>
                    <a:pt x="3" y="82"/>
                  </a:lnTo>
                  <a:lnTo>
                    <a:pt x="7" y="85"/>
                  </a:lnTo>
                  <a:lnTo>
                    <a:pt x="8" y="85"/>
                  </a:lnTo>
                  <a:lnTo>
                    <a:pt x="8" y="83"/>
                  </a:lnTo>
                  <a:lnTo>
                    <a:pt x="8" y="78"/>
                  </a:lnTo>
                  <a:lnTo>
                    <a:pt x="10" y="77"/>
                  </a:lnTo>
                  <a:lnTo>
                    <a:pt x="10" y="75"/>
                  </a:lnTo>
                  <a:lnTo>
                    <a:pt x="17" y="70"/>
                  </a:lnTo>
                  <a:lnTo>
                    <a:pt x="17" y="70"/>
                  </a:lnTo>
                  <a:lnTo>
                    <a:pt x="22" y="73"/>
                  </a:lnTo>
                  <a:lnTo>
                    <a:pt x="24" y="73"/>
                  </a:lnTo>
                  <a:lnTo>
                    <a:pt x="25" y="70"/>
                  </a:lnTo>
                  <a:lnTo>
                    <a:pt x="27" y="68"/>
                  </a:lnTo>
                  <a:lnTo>
                    <a:pt x="27" y="61"/>
                  </a:lnTo>
                  <a:lnTo>
                    <a:pt x="20" y="56"/>
                  </a:lnTo>
                  <a:lnTo>
                    <a:pt x="20" y="54"/>
                  </a:lnTo>
                  <a:lnTo>
                    <a:pt x="25" y="51"/>
                  </a:lnTo>
                  <a:lnTo>
                    <a:pt x="25" y="34"/>
                  </a:lnTo>
                  <a:lnTo>
                    <a:pt x="24" y="32"/>
                  </a:lnTo>
                  <a:lnTo>
                    <a:pt x="24" y="29"/>
                  </a:lnTo>
                  <a:lnTo>
                    <a:pt x="31" y="27"/>
                  </a:lnTo>
                  <a:lnTo>
                    <a:pt x="29" y="10"/>
                  </a:lnTo>
                  <a:lnTo>
                    <a:pt x="31" y="8"/>
                  </a:lnTo>
                  <a:lnTo>
                    <a:pt x="31" y="7"/>
                  </a:lnTo>
                  <a:lnTo>
                    <a:pt x="66" y="3"/>
                  </a:lnTo>
                  <a:lnTo>
                    <a:pt x="70" y="3"/>
                  </a:lnTo>
                  <a:lnTo>
                    <a:pt x="107" y="0"/>
                  </a:lnTo>
                  <a:lnTo>
                    <a:pt x="107" y="12"/>
                  </a:lnTo>
                  <a:lnTo>
                    <a:pt x="95" y="19"/>
                  </a:lnTo>
                  <a:lnTo>
                    <a:pt x="90" y="20"/>
                  </a:lnTo>
                  <a:lnTo>
                    <a:pt x="90" y="22"/>
                  </a:lnTo>
                  <a:lnTo>
                    <a:pt x="90" y="25"/>
                  </a:lnTo>
                  <a:lnTo>
                    <a:pt x="87" y="29"/>
                  </a:lnTo>
                  <a:lnTo>
                    <a:pt x="82" y="32"/>
                  </a:lnTo>
                  <a:lnTo>
                    <a:pt x="80" y="39"/>
                  </a:lnTo>
                  <a:lnTo>
                    <a:pt x="78" y="46"/>
                  </a:lnTo>
                  <a:lnTo>
                    <a:pt x="78" y="51"/>
                  </a:lnTo>
                  <a:lnTo>
                    <a:pt x="75" y="61"/>
                  </a:lnTo>
                  <a:lnTo>
                    <a:pt x="72" y="63"/>
                  </a:lnTo>
                  <a:lnTo>
                    <a:pt x="66" y="68"/>
                  </a:lnTo>
                  <a:lnTo>
                    <a:pt x="63" y="72"/>
                  </a:lnTo>
                  <a:lnTo>
                    <a:pt x="56" y="80"/>
                  </a:lnTo>
                  <a:lnTo>
                    <a:pt x="54" y="85"/>
                  </a:lnTo>
                  <a:lnTo>
                    <a:pt x="51" y="89"/>
                  </a:lnTo>
                  <a:lnTo>
                    <a:pt x="48" y="9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08" name="Freeform 1740"/>
            <p:cNvSpPr>
              <a:spLocks/>
            </p:cNvSpPr>
            <p:nvPr/>
          </p:nvSpPr>
          <p:spPr bwMode="auto">
            <a:xfrm>
              <a:off x="2829" y="2904"/>
              <a:ext cx="40" cy="26"/>
            </a:xfrm>
            <a:custGeom>
              <a:avLst/>
              <a:gdLst/>
              <a:ahLst/>
              <a:cxnLst>
                <a:cxn ang="0">
                  <a:pos x="99" y="48"/>
                </a:cxn>
                <a:cxn ang="0">
                  <a:pos x="45" y="65"/>
                </a:cxn>
                <a:cxn ang="0">
                  <a:pos x="40" y="63"/>
                </a:cxn>
                <a:cxn ang="0">
                  <a:pos x="40" y="61"/>
                </a:cxn>
                <a:cxn ang="0">
                  <a:pos x="38" y="63"/>
                </a:cxn>
                <a:cxn ang="0">
                  <a:pos x="38" y="61"/>
                </a:cxn>
                <a:cxn ang="0">
                  <a:pos x="36" y="60"/>
                </a:cxn>
                <a:cxn ang="0">
                  <a:pos x="36" y="56"/>
                </a:cxn>
                <a:cxn ang="0">
                  <a:pos x="36" y="54"/>
                </a:cxn>
                <a:cxn ang="0">
                  <a:pos x="35" y="54"/>
                </a:cxn>
                <a:cxn ang="0">
                  <a:pos x="35" y="51"/>
                </a:cxn>
                <a:cxn ang="0">
                  <a:pos x="36" y="51"/>
                </a:cxn>
                <a:cxn ang="0">
                  <a:pos x="35" y="51"/>
                </a:cxn>
                <a:cxn ang="0">
                  <a:pos x="33" y="46"/>
                </a:cxn>
                <a:cxn ang="0">
                  <a:pos x="23" y="34"/>
                </a:cxn>
                <a:cxn ang="0">
                  <a:pos x="9" y="29"/>
                </a:cxn>
                <a:cxn ang="0">
                  <a:pos x="7" y="24"/>
                </a:cxn>
                <a:cxn ang="0">
                  <a:pos x="4" y="20"/>
                </a:cxn>
                <a:cxn ang="0">
                  <a:pos x="0" y="20"/>
                </a:cxn>
                <a:cxn ang="0">
                  <a:pos x="0" y="17"/>
                </a:cxn>
                <a:cxn ang="0">
                  <a:pos x="45" y="15"/>
                </a:cxn>
                <a:cxn ang="0">
                  <a:pos x="43" y="1"/>
                </a:cxn>
                <a:cxn ang="0">
                  <a:pos x="77" y="0"/>
                </a:cxn>
                <a:cxn ang="0">
                  <a:pos x="77" y="3"/>
                </a:cxn>
                <a:cxn ang="0">
                  <a:pos x="79" y="3"/>
                </a:cxn>
                <a:cxn ang="0">
                  <a:pos x="81" y="7"/>
                </a:cxn>
                <a:cxn ang="0">
                  <a:pos x="79" y="7"/>
                </a:cxn>
                <a:cxn ang="0">
                  <a:pos x="79" y="12"/>
                </a:cxn>
                <a:cxn ang="0">
                  <a:pos x="76" y="15"/>
                </a:cxn>
                <a:cxn ang="0">
                  <a:pos x="79" y="17"/>
                </a:cxn>
                <a:cxn ang="0">
                  <a:pos x="79" y="20"/>
                </a:cxn>
                <a:cxn ang="0">
                  <a:pos x="77" y="20"/>
                </a:cxn>
                <a:cxn ang="0">
                  <a:pos x="77" y="20"/>
                </a:cxn>
                <a:cxn ang="0">
                  <a:pos x="79" y="25"/>
                </a:cxn>
                <a:cxn ang="0">
                  <a:pos x="81" y="27"/>
                </a:cxn>
                <a:cxn ang="0">
                  <a:pos x="77" y="27"/>
                </a:cxn>
                <a:cxn ang="0">
                  <a:pos x="77" y="27"/>
                </a:cxn>
                <a:cxn ang="0">
                  <a:pos x="77" y="29"/>
                </a:cxn>
                <a:cxn ang="0">
                  <a:pos x="86" y="32"/>
                </a:cxn>
                <a:cxn ang="0">
                  <a:pos x="86" y="34"/>
                </a:cxn>
                <a:cxn ang="0">
                  <a:pos x="89" y="39"/>
                </a:cxn>
                <a:cxn ang="0">
                  <a:pos x="88" y="39"/>
                </a:cxn>
                <a:cxn ang="0">
                  <a:pos x="91" y="39"/>
                </a:cxn>
                <a:cxn ang="0">
                  <a:pos x="89" y="46"/>
                </a:cxn>
                <a:cxn ang="0">
                  <a:pos x="93" y="46"/>
                </a:cxn>
                <a:cxn ang="0">
                  <a:pos x="93" y="44"/>
                </a:cxn>
                <a:cxn ang="0">
                  <a:pos x="94" y="48"/>
                </a:cxn>
                <a:cxn ang="0">
                  <a:pos x="98" y="48"/>
                </a:cxn>
                <a:cxn ang="0">
                  <a:pos x="99" y="48"/>
                </a:cxn>
              </a:cxnLst>
              <a:rect l="0" t="0" r="r" b="b"/>
              <a:pathLst>
                <a:path w="99" h="65">
                  <a:moveTo>
                    <a:pt x="99" y="48"/>
                  </a:moveTo>
                  <a:lnTo>
                    <a:pt x="45" y="65"/>
                  </a:lnTo>
                  <a:lnTo>
                    <a:pt x="40" y="63"/>
                  </a:lnTo>
                  <a:lnTo>
                    <a:pt x="40" y="61"/>
                  </a:lnTo>
                  <a:lnTo>
                    <a:pt x="38" y="63"/>
                  </a:lnTo>
                  <a:lnTo>
                    <a:pt x="38" y="61"/>
                  </a:lnTo>
                  <a:lnTo>
                    <a:pt x="36" y="60"/>
                  </a:lnTo>
                  <a:lnTo>
                    <a:pt x="36" y="56"/>
                  </a:lnTo>
                  <a:lnTo>
                    <a:pt x="36" y="54"/>
                  </a:lnTo>
                  <a:lnTo>
                    <a:pt x="35" y="54"/>
                  </a:lnTo>
                  <a:lnTo>
                    <a:pt x="35" y="51"/>
                  </a:lnTo>
                  <a:lnTo>
                    <a:pt x="36" y="51"/>
                  </a:lnTo>
                  <a:lnTo>
                    <a:pt x="35" y="51"/>
                  </a:lnTo>
                  <a:lnTo>
                    <a:pt x="33" y="46"/>
                  </a:lnTo>
                  <a:lnTo>
                    <a:pt x="23" y="34"/>
                  </a:lnTo>
                  <a:lnTo>
                    <a:pt x="9" y="29"/>
                  </a:lnTo>
                  <a:lnTo>
                    <a:pt x="7" y="24"/>
                  </a:lnTo>
                  <a:lnTo>
                    <a:pt x="4" y="20"/>
                  </a:lnTo>
                  <a:lnTo>
                    <a:pt x="0" y="20"/>
                  </a:lnTo>
                  <a:lnTo>
                    <a:pt x="0" y="17"/>
                  </a:lnTo>
                  <a:lnTo>
                    <a:pt x="45" y="15"/>
                  </a:lnTo>
                  <a:lnTo>
                    <a:pt x="43" y="1"/>
                  </a:lnTo>
                  <a:lnTo>
                    <a:pt x="77" y="0"/>
                  </a:lnTo>
                  <a:lnTo>
                    <a:pt x="77" y="3"/>
                  </a:lnTo>
                  <a:lnTo>
                    <a:pt x="79" y="3"/>
                  </a:lnTo>
                  <a:lnTo>
                    <a:pt x="81" y="7"/>
                  </a:lnTo>
                  <a:lnTo>
                    <a:pt x="79" y="7"/>
                  </a:lnTo>
                  <a:lnTo>
                    <a:pt x="79" y="12"/>
                  </a:lnTo>
                  <a:lnTo>
                    <a:pt x="76" y="15"/>
                  </a:lnTo>
                  <a:lnTo>
                    <a:pt x="79" y="17"/>
                  </a:lnTo>
                  <a:lnTo>
                    <a:pt x="79" y="20"/>
                  </a:lnTo>
                  <a:lnTo>
                    <a:pt x="77" y="20"/>
                  </a:lnTo>
                  <a:lnTo>
                    <a:pt x="77" y="20"/>
                  </a:lnTo>
                  <a:lnTo>
                    <a:pt x="79" y="25"/>
                  </a:lnTo>
                  <a:lnTo>
                    <a:pt x="81" y="27"/>
                  </a:lnTo>
                  <a:lnTo>
                    <a:pt x="77" y="27"/>
                  </a:lnTo>
                  <a:lnTo>
                    <a:pt x="77" y="27"/>
                  </a:lnTo>
                  <a:lnTo>
                    <a:pt x="77" y="29"/>
                  </a:lnTo>
                  <a:lnTo>
                    <a:pt x="86" y="32"/>
                  </a:lnTo>
                  <a:lnTo>
                    <a:pt x="86" y="34"/>
                  </a:lnTo>
                  <a:lnTo>
                    <a:pt x="89" y="39"/>
                  </a:lnTo>
                  <a:lnTo>
                    <a:pt x="88" y="39"/>
                  </a:lnTo>
                  <a:lnTo>
                    <a:pt x="91" y="39"/>
                  </a:lnTo>
                  <a:lnTo>
                    <a:pt x="89" y="46"/>
                  </a:lnTo>
                  <a:lnTo>
                    <a:pt x="93" y="46"/>
                  </a:lnTo>
                  <a:lnTo>
                    <a:pt x="93" y="44"/>
                  </a:lnTo>
                  <a:lnTo>
                    <a:pt x="94" y="48"/>
                  </a:lnTo>
                  <a:lnTo>
                    <a:pt x="98" y="48"/>
                  </a:lnTo>
                  <a:lnTo>
                    <a:pt x="99" y="4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09" name="Freeform 1741"/>
            <p:cNvSpPr>
              <a:spLocks/>
            </p:cNvSpPr>
            <p:nvPr/>
          </p:nvSpPr>
          <p:spPr bwMode="auto">
            <a:xfrm>
              <a:off x="2829" y="2922"/>
              <a:ext cx="47" cy="39"/>
            </a:xfrm>
            <a:custGeom>
              <a:avLst/>
              <a:gdLst/>
              <a:ahLst/>
              <a:cxnLst>
                <a:cxn ang="0">
                  <a:pos x="86" y="84"/>
                </a:cxn>
                <a:cxn ang="0">
                  <a:pos x="77" y="78"/>
                </a:cxn>
                <a:cxn ang="0">
                  <a:pos x="67" y="85"/>
                </a:cxn>
                <a:cxn ang="0">
                  <a:pos x="67" y="89"/>
                </a:cxn>
                <a:cxn ang="0">
                  <a:pos x="64" y="94"/>
                </a:cxn>
                <a:cxn ang="0">
                  <a:pos x="58" y="94"/>
                </a:cxn>
                <a:cxn ang="0">
                  <a:pos x="23" y="97"/>
                </a:cxn>
                <a:cxn ang="0">
                  <a:pos x="18" y="39"/>
                </a:cxn>
                <a:cxn ang="0">
                  <a:pos x="16" y="37"/>
                </a:cxn>
                <a:cxn ang="0">
                  <a:pos x="14" y="34"/>
                </a:cxn>
                <a:cxn ang="0">
                  <a:pos x="11" y="31"/>
                </a:cxn>
                <a:cxn ang="0">
                  <a:pos x="7" y="31"/>
                </a:cxn>
                <a:cxn ang="0">
                  <a:pos x="0" y="29"/>
                </a:cxn>
                <a:cxn ang="0">
                  <a:pos x="4" y="27"/>
                </a:cxn>
                <a:cxn ang="0">
                  <a:pos x="7" y="24"/>
                </a:cxn>
                <a:cxn ang="0">
                  <a:pos x="11" y="19"/>
                </a:cxn>
                <a:cxn ang="0">
                  <a:pos x="12" y="17"/>
                </a:cxn>
                <a:cxn ang="0">
                  <a:pos x="16" y="15"/>
                </a:cxn>
                <a:cxn ang="0">
                  <a:pos x="18" y="12"/>
                </a:cxn>
                <a:cxn ang="0">
                  <a:pos x="19" y="10"/>
                </a:cxn>
                <a:cxn ang="0">
                  <a:pos x="24" y="8"/>
                </a:cxn>
                <a:cxn ang="0">
                  <a:pos x="26" y="5"/>
                </a:cxn>
                <a:cxn ang="0">
                  <a:pos x="35" y="5"/>
                </a:cxn>
                <a:cxn ang="0">
                  <a:pos x="35" y="5"/>
                </a:cxn>
                <a:cxn ang="0">
                  <a:pos x="36" y="8"/>
                </a:cxn>
                <a:cxn ang="0">
                  <a:pos x="36" y="14"/>
                </a:cxn>
                <a:cxn ang="0">
                  <a:pos x="38" y="17"/>
                </a:cxn>
                <a:cxn ang="0">
                  <a:pos x="40" y="17"/>
                </a:cxn>
                <a:cxn ang="0">
                  <a:pos x="99" y="2"/>
                </a:cxn>
                <a:cxn ang="0">
                  <a:pos x="110" y="15"/>
                </a:cxn>
                <a:cxn ang="0">
                  <a:pos x="117" y="24"/>
                </a:cxn>
                <a:cxn ang="0">
                  <a:pos x="113" y="27"/>
                </a:cxn>
                <a:cxn ang="0">
                  <a:pos x="105" y="27"/>
                </a:cxn>
                <a:cxn ang="0">
                  <a:pos x="98" y="25"/>
                </a:cxn>
                <a:cxn ang="0">
                  <a:pos x="98" y="56"/>
                </a:cxn>
                <a:cxn ang="0">
                  <a:pos x="101" y="78"/>
                </a:cxn>
                <a:cxn ang="0">
                  <a:pos x="103" y="82"/>
                </a:cxn>
              </a:cxnLst>
              <a:rect l="0" t="0" r="r" b="b"/>
              <a:pathLst>
                <a:path w="117" h="97">
                  <a:moveTo>
                    <a:pt x="93" y="82"/>
                  </a:moveTo>
                  <a:lnTo>
                    <a:pt x="86" y="84"/>
                  </a:lnTo>
                  <a:lnTo>
                    <a:pt x="82" y="78"/>
                  </a:lnTo>
                  <a:lnTo>
                    <a:pt x="77" y="78"/>
                  </a:lnTo>
                  <a:lnTo>
                    <a:pt x="76" y="82"/>
                  </a:lnTo>
                  <a:lnTo>
                    <a:pt x="67" y="85"/>
                  </a:lnTo>
                  <a:lnTo>
                    <a:pt x="65" y="87"/>
                  </a:lnTo>
                  <a:lnTo>
                    <a:pt x="67" y="89"/>
                  </a:lnTo>
                  <a:lnTo>
                    <a:pt x="67" y="90"/>
                  </a:lnTo>
                  <a:lnTo>
                    <a:pt x="64" y="94"/>
                  </a:lnTo>
                  <a:lnTo>
                    <a:pt x="62" y="95"/>
                  </a:lnTo>
                  <a:lnTo>
                    <a:pt x="58" y="94"/>
                  </a:lnTo>
                  <a:lnTo>
                    <a:pt x="53" y="94"/>
                  </a:lnTo>
                  <a:lnTo>
                    <a:pt x="23" y="97"/>
                  </a:lnTo>
                  <a:lnTo>
                    <a:pt x="19" y="39"/>
                  </a:lnTo>
                  <a:lnTo>
                    <a:pt x="18" y="39"/>
                  </a:lnTo>
                  <a:lnTo>
                    <a:pt x="18" y="37"/>
                  </a:lnTo>
                  <a:lnTo>
                    <a:pt x="16" y="37"/>
                  </a:lnTo>
                  <a:lnTo>
                    <a:pt x="16" y="34"/>
                  </a:lnTo>
                  <a:lnTo>
                    <a:pt x="14" y="34"/>
                  </a:lnTo>
                  <a:lnTo>
                    <a:pt x="12" y="31"/>
                  </a:lnTo>
                  <a:lnTo>
                    <a:pt x="11" y="31"/>
                  </a:lnTo>
                  <a:lnTo>
                    <a:pt x="11" y="31"/>
                  </a:lnTo>
                  <a:lnTo>
                    <a:pt x="7" y="31"/>
                  </a:lnTo>
                  <a:lnTo>
                    <a:pt x="7" y="29"/>
                  </a:lnTo>
                  <a:lnTo>
                    <a:pt x="0" y="29"/>
                  </a:lnTo>
                  <a:lnTo>
                    <a:pt x="0" y="27"/>
                  </a:lnTo>
                  <a:lnTo>
                    <a:pt x="4" y="27"/>
                  </a:lnTo>
                  <a:lnTo>
                    <a:pt x="4" y="24"/>
                  </a:lnTo>
                  <a:lnTo>
                    <a:pt x="7" y="24"/>
                  </a:lnTo>
                  <a:lnTo>
                    <a:pt x="7" y="19"/>
                  </a:lnTo>
                  <a:lnTo>
                    <a:pt x="11" y="19"/>
                  </a:lnTo>
                  <a:lnTo>
                    <a:pt x="11" y="17"/>
                  </a:lnTo>
                  <a:lnTo>
                    <a:pt x="12" y="17"/>
                  </a:lnTo>
                  <a:lnTo>
                    <a:pt x="12" y="15"/>
                  </a:lnTo>
                  <a:lnTo>
                    <a:pt x="16" y="15"/>
                  </a:lnTo>
                  <a:lnTo>
                    <a:pt x="16" y="14"/>
                  </a:lnTo>
                  <a:lnTo>
                    <a:pt x="18" y="12"/>
                  </a:lnTo>
                  <a:lnTo>
                    <a:pt x="18" y="10"/>
                  </a:lnTo>
                  <a:lnTo>
                    <a:pt x="19" y="10"/>
                  </a:lnTo>
                  <a:lnTo>
                    <a:pt x="19" y="8"/>
                  </a:lnTo>
                  <a:lnTo>
                    <a:pt x="24" y="8"/>
                  </a:lnTo>
                  <a:lnTo>
                    <a:pt x="24" y="5"/>
                  </a:lnTo>
                  <a:lnTo>
                    <a:pt x="26" y="5"/>
                  </a:lnTo>
                  <a:lnTo>
                    <a:pt x="33" y="0"/>
                  </a:lnTo>
                  <a:lnTo>
                    <a:pt x="35" y="5"/>
                  </a:lnTo>
                  <a:lnTo>
                    <a:pt x="36" y="5"/>
                  </a:lnTo>
                  <a:lnTo>
                    <a:pt x="35" y="5"/>
                  </a:lnTo>
                  <a:lnTo>
                    <a:pt x="35" y="8"/>
                  </a:lnTo>
                  <a:lnTo>
                    <a:pt x="36" y="8"/>
                  </a:lnTo>
                  <a:lnTo>
                    <a:pt x="36" y="10"/>
                  </a:lnTo>
                  <a:lnTo>
                    <a:pt x="36" y="14"/>
                  </a:lnTo>
                  <a:lnTo>
                    <a:pt x="38" y="15"/>
                  </a:lnTo>
                  <a:lnTo>
                    <a:pt x="38" y="17"/>
                  </a:lnTo>
                  <a:lnTo>
                    <a:pt x="40" y="15"/>
                  </a:lnTo>
                  <a:lnTo>
                    <a:pt x="40" y="17"/>
                  </a:lnTo>
                  <a:lnTo>
                    <a:pt x="45" y="19"/>
                  </a:lnTo>
                  <a:lnTo>
                    <a:pt x="99" y="2"/>
                  </a:lnTo>
                  <a:lnTo>
                    <a:pt x="105" y="3"/>
                  </a:lnTo>
                  <a:lnTo>
                    <a:pt x="110" y="15"/>
                  </a:lnTo>
                  <a:lnTo>
                    <a:pt x="117" y="20"/>
                  </a:lnTo>
                  <a:lnTo>
                    <a:pt x="117" y="24"/>
                  </a:lnTo>
                  <a:lnTo>
                    <a:pt x="117" y="25"/>
                  </a:lnTo>
                  <a:lnTo>
                    <a:pt x="113" y="27"/>
                  </a:lnTo>
                  <a:lnTo>
                    <a:pt x="108" y="29"/>
                  </a:lnTo>
                  <a:lnTo>
                    <a:pt x="105" y="27"/>
                  </a:lnTo>
                  <a:lnTo>
                    <a:pt x="103" y="25"/>
                  </a:lnTo>
                  <a:lnTo>
                    <a:pt x="98" y="25"/>
                  </a:lnTo>
                  <a:lnTo>
                    <a:pt x="99" y="54"/>
                  </a:lnTo>
                  <a:lnTo>
                    <a:pt x="98" y="56"/>
                  </a:lnTo>
                  <a:lnTo>
                    <a:pt x="99" y="56"/>
                  </a:lnTo>
                  <a:lnTo>
                    <a:pt x="101" y="78"/>
                  </a:lnTo>
                  <a:lnTo>
                    <a:pt x="103" y="80"/>
                  </a:lnTo>
                  <a:lnTo>
                    <a:pt x="103" y="82"/>
                  </a:lnTo>
                  <a:lnTo>
                    <a:pt x="93" y="8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10" name="Freeform 1742"/>
            <p:cNvSpPr>
              <a:spLocks/>
            </p:cNvSpPr>
            <p:nvPr/>
          </p:nvSpPr>
          <p:spPr bwMode="auto">
            <a:xfrm>
              <a:off x="2867" y="2932"/>
              <a:ext cx="31" cy="31"/>
            </a:xfrm>
            <a:custGeom>
              <a:avLst/>
              <a:gdLst/>
              <a:ahLst/>
              <a:cxnLst>
                <a:cxn ang="0">
                  <a:pos x="0" y="58"/>
                </a:cxn>
                <a:cxn ang="0">
                  <a:pos x="10" y="58"/>
                </a:cxn>
                <a:cxn ang="0">
                  <a:pos x="10" y="56"/>
                </a:cxn>
                <a:cxn ang="0">
                  <a:pos x="8" y="54"/>
                </a:cxn>
                <a:cxn ang="0">
                  <a:pos x="6" y="32"/>
                </a:cxn>
                <a:cxn ang="0">
                  <a:pos x="5" y="32"/>
                </a:cxn>
                <a:cxn ang="0">
                  <a:pos x="6" y="30"/>
                </a:cxn>
                <a:cxn ang="0">
                  <a:pos x="5" y="1"/>
                </a:cxn>
                <a:cxn ang="0">
                  <a:pos x="10" y="1"/>
                </a:cxn>
                <a:cxn ang="0">
                  <a:pos x="12" y="3"/>
                </a:cxn>
                <a:cxn ang="0">
                  <a:pos x="15" y="5"/>
                </a:cxn>
                <a:cxn ang="0">
                  <a:pos x="20" y="3"/>
                </a:cxn>
                <a:cxn ang="0">
                  <a:pos x="24" y="1"/>
                </a:cxn>
                <a:cxn ang="0">
                  <a:pos x="25" y="1"/>
                </a:cxn>
                <a:cxn ang="0">
                  <a:pos x="29" y="0"/>
                </a:cxn>
                <a:cxn ang="0">
                  <a:pos x="32" y="0"/>
                </a:cxn>
                <a:cxn ang="0">
                  <a:pos x="34" y="1"/>
                </a:cxn>
                <a:cxn ang="0">
                  <a:pos x="36" y="5"/>
                </a:cxn>
                <a:cxn ang="0">
                  <a:pos x="32" y="5"/>
                </a:cxn>
                <a:cxn ang="0">
                  <a:pos x="32" y="8"/>
                </a:cxn>
                <a:cxn ang="0">
                  <a:pos x="36" y="10"/>
                </a:cxn>
                <a:cxn ang="0">
                  <a:pos x="37" y="12"/>
                </a:cxn>
                <a:cxn ang="0">
                  <a:pos x="36" y="13"/>
                </a:cxn>
                <a:cxn ang="0">
                  <a:pos x="37" y="17"/>
                </a:cxn>
                <a:cxn ang="0">
                  <a:pos x="39" y="15"/>
                </a:cxn>
                <a:cxn ang="0">
                  <a:pos x="41" y="13"/>
                </a:cxn>
                <a:cxn ang="0">
                  <a:pos x="44" y="15"/>
                </a:cxn>
                <a:cxn ang="0">
                  <a:pos x="46" y="15"/>
                </a:cxn>
                <a:cxn ang="0">
                  <a:pos x="46" y="13"/>
                </a:cxn>
                <a:cxn ang="0">
                  <a:pos x="44" y="12"/>
                </a:cxn>
                <a:cxn ang="0">
                  <a:pos x="42" y="7"/>
                </a:cxn>
                <a:cxn ang="0">
                  <a:pos x="46" y="5"/>
                </a:cxn>
                <a:cxn ang="0">
                  <a:pos x="49" y="5"/>
                </a:cxn>
                <a:cxn ang="0">
                  <a:pos x="54" y="8"/>
                </a:cxn>
                <a:cxn ang="0">
                  <a:pos x="58" y="8"/>
                </a:cxn>
                <a:cxn ang="0">
                  <a:pos x="65" y="13"/>
                </a:cxn>
                <a:cxn ang="0">
                  <a:pos x="68" y="15"/>
                </a:cxn>
                <a:cxn ang="0">
                  <a:pos x="71" y="17"/>
                </a:cxn>
                <a:cxn ang="0">
                  <a:pos x="76" y="17"/>
                </a:cxn>
                <a:cxn ang="0">
                  <a:pos x="78" y="19"/>
                </a:cxn>
                <a:cxn ang="0">
                  <a:pos x="76" y="22"/>
                </a:cxn>
                <a:cxn ang="0">
                  <a:pos x="75" y="24"/>
                </a:cxn>
                <a:cxn ang="0">
                  <a:pos x="73" y="29"/>
                </a:cxn>
                <a:cxn ang="0">
                  <a:pos x="76" y="32"/>
                </a:cxn>
                <a:cxn ang="0">
                  <a:pos x="73" y="34"/>
                </a:cxn>
                <a:cxn ang="0">
                  <a:pos x="75" y="37"/>
                </a:cxn>
                <a:cxn ang="0">
                  <a:pos x="75" y="41"/>
                </a:cxn>
                <a:cxn ang="0">
                  <a:pos x="71" y="44"/>
                </a:cxn>
                <a:cxn ang="0">
                  <a:pos x="70" y="48"/>
                </a:cxn>
                <a:cxn ang="0">
                  <a:pos x="66" y="48"/>
                </a:cxn>
                <a:cxn ang="0">
                  <a:pos x="66" y="51"/>
                </a:cxn>
                <a:cxn ang="0">
                  <a:pos x="63" y="54"/>
                </a:cxn>
                <a:cxn ang="0">
                  <a:pos x="65" y="70"/>
                </a:cxn>
                <a:cxn ang="0">
                  <a:pos x="63" y="71"/>
                </a:cxn>
                <a:cxn ang="0">
                  <a:pos x="61" y="73"/>
                </a:cxn>
                <a:cxn ang="0">
                  <a:pos x="63" y="73"/>
                </a:cxn>
                <a:cxn ang="0">
                  <a:pos x="10" y="77"/>
                </a:cxn>
                <a:cxn ang="0">
                  <a:pos x="6" y="75"/>
                </a:cxn>
                <a:cxn ang="0">
                  <a:pos x="6" y="70"/>
                </a:cxn>
                <a:cxn ang="0">
                  <a:pos x="1" y="63"/>
                </a:cxn>
                <a:cxn ang="0">
                  <a:pos x="0" y="58"/>
                </a:cxn>
              </a:cxnLst>
              <a:rect l="0" t="0" r="r" b="b"/>
              <a:pathLst>
                <a:path w="78" h="77">
                  <a:moveTo>
                    <a:pt x="0" y="58"/>
                  </a:moveTo>
                  <a:lnTo>
                    <a:pt x="10" y="58"/>
                  </a:lnTo>
                  <a:lnTo>
                    <a:pt x="10" y="56"/>
                  </a:lnTo>
                  <a:lnTo>
                    <a:pt x="8" y="54"/>
                  </a:lnTo>
                  <a:lnTo>
                    <a:pt x="6" y="32"/>
                  </a:lnTo>
                  <a:lnTo>
                    <a:pt x="5" y="32"/>
                  </a:lnTo>
                  <a:lnTo>
                    <a:pt x="6" y="30"/>
                  </a:lnTo>
                  <a:lnTo>
                    <a:pt x="5" y="1"/>
                  </a:lnTo>
                  <a:lnTo>
                    <a:pt x="10" y="1"/>
                  </a:lnTo>
                  <a:lnTo>
                    <a:pt x="12" y="3"/>
                  </a:lnTo>
                  <a:lnTo>
                    <a:pt x="15" y="5"/>
                  </a:lnTo>
                  <a:lnTo>
                    <a:pt x="20" y="3"/>
                  </a:lnTo>
                  <a:lnTo>
                    <a:pt x="24" y="1"/>
                  </a:lnTo>
                  <a:lnTo>
                    <a:pt x="25" y="1"/>
                  </a:lnTo>
                  <a:lnTo>
                    <a:pt x="29" y="0"/>
                  </a:lnTo>
                  <a:lnTo>
                    <a:pt x="32" y="0"/>
                  </a:lnTo>
                  <a:lnTo>
                    <a:pt x="34" y="1"/>
                  </a:lnTo>
                  <a:lnTo>
                    <a:pt x="36" y="5"/>
                  </a:lnTo>
                  <a:lnTo>
                    <a:pt x="32" y="5"/>
                  </a:lnTo>
                  <a:lnTo>
                    <a:pt x="32" y="8"/>
                  </a:lnTo>
                  <a:lnTo>
                    <a:pt x="36" y="10"/>
                  </a:lnTo>
                  <a:lnTo>
                    <a:pt x="37" y="12"/>
                  </a:lnTo>
                  <a:lnTo>
                    <a:pt x="36" y="13"/>
                  </a:lnTo>
                  <a:lnTo>
                    <a:pt x="37" y="17"/>
                  </a:lnTo>
                  <a:lnTo>
                    <a:pt x="39" y="15"/>
                  </a:lnTo>
                  <a:lnTo>
                    <a:pt x="41" y="13"/>
                  </a:lnTo>
                  <a:lnTo>
                    <a:pt x="44" y="15"/>
                  </a:lnTo>
                  <a:lnTo>
                    <a:pt x="46" y="15"/>
                  </a:lnTo>
                  <a:lnTo>
                    <a:pt x="46" y="13"/>
                  </a:lnTo>
                  <a:lnTo>
                    <a:pt x="44" y="12"/>
                  </a:lnTo>
                  <a:lnTo>
                    <a:pt x="42" y="7"/>
                  </a:lnTo>
                  <a:lnTo>
                    <a:pt x="46" y="5"/>
                  </a:lnTo>
                  <a:lnTo>
                    <a:pt x="49" y="5"/>
                  </a:lnTo>
                  <a:lnTo>
                    <a:pt x="54" y="8"/>
                  </a:lnTo>
                  <a:lnTo>
                    <a:pt x="58" y="8"/>
                  </a:lnTo>
                  <a:lnTo>
                    <a:pt x="65" y="13"/>
                  </a:lnTo>
                  <a:lnTo>
                    <a:pt x="68" y="15"/>
                  </a:lnTo>
                  <a:lnTo>
                    <a:pt x="71" y="17"/>
                  </a:lnTo>
                  <a:lnTo>
                    <a:pt x="76" y="17"/>
                  </a:lnTo>
                  <a:lnTo>
                    <a:pt x="78" y="19"/>
                  </a:lnTo>
                  <a:lnTo>
                    <a:pt x="76" y="22"/>
                  </a:lnTo>
                  <a:lnTo>
                    <a:pt x="75" y="24"/>
                  </a:lnTo>
                  <a:lnTo>
                    <a:pt x="73" y="29"/>
                  </a:lnTo>
                  <a:lnTo>
                    <a:pt x="76" y="32"/>
                  </a:lnTo>
                  <a:lnTo>
                    <a:pt x="73" y="34"/>
                  </a:lnTo>
                  <a:lnTo>
                    <a:pt x="75" y="37"/>
                  </a:lnTo>
                  <a:lnTo>
                    <a:pt x="75" y="41"/>
                  </a:lnTo>
                  <a:lnTo>
                    <a:pt x="71" y="44"/>
                  </a:lnTo>
                  <a:lnTo>
                    <a:pt x="70" y="48"/>
                  </a:lnTo>
                  <a:lnTo>
                    <a:pt x="66" y="48"/>
                  </a:lnTo>
                  <a:lnTo>
                    <a:pt x="66" y="51"/>
                  </a:lnTo>
                  <a:lnTo>
                    <a:pt x="63" y="54"/>
                  </a:lnTo>
                  <a:lnTo>
                    <a:pt x="65" y="70"/>
                  </a:lnTo>
                  <a:lnTo>
                    <a:pt x="63" y="71"/>
                  </a:lnTo>
                  <a:lnTo>
                    <a:pt x="61" y="73"/>
                  </a:lnTo>
                  <a:lnTo>
                    <a:pt x="63" y="73"/>
                  </a:lnTo>
                  <a:lnTo>
                    <a:pt x="10" y="77"/>
                  </a:lnTo>
                  <a:lnTo>
                    <a:pt x="6" y="75"/>
                  </a:lnTo>
                  <a:lnTo>
                    <a:pt x="6" y="70"/>
                  </a:lnTo>
                  <a:lnTo>
                    <a:pt x="1" y="63"/>
                  </a:lnTo>
                  <a:lnTo>
                    <a:pt x="0"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11" name="Freeform 1743"/>
            <p:cNvSpPr>
              <a:spLocks/>
            </p:cNvSpPr>
            <p:nvPr/>
          </p:nvSpPr>
          <p:spPr bwMode="auto">
            <a:xfrm>
              <a:off x="3093" y="2918"/>
              <a:ext cx="34" cy="68"/>
            </a:xfrm>
            <a:custGeom>
              <a:avLst/>
              <a:gdLst/>
              <a:ahLst/>
              <a:cxnLst>
                <a:cxn ang="0">
                  <a:pos x="5" y="25"/>
                </a:cxn>
                <a:cxn ang="0">
                  <a:pos x="8" y="22"/>
                </a:cxn>
                <a:cxn ang="0">
                  <a:pos x="17" y="18"/>
                </a:cxn>
                <a:cxn ang="0">
                  <a:pos x="15" y="15"/>
                </a:cxn>
                <a:cxn ang="0">
                  <a:pos x="19" y="15"/>
                </a:cxn>
                <a:cxn ang="0">
                  <a:pos x="15" y="10"/>
                </a:cxn>
                <a:cxn ang="0">
                  <a:pos x="20" y="6"/>
                </a:cxn>
                <a:cxn ang="0">
                  <a:pos x="24" y="6"/>
                </a:cxn>
                <a:cxn ang="0">
                  <a:pos x="20" y="3"/>
                </a:cxn>
                <a:cxn ang="0">
                  <a:pos x="26" y="3"/>
                </a:cxn>
                <a:cxn ang="0">
                  <a:pos x="32" y="1"/>
                </a:cxn>
                <a:cxn ang="0">
                  <a:pos x="41" y="8"/>
                </a:cxn>
                <a:cxn ang="0">
                  <a:pos x="51" y="47"/>
                </a:cxn>
                <a:cxn ang="0">
                  <a:pos x="55" y="54"/>
                </a:cxn>
                <a:cxn ang="0">
                  <a:pos x="53" y="71"/>
                </a:cxn>
                <a:cxn ang="0">
                  <a:pos x="65" y="85"/>
                </a:cxn>
                <a:cxn ang="0">
                  <a:pos x="80" y="94"/>
                </a:cxn>
                <a:cxn ang="0">
                  <a:pos x="85" y="104"/>
                </a:cxn>
                <a:cxn ang="0">
                  <a:pos x="80" y="117"/>
                </a:cxn>
                <a:cxn ang="0">
                  <a:pos x="85" y="131"/>
                </a:cxn>
                <a:cxn ang="0">
                  <a:pos x="63" y="153"/>
                </a:cxn>
                <a:cxn ang="0">
                  <a:pos x="37" y="169"/>
                </a:cxn>
                <a:cxn ang="0">
                  <a:pos x="39" y="162"/>
                </a:cxn>
                <a:cxn ang="0">
                  <a:pos x="20" y="141"/>
                </a:cxn>
                <a:cxn ang="0">
                  <a:pos x="0" y="92"/>
                </a:cxn>
                <a:cxn ang="0">
                  <a:pos x="5" y="80"/>
                </a:cxn>
                <a:cxn ang="0">
                  <a:pos x="8" y="76"/>
                </a:cxn>
                <a:cxn ang="0">
                  <a:pos x="2" y="71"/>
                </a:cxn>
                <a:cxn ang="0">
                  <a:pos x="10" y="59"/>
                </a:cxn>
                <a:cxn ang="0">
                  <a:pos x="5" y="46"/>
                </a:cxn>
                <a:cxn ang="0">
                  <a:pos x="7" y="41"/>
                </a:cxn>
                <a:cxn ang="0">
                  <a:pos x="3" y="37"/>
                </a:cxn>
                <a:cxn ang="0">
                  <a:pos x="5" y="32"/>
                </a:cxn>
                <a:cxn ang="0">
                  <a:pos x="5" y="29"/>
                </a:cxn>
              </a:cxnLst>
              <a:rect l="0" t="0" r="r" b="b"/>
              <a:pathLst>
                <a:path w="85" h="170">
                  <a:moveTo>
                    <a:pt x="2" y="27"/>
                  </a:moveTo>
                  <a:lnTo>
                    <a:pt x="5" y="25"/>
                  </a:lnTo>
                  <a:lnTo>
                    <a:pt x="5" y="22"/>
                  </a:lnTo>
                  <a:lnTo>
                    <a:pt x="8" y="22"/>
                  </a:lnTo>
                  <a:lnTo>
                    <a:pt x="14" y="17"/>
                  </a:lnTo>
                  <a:lnTo>
                    <a:pt x="17" y="18"/>
                  </a:lnTo>
                  <a:lnTo>
                    <a:pt x="17" y="18"/>
                  </a:lnTo>
                  <a:lnTo>
                    <a:pt x="15" y="15"/>
                  </a:lnTo>
                  <a:lnTo>
                    <a:pt x="17" y="13"/>
                  </a:lnTo>
                  <a:lnTo>
                    <a:pt x="19" y="15"/>
                  </a:lnTo>
                  <a:lnTo>
                    <a:pt x="19" y="12"/>
                  </a:lnTo>
                  <a:lnTo>
                    <a:pt x="15" y="10"/>
                  </a:lnTo>
                  <a:lnTo>
                    <a:pt x="19" y="8"/>
                  </a:lnTo>
                  <a:lnTo>
                    <a:pt x="20" y="6"/>
                  </a:lnTo>
                  <a:lnTo>
                    <a:pt x="22" y="6"/>
                  </a:lnTo>
                  <a:lnTo>
                    <a:pt x="24" y="6"/>
                  </a:lnTo>
                  <a:lnTo>
                    <a:pt x="24" y="3"/>
                  </a:lnTo>
                  <a:lnTo>
                    <a:pt x="20" y="3"/>
                  </a:lnTo>
                  <a:lnTo>
                    <a:pt x="20" y="0"/>
                  </a:lnTo>
                  <a:lnTo>
                    <a:pt x="26" y="3"/>
                  </a:lnTo>
                  <a:lnTo>
                    <a:pt x="27" y="1"/>
                  </a:lnTo>
                  <a:lnTo>
                    <a:pt x="32" y="1"/>
                  </a:lnTo>
                  <a:lnTo>
                    <a:pt x="37" y="5"/>
                  </a:lnTo>
                  <a:lnTo>
                    <a:pt x="41" y="8"/>
                  </a:lnTo>
                  <a:lnTo>
                    <a:pt x="48" y="10"/>
                  </a:lnTo>
                  <a:lnTo>
                    <a:pt x="51" y="47"/>
                  </a:lnTo>
                  <a:lnTo>
                    <a:pt x="53" y="47"/>
                  </a:lnTo>
                  <a:lnTo>
                    <a:pt x="55" y="54"/>
                  </a:lnTo>
                  <a:lnTo>
                    <a:pt x="51" y="68"/>
                  </a:lnTo>
                  <a:lnTo>
                    <a:pt x="53" y="71"/>
                  </a:lnTo>
                  <a:lnTo>
                    <a:pt x="63" y="80"/>
                  </a:lnTo>
                  <a:lnTo>
                    <a:pt x="65" y="85"/>
                  </a:lnTo>
                  <a:lnTo>
                    <a:pt x="75" y="92"/>
                  </a:lnTo>
                  <a:lnTo>
                    <a:pt x="80" y="94"/>
                  </a:lnTo>
                  <a:lnTo>
                    <a:pt x="84" y="97"/>
                  </a:lnTo>
                  <a:lnTo>
                    <a:pt x="85" y="104"/>
                  </a:lnTo>
                  <a:lnTo>
                    <a:pt x="82" y="114"/>
                  </a:lnTo>
                  <a:lnTo>
                    <a:pt x="80" y="117"/>
                  </a:lnTo>
                  <a:lnTo>
                    <a:pt x="84" y="126"/>
                  </a:lnTo>
                  <a:lnTo>
                    <a:pt x="85" y="131"/>
                  </a:lnTo>
                  <a:lnTo>
                    <a:pt x="78" y="145"/>
                  </a:lnTo>
                  <a:lnTo>
                    <a:pt x="63" y="153"/>
                  </a:lnTo>
                  <a:lnTo>
                    <a:pt x="63" y="158"/>
                  </a:lnTo>
                  <a:lnTo>
                    <a:pt x="37" y="169"/>
                  </a:lnTo>
                  <a:lnTo>
                    <a:pt x="10" y="170"/>
                  </a:lnTo>
                  <a:lnTo>
                    <a:pt x="39" y="162"/>
                  </a:lnTo>
                  <a:lnTo>
                    <a:pt x="41" y="158"/>
                  </a:lnTo>
                  <a:lnTo>
                    <a:pt x="20" y="141"/>
                  </a:lnTo>
                  <a:lnTo>
                    <a:pt x="15" y="111"/>
                  </a:lnTo>
                  <a:lnTo>
                    <a:pt x="0" y="92"/>
                  </a:lnTo>
                  <a:lnTo>
                    <a:pt x="0" y="83"/>
                  </a:lnTo>
                  <a:lnTo>
                    <a:pt x="5" y="80"/>
                  </a:lnTo>
                  <a:lnTo>
                    <a:pt x="8" y="78"/>
                  </a:lnTo>
                  <a:lnTo>
                    <a:pt x="8" y="76"/>
                  </a:lnTo>
                  <a:lnTo>
                    <a:pt x="7" y="75"/>
                  </a:lnTo>
                  <a:lnTo>
                    <a:pt x="2" y="71"/>
                  </a:lnTo>
                  <a:lnTo>
                    <a:pt x="2" y="70"/>
                  </a:lnTo>
                  <a:lnTo>
                    <a:pt x="10" y="59"/>
                  </a:lnTo>
                  <a:lnTo>
                    <a:pt x="5" y="56"/>
                  </a:lnTo>
                  <a:lnTo>
                    <a:pt x="5" y="46"/>
                  </a:lnTo>
                  <a:lnTo>
                    <a:pt x="7" y="44"/>
                  </a:lnTo>
                  <a:lnTo>
                    <a:pt x="7" y="41"/>
                  </a:lnTo>
                  <a:lnTo>
                    <a:pt x="5" y="41"/>
                  </a:lnTo>
                  <a:lnTo>
                    <a:pt x="3" y="37"/>
                  </a:lnTo>
                  <a:lnTo>
                    <a:pt x="5" y="34"/>
                  </a:lnTo>
                  <a:lnTo>
                    <a:pt x="5" y="32"/>
                  </a:lnTo>
                  <a:lnTo>
                    <a:pt x="7" y="29"/>
                  </a:lnTo>
                  <a:lnTo>
                    <a:pt x="5" y="29"/>
                  </a:lnTo>
                  <a:lnTo>
                    <a:pt x="2" y="2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12" name="Freeform 1744"/>
            <p:cNvSpPr>
              <a:spLocks/>
            </p:cNvSpPr>
            <p:nvPr/>
          </p:nvSpPr>
          <p:spPr bwMode="auto">
            <a:xfrm>
              <a:off x="3112" y="2917"/>
              <a:ext cx="49" cy="20"/>
            </a:xfrm>
            <a:custGeom>
              <a:avLst/>
              <a:gdLst/>
              <a:ahLst/>
              <a:cxnLst>
                <a:cxn ang="0">
                  <a:pos x="61" y="46"/>
                </a:cxn>
                <a:cxn ang="0">
                  <a:pos x="5" y="51"/>
                </a:cxn>
                <a:cxn ang="0">
                  <a:pos x="3" y="51"/>
                </a:cxn>
                <a:cxn ang="0">
                  <a:pos x="0" y="14"/>
                </a:cxn>
                <a:cxn ang="0">
                  <a:pos x="8" y="16"/>
                </a:cxn>
                <a:cxn ang="0">
                  <a:pos x="15" y="10"/>
                </a:cxn>
                <a:cxn ang="0">
                  <a:pos x="15" y="9"/>
                </a:cxn>
                <a:cxn ang="0">
                  <a:pos x="24" y="9"/>
                </a:cxn>
                <a:cxn ang="0">
                  <a:pos x="111" y="0"/>
                </a:cxn>
                <a:cxn ang="0">
                  <a:pos x="109" y="4"/>
                </a:cxn>
                <a:cxn ang="0">
                  <a:pos x="111" y="10"/>
                </a:cxn>
                <a:cxn ang="0">
                  <a:pos x="114" y="10"/>
                </a:cxn>
                <a:cxn ang="0">
                  <a:pos x="118" y="12"/>
                </a:cxn>
                <a:cxn ang="0">
                  <a:pos x="118" y="10"/>
                </a:cxn>
                <a:cxn ang="0">
                  <a:pos x="119" y="10"/>
                </a:cxn>
                <a:cxn ang="0">
                  <a:pos x="123" y="41"/>
                </a:cxn>
                <a:cxn ang="0">
                  <a:pos x="112" y="43"/>
                </a:cxn>
                <a:cxn ang="0">
                  <a:pos x="61" y="46"/>
                </a:cxn>
              </a:cxnLst>
              <a:rect l="0" t="0" r="r" b="b"/>
              <a:pathLst>
                <a:path w="123" h="51">
                  <a:moveTo>
                    <a:pt x="61" y="46"/>
                  </a:moveTo>
                  <a:lnTo>
                    <a:pt x="5" y="51"/>
                  </a:lnTo>
                  <a:lnTo>
                    <a:pt x="3" y="51"/>
                  </a:lnTo>
                  <a:lnTo>
                    <a:pt x="0" y="14"/>
                  </a:lnTo>
                  <a:lnTo>
                    <a:pt x="8" y="16"/>
                  </a:lnTo>
                  <a:lnTo>
                    <a:pt x="15" y="10"/>
                  </a:lnTo>
                  <a:lnTo>
                    <a:pt x="15" y="9"/>
                  </a:lnTo>
                  <a:lnTo>
                    <a:pt x="24" y="9"/>
                  </a:lnTo>
                  <a:lnTo>
                    <a:pt x="111" y="0"/>
                  </a:lnTo>
                  <a:lnTo>
                    <a:pt x="109" y="4"/>
                  </a:lnTo>
                  <a:lnTo>
                    <a:pt x="111" y="10"/>
                  </a:lnTo>
                  <a:lnTo>
                    <a:pt x="114" y="10"/>
                  </a:lnTo>
                  <a:lnTo>
                    <a:pt x="118" y="12"/>
                  </a:lnTo>
                  <a:lnTo>
                    <a:pt x="118" y="10"/>
                  </a:lnTo>
                  <a:lnTo>
                    <a:pt x="119" y="10"/>
                  </a:lnTo>
                  <a:lnTo>
                    <a:pt x="123" y="41"/>
                  </a:lnTo>
                  <a:lnTo>
                    <a:pt x="112" y="43"/>
                  </a:lnTo>
                  <a:lnTo>
                    <a:pt x="61" y="4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13" name="Freeform 1745"/>
            <p:cNvSpPr>
              <a:spLocks/>
            </p:cNvSpPr>
            <p:nvPr/>
          </p:nvSpPr>
          <p:spPr bwMode="auto">
            <a:xfrm>
              <a:off x="3069" y="2928"/>
              <a:ext cx="28" cy="53"/>
            </a:xfrm>
            <a:custGeom>
              <a:avLst/>
              <a:gdLst/>
              <a:ahLst/>
              <a:cxnLst>
                <a:cxn ang="0">
                  <a:pos x="4" y="33"/>
                </a:cxn>
                <a:cxn ang="0">
                  <a:pos x="0" y="14"/>
                </a:cxn>
                <a:cxn ang="0">
                  <a:pos x="15" y="12"/>
                </a:cxn>
                <a:cxn ang="0">
                  <a:pos x="14" y="7"/>
                </a:cxn>
                <a:cxn ang="0">
                  <a:pos x="56" y="4"/>
                </a:cxn>
                <a:cxn ang="0">
                  <a:pos x="58" y="0"/>
                </a:cxn>
                <a:cxn ang="0">
                  <a:pos x="62" y="2"/>
                </a:cxn>
                <a:cxn ang="0">
                  <a:pos x="65" y="4"/>
                </a:cxn>
                <a:cxn ang="0">
                  <a:pos x="67" y="4"/>
                </a:cxn>
                <a:cxn ang="0">
                  <a:pos x="65" y="7"/>
                </a:cxn>
                <a:cxn ang="0">
                  <a:pos x="65" y="9"/>
                </a:cxn>
                <a:cxn ang="0">
                  <a:pos x="63" y="12"/>
                </a:cxn>
                <a:cxn ang="0">
                  <a:pos x="65" y="16"/>
                </a:cxn>
                <a:cxn ang="0">
                  <a:pos x="67" y="16"/>
                </a:cxn>
                <a:cxn ang="0">
                  <a:pos x="67" y="19"/>
                </a:cxn>
                <a:cxn ang="0">
                  <a:pos x="65" y="21"/>
                </a:cxn>
                <a:cxn ang="0">
                  <a:pos x="65" y="31"/>
                </a:cxn>
                <a:cxn ang="0">
                  <a:pos x="70" y="34"/>
                </a:cxn>
                <a:cxn ang="0">
                  <a:pos x="62" y="45"/>
                </a:cxn>
                <a:cxn ang="0">
                  <a:pos x="62" y="46"/>
                </a:cxn>
                <a:cxn ang="0">
                  <a:pos x="67" y="50"/>
                </a:cxn>
                <a:cxn ang="0">
                  <a:pos x="68" y="51"/>
                </a:cxn>
                <a:cxn ang="0">
                  <a:pos x="68" y="53"/>
                </a:cxn>
                <a:cxn ang="0">
                  <a:pos x="65" y="55"/>
                </a:cxn>
                <a:cxn ang="0">
                  <a:pos x="60" y="58"/>
                </a:cxn>
                <a:cxn ang="0">
                  <a:pos x="60" y="67"/>
                </a:cxn>
                <a:cxn ang="0">
                  <a:pos x="50" y="132"/>
                </a:cxn>
                <a:cxn ang="0">
                  <a:pos x="26" y="123"/>
                </a:cxn>
                <a:cxn ang="0">
                  <a:pos x="14" y="125"/>
                </a:cxn>
                <a:cxn ang="0">
                  <a:pos x="9" y="72"/>
                </a:cxn>
                <a:cxn ang="0">
                  <a:pos x="4" y="33"/>
                </a:cxn>
              </a:cxnLst>
              <a:rect l="0" t="0" r="r" b="b"/>
              <a:pathLst>
                <a:path w="70" h="132">
                  <a:moveTo>
                    <a:pt x="4" y="33"/>
                  </a:moveTo>
                  <a:lnTo>
                    <a:pt x="0" y="14"/>
                  </a:lnTo>
                  <a:lnTo>
                    <a:pt x="15" y="12"/>
                  </a:lnTo>
                  <a:lnTo>
                    <a:pt x="14" y="7"/>
                  </a:lnTo>
                  <a:lnTo>
                    <a:pt x="56" y="4"/>
                  </a:lnTo>
                  <a:lnTo>
                    <a:pt x="58" y="0"/>
                  </a:lnTo>
                  <a:lnTo>
                    <a:pt x="62" y="2"/>
                  </a:lnTo>
                  <a:lnTo>
                    <a:pt x="65" y="4"/>
                  </a:lnTo>
                  <a:lnTo>
                    <a:pt x="67" y="4"/>
                  </a:lnTo>
                  <a:lnTo>
                    <a:pt x="65" y="7"/>
                  </a:lnTo>
                  <a:lnTo>
                    <a:pt x="65" y="9"/>
                  </a:lnTo>
                  <a:lnTo>
                    <a:pt x="63" y="12"/>
                  </a:lnTo>
                  <a:lnTo>
                    <a:pt x="65" y="16"/>
                  </a:lnTo>
                  <a:lnTo>
                    <a:pt x="67" y="16"/>
                  </a:lnTo>
                  <a:lnTo>
                    <a:pt x="67" y="19"/>
                  </a:lnTo>
                  <a:lnTo>
                    <a:pt x="65" y="21"/>
                  </a:lnTo>
                  <a:lnTo>
                    <a:pt x="65" y="31"/>
                  </a:lnTo>
                  <a:lnTo>
                    <a:pt x="70" y="34"/>
                  </a:lnTo>
                  <a:lnTo>
                    <a:pt x="62" y="45"/>
                  </a:lnTo>
                  <a:lnTo>
                    <a:pt x="62" y="46"/>
                  </a:lnTo>
                  <a:lnTo>
                    <a:pt x="67" y="50"/>
                  </a:lnTo>
                  <a:lnTo>
                    <a:pt x="68" y="51"/>
                  </a:lnTo>
                  <a:lnTo>
                    <a:pt x="68" y="53"/>
                  </a:lnTo>
                  <a:lnTo>
                    <a:pt x="65" y="55"/>
                  </a:lnTo>
                  <a:lnTo>
                    <a:pt x="60" y="58"/>
                  </a:lnTo>
                  <a:lnTo>
                    <a:pt x="60" y="67"/>
                  </a:lnTo>
                  <a:lnTo>
                    <a:pt x="50" y="132"/>
                  </a:lnTo>
                  <a:lnTo>
                    <a:pt x="26" y="123"/>
                  </a:lnTo>
                  <a:lnTo>
                    <a:pt x="14" y="125"/>
                  </a:lnTo>
                  <a:lnTo>
                    <a:pt x="9" y="72"/>
                  </a:lnTo>
                  <a:lnTo>
                    <a:pt x="4" y="3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14" name="Freeform 1746"/>
            <p:cNvSpPr>
              <a:spLocks/>
            </p:cNvSpPr>
            <p:nvPr/>
          </p:nvSpPr>
          <p:spPr bwMode="auto">
            <a:xfrm>
              <a:off x="2822" y="2960"/>
              <a:ext cx="29" cy="30"/>
            </a:xfrm>
            <a:custGeom>
              <a:avLst/>
              <a:gdLst/>
              <a:ahLst/>
              <a:cxnLst>
                <a:cxn ang="0">
                  <a:pos x="68" y="65"/>
                </a:cxn>
                <a:cxn ang="0">
                  <a:pos x="47" y="63"/>
                </a:cxn>
                <a:cxn ang="0">
                  <a:pos x="47" y="71"/>
                </a:cxn>
                <a:cxn ang="0">
                  <a:pos x="10" y="73"/>
                </a:cxn>
                <a:cxn ang="0">
                  <a:pos x="10" y="75"/>
                </a:cxn>
                <a:cxn ang="0">
                  <a:pos x="1" y="75"/>
                </a:cxn>
                <a:cxn ang="0">
                  <a:pos x="0" y="48"/>
                </a:cxn>
                <a:cxn ang="0">
                  <a:pos x="20" y="48"/>
                </a:cxn>
                <a:cxn ang="0">
                  <a:pos x="20" y="5"/>
                </a:cxn>
                <a:cxn ang="0">
                  <a:pos x="41" y="5"/>
                </a:cxn>
                <a:cxn ang="0">
                  <a:pos x="41" y="3"/>
                </a:cxn>
                <a:cxn ang="0">
                  <a:pos x="71" y="0"/>
                </a:cxn>
                <a:cxn ang="0">
                  <a:pos x="71" y="48"/>
                </a:cxn>
                <a:cxn ang="0">
                  <a:pos x="73" y="51"/>
                </a:cxn>
                <a:cxn ang="0">
                  <a:pos x="71" y="54"/>
                </a:cxn>
                <a:cxn ang="0">
                  <a:pos x="68" y="58"/>
                </a:cxn>
                <a:cxn ang="0">
                  <a:pos x="70" y="60"/>
                </a:cxn>
                <a:cxn ang="0">
                  <a:pos x="68" y="65"/>
                </a:cxn>
              </a:cxnLst>
              <a:rect l="0" t="0" r="r" b="b"/>
              <a:pathLst>
                <a:path w="73" h="75">
                  <a:moveTo>
                    <a:pt x="68" y="65"/>
                  </a:moveTo>
                  <a:lnTo>
                    <a:pt x="47" y="63"/>
                  </a:lnTo>
                  <a:lnTo>
                    <a:pt x="47" y="71"/>
                  </a:lnTo>
                  <a:lnTo>
                    <a:pt x="10" y="73"/>
                  </a:lnTo>
                  <a:lnTo>
                    <a:pt x="10" y="75"/>
                  </a:lnTo>
                  <a:lnTo>
                    <a:pt x="1" y="75"/>
                  </a:lnTo>
                  <a:lnTo>
                    <a:pt x="0" y="48"/>
                  </a:lnTo>
                  <a:lnTo>
                    <a:pt x="20" y="48"/>
                  </a:lnTo>
                  <a:lnTo>
                    <a:pt x="20" y="5"/>
                  </a:lnTo>
                  <a:lnTo>
                    <a:pt x="41" y="5"/>
                  </a:lnTo>
                  <a:lnTo>
                    <a:pt x="41" y="3"/>
                  </a:lnTo>
                  <a:lnTo>
                    <a:pt x="71" y="0"/>
                  </a:lnTo>
                  <a:lnTo>
                    <a:pt x="71" y="48"/>
                  </a:lnTo>
                  <a:lnTo>
                    <a:pt x="73" y="51"/>
                  </a:lnTo>
                  <a:lnTo>
                    <a:pt x="71" y="54"/>
                  </a:lnTo>
                  <a:lnTo>
                    <a:pt x="68" y="58"/>
                  </a:lnTo>
                  <a:lnTo>
                    <a:pt x="70" y="60"/>
                  </a:lnTo>
                  <a:lnTo>
                    <a:pt x="68" y="6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15" name="Freeform 1747"/>
            <p:cNvSpPr>
              <a:spLocks noEditPoints="1"/>
            </p:cNvSpPr>
            <p:nvPr/>
          </p:nvSpPr>
          <p:spPr bwMode="auto">
            <a:xfrm>
              <a:off x="3113" y="2935"/>
              <a:ext cx="44" cy="43"/>
            </a:xfrm>
            <a:custGeom>
              <a:avLst/>
              <a:gdLst/>
              <a:ahLst/>
              <a:cxnLst>
                <a:cxn ang="0">
                  <a:pos x="2" y="5"/>
                </a:cxn>
                <a:cxn ang="0">
                  <a:pos x="58" y="0"/>
                </a:cxn>
                <a:cxn ang="0">
                  <a:pos x="53" y="5"/>
                </a:cxn>
                <a:cxn ang="0">
                  <a:pos x="50" y="5"/>
                </a:cxn>
                <a:cxn ang="0">
                  <a:pos x="48" y="11"/>
                </a:cxn>
                <a:cxn ang="0">
                  <a:pos x="45" y="14"/>
                </a:cxn>
                <a:cxn ang="0">
                  <a:pos x="45" y="17"/>
                </a:cxn>
                <a:cxn ang="0">
                  <a:pos x="43" y="22"/>
                </a:cxn>
                <a:cxn ang="0">
                  <a:pos x="43" y="24"/>
                </a:cxn>
                <a:cxn ang="0">
                  <a:pos x="45" y="29"/>
                </a:cxn>
                <a:cxn ang="0">
                  <a:pos x="43" y="36"/>
                </a:cxn>
                <a:cxn ang="0">
                  <a:pos x="45" y="43"/>
                </a:cxn>
                <a:cxn ang="0">
                  <a:pos x="50" y="45"/>
                </a:cxn>
                <a:cxn ang="0">
                  <a:pos x="50" y="53"/>
                </a:cxn>
                <a:cxn ang="0">
                  <a:pos x="53" y="58"/>
                </a:cxn>
                <a:cxn ang="0">
                  <a:pos x="51" y="60"/>
                </a:cxn>
                <a:cxn ang="0">
                  <a:pos x="55" y="62"/>
                </a:cxn>
                <a:cxn ang="0">
                  <a:pos x="58" y="69"/>
                </a:cxn>
                <a:cxn ang="0">
                  <a:pos x="65" y="69"/>
                </a:cxn>
                <a:cxn ang="0">
                  <a:pos x="67" y="82"/>
                </a:cxn>
                <a:cxn ang="0">
                  <a:pos x="53" y="101"/>
                </a:cxn>
                <a:cxn ang="0">
                  <a:pos x="34" y="108"/>
                </a:cxn>
                <a:cxn ang="0">
                  <a:pos x="34" y="96"/>
                </a:cxn>
                <a:cxn ang="0">
                  <a:pos x="43" y="91"/>
                </a:cxn>
                <a:cxn ang="0">
                  <a:pos x="43" y="86"/>
                </a:cxn>
                <a:cxn ang="0">
                  <a:pos x="33" y="84"/>
                </a:cxn>
                <a:cxn ang="0">
                  <a:pos x="29" y="75"/>
                </a:cxn>
                <a:cxn ang="0">
                  <a:pos x="31" y="72"/>
                </a:cxn>
                <a:cxn ang="0">
                  <a:pos x="34" y="62"/>
                </a:cxn>
                <a:cxn ang="0">
                  <a:pos x="33" y="55"/>
                </a:cxn>
                <a:cxn ang="0">
                  <a:pos x="29" y="52"/>
                </a:cxn>
                <a:cxn ang="0">
                  <a:pos x="24" y="50"/>
                </a:cxn>
                <a:cxn ang="0">
                  <a:pos x="14" y="43"/>
                </a:cxn>
                <a:cxn ang="0">
                  <a:pos x="12" y="38"/>
                </a:cxn>
                <a:cxn ang="0">
                  <a:pos x="2" y="29"/>
                </a:cxn>
                <a:cxn ang="0">
                  <a:pos x="0" y="26"/>
                </a:cxn>
                <a:cxn ang="0">
                  <a:pos x="4" y="12"/>
                </a:cxn>
                <a:cxn ang="0">
                  <a:pos x="2" y="5"/>
                </a:cxn>
                <a:cxn ang="0">
                  <a:pos x="111" y="89"/>
                </a:cxn>
                <a:cxn ang="0">
                  <a:pos x="111" y="91"/>
                </a:cxn>
                <a:cxn ang="0">
                  <a:pos x="58" y="106"/>
                </a:cxn>
                <a:cxn ang="0">
                  <a:pos x="55" y="106"/>
                </a:cxn>
                <a:cxn ang="0">
                  <a:pos x="51" y="104"/>
                </a:cxn>
                <a:cxn ang="0">
                  <a:pos x="51" y="104"/>
                </a:cxn>
                <a:cxn ang="0">
                  <a:pos x="63" y="103"/>
                </a:cxn>
                <a:cxn ang="0">
                  <a:pos x="72" y="99"/>
                </a:cxn>
                <a:cxn ang="0">
                  <a:pos x="84" y="96"/>
                </a:cxn>
                <a:cxn ang="0">
                  <a:pos x="99" y="93"/>
                </a:cxn>
                <a:cxn ang="0">
                  <a:pos x="111" y="89"/>
                </a:cxn>
              </a:cxnLst>
              <a:rect l="0" t="0" r="r" b="b"/>
              <a:pathLst>
                <a:path w="111" h="108">
                  <a:moveTo>
                    <a:pt x="2" y="5"/>
                  </a:moveTo>
                  <a:lnTo>
                    <a:pt x="58" y="0"/>
                  </a:lnTo>
                  <a:lnTo>
                    <a:pt x="53" y="5"/>
                  </a:lnTo>
                  <a:lnTo>
                    <a:pt x="50" y="5"/>
                  </a:lnTo>
                  <a:lnTo>
                    <a:pt x="48" y="11"/>
                  </a:lnTo>
                  <a:lnTo>
                    <a:pt x="45" y="14"/>
                  </a:lnTo>
                  <a:lnTo>
                    <a:pt x="45" y="17"/>
                  </a:lnTo>
                  <a:lnTo>
                    <a:pt x="43" y="22"/>
                  </a:lnTo>
                  <a:lnTo>
                    <a:pt x="43" y="24"/>
                  </a:lnTo>
                  <a:lnTo>
                    <a:pt x="45" y="29"/>
                  </a:lnTo>
                  <a:lnTo>
                    <a:pt x="43" y="36"/>
                  </a:lnTo>
                  <a:lnTo>
                    <a:pt x="45" y="43"/>
                  </a:lnTo>
                  <a:lnTo>
                    <a:pt x="50" y="45"/>
                  </a:lnTo>
                  <a:lnTo>
                    <a:pt x="50" y="53"/>
                  </a:lnTo>
                  <a:lnTo>
                    <a:pt x="53" y="58"/>
                  </a:lnTo>
                  <a:lnTo>
                    <a:pt x="51" y="60"/>
                  </a:lnTo>
                  <a:lnTo>
                    <a:pt x="55" y="62"/>
                  </a:lnTo>
                  <a:lnTo>
                    <a:pt x="58" y="69"/>
                  </a:lnTo>
                  <a:lnTo>
                    <a:pt x="65" y="69"/>
                  </a:lnTo>
                  <a:lnTo>
                    <a:pt x="67" y="82"/>
                  </a:lnTo>
                  <a:lnTo>
                    <a:pt x="53" y="101"/>
                  </a:lnTo>
                  <a:lnTo>
                    <a:pt x="34" y="108"/>
                  </a:lnTo>
                  <a:lnTo>
                    <a:pt x="34" y="96"/>
                  </a:lnTo>
                  <a:lnTo>
                    <a:pt x="43" y="91"/>
                  </a:lnTo>
                  <a:lnTo>
                    <a:pt x="43" y="86"/>
                  </a:lnTo>
                  <a:lnTo>
                    <a:pt x="33" y="84"/>
                  </a:lnTo>
                  <a:lnTo>
                    <a:pt x="29" y="75"/>
                  </a:lnTo>
                  <a:lnTo>
                    <a:pt x="31" y="72"/>
                  </a:lnTo>
                  <a:lnTo>
                    <a:pt x="34" y="62"/>
                  </a:lnTo>
                  <a:lnTo>
                    <a:pt x="33" y="55"/>
                  </a:lnTo>
                  <a:lnTo>
                    <a:pt x="29" y="52"/>
                  </a:lnTo>
                  <a:lnTo>
                    <a:pt x="24" y="50"/>
                  </a:lnTo>
                  <a:lnTo>
                    <a:pt x="14" y="43"/>
                  </a:lnTo>
                  <a:lnTo>
                    <a:pt x="12" y="38"/>
                  </a:lnTo>
                  <a:lnTo>
                    <a:pt x="2" y="29"/>
                  </a:lnTo>
                  <a:lnTo>
                    <a:pt x="0" y="26"/>
                  </a:lnTo>
                  <a:lnTo>
                    <a:pt x="4" y="12"/>
                  </a:lnTo>
                  <a:lnTo>
                    <a:pt x="2" y="5"/>
                  </a:lnTo>
                  <a:close/>
                  <a:moveTo>
                    <a:pt x="111" y="89"/>
                  </a:moveTo>
                  <a:lnTo>
                    <a:pt x="111" y="91"/>
                  </a:lnTo>
                  <a:lnTo>
                    <a:pt x="58" y="106"/>
                  </a:lnTo>
                  <a:lnTo>
                    <a:pt x="55" y="106"/>
                  </a:lnTo>
                  <a:lnTo>
                    <a:pt x="51" y="104"/>
                  </a:lnTo>
                  <a:lnTo>
                    <a:pt x="51" y="104"/>
                  </a:lnTo>
                  <a:lnTo>
                    <a:pt x="63" y="103"/>
                  </a:lnTo>
                  <a:lnTo>
                    <a:pt x="72" y="99"/>
                  </a:lnTo>
                  <a:lnTo>
                    <a:pt x="84" y="96"/>
                  </a:lnTo>
                  <a:lnTo>
                    <a:pt x="99" y="93"/>
                  </a:lnTo>
                  <a:lnTo>
                    <a:pt x="111" y="8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16" name="Freeform 1748"/>
            <p:cNvSpPr>
              <a:spLocks/>
            </p:cNvSpPr>
            <p:nvPr/>
          </p:nvSpPr>
          <p:spPr bwMode="auto">
            <a:xfrm>
              <a:off x="2892" y="3016"/>
              <a:ext cx="43" cy="28"/>
            </a:xfrm>
            <a:custGeom>
              <a:avLst/>
              <a:gdLst/>
              <a:ahLst/>
              <a:cxnLst>
                <a:cxn ang="0">
                  <a:pos x="82" y="70"/>
                </a:cxn>
                <a:cxn ang="0">
                  <a:pos x="60" y="61"/>
                </a:cxn>
                <a:cxn ang="0">
                  <a:pos x="44" y="66"/>
                </a:cxn>
                <a:cxn ang="0">
                  <a:pos x="43" y="49"/>
                </a:cxn>
                <a:cxn ang="0">
                  <a:pos x="31" y="49"/>
                </a:cxn>
                <a:cxn ang="0">
                  <a:pos x="32" y="29"/>
                </a:cxn>
                <a:cxn ang="0">
                  <a:pos x="0" y="37"/>
                </a:cxn>
                <a:cxn ang="0">
                  <a:pos x="2" y="37"/>
                </a:cxn>
                <a:cxn ang="0">
                  <a:pos x="17" y="22"/>
                </a:cxn>
                <a:cxn ang="0">
                  <a:pos x="31" y="1"/>
                </a:cxn>
                <a:cxn ang="0">
                  <a:pos x="51" y="0"/>
                </a:cxn>
                <a:cxn ang="0">
                  <a:pos x="60" y="7"/>
                </a:cxn>
                <a:cxn ang="0">
                  <a:pos x="61" y="10"/>
                </a:cxn>
                <a:cxn ang="0">
                  <a:pos x="63" y="22"/>
                </a:cxn>
                <a:cxn ang="0">
                  <a:pos x="66" y="27"/>
                </a:cxn>
                <a:cxn ang="0">
                  <a:pos x="89" y="29"/>
                </a:cxn>
                <a:cxn ang="0">
                  <a:pos x="94" y="32"/>
                </a:cxn>
                <a:cxn ang="0">
                  <a:pos x="102" y="34"/>
                </a:cxn>
                <a:cxn ang="0">
                  <a:pos x="104" y="36"/>
                </a:cxn>
                <a:cxn ang="0">
                  <a:pos x="104" y="42"/>
                </a:cxn>
                <a:cxn ang="0">
                  <a:pos x="107" y="46"/>
                </a:cxn>
                <a:cxn ang="0">
                  <a:pos x="104" y="48"/>
                </a:cxn>
                <a:cxn ang="0">
                  <a:pos x="104" y="48"/>
                </a:cxn>
                <a:cxn ang="0">
                  <a:pos x="102" y="49"/>
                </a:cxn>
                <a:cxn ang="0">
                  <a:pos x="97" y="51"/>
                </a:cxn>
                <a:cxn ang="0">
                  <a:pos x="95" y="53"/>
                </a:cxn>
                <a:cxn ang="0">
                  <a:pos x="94" y="51"/>
                </a:cxn>
                <a:cxn ang="0">
                  <a:pos x="92" y="51"/>
                </a:cxn>
                <a:cxn ang="0">
                  <a:pos x="89" y="54"/>
                </a:cxn>
                <a:cxn ang="0">
                  <a:pos x="90" y="58"/>
                </a:cxn>
                <a:cxn ang="0">
                  <a:pos x="85" y="61"/>
                </a:cxn>
                <a:cxn ang="0">
                  <a:pos x="84" y="61"/>
                </a:cxn>
                <a:cxn ang="0">
                  <a:pos x="84" y="65"/>
                </a:cxn>
                <a:cxn ang="0">
                  <a:pos x="82" y="70"/>
                </a:cxn>
              </a:cxnLst>
              <a:rect l="0" t="0" r="r" b="b"/>
              <a:pathLst>
                <a:path w="107" h="70">
                  <a:moveTo>
                    <a:pt x="82" y="70"/>
                  </a:moveTo>
                  <a:lnTo>
                    <a:pt x="60" y="61"/>
                  </a:lnTo>
                  <a:lnTo>
                    <a:pt x="44" y="66"/>
                  </a:lnTo>
                  <a:lnTo>
                    <a:pt x="43" y="49"/>
                  </a:lnTo>
                  <a:lnTo>
                    <a:pt x="31" y="49"/>
                  </a:lnTo>
                  <a:lnTo>
                    <a:pt x="32" y="29"/>
                  </a:lnTo>
                  <a:lnTo>
                    <a:pt x="0" y="37"/>
                  </a:lnTo>
                  <a:lnTo>
                    <a:pt x="2" y="37"/>
                  </a:lnTo>
                  <a:lnTo>
                    <a:pt x="17" y="22"/>
                  </a:lnTo>
                  <a:lnTo>
                    <a:pt x="31" y="1"/>
                  </a:lnTo>
                  <a:lnTo>
                    <a:pt x="51" y="0"/>
                  </a:lnTo>
                  <a:lnTo>
                    <a:pt x="60" y="7"/>
                  </a:lnTo>
                  <a:lnTo>
                    <a:pt x="61" y="10"/>
                  </a:lnTo>
                  <a:lnTo>
                    <a:pt x="63" y="22"/>
                  </a:lnTo>
                  <a:lnTo>
                    <a:pt x="66" y="27"/>
                  </a:lnTo>
                  <a:lnTo>
                    <a:pt x="89" y="29"/>
                  </a:lnTo>
                  <a:lnTo>
                    <a:pt x="94" y="32"/>
                  </a:lnTo>
                  <a:lnTo>
                    <a:pt x="102" y="34"/>
                  </a:lnTo>
                  <a:lnTo>
                    <a:pt x="104" y="36"/>
                  </a:lnTo>
                  <a:lnTo>
                    <a:pt x="104" y="42"/>
                  </a:lnTo>
                  <a:lnTo>
                    <a:pt x="107" y="46"/>
                  </a:lnTo>
                  <a:lnTo>
                    <a:pt x="104" y="48"/>
                  </a:lnTo>
                  <a:lnTo>
                    <a:pt x="104" y="48"/>
                  </a:lnTo>
                  <a:lnTo>
                    <a:pt x="102" y="49"/>
                  </a:lnTo>
                  <a:lnTo>
                    <a:pt x="97" y="51"/>
                  </a:lnTo>
                  <a:lnTo>
                    <a:pt x="95" y="53"/>
                  </a:lnTo>
                  <a:lnTo>
                    <a:pt x="94" y="51"/>
                  </a:lnTo>
                  <a:lnTo>
                    <a:pt x="92" y="51"/>
                  </a:lnTo>
                  <a:lnTo>
                    <a:pt x="89" y="54"/>
                  </a:lnTo>
                  <a:lnTo>
                    <a:pt x="90" y="58"/>
                  </a:lnTo>
                  <a:lnTo>
                    <a:pt x="85" y="61"/>
                  </a:lnTo>
                  <a:lnTo>
                    <a:pt x="84" y="61"/>
                  </a:lnTo>
                  <a:lnTo>
                    <a:pt x="84" y="65"/>
                  </a:lnTo>
                  <a:lnTo>
                    <a:pt x="82" y="7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17" name="Freeform 1749"/>
            <p:cNvSpPr>
              <a:spLocks/>
            </p:cNvSpPr>
            <p:nvPr/>
          </p:nvSpPr>
          <p:spPr bwMode="auto">
            <a:xfrm>
              <a:off x="3468" y="3124"/>
              <a:ext cx="38" cy="33"/>
            </a:xfrm>
            <a:custGeom>
              <a:avLst/>
              <a:gdLst/>
              <a:ahLst/>
              <a:cxnLst>
                <a:cxn ang="0">
                  <a:pos x="96" y="38"/>
                </a:cxn>
                <a:cxn ang="0">
                  <a:pos x="94" y="67"/>
                </a:cxn>
                <a:cxn ang="0">
                  <a:pos x="26" y="77"/>
                </a:cxn>
                <a:cxn ang="0">
                  <a:pos x="24" y="75"/>
                </a:cxn>
                <a:cxn ang="0">
                  <a:pos x="21" y="75"/>
                </a:cxn>
                <a:cxn ang="0">
                  <a:pos x="21" y="79"/>
                </a:cxn>
                <a:cxn ang="0">
                  <a:pos x="7" y="81"/>
                </a:cxn>
                <a:cxn ang="0">
                  <a:pos x="0" y="41"/>
                </a:cxn>
                <a:cxn ang="0">
                  <a:pos x="31" y="36"/>
                </a:cxn>
                <a:cxn ang="0">
                  <a:pos x="33" y="34"/>
                </a:cxn>
                <a:cxn ang="0">
                  <a:pos x="33" y="36"/>
                </a:cxn>
                <a:cxn ang="0">
                  <a:pos x="41" y="34"/>
                </a:cxn>
                <a:cxn ang="0">
                  <a:pos x="40" y="21"/>
                </a:cxn>
                <a:cxn ang="0">
                  <a:pos x="52" y="19"/>
                </a:cxn>
                <a:cxn ang="0">
                  <a:pos x="52" y="5"/>
                </a:cxn>
                <a:cxn ang="0">
                  <a:pos x="81" y="0"/>
                </a:cxn>
                <a:cxn ang="0">
                  <a:pos x="87" y="2"/>
                </a:cxn>
                <a:cxn ang="0">
                  <a:pos x="94" y="9"/>
                </a:cxn>
                <a:cxn ang="0">
                  <a:pos x="96" y="38"/>
                </a:cxn>
              </a:cxnLst>
              <a:rect l="0" t="0" r="r" b="b"/>
              <a:pathLst>
                <a:path w="96" h="81">
                  <a:moveTo>
                    <a:pt x="96" y="38"/>
                  </a:moveTo>
                  <a:lnTo>
                    <a:pt x="94" y="67"/>
                  </a:lnTo>
                  <a:lnTo>
                    <a:pt x="26" y="77"/>
                  </a:lnTo>
                  <a:lnTo>
                    <a:pt x="24" y="75"/>
                  </a:lnTo>
                  <a:lnTo>
                    <a:pt x="21" y="75"/>
                  </a:lnTo>
                  <a:lnTo>
                    <a:pt x="21" y="79"/>
                  </a:lnTo>
                  <a:lnTo>
                    <a:pt x="7" y="81"/>
                  </a:lnTo>
                  <a:lnTo>
                    <a:pt x="0" y="41"/>
                  </a:lnTo>
                  <a:lnTo>
                    <a:pt x="31" y="36"/>
                  </a:lnTo>
                  <a:lnTo>
                    <a:pt x="33" y="34"/>
                  </a:lnTo>
                  <a:lnTo>
                    <a:pt x="33" y="36"/>
                  </a:lnTo>
                  <a:lnTo>
                    <a:pt x="41" y="34"/>
                  </a:lnTo>
                  <a:lnTo>
                    <a:pt x="40" y="21"/>
                  </a:lnTo>
                  <a:lnTo>
                    <a:pt x="52" y="19"/>
                  </a:lnTo>
                  <a:lnTo>
                    <a:pt x="52" y="5"/>
                  </a:lnTo>
                  <a:lnTo>
                    <a:pt x="81" y="0"/>
                  </a:lnTo>
                  <a:lnTo>
                    <a:pt x="87" y="2"/>
                  </a:lnTo>
                  <a:lnTo>
                    <a:pt x="94" y="9"/>
                  </a:lnTo>
                  <a:lnTo>
                    <a:pt x="96" y="3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18" name="Freeform 1750"/>
            <p:cNvSpPr>
              <a:spLocks/>
            </p:cNvSpPr>
            <p:nvPr/>
          </p:nvSpPr>
          <p:spPr bwMode="auto">
            <a:xfrm>
              <a:off x="3470" y="3139"/>
              <a:ext cx="43" cy="46"/>
            </a:xfrm>
            <a:custGeom>
              <a:avLst/>
              <a:gdLst/>
              <a:ahLst/>
              <a:cxnLst>
                <a:cxn ang="0">
                  <a:pos x="104" y="94"/>
                </a:cxn>
                <a:cxn ang="0">
                  <a:pos x="106" y="104"/>
                </a:cxn>
                <a:cxn ang="0">
                  <a:pos x="51" y="114"/>
                </a:cxn>
                <a:cxn ang="0">
                  <a:pos x="46" y="75"/>
                </a:cxn>
                <a:cxn ang="0">
                  <a:pos x="5" y="82"/>
                </a:cxn>
                <a:cxn ang="0">
                  <a:pos x="0" y="43"/>
                </a:cxn>
                <a:cxn ang="0">
                  <a:pos x="14" y="41"/>
                </a:cxn>
                <a:cxn ang="0">
                  <a:pos x="14" y="37"/>
                </a:cxn>
                <a:cxn ang="0">
                  <a:pos x="17" y="37"/>
                </a:cxn>
                <a:cxn ang="0">
                  <a:pos x="19" y="39"/>
                </a:cxn>
                <a:cxn ang="0">
                  <a:pos x="87" y="29"/>
                </a:cxn>
                <a:cxn ang="0">
                  <a:pos x="89" y="0"/>
                </a:cxn>
                <a:cxn ang="0">
                  <a:pos x="104" y="94"/>
                </a:cxn>
              </a:cxnLst>
              <a:rect l="0" t="0" r="r" b="b"/>
              <a:pathLst>
                <a:path w="106" h="114">
                  <a:moveTo>
                    <a:pt x="104" y="94"/>
                  </a:moveTo>
                  <a:lnTo>
                    <a:pt x="106" y="104"/>
                  </a:lnTo>
                  <a:lnTo>
                    <a:pt x="51" y="114"/>
                  </a:lnTo>
                  <a:lnTo>
                    <a:pt x="46" y="75"/>
                  </a:lnTo>
                  <a:lnTo>
                    <a:pt x="5" y="82"/>
                  </a:lnTo>
                  <a:lnTo>
                    <a:pt x="0" y="43"/>
                  </a:lnTo>
                  <a:lnTo>
                    <a:pt x="14" y="41"/>
                  </a:lnTo>
                  <a:lnTo>
                    <a:pt x="14" y="37"/>
                  </a:lnTo>
                  <a:lnTo>
                    <a:pt x="17" y="37"/>
                  </a:lnTo>
                  <a:lnTo>
                    <a:pt x="19" y="39"/>
                  </a:lnTo>
                  <a:lnTo>
                    <a:pt x="87" y="29"/>
                  </a:lnTo>
                  <a:lnTo>
                    <a:pt x="89" y="0"/>
                  </a:lnTo>
                  <a:lnTo>
                    <a:pt x="104" y="9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19" name="Freeform 1751"/>
            <p:cNvSpPr>
              <a:spLocks/>
            </p:cNvSpPr>
            <p:nvPr/>
          </p:nvSpPr>
          <p:spPr bwMode="auto">
            <a:xfrm>
              <a:off x="3458" y="3169"/>
              <a:ext cx="60" cy="43"/>
            </a:xfrm>
            <a:custGeom>
              <a:avLst/>
              <a:gdLst/>
              <a:ahLst/>
              <a:cxnLst>
                <a:cxn ang="0">
                  <a:pos x="144" y="72"/>
                </a:cxn>
                <a:cxn ang="0">
                  <a:pos x="149" y="99"/>
                </a:cxn>
                <a:cxn ang="0">
                  <a:pos x="96" y="106"/>
                </a:cxn>
                <a:cxn ang="0">
                  <a:pos x="55" y="96"/>
                </a:cxn>
                <a:cxn ang="0">
                  <a:pos x="30" y="99"/>
                </a:cxn>
                <a:cxn ang="0">
                  <a:pos x="30" y="87"/>
                </a:cxn>
                <a:cxn ang="0">
                  <a:pos x="14" y="72"/>
                </a:cxn>
                <a:cxn ang="0">
                  <a:pos x="7" y="46"/>
                </a:cxn>
                <a:cxn ang="0">
                  <a:pos x="0" y="39"/>
                </a:cxn>
                <a:cxn ang="0">
                  <a:pos x="6" y="39"/>
                </a:cxn>
                <a:cxn ang="0">
                  <a:pos x="6" y="41"/>
                </a:cxn>
                <a:cxn ang="0">
                  <a:pos x="28" y="38"/>
                </a:cxn>
                <a:cxn ang="0">
                  <a:pos x="26" y="22"/>
                </a:cxn>
                <a:cxn ang="0">
                  <a:pos x="38" y="20"/>
                </a:cxn>
                <a:cxn ang="0">
                  <a:pos x="36" y="7"/>
                </a:cxn>
                <a:cxn ang="0">
                  <a:pos x="77" y="0"/>
                </a:cxn>
                <a:cxn ang="0">
                  <a:pos x="82" y="39"/>
                </a:cxn>
                <a:cxn ang="0">
                  <a:pos x="137" y="29"/>
                </a:cxn>
                <a:cxn ang="0">
                  <a:pos x="144" y="72"/>
                </a:cxn>
              </a:cxnLst>
              <a:rect l="0" t="0" r="r" b="b"/>
              <a:pathLst>
                <a:path w="149" h="106">
                  <a:moveTo>
                    <a:pt x="144" y="72"/>
                  </a:moveTo>
                  <a:lnTo>
                    <a:pt x="149" y="99"/>
                  </a:lnTo>
                  <a:lnTo>
                    <a:pt x="96" y="106"/>
                  </a:lnTo>
                  <a:lnTo>
                    <a:pt x="55" y="96"/>
                  </a:lnTo>
                  <a:lnTo>
                    <a:pt x="30" y="99"/>
                  </a:lnTo>
                  <a:lnTo>
                    <a:pt x="30" y="87"/>
                  </a:lnTo>
                  <a:lnTo>
                    <a:pt x="14" y="72"/>
                  </a:lnTo>
                  <a:lnTo>
                    <a:pt x="7" y="46"/>
                  </a:lnTo>
                  <a:lnTo>
                    <a:pt x="0" y="39"/>
                  </a:lnTo>
                  <a:lnTo>
                    <a:pt x="6" y="39"/>
                  </a:lnTo>
                  <a:lnTo>
                    <a:pt x="6" y="41"/>
                  </a:lnTo>
                  <a:lnTo>
                    <a:pt x="28" y="38"/>
                  </a:lnTo>
                  <a:lnTo>
                    <a:pt x="26" y="22"/>
                  </a:lnTo>
                  <a:lnTo>
                    <a:pt x="38" y="20"/>
                  </a:lnTo>
                  <a:lnTo>
                    <a:pt x="36" y="7"/>
                  </a:lnTo>
                  <a:lnTo>
                    <a:pt x="77" y="0"/>
                  </a:lnTo>
                  <a:lnTo>
                    <a:pt x="82" y="39"/>
                  </a:lnTo>
                  <a:lnTo>
                    <a:pt x="137" y="29"/>
                  </a:lnTo>
                  <a:lnTo>
                    <a:pt x="144" y="7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20" name="Freeform 1752"/>
            <p:cNvSpPr>
              <a:spLocks/>
            </p:cNvSpPr>
            <p:nvPr/>
          </p:nvSpPr>
          <p:spPr bwMode="auto">
            <a:xfrm>
              <a:off x="3512" y="3170"/>
              <a:ext cx="45" cy="28"/>
            </a:xfrm>
            <a:custGeom>
              <a:avLst/>
              <a:gdLst/>
              <a:ahLst/>
              <a:cxnLst>
                <a:cxn ang="0">
                  <a:pos x="9" y="70"/>
                </a:cxn>
                <a:cxn ang="0">
                  <a:pos x="2" y="27"/>
                </a:cxn>
                <a:cxn ang="0">
                  <a:pos x="0" y="17"/>
                </a:cxn>
                <a:cxn ang="0">
                  <a:pos x="91" y="1"/>
                </a:cxn>
                <a:cxn ang="0">
                  <a:pos x="94" y="1"/>
                </a:cxn>
                <a:cxn ang="0">
                  <a:pos x="110" y="0"/>
                </a:cxn>
                <a:cxn ang="0">
                  <a:pos x="113" y="53"/>
                </a:cxn>
                <a:cxn ang="0">
                  <a:pos x="89" y="58"/>
                </a:cxn>
                <a:cxn ang="0">
                  <a:pos x="91" y="59"/>
                </a:cxn>
                <a:cxn ang="0">
                  <a:pos x="36" y="68"/>
                </a:cxn>
                <a:cxn ang="0">
                  <a:pos x="36" y="65"/>
                </a:cxn>
                <a:cxn ang="0">
                  <a:pos x="9" y="70"/>
                </a:cxn>
              </a:cxnLst>
              <a:rect l="0" t="0" r="r" b="b"/>
              <a:pathLst>
                <a:path w="113" h="70">
                  <a:moveTo>
                    <a:pt x="9" y="70"/>
                  </a:moveTo>
                  <a:lnTo>
                    <a:pt x="2" y="27"/>
                  </a:lnTo>
                  <a:lnTo>
                    <a:pt x="0" y="17"/>
                  </a:lnTo>
                  <a:lnTo>
                    <a:pt x="91" y="1"/>
                  </a:lnTo>
                  <a:lnTo>
                    <a:pt x="94" y="1"/>
                  </a:lnTo>
                  <a:lnTo>
                    <a:pt x="110" y="0"/>
                  </a:lnTo>
                  <a:lnTo>
                    <a:pt x="113" y="53"/>
                  </a:lnTo>
                  <a:lnTo>
                    <a:pt x="89" y="58"/>
                  </a:lnTo>
                  <a:lnTo>
                    <a:pt x="91" y="59"/>
                  </a:lnTo>
                  <a:lnTo>
                    <a:pt x="36" y="68"/>
                  </a:lnTo>
                  <a:lnTo>
                    <a:pt x="36" y="65"/>
                  </a:lnTo>
                  <a:lnTo>
                    <a:pt x="9" y="7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21" name="Freeform 1753"/>
            <p:cNvSpPr>
              <a:spLocks/>
            </p:cNvSpPr>
            <p:nvPr/>
          </p:nvSpPr>
          <p:spPr bwMode="auto">
            <a:xfrm>
              <a:off x="3516" y="3191"/>
              <a:ext cx="41" cy="55"/>
            </a:xfrm>
            <a:custGeom>
              <a:avLst/>
              <a:gdLst/>
              <a:ahLst/>
              <a:cxnLst>
                <a:cxn ang="0">
                  <a:pos x="5" y="44"/>
                </a:cxn>
                <a:cxn ang="0">
                  <a:pos x="0" y="17"/>
                </a:cxn>
                <a:cxn ang="0">
                  <a:pos x="27" y="12"/>
                </a:cxn>
                <a:cxn ang="0">
                  <a:pos x="27" y="15"/>
                </a:cxn>
                <a:cxn ang="0">
                  <a:pos x="82" y="6"/>
                </a:cxn>
                <a:cxn ang="0">
                  <a:pos x="80" y="5"/>
                </a:cxn>
                <a:cxn ang="0">
                  <a:pos x="104" y="0"/>
                </a:cxn>
                <a:cxn ang="0">
                  <a:pos x="101" y="34"/>
                </a:cxn>
                <a:cxn ang="0">
                  <a:pos x="89" y="59"/>
                </a:cxn>
                <a:cxn ang="0">
                  <a:pos x="89" y="78"/>
                </a:cxn>
                <a:cxn ang="0">
                  <a:pos x="94" y="90"/>
                </a:cxn>
                <a:cxn ang="0">
                  <a:pos x="82" y="116"/>
                </a:cxn>
                <a:cxn ang="0">
                  <a:pos x="84" y="124"/>
                </a:cxn>
                <a:cxn ang="0">
                  <a:pos x="65" y="124"/>
                </a:cxn>
                <a:cxn ang="0">
                  <a:pos x="46" y="136"/>
                </a:cxn>
                <a:cxn ang="0">
                  <a:pos x="22" y="136"/>
                </a:cxn>
                <a:cxn ang="0">
                  <a:pos x="17" y="109"/>
                </a:cxn>
                <a:cxn ang="0">
                  <a:pos x="15" y="109"/>
                </a:cxn>
                <a:cxn ang="0">
                  <a:pos x="5" y="44"/>
                </a:cxn>
              </a:cxnLst>
              <a:rect l="0" t="0" r="r" b="b"/>
              <a:pathLst>
                <a:path w="104" h="136">
                  <a:moveTo>
                    <a:pt x="5" y="44"/>
                  </a:moveTo>
                  <a:lnTo>
                    <a:pt x="0" y="17"/>
                  </a:lnTo>
                  <a:lnTo>
                    <a:pt x="27" y="12"/>
                  </a:lnTo>
                  <a:lnTo>
                    <a:pt x="27" y="15"/>
                  </a:lnTo>
                  <a:lnTo>
                    <a:pt x="82" y="6"/>
                  </a:lnTo>
                  <a:lnTo>
                    <a:pt x="80" y="5"/>
                  </a:lnTo>
                  <a:lnTo>
                    <a:pt x="104" y="0"/>
                  </a:lnTo>
                  <a:lnTo>
                    <a:pt x="101" y="34"/>
                  </a:lnTo>
                  <a:lnTo>
                    <a:pt x="89" y="59"/>
                  </a:lnTo>
                  <a:lnTo>
                    <a:pt x="89" y="78"/>
                  </a:lnTo>
                  <a:lnTo>
                    <a:pt x="94" y="90"/>
                  </a:lnTo>
                  <a:lnTo>
                    <a:pt x="82" y="116"/>
                  </a:lnTo>
                  <a:lnTo>
                    <a:pt x="84" y="124"/>
                  </a:lnTo>
                  <a:lnTo>
                    <a:pt x="65" y="124"/>
                  </a:lnTo>
                  <a:lnTo>
                    <a:pt x="46" y="136"/>
                  </a:lnTo>
                  <a:lnTo>
                    <a:pt x="22" y="136"/>
                  </a:lnTo>
                  <a:lnTo>
                    <a:pt x="17" y="109"/>
                  </a:lnTo>
                  <a:lnTo>
                    <a:pt x="15" y="109"/>
                  </a:lnTo>
                  <a:lnTo>
                    <a:pt x="5" y="4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22" name="Freeform 1754"/>
            <p:cNvSpPr>
              <a:spLocks/>
            </p:cNvSpPr>
            <p:nvPr/>
          </p:nvSpPr>
          <p:spPr bwMode="auto">
            <a:xfrm>
              <a:off x="3553" y="1984"/>
              <a:ext cx="61" cy="60"/>
            </a:xfrm>
            <a:custGeom>
              <a:avLst/>
              <a:gdLst/>
              <a:ahLst/>
              <a:cxnLst>
                <a:cxn ang="0">
                  <a:pos x="84" y="146"/>
                </a:cxn>
                <a:cxn ang="0">
                  <a:pos x="49" y="134"/>
                </a:cxn>
                <a:cxn ang="0">
                  <a:pos x="0" y="117"/>
                </a:cxn>
                <a:cxn ang="0">
                  <a:pos x="5" y="95"/>
                </a:cxn>
                <a:cxn ang="0">
                  <a:pos x="43" y="42"/>
                </a:cxn>
                <a:cxn ang="0">
                  <a:pos x="77" y="12"/>
                </a:cxn>
                <a:cxn ang="0">
                  <a:pos x="99" y="0"/>
                </a:cxn>
                <a:cxn ang="0">
                  <a:pos x="102" y="6"/>
                </a:cxn>
                <a:cxn ang="0">
                  <a:pos x="111" y="5"/>
                </a:cxn>
                <a:cxn ang="0">
                  <a:pos x="148" y="117"/>
                </a:cxn>
                <a:cxn ang="0">
                  <a:pos x="148" y="121"/>
                </a:cxn>
                <a:cxn ang="0">
                  <a:pos x="152" y="129"/>
                </a:cxn>
                <a:cxn ang="0">
                  <a:pos x="118" y="141"/>
                </a:cxn>
                <a:cxn ang="0">
                  <a:pos x="95" y="150"/>
                </a:cxn>
                <a:cxn ang="0">
                  <a:pos x="84" y="146"/>
                </a:cxn>
              </a:cxnLst>
              <a:rect l="0" t="0" r="r" b="b"/>
              <a:pathLst>
                <a:path w="152" h="150">
                  <a:moveTo>
                    <a:pt x="84" y="146"/>
                  </a:moveTo>
                  <a:lnTo>
                    <a:pt x="49" y="134"/>
                  </a:lnTo>
                  <a:lnTo>
                    <a:pt x="0" y="117"/>
                  </a:lnTo>
                  <a:lnTo>
                    <a:pt x="5" y="95"/>
                  </a:lnTo>
                  <a:lnTo>
                    <a:pt x="43" y="42"/>
                  </a:lnTo>
                  <a:lnTo>
                    <a:pt x="77" y="12"/>
                  </a:lnTo>
                  <a:lnTo>
                    <a:pt x="99" y="0"/>
                  </a:lnTo>
                  <a:lnTo>
                    <a:pt x="102" y="6"/>
                  </a:lnTo>
                  <a:lnTo>
                    <a:pt x="111" y="5"/>
                  </a:lnTo>
                  <a:lnTo>
                    <a:pt x="148" y="117"/>
                  </a:lnTo>
                  <a:lnTo>
                    <a:pt x="148" y="121"/>
                  </a:lnTo>
                  <a:lnTo>
                    <a:pt x="152" y="129"/>
                  </a:lnTo>
                  <a:lnTo>
                    <a:pt x="118" y="141"/>
                  </a:lnTo>
                  <a:lnTo>
                    <a:pt x="95" y="150"/>
                  </a:lnTo>
                  <a:lnTo>
                    <a:pt x="84" y="14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23" name="Freeform 1755"/>
            <p:cNvSpPr>
              <a:spLocks/>
            </p:cNvSpPr>
            <p:nvPr/>
          </p:nvSpPr>
          <p:spPr bwMode="auto">
            <a:xfrm>
              <a:off x="3566" y="2071"/>
              <a:ext cx="36" cy="48"/>
            </a:xfrm>
            <a:custGeom>
              <a:avLst/>
              <a:gdLst/>
              <a:ahLst/>
              <a:cxnLst>
                <a:cxn ang="0">
                  <a:pos x="88" y="111"/>
                </a:cxn>
                <a:cxn ang="0">
                  <a:pos x="85" y="113"/>
                </a:cxn>
                <a:cxn ang="0">
                  <a:pos x="85" y="115"/>
                </a:cxn>
                <a:cxn ang="0">
                  <a:pos x="64" y="120"/>
                </a:cxn>
                <a:cxn ang="0">
                  <a:pos x="61" y="109"/>
                </a:cxn>
                <a:cxn ang="0">
                  <a:pos x="51" y="111"/>
                </a:cxn>
                <a:cxn ang="0">
                  <a:pos x="46" y="96"/>
                </a:cxn>
                <a:cxn ang="0">
                  <a:pos x="41" y="97"/>
                </a:cxn>
                <a:cxn ang="0">
                  <a:pos x="39" y="92"/>
                </a:cxn>
                <a:cxn ang="0">
                  <a:pos x="35" y="92"/>
                </a:cxn>
                <a:cxn ang="0">
                  <a:pos x="32" y="87"/>
                </a:cxn>
                <a:cxn ang="0">
                  <a:pos x="25" y="86"/>
                </a:cxn>
                <a:cxn ang="0">
                  <a:pos x="25" y="82"/>
                </a:cxn>
                <a:cxn ang="0">
                  <a:pos x="24" y="82"/>
                </a:cxn>
                <a:cxn ang="0">
                  <a:pos x="24" y="82"/>
                </a:cxn>
                <a:cxn ang="0">
                  <a:pos x="20" y="84"/>
                </a:cxn>
                <a:cxn ang="0">
                  <a:pos x="17" y="82"/>
                </a:cxn>
                <a:cxn ang="0">
                  <a:pos x="13" y="84"/>
                </a:cxn>
                <a:cxn ang="0">
                  <a:pos x="6" y="87"/>
                </a:cxn>
                <a:cxn ang="0">
                  <a:pos x="3" y="62"/>
                </a:cxn>
                <a:cxn ang="0">
                  <a:pos x="0" y="60"/>
                </a:cxn>
                <a:cxn ang="0">
                  <a:pos x="3" y="36"/>
                </a:cxn>
                <a:cxn ang="0">
                  <a:pos x="8" y="36"/>
                </a:cxn>
                <a:cxn ang="0">
                  <a:pos x="35" y="38"/>
                </a:cxn>
                <a:cxn ang="0">
                  <a:pos x="75" y="0"/>
                </a:cxn>
                <a:cxn ang="0">
                  <a:pos x="88" y="41"/>
                </a:cxn>
                <a:cxn ang="0">
                  <a:pos x="87" y="43"/>
                </a:cxn>
                <a:cxn ang="0">
                  <a:pos x="87" y="45"/>
                </a:cxn>
                <a:cxn ang="0">
                  <a:pos x="87" y="45"/>
                </a:cxn>
                <a:cxn ang="0">
                  <a:pos x="85" y="45"/>
                </a:cxn>
                <a:cxn ang="0">
                  <a:pos x="82" y="48"/>
                </a:cxn>
                <a:cxn ang="0">
                  <a:pos x="82" y="55"/>
                </a:cxn>
                <a:cxn ang="0">
                  <a:pos x="82" y="55"/>
                </a:cxn>
                <a:cxn ang="0">
                  <a:pos x="85" y="55"/>
                </a:cxn>
                <a:cxn ang="0">
                  <a:pos x="85" y="55"/>
                </a:cxn>
                <a:cxn ang="0">
                  <a:pos x="92" y="57"/>
                </a:cxn>
                <a:cxn ang="0">
                  <a:pos x="82" y="86"/>
                </a:cxn>
                <a:cxn ang="0">
                  <a:pos x="88" y="111"/>
                </a:cxn>
              </a:cxnLst>
              <a:rect l="0" t="0" r="r" b="b"/>
              <a:pathLst>
                <a:path w="92" h="120">
                  <a:moveTo>
                    <a:pt x="88" y="111"/>
                  </a:moveTo>
                  <a:lnTo>
                    <a:pt x="85" y="113"/>
                  </a:lnTo>
                  <a:lnTo>
                    <a:pt x="85" y="115"/>
                  </a:lnTo>
                  <a:lnTo>
                    <a:pt x="64" y="120"/>
                  </a:lnTo>
                  <a:lnTo>
                    <a:pt x="61" y="109"/>
                  </a:lnTo>
                  <a:lnTo>
                    <a:pt x="51" y="111"/>
                  </a:lnTo>
                  <a:lnTo>
                    <a:pt x="46" y="96"/>
                  </a:lnTo>
                  <a:lnTo>
                    <a:pt x="41" y="97"/>
                  </a:lnTo>
                  <a:lnTo>
                    <a:pt x="39" y="92"/>
                  </a:lnTo>
                  <a:lnTo>
                    <a:pt x="35" y="92"/>
                  </a:lnTo>
                  <a:lnTo>
                    <a:pt x="32" y="87"/>
                  </a:lnTo>
                  <a:lnTo>
                    <a:pt x="25" y="86"/>
                  </a:lnTo>
                  <a:lnTo>
                    <a:pt x="25" y="82"/>
                  </a:lnTo>
                  <a:lnTo>
                    <a:pt x="24" y="82"/>
                  </a:lnTo>
                  <a:lnTo>
                    <a:pt x="24" y="82"/>
                  </a:lnTo>
                  <a:lnTo>
                    <a:pt x="20" y="84"/>
                  </a:lnTo>
                  <a:lnTo>
                    <a:pt x="17" y="82"/>
                  </a:lnTo>
                  <a:lnTo>
                    <a:pt x="13" y="84"/>
                  </a:lnTo>
                  <a:lnTo>
                    <a:pt x="6" y="87"/>
                  </a:lnTo>
                  <a:lnTo>
                    <a:pt x="3" y="62"/>
                  </a:lnTo>
                  <a:lnTo>
                    <a:pt x="0" y="60"/>
                  </a:lnTo>
                  <a:lnTo>
                    <a:pt x="3" y="36"/>
                  </a:lnTo>
                  <a:lnTo>
                    <a:pt x="8" y="36"/>
                  </a:lnTo>
                  <a:lnTo>
                    <a:pt x="35" y="38"/>
                  </a:lnTo>
                  <a:lnTo>
                    <a:pt x="75" y="0"/>
                  </a:lnTo>
                  <a:lnTo>
                    <a:pt x="88" y="41"/>
                  </a:lnTo>
                  <a:lnTo>
                    <a:pt x="87" y="43"/>
                  </a:lnTo>
                  <a:lnTo>
                    <a:pt x="87" y="45"/>
                  </a:lnTo>
                  <a:lnTo>
                    <a:pt x="87" y="45"/>
                  </a:lnTo>
                  <a:lnTo>
                    <a:pt x="85" y="45"/>
                  </a:lnTo>
                  <a:lnTo>
                    <a:pt x="82" y="48"/>
                  </a:lnTo>
                  <a:lnTo>
                    <a:pt x="82" y="55"/>
                  </a:lnTo>
                  <a:lnTo>
                    <a:pt x="82" y="55"/>
                  </a:lnTo>
                  <a:lnTo>
                    <a:pt x="85" y="55"/>
                  </a:lnTo>
                  <a:lnTo>
                    <a:pt x="85" y="55"/>
                  </a:lnTo>
                  <a:lnTo>
                    <a:pt x="92" y="57"/>
                  </a:lnTo>
                  <a:lnTo>
                    <a:pt x="82" y="86"/>
                  </a:lnTo>
                  <a:lnTo>
                    <a:pt x="88" y="11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24" name="Freeform 1756"/>
            <p:cNvSpPr>
              <a:spLocks/>
            </p:cNvSpPr>
            <p:nvPr/>
          </p:nvSpPr>
          <p:spPr bwMode="auto">
            <a:xfrm>
              <a:off x="3426" y="2116"/>
              <a:ext cx="29" cy="25"/>
            </a:xfrm>
            <a:custGeom>
              <a:avLst/>
              <a:gdLst/>
              <a:ahLst/>
              <a:cxnLst>
                <a:cxn ang="0">
                  <a:pos x="28" y="62"/>
                </a:cxn>
                <a:cxn ang="0">
                  <a:pos x="21" y="57"/>
                </a:cxn>
                <a:cxn ang="0">
                  <a:pos x="5" y="55"/>
                </a:cxn>
                <a:cxn ang="0">
                  <a:pos x="7" y="46"/>
                </a:cxn>
                <a:cxn ang="0">
                  <a:pos x="0" y="27"/>
                </a:cxn>
                <a:cxn ang="0">
                  <a:pos x="63" y="0"/>
                </a:cxn>
                <a:cxn ang="0">
                  <a:pos x="70" y="38"/>
                </a:cxn>
                <a:cxn ang="0">
                  <a:pos x="72" y="43"/>
                </a:cxn>
                <a:cxn ang="0">
                  <a:pos x="70" y="45"/>
                </a:cxn>
                <a:cxn ang="0">
                  <a:pos x="67" y="43"/>
                </a:cxn>
                <a:cxn ang="0">
                  <a:pos x="65" y="45"/>
                </a:cxn>
                <a:cxn ang="0">
                  <a:pos x="63" y="45"/>
                </a:cxn>
                <a:cxn ang="0">
                  <a:pos x="58" y="48"/>
                </a:cxn>
                <a:cxn ang="0">
                  <a:pos x="53" y="46"/>
                </a:cxn>
                <a:cxn ang="0">
                  <a:pos x="48" y="50"/>
                </a:cxn>
                <a:cxn ang="0">
                  <a:pos x="43" y="50"/>
                </a:cxn>
                <a:cxn ang="0">
                  <a:pos x="41" y="51"/>
                </a:cxn>
                <a:cxn ang="0">
                  <a:pos x="33" y="57"/>
                </a:cxn>
                <a:cxn ang="0">
                  <a:pos x="31" y="62"/>
                </a:cxn>
                <a:cxn ang="0">
                  <a:pos x="28" y="62"/>
                </a:cxn>
              </a:cxnLst>
              <a:rect l="0" t="0" r="r" b="b"/>
              <a:pathLst>
                <a:path w="72" h="62">
                  <a:moveTo>
                    <a:pt x="28" y="62"/>
                  </a:moveTo>
                  <a:lnTo>
                    <a:pt x="21" y="57"/>
                  </a:lnTo>
                  <a:lnTo>
                    <a:pt x="5" y="55"/>
                  </a:lnTo>
                  <a:lnTo>
                    <a:pt x="7" y="46"/>
                  </a:lnTo>
                  <a:lnTo>
                    <a:pt x="0" y="27"/>
                  </a:lnTo>
                  <a:lnTo>
                    <a:pt x="63" y="0"/>
                  </a:lnTo>
                  <a:lnTo>
                    <a:pt x="70" y="38"/>
                  </a:lnTo>
                  <a:lnTo>
                    <a:pt x="72" y="43"/>
                  </a:lnTo>
                  <a:lnTo>
                    <a:pt x="70" y="45"/>
                  </a:lnTo>
                  <a:lnTo>
                    <a:pt x="67" y="43"/>
                  </a:lnTo>
                  <a:lnTo>
                    <a:pt x="65" y="45"/>
                  </a:lnTo>
                  <a:lnTo>
                    <a:pt x="63" y="45"/>
                  </a:lnTo>
                  <a:lnTo>
                    <a:pt x="58" y="48"/>
                  </a:lnTo>
                  <a:lnTo>
                    <a:pt x="53" y="46"/>
                  </a:lnTo>
                  <a:lnTo>
                    <a:pt x="48" y="50"/>
                  </a:lnTo>
                  <a:lnTo>
                    <a:pt x="43" y="50"/>
                  </a:lnTo>
                  <a:lnTo>
                    <a:pt x="41" y="51"/>
                  </a:lnTo>
                  <a:lnTo>
                    <a:pt x="33" y="57"/>
                  </a:lnTo>
                  <a:lnTo>
                    <a:pt x="31" y="62"/>
                  </a:lnTo>
                  <a:lnTo>
                    <a:pt x="28" y="6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25" name="Freeform 1757"/>
            <p:cNvSpPr>
              <a:spLocks/>
            </p:cNvSpPr>
            <p:nvPr/>
          </p:nvSpPr>
          <p:spPr bwMode="auto">
            <a:xfrm>
              <a:off x="3540" y="2102"/>
              <a:ext cx="32" cy="31"/>
            </a:xfrm>
            <a:custGeom>
              <a:avLst/>
              <a:gdLst/>
              <a:ahLst/>
              <a:cxnLst>
                <a:cxn ang="0">
                  <a:pos x="38" y="77"/>
                </a:cxn>
                <a:cxn ang="0">
                  <a:pos x="36" y="73"/>
                </a:cxn>
                <a:cxn ang="0">
                  <a:pos x="28" y="67"/>
                </a:cxn>
                <a:cxn ang="0">
                  <a:pos x="17" y="70"/>
                </a:cxn>
                <a:cxn ang="0">
                  <a:pos x="11" y="46"/>
                </a:cxn>
                <a:cxn ang="0">
                  <a:pos x="7" y="46"/>
                </a:cxn>
                <a:cxn ang="0">
                  <a:pos x="4" y="31"/>
                </a:cxn>
                <a:cxn ang="0">
                  <a:pos x="6" y="27"/>
                </a:cxn>
                <a:cxn ang="0">
                  <a:pos x="0" y="14"/>
                </a:cxn>
                <a:cxn ang="0">
                  <a:pos x="19" y="9"/>
                </a:cxn>
                <a:cxn ang="0">
                  <a:pos x="23" y="12"/>
                </a:cxn>
                <a:cxn ang="0">
                  <a:pos x="24" y="10"/>
                </a:cxn>
                <a:cxn ang="0">
                  <a:pos x="24" y="7"/>
                </a:cxn>
                <a:cxn ang="0">
                  <a:pos x="29" y="10"/>
                </a:cxn>
                <a:cxn ang="0">
                  <a:pos x="31" y="7"/>
                </a:cxn>
                <a:cxn ang="0">
                  <a:pos x="29" y="2"/>
                </a:cxn>
                <a:cxn ang="0">
                  <a:pos x="31" y="0"/>
                </a:cxn>
                <a:cxn ang="0">
                  <a:pos x="45" y="3"/>
                </a:cxn>
                <a:cxn ang="0">
                  <a:pos x="47" y="7"/>
                </a:cxn>
                <a:cxn ang="0">
                  <a:pos x="50" y="5"/>
                </a:cxn>
                <a:cxn ang="0">
                  <a:pos x="57" y="9"/>
                </a:cxn>
                <a:cxn ang="0">
                  <a:pos x="60" y="10"/>
                </a:cxn>
                <a:cxn ang="0">
                  <a:pos x="60" y="14"/>
                </a:cxn>
                <a:cxn ang="0">
                  <a:pos x="62" y="14"/>
                </a:cxn>
                <a:cxn ang="0">
                  <a:pos x="62" y="17"/>
                </a:cxn>
                <a:cxn ang="0">
                  <a:pos x="60" y="19"/>
                </a:cxn>
                <a:cxn ang="0">
                  <a:pos x="62" y="20"/>
                </a:cxn>
                <a:cxn ang="0">
                  <a:pos x="69" y="20"/>
                </a:cxn>
                <a:cxn ang="0">
                  <a:pos x="81" y="65"/>
                </a:cxn>
                <a:cxn ang="0">
                  <a:pos x="38" y="77"/>
                </a:cxn>
              </a:cxnLst>
              <a:rect l="0" t="0" r="r" b="b"/>
              <a:pathLst>
                <a:path w="81" h="77">
                  <a:moveTo>
                    <a:pt x="38" y="77"/>
                  </a:moveTo>
                  <a:lnTo>
                    <a:pt x="36" y="73"/>
                  </a:lnTo>
                  <a:lnTo>
                    <a:pt x="28" y="67"/>
                  </a:lnTo>
                  <a:lnTo>
                    <a:pt x="17" y="70"/>
                  </a:lnTo>
                  <a:lnTo>
                    <a:pt x="11" y="46"/>
                  </a:lnTo>
                  <a:lnTo>
                    <a:pt x="7" y="46"/>
                  </a:lnTo>
                  <a:lnTo>
                    <a:pt x="4" y="31"/>
                  </a:lnTo>
                  <a:lnTo>
                    <a:pt x="6" y="27"/>
                  </a:lnTo>
                  <a:lnTo>
                    <a:pt x="0" y="14"/>
                  </a:lnTo>
                  <a:lnTo>
                    <a:pt x="19" y="9"/>
                  </a:lnTo>
                  <a:lnTo>
                    <a:pt x="23" y="12"/>
                  </a:lnTo>
                  <a:lnTo>
                    <a:pt x="24" y="10"/>
                  </a:lnTo>
                  <a:lnTo>
                    <a:pt x="24" y="7"/>
                  </a:lnTo>
                  <a:lnTo>
                    <a:pt x="29" y="10"/>
                  </a:lnTo>
                  <a:lnTo>
                    <a:pt x="31" y="7"/>
                  </a:lnTo>
                  <a:lnTo>
                    <a:pt x="29" y="2"/>
                  </a:lnTo>
                  <a:lnTo>
                    <a:pt x="31" y="0"/>
                  </a:lnTo>
                  <a:lnTo>
                    <a:pt x="45" y="3"/>
                  </a:lnTo>
                  <a:lnTo>
                    <a:pt x="47" y="7"/>
                  </a:lnTo>
                  <a:lnTo>
                    <a:pt x="50" y="5"/>
                  </a:lnTo>
                  <a:lnTo>
                    <a:pt x="57" y="9"/>
                  </a:lnTo>
                  <a:lnTo>
                    <a:pt x="60" y="10"/>
                  </a:lnTo>
                  <a:lnTo>
                    <a:pt x="60" y="14"/>
                  </a:lnTo>
                  <a:lnTo>
                    <a:pt x="62" y="14"/>
                  </a:lnTo>
                  <a:lnTo>
                    <a:pt x="62" y="17"/>
                  </a:lnTo>
                  <a:lnTo>
                    <a:pt x="60" y="19"/>
                  </a:lnTo>
                  <a:lnTo>
                    <a:pt x="62" y="20"/>
                  </a:lnTo>
                  <a:lnTo>
                    <a:pt x="69" y="20"/>
                  </a:lnTo>
                  <a:lnTo>
                    <a:pt x="81" y="65"/>
                  </a:lnTo>
                  <a:lnTo>
                    <a:pt x="38" y="7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26" name="Freeform 1758"/>
            <p:cNvSpPr>
              <a:spLocks/>
            </p:cNvSpPr>
            <p:nvPr/>
          </p:nvSpPr>
          <p:spPr bwMode="auto">
            <a:xfrm>
              <a:off x="3563" y="2104"/>
              <a:ext cx="37" cy="28"/>
            </a:xfrm>
            <a:custGeom>
              <a:avLst/>
              <a:gdLst/>
              <a:ahLst/>
              <a:cxnLst>
                <a:cxn ang="0">
                  <a:pos x="92" y="53"/>
                </a:cxn>
                <a:cxn ang="0">
                  <a:pos x="77" y="55"/>
                </a:cxn>
                <a:cxn ang="0">
                  <a:pos x="25" y="70"/>
                </a:cxn>
                <a:cxn ang="0">
                  <a:pos x="24" y="60"/>
                </a:cxn>
                <a:cxn ang="0">
                  <a:pos x="12" y="15"/>
                </a:cxn>
                <a:cxn ang="0">
                  <a:pos x="5" y="15"/>
                </a:cxn>
                <a:cxn ang="0">
                  <a:pos x="3" y="14"/>
                </a:cxn>
                <a:cxn ang="0">
                  <a:pos x="5" y="12"/>
                </a:cxn>
                <a:cxn ang="0">
                  <a:pos x="5" y="9"/>
                </a:cxn>
                <a:cxn ang="0">
                  <a:pos x="3" y="9"/>
                </a:cxn>
                <a:cxn ang="0">
                  <a:pos x="3" y="5"/>
                </a:cxn>
                <a:cxn ang="0">
                  <a:pos x="0" y="4"/>
                </a:cxn>
                <a:cxn ang="0">
                  <a:pos x="5" y="4"/>
                </a:cxn>
                <a:cxn ang="0">
                  <a:pos x="8" y="5"/>
                </a:cxn>
                <a:cxn ang="0">
                  <a:pos x="13" y="5"/>
                </a:cxn>
                <a:cxn ang="0">
                  <a:pos x="20" y="2"/>
                </a:cxn>
                <a:cxn ang="0">
                  <a:pos x="24" y="0"/>
                </a:cxn>
                <a:cxn ang="0">
                  <a:pos x="27" y="2"/>
                </a:cxn>
                <a:cxn ang="0">
                  <a:pos x="31" y="0"/>
                </a:cxn>
                <a:cxn ang="0">
                  <a:pos x="31" y="0"/>
                </a:cxn>
                <a:cxn ang="0">
                  <a:pos x="32" y="0"/>
                </a:cxn>
                <a:cxn ang="0">
                  <a:pos x="32" y="4"/>
                </a:cxn>
                <a:cxn ang="0">
                  <a:pos x="39" y="5"/>
                </a:cxn>
                <a:cxn ang="0">
                  <a:pos x="42" y="10"/>
                </a:cxn>
                <a:cxn ang="0">
                  <a:pos x="46" y="10"/>
                </a:cxn>
                <a:cxn ang="0">
                  <a:pos x="48" y="15"/>
                </a:cxn>
                <a:cxn ang="0">
                  <a:pos x="53" y="14"/>
                </a:cxn>
                <a:cxn ang="0">
                  <a:pos x="58" y="29"/>
                </a:cxn>
                <a:cxn ang="0">
                  <a:pos x="68" y="27"/>
                </a:cxn>
                <a:cxn ang="0">
                  <a:pos x="71" y="38"/>
                </a:cxn>
                <a:cxn ang="0">
                  <a:pos x="92" y="33"/>
                </a:cxn>
                <a:cxn ang="0">
                  <a:pos x="94" y="38"/>
                </a:cxn>
                <a:cxn ang="0">
                  <a:pos x="94" y="46"/>
                </a:cxn>
                <a:cxn ang="0">
                  <a:pos x="92" y="53"/>
                </a:cxn>
              </a:cxnLst>
              <a:rect l="0" t="0" r="r" b="b"/>
              <a:pathLst>
                <a:path w="94" h="70">
                  <a:moveTo>
                    <a:pt x="92" y="53"/>
                  </a:moveTo>
                  <a:lnTo>
                    <a:pt x="77" y="55"/>
                  </a:lnTo>
                  <a:lnTo>
                    <a:pt x="25" y="70"/>
                  </a:lnTo>
                  <a:lnTo>
                    <a:pt x="24" y="60"/>
                  </a:lnTo>
                  <a:lnTo>
                    <a:pt x="12" y="15"/>
                  </a:lnTo>
                  <a:lnTo>
                    <a:pt x="5" y="15"/>
                  </a:lnTo>
                  <a:lnTo>
                    <a:pt x="3" y="14"/>
                  </a:lnTo>
                  <a:lnTo>
                    <a:pt x="5" y="12"/>
                  </a:lnTo>
                  <a:lnTo>
                    <a:pt x="5" y="9"/>
                  </a:lnTo>
                  <a:lnTo>
                    <a:pt x="3" y="9"/>
                  </a:lnTo>
                  <a:lnTo>
                    <a:pt x="3" y="5"/>
                  </a:lnTo>
                  <a:lnTo>
                    <a:pt x="0" y="4"/>
                  </a:lnTo>
                  <a:lnTo>
                    <a:pt x="5" y="4"/>
                  </a:lnTo>
                  <a:lnTo>
                    <a:pt x="8" y="5"/>
                  </a:lnTo>
                  <a:lnTo>
                    <a:pt x="13" y="5"/>
                  </a:lnTo>
                  <a:lnTo>
                    <a:pt x="20" y="2"/>
                  </a:lnTo>
                  <a:lnTo>
                    <a:pt x="24" y="0"/>
                  </a:lnTo>
                  <a:lnTo>
                    <a:pt x="27" y="2"/>
                  </a:lnTo>
                  <a:lnTo>
                    <a:pt x="31" y="0"/>
                  </a:lnTo>
                  <a:lnTo>
                    <a:pt x="31" y="0"/>
                  </a:lnTo>
                  <a:lnTo>
                    <a:pt x="32" y="0"/>
                  </a:lnTo>
                  <a:lnTo>
                    <a:pt x="32" y="4"/>
                  </a:lnTo>
                  <a:lnTo>
                    <a:pt x="39" y="5"/>
                  </a:lnTo>
                  <a:lnTo>
                    <a:pt x="42" y="10"/>
                  </a:lnTo>
                  <a:lnTo>
                    <a:pt x="46" y="10"/>
                  </a:lnTo>
                  <a:lnTo>
                    <a:pt x="48" y="15"/>
                  </a:lnTo>
                  <a:lnTo>
                    <a:pt x="53" y="14"/>
                  </a:lnTo>
                  <a:lnTo>
                    <a:pt x="58" y="29"/>
                  </a:lnTo>
                  <a:lnTo>
                    <a:pt x="68" y="27"/>
                  </a:lnTo>
                  <a:lnTo>
                    <a:pt x="71" y="38"/>
                  </a:lnTo>
                  <a:lnTo>
                    <a:pt x="92" y="33"/>
                  </a:lnTo>
                  <a:lnTo>
                    <a:pt x="94" y="38"/>
                  </a:lnTo>
                  <a:lnTo>
                    <a:pt x="94" y="46"/>
                  </a:lnTo>
                  <a:lnTo>
                    <a:pt x="92" y="5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27" name="Freeform 1759"/>
            <p:cNvSpPr>
              <a:spLocks/>
            </p:cNvSpPr>
            <p:nvPr/>
          </p:nvSpPr>
          <p:spPr bwMode="auto">
            <a:xfrm>
              <a:off x="3454" y="2126"/>
              <a:ext cx="28" cy="21"/>
            </a:xfrm>
            <a:custGeom>
              <a:avLst/>
              <a:gdLst/>
              <a:ahLst/>
              <a:cxnLst>
                <a:cxn ang="0">
                  <a:pos x="9" y="51"/>
                </a:cxn>
                <a:cxn ang="0">
                  <a:pos x="2" y="17"/>
                </a:cxn>
                <a:cxn ang="0">
                  <a:pos x="0" y="12"/>
                </a:cxn>
                <a:cxn ang="0">
                  <a:pos x="38" y="3"/>
                </a:cxn>
                <a:cxn ang="0">
                  <a:pos x="38" y="3"/>
                </a:cxn>
                <a:cxn ang="0">
                  <a:pos x="53" y="1"/>
                </a:cxn>
                <a:cxn ang="0">
                  <a:pos x="62" y="0"/>
                </a:cxn>
                <a:cxn ang="0">
                  <a:pos x="60" y="13"/>
                </a:cxn>
                <a:cxn ang="0">
                  <a:pos x="65" y="13"/>
                </a:cxn>
                <a:cxn ang="0">
                  <a:pos x="67" y="15"/>
                </a:cxn>
                <a:cxn ang="0">
                  <a:pos x="65" y="17"/>
                </a:cxn>
                <a:cxn ang="0">
                  <a:pos x="67" y="20"/>
                </a:cxn>
                <a:cxn ang="0">
                  <a:pos x="69" y="27"/>
                </a:cxn>
                <a:cxn ang="0">
                  <a:pos x="65" y="27"/>
                </a:cxn>
                <a:cxn ang="0">
                  <a:pos x="65" y="34"/>
                </a:cxn>
                <a:cxn ang="0">
                  <a:pos x="63" y="34"/>
                </a:cxn>
                <a:cxn ang="0">
                  <a:pos x="65" y="41"/>
                </a:cxn>
                <a:cxn ang="0">
                  <a:pos x="51" y="42"/>
                </a:cxn>
                <a:cxn ang="0">
                  <a:pos x="51" y="41"/>
                </a:cxn>
                <a:cxn ang="0">
                  <a:pos x="9" y="51"/>
                </a:cxn>
              </a:cxnLst>
              <a:rect l="0" t="0" r="r" b="b"/>
              <a:pathLst>
                <a:path w="69" h="51">
                  <a:moveTo>
                    <a:pt x="9" y="51"/>
                  </a:moveTo>
                  <a:lnTo>
                    <a:pt x="2" y="17"/>
                  </a:lnTo>
                  <a:lnTo>
                    <a:pt x="0" y="12"/>
                  </a:lnTo>
                  <a:lnTo>
                    <a:pt x="38" y="3"/>
                  </a:lnTo>
                  <a:lnTo>
                    <a:pt x="38" y="3"/>
                  </a:lnTo>
                  <a:lnTo>
                    <a:pt x="53" y="1"/>
                  </a:lnTo>
                  <a:lnTo>
                    <a:pt x="62" y="0"/>
                  </a:lnTo>
                  <a:lnTo>
                    <a:pt x="60" y="13"/>
                  </a:lnTo>
                  <a:lnTo>
                    <a:pt x="65" y="13"/>
                  </a:lnTo>
                  <a:lnTo>
                    <a:pt x="67" y="15"/>
                  </a:lnTo>
                  <a:lnTo>
                    <a:pt x="65" y="17"/>
                  </a:lnTo>
                  <a:lnTo>
                    <a:pt x="67" y="20"/>
                  </a:lnTo>
                  <a:lnTo>
                    <a:pt x="69" y="27"/>
                  </a:lnTo>
                  <a:lnTo>
                    <a:pt x="65" y="27"/>
                  </a:lnTo>
                  <a:lnTo>
                    <a:pt x="65" y="34"/>
                  </a:lnTo>
                  <a:lnTo>
                    <a:pt x="63" y="34"/>
                  </a:lnTo>
                  <a:lnTo>
                    <a:pt x="65" y="41"/>
                  </a:lnTo>
                  <a:lnTo>
                    <a:pt x="51" y="42"/>
                  </a:lnTo>
                  <a:lnTo>
                    <a:pt x="51" y="41"/>
                  </a:lnTo>
                  <a:lnTo>
                    <a:pt x="9" y="5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28" name="Freeform 1760"/>
            <p:cNvSpPr>
              <a:spLocks/>
            </p:cNvSpPr>
            <p:nvPr/>
          </p:nvSpPr>
          <p:spPr bwMode="auto">
            <a:xfrm>
              <a:off x="3430" y="2133"/>
              <a:ext cx="31" cy="43"/>
            </a:xfrm>
            <a:custGeom>
              <a:avLst/>
              <a:gdLst/>
              <a:ahLst/>
              <a:cxnLst>
                <a:cxn ang="0">
                  <a:pos x="0" y="92"/>
                </a:cxn>
                <a:cxn ang="0">
                  <a:pos x="9" y="72"/>
                </a:cxn>
                <a:cxn ang="0">
                  <a:pos x="26" y="54"/>
                </a:cxn>
                <a:cxn ang="0">
                  <a:pos x="12" y="27"/>
                </a:cxn>
                <a:cxn ang="0">
                  <a:pos x="18" y="19"/>
                </a:cxn>
                <a:cxn ang="0">
                  <a:pos x="21" y="19"/>
                </a:cxn>
                <a:cxn ang="0">
                  <a:pos x="23" y="14"/>
                </a:cxn>
                <a:cxn ang="0">
                  <a:pos x="31" y="8"/>
                </a:cxn>
                <a:cxn ang="0">
                  <a:pos x="33" y="7"/>
                </a:cxn>
                <a:cxn ang="0">
                  <a:pos x="38" y="7"/>
                </a:cxn>
                <a:cxn ang="0">
                  <a:pos x="43" y="3"/>
                </a:cxn>
                <a:cxn ang="0">
                  <a:pos x="48" y="5"/>
                </a:cxn>
                <a:cxn ang="0">
                  <a:pos x="53" y="2"/>
                </a:cxn>
                <a:cxn ang="0">
                  <a:pos x="55" y="2"/>
                </a:cxn>
                <a:cxn ang="0">
                  <a:pos x="57" y="0"/>
                </a:cxn>
                <a:cxn ang="0">
                  <a:pos x="60" y="2"/>
                </a:cxn>
                <a:cxn ang="0">
                  <a:pos x="62" y="0"/>
                </a:cxn>
                <a:cxn ang="0">
                  <a:pos x="69" y="34"/>
                </a:cxn>
                <a:cxn ang="0">
                  <a:pos x="65" y="34"/>
                </a:cxn>
                <a:cxn ang="0">
                  <a:pos x="69" y="48"/>
                </a:cxn>
                <a:cxn ang="0">
                  <a:pos x="72" y="46"/>
                </a:cxn>
                <a:cxn ang="0">
                  <a:pos x="77" y="84"/>
                </a:cxn>
                <a:cxn ang="0">
                  <a:pos x="69" y="90"/>
                </a:cxn>
                <a:cxn ang="0">
                  <a:pos x="64" y="92"/>
                </a:cxn>
                <a:cxn ang="0">
                  <a:pos x="53" y="99"/>
                </a:cxn>
                <a:cxn ang="0">
                  <a:pos x="52" y="97"/>
                </a:cxn>
                <a:cxn ang="0">
                  <a:pos x="45" y="102"/>
                </a:cxn>
                <a:cxn ang="0">
                  <a:pos x="43" y="102"/>
                </a:cxn>
                <a:cxn ang="0">
                  <a:pos x="36" y="106"/>
                </a:cxn>
                <a:cxn ang="0">
                  <a:pos x="33" y="107"/>
                </a:cxn>
                <a:cxn ang="0">
                  <a:pos x="26" y="104"/>
                </a:cxn>
                <a:cxn ang="0">
                  <a:pos x="23" y="101"/>
                </a:cxn>
                <a:cxn ang="0">
                  <a:pos x="16" y="95"/>
                </a:cxn>
                <a:cxn ang="0">
                  <a:pos x="11" y="95"/>
                </a:cxn>
                <a:cxn ang="0">
                  <a:pos x="6" y="92"/>
                </a:cxn>
                <a:cxn ang="0">
                  <a:pos x="0" y="92"/>
                </a:cxn>
              </a:cxnLst>
              <a:rect l="0" t="0" r="r" b="b"/>
              <a:pathLst>
                <a:path w="77" h="107">
                  <a:moveTo>
                    <a:pt x="0" y="92"/>
                  </a:moveTo>
                  <a:lnTo>
                    <a:pt x="9" y="72"/>
                  </a:lnTo>
                  <a:lnTo>
                    <a:pt x="26" y="54"/>
                  </a:lnTo>
                  <a:lnTo>
                    <a:pt x="12" y="27"/>
                  </a:lnTo>
                  <a:lnTo>
                    <a:pt x="18" y="19"/>
                  </a:lnTo>
                  <a:lnTo>
                    <a:pt x="21" y="19"/>
                  </a:lnTo>
                  <a:lnTo>
                    <a:pt x="23" y="14"/>
                  </a:lnTo>
                  <a:lnTo>
                    <a:pt x="31" y="8"/>
                  </a:lnTo>
                  <a:lnTo>
                    <a:pt x="33" y="7"/>
                  </a:lnTo>
                  <a:lnTo>
                    <a:pt x="38" y="7"/>
                  </a:lnTo>
                  <a:lnTo>
                    <a:pt x="43" y="3"/>
                  </a:lnTo>
                  <a:lnTo>
                    <a:pt x="48" y="5"/>
                  </a:lnTo>
                  <a:lnTo>
                    <a:pt x="53" y="2"/>
                  </a:lnTo>
                  <a:lnTo>
                    <a:pt x="55" y="2"/>
                  </a:lnTo>
                  <a:lnTo>
                    <a:pt x="57" y="0"/>
                  </a:lnTo>
                  <a:lnTo>
                    <a:pt x="60" y="2"/>
                  </a:lnTo>
                  <a:lnTo>
                    <a:pt x="62" y="0"/>
                  </a:lnTo>
                  <a:lnTo>
                    <a:pt x="69" y="34"/>
                  </a:lnTo>
                  <a:lnTo>
                    <a:pt x="65" y="34"/>
                  </a:lnTo>
                  <a:lnTo>
                    <a:pt x="69" y="48"/>
                  </a:lnTo>
                  <a:lnTo>
                    <a:pt x="72" y="46"/>
                  </a:lnTo>
                  <a:lnTo>
                    <a:pt x="77" y="84"/>
                  </a:lnTo>
                  <a:lnTo>
                    <a:pt x="69" y="90"/>
                  </a:lnTo>
                  <a:lnTo>
                    <a:pt x="64" y="92"/>
                  </a:lnTo>
                  <a:lnTo>
                    <a:pt x="53" y="99"/>
                  </a:lnTo>
                  <a:lnTo>
                    <a:pt x="52" y="97"/>
                  </a:lnTo>
                  <a:lnTo>
                    <a:pt x="45" y="102"/>
                  </a:lnTo>
                  <a:lnTo>
                    <a:pt x="43" y="102"/>
                  </a:lnTo>
                  <a:lnTo>
                    <a:pt x="36" y="106"/>
                  </a:lnTo>
                  <a:lnTo>
                    <a:pt x="33" y="107"/>
                  </a:lnTo>
                  <a:lnTo>
                    <a:pt x="26" y="104"/>
                  </a:lnTo>
                  <a:lnTo>
                    <a:pt x="23" y="101"/>
                  </a:lnTo>
                  <a:lnTo>
                    <a:pt x="16" y="95"/>
                  </a:lnTo>
                  <a:lnTo>
                    <a:pt x="11" y="95"/>
                  </a:lnTo>
                  <a:lnTo>
                    <a:pt x="6" y="92"/>
                  </a:lnTo>
                  <a:lnTo>
                    <a:pt x="0" y="9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29" name="Freeform 1761"/>
            <p:cNvSpPr>
              <a:spLocks/>
            </p:cNvSpPr>
            <p:nvPr/>
          </p:nvSpPr>
          <p:spPr bwMode="auto">
            <a:xfrm>
              <a:off x="3555" y="2128"/>
              <a:ext cx="23" cy="27"/>
            </a:xfrm>
            <a:custGeom>
              <a:avLst/>
              <a:gdLst/>
              <a:ahLst/>
              <a:cxnLst>
                <a:cxn ang="0">
                  <a:pos x="29" y="65"/>
                </a:cxn>
                <a:cxn ang="0">
                  <a:pos x="15" y="68"/>
                </a:cxn>
                <a:cxn ang="0">
                  <a:pos x="7" y="34"/>
                </a:cxn>
                <a:cxn ang="0">
                  <a:pos x="3" y="20"/>
                </a:cxn>
                <a:cxn ang="0">
                  <a:pos x="0" y="12"/>
                </a:cxn>
                <a:cxn ang="0">
                  <a:pos x="43" y="0"/>
                </a:cxn>
                <a:cxn ang="0">
                  <a:pos x="44" y="10"/>
                </a:cxn>
                <a:cxn ang="0">
                  <a:pos x="58" y="58"/>
                </a:cxn>
                <a:cxn ang="0">
                  <a:pos x="29" y="65"/>
                </a:cxn>
              </a:cxnLst>
              <a:rect l="0" t="0" r="r" b="b"/>
              <a:pathLst>
                <a:path w="58" h="68">
                  <a:moveTo>
                    <a:pt x="29" y="65"/>
                  </a:moveTo>
                  <a:lnTo>
                    <a:pt x="15" y="68"/>
                  </a:lnTo>
                  <a:lnTo>
                    <a:pt x="7" y="34"/>
                  </a:lnTo>
                  <a:lnTo>
                    <a:pt x="3" y="20"/>
                  </a:lnTo>
                  <a:lnTo>
                    <a:pt x="0" y="12"/>
                  </a:lnTo>
                  <a:lnTo>
                    <a:pt x="43" y="0"/>
                  </a:lnTo>
                  <a:lnTo>
                    <a:pt x="44" y="10"/>
                  </a:lnTo>
                  <a:lnTo>
                    <a:pt x="58" y="58"/>
                  </a:lnTo>
                  <a:lnTo>
                    <a:pt x="29" y="6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30" name="Freeform 1762"/>
            <p:cNvSpPr>
              <a:spLocks/>
            </p:cNvSpPr>
            <p:nvPr/>
          </p:nvSpPr>
          <p:spPr bwMode="auto">
            <a:xfrm>
              <a:off x="3573" y="2125"/>
              <a:ext cx="28" cy="37"/>
            </a:xfrm>
            <a:custGeom>
              <a:avLst/>
              <a:gdLst/>
              <a:ahLst/>
              <a:cxnLst>
                <a:cxn ang="0">
                  <a:pos x="70" y="87"/>
                </a:cxn>
                <a:cxn ang="0">
                  <a:pos x="46" y="92"/>
                </a:cxn>
                <a:cxn ang="0">
                  <a:pos x="45" y="84"/>
                </a:cxn>
                <a:cxn ang="0">
                  <a:pos x="21" y="89"/>
                </a:cxn>
                <a:cxn ang="0">
                  <a:pos x="14" y="65"/>
                </a:cxn>
                <a:cxn ang="0">
                  <a:pos x="0" y="17"/>
                </a:cxn>
                <a:cxn ang="0">
                  <a:pos x="52" y="2"/>
                </a:cxn>
                <a:cxn ang="0">
                  <a:pos x="67" y="0"/>
                </a:cxn>
                <a:cxn ang="0">
                  <a:pos x="65" y="14"/>
                </a:cxn>
                <a:cxn ang="0">
                  <a:pos x="67" y="21"/>
                </a:cxn>
                <a:cxn ang="0">
                  <a:pos x="67" y="27"/>
                </a:cxn>
                <a:cxn ang="0">
                  <a:pos x="64" y="33"/>
                </a:cxn>
                <a:cxn ang="0">
                  <a:pos x="64" y="38"/>
                </a:cxn>
                <a:cxn ang="0">
                  <a:pos x="64" y="39"/>
                </a:cxn>
                <a:cxn ang="0">
                  <a:pos x="64" y="44"/>
                </a:cxn>
                <a:cxn ang="0">
                  <a:pos x="69" y="51"/>
                </a:cxn>
                <a:cxn ang="0">
                  <a:pos x="65" y="56"/>
                </a:cxn>
                <a:cxn ang="0">
                  <a:pos x="69" y="62"/>
                </a:cxn>
                <a:cxn ang="0">
                  <a:pos x="67" y="67"/>
                </a:cxn>
                <a:cxn ang="0">
                  <a:pos x="70" y="87"/>
                </a:cxn>
              </a:cxnLst>
              <a:rect l="0" t="0" r="r" b="b"/>
              <a:pathLst>
                <a:path w="70" h="92">
                  <a:moveTo>
                    <a:pt x="70" y="87"/>
                  </a:moveTo>
                  <a:lnTo>
                    <a:pt x="46" y="92"/>
                  </a:lnTo>
                  <a:lnTo>
                    <a:pt x="45" y="84"/>
                  </a:lnTo>
                  <a:lnTo>
                    <a:pt x="21" y="89"/>
                  </a:lnTo>
                  <a:lnTo>
                    <a:pt x="14" y="65"/>
                  </a:lnTo>
                  <a:lnTo>
                    <a:pt x="0" y="17"/>
                  </a:lnTo>
                  <a:lnTo>
                    <a:pt x="52" y="2"/>
                  </a:lnTo>
                  <a:lnTo>
                    <a:pt x="67" y="0"/>
                  </a:lnTo>
                  <a:lnTo>
                    <a:pt x="65" y="14"/>
                  </a:lnTo>
                  <a:lnTo>
                    <a:pt x="67" y="21"/>
                  </a:lnTo>
                  <a:lnTo>
                    <a:pt x="67" y="27"/>
                  </a:lnTo>
                  <a:lnTo>
                    <a:pt x="64" y="33"/>
                  </a:lnTo>
                  <a:lnTo>
                    <a:pt x="64" y="38"/>
                  </a:lnTo>
                  <a:lnTo>
                    <a:pt x="64" y="39"/>
                  </a:lnTo>
                  <a:lnTo>
                    <a:pt x="64" y="44"/>
                  </a:lnTo>
                  <a:lnTo>
                    <a:pt x="69" y="51"/>
                  </a:lnTo>
                  <a:lnTo>
                    <a:pt x="65" y="56"/>
                  </a:lnTo>
                  <a:lnTo>
                    <a:pt x="69" y="62"/>
                  </a:lnTo>
                  <a:lnTo>
                    <a:pt x="67" y="67"/>
                  </a:lnTo>
                  <a:lnTo>
                    <a:pt x="70" y="8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31" name="Freeform 1763"/>
            <p:cNvSpPr>
              <a:spLocks/>
            </p:cNvSpPr>
            <p:nvPr/>
          </p:nvSpPr>
          <p:spPr bwMode="auto">
            <a:xfrm>
              <a:off x="3406" y="2170"/>
              <a:ext cx="34" cy="40"/>
            </a:xfrm>
            <a:custGeom>
              <a:avLst/>
              <a:gdLst/>
              <a:ahLst/>
              <a:cxnLst>
                <a:cxn ang="0">
                  <a:pos x="24" y="97"/>
                </a:cxn>
                <a:cxn ang="0">
                  <a:pos x="9" y="101"/>
                </a:cxn>
                <a:cxn ang="0">
                  <a:pos x="0" y="60"/>
                </a:cxn>
                <a:cxn ang="0">
                  <a:pos x="32" y="31"/>
                </a:cxn>
                <a:cxn ang="0">
                  <a:pos x="41" y="17"/>
                </a:cxn>
                <a:cxn ang="0">
                  <a:pos x="61" y="0"/>
                </a:cxn>
                <a:cxn ang="0">
                  <a:pos x="67" y="0"/>
                </a:cxn>
                <a:cxn ang="0">
                  <a:pos x="72" y="3"/>
                </a:cxn>
                <a:cxn ang="0">
                  <a:pos x="87" y="87"/>
                </a:cxn>
                <a:cxn ang="0">
                  <a:pos x="24" y="97"/>
                </a:cxn>
              </a:cxnLst>
              <a:rect l="0" t="0" r="r" b="b"/>
              <a:pathLst>
                <a:path w="87" h="101">
                  <a:moveTo>
                    <a:pt x="24" y="97"/>
                  </a:moveTo>
                  <a:lnTo>
                    <a:pt x="9" y="101"/>
                  </a:lnTo>
                  <a:lnTo>
                    <a:pt x="0" y="60"/>
                  </a:lnTo>
                  <a:lnTo>
                    <a:pt x="32" y="31"/>
                  </a:lnTo>
                  <a:lnTo>
                    <a:pt x="41" y="17"/>
                  </a:lnTo>
                  <a:lnTo>
                    <a:pt x="61" y="0"/>
                  </a:lnTo>
                  <a:lnTo>
                    <a:pt x="67" y="0"/>
                  </a:lnTo>
                  <a:lnTo>
                    <a:pt x="72" y="3"/>
                  </a:lnTo>
                  <a:lnTo>
                    <a:pt x="87" y="87"/>
                  </a:lnTo>
                  <a:lnTo>
                    <a:pt x="24" y="9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32" name="Freeform 1764"/>
            <p:cNvSpPr>
              <a:spLocks/>
            </p:cNvSpPr>
            <p:nvPr/>
          </p:nvSpPr>
          <p:spPr bwMode="auto">
            <a:xfrm>
              <a:off x="3434" y="2167"/>
              <a:ext cx="40" cy="38"/>
            </a:xfrm>
            <a:custGeom>
              <a:avLst/>
              <a:gdLst/>
              <a:ahLst/>
              <a:cxnLst>
                <a:cxn ang="0">
                  <a:pos x="15" y="95"/>
                </a:cxn>
                <a:cxn ang="0">
                  <a:pos x="0" y="11"/>
                </a:cxn>
                <a:cxn ang="0">
                  <a:pos x="5" y="11"/>
                </a:cxn>
                <a:cxn ang="0">
                  <a:pos x="12" y="17"/>
                </a:cxn>
                <a:cxn ang="0">
                  <a:pos x="15" y="20"/>
                </a:cxn>
                <a:cxn ang="0">
                  <a:pos x="22" y="23"/>
                </a:cxn>
                <a:cxn ang="0">
                  <a:pos x="25" y="22"/>
                </a:cxn>
                <a:cxn ang="0">
                  <a:pos x="32" y="18"/>
                </a:cxn>
                <a:cxn ang="0">
                  <a:pos x="34" y="18"/>
                </a:cxn>
                <a:cxn ang="0">
                  <a:pos x="41" y="13"/>
                </a:cxn>
                <a:cxn ang="0">
                  <a:pos x="42" y="15"/>
                </a:cxn>
                <a:cxn ang="0">
                  <a:pos x="53" y="8"/>
                </a:cxn>
                <a:cxn ang="0">
                  <a:pos x="58" y="6"/>
                </a:cxn>
                <a:cxn ang="0">
                  <a:pos x="66" y="0"/>
                </a:cxn>
                <a:cxn ang="0">
                  <a:pos x="68" y="1"/>
                </a:cxn>
                <a:cxn ang="0">
                  <a:pos x="85" y="0"/>
                </a:cxn>
                <a:cxn ang="0">
                  <a:pos x="100" y="80"/>
                </a:cxn>
                <a:cxn ang="0">
                  <a:pos x="30" y="92"/>
                </a:cxn>
                <a:cxn ang="0">
                  <a:pos x="15" y="95"/>
                </a:cxn>
              </a:cxnLst>
              <a:rect l="0" t="0" r="r" b="b"/>
              <a:pathLst>
                <a:path w="100" h="95">
                  <a:moveTo>
                    <a:pt x="15" y="95"/>
                  </a:moveTo>
                  <a:lnTo>
                    <a:pt x="0" y="11"/>
                  </a:lnTo>
                  <a:lnTo>
                    <a:pt x="5" y="11"/>
                  </a:lnTo>
                  <a:lnTo>
                    <a:pt x="12" y="17"/>
                  </a:lnTo>
                  <a:lnTo>
                    <a:pt x="15" y="20"/>
                  </a:lnTo>
                  <a:lnTo>
                    <a:pt x="22" y="23"/>
                  </a:lnTo>
                  <a:lnTo>
                    <a:pt x="25" y="22"/>
                  </a:lnTo>
                  <a:lnTo>
                    <a:pt x="32" y="18"/>
                  </a:lnTo>
                  <a:lnTo>
                    <a:pt x="34" y="18"/>
                  </a:lnTo>
                  <a:lnTo>
                    <a:pt x="41" y="13"/>
                  </a:lnTo>
                  <a:lnTo>
                    <a:pt x="42" y="15"/>
                  </a:lnTo>
                  <a:lnTo>
                    <a:pt x="53" y="8"/>
                  </a:lnTo>
                  <a:lnTo>
                    <a:pt x="58" y="6"/>
                  </a:lnTo>
                  <a:lnTo>
                    <a:pt x="66" y="0"/>
                  </a:lnTo>
                  <a:lnTo>
                    <a:pt x="68" y="1"/>
                  </a:lnTo>
                  <a:lnTo>
                    <a:pt x="85" y="0"/>
                  </a:lnTo>
                  <a:lnTo>
                    <a:pt x="100" y="80"/>
                  </a:lnTo>
                  <a:lnTo>
                    <a:pt x="30" y="92"/>
                  </a:lnTo>
                  <a:lnTo>
                    <a:pt x="15" y="9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33" name="Freeform 1765"/>
            <p:cNvSpPr>
              <a:spLocks/>
            </p:cNvSpPr>
            <p:nvPr/>
          </p:nvSpPr>
          <p:spPr bwMode="auto">
            <a:xfrm>
              <a:off x="3468" y="2162"/>
              <a:ext cx="31" cy="37"/>
            </a:xfrm>
            <a:custGeom>
              <a:avLst/>
              <a:gdLst/>
              <a:ahLst/>
              <a:cxnLst>
                <a:cxn ang="0">
                  <a:pos x="15" y="91"/>
                </a:cxn>
                <a:cxn ang="0">
                  <a:pos x="0" y="11"/>
                </a:cxn>
                <a:cxn ang="0">
                  <a:pos x="29" y="4"/>
                </a:cxn>
                <a:cxn ang="0">
                  <a:pos x="29" y="5"/>
                </a:cxn>
                <a:cxn ang="0">
                  <a:pos x="51" y="0"/>
                </a:cxn>
                <a:cxn ang="0">
                  <a:pos x="53" y="7"/>
                </a:cxn>
                <a:cxn ang="0">
                  <a:pos x="67" y="5"/>
                </a:cxn>
                <a:cxn ang="0">
                  <a:pos x="77" y="79"/>
                </a:cxn>
                <a:cxn ang="0">
                  <a:pos x="26" y="89"/>
                </a:cxn>
                <a:cxn ang="0">
                  <a:pos x="15" y="91"/>
                </a:cxn>
              </a:cxnLst>
              <a:rect l="0" t="0" r="r" b="b"/>
              <a:pathLst>
                <a:path w="77" h="91">
                  <a:moveTo>
                    <a:pt x="15" y="91"/>
                  </a:moveTo>
                  <a:lnTo>
                    <a:pt x="0" y="11"/>
                  </a:lnTo>
                  <a:lnTo>
                    <a:pt x="29" y="4"/>
                  </a:lnTo>
                  <a:lnTo>
                    <a:pt x="29" y="5"/>
                  </a:lnTo>
                  <a:lnTo>
                    <a:pt x="51" y="0"/>
                  </a:lnTo>
                  <a:lnTo>
                    <a:pt x="53" y="7"/>
                  </a:lnTo>
                  <a:lnTo>
                    <a:pt x="67" y="5"/>
                  </a:lnTo>
                  <a:lnTo>
                    <a:pt x="77" y="79"/>
                  </a:lnTo>
                  <a:lnTo>
                    <a:pt x="26" y="89"/>
                  </a:lnTo>
                  <a:lnTo>
                    <a:pt x="15" y="9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34" name="Freeform 1766"/>
            <p:cNvSpPr>
              <a:spLocks/>
            </p:cNvSpPr>
            <p:nvPr/>
          </p:nvSpPr>
          <p:spPr bwMode="auto">
            <a:xfrm>
              <a:off x="3415" y="2203"/>
              <a:ext cx="34" cy="29"/>
            </a:xfrm>
            <a:custGeom>
              <a:avLst/>
              <a:gdLst/>
              <a:ahLst/>
              <a:cxnLst>
                <a:cxn ang="0">
                  <a:pos x="20" y="70"/>
                </a:cxn>
                <a:cxn ang="0">
                  <a:pos x="10" y="71"/>
                </a:cxn>
                <a:cxn ang="0">
                  <a:pos x="3" y="37"/>
                </a:cxn>
                <a:cxn ang="0">
                  <a:pos x="0" y="13"/>
                </a:cxn>
                <a:cxn ang="0">
                  <a:pos x="63" y="3"/>
                </a:cxn>
                <a:cxn ang="0">
                  <a:pos x="78" y="0"/>
                </a:cxn>
                <a:cxn ang="0">
                  <a:pos x="84" y="24"/>
                </a:cxn>
                <a:cxn ang="0">
                  <a:pos x="82" y="24"/>
                </a:cxn>
                <a:cxn ang="0">
                  <a:pos x="82" y="25"/>
                </a:cxn>
                <a:cxn ang="0">
                  <a:pos x="80" y="25"/>
                </a:cxn>
                <a:cxn ang="0">
                  <a:pos x="85" y="58"/>
                </a:cxn>
                <a:cxn ang="0">
                  <a:pos x="20" y="70"/>
                </a:cxn>
              </a:cxnLst>
              <a:rect l="0" t="0" r="r" b="b"/>
              <a:pathLst>
                <a:path w="85" h="71">
                  <a:moveTo>
                    <a:pt x="20" y="70"/>
                  </a:moveTo>
                  <a:lnTo>
                    <a:pt x="10" y="71"/>
                  </a:lnTo>
                  <a:lnTo>
                    <a:pt x="3" y="37"/>
                  </a:lnTo>
                  <a:lnTo>
                    <a:pt x="0" y="13"/>
                  </a:lnTo>
                  <a:lnTo>
                    <a:pt x="63" y="3"/>
                  </a:lnTo>
                  <a:lnTo>
                    <a:pt x="78" y="0"/>
                  </a:lnTo>
                  <a:lnTo>
                    <a:pt x="84" y="24"/>
                  </a:lnTo>
                  <a:lnTo>
                    <a:pt x="82" y="24"/>
                  </a:lnTo>
                  <a:lnTo>
                    <a:pt x="82" y="25"/>
                  </a:lnTo>
                  <a:lnTo>
                    <a:pt x="80" y="25"/>
                  </a:lnTo>
                  <a:lnTo>
                    <a:pt x="85" y="58"/>
                  </a:lnTo>
                  <a:lnTo>
                    <a:pt x="20" y="7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35" name="Freeform 1767"/>
            <p:cNvSpPr>
              <a:spLocks noEditPoints="1"/>
            </p:cNvSpPr>
            <p:nvPr/>
          </p:nvSpPr>
          <p:spPr bwMode="auto">
            <a:xfrm>
              <a:off x="3743" y="1772"/>
              <a:ext cx="181" cy="282"/>
            </a:xfrm>
            <a:custGeom>
              <a:avLst/>
              <a:gdLst/>
              <a:ahLst/>
              <a:cxnLst>
                <a:cxn ang="0">
                  <a:pos x="201" y="581"/>
                </a:cxn>
                <a:cxn ang="0">
                  <a:pos x="191" y="569"/>
                </a:cxn>
                <a:cxn ang="0">
                  <a:pos x="181" y="584"/>
                </a:cxn>
                <a:cxn ang="0">
                  <a:pos x="172" y="574"/>
                </a:cxn>
                <a:cxn ang="0">
                  <a:pos x="162" y="620"/>
                </a:cxn>
                <a:cxn ang="0">
                  <a:pos x="146" y="661"/>
                </a:cxn>
                <a:cxn ang="0">
                  <a:pos x="116" y="705"/>
                </a:cxn>
                <a:cxn ang="0">
                  <a:pos x="100" y="685"/>
                </a:cxn>
                <a:cxn ang="0">
                  <a:pos x="88" y="670"/>
                </a:cxn>
                <a:cxn ang="0">
                  <a:pos x="85" y="651"/>
                </a:cxn>
                <a:cxn ang="0">
                  <a:pos x="83" y="644"/>
                </a:cxn>
                <a:cxn ang="0">
                  <a:pos x="49" y="538"/>
                </a:cxn>
                <a:cxn ang="0">
                  <a:pos x="12" y="378"/>
                </a:cxn>
                <a:cxn ang="0">
                  <a:pos x="27" y="372"/>
                </a:cxn>
                <a:cxn ang="0">
                  <a:pos x="44" y="361"/>
                </a:cxn>
                <a:cxn ang="0">
                  <a:pos x="54" y="306"/>
                </a:cxn>
                <a:cxn ang="0">
                  <a:pos x="61" y="268"/>
                </a:cxn>
                <a:cxn ang="0">
                  <a:pos x="51" y="251"/>
                </a:cxn>
                <a:cxn ang="0">
                  <a:pos x="51" y="209"/>
                </a:cxn>
                <a:cxn ang="0">
                  <a:pos x="58" y="149"/>
                </a:cxn>
                <a:cxn ang="0">
                  <a:pos x="129" y="38"/>
                </a:cxn>
                <a:cxn ang="0">
                  <a:pos x="194" y="14"/>
                </a:cxn>
                <a:cxn ang="0">
                  <a:pos x="266" y="29"/>
                </a:cxn>
                <a:cxn ang="0">
                  <a:pos x="319" y="203"/>
                </a:cxn>
                <a:cxn ang="0">
                  <a:pos x="326" y="232"/>
                </a:cxn>
                <a:cxn ang="0">
                  <a:pos x="350" y="238"/>
                </a:cxn>
                <a:cxn ang="0">
                  <a:pos x="367" y="253"/>
                </a:cxn>
                <a:cxn ang="0">
                  <a:pos x="386" y="294"/>
                </a:cxn>
                <a:cxn ang="0">
                  <a:pos x="416" y="291"/>
                </a:cxn>
                <a:cxn ang="0">
                  <a:pos x="430" y="326"/>
                </a:cxn>
                <a:cxn ang="0">
                  <a:pos x="437" y="366"/>
                </a:cxn>
                <a:cxn ang="0">
                  <a:pos x="399" y="386"/>
                </a:cxn>
                <a:cxn ang="0">
                  <a:pos x="372" y="403"/>
                </a:cxn>
                <a:cxn ang="0">
                  <a:pos x="362" y="412"/>
                </a:cxn>
                <a:cxn ang="0">
                  <a:pos x="357" y="434"/>
                </a:cxn>
                <a:cxn ang="0">
                  <a:pos x="324" y="436"/>
                </a:cxn>
                <a:cxn ang="0">
                  <a:pos x="312" y="461"/>
                </a:cxn>
                <a:cxn ang="0">
                  <a:pos x="280" y="465"/>
                </a:cxn>
                <a:cxn ang="0">
                  <a:pos x="278" y="429"/>
                </a:cxn>
                <a:cxn ang="0">
                  <a:pos x="263" y="424"/>
                </a:cxn>
                <a:cxn ang="0">
                  <a:pos x="261" y="454"/>
                </a:cxn>
                <a:cxn ang="0">
                  <a:pos x="264" y="511"/>
                </a:cxn>
                <a:cxn ang="0">
                  <a:pos x="237" y="528"/>
                </a:cxn>
                <a:cxn ang="0">
                  <a:pos x="218" y="560"/>
                </a:cxn>
                <a:cxn ang="0">
                  <a:pos x="208" y="533"/>
                </a:cxn>
                <a:cxn ang="0">
                  <a:pos x="206" y="574"/>
                </a:cxn>
                <a:cxn ang="0">
                  <a:pos x="189" y="540"/>
                </a:cxn>
                <a:cxn ang="0">
                  <a:pos x="324" y="444"/>
                </a:cxn>
                <a:cxn ang="0">
                  <a:pos x="336" y="431"/>
                </a:cxn>
                <a:cxn ang="0">
                  <a:pos x="338" y="465"/>
                </a:cxn>
              </a:cxnLst>
              <a:rect l="0" t="0" r="r" b="b"/>
              <a:pathLst>
                <a:path w="452" h="705">
                  <a:moveTo>
                    <a:pt x="189" y="533"/>
                  </a:moveTo>
                  <a:lnTo>
                    <a:pt x="182" y="547"/>
                  </a:lnTo>
                  <a:lnTo>
                    <a:pt x="201" y="581"/>
                  </a:lnTo>
                  <a:lnTo>
                    <a:pt x="198" y="586"/>
                  </a:lnTo>
                  <a:lnTo>
                    <a:pt x="194" y="584"/>
                  </a:lnTo>
                  <a:lnTo>
                    <a:pt x="191" y="569"/>
                  </a:lnTo>
                  <a:lnTo>
                    <a:pt x="186" y="565"/>
                  </a:lnTo>
                  <a:lnTo>
                    <a:pt x="187" y="579"/>
                  </a:lnTo>
                  <a:lnTo>
                    <a:pt x="181" y="584"/>
                  </a:lnTo>
                  <a:lnTo>
                    <a:pt x="177" y="583"/>
                  </a:lnTo>
                  <a:lnTo>
                    <a:pt x="175" y="572"/>
                  </a:lnTo>
                  <a:lnTo>
                    <a:pt x="172" y="574"/>
                  </a:lnTo>
                  <a:lnTo>
                    <a:pt x="160" y="586"/>
                  </a:lnTo>
                  <a:lnTo>
                    <a:pt x="157" y="605"/>
                  </a:lnTo>
                  <a:lnTo>
                    <a:pt x="162" y="620"/>
                  </a:lnTo>
                  <a:lnTo>
                    <a:pt x="152" y="630"/>
                  </a:lnTo>
                  <a:lnTo>
                    <a:pt x="153" y="646"/>
                  </a:lnTo>
                  <a:lnTo>
                    <a:pt x="146" y="661"/>
                  </a:lnTo>
                  <a:lnTo>
                    <a:pt x="138" y="666"/>
                  </a:lnTo>
                  <a:lnTo>
                    <a:pt x="135" y="705"/>
                  </a:lnTo>
                  <a:lnTo>
                    <a:pt x="116" y="705"/>
                  </a:lnTo>
                  <a:lnTo>
                    <a:pt x="114" y="700"/>
                  </a:lnTo>
                  <a:lnTo>
                    <a:pt x="112" y="688"/>
                  </a:lnTo>
                  <a:lnTo>
                    <a:pt x="100" y="685"/>
                  </a:lnTo>
                  <a:lnTo>
                    <a:pt x="99" y="682"/>
                  </a:lnTo>
                  <a:lnTo>
                    <a:pt x="90" y="673"/>
                  </a:lnTo>
                  <a:lnTo>
                    <a:pt x="88" y="670"/>
                  </a:lnTo>
                  <a:lnTo>
                    <a:pt x="88" y="663"/>
                  </a:lnTo>
                  <a:lnTo>
                    <a:pt x="85" y="658"/>
                  </a:lnTo>
                  <a:lnTo>
                    <a:pt x="85" y="651"/>
                  </a:lnTo>
                  <a:lnTo>
                    <a:pt x="83" y="649"/>
                  </a:lnTo>
                  <a:lnTo>
                    <a:pt x="85" y="646"/>
                  </a:lnTo>
                  <a:lnTo>
                    <a:pt x="83" y="644"/>
                  </a:lnTo>
                  <a:lnTo>
                    <a:pt x="82" y="642"/>
                  </a:lnTo>
                  <a:lnTo>
                    <a:pt x="71" y="610"/>
                  </a:lnTo>
                  <a:lnTo>
                    <a:pt x="49" y="538"/>
                  </a:lnTo>
                  <a:lnTo>
                    <a:pt x="30" y="480"/>
                  </a:lnTo>
                  <a:lnTo>
                    <a:pt x="0" y="388"/>
                  </a:lnTo>
                  <a:lnTo>
                    <a:pt x="12" y="378"/>
                  </a:lnTo>
                  <a:lnTo>
                    <a:pt x="25" y="393"/>
                  </a:lnTo>
                  <a:lnTo>
                    <a:pt x="25" y="384"/>
                  </a:lnTo>
                  <a:lnTo>
                    <a:pt x="27" y="372"/>
                  </a:lnTo>
                  <a:lnTo>
                    <a:pt x="24" y="367"/>
                  </a:lnTo>
                  <a:lnTo>
                    <a:pt x="25" y="361"/>
                  </a:lnTo>
                  <a:lnTo>
                    <a:pt x="44" y="361"/>
                  </a:lnTo>
                  <a:lnTo>
                    <a:pt x="29" y="345"/>
                  </a:lnTo>
                  <a:lnTo>
                    <a:pt x="41" y="320"/>
                  </a:lnTo>
                  <a:lnTo>
                    <a:pt x="54" y="306"/>
                  </a:lnTo>
                  <a:lnTo>
                    <a:pt x="49" y="296"/>
                  </a:lnTo>
                  <a:lnTo>
                    <a:pt x="63" y="275"/>
                  </a:lnTo>
                  <a:lnTo>
                    <a:pt x="61" y="268"/>
                  </a:lnTo>
                  <a:lnTo>
                    <a:pt x="54" y="267"/>
                  </a:lnTo>
                  <a:lnTo>
                    <a:pt x="53" y="253"/>
                  </a:lnTo>
                  <a:lnTo>
                    <a:pt x="51" y="251"/>
                  </a:lnTo>
                  <a:lnTo>
                    <a:pt x="54" y="239"/>
                  </a:lnTo>
                  <a:lnTo>
                    <a:pt x="47" y="232"/>
                  </a:lnTo>
                  <a:lnTo>
                    <a:pt x="51" y="209"/>
                  </a:lnTo>
                  <a:lnTo>
                    <a:pt x="63" y="190"/>
                  </a:lnTo>
                  <a:lnTo>
                    <a:pt x="59" y="168"/>
                  </a:lnTo>
                  <a:lnTo>
                    <a:pt x="58" y="149"/>
                  </a:lnTo>
                  <a:lnTo>
                    <a:pt x="102" y="16"/>
                  </a:lnTo>
                  <a:lnTo>
                    <a:pt x="123" y="14"/>
                  </a:lnTo>
                  <a:lnTo>
                    <a:pt x="129" y="38"/>
                  </a:lnTo>
                  <a:lnTo>
                    <a:pt x="148" y="45"/>
                  </a:lnTo>
                  <a:lnTo>
                    <a:pt x="181" y="17"/>
                  </a:lnTo>
                  <a:lnTo>
                    <a:pt x="194" y="14"/>
                  </a:lnTo>
                  <a:lnTo>
                    <a:pt x="198" y="2"/>
                  </a:lnTo>
                  <a:lnTo>
                    <a:pt x="208" y="0"/>
                  </a:lnTo>
                  <a:lnTo>
                    <a:pt x="266" y="29"/>
                  </a:lnTo>
                  <a:lnTo>
                    <a:pt x="317" y="193"/>
                  </a:lnTo>
                  <a:lnTo>
                    <a:pt x="321" y="197"/>
                  </a:lnTo>
                  <a:lnTo>
                    <a:pt x="319" y="203"/>
                  </a:lnTo>
                  <a:lnTo>
                    <a:pt x="324" y="210"/>
                  </a:lnTo>
                  <a:lnTo>
                    <a:pt x="321" y="215"/>
                  </a:lnTo>
                  <a:lnTo>
                    <a:pt x="326" y="232"/>
                  </a:lnTo>
                  <a:lnTo>
                    <a:pt x="333" y="234"/>
                  </a:lnTo>
                  <a:lnTo>
                    <a:pt x="334" y="231"/>
                  </a:lnTo>
                  <a:lnTo>
                    <a:pt x="350" y="238"/>
                  </a:lnTo>
                  <a:lnTo>
                    <a:pt x="368" y="234"/>
                  </a:lnTo>
                  <a:lnTo>
                    <a:pt x="374" y="246"/>
                  </a:lnTo>
                  <a:lnTo>
                    <a:pt x="367" y="253"/>
                  </a:lnTo>
                  <a:lnTo>
                    <a:pt x="380" y="265"/>
                  </a:lnTo>
                  <a:lnTo>
                    <a:pt x="379" y="282"/>
                  </a:lnTo>
                  <a:lnTo>
                    <a:pt x="386" y="294"/>
                  </a:lnTo>
                  <a:lnTo>
                    <a:pt x="399" y="301"/>
                  </a:lnTo>
                  <a:lnTo>
                    <a:pt x="404" y="289"/>
                  </a:lnTo>
                  <a:lnTo>
                    <a:pt x="416" y="291"/>
                  </a:lnTo>
                  <a:lnTo>
                    <a:pt x="420" y="294"/>
                  </a:lnTo>
                  <a:lnTo>
                    <a:pt x="437" y="316"/>
                  </a:lnTo>
                  <a:lnTo>
                    <a:pt x="430" y="326"/>
                  </a:lnTo>
                  <a:lnTo>
                    <a:pt x="452" y="331"/>
                  </a:lnTo>
                  <a:lnTo>
                    <a:pt x="450" y="340"/>
                  </a:lnTo>
                  <a:lnTo>
                    <a:pt x="437" y="366"/>
                  </a:lnTo>
                  <a:lnTo>
                    <a:pt x="425" y="369"/>
                  </a:lnTo>
                  <a:lnTo>
                    <a:pt x="415" y="366"/>
                  </a:lnTo>
                  <a:lnTo>
                    <a:pt x="399" y="386"/>
                  </a:lnTo>
                  <a:lnTo>
                    <a:pt x="397" y="396"/>
                  </a:lnTo>
                  <a:lnTo>
                    <a:pt x="377" y="400"/>
                  </a:lnTo>
                  <a:lnTo>
                    <a:pt x="372" y="403"/>
                  </a:lnTo>
                  <a:lnTo>
                    <a:pt x="372" y="417"/>
                  </a:lnTo>
                  <a:lnTo>
                    <a:pt x="363" y="417"/>
                  </a:lnTo>
                  <a:lnTo>
                    <a:pt x="362" y="412"/>
                  </a:lnTo>
                  <a:lnTo>
                    <a:pt x="362" y="415"/>
                  </a:lnTo>
                  <a:lnTo>
                    <a:pt x="362" y="431"/>
                  </a:lnTo>
                  <a:lnTo>
                    <a:pt x="357" y="434"/>
                  </a:lnTo>
                  <a:lnTo>
                    <a:pt x="346" y="422"/>
                  </a:lnTo>
                  <a:lnTo>
                    <a:pt x="333" y="424"/>
                  </a:lnTo>
                  <a:lnTo>
                    <a:pt x="324" y="436"/>
                  </a:lnTo>
                  <a:lnTo>
                    <a:pt x="316" y="432"/>
                  </a:lnTo>
                  <a:lnTo>
                    <a:pt x="305" y="446"/>
                  </a:lnTo>
                  <a:lnTo>
                    <a:pt x="312" y="461"/>
                  </a:lnTo>
                  <a:lnTo>
                    <a:pt x="310" y="466"/>
                  </a:lnTo>
                  <a:lnTo>
                    <a:pt x="286" y="460"/>
                  </a:lnTo>
                  <a:lnTo>
                    <a:pt x="280" y="465"/>
                  </a:lnTo>
                  <a:lnTo>
                    <a:pt x="276" y="453"/>
                  </a:lnTo>
                  <a:lnTo>
                    <a:pt x="280" y="436"/>
                  </a:lnTo>
                  <a:lnTo>
                    <a:pt x="278" y="429"/>
                  </a:lnTo>
                  <a:lnTo>
                    <a:pt x="268" y="424"/>
                  </a:lnTo>
                  <a:lnTo>
                    <a:pt x="264" y="415"/>
                  </a:lnTo>
                  <a:lnTo>
                    <a:pt x="263" y="424"/>
                  </a:lnTo>
                  <a:lnTo>
                    <a:pt x="271" y="429"/>
                  </a:lnTo>
                  <a:lnTo>
                    <a:pt x="273" y="441"/>
                  </a:lnTo>
                  <a:lnTo>
                    <a:pt x="261" y="454"/>
                  </a:lnTo>
                  <a:lnTo>
                    <a:pt x="264" y="478"/>
                  </a:lnTo>
                  <a:lnTo>
                    <a:pt x="263" y="483"/>
                  </a:lnTo>
                  <a:lnTo>
                    <a:pt x="264" y="511"/>
                  </a:lnTo>
                  <a:lnTo>
                    <a:pt x="254" y="535"/>
                  </a:lnTo>
                  <a:lnTo>
                    <a:pt x="246" y="538"/>
                  </a:lnTo>
                  <a:lnTo>
                    <a:pt x="237" y="528"/>
                  </a:lnTo>
                  <a:lnTo>
                    <a:pt x="232" y="528"/>
                  </a:lnTo>
                  <a:lnTo>
                    <a:pt x="228" y="552"/>
                  </a:lnTo>
                  <a:lnTo>
                    <a:pt x="218" y="560"/>
                  </a:lnTo>
                  <a:lnTo>
                    <a:pt x="210" y="562"/>
                  </a:lnTo>
                  <a:lnTo>
                    <a:pt x="206" y="543"/>
                  </a:lnTo>
                  <a:lnTo>
                    <a:pt x="208" y="533"/>
                  </a:lnTo>
                  <a:lnTo>
                    <a:pt x="201" y="552"/>
                  </a:lnTo>
                  <a:lnTo>
                    <a:pt x="199" y="559"/>
                  </a:lnTo>
                  <a:lnTo>
                    <a:pt x="206" y="574"/>
                  </a:lnTo>
                  <a:lnTo>
                    <a:pt x="205" y="577"/>
                  </a:lnTo>
                  <a:lnTo>
                    <a:pt x="201" y="574"/>
                  </a:lnTo>
                  <a:lnTo>
                    <a:pt x="189" y="540"/>
                  </a:lnTo>
                  <a:lnTo>
                    <a:pt x="191" y="536"/>
                  </a:lnTo>
                  <a:lnTo>
                    <a:pt x="189" y="533"/>
                  </a:lnTo>
                  <a:moveTo>
                    <a:pt x="324" y="444"/>
                  </a:moveTo>
                  <a:lnTo>
                    <a:pt x="326" y="439"/>
                  </a:lnTo>
                  <a:lnTo>
                    <a:pt x="324" y="436"/>
                  </a:lnTo>
                  <a:lnTo>
                    <a:pt x="336" y="431"/>
                  </a:lnTo>
                  <a:lnTo>
                    <a:pt x="348" y="444"/>
                  </a:lnTo>
                  <a:lnTo>
                    <a:pt x="336" y="454"/>
                  </a:lnTo>
                  <a:lnTo>
                    <a:pt x="338" y="465"/>
                  </a:lnTo>
                  <a:lnTo>
                    <a:pt x="326" y="461"/>
                  </a:lnTo>
                  <a:lnTo>
                    <a:pt x="324" y="444"/>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36" name="Freeform 1768"/>
            <p:cNvSpPr>
              <a:spLocks/>
            </p:cNvSpPr>
            <p:nvPr/>
          </p:nvSpPr>
          <p:spPr bwMode="auto">
            <a:xfrm>
              <a:off x="3652" y="1949"/>
              <a:ext cx="84" cy="156"/>
            </a:xfrm>
            <a:custGeom>
              <a:avLst/>
              <a:gdLst/>
              <a:ahLst/>
              <a:cxnLst>
                <a:cxn ang="0">
                  <a:pos x="86" y="381"/>
                </a:cxn>
                <a:cxn ang="0">
                  <a:pos x="72" y="303"/>
                </a:cxn>
                <a:cxn ang="0">
                  <a:pos x="59" y="265"/>
                </a:cxn>
                <a:cxn ang="0">
                  <a:pos x="55" y="258"/>
                </a:cxn>
                <a:cxn ang="0">
                  <a:pos x="43" y="267"/>
                </a:cxn>
                <a:cxn ang="0">
                  <a:pos x="45" y="240"/>
                </a:cxn>
                <a:cxn ang="0">
                  <a:pos x="38" y="221"/>
                </a:cxn>
                <a:cxn ang="0">
                  <a:pos x="30" y="200"/>
                </a:cxn>
                <a:cxn ang="0">
                  <a:pos x="26" y="188"/>
                </a:cxn>
                <a:cxn ang="0">
                  <a:pos x="26" y="173"/>
                </a:cxn>
                <a:cxn ang="0">
                  <a:pos x="26" y="141"/>
                </a:cxn>
                <a:cxn ang="0">
                  <a:pos x="16" y="118"/>
                </a:cxn>
                <a:cxn ang="0">
                  <a:pos x="11" y="108"/>
                </a:cxn>
                <a:cxn ang="0">
                  <a:pos x="7" y="94"/>
                </a:cxn>
                <a:cxn ang="0">
                  <a:pos x="2" y="76"/>
                </a:cxn>
                <a:cxn ang="0">
                  <a:pos x="0" y="50"/>
                </a:cxn>
                <a:cxn ang="0">
                  <a:pos x="152" y="12"/>
                </a:cxn>
                <a:cxn ang="0">
                  <a:pos x="197" y="11"/>
                </a:cxn>
                <a:cxn ang="0">
                  <a:pos x="195" y="38"/>
                </a:cxn>
                <a:cxn ang="0">
                  <a:pos x="200" y="57"/>
                </a:cxn>
                <a:cxn ang="0">
                  <a:pos x="209" y="65"/>
                </a:cxn>
                <a:cxn ang="0">
                  <a:pos x="207" y="76"/>
                </a:cxn>
                <a:cxn ang="0">
                  <a:pos x="202" y="84"/>
                </a:cxn>
                <a:cxn ang="0">
                  <a:pos x="200" y="94"/>
                </a:cxn>
                <a:cxn ang="0">
                  <a:pos x="187" y="108"/>
                </a:cxn>
                <a:cxn ang="0">
                  <a:pos x="175" y="115"/>
                </a:cxn>
                <a:cxn ang="0">
                  <a:pos x="164" y="129"/>
                </a:cxn>
                <a:cxn ang="0">
                  <a:pos x="171" y="144"/>
                </a:cxn>
                <a:cxn ang="0">
                  <a:pos x="175" y="152"/>
                </a:cxn>
                <a:cxn ang="0">
                  <a:pos x="171" y="166"/>
                </a:cxn>
                <a:cxn ang="0">
                  <a:pos x="173" y="175"/>
                </a:cxn>
                <a:cxn ang="0">
                  <a:pos x="168" y="188"/>
                </a:cxn>
                <a:cxn ang="0">
                  <a:pos x="168" y="209"/>
                </a:cxn>
                <a:cxn ang="0">
                  <a:pos x="161" y="236"/>
                </a:cxn>
                <a:cxn ang="0">
                  <a:pos x="159" y="253"/>
                </a:cxn>
                <a:cxn ang="0">
                  <a:pos x="163" y="274"/>
                </a:cxn>
                <a:cxn ang="0">
                  <a:pos x="164" y="292"/>
                </a:cxn>
                <a:cxn ang="0">
                  <a:pos x="170" y="316"/>
                </a:cxn>
                <a:cxn ang="0">
                  <a:pos x="170" y="333"/>
                </a:cxn>
                <a:cxn ang="0">
                  <a:pos x="166" y="344"/>
                </a:cxn>
                <a:cxn ang="0">
                  <a:pos x="173" y="363"/>
                </a:cxn>
                <a:cxn ang="0">
                  <a:pos x="180" y="368"/>
                </a:cxn>
                <a:cxn ang="0">
                  <a:pos x="118" y="383"/>
                </a:cxn>
              </a:cxnLst>
              <a:rect l="0" t="0" r="r" b="b"/>
              <a:pathLst>
                <a:path w="209" h="390">
                  <a:moveTo>
                    <a:pt x="93" y="388"/>
                  </a:moveTo>
                  <a:lnTo>
                    <a:pt x="91" y="390"/>
                  </a:lnTo>
                  <a:lnTo>
                    <a:pt x="86" y="381"/>
                  </a:lnTo>
                  <a:lnTo>
                    <a:pt x="86" y="376"/>
                  </a:lnTo>
                  <a:lnTo>
                    <a:pt x="82" y="361"/>
                  </a:lnTo>
                  <a:lnTo>
                    <a:pt x="72" y="303"/>
                  </a:lnTo>
                  <a:lnTo>
                    <a:pt x="65" y="272"/>
                  </a:lnTo>
                  <a:lnTo>
                    <a:pt x="62" y="267"/>
                  </a:lnTo>
                  <a:lnTo>
                    <a:pt x="59" y="265"/>
                  </a:lnTo>
                  <a:lnTo>
                    <a:pt x="59" y="262"/>
                  </a:lnTo>
                  <a:lnTo>
                    <a:pt x="57" y="258"/>
                  </a:lnTo>
                  <a:lnTo>
                    <a:pt x="55" y="258"/>
                  </a:lnTo>
                  <a:lnTo>
                    <a:pt x="48" y="260"/>
                  </a:lnTo>
                  <a:lnTo>
                    <a:pt x="48" y="269"/>
                  </a:lnTo>
                  <a:lnTo>
                    <a:pt x="43" y="267"/>
                  </a:lnTo>
                  <a:lnTo>
                    <a:pt x="41" y="260"/>
                  </a:lnTo>
                  <a:lnTo>
                    <a:pt x="45" y="246"/>
                  </a:lnTo>
                  <a:lnTo>
                    <a:pt x="45" y="240"/>
                  </a:lnTo>
                  <a:lnTo>
                    <a:pt x="43" y="236"/>
                  </a:lnTo>
                  <a:lnTo>
                    <a:pt x="40" y="233"/>
                  </a:lnTo>
                  <a:lnTo>
                    <a:pt x="38" y="221"/>
                  </a:lnTo>
                  <a:lnTo>
                    <a:pt x="33" y="217"/>
                  </a:lnTo>
                  <a:lnTo>
                    <a:pt x="30" y="205"/>
                  </a:lnTo>
                  <a:lnTo>
                    <a:pt x="30" y="200"/>
                  </a:lnTo>
                  <a:lnTo>
                    <a:pt x="24" y="197"/>
                  </a:lnTo>
                  <a:lnTo>
                    <a:pt x="24" y="195"/>
                  </a:lnTo>
                  <a:lnTo>
                    <a:pt x="26" y="188"/>
                  </a:lnTo>
                  <a:lnTo>
                    <a:pt x="24" y="183"/>
                  </a:lnTo>
                  <a:lnTo>
                    <a:pt x="26" y="178"/>
                  </a:lnTo>
                  <a:lnTo>
                    <a:pt x="26" y="173"/>
                  </a:lnTo>
                  <a:lnTo>
                    <a:pt x="31" y="163"/>
                  </a:lnTo>
                  <a:lnTo>
                    <a:pt x="24" y="146"/>
                  </a:lnTo>
                  <a:lnTo>
                    <a:pt x="26" y="141"/>
                  </a:lnTo>
                  <a:lnTo>
                    <a:pt x="26" y="135"/>
                  </a:lnTo>
                  <a:lnTo>
                    <a:pt x="18" y="120"/>
                  </a:lnTo>
                  <a:lnTo>
                    <a:pt x="16" y="118"/>
                  </a:lnTo>
                  <a:lnTo>
                    <a:pt x="12" y="115"/>
                  </a:lnTo>
                  <a:lnTo>
                    <a:pt x="11" y="110"/>
                  </a:lnTo>
                  <a:lnTo>
                    <a:pt x="11" y="108"/>
                  </a:lnTo>
                  <a:lnTo>
                    <a:pt x="9" y="103"/>
                  </a:lnTo>
                  <a:lnTo>
                    <a:pt x="11" y="100"/>
                  </a:lnTo>
                  <a:lnTo>
                    <a:pt x="7" y="94"/>
                  </a:lnTo>
                  <a:lnTo>
                    <a:pt x="9" y="81"/>
                  </a:lnTo>
                  <a:lnTo>
                    <a:pt x="4" y="79"/>
                  </a:lnTo>
                  <a:lnTo>
                    <a:pt x="2" y="76"/>
                  </a:lnTo>
                  <a:lnTo>
                    <a:pt x="4" y="62"/>
                  </a:lnTo>
                  <a:lnTo>
                    <a:pt x="0" y="55"/>
                  </a:lnTo>
                  <a:lnTo>
                    <a:pt x="0" y="50"/>
                  </a:lnTo>
                  <a:lnTo>
                    <a:pt x="16" y="47"/>
                  </a:lnTo>
                  <a:lnTo>
                    <a:pt x="84" y="30"/>
                  </a:lnTo>
                  <a:lnTo>
                    <a:pt x="152" y="12"/>
                  </a:lnTo>
                  <a:lnTo>
                    <a:pt x="195" y="0"/>
                  </a:lnTo>
                  <a:lnTo>
                    <a:pt x="192" y="7"/>
                  </a:lnTo>
                  <a:lnTo>
                    <a:pt x="197" y="11"/>
                  </a:lnTo>
                  <a:lnTo>
                    <a:pt x="199" y="18"/>
                  </a:lnTo>
                  <a:lnTo>
                    <a:pt x="195" y="31"/>
                  </a:lnTo>
                  <a:lnTo>
                    <a:pt x="195" y="38"/>
                  </a:lnTo>
                  <a:lnTo>
                    <a:pt x="192" y="45"/>
                  </a:lnTo>
                  <a:lnTo>
                    <a:pt x="197" y="53"/>
                  </a:lnTo>
                  <a:lnTo>
                    <a:pt x="200" y="57"/>
                  </a:lnTo>
                  <a:lnTo>
                    <a:pt x="204" y="59"/>
                  </a:lnTo>
                  <a:lnTo>
                    <a:pt x="205" y="64"/>
                  </a:lnTo>
                  <a:lnTo>
                    <a:pt x="209" y="65"/>
                  </a:lnTo>
                  <a:lnTo>
                    <a:pt x="204" y="72"/>
                  </a:lnTo>
                  <a:lnTo>
                    <a:pt x="204" y="74"/>
                  </a:lnTo>
                  <a:lnTo>
                    <a:pt x="207" y="76"/>
                  </a:lnTo>
                  <a:lnTo>
                    <a:pt x="207" y="81"/>
                  </a:lnTo>
                  <a:lnTo>
                    <a:pt x="204" y="84"/>
                  </a:lnTo>
                  <a:lnTo>
                    <a:pt x="202" y="84"/>
                  </a:lnTo>
                  <a:lnTo>
                    <a:pt x="200" y="86"/>
                  </a:lnTo>
                  <a:lnTo>
                    <a:pt x="202" y="91"/>
                  </a:lnTo>
                  <a:lnTo>
                    <a:pt x="200" y="94"/>
                  </a:lnTo>
                  <a:lnTo>
                    <a:pt x="192" y="100"/>
                  </a:lnTo>
                  <a:lnTo>
                    <a:pt x="188" y="103"/>
                  </a:lnTo>
                  <a:lnTo>
                    <a:pt x="187" y="108"/>
                  </a:lnTo>
                  <a:lnTo>
                    <a:pt x="187" y="110"/>
                  </a:lnTo>
                  <a:lnTo>
                    <a:pt x="176" y="113"/>
                  </a:lnTo>
                  <a:lnTo>
                    <a:pt x="175" y="115"/>
                  </a:lnTo>
                  <a:lnTo>
                    <a:pt x="170" y="117"/>
                  </a:lnTo>
                  <a:lnTo>
                    <a:pt x="166" y="122"/>
                  </a:lnTo>
                  <a:lnTo>
                    <a:pt x="164" y="129"/>
                  </a:lnTo>
                  <a:lnTo>
                    <a:pt x="168" y="132"/>
                  </a:lnTo>
                  <a:lnTo>
                    <a:pt x="168" y="141"/>
                  </a:lnTo>
                  <a:lnTo>
                    <a:pt x="171" y="144"/>
                  </a:lnTo>
                  <a:lnTo>
                    <a:pt x="173" y="149"/>
                  </a:lnTo>
                  <a:lnTo>
                    <a:pt x="173" y="152"/>
                  </a:lnTo>
                  <a:lnTo>
                    <a:pt x="175" y="152"/>
                  </a:lnTo>
                  <a:lnTo>
                    <a:pt x="175" y="154"/>
                  </a:lnTo>
                  <a:lnTo>
                    <a:pt x="171" y="163"/>
                  </a:lnTo>
                  <a:lnTo>
                    <a:pt x="171" y="166"/>
                  </a:lnTo>
                  <a:lnTo>
                    <a:pt x="170" y="171"/>
                  </a:lnTo>
                  <a:lnTo>
                    <a:pt x="170" y="173"/>
                  </a:lnTo>
                  <a:lnTo>
                    <a:pt x="173" y="175"/>
                  </a:lnTo>
                  <a:lnTo>
                    <a:pt x="171" y="178"/>
                  </a:lnTo>
                  <a:lnTo>
                    <a:pt x="171" y="183"/>
                  </a:lnTo>
                  <a:lnTo>
                    <a:pt x="168" y="188"/>
                  </a:lnTo>
                  <a:lnTo>
                    <a:pt x="170" y="200"/>
                  </a:lnTo>
                  <a:lnTo>
                    <a:pt x="168" y="207"/>
                  </a:lnTo>
                  <a:lnTo>
                    <a:pt x="168" y="209"/>
                  </a:lnTo>
                  <a:lnTo>
                    <a:pt x="164" y="212"/>
                  </a:lnTo>
                  <a:lnTo>
                    <a:pt x="161" y="219"/>
                  </a:lnTo>
                  <a:lnTo>
                    <a:pt x="161" y="236"/>
                  </a:lnTo>
                  <a:lnTo>
                    <a:pt x="158" y="241"/>
                  </a:lnTo>
                  <a:lnTo>
                    <a:pt x="158" y="250"/>
                  </a:lnTo>
                  <a:lnTo>
                    <a:pt x="159" y="253"/>
                  </a:lnTo>
                  <a:lnTo>
                    <a:pt x="161" y="265"/>
                  </a:lnTo>
                  <a:lnTo>
                    <a:pt x="161" y="270"/>
                  </a:lnTo>
                  <a:lnTo>
                    <a:pt x="163" y="274"/>
                  </a:lnTo>
                  <a:lnTo>
                    <a:pt x="163" y="279"/>
                  </a:lnTo>
                  <a:lnTo>
                    <a:pt x="164" y="281"/>
                  </a:lnTo>
                  <a:lnTo>
                    <a:pt x="164" y="292"/>
                  </a:lnTo>
                  <a:lnTo>
                    <a:pt x="164" y="304"/>
                  </a:lnTo>
                  <a:lnTo>
                    <a:pt x="168" y="311"/>
                  </a:lnTo>
                  <a:lnTo>
                    <a:pt x="170" y="316"/>
                  </a:lnTo>
                  <a:lnTo>
                    <a:pt x="168" y="322"/>
                  </a:lnTo>
                  <a:lnTo>
                    <a:pt x="171" y="328"/>
                  </a:lnTo>
                  <a:lnTo>
                    <a:pt x="170" y="333"/>
                  </a:lnTo>
                  <a:lnTo>
                    <a:pt x="166" y="335"/>
                  </a:lnTo>
                  <a:lnTo>
                    <a:pt x="166" y="339"/>
                  </a:lnTo>
                  <a:lnTo>
                    <a:pt x="166" y="344"/>
                  </a:lnTo>
                  <a:lnTo>
                    <a:pt x="164" y="352"/>
                  </a:lnTo>
                  <a:lnTo>
                    <a:pt x="170" y="361"/>
                  </a:lnTo>
                  <a:lnTo>
                    <a:pt x="173" y="363"/>
                  </a:lnTo>
                  <a:lnTo>
                    <a:pt x="173" y="364"/>
                  </a:lnTo>
                  <a:lnTo>
                    <a:pt x="176" y="366"/>
                  </a:lnTo>
                  <a:lnTo>
                    <a:pt x="180" y="368"/>
                  </a:lnTo>
                  <a:lnTo>
                    <a:pt x="181" y="369"/>
                  </a:lnTo>
                  <a:lnTo>
                    <a:pt x="129" y="381"/>
                  </a:lnTo>
                  <a:lnTo>
                    <a:pt x="118" y="383"/>
                  </a:lnTo>
                  <a:lnTo>
                    <a:pt x="93" y="388"/>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37" name="Freeform 1769"/>
            <p:cNvSpPr>
              <a:spLocks/>
            </p:cNvSpPr>
            <p:nvPr/>
          </p:nvSpPr>
          <p:spPr bwMode="auto">
            <a:xfrm>
              <a:off x="3715" y="1927"/>
              <a:ext cx="79" cy="170"/>
            </a:xfrm>
            <a:custGeom>
              <a:avLst/>
              <a:gdLst/>
              <a:ahLst/>
              <a:cxnLst>
                <a:cxn ang="0">
                  <a:pos x="23" y="423"/>
                </a:cxn>
                <a:cxn ang="0">
                  <a:pos x="18" y="420"/>
                </a:cxn>
                <a:cxn ang="0">
                  <a:pos x="15" y="417"/>
                </a:cxn>
                <a:cxn ang="0">
                  <a:pos x="6" y="406"/>
                </a:cxn>
                <a:cxn ang="0">
                  <a:pos x="8" y="393"/>
                </a:cxn>
                <a:cxn ang="0">
                  <a:pos x="12" y="387"/>
                </a:cxn>
                <a:cxn ang="0">
                  <a:pos x="10" y="376"/>
                </a:cxn>
                <a:cxn ang="0">
                  <a:pos x="10" y="365"/>
                </a:cxn>
                <a:cxn ang="0">
                  <a:pos x="6" y="346"/>
                </a:cxn>
                <a:cxn ang="0">
                  <a:pos x="5" y="333"/>
                </a:cxn>
                <a:cxn ang="0">
                  <a:pos x="3" y="324"/>
                </a:cxn>
                <a:cxn ang="0">
                  <a:pos x="1" y="307"/>
                </a:cxn>
                <a:cxn ang="0">
                  <a:pos x="0" y="295"/>
                </a:cxn>
                <a:cxn ang="0">
                  <a:pos x="3" y="273"/>
                </a:cxn>
                <a:cxn ang="0">
                  <a:pos x="10" y="263"/>
                </a:cxn>
                <a:cxn ang="0">
                  <a:pos x="12" y="254"/>
                </a:cxn>
                <a:cxn ang="0">
                  <a:pos x="13" y="237"/>
                </a:cxn>
                <a:cxn ang="0">
                  <a:pos x="15" y="229"/>
                </a:cxn>
                <a:cxn ang="0">
                  <a:pos x="12" y="225"/>
                </a:cxn>
                <a:cxn ang="0">
                  <a:pos x="13" y="217"/>
                </a:cxn>
                <a:cxn ang="0">
                  <a:pos x="17" y="206"/>
                </a:cxn>
                <a:cxn ang="0">
                  <a:pos x="15" y="203"/>
                </a:cxn>
                <a:cxn ang="0">
                  <a:pos x="10" y="195"/>
                </a:cxn>
                <a:cxn ang="0">
                  <a:pos x="6" y="183"/>
                </a:cxn>
                <a:cxn ang="0">
                  <a:pos x="12" y="171"/>
                </a:cxn>
                <a:cxn ang="0">
                  <a:pos x="18" y="167"/>
                </a:cxn>
                <a:cxn ang="0">
                  <a:pos x="29" y="162"/>
                </a:cxn>
                <a:cxn ang="0">
                  <a:pos x="34" y="154"/>
                </a:cxn>
                <a:cxn ang="0">
                  <a:pos x="44" y="145"/>
                </a:cxn>
                <a:cxn ang="0">
                  <a:pos x="44" y="138"/>
                </a:cxn>
                <a:cxn ang="0">
                  <a:pos x="49" y="135"/>
                </a:cxn>
                <a:cxn ang="0">
                  <a:pos x="46" y="128"/>
                </a:cxn>
                <a:cxn ang="0">
                  <a:pos x="51" y="119"/>
                </a:cxn>
                <a:cxn ang="0">
                  <a:pos x="46" y="113"/>
                </a:cxn>
                <a:cxn ang="0">
                  <a:pos x="39" y="107"/>
                </a:cxn>
                <a:cxn ang="0">
                  <a:pos x="37" y="92"/>
                </a:cxn>
                <a:cxn ang="0">
                  <a:pos x="41" y="72"/>
                </a:cxn>
                <a:cxn ang="0">
                  <a:pos x="34" y="61"/>
                </a:cxn>
                <a:cxn ang="0">
                  <a:pos x="35" y="48"/>
                </a:cxn>
                <a:cxn ang="0">
                  <a:pos x="41" y="24"/>
                </a:cxn>
                <a:cxn ang="0">
                  <a:pos x="41" y="19"/>
                </a:cxn>
                <a:cxn ang="0">
                  <a:pos x="64" y="10"/>
                </a:cxn>
                <a:cxn ang="0">
                  <a:pos x="100" y="92"/>
                </a:cxn>
                <a:cxn ang="0">
                  <a:pos x="141" y="222"/>
                </a:cxn>
                <a:cxn ang="0">
                  <a:pos x="153" y="256"/>
                </a:cxn>
                <a:cxn ang="0">
                  <a:pos x="153" y="261"/>
                </a:cxn>
                <a:cxn ang="0">
                  <a:pos x="155" y="270"/>
                </a:cxn>
                <a:cxn ang="0">
                  <a:pos x="158" y="282"/>
                </a:cxn>
                <a:cxn ang="0">
                  <a:pos x="169" y="294"/>
                </a:cxn>
                <a:cxn ang="0">
                  <a:pos x="182" y="300"/>
                </a:cxn>
                <a:cxn ang="0">
                  <a:pos x="186" y="317"/>
                </a:cxn>
                <a:cxn ang="0">
                  <a:pos x="181" y="323"/>
                </a:cxn>
                <a:cxn ang="0">
                  <a:pos x="181" y="329"/>
                </a:cxn>
                <a:cxn ang="0">
                  <a:pos x="198" y="324"/>
                </a:cxn>
                <a:cxn ang="0">
                  <a:pos x="193" y="357"/>
                </a:cxn>
                <a:cxn ang="0">
                  <a:pos x="184" y="357"/>
                </a:cxn>
                <a:cxn ang="0">
                  <a:pos x="172" y="372"/>
                </a:cxn>
                <a:cxn ang="0">
                  <a:pos x="160" y="376"/>
                </a:cxn>
                <a:cxn ang="0">
                  <a:pos x="155" y="387"/>
                </a:cxn>
                <a:cxn ang="0">
                  <a:pos x="152" y="394"/>
                </a:cxn>
                <a:cxn ang="0">
                  <a:pos x="82" y="411"/>
                </a:cxn>
              </a:cxnLst>
              <a:rect l="0" t="0" r="r" b="b"/>
              <a:pathLst>
                <a:path w="198" h="423">
                  <a:moveTo>
                    <a:pt x="42" y="420"/>
                  </a:moveTo>
                  <a:lnTo>
                    <a:pt x="23" y="423"/>
                  </a:lnTo>
                  <a:lnTo>
                    <a:pt x="22" y="422"/>
                  </a:lnTo>
                  <a:lnTo>
                    <a:pt x="18" y="420"/>
                  </a:lnTo>
                  <a:lnTo>
                    <a:pt x="15" y="418"/>
                  </a:lnTo>
                  <a:lnTo>
                    <a:pt x="15" y="417"/>
                  </a:lnTo>
                  <a:lnTo>
                    <a:pt x="12" y="415"/>
                  </a:lnTo>
                  <a:lnTo>
                    <a:pt x="6" y="406"/>
                  </a:lnTo>
                  <a:lnTo>
                    <a:pt x="8" y="398"/>
                  </a:lnTo>
                  <a:lnTo>
                    <a:pt x="8" y="393"/>
                  </a:lnTo>
                  <a:lnTo>
                    <a:pt x="8" y="389"/>
                  </a:lnTo>
                  <a:lnTo>
                    <a:pt x="12" y="387"/>
                  </a:lnTo>
                  <a:lnTo>
                    <a:pt x="13" y="382"/>
                  </a:lnTo>
                  <a:lnTo>
                    <a:pt x="10" y="376"/>
                  </a:lnTo>
                  <a:lnTo>
                    <a:pt x="12" y="370"/>
                  </a:lnTo>
                  <a:lnTo>
                    <a:pt x="10" y="365"/>
                  </a:lnTo>
                  <a:lnTo>
                    <a:pt x="6" y="358"/>
                  </a:lnTo>
                  <a:lnTo>
                    <a:pt x="6" y="346"/>
                  </a:lnTo>
                  <a:lnTo>
                    <a:pt x="6" y="335"/>
                  </a:lnTo>
                  <a:lnTo>
                    <a:pt x="5" y="333"/>
                  </a:lnTo>
                  <a:lnTo>
                    <a:pt x="5" y="328"/>
                  </a:lnTo>
                  <a:lnTo>
                    <a:pt x="3" y="324"/>
                  </a:lnTo>
                  <a:lnTo>
                    <a:pt x="3" y="319"/>
                  </a:lnTo>
                  <a:lnTo>
                    <a:pt x="1" y="307"/>
                  </a:lnTo>
                  <a:lnTo>
                    <a:pt x="0" y="304"/>
                  </a:lnTo>
                  <a:lnTo>
                    <a:pt x="0" y="295"/>
                  </a:lnTo>
                  <a:lnTo>
                    <a:pt x="3" y="290"/>
                  </a:lnTo>
                  <a:lnTo>
                    <a:pt x="3" y="273"/>
                  </a:lnTo>
                  <a:lnTo>
                    <a:pt x="6" y="266"/>
                  </a:lnTo>
                  <a:lnTo>
                    <a:pt x="10" y="263"/>
                  </a:lnTo>
                  <a:lnTo>
                    <a:pt x="10" y="261"/>
                  </a:lnTo>
                  <a:lnTo>
                    <a:pt x="12" y="254"/>
                  </a:lnTo>
                  <a:lnTo>
                    <a:pt x="10" y="242"/>
                  </a:lnTo>
                  <a:lnTo>
                    <a:pt x="13" y="237"/>
                  </a:lnTo>
                  <a:lnTo>
                    <a:pt x="13" y="232"/>
                  </a:lnTo>
                  <a:lnTo>
                    <a:pt x="15" y="229"/>
                  </a:lnTo>
                  <a:lnTo>
                    <a:pt x="12" y="227"/>
                  </a:lnTo>
                  <a:lnTo>
                    <a:pt x="12" y="225"/>
                  </a:lnTo>
                  <a:lnTo>
                    <a:pt x="13" y="220"/>
                  </a:lnTo>
                  <a:lnTo>
                    <a:pt x="13" y="217"/>
                  </a:lnTo>
                  <a:lnTo>
                    <a:pt x="17" y="208"/>
                  </a:lnTo>
                  <a:lnTo>
                    <a:pt x="17" y="206"/>
                  </a:lnTo>
                  <a:lnTo>
                    <a:pt x="15" y="206"/>
                  </a:lnTo>
                  <a:lnTo>
                    <a:pt x="15" y="203"/>
                  </a:lnTo>
                  <a:lnTo>
                    <a:pt x="13" y="198"/>
                  </a:lnTo>
                  <a:lnTo>
                    <a:pt x="10" y="195"/>
                  </a:lnTo>
                  <a:lnTo>
                    <a:pt x="10" y="186"/>
                  </a:lnTo>
                  <a:lnTo>
                    <a:pt x="6" y="183"/>
                  </a:lnTo>
                  <a:lnTo>
                    <a:pt x="8" y="176"/>
                  </a:lnTo>
                  <a:lnTo>
                    <a:pt x="12" y="171"/>
                  </a:lnTo>
                  <a:lnTo>
                    <a:pt x="17" y="169"/>
                  </a:lnTo>
                  <a:lnTo>
                    <a:pt x="18" y="167"/>
                  </a:lnTo>
                  <a:lnTo>
                    <a:pt x="29" y="164"/>
                  </a:lnTo>
                  <a:lnTo>
                    <a:pt x="29" y="162"/>
                  </a:lnTo>
                  <a:lnTo>
                    <a:pt x="30" y="157"/>
                  </a:lnTo>
                  <a:lnTo>
                    <a:pt x="34" y="154"/>
                  </a:lnTo>
                  <a:lnTo>
                    <a:pt x="42" y="148"/>
                  </a:lnTo>
                  <a:lnTo>
                    <a:pt x="44" y="145"/>
                  </a:lnTo>
                  <a:lnTo>
                    <a:pt x="42" y="140"/>
                  </a:lnTo>
                  <a:lnTo>
                    <a:pt x="44" y="138"/>
                  </a:lnTo>
                  <a:lnTo>
                    <a:pt x="46" y="138"/>
                  </a:lnTo>
                  <a:lnTo>
                    <a:pt x="49" y="135"/>
                  </a:lnTo>
                  <a:lnTo>
                    <a:pt x="49" y="130"/>
                  </a:lnTo>
                  <a:lnTo>
                    <a:pt x="46" y="128"/>
                  </a:lnTo>
                  <a:lnTo>
                    <a:pt x="46" y="126"/>
                  </a:lnTo>
                  <a:lnTo>
                    <a:pt x="51" y="119"/>
                  </a:lnTo>
                  <a:lnTo>
                    <a:pt x="47" y="118"/>
                  </a:lnTo>
                  <a:lnTo>
                    <a:pt x="46" y="113"/>
                  </a:lnTo>
                  <a:lnTo>
                    <a:pt x="42" y="111"/>
                  </a:lnTo>
                  <a:lnTo>
                    <a:pt x="39" y="107"/>
                  </a:lnTo>
                  <a:lnTo>
                    <a:pt x="34" y="99"/>
                  </a:lnTo>
                  <a:lnTo>
                    <a:pt x="37" y="92"/>
                  </a:lnTo>
                  <a:lnTo>
                    <a:pt x="37" y="85"/>
                  </a:lnTo>
                  <a:lnTo>
                    <a:pt x="41" y="72"/>
                  </a:lnTo>
                  <a:lnTo>
                    <a:pt x="39" y="65"/>
                  </a:lnTo>
                  <a:lnTo>
                    <a:pt x="34" y="61"/>
                  </a:lnTo>
                  <a:lnTo>
                    <a:pt x="37" y="54"/>
                  </a:lnTo>
                  <a:lnTo>
                    <a:pt x="35" y="48"/>
                  </a:lnTo>
                  <a:lnTo>
                    <a:pt x="41" y="37"/>
                  </a:lnTo>
                  <a:lnTo>
                    <a:pt x="41" y="24"/>
                  </a:lnTo>
                  <a:lnTo>
                    <a:pt x="34" y="19"/>
                  </a:lnTo>
                  <a:lnTo>
                    <a:pt x="41" y="19"/>
                  </a:lnTo>
                  <a:lnTo>
                    <a:pt x="47" y="7"/>
                  </a:lnTo>
                  <a:lnTo>
                    <a:pt x="64" y="10"/>
                  </a:lnTo>
                  <a:lnTo>
                    <a:pt x="70" y="0"/>
                  </a:lnTo>
                  <a:lnTo>
                    <a:pt x="100" y="92"/>
                  </a:lnTo>
                  <a:lnTo>
                    <a:pt x="119" y="150"/>
                  </a:lnTo>
                  <a:lnTo>
                    <a:pt x="141" y="222"/>
                  </a:lnTo>
                  <a:lnTo>
                    <a:pt x="152" y="254"/>
                  </a:lnTo>
                  <a:lnTo>
                    <a:pt x="153" y="256"/>
                  </a:lnTo>
                  <a:lnTo>
                    <a:pt x="155" y="258"/>
                  </a:lnTo>
                  <a:lnTo>
                    <a:pt x="153" y="261"/>
                  </a:lnTo>
                  <a:lnTo>
                    <a:pt x="155" y="263"/>
                  </a:lnTo>
                  <a:lnTo>
                    <a:pt x="155" y="270"/>
                  </a:lnTo>
                  <a:lnTo>
                    <a:pt x="158" y="275"/>
                  </a:lnTo>
                  <a:lnTo>
                    <a:pt x="158" y="282"/>
                  </a:lnTo>
                  <a:lnTo>
                    <a:pt x="160" y="285"/>
                  </a:lnTo>
                  <a:lnTo>
                    <a:pt x="169" y="294"/>
                  </a:lnTo>
                  <a:lnTo>
                    <a:pt x="170" y="297"/>
                  </a:lnTo>
                  <a:lnTo>
                    <a:pt x="182" y="300"/>
                  </a:lnTo>
                  <a:lnTo>
                    <a:pt x="184" y="312"/>
                  </a:lnTo>
                  <a:lnTo>
                    <a:pt x="186" y="317"/>
                  </a:lnTo>
                  <a:lnTo>
                    <a:pt x="179" y="319"/>
                  </a:lnTo>
                  <a:lnTo>
                    <a:pt x="181" y="323"/>
                  </a:lnTo>
                  <a:lnTo>
                    <a:pt x="179" y="326"/>
                  </a:lnTo>
                  <a:lnTo>
                    <a:pt x="181" y="329"/>
                  </a:lnTo>
                  <a:lnTo>
                    <a:pt x="187" y="323"/>
                  </a:lnTo>
                  <a:lnTo>
                    <a:pt x="198" y="324"/>
                  </a:lnTo>
                  <a:lnTo>
                    <a:pt x="198" y="355"/>
                  </a:lnTo>
                  <a:lnTo>
                    <a:pt x="193" y="357"/>
                  </a:lnTo>
                  <a:lnTo>
                    <a:pt x="187" y="355"/>
                  </a:lnTo>
                  <a:lnTo>
                    <a:pt x="184" y="357"/>
                  </a:lnTo>
                  <a:lnTo>
                    <a:pt x="174" y="364"/>
                  </a:lnTo>
                  <a:lnTo>
                    <a:pt x="172" y="372"/>
                  </a:lnTo>
                  <a:lnTo>
                    <a:pt x="165" y="372"/>
                  </a:lnTo>
                  <a:lnTo>
                    <a:pt x="160" y="376"/>
                  </a:lnTo>
                  <a:lnTo>
                    <a:pt x="162" y="386"/>
                  </a:lnTo>
                  <a:lnTo>
                    <a:pt x="155" y="387"/>
                  </a:lnTo>
                  <a:lnTo>
                    <a:pt x="155" y="389"/>
                  </a:lnTo>
                  <a:lnTo>
                    <a:pt x="152" y="394"/>
                  </a:lnTo>
                  <a:lnTo>
                    <a:pt x="85" y="411"/>
                  </a:lnTo>
                  <a:lnTo>
                    <a:pt x="82" y="411"/>
                  </a:lnTo>
                  <a:lnTo>
                    <a:pt x="42" y="420"/>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38" name="Freeform 1770"/>
            <p:cNvSpPr>
              <a:spLocks noEditPoints="1"/>
            </p:cNvSpPr>
            <p:nvPr/>
          </p:nvSpPr>
          <p:spPr bwMode="auto">
            <a:xfrm>
              <a:off x="3688" y="2069"/>
              <a:ext cx="170" cy="94"/>
            </a:xfrm>
            <a:custGeom>
              <a:avLst/>
              <a:gdLst/>
              <a:ahLst/>
              <a:cxnLst>
                <a:cxn ang="0">
                  <a:pos x="251" y="179"/>
                </a:cxn>
                <a:cxn ang="0">
                  <a:pos x="250" y="167"/>
                </a:cxn>
                <a:cxn ang="0">
                  <a:pos x="248" y="162"/>
                </a:cxn>
                <a:cxn ang="0">
                  <a:pos x="239" y="150"/>
                </a:cxn>
                <a:cxn ang="0">
                  <a:pos x="226" y="150"/>
                </a:cxn>
                <a:cxn ang="0">
                  <a:pos x="192" y="157"/>
                </a:cxn>
                <a:cxn ang="0">
                  <a:pos x="154" y="166"/>
                </a:cxn>
                <a:cxn ang="0">
                  <a:pos x="106" y="178"/>
                </a:cxn>
                <a:cxn ang="0">
                  <a:pos x="103" y="179"/>
                </a:cxn>
                <a:cxn ang="0">
                  <a:pos x="86" y="181"/>
                </a:cxn>
                <a:cxn ang="0">
                  <a:pos x="79" y="190"/>
                </a:cxn>
                <a:cxn ang="0">
                  <a:pos x="57" y="188"/>
                </a:cxn>
                <a:cxn ang="0">
                  <a:pos x="4" y="200"/>
                </a:cxn>
                <a:cxn ang="0">
                  <a:pos x="2" y="126"/>
                </a:cxn>
                <a:cxn ang="0">
                  <a:pos x="29" y="82"/>
                </a:cxn>
                <a:cxn ang="0">
                  <a:pos x="92" y="68"/>
                </a:cxn>
                <a:cxn ang="0">
                  <a:pos x="151" y="56"/>
                </a:cxn>
                <a:cxn ang="0">
                  <a:pos x="221" y="39"/>
                </a:cxn>
                <a:cxn ang="0">
                  <a:pos x="224" y="32"/>
                </a:cxn>
                <a:cxn ang="0">
                  <a:pos x="229" y="21"/>
                </a:cxn>
                <a:cxn ang="0">
                  <a:pos x="241" y="17"/>
                </a:cxn>
                <a:cxn ang="0">
                  <a:pos x="253" y="2"/>
                </a:cxn>
                <a:cxn ang="0">
                  <a:pos x="262" y="2"/>
                </a:cxn>
                <a:cxn ang="0">
                  <a:pos x="282" y="29"/>
                </a:cxn>
                <a:cxn ang="0">
                  <a:pos x="297" y="38"/>
                </a:cxn>
                <a:cxn ang="0">
                  <a:pos x="274" y="67"/>
                </a:cxn>
                <a:cxn ang="0">
                  <a:pos x="265" y="94"/>
                </a:cxn>
                <a:cxn ang="0">
                  <a:pos x="282" y="94"/>
                </a:cxn>
                <a:cxn ang="0">
                  <a:pos x="296" y="92"/>
                </a:cxn>
                <a:cxn ang="0">
                  <a:pos x="325" y="130"/>
                </a:cxn>
                <a:cxn ang="0">
                  <a:pos x="340" y="152"/>
                </a:cxn>
                <a:cxn ang="0">
                  <a:pos x="373" y="155"/>
                </a:cxn>
                <a:cxn ang="0">
                  <a:pos x="381" y="155"/>
                </a:cxn>
                <a:cxn ang="0">
                  <a:pos x="396" y="128"/>
                </a:cxn>
                <a:cxn ang="0">
                  <a:pos x="361" y="104"/>
                </a:cxn>
                <a:cxn ang="0">
                  <a:pos x="385" y="104"/>
                </a:cxn>
                <a:cxn ang="0">
                  <a:pos x="410" y="138"/>
                </a:cxn>
                <a:cxn ang="0">
                  <a:pos x="364" y="176"/>
                </a:cxn>
                <a:cxn ang="0">
                  <a:pos x="340" y="195"/>
                </a:cxn>
                <a:cxn ang="0">
                  <a:pos x="333" y="164"/>
                </a:cxn>
                <a:cxn ang="0">
                  <a:pos x="308" y="188"/>
                </a:cxn>
                <a:cxn ang="0">
                  <a:pos x="289" y="215"/>
                </a:cxn>
                <a:cxn ang="0">
                  <a:pos x="272" y="191"/>
                </a:cxn>
                <a:cxn ang="0">
                  <a:pos x="262" y="181"/>
                </a:cxn>
                <a:cxn ang="0">
                  <a:pos x="347" y="210"/>
                </a:cxn>
                <a:cxn ang="0">
                  <a:pos x="354" y="210"/>
                </a:cxn>
                <a:cxn ang="0">
                  <a:pos x="359" y="212"/>
                </a:cxn>
                <a:cxn ang="0">
                  <a:pos x="337" y="229"/>
                </a:cxn>
                <a:cxn ang="0">
                  <a:pos x="325" y="229"/>
                </a:cxn>
                <a:cxn ang="0">
                  <a:pos x="333" y="231"/>
                </a:cxn>
                <a:cxn ang="0">
                  <a:pos x="340" y="208"/>
                </a:cxn>
                <a:cxn ang="0">
                  <a:pos x="347" y="210"/>
                </a:cxn>
                <a:cxn ang="0">
                  <a:pos x="419" y="207"/>
                </a:cxn>
                <a:cxn ang="0">
                  <a:pos x="410" y="213"/>
                </a:cxn>
                <a:cxn ang="0">
                  <a:pos x="412" y="198"/>
                </a:cxn>
                <a:cxn ang="0">
                  <a:pos x="425" y="217"/>
                </a:cxn>
                <a:cxn ang="0">
                  <a:pos x="398" y="222"/>
                </a:cxn>
                <a:cxn ang="0">
                  <a:pos x="410" y="217"/>
                </a:cxn>
              </a:cxnLst>
              <a:rect l="0" t="0" r="r" b="b"/>
              <a:pathLst>
                <a:path w="425" h="234">
                  <a:moveTo>
                    <a:pt x="255" y="179"/>
                  </a:moveTo>
                  <a:lnTo>
                    <a:pt x="251" y="179"/>
                  </a:lnTo>
                  <a:lnTo>
                    <a:pt x="250" y="174"/>
                  </a:lnTo>
                  <a:lnTo>
                    <a:pt x="250" y="167"/>
                  </a:lnTo>
                  <a:lnTo>
                    <a:pt x="248" y="166"/>
                  </a:lnTo>
                  <a:lnTo>
                    <a:pt x="248" y="162"/>
                  </a:lnTo>
                  <a:lnTo>
                    <a:pt x="243" y="164"/>
                  </a:lnTo>
                  <a:lnTo>
                    <a:pt x="239" y="150"/>
                  </a:lnTo>
                  <a:lnTo>
                    <a:pt x="238" y="145"/>
                  </a:lnTo>
                  <a:lnTo>
                    <a:pt x="226" y="150"/>
                  </a:lnTo>
                  <a:lnTo>
                    <a:pt x="192" y="159"/>
                  </a:lnTo>
                  <a:lnTo>
                    <a:pt x="192" y="157"/>
                  </a:lnTo>
                  <a:lnTo>
                    <a:pt x="159" y="164"/>
                  </a:lnTo>
                  <a:lnTo>
                    <a:pt x="154" y="166"/>
                  </a:lnTo>
                  <a:lnTo>
                    <a:pt x="113" y="176"/>
                  </a:lnTo>
                  <a:lnTo>
                    <a:pt x="106" y="178"/>
                  </a:lnTo>
                  <a:lnTo>
                    <a:pt x="104" y="179"/>
                  </a:lnTo>
                  <a:lnTo>
                    <a:pt x="103" y="179"/>
                  </a:lnTo>
                  <a:lnTo>
                    <a:pt x="101" y="178"/>
                  </a:lnTo>
                  <a:lnTo>
                    <a:pt x="86" y="181"/>
                  </a:lnTo>
                  <a:lnTo>
                    <a:pt x="86" y="186"/>
                  </a:lnTo>
                  <a:lnTo>
                    <a:pt x="79" y="190"/>
                  </a:lnTo>
                  <a:lnTo>
                    <a:pt x="79" y="183"/>
                  </a:lnTo>
                  <a:lnTo>
                    <a:pt x="57" y="188"/>
                  </a:lnTo>
                  <a:lnTo>
                    <a:pt x="53" y="190"/>
                  </a:lnTo>
                  <a:lnTo>
                    <a:pt x="4" y="200"/>
                  </a:lnTo>
                  <a:lnTo>
                    <a:pt x="0" y="195"/>
                  </a:lnTo>
                  <a:lnTo>
                    <a:pt x="2" y="126"/>
                  </a:lnTo>
                  <a:lnTo>
                    <a:pt x="4" y="87"/>
                  </a:lnTo>
                  <a:lnTo>
                    <a:pt x="29" y="82"/>
                  </a:lnTo>
                  <a:lnTo>
                    <a:pt x="40" y="80"/>
                  </a:lnTo>
                  <a:lnTo>
                    <a:pt x="92" y="68"/>
                  </a:lnTo>
                  <a:lnTo>
                    <a:pt x="111" y="65"/>
                  </a:lnTo>
                  <a:lnTo>
                    <a:pt x="151" y="56"/>
                  </a:lnTo>
                  <a:lnTo>
                    <a:pt x="154" y="56"/>
                  </a:lnTo>
                  <a:lnTo>
                    <a:pt x="221" y="39"/>
                  </a:lnTo>
                  <a:lnTo>
                    <a:pt x="224" y="34"/>
                  </a:lnTo>
                  <a:lnTo>
                    <a:pt x="224" y="32"/>
                  </a:lnTo>
                  <a:lnTo>
                    <a:pt x="231" y="31"/>
                  </a:lnTo>
                  <a:lnTo>
                    <a:pt x="229" y="21"/>
                  </a:lnTo>
                  <a:lnTo>
                    <a:pt x="234" y="17"/>
                  </a:lnTo>
                  <a:lnTo>
                    <a:pt x="241" y="17"/>
                  </a:lnTo>
                  <a:lnTo>
                    <a:pt x="243" y="9"/>
                  </a:lnTo>
                  <a:lnTo>
                    <a:pt x="253" y="2"/>
                  </a:lnTo>
                  <a:lnTo>
                    <a:pt x="256" y="0"/>
                  </a:lnTo>
                  <a:lnTo>
                    <a:pt x="262" y="2"/>
                  </a:lnTo>
                  <a:lnTo>
                    <a:pt x="267" y="0"/>
                  </a:lnTo>
                  <a:lnTo>
                    <a:pt x="282" y="29"/>
                  </a:lnTo>
                  <a:lnTo>
                    <a:pt x="299" y="27"/>
                  </a:lnTo>
                  <a:lnTo>
                    <a:pt x="297" y="38"/>
                  </a:lnTo>
                  <a:lnTo>
                    <a:pt x="279" y="50"/>
                  </a:lnTo>
                  <a:lnTo>
                    <a:pt x="274" y="67"/>
                  </a:lnTo>
                  <a:lnTo>
                    <a:pt x="268" y="70"/>
                  </a:lnTo>
                  <a:lnTo>
                    <a:pt x="265" y="94"/>
                  </a:lnTo>
                  <a:lnTo>
                    <a:pt x="280" y="99"/>
                  </a:lnTo>
                  <a:lnTo>
                    <a:pt x="282" y="94"/>
                  </a:lnTo>
                  <a:lnTo>
                    <a:pt x="289" y="92"/>
                  </a:lnTo>
                  <a:lnTo>
                    <a:pt x="296" y="92"/>
                  </a:lnTo>
                  <a:lnTo>
                    <a:pt x="309" y="104"/>
                  </a:lnTo>
                  <a:lnTo>
                    <a:pt x="325" y="130"/>
                  </a:lnTo>
                  <a:lnTo>
                    <a:pt x="335" y="133"/>
                  </a:lnTo>
                  <a:lnTo>
                    <a:pt x="340" y="152"/>
                  </a:lnTo>
                  <a:lnTo>
                    <a:pt x="355" y="157"/>
                  </a:lnTo>
                  <a:lnTo>
                    <a:pt x="373" y="155"/>
                  </a:lnTo>
                  <a:lnTo>
                    <a:pt x="366" y="161"/>
                  </a:lnTo>
                  <a:lnTo>
                    <a:pt x="381" y="155"/>
                  </a:lnTo>
                  <a:lnTo>
                    <a:pt x="398" y="140"/>
                  </a:lnTo>
                  <a:lnTo>
                    <a:pt x="396" y="128"/>
                  </a:lnTo>
                  <a:lnTo>
                    <a:pt x="379" y="109"/>
                  </a:lnTo>
                  <a:lnTo>
                    <a:pt x="361" y="104"/>
                  </a:lnTo>
                  <a:lnTo>
                    <a:pt x="373" y="99"/>
                  </a:lnTo>
                  <a:lnTo>
                    <a:pt x="385" y="104"/>
                  </a:lnTo>
                  <a:lnTo>
                    <a:pt x="398" y="120"/>
                  </a:lnTo>
                  <a:lnTo>
                    <a:pt x="410" y="138"/>
                  </a:lnTo>
                  <a:lnTo>
                    <a:pt x="410" y="154"/>
                  </a:lnTo>
                  <a:lnTo>
                    <a:pt x="364" y="176"/>
                  </a:lnTo>
                  <a:lnTo>
                    <a:pt x="361" y="184"/>
                  </a:lnTo>
                  <a:lnTo>
                    <a:pt x="340" y="195"/>
                  </a:lnTo>
                  <a:lnTo>
                    <a:pt x="337" y="193"/>
                  </a:lnTo>
                  <a:lnTo>
                    <a:pt x="333" y="164"/>
                  </a:lnTo>
                  <a:lnTo>
                    <a:pt x="313" y="188"/>
                  </a:lnTo>
                  <a:lnTo>
                    <a:pt x="308" y="188"/>
                  </a:lnTo>
                  <a:lnTo>
                    <a:pt x="301" y="208"/>
                  </a:lnTo>
                  <a:lnTo>
                    <a:pt x="289" y="215"/>
                  </a:lnTo>
                  <a:lnTo>
                    <a:pt x="279" y="193"/>
                  </a:lnTo>
                  <a:lnTo>
                    <a:pt x="272" y="191"/>
                  </a:lnTo>
                  <a:lnTo>
                    <a:pt x="267" y="188"/>
                  </a:lnTo>
                  <a:lnTo>
                    <a:pt x="262" y="181"/>
                  </a:lnTo>
                  <a:lnTo>
                    <a:pt x="255" y="179"/>
                  </a:lnTo>
                  <a:moveTo>
                    <a:pt x="347" y="210"/>
                  </a:moveTo>
                  <a:lnTo>
                    <a:pt x="350" y="203"/>
                  </a:lnTo>
                  <a:lnTo>
                    <a:pt x="354" y="210"/>
                  </a:lnTo>
                  <a:lnTo>
                    <a:pt x="352" y="212"/>
                  </a:lnTo>
                  <a:lnTo>
                    <a:pt x="359" y="212"/>
                  </a:lnTo>
                  <a:lnTo>
                    <a:pt x="364" y="220"/>
                  </a:lnTo>
                  <a:lnTo>
                    <a:pt x="337" y="229"/>
                  </a:lnTo>
                  <a:lnTo>
                    <a:pt x="335" y="234"/>
                  </a:lnTo>
                  <a:lnTo>
                    <a:pt x="325" y="229"/>
                  </a:lnTo>
                  <a:lnTo>
                    <a:pt x="332" y="227"/>
                  </a:lnTo>
                  <a:lnTo>
                    <a:pt x="333" y="231"/>
                  </a:lnTo>
                  <a:lnTo>
                    <a:pt x="333" y="222"/>
                  </a:lnTo>
                  <a:lnTo>
                    <a:pt x="340" y="208"/>
                  </a:lnTo>
                  <a:lnTo>
                    <a:pt x="345" y="203"/>
                  </a:lnTo>
                  <a:lnTo>
                    <a:pt x="347" y="210"/>
                  </a:lnTo>
                  <a:moveTo>
                    <a:pt x="417" y="210"/>
                  </a:moveTo>
                  <a:lnTo>
                    <a:pt x="419" y="207"/>
                  </a:lnTo>
                  <a:lnTo>
                    <a:pt x="415" y="207"/>
                  </a:lnTo>
                  <a:lnTo>
                    <a:pt x="410" y="213"/>
                  </a:lnTo>
                  <a:lnTo>
                    <a:pt x="415" y="205"/>
                  </a:lnTo>
                  <a:lnTo>
                    <a:pt x="412" y="198"/>
                  </a:lnTo>
                  <a:lnTo>
                    <a:pt x="424" y="210"/>
                  </a:lnTo>
                  <a:lnTo>
                    <a:pt x="425" y="217"/>
                  </a:lnTo>
                  <a:lnTo>
                    <a:pt x="412" y="224"/>
                  </a:lnTo>
                  <a:lnTo>
                    <a:pt x="398" y="222"/>
                  </a:lnTo>
                  <a:lnTo>
                    <a:pt x="398" y="219"/>
                  </a:lnTo>
                  <a:lnTo>
                    <a:pt x="410" y="217"/>
                  </a:lnTo>
                  <a:lnTo>
                    <a:pt x="417" y="210"/>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39" name="Freeform 1771"/>
            <p:cNvSpPr>
              <a:spLocks noEditPoints="1"/>
            </p:cNvSpPr>
            <p:nvPr/>
          </p:nvSpPr>
          <p:spPr bwMode="auto">
            <a:xfrm>
              <a:off x="3406" y="1969"/>
              <a:ext cx="370" cy="282"/>
            </a:xfrm>
            <a:custGeom>
              <a:avLst/>
              <a:gdLst/>
              <a:ahLst/>
              <a:cxnLst>
                <a:cxn ang="0">
                  <a:pos x="61" y="502"/>
                </a:cxn>
                <a:cxn ang="0">
                  <a:pos x="79" y="429"/>
                </a:cxn>
                <a:cxn ang="0">
                  <a:pos x="51" y="394"/>
                </a:cxn>
                <a:cxn ang="0">
                  <a:pos x="217" y="369"/>
                </a:cxn>
                <a:cxn ang="0">
                  <a:pos x="309" y="336"/>
                </a:cxn>
                <a:cxn ang="0">
                  <a:pos x="357" y="278"/>
                </a:cxn>
                <a:cxn ang="0">
                  <a:pos x="353" y="231"/>
                </a:cxn>
                <a:cxn ang="0">
                  <a:pos x="323" y="212"/>
                </a:cxn>
                <a:cxn ang="0">
                  <a:pos x="446" y="50"/>
                </a:cxn>
                <a:cxn ang="0">
                  <a:pos x="616" y="5"/>
                </a:cxn>
                <a:cxn ang="0">
                  <a:pos x="625" y="31"/>
                </a:cxn>
                <a:cxn ang="0">
                  <a:pos x="627" y="58"/>
                </a:cxn>
                <a:cxn ang="0">
                  <a:pos x="634" y="70"/>
                </a:cxn>
                <a:cxn ang="0">
                  <a:pos x="647" y="113"/>
                </a:cxn>
                <a:cxn ang="0">
                  <a:pos x="642" y="138"/>
                </a:cxn>
                <a:cxn ang="0">
                  <a:pos x="646" y="155"/>
                </a:cxn>
                <a:cxn ang="0">
                  <a:pos x="659" y="186"/>
                </a:cxn>
                <a:cxn ang="0">
                  <a:pos x="659" y="217"/>
                </a:cxn>
                <a:cxn ang="0">
                  <a:pos x="673" y="208"/>
                </a:cxn>
                <a:cxn ang="0">
                  <a:pos x="681" y="222"/>
                </a:cxn>
                <a:cxn ang="0">
                  <a:pos x="702" y="331"/>
                </a:cxn>
                <a:cxn ang="0">
                  <a:pos x="705" y="446"/>
                </a:cxn>
                <a:cxn ang="0">
                  <a:pos x="727" y="555"/>
                </a:cxn>
                <a:cxn ang="0">
                  <a:pos x="727" y="611"/>
                </a:cxn>
                <a:cxn ang="0">
                  <a:pos x="705" y="651"/>
                </a:cxn>
                <a:cxn ang="0">
                  <a:pos x="702" y="639"/>
                </a:cxn>
                <a:cxn ang="0">
                  <a:pos x="661" y="610"/>
                </a:cxn>
                <a:cxn ang="0">
                  <a:pos x="596" y="584"/>
                </a:cxn>
                <a:cxn ang="0">
                  <a:pos x="584" y="579"/>
                </a:cxn>
                <a:cxn ang="0">
                  <a:pos x="567" y="574"/>
                </a:cxn>
                <a:cxn ang="0">
                  <a:pos x="548" y="558"/>
                </a:cxn>
                <a:cxn ang="0">
                  <a:pos x="545" y="540"/>
                </a:cxn>
                <a:cxn ang="0">
                  <a:pos x="540" y="528"/>
                </a:cxn>
                <a:cxn ang="0">
                  <a:pos x="528" y="521"/>
                </a:cxn>
                <a:cxn ang="0">
                  <a:pos x="504" y="507"/>
                </a:cxn>
                <a:cxn ang="0">
                  <a:pos x="413" y="524"/>
                </a:cxn>
                <a:cxn ang="0">
                  <a:pos x="249" y="558"/>
                </a:cxn>
                <a:cxn ang="0">
                  <a:pos x="102" y="586"/>
                </a:cxn>
                <a:cxn ang="0">
                  <a:pos x="0" y="562"/>
                </a:cxn>
                <a:cxn ang="0">
                  <a:pos x="729" y="671"/>
                </a:cxn>
                <a:cxn ang="0">
                  <a:pos x="704" y="686"/>
                </a:cxn>
                <a:cxn ang="0">
                  <a:pos x="724" y="649"/>
                </a:cxn>
                <a:cxn ang="0">
                  <a:pos x="757" y="620"/>
                </a:cxn>
                <a:cxn ang="0">
                  <a:pos x="844" y="587"/>
                </a:cxn>
                <a:cxn ang="0">
                  <a:pos x="866" y="575"/>
                </a:cxn>
                <a:cxn ang="0">
                  <a:pos x="879" y="572"/>
                </a:cxn>
                <a:cxn ang="0">
                  <a:pos x="926" y="552"/>
                </a:cxn>
                <a:cxn ang="0">
                  <a:pos x="731" y="678"/>
                </a:cxn>
                <a:cxn ang="0">
                  <a:pos x="808" y="645"/>
                </a:cxn>
                <a:cxn ang="0">
                  <a:pos x="837" y="625"/>
                </a:cxn>
                <a:cxn ang="0">
                  <a:pos x="782" y="661"/>
                </a:cxn>
                <a:cxn ang="0">
                  <a:pos x="693" y="678"/>
                </a:cxn>
                <a:cxn ang="0">
                  <a:pos x="680" y="704"/>
                </a:cxn>
              </a:cxnLst>
              <a:rect l="0" t="0" r="r" b="b"/>
              <a:pathLst>
                <a:path w="926" h="704">
                  <a:moveTo>
                    <a:pt x="0" y="562"/>
                  </a:moveTo>
                  <a:lnTo>
                    <a:pt x="32" y="533"/>
                  </a:lnTo>
                  <a:lnTo>
                    <a:pt x="41" y="519"/>
                  </a:lnTo>
                  <a:lnTo>
                    <a:pt x="61" y="502"/>
                  </a:lnTo>
                  <a:lnTo>
                    <a:pt x="70" y="482"/>
                  </a:lnTo>
                  <a:lnTo>
                    <a:pt x="87" y="464"/>
                  </a:lnTo>
                  <a:lnTo>
                    <a:pt x="73" y="437"/>
                  </a:lnTo>
                  <a:lnTo>
                    <a:pt x="79" y="429"/>
                  </a:lnTo>
                  <a:lnTo>
                    <a:pt x="72" y="424"/>
                  </a:lnTo>
                  <a:lnTo>
                    <a:pt x="56" y="422"/>
                  </a:lnTo>
                  <a:lnTo>
                    <a:pt x="58" y="413"/>
                  </a:lnTo>
                  <a:lnTo>
                    <a:pt x="51" y="394"/>
                  </a:lnTo>
                  <a:lnTo>
                    <a:pt x="114" y="367"/>
                  </a:lnTo>
                  <a:lnTo>
                    <a:pt x="167" y="359"/>
                  </a:lnTo>
                  <a:lnTo>
                    <a:pt x="195" y="357"/>
                  </a:lnTo>
                  <a:lnTo>
                    <a:pt x="217" y="369"/>
                  </a:lnTo>
                  <a:lnTo>
                    <a:pt x="237" y="359"/>
                  </a:lnTo>
                  <a:lnTo>
                    <a:pt x="289" y="348"/>
                  </a:lnTo>
                  <a:lnTo>
                    <a:pt x="306" y="335"/>
                  </a:lnTo>
                  <a:lnTo>
                    <a:pt x="309" y="336"/>
                  </a:lnTo>
                  <a:lnTo>
                    <a:pt x="316" y="321"/>
                  </a:lnTo>
                  <a:lnTo>
                    <a:pt x="331" y="304"/>
                  </a:lnTo>
                  <a:lnTo>
                    <a:pt x="355" y="290"/>
                  </a:lnTo>
                  <a:lnTo>
                    <a:pt x="357" y="278"/>
                  </a:lnTo>
                  <a:lnTo>
                    <a:pt x="353" y="272"/>
                  </a:lnTo>
                  <a:lnTo>
                    <a:pt x="345" y="248"/>
                  </a:lnTo>
                  <a:lnTo>
                    <a:pt x="347" y="236"/>
                  </a:lnTo>
                  <a:lnTo>
                    <a:pt x="353" y="231"/>
                  </a:lnTo>
                  <a:lnTo>
                    <a:pt x="350" y="219"/>
                  </a:lnTo>
                  <a:lnTo>
                    <a:pt x="342" y="212"/>
                  </a:lnTo>
                  <a:lnTo>
                    <a:pt x="331" y="219"/>
                  </a:lnTo>
                  <a:lnTo>
                    <a:pt x="323" y="212"/>
                  </a:lnTo>
                  <a:lnTo>
                    <a:pt x="369" y="155"/>
                  </a:lnTo>
                  <a:lnTo>
                    <a:pt x="374" y="133"/>
                  </a:lnTo>
                  <a:lnTo>
                    <a:pt x="412" y="80"/>
                  </a:lnTo>
                  <a:lnTo>
                    <a:pt x="446" y="50"/>
                  </a:lnTo>
                  <a:lnTo>
                    <a:pt x="468" y="38"/>
                  </a:lnTo>
                  <a:lnTo>
                    <a:pt x="545" y="21"/>
                  </a:lnTo>
                  <a:lnTo>
                    <a:pt x="616" y="0"/>
                  </a:lnTo>
                  <a:lnTo>
                    <a:pt x="616" y="5"/>
                  </a:lnTo>
                  <a:lnTo>
                    <a:pt x="620" y="12"/>
                  </a:lnTo>
                  <a:lnTo>
                    <a:pt x="618" y="26"/>
                  </a:lnTo>
                  <a:lnTo>
                    <a:pt x="620" y="29"/>
                  </a:lnTo>
                  <a:lnTo>
                    <a:pt x="625" y="31"/>
                  </a:lnTo>
                  <a:lnTo>
                    <a:pt x="623" y="44"/>
                  </a:lnTo>
                  <a:lnTo>
                    <a:pt x="627" y="50"/>
                  </a:lnTo>
                  <a:lnTo>
                    <a:pt x="625" y="53"/>
                  </a:lnTo>
                  <a:lnTo>
                    <a:pt x="627" y="58"/>
                  </a:lnTo>
                  <a:lnTo>
                    <a:pt x="627" y="60"/>
                  </a:lnTo>
                  <a:lnTo>
                    <a:pt x="628" y="65"/>
                  </a:lnTo>
                  <a:lnTo>
                    <a:pt x="632" y="68"/>
                  </a:lnTo>
                  <a:lnTo>
                    <a:pt x="634" y="70"/>
                  </a:lnTo>
                  <a:lnTo>
                    <a:pt x="642" y="85"/>
                  </a:lnTo>
                  <a:lnTo>
                    <a:pt x="642" y="91"/>
                  </a:lnTo>
                  <a:lnTo>
                    <a:pt x="640" y="96"/>
                  </a:lnTo>
                  <a:lnTo>
                    <a:pt x="647" y="113"/>
                  </a:lnTo>
                  <a:lnTo>
                    <a:pt x="642" y="123"/>
                  </a:lnTo>
                  <a:lnTo>
                    <a:pt x="642" y="128"/>
                  </a:lnTo>
                  <a:lnTo>
                    <a:pt x="640" y="133"/>
                  </a:lnTo>
                  <a:lnTo>
                    <a:pt x="642" y="138"/>
                  </a:lnTo>
                  <a:lnTo>
                    <a:pt x="640" y="145"/>
                  </a:lnTo>
                  <a:lnTo>
                    <a:pt x="640" y="147"/>
                  </a:lnTo>
                  <a:lnTo>
                    <a:pt x="646" y="150"/>
                  </a:lnTo>
                  <a:lnTo>
                    <a:pt x="646" y="155"/>
                  </a:lnTo>
                  <a:lnTo>
                    <a:pt x="649" y="167"/>
                  </a:lnTo>
                  <a:lnTo>
                    <a:pt x="654" y="171"/>
                  </a:lnTo>
                  <a:lnTo>
                    <a:pt x="656" y="183"/>
                  </a:lnTo>
                  <a:lnTo>
                    <a:pt x="659" y="186"/>
                  </a:lnTo>
                  <a:lnTo>
                    <a:pt x="661" y="190"/>
                  </a:lnTo>
                  <a:lnTo>
                    <a:pt x="661" y="196"/>
                  </a:lnTo>
                  <a:lnTo>
                    <a:pt x="657" y="210"/>
                  </a:lnTo>
                  <a:lnTo>
                    <a:pt x="659" y="217"/>
                  </a:lnTo>
                  <a:lnTo>
                    <a:pt x="664" y="219"/>
                  </a:lnTo>
                  <a:lnTo>
                    <a:pt x="664" y="210"/>
                  </a:lnTo>
                  <a:lnTo>
                    <a:pt x="671" y="208"/>
                  </a:lnTo>
                  <a:lnTo>
                    <a:pt x="673" y="208"/>
                  </a:lnTo>
                  <a:lnTo>
                    <a:pt x="675" y="212"/>
                  </a:lnTo>
                  <a:lnTo>
                    <a:pt x="675" y="215"/>
                  </a:lnTo>
                  <a:lnTo>
                    <a:pt x="678" y="217"/>
                  </a:lnTo>
                  <a:lnTo>
                    <a:pt x="681" y="222"/>
                  </a:lnTo>
                  <a:lnTo>
                    <a:pt x="688" y="253"/>
                  </a:lnTo>
                  <a:lnTo>
                    <a:pt x="698" y="311"/>
                  </a:lnTo>
                  <a:lnTo>
                    <a:pt x="702" y="326"/>
                  </a:lnTo>
                  <a:lnTo>
                    <a:pt x="702" y="331"/>
                  </a:lnTo>
                  <a:lnTo>
                    <a:pt x="707" y="340"/>
                  </a:lnTo>
                  <a:lnTo>
                    <a:pt x="709" y="338"/>
                  </a:lnTo>
                  <a:lnTo>
                    <a:pt x="707" y="377"/>
                  </a:lnTo>
                  <a:lnTo>
                    <a:pt x="705" y="446"/>
                  </a:lnTo>
                  <a:lnTo>
                    <a:pt x="709" y="451"/>
                  </a:lnTo>
                  <a:lnTo>
                    <a:pt x="719" y="509"/>
                  </a:lnTo>
                  <a:lnTo>
                    <a:pt x="722" y="531"/>
                  </a:lnTo>
                  <a:lnTo>
                    <a:pt x="727" y="555"/>
                  </a:lnTo>
                  <a:lnTo>
                    <a:pt x="729" y="567"/>
                  </a:lnTo>
                  <a:lnTo>
                    <a:pt x="739" y="577"/>
                  </a:lnTo>
                  <a:lnTo>
                    <a:pt x="716" y="599"/>
                  </a:lnTo>
                  <a:lnTo>
                    <a:pt x="727" y="611"/>
                  </a:lnTo>
                  <a:lnTo>
                    <a:pt x="727" y="613"/>
                  </a:lnTo>
                  <a:lnTo>
                    <a:pt x="717" y="634"/>
                  </a:lnTo>
                  <a:lnTo>
                    <a:pt x="717" y="642"/>
                  </a:lnTo>
                  <a:lnTo>
                    <a:pt x="705" y="651"/>
                  </a:lnTo>
                  <a:lnTo>
                    <a:pt x="698" y="668"/>
                  </a:lnTo>
                  <a:lnTo>
                    <a:pt x="697" y="663"/>
                  </a:lnTo>
                  <a:lnTo>
                    <a:pt x="698" y="652"/>
                  </a:lnTo>
                  <a:lnTo>
                    <a:pt x="702" y="639"/>
                  </a:lnTo>
                  <a:lnTo>
                    <a:pt x="702" y="632"/>
                  </a:lnTo>
                  <a:lnTo>
                    <a:pt x="702" y="625"/>
                  </a:lnTo>
                  <a:lnTo>
                    <a:pt x="700" y="620"/>
                  </a:lnTo>
                  <a:lnTo>
                    <a:pt x="661" y="610"/>
                  </a:lnTo>
                  <a:lnTo>
                    <a:pt x="657" y="608"/>
                  </a:lnTo>
                  <a:lnTo>
                    <a:pt x="640" y="603"/>
                  </a:lnTo>
                  <a:lnTo>
                    <a:pt x="598" y="587"/>
                  </a:lnTo>
                  <a:lnTo>
                    <a:pt x="596" y="584"/>
                  </a:lnTo>
                  <a:lnTo>
                    <a:pt x="591" y="581"/>
                  </a:lnTo>
                  <a:lnTo>
                    <a:pt x="591" y="577"/>
                  </a:lnTo>
                  <a:lnTo>
                    <a:pt x="589" y="577"/>
                  </a:lnTo>
                  <a:lnTo>
                    <a:pt x="584" y="579"/>
                  </a:lnTo>
                  <a:lnTo>
                    <a:pt x="575" y="577"/>
                  </a:lnTo>
                  <a:lnTo>
                    <a:pt x="572" y="579"/>
                  </a:lnTo>
                  <a:lnTo>
                    <a:pt x="572" y="575"/>
                  </a:lnTo>
                  <a:lnTo>
                    <a:pt x="567" y="574"/>
                  </a:lnTo>
                  <a:lnTo>
                    <a:pt x="562" y="574"/>
                  </a:lnTo>
                  <a:lnTo>
                    <a:pt x="555" y="567"/>
                  </a:lnTo>
                  <a:lnTo>
                    <a:pt x="553" y="564"/>
                  </a:lnTo>
                  <a:lnTo>
                    <a:pt x="548" y="558"/>
                  </a:lnTo>
                  <a:lnTo>
                    <a:pt x="546" y="557"/>
                  </a:lnTo>
                  <a:lnTo>
                    <a:pt x="548" y="553"/>
                  </a:lnTo>
                  <a:lnTo>
                    <a:pt x="545" y="541"/>
                  </a:lnTo>
                  <a:lnTo>
                    <a:pt x="545" y="540"/>
                  </a:lnTo>
                  <a:lnTo>
                    <a:pt x="543" y="533"/>
                  </a:lnTo>
                  <a:lnTo>
                    <a:pt x="538" y="533"/>
                  </a:lnTo>
                  <a:lnTo>
                    <a:pt x="538" y="529"/>
                  </a:lnTo>
                  <a:lnTo>
                    <a:pt x="540" y="528"/>
                  </a:lnTo>
                  <a:lnTo>
                    <a:pt x="535" y="524"/>
                  </a:lnTo>
                  <a:lnTo>
                    <a:pt x="533" y="523"/>
                  </a:lnTo>
                  <a:lnTo>
                    <a:pt x="529" y="523"/>
                  </a:lnTo>
                  <a:lnTo>
                    <a:pt x="528" y="521"/>
                  </a:lnTo>
                  <a:lnTo>
                    <a:pt x="517" y="523"/>
                  </a:lnTo>
                  <a:lnTo>
                    <a:pt x="512" y="512"/>
                  </a:lnTo>
                  <a:lnTo>
                    <a:pt x="507" y="511"/>
                  </a:lnTo>
                  <a:lnTo>
                    <a:pt x="504" y="507"/>
                  </a:lnTo>
                  <a:lnTo>
                    <a:pt x="499" y="507"/>
                  </a:lnTo>
                  <a:lnTo>
                    <a:pt x="488" y="509"/>
                  </a:lnTo>
                  <a:lnTo>
                    <a:pt x="418" y="524"/>
                  </a:lnTo>
                  <a:lnTo>
                    <a:pt x="413" y="524"/>
                  </a:lnTo>
                  <a:lnTo>
                    <a:pt x="367" y="534"/>
                  </a:lnTo>
                  <a:lnTo>
                    <a:pt x="326" y="543"/>
                  </a:lnTo>
                  <a:lnTo>
                    <a:pt x="321" y="543"/>
                  </a:lnTo>
                  <a:lnTo>
                    <a:pt x="249" y="558"/>
                  </a:lnTo>
                  <a:lnTo>
                    <a:pt x="234" y="562"/>
                  </a:lnTo>
                  <a:lnTo>
                    <a:pt x="183" y="572"/>
                  </a:lnTo>
                  <a:lnTo>
                    <a:pt x="172" y="574"/>
                  </a:lnTo>
                  <a:lnTo>
                    <a:pt x="102" y="586"/>
                  </a:lnTo>
                  <a:lnTo>
                    <a:pt x="87" y="589"/>
                  </a:lnTo>
                  <a:lnTo>
                    <a:pt x="24" y="599"/>
                  </a:lnTo>
                  <a:lnTo>
                    <a:pt x="9" y="603"/>
                  </a:lnTo>
                  <a:lnTo>
                    <a:pt x="0" y="562"/>
                  </a:lnTo>
                  <a:moveTo>
                    <a:pt x="731" y="678"/>
                  </a:moveTo>
                  <a:lnTo>
                    <a:pt x="712" y="688"/>
                  </a:lnTo>
                  <a:lnTo>
                    <a:pt x="729" y="675"/>
                  </a:lnTo>
                  <a:lnTo>
                    <a:pt x="729" y="671"/>
                  </a:lnTo>
                  <a:lnTo>
                    <a:pt x="719" y="671"/>
                  </a:lnTo>
                  <a:lnTo>
                    <a:pt x="712" y="676"/>
                  </a:lnTo>
                  <a:lnTo>
                    <a:pt x="717" y="681"/>
                  </a:lnTo>
                  <a:lnTo>
                    <a:pt x="704" y="686"/>
                  </a:lnTo>
                  <a:lnTo>
                    <a:pt x="698" y="678"/>
                  </a:lnTo>
                  <a:lnTo>
                    <a:pt x="704" y="661"/>
                  </a:lnTo>
                  <a:lnTo>
                    <a:pt x="707" y="651"/>
                  </a:lnTo>
                  <a:lnTo>
                    <a:pt x="724" y="649"/>
                  </a:lnTo>
                  <a:lnTo>
                    <a:pt x="722" y="639"/>
                  </a:lnTo>
                  <a:lnTo>
                    <a:pt x="738" y="627"/>
                  </a:lnTo>
                  <a:lnTo>
                    <a:pt x="751" y="627"/>
                  </a:lnTo>
                  <a:lnTo>
                    <a:pt x="757" y="620"/>
                  </a:lnTo>
                  <a:lnTo>
                    <a:pt x="780" y="616"/>
                  </a:lnTo>
                  <a:lnTo>
                    <a:pt x="787" y="606"/>
                  </a:lnTo>
                  <a:lnTo>
                    <a:pt x="801" y="601"/>
                  </a:lnTo>
                  <a:lnTo>
                    <a:pt x="844" y="587"/>
                  </a:lnTo>
                  <a:lnTo>
                    <a:pt x="873" y="553"/>
                  </a:lnTo>
                  <a:lnTo>
                    <a:pt x="878" y="553"/>
                  </a:lnTo>
                  <a:lnTo>
                    <a:pt x="869" y="560"/>
                  </a:lnTo>
                  <a:lnTo>
                    <a:pt x="866" y="575"/>
                  </a:lnTo>
                  <a:lnTo>
                    <a:pt x="854" y="587"/>
                  </a:lnTo>
                  <a:lnTo>
                    <a:pt x="850" y="599"/>
                  </a:lnTo>
                  <a:lnTo>
                    <a:pt x="864" y="593"/>
                  </a:lnTo>
                  <a:lnTo>
                    <a:pt x="879" y="572"/>
                  </a:lnTo>
                  <a:lnTo>
                    <a:pt x="890" y="567"/>
                  </a:lnTo>
                  <a:lnTo>
                    <a:pt x="905" y="569"/>
                  </a:lnTo>
                  <a:lnTo>
                    <a:pt x="919" y="552"/>
                  </a:lnTo>
                  <a:lnTo>
                    <a:pt x="926" y="552"/>
                  </a:lnTo>
                  <a:lnTo>
                    <a:pt x="922" y="560"/>
                  </a:lnTo>
                  <a:lnTo>
                    <a:pt x="862" y="610"/>
                  </a:lnTo>
                  <a:lnTo>
                    <a:pt x="767" y="659"/>
                  </a:lnTo>
                  <a:lnTo>
                    <a:pt x="731" y="678"/>
                  </a:lnTo>
                  <a:moveTo>
                    <a:pt x="782" y="661"/>
                  </a:moveTo>
                  <a:lnTo>
                    <a:pt x="782" y="659"/>
                  </a:lnTo>
                  <a:lnTo>
                    <a:pt x="787" y="657"/>
                  </a:lnTo>
                  <a:lnTo>
                    <a:pt x="808" y="645"/>
                  </a:lnTo>
                  <a:lnTo>
                    <a:pt x="825" y="632"/>
                  </a:lnTo>
                  <a:lnTo>
                    <a:pt x="835" y="625"/>
                  </a:lnTo>
                  <a:lnTo>
                    <a:pt x="838" y="623"/>
                  </a:lnTo>
                  <a:lnTo>
                    <a:pt x="837" y="625"/>
                  </a:lnTo>
                  <a:lnTo>
                    <a:pt x="818" y="640"/>
                  </a:lnTo>
                  <a:lnTo>
                    <a:pt x="811" y="645"/>
                  </a:lnTo>
                  <a:lnTo>
                    <a:pt x="787" y="659"/>
                  </a:lnTo>
                  <a:lnTo>
                    <a:pt x="782" y="661"/>
                  </a:lnTo>
                  <a:moveTo>
                    <a:pt x="680" y="704"/>
                  </a:moveTo>
                  <a:lnTo>
                    <a:pt x="678" y="698"/>
                  </a:lnTo>
                  <a:lnTo>
                    <a:pt x="683" y="685"/>
                  </a:lnTo>
                  <a:lnTo>
                    <a:pt x="693" y="678"/>
                  </a:lnTo>
                  <a:lnTo>
                    <a:pt x="697" y="685"/>
                  </a:lnTo>
                  <a:lnTo>
                    <a:pt x="692" y="695"/>
                  </a:lnTo>
                  <a:lnTo>
                    <a:pt x="685" y="702"/>
                  </a:lnTo>
                  <a:lnTo>
                    <a:pt x="680" y="704"/>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41" name="Freeform 1773"/>
            <p:cNvSpPr>
              <a:spLocks/>
            </p:cNvSpPr>
            <p:nvPr/>
          </p:nvSpPr>
          <p:spPr bwMode="auto">
            <a:xfrm>
              <a:off x="3375" y="2172"/>
              <a:ext cx="285" cy="184"/>
            </a:xfrm>
            <a:custGeom>
              <a:avLst/>
              <a:gdLst/>
              <a:ahLst/>
              <a:cxnLst>
                <a:cxn ang="0">
                  <a:pos x="311" y="415"/>
                </a:cxn>
                <a:cxn ang="0">
                  <a:pos x="241" y="429"/>
                </a:cxn>
                <a:cxn ang="0">
                  <a:pos x="145" y="446"/>
                </a:cxn>
                <a:cxn ang="0">
                  <a:pos x="57" y="460"/>
                </a:cxn>
                <a:cxn ang="0">
                  <a:pos x="45" y="393"/>
                </a:cxn>
                <a:cxn ang="0">
                  <a:pos x="34" y="319"/>
                </a:cxn>
                <a:cxn ang="0">
                  <a:pos x="21" y="244"/>
                </a:cxn>
                <a:cxn ang="0">
                  <a:pos x="4" y="133"/>
                </a:cxn>
                <a:cxn ang="0">
                  <a:pos x="86" y="96"/>
                </a:cxn>
                <a:cxn ang="0">
                  <a:pos x="179" y="79"/>
                </a:cxn>
                <a:cxn ang="0">
                  <a:pos x="311" y="55"/>
                </a:cxn>
                <a:cxn ang="0">
                  <a:pos x="403" y="36"/>
                </a:cxn>
                <a:cxn ang="0">
                  <a:pos x="495" y="17"/>
                </a:cxn>
                <a:cxn ang="0">
                  <a:pos x="581" y="0"/>
                </a:cxn>
                <a:cxn ang="0">
                  <a:pos x="594" y="16"/>
                </a:cxn>
                <a:cxn ang="0">
                  <a:pos x="610" y="16"/>
                </a:cxn>
                <a:cxn ang="0">
                  <a:pos x="615" y="22"/>
                </a:cxn>
                <a:cxn ang="0">
                  <a:pos x="622" y="33"/>
                </a:cxn>
                <a:cxn ang="0">
                  <a:pos x="623" y="50"/>
                </a:cxn>
                <a:cxn ang="0">
                  <a:pos x="632" y="60"/>
                </a:cxn>
                <a:cxn ang="0">
                  <a:pos x="649" y="68"/>
                </a:cxn>
                <a:cxn ang="0">
                  <a:pos x="661" y="72"/>
                </a:cxn>
                <a:cxn ang="0">
                  <a:pos x="668" y="74"/>
                </a:cxn>
                <a:cxn ang="0">
                  <a:pos x="666" y="89"/>
                </a:cxn>
                <a:cxn ang="0">
                  <a:pos x="661" y="104"/>
                </a:cxn>
                <a:cxn ang="0">
                  <a:pos x="654" y="123"/>
                </a:cxn>
                <a:cxn ang="0">
                  <a:pos x="654" y="128"/>
                </a:cxn>
                <a:cxn ang="0">
                  <a:pos x="644" y="142"/>
                </a:cxn>
                <a:cxn ang="0">
                  <a:pos x="639" y="150"/>
                </a:cxn>
                <a:cxn ang="0">
                  <a:pos x="651" y="162"/>
                </a:cxn>
                <a:cxn ang="0">
                  <a:pos x="649" y="171"/>
                </a:cxn>
                <a:cxn ang="0">
                  <a:pos x="641" y="179"/>
                </a:cxn>
                <a:cxn ang="0">
                  <a:pos x="641" y="195"/>
                </a:cxn>
                <a:cxn ang="0">
                  <a:pos x="642" y="202"/>
                </a:cxn>
                <a:cxn ang="0">
                  <a:pos x="646" y="212"/>
                </a:cxn>
                <a:cxn ang="0">
                  <a:pos x="659" y="214"/>
                </a:cxn>
                <a:cxn ang="0">
                  <a:pos x="666" y="231"/>
                </a:cxn>
                <a:cxn ang="0">
                  <a:pos x="676" y="231"/>
                </a:cxn>
                <a:cxn ang="0">
                  <a:pos x="685" y="244"/>
                </a:cxn>
                <a:cxn ang="0">
                  <a:pos x="711" y="260"/>
                </a:cxn>
                <a:cxn ang="0">
                  <a:pos x="702" y="272"/>
                </a:cxn>
                <a:cxn ang="0">
                  <a:pos x="688" y="289"/>
                </a:cxn>
                <a:cxn ang="0">
                  <a:pos x="678" y="299"/>
                </a:cxn>
                <a:cxn ang="0">
                  <a:pos x="673" y="308"/>
                </a:cxn>
                <a:cxn ang="0">
                  <a:pos x="670" y="318"/>
                </a:cxn>
                <a:cxn ang="0">
                  <a:pos x="652" y="325"/>
                </a:cxn>
                <a:cxn ang="0">
                  <a:pos x="625" y="333"/>
                </a:cxn>
                <a:cxn ang="0">
                  <a:pos x="608" y="347"/>
                </a:cxn>
                <a:cxn ang="0">
                  <a:pos x="565" y="364"/>
                </a:cxn>
                <a:cxn ang="0">
                  <a:pos x="490" y="381"/>
                </a:cxn>
                <a:cxn ang="0">
                  <a:pos x="412" y="396"/>
                </a:cxn>
              </a:cxnLst>
              <a:rect l="0" t="0" r="r" b="b"/>
              <a:pathLst>
                <a:path w="714" h="460">
                  <a:moveTo>
                    <a:pt x="410" y="396"/>
                  </a:moveTo>
                  <a:lnTo>
                    <a:pt x="338" y="410"/>
                  </a:lnTo>
                  <a:lnTo>
                    <a:pt x="311" y="415"/>
                  </a:lnTo>
                  <a:lnTo>
                    <a:pt x="306" y="417"/>
                  </a:lnTo>
                  <a:lnTo>
                    <a:pt x="255" y="425"/>
                  </a:lnTo>
                  <a:lnTo>
                    <a:pt x="241" y="429"/>
                  </a:lnTo>
                  <a:lnTo>
                    <a:pt x="188" y="439"/>
                  </a:lnTo>
                  <a:lnTo>
                    <a:pt x="178" y="439"/>
                  </a:lnTo>
                  <a:lnTo>
                    <a:pt x="145" y="446"/>
                  </a:lnTo>
                  <a:lnTo>
                    <a:pt x="127" y="448"/>
                  </a:lnTo>
                  <a:lnTo>
                    <a:pt x="67" y="460"/>
                  </a:lnTo>
                  <a:lnTo>
                    <a:pt x="57" y="460"/>
                  </a:lnTo>
                  <a:lnTo>
                    <a:pt x="50" y="424"/>
                  </a:lnTo>
                  <a:lnTo>
                    <a:pt x="48" y="413"/>
                  </a:lnTo>
                  <a:lnTo>
                    <a:pt x="45" y="393"/>
                  </a:lnTo>
                  <a:lnTo>
                    <a:pt x="39" y="355"/>
                  </a:lnTo>
                  <a:lnTo>
                    <a:pt x="38" y="343"/>
                  </a:lnTo>
                  <a:lnTo>
                    <a:pt x="34" y="319"/>
                  </a:lnTo>
                  <a:lnTo>
                    <a:pt x="27" y="285"/>
                  </a:lnTo>
                  <a:lnTo>
                    <a:pt x="27" y="280"/>
                  </a:lnTo>
                  <a:lnTo>
                    <a:pt x="21" y="244"/>
                  </a:lnTo>
                  <a:lnTo>
                    <a:pt x="12" y="188"/>
                  </a:lnTo>
                  <a:lnTo>
                    <a:pt x="12" y="188"/>
                  </a:lnTo>
                  <a:lnTo>
                    <a:pt x="4" y="133"/>
                  </a:lnTo>
                  <a:lnTo>
                    <a:pt x="0" y="113"/>
                  </a:lnTo>
                  <a:lnTo>
                    <a:pt x="77" y="55"/>
                  </a:lnTo>
                  <a:lnTo>
                    <a:pt x="86" y="96"/>
                  </a:lnTo>
                  <a:lnTo>
                    <a:pt x="101" y="92"/>
                  </a:lnTo>
                  <a:lnTo>
                    <a:pt x="164" y="82"/>
                  </a:lnTo>
                  <a:lnTo>
                    <a:pt x="179" y="79"/>
                  </a:lnTo>
                  <a:lnTo>
                    <a:pt x="249" y="67"/>
                  </a:lnTo>
                  <a:lnTo>
                    <a:pt x="260" y="65"/>
                  </a:lnTo>
                  <a:lnTo>
                    <a:pt x="311" y="55"/>
                  </a:lnTo>
                  <a:lnTo>
                    <a:pt x="326" y="51"/>
                  </a:lnTo>
                  <a:lnTo>
                    <a:pt x="398" y="36"/>
                  </a:lnTo>
                  <a:lnTo>
                    <a:pt x="403" y="36"/>
                  </a:lnTo>
                  <a:lnTo>
                    <a:pt x="444" y="27"/>
                  </a:lnTo>
                  <a:lnTo>
                    <a:pt x="490" y="17"/>
                  </a:lnTo>
                  <a:lnTo>
                    <a:pt x="495" y="17"/>
                  </a:lnTo>
                  <a:lnTo>
                    <a:pt x="565" y="2"/>
                  </a:lnTo>
                  <a:lnTo>
                    <a:pt x="576" y="0"/>
                  </a:lnTo>
                  <a:lnTo>
                    <a:pt x="581" y="0"/>
                  </a:lnTo>
                  <a:lnTo>
                    <a:pt x="584" y="4"/>
                  </a:lnTo>
                  <a:lnTo>
                    <a:pt x="589" y="5"/>
                  </a:lnTo>
                  <a:lnTo>
                    <a:pt x="594" y="16"/>
                  </a:lnTo>
                  <a:lnTo>
                    <a:pt x="605" y="14"/>
                  </a:lnTo>
                  <a:lnTo>
                    <a:pt x="606" y="16"/>
                  </a:lnTo>
                  <a:lnTo>
                    <a:pt x="610" y="16"/>
                  </a:lnTo>
                  <a:lnTo>
                    <a:pt x="612" y="17"/>
                  </a:lnTo>
                  <a:lnTo>
                    <a:pt x="617" y="21"/>
                  </a:lnTo>
                  <a:lnTo>
                    <a:pt x="615" y="22"/>
                  </a:lnTo>
                  <a:lnTo>
                    <a:pt x="615" y="26"/>
                  </a:lnTo>
                  <a:lnTo>
                    <a:pt x="620" y="26"/>
                  </a:lnTo>
                  <a:lnTo>
                    <a:pt x="622" y="33"/>
                  </a:lnTo>
                  <a:lnTo>
                    <a:pt x="622" y="34"/>
                  </a:lnTo>
                  <a:lnTo>
                    <a:pt x="625" y="46"/>
                  </a:lnTo>
                  <a:lnTo>
                    <a:pt x="623" y="50"/>
                  </a:lnTo>
                  <a:lnTo>
                    <a:pt x="625" y="51"/>
                  </a:lnTo>
                  <a:lnTo>
                    <a:pt x="630" y="57"/>
                  </a:lnTo>
                  <a:lnTo>
                    <a:pt x="632" y="60"/>
                  </a:lnTo>
                  <a:lnTo>
                    <a:pt x="639" y="67"/>
                  </a:lnTo>
                  <a:lnTo>
                    <a:pt x="644" y="67"/>
                  </a:lnTo>
                  <a:lnTo>
                    <a:pt x="649" y="68"/>
                  </a:lnTo>
                  <a:lnTo>
                    <a:pt x="649" y="72"/>
                  </a:lnTo>
                  <a:lnTo>
                    <a:pt x="652" y="70"/>
                  </a:lnTo>
                  <a:lnTo>
                    <a:pt x="661" y="72"/>
                  </a:lnTo>
                  <a:lnTo>
                    <a:pt x="666" y="70"/>
                  </a:lnTo>
                  <a:lnTo>
                    <a:pt x="668" y="70"/>
                  </a:lnTo>
                  <a:lnTo>
                    <a:pt x="668" y="74"/>
                  </a:lnTo>
                  <a:lnTo>
                    <a:pt x="673" y="77"/>
                  </a:lnTo>
                  <a:lnTo>
                    <a:pt x="675" y="80"/>
                  </a:lnTo>
                  <a:lnTo>
                    <a:pt x="666" y="89"/>
                  </a:lnTo>
                  <a:lnTo>
                    <a:pt x="666" y="92"/>
                  </a:lnTo>
                  <a:lnTo>
                    <a:pt x="663" y="94"/>
                  </a:lnTo>
                  <a:lnTo>
                    <a:pt x="661" y="104"/>
                  </a:lnTo>
                  <a:lnTo>
                    <a:pt x="661" y="106"/>
                  </a:lnTo>
                  <a:lnTo>
                    <a:pt x="658" y="118"/>
                  </a:lnTo>
                  <a:lnTo>
                    <a:pt x="654" y="123"/>
                  </a:lnTo>
                  <a:lnTo>
                    <a:pt x="651" y="127"/>
                  </a:lnTo>
                  <a:lnTo>
                    <a:pt x="651" y="128"/>
                  </a:lnTo>
                  <a:lnTo>
                    <a:pt x="654" y="128"/>
                  </a:lnTo>
                  <a:lnTo>
                    <a:pt x="651" y="132"/>
                  </a:lnTo>
                  <a:lnTo>
                    <a:pt x="647" y="138"/>
                  </a:lnTo>
                  <a:lnTo>
                    <a:pt x="644" y="142"/>
                  </a:lnTo>
                  <a:lnTo>
                    <a:pt x="639" y="145"/>
                  </a:lnTo>
                  <a:lnTo>
                    <a:pt x="637" y="149"/>
                  </a:lnTo>
                  <a:lnTo>
                    <a:pt x="639" y="150"/>
                  </a:lnTo>
                  <a:lnTo>
                    <a:pt x="647" y="159"/>
                  </a:lnTo>
                  <a:lnTo>
                    <a:pt x="649" y="161"/>
                  </a:lnTo>
                  <a:lnTo>
                    <a:pt x="651" y="162"/>
                  </a:lnTo>
                  <a:lnTo>
                    <a:pt x="651" y="166"/>
                  </a:lnTo>
                  <a:lnTo>
                    <a:pt x="647" y="169"/>
                  </a:lnTo>
                  <a:lnTo>
                    <a:pt x="649" y="171"/>
                  </a:lnTo>
                  <a:lnTo>
                    <a:pt x="649" y="176"/>
                  </a:lnTo>
                  <a:lnTo>
                    <a:pt x="646" y="179"/>
                  </a:lnTo>
                  <a:lnTo>
                    <a:pt x="641" y="179"/>
                  </a:lnTo>
                  <a:lnTo>
                    <a:pt x="639" y="185"/>
                  </a:lnTo>
                  <a:lnTo>
                    <a:pt x="641" y="188"/>
                  </a:lnTo>
                  <a:lnTo>
                    <a:pt x="641" y="195"/>
                  </a:lnTo>
                  <a:lnTo>
                    <a:pt x="644" y="197"/>
                  </a:lnTo>
                  <a:lnTo>
                    <a:pt x="641" y="200"/>
                  </a:lnTo>
                  <a:lnTo>
                    <a:pt x="642" y="202"/>
                  </a:lnTo>
                  <a:lnTo>
                    <a:pt x="644" y="205"/>
                  </a:lnTo>
                  <a:lnTo>
                    <a:pt x="646" y="210"/>
                  </a:lnTo>
                  <a:lnTo>
                    <a:pt x="646" y="212"/>
                  </a:lnTo>
                  <a:lnTo>
                    <a:pt x="647" y="214"/>
                  </a:lnTo>
                  <a:lnTo>
                    <a:pt x="654" y="210"/>
                  </a:lnTo>
                  <a:lnTo>
                    <a:pt x="659" y="214"/>
                  </a:lnTo>
                  <a:lnTo>
                    <a:pt x="663" y="215"/>
                  </a:lnTo>
                  <a:lnTo>
                    <a:pt x="663" y="226"/>
                  </a:lnTo>
                  <a:lnTo>
                    <a:pt x="666" y="231"/>
                  </a:lnTo>
                  <a:lnTo>
                    <a:pt x="671" y="232"/>
                  </a:lnTo>
                  <a:lnTo>
                    <a:pt x="673" y="231"/>
                  </a:lnTo>
                  <a:lnTo>
                    <a:pt x="676" y="231"/>
                  </a:lnTo>
                  <a:lnTo>
                    <a:pt x="682" y="239"/>
                  </a:lnTo>
                  <a:lnTo>
                    <a:pt x="683" y="241"/>
                  </a:lnTo>
                  <a:lnTo>
                    <a:pt x="685" y="244"/>
                  </a:lnTo>
                  <a:lnTo>
                    <a:pt x="690" y="244"/>
                  </a:lnTo>
                  <a:lnTo>
                    <a:pt x="697" y="251"/>
                  </a:lnTo>
                  <a:lnTo>
                    <a:pt x="711" y="260"/>
                  </a:lnTo>
                  <a:lnTo>
                    <a:pt x="714" y="263"/>
                  </a:lnTo>
                  <a:lnTo>
                    <a:pt x="712" y="268"/>
                  </a:lnTo>
                  <a:lnTo>
                    <a:pt x="702" y="272"/>
                  </a:lnTo>
                  <a:lnTo>
                    <a:pt x="699" y="279"/>
                  </a:lnTo>
                  <a:lnTo>
                    <a:pt x="690" y="284"/>
                  </a:lnTo>
                  <a:lnTo>
                    <a:pt x="688" y="289"/>
                  </a:lnTo>
                  <a:lnTo>
                    <a:pt x="682" y="294"/>
                  </a:lnTo>
                  <a:lnTo>
                    <a:pt x="680" y="297"/>
                  </a:lnTo>
                  <a:lnTo>
                    <a:pt x="678" y="299"/>
                  </a:lnTo>
                  <a:lnTo>
                    <a:pt x="675" y="301"/>
                  </a:lnTo>
                  <a:lnTo>
                    <a:pt x="673" y="304"/>
                  </a:lnTo>
                  <a:lnTo>
                    <a:pt x="673" y="308"/>
                  </a:lnTo>
                  <a:lnTo>
                    <a:pt x="675" y="313"/>
                  </a:lnTo>
                  <a:lnTo>
                    <a:pt x="675" y="316"/>
                  </a:lnTo>
                  <a:lnTo>
                    <a:pt x="670" y="318"/>
                  </a:lnTo>
                  <a:lnTo>
                    <a:pt x="664" y="323"/>
                  </a:lnTo>
                  <a:lnTo>
                    <a:pt x="663" y="323"/>
                  </a:lnTo>
                  <a:lnTo>
                    <a:pt x="652" y="325"/>
                  </a:lnTo>
                  <a:lnTo>
                    <a:pt x="646" y="335"/>
                  </a:lnTo>
                  <a:lnTo>
                    <a:pt x="639" y="331"/>
                  </a:lnTo>
                  <a:lnTo>
                    <a:pt x="625" y="333"/>
                  </a:lnTo>
                  <a:lnTo>
                    <a:pt x="618" y="335"/>
                  </a:lnTo>
                  <a:lnTo>
                    <a:pt x="613" y="338"/>
                  </a:lnTo>
                  <a:lnTo>
                    <a:pt x="608" y="347"/>
                  </a:lnTo>
                  <a:lnTo>
                    <a:pt x="606" y="355"/>
                  </a:lnTo>
                  <a:lnTo>
                    <a:pt x="605" y="355"/>
                  </a:lnTo>
                  <a:lnTo>
                    <a:pt x="565" y="364"/>
                  </a:lnTo>
                  <a:lnTo>
                    <a:pt x="553" y="367"/>
                  </a:lnTo>
                  <a:lnTo>
                    <a:pt x="516" y="376"/>
                  </a:lnTo>
                  <a:lnTo>
                    <a:pt x="490" y="381"/>
                  </a:lnTo>
                  <a:lnTo>
                    <a:pt x="466" y="384"/>
                  </a:lnTo>
                  <a:lnTo>
                    <a:pt x="441" y="391"/>
                  </a:lnTo>
                  <a:lnTo>
                    <a:pt x="412" y="396"/>
                  </a:lnTo>
                  <a:lnTo>
                    <a:pt x="410" y="396"/>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42" name="Freeform 1774"/>
            <p:cNvSpPr>
              <a:spLocks/>
            </p:cNvSpPr>
            <p:nvPr/>
          </p:nvSpPr>
          <p:spPr bwMode="auto">
            <a:xfrm>
              <a:off x="3689" y="2133"/>
              <a:ext cx="84" cy="81"/>
            </a:xfrm>
            <a:custGeom>
              <a:avLst/>
              <a:gdLst/>
              <a:ahLst/>
              <a:cxnLst>
                <a:cxn ang="0">
                  <a:pos x="13" y="123"/>
                </a:cxn>
                <a:cxn ang="0">
                  <a:pos x="10" y="101"/>
                </a:cxn>
                <a:cxn ang="0">
                  <a:pos x="0" y="43"/>
                </a:cxn>
                <a:cxn ang="0">
                  <a:pos x="49" y="33"/>
                </a:cxn>
                <a:cxn ang="0">
                  <a:pos x="53" y="31"/>
                </a:cxn>
                <a:cxn ang="0">
                  <a:pos x="75" y="26"/>
                </a:cxn>
                <a:cxn ang="0">
                  <a:pos x="75" y="33"/>
                </a:cxn>
                <a:cxn ang="0">
                  <a:pos x="82" y="29"/>
                </a:cxn>
                <a:cxn ang="0">
                  <a:pos x="82" y="24"/>
                </a:cxn>
                <a:cxn ang="0">
                  <a:pos x="97" y="21"/>
                </a:cxn>
                <a:cxn ang="0">
                  <a:pos x="99" y="22"/>
                </a:cxn>
                <a:cxn ang="0">
                  <a:pos x="100" y="22"/>
                </a:cxn>
                <a:cxn ang="0">
                  <a:pos x="102" y="21"/>
                </a:cxn>
                <a:cxn ang="0">
                  <a:pos x="109" y="19"/>
                </a:cxn>
                <a:cxn ang="0">
                  <a:pos x="150" y="9"/>
                </a:cxn>
                <a:cxn ang="0">
                  <a:pos x="155" y="7"/>
                </a:cxn>
                <a:cxn ang="0">
                  <a:pos x="188" y="0"/>
                </a:cxn>
                <a:cxn ang="0">
                  <a:pos x="188" y="2"/>
                </a:cxn>
                <a:cxn ang="0">
                  <a:pos x="201" y="45"/>
                </a:cxn>
                <a:cxn ang="0">
                  <a:pos x="203" y="56"/>
                </a:cxn>
                <a:cxn ang="0">
                  <a:pos x="205" y="63"/>
                </a:cxn>
                <a:cxn ang="0">
                  <a:pos x="211" y="91"/>
                </a:cxn>
                <a:cxn ang="0">
                  <a:pos x="206" y="94"/>
                </a:cxn>
                <a:cxn ang="0">
                  <a:pos x="210" y="103"/>
                </a:cxn>
                <a:cxn ang="0">
                  <a:pos x="210" y="106"/>
                </a:cxn>
                <a:cxn ang="0">
                  <a:pos x="208" y="106"/>
                </a:cxn>
                <a:cxn ang="0">
                  <a:pos x="162" y="125"/>
                </a:cxn>
                <a:cxn ang="0">
                  <a:pos x="157" y="125"/>
                </a:cxn>
                <a:cxn ang="0">
                  <a:pos x="148" y="116"/>
                </a:cxn>
                <a:cxn ang="0">
                  <a:pos x="152" y="128"/>
                </a:cxn>
                <a:cxn ang="0">
                  <a:pos x="136" y="135"/>
                </a:cxn>
                <a:cxn ang="0">
                  <a:pos x="94" y="144"/>
                </a:cxn>
                <a:cxn ang="0">
                  <a:pos x="75" y="166"/>
                </a:cxn>
                <a:cxn ang="0">
                  <a:pos x="18" y="205"/>
                </a:cxn>
                <a:cxn ang="0">
                  <a:pos x="18" y="203"/>
                </a:cxn>
                <a:cxn ang="0">
                  <a:pos x="7" y="191"/>
                </a:cxn>
                <a:cxn ang="0">
                  <a:pos x="30" y="169"/>
                </a:cxn>
                <a:cxn ang="0">
                  <a:pos x="20" y="159"/>
                </a:cxn>
                <a:cxn ang="0">
                  <a:pos x="18" y="147"/>
                </a:cxn>
                <a:cxn ang="0">
                  <a:pos x="13" y="123"/>
                </a:cxn>
              </a:cxnLst>
              <a:rect l="0" t="0" r="r" b="b"/>
              <a:pathLst>
                <a:path w="211" h="205">
                  <a:moveTo>
                    <a:pt x="13" y="123"/>
                  </a:moveTo>
                  <a:lnTo>
                    <a:pt x="10" y="101"/>
                  </a:lnTo>
                  <a:lnTo>
                    <a:pt x="0" y="43"/>
                  </a:lnTo>
                  <a:lnTo>
                    <a:pt x="49" y="33"/>
                  </a:lnTo>
                  <a:lnTo>
                    <a:pt x="53" y="31"/>
                  </a:lnTo>
                  <a:lnTo>
                    <a:pt x="75" y="26"/>
                  </a:lnTo>
                  <a:lnTo>
                    <a:pt x="75" y="33"/>
                  </a:lnTo>
                  <a:lnTo>
                    <a:pt x="82" y="29"/>
                  </a:lnTo>
                  <a:lnTo>
                    <a:pt x="82" y="24"/>
                  </a:lnTo>
                  <a:lnTo>
                    <a:pt x="97" y="21"/>
                  </a:lnTo>
                  <a:lnTo>
                    <a:pt x="99" y="22"/>
                  </a:lnTo>
                  <a:lnTo>
                    <a:pt x="100" y="22"/>
                  </a:lnTo>
                  <a:lnTo>
                    <a:pt x="102" y="21"/>
                  </a:lnTo>
                  <a:lnTo>
                    <a:pt x="109" y="19"/>
                  </a:lnTo>
                  <a:lnTo>
                    <a:pt x="150" y="9"/>
                  </a:lnTo>
                  <a:lnTo>
                    <a:pt x="155" y="7"/>
                  </a:lnTo>
                  <a:lnTo>
                    <a:pt x="188" y="0"/>
                  </a:lnTo>
                  <a:lnTo>
                    <a:pt x="188" y="2"/>
                  </a:lnTo>
                  <a:lnTo>
                    <a:pt x="201" y="45"/>
                  </a:lnTo>
                  <a:lnTo>
                    <a:pt x="203" y="56"/>
                  </a:lnTo>
                  <a:lnTo>
                    <a:pt x="205" y="63"/>
                  </a:lnTo>
                  <a:lnTo>
                    <a:pt x="211" y="91"/>
                  </a:lnTo>
                  <a:lnTo>
                    <a:pt x="206" y="94"/>
                  </a:lnTo>
                  <a:lnTo>
                    <a:pt x="210" y="103"/>
                  </a:lnTo>
                  <a:lnTo>
                    <a:pt x="210" y="106"/>
                  </a:lnTo>
                  <a:lnTo>
                    <a:pt x="208" y="106"/>
                  </a:lnTo>
                  <a:lnTo>
                    <a:pt x="162" y="125"/>
                  </a:lnTo>
                  <a:lnTo>
                    <a:pt x="157" y="125"/>
                  </a:lnTo>
                  <a:lnTo>
                    <a:pt x="148" y="116"/>
                  </a:lnTo>
                  <a:lnTo>
                    <a:pt x="152" y="128"/>
                  </a:lnTo>
                  <a:lnTo>
                    <a:pt x="136" y="135"/>
                  </a:lnTo>
                  <a:lnTo>
                    <a:pt x="94" y="144"/>
                  </a:lnTo>
                  <a:lnTo>
                    <a:pt x="75" y="166"/>
                  </a:lnTo>
                  <a:lnTo>
                    <a:pt x="18" y="205"/>
                  </a:lnTo>
                  <a:lnTo>
                    <a:pt x="18" y="203"/>
                  </a:lnTo>
                  <a:lnTo>
                    <a:pt x="7" y="191"/>
                  </a:lnTo>
                  <a:lnTo>
                    <a:pt x="30" y="169"/>
                  </a:lnTo>
                  <a:lnTo>
                    <a:pt x="20" y="159"/>
                  </a:lnTo>
                  <a:lnTo>
                    <a:pt x="18" y="147"/>
                  </a:lnTo>
                  <a:lnTo>
                    <a:pt x="13" y="123"/>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43" name="Freeform 1775"/>
            <p:cNvSpPr>
              <a:spLocks noEditPoints="1"/>
            </p:cNvSpPr>
            <p:nvPr/>
          </p:nvSpPr>
          <p:spPr bwMode="auto">
            <a:xfrm>
              <a:off x="3764" y="2128"/>
              <a:ext cx="39" cy="47"/>
            </a:xfrm>
            <a:custGeom>
              <a:avLst/>
              <a:gdLst/>
              <a:ahLst/>
              <a:cxnLst>
                <a:cxn ang="0">
                  <a:pos x="17" y="75"/>
                </a:cxn>
                <a:cxn ang="0">
                  <a:pos x="15" y="68"/>
                </a:cxn>
                <a:cxn ang="0">
                  <a:pos x="13" y="57"/>
                </a:cxn>
                <a:cxn ang="0">
                  <a:pos x="0" y="14"/>
                </a:cxn>
                <a:cxn ang="0">
                  <a:pos x="34" y="5"/>
                </a:cxn>
                <a:cxn ang="0">
                  <a:pos x="46" y="0"/>
                </a:cxn>
                <a:cxn ang="0">
                  <a:pos x="47" y="5"/>
                </a:cxn>
                <a:cxn ang="0">
                  <a:pos x="51" y="19"/>
                </a:cxn>
                <a:cxn ang="0">
                  <a:pos x="56" y="17"/>
                </a:cxn>
                <a:cxn ang="0">
                  <a:pos x="56" y="21"/>
                </a:cxn>
                <a:cxn ang="0">
                  <a:pos x="58" y="22"/>
                </a:cxn>
                <a:cxn ang="0">
                  <a:pos x="58" y="29"/>
                </a:cxn>
                <a:cxn ang="0">
                  <a:pos x="59" y="34"/>
                </a:cxn>
                <a:cxn ang="0">
                  <a:pos x="63" y="34"/>
                </a:cxn>
                <a:cxn ang="0">
                  <a:pos x="70" y="36"/>
                </a:cxn>
                <a:cxn ang="0">
                  <a:pos x="75" y="43"/>
                </a:cxn>
                <a:cxn ang="0">
                  <a:pos x="70" y="48"/>
                </a:cxn>
                <a:cxn ang="0">
                  <a:pos x="58" y="41"/>
                </a:cxn>
                <a:cxn ang="0">
                  <a:pos x="54" y="39"/>
                </a:cxn>
                <a:cxn ang="0">
                  <a:pos x="59" y="46"/>
                </a:cxn>
                <a:cxn ang="0">
                  <a:pos x="56" y="57"/>
                </a:cxn>
                <a:cxn ang="0">
                  <a:pos x="63" y="80"/>
                </a:cxn>
                <a:cxn ang="0">
                  <a:pos x="59" y="98"/>
                </a:cxn>
                <a:cxn ang="0">
                  <a:pos x="35" y="115"/>
                </a:cxn>
                <a:cxn ang="0">
                  <a:pos x="20" y="118"/>
                </a:cxn>
                <a:cxn ang="0">
                  <a:pos x="22" y="118"/>
                </a:cxn>
                <a:cxn ang="0">
                  <a:pos x="22" y="115"/>
                </a:cxn>
                <a:cxn ang="0">
                  <a:pos x="18" y="106"/>
                </a:cxn>
                <a:cxn ang="0">
                  <a:pos x="23" y="103"/>
                </a:cxn>
                <a:cxn ang="0">
                  <a:pos x="17" y="75"/>
                </a:cxn>
                <a:cxn ang="0">
                  <a:pos x="80" y="46"/>
                </a:cxn>
                <a:cxn ang="0">
                  <a:pos x="87" y="48"/>
                </a:cxn>
                <a:cxn ang="0">
                  <a:pos x="97" y="70"/>
                </a:cxn>
                <a:cxn ang="0">
                  <a:pos x="88" y="79"/>
                </a:cxn>
                <a:cxn ang="0">
                  <a:pos x="80" y="46"/>
                </a:cxn>
                <a:cxn ang="0">
                  <a:pos x="75" y="57"/>
                </a:cxn>
                <a:cxn ang="0">
                  <a:pos x="80" y="53"/>
                </a:cxn>
                <a:cxn ang="0">
                  <a:pos x="83" y="77"/>
                </a:cxn>
                <a:cxn ang="0">
                  <a:pos x="78" y="77"/>
                </a:cxn>
                <a:cxn ang="0">
                  <a:pos x="73" y="86"/>
                </a:cxn>
                <a:cxn ang="0">
                  <a:pos x="75" y="57"/>
                </a:cxn>
              </a:cxnLst>
              <a:rect l="0" t="0" r="r" b="b"/>
              <a:pathLst>
                <a:path w="97" h="118">
                  <a:moveTo>
                    <a:pt x="17" y="75"/>
                  </a:moveTo>
                  <a:lnTo>
                    <a:pt x="15" y="68"/>
                  </a:lnTo>
                  <a:lnTo>
                    <a:pt x="13" y="57"/>
                  </a:lnTo>
                  <a:lnTo>
                    <a:pt x="0" y="14"/>
                  </a:lnTo>
                  <a:lnTo>
                    <a:pt x="34" y="5"/>
                  </a:lnTo>
                  <a:lnTo>
                    <a:pt x="46" y="0"/>
                  </a:lnTo>
                  <a:lnTo>
                    <a:pt x="47" y="5"/>
                  </a:lnTo>
                  <a:lnTo>
                    <a:pt x="51" y="19"/>
                  </a:lnTo>
                  <a:lnTo>
                    <a:pt x="56" y="17"/>
                  </a:lnTo>
                  <a:lnTo>
                    <a:pt x="56" y="21"/>
                  </a:lnTo>
                  <a:lnTo>
                    <a:pt x="58" y="22"/>
                  </a:lnTo>
                  <a:lnTo>
                    <a:pt x="58" y="29"/>
                  </a:lnTo>
                  <a:lnTo>
                    <a:pt x="59" y="34"/>
                  </a:lnTo>
                  <a:lnTo>
                    <a:pt x="63" y="34"/>
                  </a:lnTo>
                  <a:lnTo>
                    <a:pt x="70" y="36"/>
                  </a:lnTo>
                  <a:lnTo>
                    <a:pt x="75" y="43"/>
                  </a:lnTo>
                  <a:lnTo>
                    <a:pt x="70" y="48"/>
                  </a:lnTo>
                  <a:lnTo>
                    <a:pt x="58" y="41"/>
                  </a:lnTo>
                  <a:lnTo>
                    <a:pt x="54" y="39"/>
                  </a:lnTo>
                  <a:lnTo>
                    <a:pt x="59" y="46"/>
                  </a:lnTo>
                  <a:lnTo>
                    <a:pt x="56" y="57"/>
                  </a:lnTo>
                  <a:lnTo>
                    <a:pt x="63" y="80"/>
                  </a:lnTo>
                  <a:lnTo>
                    <a:pt x="59" y="98"/>
                  </a:lnTo>
                  <a:lnTo>
                    <a:pt x="35" y="115"/>
                  </a:lnTo>
                  <a:lnTo>
                    <a:pt x="20" y="118"/>
                  </a:lnTo>
                  <a:lnTo>
                    <a:pt x="22" y="118"/>
                  </a:lnTo>
                  <a:lnTo>
                    <a:pt x="22" y="115"/>
                  </a:lnTo>
                  <a:lnTo>
                    <a:pt x="18" y="106"/>
                  </a:lnTo>
                  <a:lnTo>
                    <a:pt x="23" y="103"/>
                  </a:lnTo>
                  <a:lnTo>
                    <a:pt x="17" y="75"/>
                  </a:lnTo>
                  <a:moveTo>
                    <a:pt x="80" y="46"/>
                  </a:moveTo>
                  <a:lnTo>
                    <a:pt x="87" y="48"/>
                  </a:lnTo>
                  <a:lnTo>
                    <a:pt x="97" y="70"/>
                  </a:lnTo>
                  <a:lnTo>
                    <a:pt x="88" y="79"/>
                  </a:lnTo>
                  <a:lnTo>
                    <a:pt x="80" y="46"/>
                  </a:lnTo>
                  <a:moveTo>
                    <a:pt x="75" y="57"/>
                  </a:moveTo>
                  <a:lnTo>
                    <a:pt x="80" y="53"/>
                  </a:lnTo>
                  <a:lnTo>
                    <a:pt x="83" y="77"/>
                  </a:lnTo>
                  <a:lnTo>
                    <a:pt x="78" y="77"/>
                  </a:lnTo>
                  <a:lnTo>
                    <a:pt x="73" y="86"/>
                  </a:lnTo>
                  <a:lnTo>
                    <a:pt x="75" y="57"/>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44" name="Freeform 1776"/>
            <p:cNvSpPr>
              <a:spLocks/>
            </p:cNvSpPr>
            <p:nvPr/>
          </p:nvSpPr>
          <p:spPr bwMode="auto">
            <a:xfrm>
              <a:off x="3628" y="2204"/>
              <a:ext cx="64" cy="148"/>
            </a:xfrm>
            <a:custGeom>
              <a:avLst/>
              <a:gdLst/>
              <a:ahLst/>
              <a:cxnLst>
                <a:cxn ang="0">
                  <a:pos x="8" y="269"/>
                </a:cxn>
                <a:cxn ang="0">
                  <a:pos x="8" y="262"/>
                </a:cxn>
                <a:cxn ang="0">
                  <a:pos x="13" y="257"/>
                </a:cxn>
                <a:cxn ang="0">
                  <a:pos x="18" y="245"/>
                </a:cxn>
                <a:cxn ang="0">
                  <a:pos x="30" y="243"/>
                </a:cxn>
                <a:cxn ang="0">
                  <a:pos x="41" y="236"/>
                </a:cxn>
                <a:cxn ang="0">
                  <a:pos x="39" y="228"/>
                </a:cxn>
                <a:cxn ang="0">
                  <a:pos x="41" y="221"/>
                </a:cxn>
                <a:cxn ang="0">
                  <a:pos x="46" y="217"/>
                </a:cxn>
                <a:cxn ang="0">
                  <a:pos x="54" y="209"/>
                </a:cxn>
                <a:cxn ang="0">
                  <a:pos x="65" y="199"/>
                </a:cxn>
                <a:cxn ang="0">
                  <a:pos x="78" y="188"/>
                </a:cxn>
                <a:cxn ang="0">
                  <a:pos x="77" y="180"/>
                </a:cxn>
                <a:cxn ang="0">
                  <a:pos x="56" y="164"/>
                </a:cxn>
                <a:cxn ang="0">
                  <a:pos x="49" y="161"/>
                </a:cxn>
                <a:cxn ang="0">
                  <a:pos x="42" y="151"/>
                </a:cxn>
                <a:cxn ang="0">
                  <a:pos x="37" y="152"/>
                </a:cxn>
                <a:cxn ang="0">
                  <a:pos x="29" y="146"/>
                </a:cxn>
                <a:cxn ang="0">
                  <a:pos x="25" y="134"/>
                </a:cxn>
                <a:cxn ang="0">
                  <a:pos x="13" y="134"/>
                </a:cxn>
                <a:cxn ang="0">
                  <a:pos x="12" y="130"/>
                </a:cxn>
                <a:cxn ang="0">
                  <a:pos x="8" y="122"/>
                </a:cxn>
                <a:cxn ang="0">
                  <a:pos x="10" y="117"/>
                </a:cxn>
                <a:cxn ang="0">
                  <a:pos x="7" y="108"/>
                </a:cxn>
                <a:cxn ang="0">
                  <a:pos x="7" y="99"/>
                </a:cxn>
                <a:cxn ang="0">
                  <a:pos x="15" y="96"/>
                </a:cxn>
                <a:cxn ang="0">
                  <a:pos x="13" y="89"/>
                </a:cxn>
                <a:cxn ang="0">
                  <a:pos x="17" y="82"/>
                </a:cxn>
                <a:cxn ang="0">
                  <a:pos x="13" y="79"/>
                </a:cxn>
                <a:cxn ang="0">
                  <a:pos x="3" y="69"/>
                </a:cxn>
                <a:cxn ang="0">
                  <a:pos x="10" y="62"/>
                </a:cxn>
                <a:cxn ang="0">
                  <a:pos x="17" y="52"/>
                </a:cxn>
                <a:cxn ang="0">
                  <a:pos x="17" y="48"/>
                </a:cxn>
                <a:cxn ang="0">
                  <a:pos x="20" y="43"/>
                </a:cxn>
                <a:cxn ang="0">
                  <a:pos x="27" y="26"/>
                </a:cxn>
                <a:cxn ang="0">
                  <a:pos x="29" y="14"/>
                </a:cxn>
                <a:cxn ang="0">
                  <a:pos x="32" y="9"/>
                </a:cxn>
                <a:cxn ang="0">
                  <a:pos x="83" y="16"/>
                </a:cxn>
                <a:cxn ang="0">
                  <a:pos x="104" y="23"/>
                </a:cxn>
                <a:cxn ang="0">
                  <a:pos x="145" y="38"/>
                </a:cxn>
                <a:cxn ang="0">
                  <a:pos x="145" y="52"/>
                </a:cxn>
                <a:cxn ang="0">
                  <a:pos x="140" y="76"/>
                </a:cxn>
                <a:cxn ang="0">
                  <a:pos x="129" y="93"/>
                </a:cxn>
                <a:cxn ang="0">
                  <a:pos x="126" y="89"/>
                </a:cxn>
                <a:cxn ang="0">
                  <a:pos x="118" y="117"/>
                </a:cxn>
                <a:cxn ang="0">
                  <a:pos x="126" y="127"/>
                </a:cxn>
                <a:cxn ang="0">
                  <a:pos x="159" y="137"/>
                </a:cxn>
                <a:cxn ang="0">
                  <a:pos x="153" y="173"/>
                </a:cxn>
                <a:cxn ang="0">
                  <a:pos x="160" y="175"/>
                </a:cxn>
                <a:cxn ang="0">
                  <a:pos x="152" y="183"/>
                </a:cxn>
                <a:cxn ang="0">
                  <a:pos x="153" y="210"/>
                </a:cxn>
                <a:cxn ang="0">
                  <a:pos x="153" y="250"/>
                </a:cxn>
                <a:cxn ang="0">
                  <a:pos x="147" y="269"/>
                </a:cxn>
                <a:cxn ang="0">
                  <a:pos x="140" y="274"/>
                </a:cxn>
                <a:cxn ang="0">
                  <a:pos x="138" y="292"/>
                </a:cxn>
                <a:cxn ang="0">
                  <a:pos x="121" y="313"/>
                </a:cxn>
                <a:cxn ang="0">
                  <a:pos x="109" y="356"/>
                </a:cxn>
                <a:cxn ang="0">
                  <a:pos x="102" y="369"/>
                </a:cxn>
                <a:cxn ang="0">
                  <a:pos x="95" y="345"/>
                </a:cxn>
                <a:cxn ang="0">
                  <a:pos x="78" y="335"/>
                </a:cxn>
                <a:cxn ang="0">
                  <a:pos x="25" y="320"/>
                </a:cxn>
                <a:cxn ang="0">
                  <a:pos x="8" y="292"/>
                </a:cxn>
                <a:cxn ang="0">
                  <a:pos x="7" y="270"/>
                </a:cxn>
              </a:cxnLst>
              <a:rect l="0" t="0" r="r" b="b"/>
              <a:pathLst>
                <a:path w="160" h="369">
                  <a:moveTo>
                    <a:pt x="7" y="270"/>
                  </a:moveTo>
                  <a:lnTo>
                    <a:pt x="8" y="269"/>
                  </a:lnTo>
                  <a:lnTo>
                    <a:pt x="7" y="265"/>
                  </a:lnTo>
                  <a:lnTo>
                    <a:pt x="8" y="262"/>
                  </a:lnTo>
                  <a:lnTo>
                    <a:pt x="12" y="258"/>
                  </a:lnTo>
                  <a:lnTo>
                    <a:pt x="13" y="257"/>
                  </a:lnTo>
                  <a:lnTo>
                    <a:pt x="12" y="255"/>
                  </a:lnTo>
                  <a:lnTo>
                    <a:pt x="18" y="245"/>
                  </a:lnTo>
                  <a:lnTo>
                    <a:pt x="29" y="243"/>
                  </a:lnTo>
                  <a:lnTo>
                    <a:pt x="30" y="243"/>
                  </a:lnTo>
                  <a:lnTo>
                    <a:pt x="36" y="238"/>
                  </a:lnTo>
                  <a:lnTo>
                    <a:pt x="41" y="236"/>
                  </a:lnTo>
                  <a:lnTo>
                    <a:pt x="41" y="233"/>
                  </a:lnTo>
                  <a:lnTo>
                    <a:pt x="39" y="228"/>
                  </a:lnTo>
                  <a:lnTo>
                    <a:pt x="39" y="224"/>
                  </a:lnTo>
                  <a:lnTo>
                    <a:pt x="41" y="221"/>
                  </a:lnTo>
                  <a:lnTo>
                    <a:pt x="44" y="219"/>
                  </a:lnTo>
                  <a:lnTo>
                    <a:pt x="46" y="217"/>
                  </a:lnTo>
                  <a:lnTo>
                    <a:pt x="48" y="214"/>
                  </a:lnTo>
                  <a:lnTo>
                    <a:pt x="54" y="209"/>
                  </a:lnTo>
                  <a:lnTo>
                    <a:pt x="56" y="204"/>
                  </a:lnTo>
                  <a:lnTo>
                    <a:pt x="65" y="199"/>
                  </a:lnTo>
                  <a:lnTo>
                    <a:pt x="68" y="192"/>
                  </a:lnTo>
                  <a:lnTo>
                    <a:pt x="78" y="188"/>
                  </a:lnTo>
                  <a:lnTo>
                    <a:pt x="80" y="183"/>
                  </a:lnTo>
                  <a:lnTo>
                    <a:pt x="77" y="180"/>
                  </a:lnTo>
                  <a:lnTo>
                    <a:pt x="63" y="171"/>
                  </a:lnTo>
                  <a:lnTo>
                    <a:pt x="56" y="164"/>
                  </a:lnTo>
                  <a:lnTo>
                    <a:pt x="51" y="164"/>
                  </a:lnTo>
                  <a:lnTo>
                    <a:pt x="49" y="161"/>
                  </a:lnTo>
                  <a:lnTo>
                    <a:pt x="48" y="159"/>
                  </a:lnTo>
                  <a:lnTo>
                    <a:pt x="42" y="151"/>
                  </a:lnTo>
                  <a:lnTo>
                    <a:pt x="39" y="151"/>
                  </a:lnTo>
                  <a:lnTo>
                    <a:pt x="37" y="152"/>
                  </a:lnTo>
                  <a:lnTo>
                    <a:pt x="32" y="151"/>
                  </a:lnTo>
                  <a:lnTo>
                    <a:pt x="29" y="146"/>
                  </a:lnTo>
                  <a:lnTo>
                    <a:pt x="29" y="135"/>
                  </a:lnTo>
                  <a:lnTo>
                    <a:pt x="25" y="134"/>
                  </a:lnTo>
                  <a:lnTo>
                    <a:pt x="20" y="130"/>
                  </a:lnTo>
                  <a:lnTo>
                    <a:pt x="13" y="134"/>
                  </a:lnTo>
                  <a:lnTo>
                    <a:pt x="12" y="132"/>
                  </a:lnTo>
                  <a:lnTo>
                    <a:pt x="12" y="130"/>
                  </a:lnTo>
                  <a:lnTo>
                    <a:pt x="10" y="125"/>
                  </a:lnTo>
                  <a:lnTo>
                    <a:pt x="8" y="122"/>
                  </a:lnTo>
                  <a:lnTo>
                    <a:pt x="7" y="120"/>
                  </a:lnTo>
                  <a:lnTo>
                    <a:pt x="10" y="117"/>
                  </a:lnTo>
                  <a:lnTo>
                    <a:pt x="7" y="115"/>
                  </a:lnTo>
                  <a:lnTo>
                    <a:pt x="7" y="108"/>
                  </a:lnTo>
                  <a:lnTo>
                    <a:pt x="5" y="105"/>
                  </a:lnTo>
                  <a:lnTo>
                    <a:pt x="7" y="99"/>
                  </a:lnTo>
                  <a:lnTo>
                    <a:pt x="12" y="99"/>
                  </a:lnTo>
                  <a:lnTo>
                    <a:pt x="15" y="96"/>
                  </a:lnTo>
                  <a:lnTo>
                    <a:pt x="15" y="91"/>
                  </a:lnTo>
                  <a:lnTo>
                    <a:pt x="13" y="89"/>
                  </a:lnTo>
                  <a:lnTo>
                    <a:pt x="17" y="86"/>
                  </a:lnTo>
                  <a:lnTo>
                    <a:pt x="17" y="82"/>
                  </a:lnTo>
                  <a:lnTo>
                    <a:pt x="15" y="81"/>
                  </a:lnTo>
                  <a:lnTo>
                    <a:pt x="13" y="79"/>
                  </a:lnTo>
                  <a:lnTo>
                    <a:pt x="5" y="70"/>
                  </a:lnTo>
                  <a:lnTo>
                    <a:pt x="3" y="69"/>
                  </a:lnTo>
                  <a:lnTo>
                    <a:pt x="5" y="65"/>
                  </a:lnTo>
                  <a:lnTo>
                    <a:pt x="10" y="62"/>
                  </a:lnTo>
                  <a:lnTo>
                    <a:pt x="13" y="58"/>
                  </a:lnTo>
                  <a:lnTo>
                    <a:pt x="17" y="52"/>
                  </a:lnTo>
                  <a:lnTo>
                    <a:pt x="20" y="48"/>
                  </a:lnTo>
                  <a:lnTo>
                    <a:pt x="17" y="48"/>
                  </a:lnTo>
                  <a:lnTo>
                    <a:pt x="17" y="47"/>
                  </a:lnTo>
                  <a:lnTo>
                    <a:pt x="20" y="43"/>
                  </a:lnTo>
                  <a:lnTo>
                    <a:pt x="24" y="38"/>
                  </a:lnTo>
                  <a:lnTo>
                    <a:pt x="27" y="26"/>
                  </a:lnTo>
                  <a:lnTo>
                    <a:pt x="27" y="24"/>
                  </a:lnTo>
                  <a:lnTo>
                    <a:pt x="29" y="14"/>
                  </a:lnTo>
                  <a:lnTo>
                    <a:pt x="32" y="12"/>
                  </a:lnTo>
                  <a:lnTo>
                    <a:pt x="32" y="9"/>
                  </a:lnTo>
                  <a:lnTo>
                    <a:pt x="41" y="0"/>
                  </a:lnTo>
                  <a:lnTo>
                    <a:pt x="83" y="16"/>
                  </a:lnTo>
                  <a:lnTo>
                    <a:pt x="100" y="21"/>
                  </a:lnTo>
                  <a:lnTo>
                    <a:pt x="104" y="23"/>
                  </a:lnTo>
                  <a:lnTo>
                    <a:pt x="143" y="33"/>
                  </a:lnTo>
                  <a:lnTo>
                    <a:pt x="145" y="38"/>
                  </a:lnTo>
                  <a:lnTo>
                    <a:pt x="145" y="45"/>
                  </a:lnTo>
                  <a:lnTo>
                    <a:pt x="145" y="52"/>
                  </a:lnTo>
                  <a:lnTo>
                    <a:pt x="141" y="65"/>
                  </a:lnTo>
                  <a:lnTo>
                    <a:pt x="140" y="76"/>
                  </a:lnTo>
                  <a:lnTo>
                    <a:pt x="141" y="81"/>
                  </a:lnTo>
                  <a:lnTo>
                    <a:pt x="129" y="93"/>
                  </a:lnTo>
                  <a:lnTo>
                    <a:pt x="129" y="84"/>
                  </a:lnTo>
                  <a:lnTo>
                    <a:pt x="126" y="89"/>
                  </a:lnTo>
                  <a:lnTo>
                    <a:pt x="123" y="103"/>
                  </a:lnTo>
                  <a:lnTo>
                    <a:pt x="118" y="117"/>
                  </a:lnTo>
                  <a:lnTo>
                    <a:pt x="121" y="123"/>
                  </a:lnTo>
                  <a:lnTo>
                    <a:pt x="126" y="127"/>
                  </a:lnTo>
                  <a:lnTo>
                    <a:pt x="138" y="122"/>
                  </a:lnTo>
                  <a:lnTo>
                    <a:pt x="159" y="137"/>
                  </a:lnTo>
                  <a:lnTo>
                    <a:pt x="160" y="173"/>
                  </a:lnTo>
                  <a:lnTo>
                    <a:pt x="153" y="173"/>
                  </a:lnTo>
                  <a:lnTo>
                    <a:pt x="155" y="176"/>
                  </a:lnTo>
                  <a:lnTo>
                    <a:pt x="160" y="175"/>
                  </a:lnTo>
                  <a:lnTo>
                    <a:pt x="160" y="180"/>
                  </a:lnTo>
                  <a:lnTo>
                    <a:pt x="152" y="183"/>
                  </a:lnTo>
                  <a:lnTo>
                    <a:pt x="157" y="183"/>
                  </a:lnTo>
                  <a:lnTo>
                    <a:pt x="153" y="210"/>
                  </a:lnTo>
                  <a:lnTo>
                    <a:pt x="159" y="234"/>
                  </a:lnTo>
                  <a:lnTo>
                    <a:pt x="153" y="250"/>
                  </a:lnTo>
                  <a:lnTo>
                    <a:pt x="145" y="260"/>
                  </a:lnTo>
                  <a:lnTo>
                    <a:pt x="147" y="269"/>
                  </a:lnTo>
                  <a:lnTo>
                    <a:pt x="136" y="267"/>
                  </a:lnTo>
                  <a:lnTo>
                    <a:pt x="140" y="274"/>
                  </a:lnTo>
                  <a:lnTo>
                    <a:pt x="135" y="287"/>
                  </a:lnTo>
                  <a:lnTo>
                    <a:pt x="138" y="292"/>
                  </a:lnTo>
                  <a:lnTo>
                    <a:pt x="118" y="313"/>
                  </a:lnTo>
                  <a:lnTo>
                    <a:pt x="121" y="313"/>
                  </a:lnTo>
                  <a:lnTo>
                    <a:pt x="123" y="318"/>
                  </a:lnTo>
                  <a:lnTo>
                    <a:pt x="109" y="356"/>
                  </a:lnTo>
                  <a:lnTo>
                    <a:pt x="102" y="364"/>
                  </a:lnTo>
                  <a:lnTo>
                    <a:pt x="102" y="369"/>
                  </a:lnTo>
                  <a:lnTo>
                    <a:pt x="92" y="369"/>
                  </a:lnTo>
                  <a:lnTo>
                    <a:pt x="95" y="345"/>
                  </a:lnTo>
                  <a:lnTo>
                    <a:pt x="90" y="337"/>
                  </a:lnTo>
                  <a:lnTo>
                    <a:pt x="78" y="335"/>
                  </a:lnTo>
                  <a:lnTo>
                    <a:pt x="66" y="340"/>
                  </a:lnTo>
                  <a:lnTo>
                    <a:pt x="25" y="320"/>
                  </a:lnTo>
                  <a:lnTo>
                    <a:pt x="7" y="304"/>
                  </a:lnTo>
                  <a:lnTo>
                    <a:pt x="8" y="292"/>
                  </a:lnTo>
                  <a:lnTo>
                    <a:pt x="0" y="286"/>
                  </a:lnTo>
                  <a:lnTo>
                    <a:pt x="7" y="270"/>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45" name="Freeform 1777"/>
            <p:cNvSpPr>
              <a:spLocks/>
            </p:cNvSpPr>
            <p:nvPr/>
          </p:nvSpPr>
          <p:spPr bwMode="auto">
            <a:xfrm>
              <a:off x="3183" y="2217"/>
              <a:ext cx="205" cy="235"/>
            </a:xfrm>
            <a:custGeom>
              <a:avLst/>
              <a:gdLst/>
              <a:ahLst/>
              <a:cxnLst>
                <a:cxn ang="0">
                  <a:pos x="231" y="569"/>
                </a:cxn>
                <a:cxn ang="0">
                  <a:pos x="208" y="558"/>
                </a:cxn>
                <a:cxn ang="0">
                  <a:pos x="191" y="569"/>
                </a:cxn>
                <a:cxn ang="0">
                  <a:pos x="176" y="569"/>
                </a:cxn>
                <a:cxn ang="0">
                  <a:pos x="157" y="553"/>
                </a:cxn>
                <a:cxn ang="0">
                  <a:pos x="126" y="553"/>
                </a:cxn>
                <a:cxn ang="0">
                  <a:pos x="109" y="531"/>
                </a:cxn>
                <a:cxn ang="0">
                  <a:pos x="92" y="517"/>
                </a:cxn>
                <a:cxn ang="0">
                  <a:pos x="80" y="510"/>
                </a:cxn>
                <a:cxn ang="0">
                  <a:pos x="51" y="507"/>
                </a:cxn>
                <a:cxn ang="0">
                  <a:pos x="41" y="481"/>
                </a:cxn>
                <a:cxn ang="0">
                  <a:pos x="31" y="388"/>
                </a:cxn>
                <a:cxn ang="0">
                  <a:pos x="19" y="283"/>
                </a:cxn>
                <a:cxn ang="0">
                  <a:pos x="7" y="181"/>
                </a:cxn>
                <a:cxn ang="0">
                  <a:pos x="0" y="113"/>
                </a:cxn>
                <a:cxn ang="0">
                  <a:pos x="116" y="96"/>
                </a:cxn>
                <a:cxn ang="0">
                  <a:pos x="231" y="107"/>
                </a:cxn>
                <a:cxn ang="0">
                  <a:pos x="241" y="119"/>
                </a:cxn>
                <a:cxn ang="0">
                  <a:pos x="326" y="99"/>
                </a:cxn>
                <a:cxn ang="0">
                  <a:pos x="427" y="29"/>
                </a:cxn>
                <a:cxn ang="0">
                  <a:pos x="490" y="75"/>
                </a:cxn>
                <a:cxn ang="0">
                  <a:pos x="512" y="206"/>
                </a:cxn>
                <a:cxn ang="0">
                  <a:pos x="497" y="218"/>
                </a:cxn>
                <a:cxn ang="0">
                  <a:pos x="505" y="232"/>
                </a:cxn>
                <a:cxn ang="0">
                  <a:pos x="511" y="259"/>
                </a:cxn>
                <a:cxn ang="0">
                  <a:pos x="502" y="282"/>
                </a:cxn>
                <a:cxn ang="0">
                  <a:pos x="500" y="317"/>
                </a:cxn>
                <a:cxn ang="0">
                  <a:pos x="497" y="323"/>
                </a:cxn>
                <a:cxn ang="0">
                  <a:pos x="497" y="335"/>
                </a:cxn>
                <a:cxn ang="0">
                  <a:pos x="499" y="353"/>
                </a:cxn>
                <a:cxn ang="0">
                  <a:pos x="495" y="369"/>
                </a:cxn>
                <a:cxn ang="0">
                  <a:pos x="480" y="384"/>
                </a:cxn>
                <a:cxn ang="0">
                  <a:pos x="464" y="403"/>
                </a:cxn>
                <a:cxn ang="0">
                  <a:pos x="454" y="413"/>
                </a:cxn>
                <a:cxn ang="0">
                  <a:pos x="434" y="411"/>
                </a:cxn>
                <a:cxn ang="0">
                  <a:pos x="424" y="437"/>
                </a:cxn>
                <a:cxn ang="0">
                  <a:pos x="406" y="447"/>
                </a:cxn>
                <a:cxn ang="0">
                  <a:pos x="401" y="469"/>
                </a:cxn>
                <a:cxn ang="0">
                  <a:pos x="405" y="478"/>
                </a:cxn>
                <a:cxn ang="0">
                  <a:pos x="401" y="490"/>
                </a:cxn>
                <a:cxn ang="0">
                  <a:pos x="391" y="502"/>
                </a:cxn>
                <a:cxn ang="0">
                  <a:pos x="386" y="485"/>
                </a:cxn>
                <a:cxn ang="0">
                  <a:pos x="372" y="488"/>
                </a:cxn>
                <a:cxn ang="0">
                  <a:pos x="365" y="512"/>
                </a:cxn>
                <a:cxn ang="0">
                  <a:pos x="364" y="538"/>
                </a:cxn>
                <a:cxn ang="0">
                  <a:pos x="355" y="553"/>
                </a:cxn>
                <a:cxn ang="0">
                  <a:pos x="345" y="580"/>
                </a:cxn>
                <a:cxn ang="0">
                  <a:pos x="324" y="587"/>
                </a:cxn>
                <a:cxn ang="0">
                  <a:pos x="307" y="569"/>
                </a:cxn>
                <a:cxn ang="0">
                  <a:pos x="287" y="562"/>
                </a:cxn>
                <a:cxn ang="0">
                  <a:pos x="278" y="539"/>
                </a:cxn>
                <a:cxn ang="0">
                  <a:pos x="260" y="551"/>
                </a:cxn>
                <a:cxn ang="0">
                  <a:pos x="239" y="563"/>
                </a:cxn>
              </a:cxnLst>
              <a:rect l="0" t="0" r="r" b="b"/>
              <a:pathLst>
                <a:path w="512" h="587">
                  <a:moveTo>
                    <a:pt x="237" y="567"/>
                  </a:moveTo>
                  <a:lnTo>
                    <a:pt x="234" y="569"/>
                  </a:lnTo>
                  <a:lnTo>
                    <a:pt x="232" y="570"/>
                  </a:lnTo>
                  <a:lnTo>
                    <a:pt x="231" y="569"/>
                  </a:lnTo>
                  <a:lnTo>
                    <a:pt x="229" y="565"/>
                  </a:lnTo>
                  <a:lnTo>
                    <a:pt x="224" y="562"/>
                  </a:lnTo>
                  <a:lnTo>
                    <a:pt x="213" y="562"/>
                  </a:lnTo>
                  <a:lnTo>
                    <a:pt x="208" y="558"/>
                  </a:lnTo>
                  <a:lnTo>
                    <a:pt x="205" y="558"/>
                  </a:lnTo>
                  <a:lnTo>
                    <a:pt x="195" y="562"/>
                  </a:lnTo>
                  <a:lnTo>
                    <a:pt x="193" y="563"/>
                  </a:lnTo>
                  <a:lnTo>
                    <a:pt x="191" y="569"/>
                  </a:lnTo>
                  <a:lnTo>
                    <a:pt x="191" y="570"/>
                  </a:lnTo>
                  <a:lnTo>
                    <a:pt x="188" y="572"/>
                  </a:lnTo>
                  <a:lnTo>
                    <a:pt x="184" y="570"/>
                  </a:lnTo>
                  <a:lnTo>
                    <a:pt x="176" y="569"/>
                  </a:lnTo>
                  <a:lnTo>
                    <a:pt x="174" y="562"/>
                  </a:lnTo>
                  <a:lnTo>
                    <a:pt x="167" y="560"/>
                  </a:lnTo>
                  <a:lnTo>
                    <a:pt x="164" y="555"/>
                  </a:lnTo>
                  <a:lnTo>
                    <a:pt x="157" y="553"/>
                  </a:lnTo>
                  <a:lnTo>
                    <a:pt x="152" y="551"/>
                  </a:lnTo>
                  <a:lnTo>
                    <a:pt x="140" y="555"/>
                  </a:lnTo>
                  <a:lnTo>
                    <a:pt x="137" y="555"/>
                  </a:lnTo>
                  <a:lnTo>
                    <a:pt x="126" y="553"/>
                  </a:lnTo>
                  <a:lnTo>
                    <a:pt x="120" y="550"/>
                  </a:lnTo>
                  <a:lnTo>
                    <a:pt x="118" y="541"/>
                  </a:lnTo>
                  <a:lnTo>
                    <a:pt x="113" y="534"/>
                  </a:lnTo>
                  <a:lnTo>
                    <a:pt x="109" y="531"/>
                  </a:lnTo>
                  <a:lnTo>
                    <a:pt x="106" y="521"/>
                  </a:lnTo>
                  <a:lnTo>
                    <a:pt x="101" y="517"/>
                  </a:lnTo>
                  <a:lnTo>
                    <a:pt x="96" y="517"/>
                  </a:lnTo>
                  <a:lnTo>
                    <a:pt x="92" y="517"/>
                  </a:lnTo>
                  <a:lnTo>
                    <a:pt x="91" y="510"/>
                  </a:lnTo>
                  <a:lnTo>
                    <a:pt x="87" y="507"/>
                  </a:lnTo>
                  <a:lnTo>
                    <a:pt x="82" y="509"/>
                  </a:lnTo>
                  <a:lnTo>
                    <a:pt x="80" y="510"/>
                  </a:lnTo>
                  <a:lnTo>
                    <a:pt x="72" y="516"/>
                  </a:lnTo>
                  <a:lnTo>
                    <a:pt x="67" y="516"/>
                  </a:lnTo>
                  <a:lnTo>
                    <a:pt x="61" y="514"/>
                  </a:lnTo>
                  <a:lnTo>
                    <a:pt x="51" y="507"/>
                  </a:lnTo>
                  <a:lnTo>
                    <a:pt x="48" y="512"/>
                  </a:lnTo>
                  <a:lnTo>
                    <a:pt x="44" y="514"/>
                  </a:lnTo>
                  <a:lnTo>
                    <a:pt x="41" y="483"/>
                  </a:lnTo>
                  <a:lnTo>
                    <a:pt x="41" y="481"/>
                  </a:lnTo>
                  <a:lnTo>
                    <a:pt x="38" y="451"/>
                  </a:lnTo>
                  <a:lnTo>
                    <a:pt x="36" y="442"/>
                  </a:lnTo>
                  <a:lnTo>
                    <a:pt x="34" y="417"/>
                  </a:lnTo>
                  <a:lnTo>
                    <a:pt x="31" y="388"/>
                  </a:lnTo>
                  <a:lnTo>
                    <a:pt x="29" y="372"/>
                  </a:lnTo>
                  <a:lnTo>
                    <a:pt x="24" y="326"/>
                  </a:lnTo>
                  <a:lnTo>
                    <a:pt x="24" y="321"/>
                  </a:lnTo>
                  <a:lnTo>
                    <a:pt x="19" y="283"/>
                  </a:lnTo>
                  <a:lnTo>
                    <a:pt x="17" y="263"/>
                  </a:lnTo>
                  <a:lnTo>
                    <a:pt x="14" y="230"/>
                  </a:lnTo>
                  <a:lnTo>
                    <a:pt x="12" y="222"/>
                  </a:lnTo>
                  <a:lnTo>
                    <a:pt x="7" y="181"/>
                  </a:lnTo>
                  <a:lnTo>
                    <a:pt x="7" y="176"/>
                  </a:lnTo>
                  <a:lnTo>
                    <a:pt x="3" y="154"/>
                  </a:lnTo>
                  <a:lnTo>
                    <a:pt x="2" y="138"/>
                  </a:lnTo>
                  <a:lnTo>
                    <a:pt x="0" y="113"/>
                  </a:lnTo>
                  <a:lnTo>
                    <a:pt x="46" y="106"/>
                  </a:lnTo>
                  <a:lnTo>
                    <a:pt x="48" y="104"/>
                  </a:lnTo>
                  <a:lnTo>
                    <a:pt x="104" y="97"/>
                  </a:lnTo>
                  <a:lnTo>
                    <a:pt x="116" y="96"/>
                  </a:lnTo>
                  <a:lnTo>
                    <a:pt x="149" y="89"/>
                  </a:lnTo>
                  <a:lnTo>
                    <a:pt x="188" y="99"/>
                  </a:lnTo>
                  <a:lnTo>
                    <a:pt x="207" y="111"/>
                  </a:lnTo>
                  <a:lnTo>
                    <a:pt x="231" y="107"/>
                  </a:lnTo>
                  <a:lnTo>
                    <a:pt x="232" y="113"/>
                  </a:lnTo>
                  <a:lnTo>
                    <a:pt x="200" y="125"/>
                  </a:lnTo>
                  <a:lnTo>
                    <a:pt x="220" y="126"/>
                  </a:lnTo>
                  <a:lnTo>
                    <a:pt x="241" y="119"/>
                  </a:lnTo>
                  <a:lnTo>
                    <a:pt x="261" y="126"/>
                  </a:lnTo>
                  <a:lnTo>
                    <a:pt x="283" y="116"/>
                  </a:lnTo>
                  <a:lnTo>
                    <a:pt x="319" y="99"/>
                  </a:lnTo>
                  <a:lnTo>
                    <a:pt x="326" y="99"/>
                  </a:lnTo>
                  <a:lnTo>
                    <a:pt x="352" y="97"/>
                  </a:lnTo>
                  <a:lnTo>
                    <a:pt x="377" y="72"/>
                  </a:lnTo>
                  <a:lnTo>
                    <a:pt x="389" y="55"/>
                  </a:lnTo>
                  <a:lnTo>
                    <a:pt x="427" y="29"/>
                  </a:lnTo>
                  <a:lnTo>
                    <a:pt x="478" y="0"/>
                  </a:lnTo>
                  <a:lnTo>
                    <a:pt x="482" y="20"/>
                  </a:lnTo>
                  <a:lnTo>
                    <a:pt x="490" y="75"/>
                  </a:lnTo>
                  <a:lnTo>
                    <a:pt x="490" y="75"/>
                  </a:lnTo>
                  <a:lnTo>
                    <a:pt x="499" y="131"/>
                  </a:lnTo>
                  <a:lnTo>
                    <a:pt x="505" y="167"/>
                  </a:lnTo>
                  <a:lnTo>
                    <a:pt x="505" y="172"/>
                  </a:lnTo>
                  <a:lnTo>
                    <a:pt x="512" y="206"/>
                  </a:lnTo>
                  <a:lnTo>
                    <a:pt x="505" y="212"/>
                  </a:lnTo>
                  <a:lnTo>
                    <a:pt x="502" y="212"/>
                  </a:lnTo>
                  <a:lnTo>
                    <a:pt x="499" y="212"/>
                  </a:lnTo>
                  <a:lnTo>
                    <a:pt x="497" y="218"/>
                  </a:lnTo>
                  <a:lnTo>
                    <a:pt x="497" y="220"/>
                  </a:lnTo>
                  <a:lnTo>
                    <a:pt x="500" y="224"/>
                  </a:lnTo>
                  <a:lnTo>
                    <a:pt x="504" y="229"/>
                  </a:lnTo>
                  <a:lnTo>
                    <a:pt x="505" y="232"/>
                  </a:lnTo>
                  <a:lnTo>
                    <a:pt x="505" y="246"/>
                  </a:lnTo>
                  <a:lnTo>
                    <a:pt x="505" y="247"/>
                  </a:lnTo>
                  <a:lnTo>
                    <a:pt x="509" y="249"/>
                  </a:lnTo>
                  <a:lnTo>
                    <a:pt x="511" y="259"/>
                  </a:lnTo>
                  <a:lnTo>
                    <a:pt x="511" y="263"/>
                  </a:lnTo>
                  <a:lnTo>
                    <a:pt x="507" y="270"/>
                  </a:lnTo>
                  <a:lnTo>
                    <a:pt x="504" y="278"/>
                  </a:lnTo>
                  <a:lnTo>
                    <a:pt x="502" y="282"/>
                  </a:lnTo>
                  <a:lnTo>
                    <a:pt x="502" y="283"/>
                  </a:lnTo>
                  <a:lnTo>
                    <a:pt x="502" y="304"/>
                  </a:lnTo>
                  <a:lnTo>
                    <a:pt x="502" y="311"/>
                  </a:lnTo>
                  <a:lnTo>
                    <a:pt x="500" y="317"/>
                  </a:lnTo>
                  <a:lnTo>
                    <a:pt x="502" y="321"/>
                  </a:lnTo>
                  <a:lnTo>
                    <a:pt x="500" y="323"/>
                  </a:lnTo>
                  <a:lnTo>
                    <a:pt x="497" y="323"/>
                  </a:lnTo>
                  <a:lnTo>
                    <a:pt x="497" y="323"/>
                  </a:lnTo>
                  <a:lnTo>
                    <a:pt x="497" y="324"/>
                  </a:lnTo>
                  <a:lnTo>
                    <a:pt x="500" y="329"/>
                  </a:lnTo>
                  <a:lnTo>
                    <a:pt x="499" y="331"/>
                  </a:lnTo>
                  <a:lnTo>
                    <a:pt x="497" y="335"/>
                  </a:lnTo>
                  <a:lnTo>
                    <a:pt x="499" y="340"/>
                  </a:lnTo>
                  <a:lnTo>
                    <a:pt x="494" y="348"/>
                  </a:lnTo>
                  <a:lnTo>
                    <a:pt x="495" y="352"/>
                  </a:lnTo>
                  <a:lnTo>
                    <a:pt x="499" y="353"/>
                  </a:lnTo>
                  <a:lnTo>
                    <a:pt x="499" y="355"/>
                  </a:lnTo>
                  <a:lnTo>
                    <a:pt x="495" y="360"/>
                  </a:lnTo>
                  <a:lnTo>
                    <a:pt x="495" y="364"/>
                  </a:lnTo>
                  <a:lnTo>
                    <a:pt x="495" y="369"/>
                  </a:lnTo>
                  <a:lnTo>
                    <a:pt x="492" y="372"/>
                  </a:lnTo>
                  <a:lnTo>
                    <a:pt x="490" y="372"/>
                  </a:lnTo>
                  <a:lnTo>
                    <a:pt x="485" y="377"/>
                  </a:lnTo>
                  <a:lnTo>
                    <a:pt x="480" y="384"/>
                  </a:lnTo>
                  <a:lnTo>
                    <a:pt x="480" y="386"/>
                  </a:lnTo>
                  <a:lnTo>
                    <a:pt x="473" y="393"/>
                  </a:lnTo>
                  <a:lnTo>
                    <a:pt x="471" y="398"/>
                  </a:lnTo>
                  <a:lnTo>
                    <a:pt x="464" y="403"/>
                  </a:lnTo>
                  <a:lnTo>
                    <a:pt x="463" y="406"/>
                  </a:lnTo>
                  <a:lnTo>
                    <a:pt x="461" y="408"/>
                  </a:lnTo>
                  <a:lnTo>
                    <a:pt x="459" y="411"/>
                  </a:lnTo>
                  <a:lnTo>
                    <a:pt x="454" y="413"/>
                  </a:lnTo>
                  <a:lnTo>
                    <a:pt x="447" y="418"/>
                  </a:lnTo>
                  <a:lnTo>
                    <a:pt x="444" y="422"/>
                  </a:lnTo>
                  <a:lnTo>
                    <a:pt x="435" y="413"/>
                  </a:lnTo>
                  <a:lnTo>
                    <a:pt x="434" y="411"/>
                  </a:lnTo>
                  <a:lnTo>
                    <a:pt x="432" y="413"/>
                  </a:lnTo>
                  <a:lnTo>
                    <a:pt x="425" y="423"/>
                  </a:lnTo>
                  <a:lnTo>
                    <a:pt x="424" y="427"/>
                  </a:lnTo>
                  <a:lnTo>
                    <a:pt x="424" y="437"/>
                  </a:lnTo>
                  <a:lnTo>
                    <a:pt x="412" y="437"/>
                  </a:lnTo>
                  <a:lnTo>
                    <a:pt x="410" y="440"/>
                  </a:lnTo>
                  <a:lnTo>
                    <a:pt x="410" y="446"/>
                  </a:lnTo>
                  <a:lnTo>
                    <a:pt x="406" y="447"/>
                  </a:lnTo>
                  <a:lnTo>
                    <a:pt x="403" y="454"/>
                  </a:lnTo>
                  <a:lnTo>
                    <a:pt x="406" y="461"/>
                  </a:lnTo>
                  <a:lnTo>
                    <a:pt x="405" y="466"/>
                  </a:lnTo>
                  <a:lnTo>
                    <a:pt x="401" y="469"/>
                  </a:lnTo>
                  <a:lnTo>
                    <a:pt x="398" y="469"/>
                  </a:lnTo>
                  <a:lnTo>
                    <a:pt x="398" y="471"/>
                  </a:lnTo>
                  <a:lnTo>
                    <a:pt x="400" y="475"/>
                  </a:lnTo>
                  <a:lnTo>
                    <a:pt x="405" y="478"/>
                  </a:lnTo>
                  <a:lnTo>
                    <a:pt x="405" y="487"/>
                  </a:lnTo>
                  <a:lnTo>
                    <a:pt x="408" y="492"/>
                  </a:lnTo>
                  <a:lnTo>
                    <a:pt x="406" y="493"/>
                  </a:lnTo>
                  <a:lnTo>
                    <a:pt x="401" y="490"/>
                  </a:lnTo>
                  <a:lnTo>
                    <a:pt x="400" y="492"/>
                  </a:lnTo>
                  <a:lnTo>
                    <a:pt x="398" y="500"/>
                  </a:lnTo>
                  <a:lnTo>
                    <a:pt x="394" y="504"/>
                  </a:lnTo>
                  <a:lnTo>
                    <a:pt x="391" y="502"/>
                  </a:lnTo>
                  <a:lnTo>
                    <a:pt x="389" y="500"/>
                  </a:lnTo>
                  <a:lnTo>
                    <a:pt x="393" y="493"/>
                  </a:lnTo>
                  <a:lnTo>
                    <a:pt x="388" y="487"/>
                  </a:lnTo>
                  <a:lnTo>
                    <a:pt x="386" y="485"/>
                  </a:lnTo>
                  <a:lnTo>
                    <a:pt x="383" y="487"/>
                  </a:lnTo>
                  <a:lnTo>
                    <a:pt x="379" y="483"/>
                  </a:lnTo>
                  <a:lnTo>
                    <a:pt x="374" y="483"/>
                  </a:lnTo>
                  <a:lnTo>
                    <a:pt x="372" y="488"/>
                  </a:lnTo>
                  <a:lnTo>
                    <a:pt x="369" y="490"/>
                  </a:lnTo>
                  <a:lnTo>
                    <a:pt x="367" y="495"/>
                  </a:lnTo>
                  <a:lnTo>
                    <a:pt x="364" y="504"/>
                  </a:lnTo>
                  <a:lnTo>
                    <a:pt x="365" y="512"/>
                  </a:lnTo>
                  <a:lnTo>
                    <a:pt x="360" y="519"/>
                  </a:lnTo>
                  <a:lnTo>
                    <a:pt x="359" y="522"/>
                  </a:lnTo>
                  <a:lnTo>
                    <a:pt x="364" y="533"/>
                  </a:lnTo>
                  <a:lnTo>
                    <a:pt x="364" y="538"/>
                  </a:lnTo>
                  <a:lnTo>
                    <a:pt x="367" y="545"/>
                  </a:lnTo>
                  <a:lnTo>
                    <a:pt x="365" y="551"/>
                  </a:lnTo>
                  <a:lnTo>
                    <a:pt x="362" y="553"/>
                  </a:lnTo>
                  <a:lnTo>
                    <a:pt x="355" y="553"/>
                  </a:lnTo>
                  <a:lnTo>
                    <a:pt x="354" y="555"/>
                  </a:lnTo>
                  <a:lnTo>
                    <a:pt x="354" y="574"/>
                  </a:lnTo>
                  <a:lnTo>
                    <a:pt x="352" y="577"/>
                  </a:lnTo>
                  <a:lnTo>
                    <a:pt x="345" y="580"/>
                  </a:lnTo>
                  <a:lnTo>
                    <a:pt x="343" y="580"/>
                  </a:lnTo>
                  <a:lnTo>
                    <a:pt x="333" y="586"/>
                  </a:lnTo>
                  <a:lnTo>
                    <a:pt x="328" y="587"/>
                  </a:lnTo>
                  <a:lnTo>
                    <a:pt x="324" y="587"/>
                  </a:lnTo>
                  <a:lnTo>
                    <a:pt x="323" y="586"/>
                  </a:lnTo>
                  <a:lnTo>
                    <a:pt x="318" y="577"/>
                  </a:lnTo>
                  <a:lnTo>
                    <a:pt x="311" y="574"/>
                  </a:lnTo>
                  <a:lnTo>
                    <a:pt x="307" y="569"/>
                  </a:lnTo>
                  <a:lnTo>
                    <a:pt x="301" y="567"/>
                  </a:lnTo>
                  <a:lnTo>
                    <a:pt x="294" y="567"/>
                  </a:lnTo>
                  <a:lnTo>
                    <a:pt x="290" y="565"/>
                  </a:lnTo>
                  <a:lnTo>
                    <a:pt x="287" y="562"/>
                  </a:lnTo>
                  <a:lnTo>
                    <a:pt x="285" y="553"/>
                  </a:lnTo>
                  <a:lnTo>
                    <a:pt x="282" y="550"/>
                  </a:lnTo>
                  <a:lnTo>
                    <a:pt x="282" y="543"/>
                  </a:lnTo>
                  <a:lnTo>
                    <a:pt x="278" y="539"/>
                  </a:lnTo>
                  <a:lnTo>
                    <a:pt x="275" y="539"/>
                  </a:lnTo>
                  <a:lnTo>
                    <a:pt x="270" y="545"/>
                  </a:lnTo>
                  <a:lnTo>
                    <a:pt x="263" y="546"/>
                  </a:lnTo>
                  <a:lnTo>
                    <a:pt x="260" y="551"/>
                  </a:lnTo>
                  <a:lnTo>
                    <a:pt x="254" y="557"/>
                  </a:lnTo>
                  <a:lnTo>
                    <a:pt x="251" y="563"/>
                  </a:lnTo>
                  <a:lnTo>
                    <a:pt x="248" y="565"/>
                  </a:lnTo>
                  <a:lnTo>
                    <a:pt x="239" y="563"/>
                  </a:lnTo>
                  <a:lnTo>
                    <a:pt x="237" y="567"/>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46" name="Freeform 1778"/>
            <p:cNvSpPr>
              <a:spLocks/>
            </p:cNvSpPr>
            <p:nvPr/>
          </p:nvSpPr>
          <p:spPr bwMode="auto">
            <a:xfrm>
              <a:off x="3565" y="2371"/>
              <a:ext cx="10" cy="13"/>
            </a:xfrm>
            <a:custGeom>
              <a:avLst/>
              <a:gdLst/>
              <a:ahLst/>
              <a:cxnLst>
                <a:cxn ang="0">
                  <a:pos x="14" y="4"/>
                </a:cxn>
                <a:cxn ang="0">
                  <a:pos x="27" y="14"/>
                </a:cxn>
                <a:cxn ang="0">
                  <a:pos x="14" y="33"/>
                </a:cxn>
                <a:cxn ang="0">
                  <a:pos x="15" y="27"/>
                </a:cxn>
                <a:cxn ang="0">
                  <a:pos x="14" y="26"/>
                </a:cxn>
                <a:cxn ang="0">
                  <a:pos x="14" y="24"/>
                </a:cxn>
                <a:cxn ang="0">
                  <a:pos x="12" y="21"/>
                </a:cxn>
                <a:cxn ang="0">
                  <a:pos x="8" y="17"/>
                </a:cxn>
                <a:cxn ang="0">
                  <a:pos x="7" y="14"/>
                </a:cxn>
                <a:cxn ang="0">
                  <a:pos x="0" y="12"/>
                </a:cxn>
                <a:cxn ang="0">
                  <a:pos x="8" y="0"/>
                </a:cxn>
                <a:cxn ang="0">
                  <a:pos x="14" y="4"/>
                </a:cxn>
              </a:cxnLst>
              <a:rect l="0" t="0" r="r" b="b"/>
              <a:pathLst>
                <a:path w="27" h="33">
                  <a:moveTo>
                    <a:pt x="14" y="4"/>
                  </a:moveTo>
                  <a:lnTo>
                    <a:pt x="27" y="14"/>
                  </a:lnTo>
                  <a:lnTo>
                    <a:pt x="14" y="33"/>
                  </a:lnTo>
                  <a:lnTo>
                    <a:pt x="15" y="27"/>
                  </a:lnTo>
                  <a:lnTo>
                    <a:pt x="14" y="26"/>
                  </a:lnTo>
                  <a:lnTo>
                    <a:pt x="14" y="24"/>
                  </a:lnTo>
                  <a:lnTo>
                    <a:pt x="12" y="21"/>
                  </a:lnTo>
                  <a:lnTo>
                    <a:pt x="8" y="17"/>
                  </a:lnTo>
                  <a:lnTo>
                    <a:pt x="7" y="14"/>
                  </a:lnTo>
                  <a:lnTo>
                    <a:pt x="0" y="12"/>
                  </a:lnTo>
                  <a:lnTo>
                    <a:pt x="8" y="0"/>
                  </a:lnTo>
                  <a:lnTo>
                    <a:pt x="14" y="4"/>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47" name="Freeform 1779"/>
            <p:cNvSpPr>
              <a:spLocks/>
            </p:cNvSpPr>
            <p:nvPr/>
          </p:nvSpPr>
          <p:spPr bwMode="auto">
            <a:xfrm>
              <a:off x="3617" y="2304"/>
              <a:ext cx="51" cy="86"/>
            </a:xfrm>
            <a:custGeom>
              <a:avLst/>
              <a:gdLst/>
              <a:ahLst/>
              <a:cxnLst>
                <a:cxn ang="0">
                  <a:pos x="49" y="200"/>
                </a:cxn>
                <a:cxn ang="0">
                  <a:pos x="44" y="187"/>
                </a:cxn>
                <a:cxn ang="0">
                  <a:pos x="37" y="159"/>
                </a:cxn>
                <a:cxn ang="0">
                  <a:pos x="24" y="111"/>
                </a:cxn>
                <a:cxn ang="0">
                  <a:pos x="18" y="96"/>
                </a:cxn>
                <a:cxn ang="0">
                  <a:pos x="17" y="89"/>
                </a:cxn>
                <a:cxn ang="0">
                  <a:pos x="13" y="76"/>
                </a:cxn>
                <a:cxn ang="0">
                  <a:pos x="0" y="24"/>
                </a:cxn>
                <a:cxn ang="0">
                  <a:pos x="1" y="24"/>
                </a:cxn>
                <a:cxn ang="0">
                  <a:pos x="3" y="16"/>
                </a:cxn>
                <a:cxn ang="0">
                  <a:pos x="8" y="7"/>
                </a:cxn>
                <a:cxn ang="0">
                  <a:pos x="13" y="4"/>
                </a:cxn>
                <a:cxn ang="0">
                  <a:pos x="20" y="2"/>
                </a:cxn>
                <a:cxn ang="0">
                  <a:pos x="34" y="0"/>
                </a:cxn>
                <a:cxn ang="0">
                  <a:pos x="41" y="4"/>
                </a:cxn>
                <a:cxn ang="0">
                  <a:pos x="42" y="6"/>
                </a:cxn>
                <a:cxn ang="0">
                  <a:pos x="41" y="7"/>
                </a:cxn>
                <a:cxn ang="0">
                  <a:pos x="37" y="11"/>
                </a:cxn>
                <a:cxn ang="0">
                  <a:pos x="36" y="14"/>
                </a:cxn>
                <a:cxn ang="0">
                  <a:pos x="37" y="18"/>
                </a:cxn>
                <a:cxn ang="0">
                  <a:pos x="36" y="19"/>
                </a:cxn>
                <a:cxn ang="0">
                  <a:pos x="25" y="36"/>
                </a:cxn>
                <a:cxn ang="0">
                  <a:pos x="32" y="43"/>
                </a:cxn>
                <a:cxn ang="0">
                  <a:pos x="32" y="59"/>
                </a:cxn>
                <a:cxn ang="0">
                  <a:pos x="44" y="72"/>
                </a:cxn>
                <a:cxn ang="0">
                  <a:pos x="61" y="86"/>
                </a:cxn>
                <a:cxn ang="0">
                  <a:pos x="68" y="113"/>
                </a:cxn>
                <a:cxn ang="0">
                  <a:pos x="78" y="122"/>
                </a:cxn>
                <a:cxn ang="0">
                  <a:pos x="82" y="130"/>
                </a:cxn>
                <a:cxn ang="0">
                  <a:pos x="100" y="149"/>
                </a:cxn>
                <a:cxn ang="0">
                  <a:pos x="114" y="147"/>
                </a:cxn>
                <a:cxn ang="0">
                  <a:pos x="129" y="199"/>
                </a:cxn>
                <a:cxn ang="0">
                  <a:pos x="128" y="200"/>
                </a:cxn>
                <a:cxn ang="0">
                  <a:pos x="124" y="200"/>
                </a:cxn>
                <a:cxn ang="0">
                  <a:pos x="94" y="207"/>
                </a:cxn>
                <a:cxn ang="0">
                  <a:pos x="53" y="214"/>
                </a:cxn>
                <a:cxn ang="0">
                  <a:pos x="49" y="200"/>
                </a:cxn>
              </a:cxnLst>
              <a:rect l="0" t="0" r="r" b="b"/>
              <a:pathLst>
                <a:path w="129" h="214">
                  <a:moveTo>
                    <a:pt x="49" y="200"/>
                  </a:moveTo>
                  <a:lnTo>
                    <a:pt x="44" y="187"/>
                  </a:lnTo>
                  <a:lnTo>
                    <a:pt x="37" y="159"/>
                  </a:lnTo>
                  <a:lnTo>
                    <a:pt x="24" y="111"/>
                  </a:lnTo>
                  <a:lnTo>
                    <a:pt x="18" y="96"/>
                  </a:lnTo>
                  <a:lnTo>
                    <a:pt x="17" y="89"/>
                  </a:lnTo>
                  <a:lnTo>
                    <a:pt x="13" y="76"/>
                  </a:lnTo>
                  <a:lnTo>
                    <a:pt x="0" y="24"/>
                  </a:lnTo>
                  <a:lnTo>
                    <a:pt x="1" y="24"/>
                  </a:lnTo>
                  <a:lnTo>
                    <a:pt x="3" y="16"/>
                  </a:lnTo>
                  <a:lnTo>
                    <a:pt x="8" y="7"/>
                  </a:lnTo>
                  <a:lnTo>
                    <a:pt x="13" y="4"/>
                  </a:lnTo>
                  <a:lnTo>
                    <a:pt x="20" y="2"/>
                  </a:lnTo>
                  <a:lnTo>
                    <a:pt x="34" y="0"/>
                  </a:lnTo>
                  <a:lnTo>
                    <a:pt x="41" y="4"/>
                  </a:lnTo>
                  <a:lnTo>
                    <a:pt x="42" y="6"/>
                  </a:lnTo>
                  <a:lnTo>
                    <a:pt x="41" y="7"/>
                  </a:lnTo>
                  <a:lnTo>
                    <a:pt x="37" y="11"/>
                  </a:lnTo>
                  <a:lnTo>
                    <a:pt x="36" y="14"/>
                  </a:lnTo>
                  <a:lnTo>
                    <a:pt x="37" y="18"/>
                  </a:lnTo>
                  <a:lnTo>
                    <a:pt x="36" y="19"/>
                  </a:lnTo>
                  <a:lnTo>
                    <a:pt x="25" y="36"/>
                  </a:lnTo>
                  <a:lnTo>
                    <a:pt x="32" y="43"/>
                  </a:lnTo>
                  <a:lnTo>
                    <a:pt x="32" y="59"/>
                  </a:lnTo>
                  <a:lnTo>
                    <a:pt x="44" y="72"/>
                  </a:lnTo>
                  <a:lnTo>
                    <a:pt x="61" y="86"/>
                  </a:lnTo>
                  <a:lnTo>
                    <a:pt x="68" y="113"/>
                  </a:lnTo>
                  <a:lnTo>
                    <a:pt x="78" y="122"/>
                  </a:lnTo>
                  <a:lnTo>
                    <a:pt x="82" y="130"/>
                  </a:lnTo>
                  <a:lnTo>
                    <a:pt x="100" y="149"/>
                  </a:lnTo>
                  <a:lnTo>
                    <a:pt x="114" y="147"/>
                  </a:lnTo>
                  <a:lnTo>
                    <a:pt x="129" y="199"/>
                  </a:lnTo>
                  <a:lnTo>
                    <a:pt x="128" y="200"/>
                  </a:lnTo>
                  <a:lnTo>
                    <a:pt x="124" y="200"/>
                  </a:lnTo>
                  <a:lnTo>
                    <a:pt x="94" y="207"/>
                  </a:lnTo>
                  <a:lnTo>
                    <a:pt x="53" y="214"/>
                  </a:lnTo>
                  <a:lnTo>
                    <a:pt x="49" y="200"/>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48" name="Freeform 1780"/>
            <p:cNvSpPr>
              <a:spLocks/>
            </p:cNvSpPr>
            <p:nvPr/>
          </p:nvSpPr>
          <p:spPr bwMode="auto">
            <a:xfrm>
              <a:off x="3312" y="2300"/>
              <a:ext cx="220" cy="219"/>
            </a:xfrm>
            <a:custGeom>
              <a:avLst/>
              <a:gdLst/>
              <a:ahLst/>
              <a:cxnLst>
                <a:cxn ang="0">
                  <a:pos x="343" y="304"/>
                </a:cxn>
                <a:cxn ang="0">
                  <a:pos x="335" y="344"/>
                </a:cxn>
                <a:cxn ang="0">
                  <a:pos x="325" y="376"/>
                </a:cxn>
                <a:cxn ang="0">
                  <a:pos x="307" y="414"/>
                </a:cxn>
                <a:cxn ang="0">
                  <a:pos x="297" y="443"/>
                </a:cxn>
                <a:cxn ang="0">
                  <a:pos x="301" y="462"/>
                </a:cxn>
                <a:cxn ang="0">
                  <a:pos x="290" y="484"/>
                </a:cxn>
                <a:cxn ang="0">
                  <a:pos x="268" y="487"/>
                </a:cxn>
                <a:cxn ang="0">
                  <a:pos x="243" y="504"/>
                </a:cxn>
                <a:cxn ang="0">
                  <a:pos x="225" y="521"/>
                </a:cxn>
                <a:cxn ang="0">
                  <a:pos x="179" y="530"/>
                </a:cxn>
                <a:cxn ang="0">
                  <a:pos x="152" y="547"/>
                </a:cxn>
                <a:cxn ang="0">
                  <a:pos x="116" y="540"/>
                </a:cxn>
                <a:cxn ang="0">
                  <a:pos x="96" y="513"/>
                </a:cxn>
                <a:cxn ang="0">
                  <a:pos x="85" y="508"/>
                </a:cxn>
                <a:cxn ang="0">
                  <a:pos x="67" y="492"/>
                </a:cxn>
                <a:cxn ang="0">
                  <a:pos x="36" y="470"/>
                </a:cxn>
                <a:cxn ang="0">
                  <a:pos x="17" y="439"/>
                </a:cxn>
                <a:cxn ang="0">
                  <a:pos x="5" y="405"/>
                </a:cxn>
                <a:cxn ang="0">
                  <a:pos x="7" y="381"/>
                </a:cxn>
                <a:cxn ang="0">
                  <a:pos x="34" y="347"/>
                </a:cxn>
                <a:cxn ang="0">
                  <a:pos x="39" y="313"/>
                </a:cxn>
                <a:cxn ang="0">
                  <a:pos x="58" y="277"/>
                </a:cxn>
                <a:cxn ang="0">
                  <a:pos x="73" y="298"/>
                </a:cxn>
                <a:cxn ang="0">
                  <a:pos x="84" y="272"/>
                </a:cxn>
                <a:cxn ang="0">
                  <a:pos x="82" y="248"/>
                </a:cxn>
                <a:cxn ang="0">
                  <a:pos x="104" y="217"/>
                </a:cxn>
                <a:cxn ang="0">
                  <a:pos x="138" y="205"/>
                </a:cxn>
                <a:cxn ang="0">
                  <a:pos x="159" y="178"/>
                </a:cxn>
                <a:cxn ang="0">
                  <a:pos x="178" y="149"/>
                </a:cxn>
                <a:cxn ang="0">
                  <a:pos x="179" y="123"/>
                </a:cxn>
                <a:cxn ang="0">
                  <a:pos x="181" y="105"/>
                </a:cxn>
                <a:cxn ang="0">
                  <a:pos x="190" y="53"/>
                </a:cxn>
                <a:cxn ang="0">
                  <a:pos x="176" y="14"/>
                </a:cxn>
                <a:cxn ang="0">
                  <a:pos x="196" y="36"/>
                </a:cxn>
                <a:cxn ang="0">
                  <a:pos x="302" y="127"/>
                </a:cxn>
                <a:cxn ang="0">
                  <a:pos x="367" y="182"/>
                </a:cxn>
                <a:cxn ang="0">
                  <a:pos x="386" y="152"/>
                </a:cxn>
                <a:cxn ang="0">
                  <a:pos x="412" y="137"/>
                </a:cxn>
                <a:cxn ang="0">
                  <a:pos x="420" y="120"/>
                </a:cxn>
                <a:cxn ang="0">
                  <a:pos x="429" y="130"/>
                </a:cxn>
                <a:cxn ang="0">
                  <a:pos x="456" y="130"/>
                </a:cxn>
                <a:cxn ang="0">
                  <a:pos x="459" y="113"/>
                </a:cxn>
                <a:cxn ang="0">
                  <a:pos x="482" y="103"/>
                </a:cxn>
                <a:cxn ang="0">
                  <a:pos x="514" y="105"/>
                </a:cxn>
                <a:cxn ang="0">
                  <a:pos x="523" y="103"/>
                </a:cxn>
                <a:cxn ang="0">
                  <a:pos x="528" y="113"/>
                </a:cxn>
                <a:cxn ang="0">
                  <a:pos x="535" y="120"/>
                </a:cxn>
                <a:cxn ang="0">
                  <a:pos x="538" y="129"/>
                </a:cxn>
                <a:cxn ang="0">
                  <a:pos x="548" y="144"/>
                </a:cxn>
                <a:cxn ang="0">
                  <a:pos x="516" y="159"/>
                </a:cxn>
                <a:cxn ang="0">
                  <a:pos x="478" y="154"/>
                </a:cxn>
                <a:cxn ang="0">
                  <a:pos x="471" y="192"/>
                </a:cxn>
                <a:cxn ang="0">
                  <a:pos x="459" y="217"/>
                </a:cxn>
                <a:cxn ang="0">
                  <a:pos x="442" y="229"/>
                </a:cxn>
                <a:cxn ang="0">
                  <a:pos x="410" y="258"/>
                </a:cxn>
              </a:cxnLst>
              <a:rect l="0" t="0" r="r" b="b"/>
              <a:pathLst>
                <a:path w="550" h="550">
                  <a:moveTo>
                    <a:pt x="398" y="306"/>
                  </a:moveTo>
                  <a:lnTo>
                    <a:pt x="395" y="313"/>
                  </a:lnTo>
                  <a:lnTo>
                    <a:pt x="389" y="318"/>
                  </a:lnTo>
                  <a:lnTo>
                    <a:pt x="369" y="315"/>
                  </a:lnTo>
                  <a:lnTo>
                    <a:pt x="360" y="301"/>
                  </a:lnTo>
                  <a:lnTo>
                    <a:pt x="347" y="298"/>
                  </a:lnTo>
                  <a:lnTo>
                    <a:pt x="343" y="304"/>
                  </a:lnTo>
                  <a:lnTo>
                    <a:pt x="345" y="308"/>
                  </a:lnTo>
                  <a:lnTo>
                    <a:pt x="343" y="313"/>
                  </a:lnTo>
                  <a:lnTo>
                    <a:pt x="345" y="323"/>
                  </a:lnTo>
                  <a:lnTo>
                    <a:pt x="342" y="328"/>
                  </a:lnTo>
                  <a:lnTo>
                    <a:pt x="342" y="335"/>
                  </a:lnTo>
                  <a:lnTo>
                    <a:pt x="338" y="337"/>
                  </a:lnTo>
                  <a:lnTo>
                    <a:pt x="335" y="344"/>
                  </a:lnTo>
                  <a:lnTo>
                    <a:pt x="335" y="345"/>
                  </a:lnTo>
                  <a:lnTo>
                    <a:pt x="336" y="347"/>
                  </a:lnTo>
                  <a:lnTo>
                    <a:pt x="336" y="351"/>
                  </a:lnTo>
                  <a:lnTo>
                    <a:pt x="333" y="354"/>
                  </a:lnTo>
                  <a:lnTo>
                    <a:pt x="325" y="366"/>
                  </a:lnTo>
                  <a:lnTo>
                    <a:pt x="326" y="369"/>
                  </a:lnTo>
                  <a:lnTo>
                    <a:pt x="325" y="376"/>
                  </a:lnTo>
                  <a:lnTo>
                    <a:pt x="325" y="378"/>
                  </a:lnTo>
                  <a:lnTo>
                    <a:pt x="323" y="385"/>
                  </a:lnTo>
                  <a:lnTo>
                    <a:pt x="323" y="388"/>
                  </a:lnTo>
                  <a:lnTo>
                    <a:pt x="319" y="397"/>
                  </a:lnTo>
                  <a:lnTo>
                    <a:pt x="314" y="403"/>
                  </a:lnTo>
                  <a:lnTo>
                    <a:pt x="309" y="410"/>
                  </a:lnTo>
                  <a:lnTo>
                    <a:pt x="307" y="414"/>
                  </a:lnTo>
                  <a:lnTo>
                    <a:pt x="304" y="417"/>
                  </a:lnTo>
                  <a:lnTo>
                    <a:pt x="302" y="421"/>
                  </a:lnTo>
                  <a:lnTo>
                    <a:pt x="302" y="422"/>
                  </a:lnTo>
                  <a:lnTo>
                    <a:pt x="297" y="431"/>
                  </a:lnTo>
                  <a:lnTo>
                    <a:pt x="299" y="434"/>
                  </a:lnTo>
                  <a:lnTo>
                    <a:pt x="295" y="438"/>
                  </a:lnTo>
                  <a:lnTo>
                    <a:pt x="297" y="443"/>
                  </a:lnTo>
                  <a:lnTo>
                    <a:pt x="292" y="450"/>
                  </a:lnTo>
                  <a:lnTo>
                    <a:pt x="292" y="451"/>
                  </a:lnTo>
                  <a:lnTo>
                    <a:pt x="292" y="455"/>
                  </a:lnTo>
                  <a:lnTo>
                    <a:pt x="292" y="456"/>
                  </a:lnTo>
                  <a:lnTo>
                    <a:pt x="299" y="456"/>
                  </a:lnTo>
                  <a:lnTo>
                    <a:pt x="302" y="458"/>
                  </a:lnTo>
                  <a:lnTo>
                    <a:pt x="301" y="462"/>
                  </a:lnTo>
                  <a:lnTo>
                    <a:pt x="292" y="468"/>
                  </a:lnTo>
                  <a:lnTo>
                    <a:pt x="292" y="474"/>
                  </a:lnTo>
                  <a:lnTo>
                    <a:pt x="295" y="474"/>
                  </a:lnTo>
                  <a:lnTo>
                    <a:pt x="297" y="472"/>
                  </a:lnTo>
                  <a:lnTo>
                    <a:pt x="297" y="477"/>
                  </a:lnTo>
                  <a:lnTo>
                    <a:pt x="290" y="480"/>
                  </a:lnTo>
                  <a:lnTo>
                    <a:pt x="290" y="484"/>
                  </a:lnTo>
                  <a:lnTo>
                    <a:pt x="287" y="485"/>
                  </a:lnTo>
                  <a:lnTo>
                    <a:pt x="284" y="491"/>
                  </a:lnTo>
                  <a:lnTo>
                    <a:pt x="277" y="494"/>
                  </a:lnTo>
                  <a:lnTo>
                    <a:pt x="275" y="492"/>
                  </a:lnTo>
                  <a:lnTo>
                    <a:pt x="275" y="489"/>
                  </a:lnTo>
                  <a:lnTo>
                    <a:pt x="272" y="485"/>
                  </a:lnTo>
                  <a:lnTo>
                    <a:pt x="268" y="487"/>
                  </a:lnTo>
                  <a:lnTo>
                    <a:pt x="261" y="492"/>
                  </a:lnTo>
                  <a:lnTo>
                    <a:pt x="251" y="504"/>
                  </a:lnTo>
                  <a:lnTo>
                    <a:pt x="248" y="503"/>
                  </a:lnTo>
                  <a:lnTo>
                    <a:pt x="246" y="504"/>
                  </a:lnTo>
                  <a:lnTo>
                    <a:pt x="246" y="506"/>
                  </a:lnTo>
                  <a:lnTo>
                    <a:pt x="244" y="508"/>
                  </a:lnTo>
                  <a:lnTo>
                    <a:pt x="243" y="504"/>
                  </a:lnTo>
                  <a:lnTo>
                    <a:pt x="239" y="504"/>
                  </a:lnTo>
                  <a:lnTo>
                    <a:pt x="239" y="501"/>
                  </a:lnTo>
                  <a:lnTo>
                    <a:pt x="232" y="501"/>
                  </a:lnTo>
                  <a:lnTo>
                    <a:pt x="231" y="506"/>
                  </a:lnTo>
                  <a:lnTo>
                    <a:pt x="234" y="513"/>
                  </a:lnTo>
                  <a:lnTo>
                    <a:pt x="234" y="514"/>
                  </a:lnTo>
                  <a:lnTo>
                    <a:pt x="225" y="521"/>
                  </a:lnTo>
                  <a:lnTo>
                    <a:pt x="222" y="523"/>
                  </a:lnTo>
                  <a:lnTo>
                    <a:pt x="220" y="523"/>
                  </a:lnTo>
                  <a:lnTo>
                    <a:pt x="219" y="521"/>
                  </a:lnTo>
                  <a:lnTo>
                    <a:pt x="215" y="525"/>
                  </a:lnTo>
                  <a:lnTo>
                    <a:pt x="202" y="530"/>
                  </a:lnTo>
                  <a:lnTo>
                    <a:pt x="191" y="537"/>
                  </a:lnTo>
                  <a:lnTo>
                    <a:pt x="179" y="530"/>
                  </a:lnTo>
                  <a:lnTo>
                    <a:pt x="173" y="523"/>
                  </a:lnTo>
                  <a:lnTo>
                    <a:pt x="169" y="528"/>
                  </a:lnTo>
                  <a:lnTo>
                    <a:pt x="169" y="533"/>
                  </a:lnTo>
                  <a:lnTo>
                    <a:pt x="161" y="538"/>
                  </a:lnTo>
                  <a:lnTo>
                    <a:pt x="159" y="540"/>
                  </a:lnTo>
                  <a:lnTo>
                    <a:pt x="157" y="542"/>
                  </a:lnTo>
                  <a:lnTo>
                    <a:pt x="152" y="547"/>
                  </a:lnTo>
                  <a:lnTo>
                    <a:pt x="138" y="550"/>
                  </a:lnTo>
                  <a:lnTo>
                    <a:pt x="133" y="545"/>
                  </a:lnTo>
                  <a:lnTo>
                    <a:pt x="130" y="544"/>
                  </a:lnTo>
                  <a:lnTo>
                    <a:pt x="126" y="542"/>
                  </a:lnTo>
                  <a:lnTo>
                    <a:pt x="121" y="540"/>
                  </a:lnTo>
                  <a:lnTo>
                    <a:pt x="120" y="542"/>
                  </a:lnTo>
                  <a:lnTo>
                    <a:pt x="116" y="540"/>
                  </a:lnTo>
                  <a:lnTo>
                    <a:pt x="113" y="538"/>
                  </a:lnTo>
                  <a:lnTo>
                    <a:pt x="113" y="535"/>
                  </a:lnTo>
                  <a:lnTo>
                    <a:pt x="108" y="533"/>
                  </a:lnTo>
                  <a:lnTo>
                    <a:pt x="104" y="528"/>
                  </a:lnTo>
                  <a:lnTo>
                    <a:pt x="104" y="521"/>
                  </a:lnTo>
                  <a:lnTo>
                    <a:pt x="94" y="516"/>
                  </a:lnTo>
                  <a:lnTo>
                    <a:pt x="96" y="513"/>
                  </a:lnTo>
                  <a:lnTo>
                    <a:pt x="99" y="511"/>
                  </a:lnTo>
                  <a:lnTo>
                    <a:pt x="99" y="508"/>
                  </a:lnTo>
                  <a:lnTo>
                    <a:pt x="96" y="504"/>
                  </a:lnTo>
                  <a:lnTo>
                    <a:pt x="94" y="503"/>
                  </a:lnTo>
                  <a:lnTo>
                    <a:pt x="89" y="506"/>
                  </a:lnTo>
                  <a:lnTo>
                    <a:pt x="85" y="503"/>
                  </a:lnTo>
                  <a:lnTo>
                    <a:pt x="85" y="508"/>
                  </a:lnTo>
                  <a:lnTo>
                    <a:pt x="80" y="504"/>
                  </a:lnTo>
                  <a:lnTo>
                    <a:pt x="73" y="504"/>
                  </a:lnTo>
                  <a:lnTo>
                    <a:pt x="73" y="503"/>
                  </a:lnTo>
                  <a:lnTo>
                    <a:pt x="73" y="503"/>
                  </a:lnTo>
                  <a:lnTo>
                    <a:pt x="73" y="499"/>
                  </a:lnTo>
                  <a:lnTo>
                    <a:pt x="70" y="499"/>
                  </a:lnTo>
                  <a:lnTo>
                    <a:pt x="67" y="492"/>
                  </a:lnTo>
                  <a:lnTo>
                    <a:pt x="65" y="496"/>
                  </a:lnTo>
                  <a:lnTo>
                    <a:pt x="60" y="491"/>
                  </a:lnTo>
                  <a:lnTo>
                    <a:pt x="53" y="489"/>
                  </a:lnTo>
                  <a:lnTo>
                    <a:pt x="46" y="479"/>
                  </a:lnTo>
                  <a:lnTo>
                    <a:pt x="48" y="477"/>
                  </a:lnTo>
                  <a:lnTo>
                    <a:pt x="44" y="472"/>
                  </a:lnTo>
                  <a:lnTo>
                    <a:pt x="36" y="470"/>
                  </a:lnTo>
                  <a:lnTo>
                    <a:pt x="33" y="460"/>
                  </a:lnTo>
                  <a:lnTo>
                    <a:pt x="31" y="456"/>
                  </a:lnTo>
                  <a:lnTo>
                    <a:pt x="22" y="455"/>
                  </a:lnTo>
                  <a:lnTo>
                    <a:pt x="22" y="451"/>
                  </a:lnTo>
                  <a:lnTo>
                    <a:pt x="24" y="450"/>
                  </a:lnTo>
                  <a:lnTo>
                    <a:pt x="24" y="446"/>
                  </a:lnTo>
                  <a:lnTo>
                    <a:pt x="17" y="439"/>
                  </a:lnTo>
                  <a:lnTo>
                    <a:pt x="7" y="427"/>
                  </a:lnTo>
                  <a:lnTo>
                    <a:pt x="0" y="422"/>
                  </a:lnTo>
                  <a:lnTo>
                    <a:pt x="0" y="419"/>
                  </a:lnTo>
                  <a:lnTo>
                    <a:pt x="3" y="417"/>
                  </a:lnTo>
                  <a:lnTo>
                    <a:pt x="3" y="414"/>
                  </a:lnTo>
                  <a:lnTo>
                    <a:pt x="2" y="407"/>
                  </a:lnTo>
                  <a:lnTo>
                    <a:pt x="5" y="405"/>
                  </a:lnTo>
                  <a:lnTo>
                    <a:pt x="7" y="403"/>
                  </a:lnTo>
                  <a:lnTo>
                    <a:pt x="5" y="398"/>
                  </a:lnTo>
                  <a:lnTo>
                    <a:pt x="5" y="397"/>
                  </a:lnTo>
                  <a:lnTo>
                    <a:pt x="2" y="386"/>
                  </a:lnTo>
                  <a:lnTo>
                    <a:pt x="2" y="380"/>
                  </a:lnTo>
                  <a:lnTo>
                    <a:pt x="3" y="381"/>
                  </a:lnTo>
                  <a:lnTo>
                    <a:pt x="7" y="381"/>
                  </a:lnTo>
                  <a:lnTo>
                    <a:pt x="12" y="380"/>
                  </a:lnTo>
                  <a:lnTo>
                    <a:pt x="22" y="374"/>
                  </a:lnTo>
                  <a:lnTo>
                    <a:pt x="24" y="374"/>
                  </a:lnTo>
                  <a:lnTo>
                    <a:pt x="31" y="371"/>
                  </a:lnTo>
                  <a:lnTo>
                    <a:pt x="33" y="368"/>
                  </a:lnTo>
                  <a:lnTo>
                    <a:pt x="33" y="349"/>
                  </a:lnTo>
                  <a:lnTo>
                    <a:pt x="34" y="347"/>
                  </a:lnTo>
                  <a:lnTo>
                    <a:pt x="41" y="347"/>
                  </a:lnTo>
                  <a:lnTo>
                    <a:pt x="44" y="345"/>
                  </a:lnTo>
                  <a:lnTo>
                    <a:pt x="46" y="339"/>
                  </a:lnTo>
                  <a:lnTo>
                    <a:pt x="43" y="332"/>
                  </a:lnTo>
                  <a:lnTo>
                    <a:pt x="43" y="327"/>
                  </a:lnTo>
                  <a:lnTo>
                    <a:pt x="38" y="316"/>
                  </a:lnTo>
                  <a:lnTo>
                    <a:pt x="39" y="313"/>
                  </a:lnTo>
                  <a:lnTo>
                    <a:pt x="44" y="306"/>
                  </a:lnTo>
                  <a:lnTo>
                    <a:pt x="43" y="298"/>
                  </a:lnTo>
                  <a:lnTo>
                    <a:pt x="46" y="289"/>
                  </a:lnTo>
                  <a:lnTo>
                    <a:pt x="48" y="284"/>
                  </a:lnTo>
                  <a:lnTo>
                    <a:pt x="51" y="282"/>
                  </a:lnTo>
                  <a:lnTo>
                    <a:pt x="53" y="277"/>
                  </a:lnTo>
                  <a:lnTo>
                    <a:pt x="58" y="277"/>
                  </a:lnTo>
                  <a:lnTo>
                    <a:pt x="62" y="281"/>
                  </a:lnTo>
                  <a:lnTo>
                    <a:pt x="65" y="279"/>
                  </a:lnTo>
                  <a:lnTo>
                    <a:pt x="67" y="281"/>
                  </a:lnTo>
                  <a:lnTo>
                    <a:pt x="72" y="287"/>
                  </a:lnTo>
                  <a:lnTo>
                    <a:pt x="68" y="294"/>
                  </a:lnTo>
                  <a:lnTo>
                    <a:pt x="70" y="296"/>
                  </a:lnTo>
                  <a:lnTo>
                    <a:pt x="73" y="298"/>
                  </a:lnTo>
                  <a:lnTo>
                    <a:pt x="77" y="294"/>
                  </a:lnTo>
                  <a:lnTo>
                    <a:pt x="79" y="286"/>
                  </a:lnTo>
                  <a:lnTo>
                    <a:pt x="80" y="284"/>
                  </a:lnTo>
                  <a:lnTo>
                    <a:pt x="85" y="287"/>
                  </a:lnTo>
                  <a:lnTo>
                    <a:pt x="87" y="286"/>
                  </a:lnTo>
                  <a:lnTo>
                    <a:pt x="84" y="281"/>
                  </a:lnTo>
                  <a:lnTo>
                    <a:pt x="84" y="272"/>
                  </a:lnTo>
                  <a:lnTo>
                    <a:pt x="79" y="269"/>
                  </a:lnTo>
                  <a:lnTo>
                    <a:pt x="77" y="265"/>
                  </a:lnTo>
                  <a:lnTo>
                    <a:pt x="77" y="263"/>
                  </a:lnTo>
                  <a:lnTo>
                    <a:pt x="80" y="263"/>
                  </a:lnTo>
                  <a:lnTo>
                    <a:pt x="84" y="260"/>
                  </a:lnTo>
                  <a:lnTo>
                    <a:pt x="85" y="255"/>
                  </a:lnTo>
                  <a:lnTo>
                    <a:pt x="82" y="248"/>
                  </a:lnTo>
                  <a:lnTo>
                    <a:pt x="85" y="241"/>
                  </a:lnTo>
                  <a:lnTo>
                    <a:pt x="89" y="240"/>
                  </a:lnTo>
                  <a:lnTo>
                    <a:pt x="89" y="234"/>
                  </a:lnTo>
                  <a:lnTo>
                    <a:pt x="91" y="231"/>
                  </a:lnTo>
                  <a:lnTo>
                    <a:pt x="103" y="231"/>
                  </a:lnTo>
                  <a:lnTo>
                    <a:pt x="103" y="221"/>
                  </a:lnTo>
                  <a:lnTo>
                    <a:pt x="104" y="217"/>
                  </a:lnTo>
                  <a:lnTo>
                    <a:pt x="111" y="207"/>
                  </a:lnTo>
                  <a:lnTo>
                    <a:pt x="113" y="205"/>
                  </a:lnTo>
                  <a:lnTo>
                    <a:pt x="114" y="207"/>
                  </a:lnTo>
                  <a:lnTo>
                    <a:pt x="123" y="216"/>
                  </a:lnTo>
                  <a:lnTo>
                    <a:pt x="126" y="212"/>
                  </a:lnTo>
                  <a:lnTo>
                    <a:pt x="133" y="207"/>
                  </a:lnTo>
                  <a:lnTo>
                    <a:pt x="138" y="205"/>
                  </a:lnTo>
                  <a:lnTo>
                    <a:pt x="140" y="202"/>
                  </a:lnTo>
                  <a:lnTo>
                    <a:pt x="142" y="200"/>
                  </a:lnTo>
                  <a:lnTo>
                    <a:pt x="143" y="197"/>
                  </a:lnTo>
                  <a:lnTo>
                    <a:pt x="150" y="192"/>
                  </a:lnTo>
                  <a:lnTo>
                    <a:pt x="152" y="187"/>
                  </a:lnTo>
                  <a:lnTo>
                    <a:pt x="159" y="180"/>
                  </a:lnTo>
                  <a:lnTo>
                    <a:pt x="159" y="178"/>
                  </a:lnTo>
                  <a:lnTo>
                    <a:pt x="164" y="171"/>
                  </a:lnTo>
                  <a:lnTo>
                    <a:pt x="169" y="166"/>
                  </a:lnTo>
                  <a:lnTo>
                    <a:pt x="171" y="166"/>
                  </a:lnTo>
                  <a:lnTo>
                    <a:pt x="174" y="163"/>
                  </a:lnTo>
                  <a:lnTo>
                    <a:pt x="174" y="158"/>
                  </a:lnTo>
                  <a:lnTo>
                    <a:pt x="174" y="154"/>
                  </a:lnTo>
                  <a:lnTo>
                    <a:pt x="178" y="149"/>
                  </a:lnTo>
                  <a:lnTo>
                    <a:pt x="178" y="147"/>
                  </a:lnTo>
                  <a:lnTo>
                    <a:pt x="174" y="146"/>
                  </a:lnTo>
                  <a:lnTo>
                    <a:pt x="173" y="142"/>
                  </a:lnTo>
                  <a:lnTo>
                    <a:pt x="178" y="134"/>
                  </a:lnTo>
                  <a:lnTo>
                    <a:pt x="176" y="129"/>
                  </a:lnTo>
                  <a:lnTo>
                    <a:pt x="178" y="125"/>
                  </a:lnTo>
                  <a:lnTo>
                    <a:pt x="179" y="123"/>
                  </a:lnTo>
                  <a:lnTo>
                    <a:pt x="176" y="118"/>
                  </a:lnTo>
                  <a:lnTo>
                    <a:pt x="176" y="117"/>
                  </a:lnTo>
                  <a:lnTo>
                    <a:pt x="176" y="117"/>
                  </a:lnTo>
                  <a:lnTo>
                    <a:pt x="179" y="117"/>
                  </a:lnTo>
                  <a:lnTo>
                    <a:pt x="181" y="115"/>
                  </a:lnTo>
                  <a:lnTo>
                    <a:pt x="179" y="111"/>
                  </a:lnTo>
                  <a:lnTo>
                    <a:pt x="181" y="105"/>
                  </a:lnTo>
                  <a:lnTo>
                    <a:pt x="181" y="98"/>
                  </a:lnTo>
                  <a:lnTo>
                    <a:pt x="181" y="77"/>
                  </a:lnTo>
                  <a:lnTo>
                    <a:pt x="181" y="76"/>
                  </a:lnTo>
                  <a:lnTo>
                    <a:pt x="183" y="72"/>
                  </a:lnTo>
                  <a:lnTo>
                    <a:pt x="186" y="64"/>
                  </a:lnTo>
                  <a:lnTo>
                    <a:pt x="190" y="57"/>
                  </a:lnTo>
                  <a:lnTo>
                    <a:pt x="190" y="53"/>
                  </a:lnTo>
                  <a:lnTo>
                    <a:pt x="188" y="43"/>
                  </a:lnTo>
                  <a:lnTo>
                    <a:pt x="184" y="41"/>
                  </a:lnTo>
                  <a:lnTo>
                    <a:pt x="184" y="40"/>
                  </a:lnTo>
                  <a:lnTo>
                    <a:pt x="184" y="26"/>
                  </a:lnTo>
                  <a:lnTo>
                    <a:pt x="183" y="23"/>
                  </a:lnTo>
                  <a:lnTo>
                    <a:pt x="179" y="18"/>
                  </a:lnTo>
                  <a:lnTo>
                    <a:pt x="176" y="14"/>
                  </a:lnTo>
                  <a:lnTo>
                    <a:pt x="176" y="12"/>
                  </a:lnTo>
                  <a:lnTo>
                    <a:pt x="178" y="6"/>
                  </a:lnTo>
                  <a:lnTo>
                    <a:pt x="181" y="6"/>
                  </a:lnTo>
                  <a:lnTo>
                    <a:pt x="184" y="6"/>
                  </a:lnTo>
                  <a:lnTo>
                    <a:pt x="191" y="0"/>
                  </a:lnTo>
                  <a:lnTo>
                    <a:pt x="195" y="24"/>
                  </a:lnTo>
                  <a:lnTo>
                    <a:pt x="196" y="36"/>
                  </a:lnTo>
                  <a:lnTo>
                    <a:pt x="202" y="74"/>
                  </a:lnTo>
                  <a:lnTo>
                    <a:pt x="205" y="94"/>
                  </a:lnTo>
                  <a:lnTo>
                    <a:pt x="207" y="105"/>
                  </a:lnTo>
                  <a:lnTo>
                    <a:pt x="214" y="141"/>
                  </a:lnTo>
                  <a:lnTo>
                    <a:pt x="224" y="141"/>
                  </a:lnTo>
                  <a:lnTo>
                    <a:pt x="284" y="129"/>
                  </a:lnTo>
                  <a:lnTo>
                    <a:pt x="302" y="127"/>
                  </a:lnTo>
                  <a:lnTo>
                    <a:pt x="335" y="120"/>
                  </a:lnTo>
                  <a:lnTo>
                    <a:pt x="348" y="202"/>
                  </a:lnTo>
                  <a:lnTo>
                    <a:pt x="350" y="199"/>
                  </a:lnTo>
                  <a:lnTo>
                    <a:pt x="352" y="199"/>
                  </a:lnTo>
                  <a:lnTo>
                    <a:pt x="359" y="188"/>
                  </a:lnTo>
                  <a:lnTo>
                    <a:pt x="362" y="183"/>
                  </a:lnTo>
                  <a:lnTo>
                    <a:pt x="367" y="182"/>
                  </a:lnTo>
                  <a:lnTo>
                    <a:pt x="369" y="178"/>
                  </a:lnTo>
                  <a:lnTo>
                    <a:pt x="371" y="173"/>
                  </a:lnTo>
                  <a:lnTo>
                    <a:pt x="381" y="164"/>
                  </a:lnTo>
                  <a:lnTo>
                    <a:pt x="381" y="161"/>
                  </a:lnTo>
                  <a:lnTo>
                    <a:pt x="384" y="159"/>
                  </a:lnTo>
                  <a:lnTo>
                    <a:pt x="386" y="154"/>
                  </a:lnTo>
                  <a:lnTo>
                    <a:pt x="386" y="152"/>
                  </a:lnTo>
                  <a:lnTo>
                    <a:pt x="386" y="151"/>
                  </a:lnTo>
                  <a:lnTo>
                    <a:pt x="389" y="151"/>
                  </a:lnTo>
                  <a:lnTo>
                    <a:pt x="389" y="147"/>
                  </a:lnTo>
                  <a:lnTo>
                    <a:pt x="391" y="147"/>
                  </a:lnTo>
                  <a:lnTo>
                    <a:pt x="401" y="154"/>
                  </a:lnTo>
                  <a:lnTo>
                    <a:pt x="403" y="149"/>
                  </a:lnTo>
                  <a:lnTo>
                    <a:pt x="412" y="137"/>
                  </a:lnTo>
                  <a:lnTo>
                    <a:pt x="413" y="132"/>
                  </a:lnTo>
                  <a:lnTo>
                    <a:pt x="417" y="130"/>
                  </a:lnTo>
                  <a:lnTo>
                    <a:pt x="415" y="129"/>
                  </a:lnTo>
                  <a:lnTo>
                    <a:pt x="417" y="123"/>
                  </a:lnTo>
                  <a:lnTo>
                    <a:pt x="417" y="120"/>
                  </a:lnTo>
                  <a:lnTo>
                    <a:pt x="418" y="118"/>
                  </a:lnTo>
                  <a:lnTo>
                    <a:pt x="420" y="120"/>
                  </a:lnTo>
                  <a:lnTo>
                    <a:pt x="425" y="120"/>
                  </a:lnTo>
                  <a:lnTo>
                    <a:pt x="425" y="120"/>
                  </a:lnTo>
                  <a:lnTo>
                    <a:pt x="425" y="122"/>
                  </a:lnTo>
                  <a:lnTo>
                    <a:pt x="420" y="123"/>
                  </a:lnTo>
                  <a:lnTo>
                    <a:pt x="422" y="127"/>
                  </a:lnTo>
                  <a:lnTo>
                    <a:pt x="425" y="127"/>
                  </a:lnTo>
                  <a:lnTo>
                    <a:pt x="429" y="130"/>
                  </a:lnTo>
                  <a:lnTo>
                    <a:pt x="434" y="132"/>
                  </a:lnTo>
                  <a:lnTo>
                    <a:pt x="437" y="132"/>
                  </a:lnTo>
                  <a:lnTo>
                    <a:pt x="439" y="132"/>
                  </a:lnTo>
                  <a:lnTo>
                    <a:pt x="442" y="130"/>
                  </a:lnTo>
                  <a:lnTo>
                    <a:pt x="447" y="132"/>
                  </a:lnTo>
                  <a:lnTo>
                    <a:pt x="453" y="130"/>
                  </a:lnTo>
                  <a:lnTo>
                    <a:pt x="456" y="130"/>
                  </a:lnTo>
                  <a:lnTo>
                    <a:pt x="459" y="129"/>
                  </a:lnTo>
                  <a:lnTo>
                    <a:pt x="459" y="125"/>
                  </a:lnTo>
                  <a:lnTo>
                    <a:pt x="463" y="125"/>
                  </a:lnTo>
                  <a:lnTo>
                    <a:pt x="458" y="120"/>
                  </a:lnTo>
                  <a:lnTo>
                    <a:pt x="458" y="118"/>
                  </a:lnTo>
                  <a:lnTo>
                    <a:pt x="465" y="118"/>
                  </a:lnTo>
                  <a:lnTo>
                    <a:pt x="459" y="113"/>
                  </a:lnTo>
                  <a:lnTo>
                    <a:pt x="465" y="113"/>
                  </a:lnTo>
                  <a:lnTo>
                    <a:pt x="466" y="111"/>
                  </a:lnTo>
                  <a:lnTo>
                    <a:pt x="468" y="110"/>
                  </a:lnTo>
                  <a:lnTo>
                    <a:pt x="468" y="110"/>
                  </a:lnTo>
                  <a:lnTo>
                    <a:pt x="478" y="111"/>
                  </a:lnTo>
                  <a:lnTo>
                    <a:pt x="480" y="106"/>
                  </a:lnTo>
                  <a:lnTo>
                    <a:pt x="482" y="103"/>
                  </a:lnTo>
                  <a:lnTo>
                    <a:pt x="482" y="101"/>
                  </a:lnTo>
                  <a:lnTo>
                    <a:pt x="485" y="101"/>
                  </a:lnTo>
                  <a:lnTo>
                    <a:pt x="487" y="98"/>
                  </a:lnTo>
                  <a:lnTo>
                    <a:pt x="497" y="98"/>
                  </a:lnTo>
                  <a:lnTo>
                    <a:pt x="507" y="105"/>
                  </a:lnTo>
                  <a:lnTo>
                    <a:pt x="511" y="108"/>
                  </a:lnTo>
                  <a:lnTo>
                    <a:pt x="514" y="105"/>
                  </a:lnTo>
                  <a:lnTo>
                    <a:pt x="517" y="108"/>
                  </a:lnTo>
                  <a:lnTo>
                    <a:pt x="517" y="108"/>
                  </a:lnTo>
                  <a:lnTo>
                    <a:pt x="516" y="105"/>
                  </a:lnTo>
                  <a:lnTo>
                    <a:pt x="517" y="103"/>
                  </a:lnTo>
                  <a:lnTo>
                    <a:pt x="521" y="106"/>
                  </a:lnTo>
                  <a:lnTo>
                    <a:pt x="523" y="105"/>
                  </a:lnTo>
                  <a:lnTo>
                    <a:pt x="523" y="103"/>
                  </a:lnTo>
                  <a:lnTo>
                    <a:pt x="528" y="105"/>
                  </a:lnTo>
                  <a:lnTo>
                    <a:pt x="528" y="103"/>
                  </a:lnTo>
                  <a:lnTo>
                    <a:pt x="529" y="108"/>
                  </a:lnTo>
                  <a:lnTo>
                    <a:pt x="528" y="110"/>
                  </a:lnTo>
                  <a:lnTo>
                    <a:pt x="524" y="110"/>
                  </a:lnTo>
                  <a:lnTo>
                    <a:pt x="524" y="111"/>
                  </a:lnTo>
                  <a:lnTo>
                    <a:pt x="528" y="113"/>
                  </a:lnTo>
                  <a:lnTo>
                    <a:pt x="528" y="118"/>
                  </a:lnTo>
                  <a:lnTo>
                    <a:pt x="531" y="115"/>
                  </a:lnTo>
                  <a:lnTo>
                    <a:pt x="531" y="115"/>
                  </a:lnTo>
                  <a:lnTo>
                    <a:pt x="533" y="115"/>
                  </a:lnTo>
                  <a:lnTo>
                    <a:pt x="533" y="117"/>
                  </a:lnTo>
                  <a:lnTo>
                    <a:pt x="531" y="120"/>
                  </a:lnTo>
                  <a:lnTo>
                    <a:pt x="535" y="120"/>
                  </a:lnTo>
                  <a:lnTo>
                    <a:pt x="540" y="118"/>
                  </a:lnTo>
                  <a:lnTo>
                    <a:pt x="538" y="122"/>
                  </a:lnTo>
                  <a:lnTo>
                    <a:pt x="540" y="125"/>
                  </a:lnTo>
                  <a:lnTo>
                    <a:pt x="536" y="123"/>
                  </a:lnTo>
                  <a:lnTo>
                    <a:pt x="538" y="125"/>
                  </a:lnTo>
                  <a:lnTo>
                    <a:pt x="538" y="129"/>
                  </a:lnTo>
                  <a:lnTo>
                    <a:pt x="538" y="129"/>
                  </a:lnTo>
                  <a:lnTo>
                    <a:pt x="543" y="129"/>
                  </a:lnTo>
                  <a:lnTo>
                    <a:pt x="547" y="132"/>
                  </a:lnTo>
                  <a:lnTo>
                    <a:pt x="547" y="134"/>
                  </a:lnTo>
                  <a:lnTo>
                    <a:pt x="545" y="135"/>
                  </a:lnTo>
                  <a:lnTo>
                    <a:pt x="547" y="139"/>
                  </a:lnTo>
                  <a:lnTo>
                    <a:pt x="547" y="142"/>
                  </a:lnTo>
                  <a:lnTo>
                    <a:pt x="548" y="144"/>
                  </a:lnTo>
                  <a:lnTo>
                    <a:pt x="550" y="144"/>
                  </a:lnTo>
                  <a:lnTo>
                    <a:pt x="548" y="151"/>
                  </a:lnTo>
                  <a:lnTo>
                    <a:pt x="548" y="156"/>
                  </a:lnTo>
                  <a:lnTo>
                    <a:pt x="545" y="164"/>
                  </a:lnTo>
                  <a:lnTo>
                    <a:pt x="545" y="173"/>
                  </a:lnTo>
                  <a:lnTo>
                    <a:pt x="543" y="175"/>
                  </a:lnTo>
                  <a:lnTo>
                    <a:pt x="516" y="159"/>
                  </a:lnTo>
                  <a:lnTo>
                    <a:pt x="490" y="144"/>
                  </a:lnTo>
                  <a:lnTo>
                    <a:pt x="483" y="141"/>
                  </a:lnTo>
                  <a:lnTo>
                    <a:pt x="475" y="137"/>
                  </a:lnTo>
                  <a:lnTo>
                    <a:pt x="476" y="149"/>
                  </a:lnTo>
                  <a:lnTo>
                    <a:pt x="475" y="152"/>
                  </a:lnTo>
                  <a:lnTo>
                    <a:pt x="478" y="154"/>
                  </a:lnTo>
                  <a:lnTo>
                    <a:pt x="478" y="154"/>
                  </a:lnTo>
                  <a:lnTo>
                    <a:pt x="471" y="170"/>
                  </a:lnTo>
                  <a:lnTo>
                    <a:pt x="475" y="171"/>
                  </a:lnTo>
                  <a:lnTo>
                    <a:pt x="473" y="176"/>
                  </a:lnTo>
                  <a:lnTo>
                    <a:pt x="473" y="178"/>
                  </a:lnTo>
                  <a:lnTo>
                    <a:pt x="476" y="182"/>
                  </a:lnTo>
                  <a:lnTo>
                    <a:pt x="473" y="187"/>
                  </a:lnTo>
                  <a:lnTo>
                    <a:pt x="471" y="192"/>
                  </a:lnTo>
                  <a:lnTo>
                    <a:pt x="468" y="193"/>
                  </a:lnTo>
                  <a:lnTo>
                    <a:pt x="466" y="197"/>
                  </a:lnTo>
                  <a:lnTo>
                    <a:pt x="463" y="202"/>
                  </a:lnTo>
                  <a:lnTo>
                    <a:pt x="461" y="207"/>
                  </a:lnTo>
                  <a:lnTo>
                    <a:pt x="463" y="207"/>
                  </a:lnTo>
                  <a:lnTo>
                    <a:pt x="463" y="209"/>
                  </a:lnTo>
                  <a:lnTo>
                    <a:pt x="459" y="217"/>
                  </a:lnTo>
                  <a:lnTo>
                    <a:pt x="454" y="216"/>
                  </a:lnTo>
                  <a:lnTo>
                    <a:pt x="454" y="221"/>
                  </a:lnTo>
                  <a:lnTo>
                    <a:pt x="451" y="226"/>
                  </a:lnTo>
                  <a:lnTo>
                    <a:pt x="446" y="229"/>
                  </a:lnTo>
                  <a:lnTo>
                    <a:pt x="446" y="226"/>
                  </a:lnTo>
                  <a:lnTo>
                    <a:pt x="444" y="226"/>
                  </a:lnTo>
                  <a:lnTo>
                    <a:pt x="442" y="229"/>
                  </a:lnTo>
                  <a:lnTo>
                    <a:pt x="439" y="234"/>
                  </a:lnTo>
                  <a:lnTo>
                    <a:pt x="437" y="243"/>
                  </a:lnTo>
                  <a:lnTo>
                    <a:pt x="432" y="255"/>
                  </a:lnTo>
                  <a:lnTo>
                    <a:pt x="417" y="245"/>
                  </a:lnTo>
                  <a:lnTo>
                    <a:pt x="412" y="253"/>
                  </a:lnTo>
                  <a:lnTo>
                    <a:pt x="410" y="255"/>
                  </a:lnTo>
                  <a:lnTo>
                    <a:pt x="410" y="258"/>
                  </a:lnTo>
                  <a:lnTo>
                    <a:pt x="408" y="269"/>
                  </a:lnTo>
                  <a:lnTo>
                    <a:pt x="410" y="275"/>
                  </a:lnTo>
                  <a:lnTo>
                    <a:pt x="406" y="275"/>
                  </a:lnTo>
                  <a:lnTo>
                    <a:pt x="405" y="277"/>
                  </a:lnTo>
                  <a:lnTo>
                    <a:pt x="398" y="306"/>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49" name="Freeform 1781"/>
            <p:cNvSpPr>
              <a:spLocks noEditPoints="1"/>
            </p:cNvSpPr>
            <p:nvPr/>
          </p:nvSpPr>
          <p:spPr bwMode="auto">
            <a:xfrm>
              <a:off x="3446" y="2314"/>
              <a:ext cx="222" cy="108"/>
            </a:xfrm>
            <a:custGeom>
              <a:avLst/>
              <a:gdLst/>
              <a:ahLst/>
              <a:cxnLst>
                <a:cxn ang="0">
                  <a:pos x="551" y="176"/>
                </a:cxn>
                <a:cxn ang="0">
                  <a:pos x="533" y="250"/>
                </a:cxn>
                <a:cxn ang="0">
                  <a:pos x="466" y="239"/>
                </a:cxn>
                <a:cxn ang="0">
                  <a:pos x="463" y="210"/>
                </a:cxn>
                <a:cxn ang="0">
                  <a:pos x="444" y="231"/>
                </a:cxn>
                <a:cxn ang="0">
                  <a:pos x="437" y="181"/>
                </a:cxn>
                <a:cxn ang="0">
                  <a:pos x="416" y="164"/>
                </a:cxn>
                <a:cxn ang="0">
                  <a:pos x="401" y="147"/>
                </a:cxn>
                <a:cxn ang="0">
                  <a:pos x="418" y="134"/>
                </a:cxn>
                <a:cxn ang="0">
                  <a:pos x="398" y="108"/>
                </a:cxn>
                <a:cxn ang="0">
                  <a:pos x="432" y="55"/>
                </a:cxn>
                <a:cxn ang="0">
                  <a:pos x="399" y="35"/>
                </a:cxn>
                <a:cxn ang="0">
                  <a:pos x="357" y="93"/>
                </a:cxn>
                <a:cxn ang="0">
                  <a:pos x="352" y="106"/>
                </a:cxn>
                <a:cxn ang="0">
                  <a:pos x="374" y="173"/>
                </a:cxn>
                <a:cxn ang="0">
                  <a:pos x="393" y="229"/>
                </a:cxn>
                <a:cxn ang="0">
                  <a:pos x="384" y="248"/>
                </a:cxn>
                <a:cxn ang="0">
                  <a:pos x="328" y="227"/>
                </a:cxn>
                <a:cxn ang="0">
                  <a:pos x="305" y="193"/>
                </a:cxn>
                <a:cxn ang="0">
                  <a:pos x="311" y="175"/>
                </a:cxn>
                <a:cxn ang="0">
                  <a:pos x="293" y="149"/>
                </a:cxn>
                <a:cxn ang="0">
                  <a:pos x="258" y="140"/>
                </a:cxn>
                <a:cxn ang="0">
                  <a:pos x="249" y="125"/>
                </a:cxn>
                <a:cxn ang="0">
                  <a:pos x="234" y="108"/>
                </a:cxn>
                <a:cxn ang="0">
                  <a:pos x="212" y="106"/>
                </a:cxn>
                <a:cxn ang="0">
                  <a:pos x="208" y="93"/>
                </a:cxn>
                <a:cxn ang="0">
                  <a:pos x="205" y="89"/>
                </a:cxn>
                <a:cxn ang="0">
                  <a:pos x="198" y="81"/>
                </a:cxn>
                <a:cxn ang="0">
                  <a:pos x="193" y="77"/>
                </a:cxn>
                <a:cxn ang="0">
                  <a:pos x="193" y="67"/>
                </a:cxn>
                <a:cxn ang="0">
                  <a:pos x="182" y="67"/>
                </a:cxn>
                <a:cxn ang="0">
                  <a:pos x="176" y="72"/>
                </a:cxn>
                <a:cxn ang="0">
                  <a:pos x="147" y="65"/>
                </a:cxn>
                <a:cxn ang="0">
                  <a:pos x="133" y="74"/>
                </a:cxn>
                <a:cxn ang="0">
                  <a:pos x="123" y="82"/>
                </a:cxn>
                <a:cxn ang="0">
                  <a:pos x="121" y="94"/>
                </a:cxn>
                <a:cxn ang="0">
                  <a:pos x="102" y="96"/>
                </a:cxn>
                <a:cxn ang="0">
                  <a:pos x="85" y="87"/>
                </a:cxn>
                <a:cxn ang="0">
                  <a:pos x="83" y="82"/>
                </a:cxn>
                <a:cxn ang="0">
                  <a:pos x="78" y="96"/>
                </a:cxn>
                <a:cxn ang="0">
                  <a:pos x="54" y="111"/>
                </a:cxn>
                <a:cxn ang="0">
                  <a:pos x="49" y="123"/>
                </a:cxn>
                <a:cxn ang="0">
                  <a:pos x="32" y="146"/>
                </a:cxn>
                <a:cxn ang="0">
                  <a:pos x="13" y="166"/>
                </a:cxn>
                <a:cxn ang="0">
                  <a:pos x="128" y="62"/>
                </a:cxn>
                <a:cxn ang="0">
                  <a:pos x="263" y="36"/>
                </a:cxn>
                <a:cxn ang="0">
                  <a:pos x="387" y="9"/>
                </a:cxn>
                <a:cxn ang="0">
                  <a:pos x="451" y="87"/>
                </a:cxn>
                <a:cxn ang="0">
                  <a:pos x="389" y="132"/>
                </a:cxn>
                <a:cxn ang="0">
                  <a:pos x="387" y="147"/>
                </a:cxn>
                <a:cxn ang="0">
                  <a:pos x="396" y="130"/>
                </a:cxn>
                <a:cxn ang="0">
                  <a:pos x="555" y="176"/>
                </a:cxn>
                <a:cxn ang="0">
                  <a:pos x="555" y="197"/>
                </a:cxn>
              </a:cxnLst>
              <a:rect l="0" t="0" r="r" b="b"/>
              <a:pathLst>
                <a:path w="556" h="270">
                  <a:moveTo>
                    <a:pt x="471" y="163"/>
                  </a:moveTo>
                  <a:lnTo>
                    <a:pt x="476" y="176"/>
                  </a:lnTo>
                  <a:lnTo>
                    <a:pt x="480" y="190"/>
                  </a:lnTo>
                  <a:lnTo>
                    <a:pt x="521" y="183"/>
                  </a:lnTo>
                  <a:lnTo>
                    <a:pt x="551" y="176"/>
                  </a:lnTo>
                  <a:lnTo>
                    <a:pt x="546" y="190"/>
                  </a:lnTo>
                  <a:lnTo>
                    <a:pt x="550" y="205"/>
                  </a:lnTo>
                  <a:lnTo>
                    <a:pt x="539" y="219"/>
                  </a:lnTo>
                  <a:lnTo>
                    <a:pt x="531" y="241"/>
                  </a:lnTo>
                  <a:lnTo>
                    <a:pt x="533" y="250"/>
                  </a:lnTo>
                  <a:lnTo>
                    <a:pt x="504" y="260"/>
                  </a:lnTo>
                  <a:lnTo>
                    <a:pt x="502" y="263"/>
                  </a:lnTo>
                  <a:lnTo>
                    <a:pt x="476" y="268"/>
                  </a:lnTo>
                  <a:lnTo>
                    <a:pt x="483" y="248"/>
                  </a:lnTo>
                  <a:lnTo>
                    <a:pt x="466" y="239"/>
                  </a:lnTo>
                  <a:lnTo>
                    <a:pt x="471" y="229"/>
                  </a:lnTo>
                  <a:lnTo>
                    <a:pt x="468" y="227"/>
                  </a:lnTo>
                  <a:lnTo>
                    <a:pt x="474" y="222"/>
                  </a:lnTo>
                  <a:lnTo>
                    <a:pt x="463" y="226"/>
                  </a:lnTo>
                  <a:lnTo>
                    <a:pt x="463" y="210"/>
                  </a:lnTo>
                  <a:lnTo>
                    <a:pt x="461" y="209"/>
                  </a:lnTo>
                  <a:lnTo>
                    <a:pt x="456" y="224"/>
                  </a:lnTo>
                  <a:lnTo>
                    <a:pt x="451" y="226"/>
                  </a:lnTo>
                  <a:lnTo>
                    <a:pt x="445" y="221"/>
                  </a:lnTo>
                  <a:lnTo>
                    <a:pt x="444" y="231"/>
                  </a:lnTo>
                  <a:lnTo>
                    <a:pt x="410" y="209"/>
                  </a:lnTo>
                  <a:lnTo>
                    <a:pt x="410" y="202"/>
                  </a:lnTo>
                  <a:lnTo>
                    <a:pt x="418" y="190"/>
                  </a:lnTo>
                  <a:lnTo>
                    <a:pt x="410" y="185"/>
                  </a:lnTo>
                  <a:lnTo>
                    <a:pt x="437" y="181"/>
                  </a:lnTo>
                  <a:lnTo>
                    <a:pt x="435" y="175"/>
                  </a:lnTo>
                  <a:lnTo>
                    <a:pt x="435" y="180"/>
                  </a:lnTo>
                  <a:lnTo>
                    <a:pt x="430" y="178"/>
                  </a:lnTo>
                  <a:lnTo>
                    <a:pt x="422" y="164"/>
                  </a:lnTo>
                  <a:lnTo>
                    <a:pt x="416" y="164"/>
                  </a:lnTo>
                  <a:lnTo>
                    <a:pt x="408" y="157"/>
                  </a:lnTo>
                  <a:lnTo>
                    <a:pt x="403" y="157"/>
                  </a:lnTo>
                  <a:lnTo>
                    <a:pt x="398" y="173"/>
                  </a:lnTo>
                  <a:lnTo>
                    <a:pt x="396" y="171"/>
                  </a:lnTo>
                  <a:lnTo>
                    <a:pt x="401" y="147"/>
                  </a:lnTo>
                  <a:lnTo>
                    <a:pt x="411" y="157"/>
                  </a:lnTo>
                  <a:lnTo>
                    <a:pt x="415" y="152"/>
                  </a:lnTo>
                  <a:lnTo>
                    <a:pt x="416" y="137"/>
                  </a:lnTo>
                  <a:lnTo>
                    <a:pt x="422" y="135"/>
                  </a:lnTo>
                  <a:lnTo>
                    <a:pt x="418" y="134"/>
                  </a:lnTo>
                  <a:lnTo>
                    <a:pt x="416" y="127"/>
                  </a:lnTo>
                  <a:lnTo>
                    <a:pt x="416" y="130"/>
                  </a:lnTo>
                  <a:lnTo>
                    <a:pt x="404" y="125"/>
                  </a:lnTo>
                  <a:lnTo>
                    <a:pt x="410" y="101"/>
                  </a:lnTo>
                  <a:lnTo>
                    <a:pt x="398" y="108"/>
                  </a:lnTo>
                  <a:lnTo>
                    <a:pt x="394" y="103"/>
                  </a:lnTo>
                  <a:lnTo>
                    <a:pt x="394" y="91"/>
                  </a:lnTo>
                  <a:lnTo>
                    <a:pt x="403" y="70"/>
                  </a:lnTo>
                  <a:lnTo>
                    <a:pt x="411" y="62"/>
                  </a:lnTo>
                  <a:lnTo>
                    <a:pt x="432" y="55"/>
                  </a:lnTo>
                  <a:lnTo>
                    <a:pt x="416" y="55"/>
                  </a:lnTo>
                  <a:lnTo>
                    <a:pt x="416" y="43"/>
                  </a:lnTo>
                  <a:lnTo>
                    <a:pt x="413" y="36"/>
                  </a:lnTo>
                  <a:lnTo>
                    <a:pt x="404" y="29"/>
                  </a:lnTo>
                  <a:lnTo>
                    <a:pt x="399" y="35"/>
                  </a:lnTo>
                  <a:lnTo>
                    <a:pt x="396" y="58"/>
                  </a:lnTo>
                  <a:lnTo>
                    <a:pt x="387" y="65"/>
                  </a:lnTo>
                  <a:lnTo>
                    <a:pt x="372" y="65"/>
                  </a:lnTo>
                  <a:lnTo>
                    <a:pt x="372" y="91"/>
                  </a:lnTo>
                  <a:lnTo>
                    <a:pt x="357" y="93"/>
                  </a:lnTo>
                  <a:lnTo>
                    <a:pt x="348" y="91"/>
                  </a:lnTo>
                  <a:lnTo>
                    <a:pt x="353" y="94"/>
                  </a:lnTo>
                  <a:lnTo>
                    <a:pt x="353" y="99"/>
                  </a:lnTo>
                  <a:lnTo>
                    <a:pt x="350" y="103"/>
                  </a:lnTo>
                  <a:lnTo>
                    <a:pt x="352" y="106"/>
                  </a:lnTo>
                  <a:lnTo>
                    <a:pt x="355" y="99"/>
                  </a:lnTo>
                  <a:lnTo>
                    <a:pt x="374" y="108"/>
                  </a:lnTo>
                  <a:lnTo>
                    <a:pt x="374" y="142"/>
                  </a:lnTo>
                  <a:lnTo>
                    <a:pt x="370" y="166"/>
                  </a:lnTo>
                  <a:lnTo>
                    <a:pt x="374" y="173"/>
                  </a:lnTo>
                  <a:lnTo>
                    <a:pt x="382" y="202"/>
                  </a:lnTo>
                  <a:lnTo>
                    <a:pt x="401" y="219"/>
                  </a:lnTo>
                  <a:lnTo>
                    <a:pt x="401" y="226"/>
                  </a:lnTo>
                  <a:lnTo>
                    <a:pt x="399" y="229"/>
                  </a:lnTo>
                  <a:lnTo>
                    <a:pt x="393" y="229"/>
                  </a:lnTo>
                  <a:lnTo>
                    <a:pt x="384" y="219"/>
                  </a:lnTo>
                  <a:lnTo>
                    <a:pt x="369" y="216"/>
                  </a:lnTo>
                  <a:lnTo>
                    <a:pt x="411" y="245"/>
                  </a:lnTo>
                  <a:lnTo>
                    <a:pt x="418" y="270"/>
                  </a:lnTo>
                  <a:lnTo>
                    <a:pt x="384" y="248"/>
                  </a:lnTo>
                  <a:lnTo>
                    <a:pt x="362" y="251"/>
                  </a:lnTo>
                  <a:lnTo>
                    <a:pt x="345" y="229"/>
                  </a:lnTo>
                  <a:lnTo>
                    <a:pt x="343" y="245"/>
                  </a:lnTo>
                  <a:lnTo>
                    <a:pt x="334" y="241"/>
                  </a:lnTo>
                  <a:lnTo>
                    <a:pt x="328" y="227"/>
                  </a:lnTo>
                  <a:lnTo>
                    <a:pt x="302" y="239"/>
                  </a:lnTo>
                  <a:lnTo>
                    <a:pt x="299" y="236"/>
                  </a:lnTo>
                  <a:lnTo>
                    <a:pt x="293" y="226"/>
                  </a:lnTo>
                  <a:lnTo>
                    <a:pt x="305" y="197"/>
                  </a:lnTo>
                  <a:lnTo>
                    <a:pt x="305" y="193"/>
                  </a:lnTo>
                  <a:lnTo>
                    <a:pt x="309" y="188"/>
                  </a:lnTo>
                  <a:lnTo>
                    <a:pt x="309" y="186"/>
                  </a:lnTo>
                  <a:lnTo>
                    <a:pt x="312" y="186"/>
                  </a:lnTo>
                  <a:lnTo>
                    <a:pt x="314" y="185"/>
                  </a:lnTo>
                  <a:lnTo>
                    <a:pt x="311" y="175"/>
                  </a:lnTo>
                  <a:lnTo>
                    <a:pt x="324" y="156"/>
                  </a:lnTo>
                  <a:lnTo>
                    <a:pt x="311" y="146"/>
                  </a:lnTo>
                  <a:lnTo>
                    <a:pt x="305" y="142"/>
                  </a:lnTo>
                  <a:lnTo>
                    <a:pt x="297" y="154"/>
                  </a:lnTo>
                  <a:lnTo>
                    <a:pt x="293" y="149"/>
                  </a:lnTo>
                  <a:lnTo>
                    <a:pt x="282" y="149"/>
                  </a:lnTo>
                  <a:lnTo>
                    <a:pt x="280" y="142"/>
                  </a:lnTo>
                  <a:lnTo>
                    <a:pt x="270" y="139"/>
                  </a:lnTo>
                  <a:lnTo>
                    <a:pt x="268" y="139"/>
                  </a:lnTo>
                  <a:lnTo>
                    <a:pt x="258" y="140"/>
                  </a:lnTo>
                  <a:lnTo>
                    <a:pt x="254" y="139"/>
                  </a:lnTo>
                  <a:lnTo>
                    <a:pt x="251" y="135"/>
                  </a:lnTo>
                  <a:lnTo>
                    <a:pt x="246" y="135"/>
                  </a:lnTo>
                  <a:lnTo>
                    <a:pt x="244" y="128"/>
                  </a:lnTo>
                  <a:lnTo>
                    <a:pt x="249" y="125"/>
                  </a:lnTo>
                  <a:lnTo>
                    <a:pt x="249" y="118"/>
                  </a:lnTo>
                  <a:lnTo>
                    <a:pt x="249" y="116"/>
                  </a:lnTo>
                  <a:lnTo>
                    <a:pt x="244" y="113"/>
                  </a:lnTo>
                  <a:lnTo>
                    <a:pt x="239" y="111"/>
                  </a:lnTo>
                  <a:lnTo>
                    <a:pt x="234" y="108"/>
                  </a:lnTo>
                  <a:lnTo>
                    <a:pt x="229" y="110"/>
                  </a:lnTo>
                  <a:lnTo>
                    <a:pt x="222" y="108"/>
                  </a:lnTo>
                  <a:lnTo>
                    <a:pt x="215" y="108"/>
                  </a:lnTo>
                  <a:lnTo>
                    <a:pt x="213" y="108"/>
                  </a:lnTo>
                  <a:lnTo>
                    <a:pt x="212" y="106"/>
                  </a:lnTo>
                  <a:lnTo>
                    <a:pt x="212" y="103"/>
                  </a:lnTo>
                  <a:lnTo>
                    <a:pt x="210" y="99"/>
                  </a:lnTo>
                  <a:lnTo>
                    <a:pt x="212" y="98"/>
                  </a:lnTo>
                  <a:lnTo>
                    <a:pt x="212" y="96"/>
                  </a:lnTo>
                  <a:lnTo>
                    <a:pt x="208" y="93"/>
                  </a:lnTo>
                  <a:lnTo>
                    <a:pt x="203" y="93"/>
                  </a:lnTo>
                  <a:lnTo>
                    <a:pt x="203" y="93"/>
                  </a:lnTo>
                  <a:lnTo>
                    <a:pt x="203" y="89"/>
                  </a:lnTo>
                  <a:lnTo>
                    <a:pt x="201" y="87"/>
                  </a:lnTo>
                  <a:lnTo>
                    <a:pt x="205" y="89"/>
                  </a:lnTo>
                  <a:lnTo>
                    <a:pt x="203" y="86"/>
                  </a:lnTo>
                  <a:lnTo>
                    <a:pt x="205" y="82"/>
                  </a:lnTo>
                  <a:lnTo>
                    <a:pt x="200" y="84"/>
                  </a:lnTo>
                  <a:lnTo>
                    <a:pt x="196" y="84"/>
                  </a:lnTo>
                  <a:lnTo>
                    <a:pt x="198" y="81"/>
                  </a:lnTo>
                  <a:lnTo>
                    <a:pt x="198" y="79"/>
                  </a:lnTo>
                  <a:lnTo>
                    <a:pt x="196" y="79"/>
                  </a:lnTo>
                  <a:lnTo>
                    <a:pt x="196" y="79"/>
                  </a:lnTo>
                  <a:lnTo>
                    <a:pt x="193" y="82"/>
                  </a:lnTo>
                  <a:lnTo>
                    <a:pt x="193" y="77"/>
                  </a:lnTo>
                  <a:lnTo>
                    <a:pt x="189" y="75"/>
                  </a:lnTo>
                  <a:lnTo>
                    <a:pt x="189" y="74"/>
                  </a:lnTo>
                  <a:lnTo>
                    <a:pt x="193" y="74"/>
                  </a:lnTo>
                  <a:lnTo>
                    <a:pt x="194" y="72"/>
                  </a:lnTo>
                  <a:lnTo>
                    <a:pt x="193" y="67"/>
                  </a:lnTo>
                  <a:lnTo>
                    <a:pt x="193" y="69"/>
                  </a:lnTo>
                  <a:lnTo>
                    <a:pt x="188" y="67"/>
                  </a:lnTo>
                  <a:lnTo>
                    <a:pt x="188" y="69"/>
                  </a:lnTo>
                  <a:lnTo>
                    <a:pt x="186" y="70"/>
                  </a:lnTo>
                  <a:lnTo>
                    <a:pt x="182" y="67"/>
                  </a:lnTo>
                  <a:lnTo>
                    <a:pt x="181" y="69"/>
                  </a:lnTo>
                  <a:lnTo>
                    <a:pt x="182" y="72"/>
                  </a:lnTo>
                  <a:lnTo>
                    <a:pt x="182" y="72"/>
                  </a:lnTo>
                  <a:lnTo>
                    <a:pt x="179" y="69"/>
                  </a:lnTo>
                  <a:lnTo>
                    <a:pt x="176" y="72"/>
                  </a:lnTo>
                  <a:lnTo>
                    <a:pt x="172" y="69"/>
                  </a:lnTo>
                  <a:lnTo>
                    <a:pt x="162" y="62"/>
                  </a:lnTo>
                  <a:lnTo>
                    <a:pt x="152" y="62"/>
                  </a:lnTo>
                  <a:lnTo>
                    <a:pt x="150" y="65"/>
                  </a:lnTo>
                  <a:lnTo>
                    <a:pt x="147" y="65"/>
                  </a:lnTo>
                  <a:lnTo>
                    <a:pt x="147" y="67"/>
                  </a:lnTo>
                  <a:lnTo>
                    <a:pt x="145" y="70"/>
                  </a:lnTo>
                  <a:lnTo>
                    <a:pt x="143" y="75"/>
                  </a:lnTo>
                  <a:lnTo>
                    <a:pt x="133" y="74"/>
                  </a:lnTo>
                  <a:lnTo>
                    <a:pt x="133" y="74"/>
                  </a:lnTo>
                  <a:lnTo>
                    <a:pt x="131" y="75"/>
                  </a:lnTo>
                  <a:lnTo>
                    <a:pt x="130" y="77"/>
                  </a:lnTo>
                  <a:lnTo>
                    <a:pt x="124" y="77"/>
                  </a:lnTo>
                  <a:lnTo>
                    <a:pt x="130" y="82"/>
                  </a:lnTo>
                  <a:lnTo>
                    <a:pt x="123" y="82"/>
                  </a:lnTo>
                  <a:lnTo>
                    <a:pt x="123" y="84"/>
                  </a:lnTo>
                  <a:lnTo>
                    <a:pt x="128" y="89"/>
                  </a:lnTo>
                  <a:lnTo>
                    <a:pt x="124" y="89"/>
                  </a:lnTo>
                  <a:lnTo>
                    <a:pt x="124" y="93"/>
                  </a:lnTo>
                  <a:lnTo>
                    <a:pt x="121" y="94"/>
                  </a:lnTo>
                  <a:lnTo>
                    <a:pt x="118" y="94"/>
                  </a:lnTo>
                  <a:lnTo>
                    <a:pt x="112" y="96"/>
                  </a:lnTo>
                  <a:lnTo>
                    <a:pt x="107" y="94"/>
                  </a:lnTo>
                  <a:lnTo>
                    <a:pt x="104" y="96"/>
                  </a:lnTo>
                  <a:lnTo>
                    <a:pt x="102" y="96"/>
                  </a:lnTo>
                  <a:lnTo>
                    <a:pt x="99" y="96"/>
                  </a:lnTo>
                  <a:lnTo>
                    <a:pt x="94" y="94"/>
                  </a:lnTo>
                  <a:lnTo>
                    <a:pt x="90" y="91"/>
                  </a:lnTo>
                  <a:lnTo>
                    <a:pt x="87" y="91"/>
                  </a:lnTo>
                  <a:lnTo>
                    <a:pt x="85" y="87"/>
                  </a:lnTo>
                  <a:lnTo>
                    <a:pt x="90" y="86"/>
                  </a:lnTo>
                  <a:lnTo>
                    <a:pt x="90" y="84"/>
                  </a:lnTo>
                  <a:lnTo>
                    <a:pt x="90" y="84"/>
                  </a:lnTo>
                  <a:lnTo>
                    <a:pt x="85" y="84"/>
                  </a:lnTo>
                  <a:lnTo>
                    <a:pt x="83" y="82"/>
                  </a:lnTo>
                  <a:lnTo>
                    <a:pt x="82" y="84"/>
                  </a:lnTo>
                  <a:lnTo>
                    <a:pt x="82" y="87"/>
                  </a:lnTo>
                  <a:lnTo>
                    <a:pt x="80" y="93"/>
                  </a:lnTo>
                  <a:lnTo>
                    <a:pt x="82" y="94"/>
                  </a:lnTo>
                  <a:lnTo>
                    <a:pt x="78" y="96"/>
                  </a:lnTo>
                  <a:lnTo>
                    <a:pt x="77" y="101"/>
                  </a:lnTo>
                  <a:lnTo>
                    <a:pt x="68" y="113"/>
                  </a:lnTo>
                  <a:lnTo>
                    <a:pt x="66" y="118"/>
                  </a:lnTo>
                  <a:lnTo>
                    <a:pt x="56" y="111"/>
                  </a:lnTo>
                  <a:lnTo>
                    <a:pt x="54" y="111"/>
                  </a:lnTo>
                  <a:lnTo>
                    <a:pt x="54" y="115"/>
                  </a:lnTo>
                  <a:lnTo>
                    <a:pt x="51" y="115"/>
                  </a:lnTo>
                  <a:lnTo>
                    <a:pt x="51" y="116"/>
                  </a:lnTo>
                  <a:lnTo>
                    <a:pt x="51" y="118"/>
                  </a:lnTo>
                  <a:lnTo>
                    <a:pt x="49" y="123"/>
                  </a:lnTo>
                  <a:lnTo>
                    <a:pt x="46" y="125"/>
                  </a:lnTo>
                  <a:lnTo>
                    <a:pt x="46" y="128"/>
                  </a:lnTo>
                  <a:lnTo>
                    <a:pt x="36" y="137"/>
                  </a:lnTo>
                  <a:lnTo>
                    <a:pt x="34" y="142"/>
                  </a:lnTo>
                  <a:lnTo>
                    <a:pt x="32" y="146"/>
                  </a:lnTo>
                  <a:lnTo>
                    <a:pt x="27" y="147"/>
                  </a:lnTo>
                  <a:lnTo>
                    <a:pt x="24" y="152"/>
                  </a:lnTo>
                  <a:lnTo>
                    <a:pt x="17" y="163"/>
                  </a:lnTo>
                  <a:lnTo>
                    <a:pt x="15" y="163"/>
                  </a:lnTo>
                  <a:lnTo>
                    <a:pt x="13" y="166"/>
                  </a:lnTo>
                  <a:lnTo>
                    <a:pt x="0" y="84"/>
                  </a:lnTo>
                  <a:lnTo>
                    <a:pt x="10" y="84"/>
                  </a:lnTo>
                  <a:lnTo>
                    <a:pt x="63" y="74"/>
                  </a:lnTo>
                  <a:lnTo>
                    <a:pt x="77" y="70"/>
                  </a:lnTo>
                  <a:lnTo>
                    <a:pt x="128" y="62"/>
                  </a:lnTo>
                  <a:lnTo>
                    <a:pt x="133" y="60"/>
                  </a:lnTo>
                  <a:lnTo>
                    <a:pt x="160" y="55"/>
                  </a:lnTo>
                  <a:lnTo>
                    <a:pt x="232" y="41"/>
                  </a:lnTo>
                  <a:lnTo>
                    <a:pt x="234" y="41"/>
                  </a:lnTo>
                  <a:lnTo>
                    <a:pt x="263" y="36"/>
                  </a:lnTo>
                  <a:lnTo>
                    <a:pt x="288" y="29"/>
                  </a:lnTo>
                  <a:lnTo>
                    <a:pt x="312" y="26"/>
                  </a:lnTo>
                  <a:lnTo>
                    <a:pt x="338" y="21"/>
                  </a:lnTo>
                  <a:lnTo>
                    <a:pt x="375" y="12"/>
                  </a:lnTo>
                  <a:lnTo>
                    <a:pt x="387" y="9"/>
                  </a:lnTo>
                  <a:lnTo>
                    <a:pt x="427" y="0"/>
                  </a:lnTo>
                  <a:lnTo>
                    <a:pt x="440" y="52"/>
                  </a:lnTo>
                  <a:lnTo>
                    <a:pt x="444" y="65"/>
                  </a:lnTo>
                  <a:lnTo>
                    <a:pt x="445" y="72"/>
                  </a:lnTo>
                  <a:lnTo>
                    <a:pt x="451" y="87"/>
                  </a:lnTo>
                  <a:lnTo>
                    <a:pt x="464" y="135"/>
                  </a:lnTo>
                  <a:lnTo>
                    <a:pt x="471" y="163"/>
                  </a:lnTo>
                  <a:moveTo>
                    <a:pt x="396" y="137"/>
                  </a:moveTo>
                  <a:lnTo>
                    <a:pt x="393" y="128"/>
                  </a:lnTo>
                  <a:lnTo>
                    <a:pt x="389" y="132"/>
                  </a:lnTo>
                  <a:lnTo>
                    <a:pt x="393" y="132"/>
                  </a:lnTo>
                  <a:lnTo>
                    <a:pt x="393" y="137"/>
                  </a:lnTo>
                  <a:lnTo>
                    <a:pt x="389" y="135"/>
                  </a:lnTo>
                  <a:lnTo>
                    <a:pt x="393" y="144"/>
                  </a:lnTo>
                  <a:lnTo>
                    <a:pt x="387" y="147"/>
                  </a:lnTo>
                  <a:lnTo>
                    <a:pt x="386" y="132"/>
                  </a:lnTo>
                  <a:lnTo>
                    <a:pt x="391" y="116"/>
                  </a:lnTo>
                  <a:lnTo>
                    <a:pt x="398" y="125"/>
                  </a:lnTo>
                  <a:lnTo>
                    <a:pt x="401" y="134"/>
                  </a:lnTo>
                  <a:lnTo>
                    <a:pt x="396" y="130"/>
                  </a:lnTo>
                  <a:lnTo>
                    <a:pt x="396" y="137"/>
                  </a:lnTo>
                  <a:moveTo>
                    <a:pt x="555" y="176"/>
                  </a:moveTo>
                  <a:lnTo>
                    <a:pt x="556" y="175"/>
                  </a:lnTo>
                  <a:lnTo>
                    <a:pt x="556" y="195"/>
                  </a:lnTo>
                  <a:lnTo>
                    <a:pt x="555" y="176"/>
                  </a:lnTo>
                  <a:moveTo>
                    <a:pt x="545" y="246"/>
                  </a:moveTo>
                  <a:lnTo>
                    <a:pt x="548" y="243"/>
                  </a:lnTo>
                  <a:lnTo>
                    <a:pt x="550" y="234"/>
                  </a:lnTo>
                  <a:lnTo>
                    <a:pt x="551" y="216"/>
                  </a:lnTo>
                  <a:lnTo>
                    <a:pt x="555" y="197"/>
                  </a:lnTo>
                  <a:lnTo>
                    <a:pt x="553" y="227"/>
                  </a:lnTo>
                  <a:lnTo>
                    <a:pt x="548" y="245"/>
                  </a:lnTo>
                  <a:lnTo>
                    <a:pt x="545" y="246"/>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50" name="Freeform 1782"/>
            <p:cNvSpPr>
              <a:spLocks noEditPoints="1"/>
            </p:cNvSpPr>
            <p:nvPr/>
          </p:nvSpPr>
          <p:spPr bwMode="auto">
            <a:xfrm>
              <a:off x="2987" y="2420"/>
              <a:ext cx="363" cy="185"/>
            </a:xfrm>
            <a:custGeom>
              <a:avLst/>
              <a:gdLst/>
              <a:ahLst/>
              <a:cxnLst>
                <a:cxn ang="0">
                  <a:pos x="236" y="422"/>
                </a:cxn>
                <a:cxn ang="0">
                  <a:pos x="188" y="444"/>
                </a:cxn>
                <a:cxn ang="0">
                  <a:pos x="91" y="458"/>
                </a:cxn>
                <a:cxn ang="0">
                  <a:pos x="26" y="442"/>
                </a:cxn>
                <a:cxn ang="0">
                  <a:pos x="46" y="437"/>
                </a:cxn>
                <a:cxn ang="0">
                  <a:pos x="51" y="418"/>
                </a:cxn>
                <a:cxn ang="0">
                  <a:pos x="51" y="389"/>
                </a:cxn>
                <a:cxn ang="0">
                  <a:pos x="45" y="367"/>
                </a:cxn>
                <a:cxn ang="0">
                  <a:pos x="94" y="355"/>
                </a:cxn>
                <a:cxn ang="0">
                  <a:pos x="125" y="365"/>
                </a:cxn>
                <a:cxn ang="0">
                  <a:pos x="120" y="330"/>
                </a:cxn>
                <a:cxn ang="0">
                  <a:pos x="171" y="292"/>
                </a:cxn>
                <a:cxn ang="0">
                  <a:pos x="171" y="246"/>
                </a:cxn>
                <a:cxn ang="0">
                  <a:pos x="183" y="236"/>
                </a:cxn>
                <a:cxn ang="0">
                  <a:pos x="205" y="229"/>
                </a:cxn>
                <a:cxn ang="0">
                  <a:pos x="222" y="236"/>
                </a:cxn>
                <a:cxn ang="0">
                  <a:pos x="241" y="220"/>
                </a:cxn>
                <a:cxn ang="0">
                  <a:pos x="277" y="234"/>
                </a:cxn>
                <a:cxn ang="0">
                  <a:pos x="296" y="215"/>
                </a:cxn>
                <a:cxn ang="0">
                  <a:pos x="325" y="219"/>
                </a:cxn>
                <a:cxn ang="0">
                  <a:pos x="337" y="225"/>
                </a:cxn>
                <a:cxn ang="0">
                  <a:pos x="352" y="210"/>
                </a:cxn>
                <a:cxn ang="0">
                  <a:pos x="357" y="190"/>
                </a:cxn>
                <a:cxn ang="0">
                  <a:pos x="364" y="181"/>
                </a:cxn>
                <a:cxn ang="0">
                  <a:pos x="364" y="167"/>
                </a:cxn>
                <a:cxn ang="0">
                  <a:pos x="383" y="190"/>
                </a:cxn>
                <a:cxn ang="0">
                  <a:pos x="419" y="191"/>
                </a:cxn>
                <a:cxn ang="0">
                  <a:pos x="432" y="147"/>
                </a:cxn>
                <a:cxn ang="0">
                  <a:pos x="453" y="120"/>
                </a:cxn>
                <a:cxn ang="0">
                  <a:pos x="468" y="79"/>
                </a:cxn>
                <a:cxn ang="0">
                  <a:pos x="502" y="75"/>
                </a:cxn>
                <a:cxn ang="0">
                  <a:pos x="540" y="48"/>
                </a:cxn>
                <a:cxn ang="0">
                  <a:pos x="531" y="34"/>
                </a:cxn>
                <a:cxn ang="0">
                  <a:pos x="528" y="14"/>
                </a:cxn>
                <a:cxn ang="0">
                  <a:pos x="559" y="9"/>
                </a:cxn>
                <a:cxn ang="0">
                  <a:pos x="584" y="10"/>
                </a:cxn>
                <a:cxn ang="0">
                  <a:pos x="610" y="34"/>
                </a:cxn>
                <a:cxn ang="0">
                  <a:pos x="649" y="46"/>
                </a:cxn>
                <a:cxn ang="0">
                  <a:pos x="680" y="65"/>
                </a:cxn>
                <a:cxn ang="0">
                  <a:pos x="700" y="51"/>
                </a:cxn>
                <a:cxn ang="0">
                  <a:pos x="726" y="62"/>
                </a:cxn>
                <a:cxn ang="0">
                  <a:pos x="752" y="44"/>
                </a:cxn>
                <a:cxn ang="0">
                  <a:pos x="774" y="43"/>
                </a:cxn>
                <a:cxn ang="0">
                  <a:pos x="799" y="62"/>
                </a:cxn>
                <a:cxn ang="0">
                  <a:pos x="818" y="97"/>
                </a:cxn>
                <a:cxn ang="0">
                  <a:pos x="813" y="118"/>
                </a:cxn>
                <a:cxn ang="0">
                  <a:pos x="835" y="150"/>
                </a:cxn>
                <a:cxn ang="0">
                  <a:pos x="861" y="176"/>
                </a:cxn>
                <a:cxn ang="0">
                  <a:pos x="883" y="198"/>
                </a:cxn>
                <a:cxn ang="0">
                  <a:pos x="898" y="207"/>
                </a:cxn>
                <a:cxn ang="0">
                  <a:pos x="868" y="253"/>
                </a:cxn>
                <a:cxn ang="0">
                  <a:pos x="828" y="287"/>
                </a:cxn>
                <a:cxn ang="0">
                  <a:pos x="813" y="318"/>
                </a:cxn>
                <a:cxn ang="0">
                  <a:pos x="784" y="347"/>
                </a:cxn>
                <a:cxn ang="0">
                  <a:pos x="738" y="365"/>
                </a:cxn>
                <a:cxn ang="0">
                  <a:pos x="651" y="386"/>
                </a:cxn>
                <a:cxn ang="0">
                  <a:pos x="523" y="396"/>
                </a:cxn>
                <a:cxn ang="0">
                  <a:pos x="374" y="408"/>
                </a:cxn>
                <a:cxn ang="0">
                  <a:pos x="9" y="454"/>
                </a:cxn>
              </a:cxnLst>
              <a:rect l="0" t="0" r="r" b="b"/>
              <a:pathLst>
                <a:path w="909" h="463">
                  <a:moveTo>
                    <a:pt x="374" y="408"/>
                  </a:moveTo>
                  <a:lnTo>
                    <a:pt x="342" y="412"/>
                  </a:lnTo>
                  <a:lnTo>
                    <a:pt x="306" y="415"/>
                  </a:lnTo>
                  <a:lnTo>
                    <a:pt x="299" y="415"/>
                  </a:lnTo>
                  <a:lnTo>
                    <a:pt x="272" y="418"/>
                  </a:lnTo>
                  <a:lnTo>
                    <a:pt x="236" y="422"/>
                  </a:lnTo>
                  <a:lnTo>
                    <a:pt x="229" y="424"/>
                  </a:lnTo>
                  <a:lnTo>
                    <a:pt x="209" y="425"/>
                  </a:lnTo>
                  <a:lnTo>
                    <a:pt x="207" y="422"/>
                  </a:lnTo>
                  <a:lnTo>
                    <a:pt x="181" y="422"/>
                  </a:lnTo>
                  <a:lnTo>
                    <a:pt x="186" y="437"/>
                  </a:lnTo>
                  <a:lnTo>
                    <a:pt x="188" y="444"/>
                  </a:lnTo>
                  <a:lnTo>
                    <a:pt x="188" y="449"/>
                  </a:lnTo>
                  <a:lnTo>
                    <a:pt x="132" y="454"/>
                  </a:lnTo>
                  <a:lnTo>
                    <a:pt x="130" y="454"/>
                  </a:lnTo>
                  <a:lnTo>
                    <a:pt x="92" y="458"/>
                  </a:lnTo>
                  <a:lnTo>
                    <a:pt x="91" y="458"/>
                  </a:lnTo>
                  <a:lnTo>
                    <a:pt x="91" y="458"/>
                  </a:lnTo>
                  <a:lnTo>
                    <a:pt x="28" y="461"/>
                  </a:lnTo>
                  <a:lnTo>
                    <a:pt x="19" y="461"/>
                  </a:lnTo>
                  <a:lnTo>
                    <a:pt x="19" y="461"/>
                  </a:lnTo>
                  <a:lnTo>
                    <a:pt x="22" y="444"/>
                  </a:lnTo>
                  <a:lnTo>
                    <a:pt x="24" y="442"/>
                  </a:lnTo>
                  <a:lnTo>
                    <a:pt x="26" y="442"/>
                  </a:lnTo>
                  <a:lnTo>
                    <a:pt x="29" y="442"/>
                  </a:lnTo>
                  <a:lnTo>
                    <a:pt x="34" y="449"/>
                  </a:lnTo>
                  <a:lnTo>
                    <a:pt x="39" y="451"/>
                  </a:lnTo>
                  <a:lnTo>
                    <a:pt x="43" y="447"/>
                  </a:lnTo>
                  <a:lnTo>
                    <a:pt x="45" y="441"/>
                  </a:lnTo>
                  <a:lnTo>
                    <a:pt x="46" y="437"/>
                  </a:lnTo>
                  <a:lnTo>
                    <a:pt x="48" y="434"/>
                  </a:lnTo>
                  <a:lnTo>
                    <a:pt x="43" y="427"/>
                  </a:lnTo>
                  <a:lnTo>
                    <a:pt x="43" y="425"/>
                  </a:lnTo>
                  <a:lnTo>
                    <a:pt x="45" y="420"/>
                  </a:lnTo>
                  <a:lnTo>
                    <a:pt x="48" y="420"/>
                  </a:lnTo>
                  <a:lnTo>
                    <a:pt x="51" y="418"/>
                  </a:lnTo>
                  <a:lnTo>
                    <a:pt x="51" y="415"/>
                  </a:lnTo>
                  <a:lnTo>
                    <a:pt x="46" y="413"/>
                  </a:lnTo>
                  <a:lnTo>
                    <a:pt x="45" y="410"/>
                  </a:lnTo>
                  <a:lnTo>
                    <a:pt x="46" y="406"/>
                  </a:lnTo>
                  <a:lnTo>
                    <a:pt x="50" y="403"/>
                  </a:lnTo>
                  <a:lnTo>
                    <a:pt x="51" y="389"/>
                  </a:lnTo>
                  <a:lnTo>
                    <a:pt x="51" y="386"/>
                  </a:lnTo>
                  <a:lnTo>
                    <a:pt x="48" y="384"/>
                  </a:lnTo>
                  <a:lnTo>
                    <a:pt x="46" y="383"/>
                  </a:lnTo>
                  <a:lnTo>
                    <a:pt x="43" y="379"/>
                  </a:lnTo>
                  <a:lnTo>
                    <a:pt x="43" y="372"/>
                  </a:lnTo>
                  <a:lnTo>
                    <a:pt x="45" y="367"/>
                  </a:lnTo>
                  <a:lnTo>
                    <a:pt x="48" y="364"/>
                  </a:lnTo>
                  <a:lnTo>
                    <a:pt x="55" y="354"/>
                  </a:lnTo>
                  <a:lnTo>
                    <a:pt x="63" y="347"/>
                  </a:lnTo>
                  <a:lnTo>
                    <a:pt x="70" y="347"/>
                  </a:lnTo>
                  <a:lnTo>
                    <a:pt x="79" y="348"/>
                  </a:lnTo>
                  <a:lnTo>
                    <a:pt x="94" y="355"/>
                  </a:lnTo>
                  <a:lnTo>
                    <a:pt x="94" y="357"/>
                  </a:lnTo>
                  <a:lnTo>
                    <a:pt x="101" y="357"/>
                  </a:lnTo>
                  <a:lnTo>
                    <a:pt x="109" y="360"/>
                  </a:lnTo>
                  <a:lnTo>
                    <a:pt x="118" y="365"/>
                  </a:lnTo>
                  <a:lnTo>
                    <a:pt x="123" y="367"/>
                  </a:lnTo>
                  <a:lnTo>
                    <a:pt x="125" y="365"/>
                  </a:lnTo>
                  <a:lnTo>
                    <a:pt x="127" y="365"/>
                  </a:lnTo>
                  <a:lnTo>
                    <a:pt x="130" y="360"/>
                  </a:lnTo>
                  <a:lnTo>
                    <a:pt x="133" y="352"/>
                  </a:lnTo>
                  <a:lnTo>
                    <a:pt x="128" y="343"/>
                  </a:lnTo>
                  <a:lnTo>
                    <a:pt x="121" y="336"/>
                  </a:lnTo>
                  <a:lnTo>
                    <a:pt x="120" y="330"/>
                  </a:lnTo>
                  <a:lnTo>
                    <a:pt x="125" y="314"/>
                  </a:lnTo>
                  <a:lnTo>
                    <a:pt x="130" y="311"/>
                  </a:lnTo>
                  <a:lnTo>
                    <a:pt x="137" y="311"/>
                  </a:lnTo>
                  <a:lnTo>
                    <a:pt x="142" y="306"/>
                  </a:lnTo>
                  <a:lnTo>
                    <a:pt x="169" y="299"/>
                  </a:lnTo>
                  <a:lnTo>
                    <a:pt x="171" y="292"/>
                  </a:lnTo>
                  <a:lnTo>
                    <a:pt x="162" y="282"/>
                  </a:lnTo>
                  <a:lnTo>
                    <a:pt x="159" y="275"/>
                  </a:lnTo>
                  <a:lnTo>
                    <a:pt x="159" y="270"/>
                  </a:lnTo>
                  <a:lnTo>
                    <a:pt x="161" y="265"/>
                  </a:lnTo>
                  <a:lnTo>
                    <a:pt x="168" y="258"/>
                  </a:lnTo>
                  <a:lnTo>
                    <a:pt x="171" y="246"/>
                  </a:lnTo>
                  <a:lnTo>
                    <a:pt x="174" y="248"/>
                  </a:lnTo>
                  <a:lnTo>
                    <a:pt x="181" y="251"/>
                  </a:lnTo>
                  <a:lnTo>
                    <a:pt x="183" y="246"/>
                  </a:lnTo>
                  <a:lnTo>
                    <a:pt x="185" y="244"/>
                  </a:lnTo>
                  <a:lnTo>
                    <a:pt x="186" y="241"/>
                  </a:lnTo>
                  <a:lnTo>
                    <a:pt x="183" y="236"/>
                  </a:lnTo>
                  <a:lnTo>
                    <a:pt x="183" y="231"/>
                  </a:lnTo>
                  <a:lnTo>
                    <a:pt x="183" y="227"/>
                  </a:lnTo>
                  <a:lnTo>
                    <a:pt x="186" y="227"/>
                  </a:lnTo>
                  <a:lnTo>
                    <a:pt x="191" y="232"/>
                  </a:lnTo>
                  <a:lnTo>
                    <a:pt x="197" y="234"/>
                  </a:lnTo>
                  <a:lnTo>
                    <a:pt x="205" y="229"/>
                  </a:lnTo>
                  <a:lnTo>
                    <a:pt x="207" y="229"/>
                  </a:lnTo>
                  <a:lnTo>
                    <a:pt x="210" y="229"/>
                  </a:lnTo>
                  <a:lnTo>
                    <a:pt x="214" y="229"/>
                  </a:lnTo>
                  <a:lnTo>
                    <a:pt x="214" y="239"/>
                  </a:lnTo>
                  <a:lnTo>
                    <a:pt x="217" y="239"/>
                  </a:lnTo>
                  <a:lnTo>
                    <a:pt x="222" y="236"/>
                  </a:lnTo>
                  <a:lnTo>
                    <a:pt x="224" y="232"/>
                  </a:lnTo>
                  <a:lnTo>
                    <a:pt x="224" y="229"/>
                  </a:lnTo>
                  <a:lnTo>
                    <a:pt x="219" y="224"/>
                  </a:lnTo>
                  <a:lnTo>
                    <a:pt x="220" y="217"/>
                  </a:lnTo>
                  <a:lnTo>
                    <a:pt x="234" y="224"/>
                  </a:lnTo>
                  <a:lnTo>
                    <a:pt x="241" y="220"/>
                  </a:lnTo>
                  <a:lnTo>
                    <a:pt x="248" y="220"/>
                  </a:lnTo>
                  <a:lnTo>
                    <a:pt x="258" y="225"/>
                  </a:lnTo>
                  <a:lnTo>
                    <a:pt x="263" y="229"/>
                  </a:lnTo>
                  <a:lnTo>
                    <a:pt x="268" y="231"/>
                  </a:lnTo>
                  <a:lnTo>
                    <a:pt x="275" y="232"/>
                  </a:lnTo>
                  <a:lnTo>
                    <a:pt x="277" y="234"/>
                  </a:lnTo>
                  <a:lnTo>
                    <a:pt x="280" y="239"/>
                  </a:lnTo>
                  <a:lnTo>
                    <a:pt x="284" y="241"/>
                  </a:lnTo>
                  <a:lnTo>
                    <a:pt x="287" y="236"/>
                  </a:lnTo>
                  <a:lnTo>
                    <a:pt x="291" y="220"/>
                  </a:lnTo>
                  <a:lnTo>
                    <a:pt x="294" y="217"/>
                  </a:lnTo>
                  <a:lnTo>
                    <a:pt x="296" y="215"/>
                  </a:lnTo>
                  <a:lnTo>
                    <a:pt x="302" y="213"/>
                  </a:lnTo>
                  <a:lnTo>
                    <a:pt x="306" y="212"/>
                  </a:lnTo>
                  <a:lnTo>
                    <a:pt x="311" y="205"/>
                  </a:lnTo>
                  <a:lnTo>
                    <a:pt x="314" y="205"/>
                  </a:lnTo>
                  <a:lnTo>
                    <a:pt x="318" y="207"/>
                  </a:lnTo>
                  <a:lnTo>
                    <a:pt x="325" y="219"/>
                  </a:lnTo>
                  <a:lnTo>
                    <a:pt x="328" y="219"/>
                  </a:lnTo>
                  <a:lnTo>
                    <a:pt x="333" y="215"/>
                  </a:lnTo>
                  <a:lnTo>
                    <a:pt x="335" y="215"/>
                  </a:lnTo>
                  <a:lnTo>
                    <a:pt x="337" y="217"/>
                  </a:lnTo>
                  <a:lnTo>
                    <a:pt x="335" y="224"/>
                  </a:lnTo>
                  <a:lnTo>
                    <a:pt x="337" y="225"/>
                  </a:lnTo>
                  <a:lnTo>
                    <a:pt x="338" y="225"/>
                  </a:lnTo>
                  <a:lnTo>
                    <a:pt x="342" y="222"/>
                  </a:lnTo>
                  <a:lnTo>
                    <a:pt x="343" y="213"/>
                  </a:lnTo>
                  <a:lnTo>
                    <a:pt x="345" y="212"/>
                  </a:lnTo>
                  <a:lnTo>
                    <a:pt x="350" y="212"/>
                  </a:lnTo>
                  <a:lnTo>
                    <a:pt x="352" y="210"/>
                  </a:lnTo>
                  <a:lnTo>
                    <a:pt x="352" y="208"/>
                  </a:lnTo>
                  <a:lnTo>
                    <a:pt x="350" y="202"/>
                  </a:lnTo>
                  <a:lnTo>
                    <a:pt x="350" y="196"/>
                  </a:lnTo>
                  <a:lnTo>
                    <a:pt x="350" y="193"/>
                  </a:lnTo>
                  <a:lnTo>
                    <a:pt x="352" y="191"/>
                  </a:lnTo>
                  <a:lnTo>
                    <a:pt x="357" y="190"/>
                  </a:lnTo>
                  <a:lnTo>
                    <a:pt x="359" y="186"/>
                  </a:lnTo>
                  <a:lnTo>
                    <a:pt x="359" y="184"/>
                  </a:lnTo>
                  <a:lnTo>
                    <a:pt x="355" y="181"/>
                  </a:lnTo>
                  <a:lnTo>
                    <a:pt x="355" y="179"/>
                  </a:lnTo>
                  <a:lnTo>
                    <a:pt x="357" y="179"/>
                  </a:lnTo>
                  <a:lnTo>
                    <a:pt x="364" y="181"/>
                  </a:lnTo>
                  <a:lnTo>
                    <a:pt x="364" y="179"/>
                  </a:lnTo>
                  <a:lnTo>
                    <a:pt x="371" y="176"/>
                  </a:lnTo>
                  <a:lnTo>
                    <a:pt x="371" y="176"/>
                  </a:lnTo>
                  <a:lnTo>
                    <a:pt x="371" y="174"/>
                  </a:lnTo>
                  <a:lnTo>
                    <a:pt x="364" y="173"/>
                  </a:lnTo>
                  <a:lnTo>
                    <a:pt x="364" y="167"/>
                  </a:lnTo>
                  <a:lnTo>
                    <a:pt x="367" y="167"/>
                  </a:lnTo>
                  <a:lnTo>
                    <a:pt x="371" y="171"/>
                  </a:lnTo>
                  <a:lnTo>
                    <a:pt x="376" y="174"/>
                  </a:lnTo>
                  <a:lnTo>
                    <a:pt x="378" y="184"/>
                  </a:lnTo>
                  <a:lnTo>
                    <a:pt x="379" y="188"/>
                  </a:lnTo>
                  <a:lnTo>
                    <a:pt x="383" y="190"/>
                  </a:lnTo>
                  <a:lnTo>
                    <a:pt x="391" y="193"/>
                  </a:lnTo>
                  <a:lnTo>
                    <a:pt x="402" y="193"/>
                  </a:lnTo>
                  <a:lnTo>
                    <a:pt x="408" y="200"/>
                  </a:lnTo>
                  <a:lnTo>
                    <a:pt x="410" y="195"/>
                  </a:lnTo>
                  <a:lnTo>
                    <a:pt x="413" y="193"/>
                  </a:lnTo>
                  <a:lnTo>
                    <a:pt x="419" y="191"/>
                  </a:lnTo>
                  <a:lnTo>
                    <a:pt x="422" y="188"/>
                  </a:lnTo>
                  <a:lnTo>
                    <a:pt x="424" y="183"/>
                  </a:lnTo>
                  <a:lnTo>
                    <a:pt x="422" y="164"/>
                  </a:lnTo>
                  <a:lnTo>
                    <a:pt x="427" y="154"/>
                  </a:lnTo>
                  <a:lnTo>
                    <a:pt x="429" y="149"/>
                  </a:lnTo>
                  <a:lnTo>
                    <a:pt x="432" y="147"/>
                  </a:lnTo>
                  <a:lnTo>
                    <a:pt x="436" y="147"/>
                  </a:lnTo>
                  <a:lnTo>
                    <a:pt x="439" y="149"/>
                  </a:lnTo>
                  <a:lnTo>
                    <a:pt x="448" y="142"/>
                  </a:lnTo>
                  <a:lnTo>
                    <a:pt x="449" y="137"/>
                  </a:lnTo>
                  <a:lnTo>
                    <a:pt x="451" y="130"/>
                  </a:lnTo>
                  <a:lnTo>
                    <a:pt x="453" y="120"/>
                  </a:lnTo>
                  <a:lnTo>
                    <a:pt x="465" y="114"/>
                  </a:lnTo>
                  <a:lnTo>
                    <a:pt x="470" y="106"/>
                  </a:lnTo>
                  <a:lnTo>
                    <a:pt x="473" y="102"/>
                  </a:lnTo>
                  <a:lnTo>
                    <a:pt x="475" y="99"/>
                  </a:lnTo>
                  <a:lnTo>
                    <a:pt x="473" y="96"/>
                  </a:lnTo>
                  <a:lnTo>
                    <a:pt x="468" y="79"/>
                  </a:lnTo>
                  <a:lnTo>
                    <a:pt x="468" y="73"/>
                  </a:lnTo>
                  <a:lnTo>
                    <a:pt x="472" y="72"/>
                  </a:lnTo>
                  <a:lnTo>
                    <a:pt x="482" y="70"/>
                  </a:lnTo>
                  <a:lnTo>
                    <a:pt x="489" y="68"/>
                  </a:lnTo>
                  <a:lnTo>
                    <a:pt x="497" y="75"/>
                  </a:lnTo>
                  <a:lnTo>
                    <a:pt x="502" y="75"/>
                  </a:lnTo>
                  <a:lnTo>
                    <a:pt x="507" y="72"/>
                  </a:lnTo>
                  <a:lnTo>
                    <a:pt x="513" y="65"/>
                  </a:lnTo>
                  <a:lnTo>
                    <a:pt x="518" y="62"/>
                  </a:lnTo>
                  <a:lnTo>
                    <a:pt x="523" y="58"/>
                  </a:lnTo>
                  <a:lnTo>
                    <a:pt x="542" y="55"/>
                  </a:lnTo>
                  <a:lnTo>
                    <a:pt x="540" y="48"/>
                  </a:lnTo>
                  <a:lnTo>
                    <a:pt x="543" y="43"/>
                  </a:lnTo>
                  <a:lnTo>
                    <a:pt x="543" y="41"/>
                  </a:lnTo>
                  <a:lnTo>
                    <a:pt x="542" y="38"/>
                  </a:lnTo>
                  <a:lnTo>
                    <a:pt x="535" y="38"/>
                  </a:lnTo>
                  <a:lnTo>
                    <a:pt x="533" y="38"/>
                  </a:lnTo>
                  <a:lnTo>
                    <a:pt x="531" y="34"/>
                  </a:lnTo>
                  <a:lnTo>
                    <a:pt x="535" y="31"/>
                  </a:lnTo>
                  <a:lnTo>
                    <a:pt x="536" y="26"/>
                  </a:lnTo>
                  <a:lnTo>
                    <a:pt x="535" y="22"/>
                  </a:lnTo>
                  <a:lnTo>
                    <a:pt x="530" y="19"/>
                  </a:lnTo>
                  <a:lnTo>
                    <a:pt x="528" y="15"/>
                  </a:lnTo>
                  <a:lnTo>
                    <a:pt x="528" y="14"/>
                  </a:lnTo>
                  <a:lnTo>
                    <a:pt x="535" y="7"/>
                  </a:lnTo>
                  <a:lnTo>
                    <a:pt x="536" y="7"/>
                  </a:lnTo>
                  <a:lnTo>
                    <a:pt x="540" y="5"/>
                  </a:lnTo>
                  <a:lnTo>
                    <a:pt x="543" y="0"/>
                  </a:lnTo>
                  <a:lnTo>
                    <a:pt x="553" y="7"/>
                  </a:lnTo>
                  <a:lnTo>
                    <a:pt x="559" y="9"/>
                  </a:lnTo>
                  <a:lnTo>
                    <a:pt x="564" y="9"/>
                  </a:lnTo>
                  <a:lnTo>
                    <a:pt x="572" y="3"/>
                  </a:lnTo>
                  <a:lnTo>
                    <a:pt x="574" y="2"/>
                  </a:lnTo>
                  <a:lnTo>
                    <a:pt x="579" y="0"/>
                  </a:lnTo>
                  <a:lnTo>
                    <a:pt x="583" y="3"/>
                  </a:lnTo>
                  <a:lnTo>
                    <a:pt x="584" y="10"/>
                  </a:lnTo>
                  <a:lnTo>
                    <a:pt x="588" y="10"/>
                  </a:lnTo>
                  <a:lnTo>
                    <a:pt x="593" y="10"/>
                  </a:lnTo>
                  <a:lnTo>
                    <a:pt x="598" y="14"/>
                  </a:lnTo>
                  <a:lnTo>
                    <a:pt x="601" y="24"/>
                  </a:lnTo>
                  <a:lnTo>
                    <a:pt x="605" y="27"/>
                  </a:lnTo>
                  <a:lnTo>
                    <a:pt x="610" y="34"/>
                  </a:lnTo>
                  <a:lnTo>
                    <a:pt x="612" y="43"/>
                  </a:lnTo>
                  <a:lnTo>
                    <a:pt x="618" y="46"/>
                  </a:lnTo>
                  <a:lnTo>
                    <a:pt x="629" y="48"/>
                  </a:lnTo>
                  <a:lnTo>
                    <a:pt x="632" y="48"/>
                  </a:lnTo>
                  <a:lnTo>
                    <a:pt x="644" y="44"/>
                  </a:lnTo>
                  <a:lnTo>
                    <a:pt x="649" y="46"/>
                  </a:lnTo>
                  <a:lnTo>
                    <a:pt x="656" y="48"/>
                  </a:lnTo>
                  <a:lnTo>
                    <a:pt x="659" y="53"/>
                  </a:lnTo>
                  <a:lnTo>
                    <a:pt x="666" y="55"/>
                  </a:lnTo>
                  <a:lnTo>
                    <a:pt x="668" y="62"/>
                  </a:lnTo>
                  <a:lnTo>
                    <a:pt x="676" y="63"/>
                  </a:lnTo>
                  <a:lnTo>
                    <a:pt x="680" y="65"/>
                  </a:lnTo>
                  <a:lnTo>
                    <a:pt x="683" y="63"/>
                  </a:lnTo>
                  <a:lnTo>
                    <a:pt x="683" y="62"/>
                  </a:lnTo>
                  <a:lnTo>
                    <a:pt x="685" y="56"/>
                  </a:lnTo>
                  <a:lnTo>
                    <a:pt x="687" y="55"/>
                  </a:lnTo>
                  <a:lnTo>
                    <a:pt x="697" y="51"/>
                  </a:lnTo>
                  <a:lnTo>
                    <a:pt x="700" y="51"/>
                  </a:lnTo>
                  <a:lnTo>
                    <a:pt x="705" y="55"/>
                  </a:lnTo>
                  <a:lnTo>
                    <a:pt x="716" y="55"/>
                  </a:lnTo>
                  <a:lnTo>
                    <a:pt x="721" y="58"/>
                  </a:lnTo>
                  <a:lnTo>
                    <a:pt x="723" y="62"/>
                  </a:lnTo>
                  <a:lnTo>
                    <a:pt x="724" y="63"/>
                  </a:lnTo>
                  <a:lnTo>
                    <a:pt x="726" y="62"/>
                  </a:lnTo>
                  <a:lnTo>
                    <a:pt x="729" y="60"/>
                  </a:lnTo>
                  <a:lnTo>
                    <a:pt x="731" y="56"/>
                  </a:lnTo>
                  <a:lnTo>
                    <a:pt x="740" y="58"/>
                  </a:lnTo>
                  <a:lnTo>
                    <a:pt x="743" y="56"/>
                  </a:lnTo>
                  <a:lnTo>
                    <a:pt x="746" y="50"/>
                  </a:lnTo>
                  <a:lnTo>
                    <a:pt x="752" y="44"/>
                  </a:lnTo>
                  <a:lnTo>
                    <a:pt x="755" y="39"/>
                  </a:lnTo>
                  <a:lnTo>
                    <a:pt x="762" y="38"/>
                  </a:lnTo>
                  <a:lnTo>
                    <a:pt x="767" y="32"/>
                  </a:lnTo>
                  <a:lnTo>
                    <a:pt x="770" y="32"/>
                  </a:lnTo>
                  <a:lnTo>
                    <a:pt x="774" y="36"/>
                  </a:lnTo>
                  <a:lnTo>
                    <a:pt x="774" y="43"/>
                  </a:lnTo>
                  <a:lnTo>
                    <a:pt x="777" y="46"/>
                  </a:lnTo>
                  <a:lnTo>
                    <a:pt x="779" y="55"/>
                  </a:lnTo>
                  <a:lnTo>
                    <a:pt x="782" y="58"/>
                  </a:lnTo>
                  <a:lnTo>
                    <a:pt x="786" y="60"/>
                  </a:lnTo>
                  <a:lnTo>
                    <a:pt x="793" y="60"/>
                  </a:lnTo>
                  <a:lnTo>
                    <a:pt x="799" y="62"/>
                  </a:lnTo>
                  <a:lnTo>
                    <a:pt x="803" y="67"/>
                  </a:lnTo>
                  <a:lnTo>
                    <a:pt x="810" y="70"/>
                  </a:lnTo>
                  <a:lnTo>
                    <a:pt x="815" y="79"/>
                  </a:lnTo>
                  <a:lnTo>
                    <a:pt x="815" y="85"/>
                  </a:lnTo>
                  <a:lnTo>
                    <a:pt x="818" y="96"/>
                  </a:lnTo>
                  <a:lnTo>
                    <a:pt x="818" y="97"/>
                  </a:lnTo>
                  <a:lnTo>
                    <a:pt x="820" y="102"/>
                  </a:lnTo>
                  <a:lnTo>
                    <a:pt x="818" y="104"/>
                  </a:lnTo>
                  <a:lnTo>
                    <a:pt x="815" y="106"/>
                  </a:lnTo>
                  <a:lnTo>
                    <a:pt x="816" y="113"/>
                  </a:lnTo>
                  <a:lnTo>
                    <a:pt x="816" y="116"/>
                  </a:lnTo>
                  <a:lnTo>
                    <a:pt x="813" y="118"/>
                  </a:lnTo>
                  <a:lnTo>
                    <a:pt x="813" y="121"/>
                  </a:lnTo>
                  <a:lnTo>
                    <a:pt x="820" y="126"/>
                  </a:lnTo>
                  <a:lnTo>
                    <a:pt x="830" y="138"/>
                  </a:lnTo>
                  <a:lnTo>
                    <a:pt x="837" y="145"/>
                  </a:lnTo>
                  <a:lnTo>
                    <a:pt x="837" y="149"/>
                  </a:lnTo>
                  <a:lnTo>
                    <a:pt x="835" y="150"/>
                  </a:lnTo>
                  <a:lnTo>
                    <a:pt x="835" y="154"/>
                  </a:lnTo>
                  <a:lnTo>
                    <a:pt x="844" y="155"/>
                  </a:lnTo>
                  <a:lnTo>
                    <a:pt x="846" y="159"/>
                  </a:lnTo>
                  <a:lnTo>
                    <a:pt x="849" y="169"/>
                  </a:lnTo>
                  <a:lnTo>
                    <a:pt x="857" y="171"/>
                  </a:lnTo>
                  <a:lnTo>
                    <a:pt x="861" y="176"/>
                  </a:lnTo>
                  <a:lnTo>
                    <a:pt x="859" y="178"/>
                  </a:lnTo>
                  <a:lnTo>
                    <a:pt x="866" y="188"/>
                  </a:lnTo>
                  <a:lnTo>
                    <a:pt x="873" y="190"/>
                  </a:lnTo>
                  <a:lnTo>
                    <a:pt x="878" y="195"/>
                  </a:lnTo>
                  <a:lnTo>
                    <a:pt x="880" y="191"/>
                  </a:lnTo>
                  <a:lnTo>
                    <a:pt x="883" y="198"/>
                  </a:lnTo>
                  <a:lnTo>
                    <a:pt x="886" y="198"/>
                  </a:lnTo>
                  <a:lnTo>
                    <a:pt x="886" y="202"/>
                  </a:lnTo>
                  <a:lnTo>
                    <a:pt x="886" y="202"/>
                  </a:lnTo>
                  <a:lnTo>
                    <a:pt x="886" y="203"/>
                  </a:lnTo>
                  <a:lnTo>
                    <a:pt x="893" y="203"/>
                  </a:lnTo>
                  <a:lnTo>
                    <a:pt x="898" y="207"/>
                  </a:lnTo>
                  <a:lnTo>
                    <a:pt x="898" y="202"/>
                  </a:lnTo>
                  <a:lnTo>
                    <a:pt x="902" y="205"/>
                  </a:lnTo>
                  <a:lnTo>
                    <a:pt x="907" y="202"/>
                  </a:lnTo>
                  <a:lnTo>
                    <a:pt x="909" y="203"/>
                  </a:lnTo>
                  <a:lnTo>
                    <a:pt x="875" y="244"/>
                  </a:lnTo>
                  <a:lnTo>
                    <a:pt x="868" y="253"/>
                  </a:lnTo>
                  <a:lnTo>
                    <a:pt x="861" y="254"/>
                  </a:lnTo>
                  <a:lnTo>
                    <a:pt x="846" y="265"/>
                  </a:lnTo>
                  <a:lnTo>
                    <a:pt x="844" y="266"/>
                  </a:lnTo>
                  <a:lnTo>
                    <a:pt x="827" y="282"/>
                  </a:lnTo>
                  <a:lnTo>
                    <a:pt x="827" y="285"/>
                  </a:lnTo>
                  <a:lnTo>
                    <a:pt x="828" y="287"/>
                  </a:lnTo>
                  <a:lnTo>
                    <a:pt x="828" y="289"/>
                  </a:lnTo>
                  <a:lnTo>
                    <a:pt x="828" y="294"/>
                  </a:lnTo>
                  <a:lnTo>
                    <a:pt x="818" y="301"/>
                  </a:lnTo>
                  <a:lnTo>
                    <a:pt x="811" y="306"/>
                  </a:lnTo>
                  <a:lnTo>
                    <a:pt x="813" y="313"/>
                  </a:lnTo>
                  <a:lnTo>
                    <a:pt x="813" y="318"/>
                  </a:lnTo>
                  <a:lnTo>
                    <a:pt x="805" y="324"/>
                  </a:lnTo>
                  <a:lnTo>
                    <a:pt x="793" y="326"/>
                  </a:lnTo>
                  <a:lnTo>
                    <a:pt x="791" y="328"/>
                  </a:lnTo>
                  <a:lnTo>
                    <a:pt x="784" y="340"/>
                  </a:lnTo>
                  <a:lnTo>
                    <a:pt x="786" y="345"/>
                  </a:lnTo>
                  <a:lnTo>
                    <a:pt x="784" y="347"/>
                  </a:lnTo>
                  <a:lnTo>
                    <a:pt x="775" y="348"/>
                  </a:lnTo>
                  <a:lnTo>
                    <a:pt x="762" y="354"/>
                  </a:lnTo>
                  <a:lnTo>
                    <a:pt x="755" y="359"/>
                  </a:lnTo>
                  <a:lnTo>
                    <a:pt x="753" y="360"/>
                  </a:lnTo>
                  <a:lnTo>
                    <a:pt x="746" y="364"/>
                  </a:lnTo>
                  <a:lnTo>
                    <a:pt x="738" y="365"/>
                  </a:lnTo>
                  <a:lnTo>
                    <a:pt x="724" y="374"/>
                  </a:lnTo>
                  <a:lnTo>
                    <a:pt x="721" y="377"/>
                  </a:lnTo>
                  <a:lnTo>
                    <a:pt x="719" y="379"/>
                  </a:lnTo>
                  <a:lnTo>
                    <a:pt x="690" y="383"/>
                  </a:lnTo>
                  <a:lnTo>
                    <a:pt x="682" y="383"/>
                  </a:lnTo>
                  <a:lnTo>
                    <a:pt x="651" y="386"/>
                  </a:lnTo>
                  <a:lnTo>
                    <a:pt x="651" y="386"/>
                  </a:lnTo>
                  <a:lnTo>
                    <a:pt x="586" y="393"/>
                  </a:lnTo>
                  <a:lnTo>
                    <a:pt x="584" y="393"/>
                  </a:lnTo>
                  <a:lnTo>
                    <a:pt x="559" y="393"/>
                  </a:lnTo>
                  <a:lnTo>
                    <a:pt x="526" y="396"/>
                  </a:lnTo>
                  <a:lnTo>
                    <a:pt x="523" y="396"/>
                  </a:lnTo>
                  <a:lnTo>
                    <a:pt x="506" y="400"/>
                  </a:lnTo>
                  <a:lnTo>
                    <a:pt x="463" y="403"/>
                  </a:lnTo>
                  <a:lnTo>
                    <a:pt x="439" y="405"/>
                  </a:lnTo>
                  <a:lnTo>
                    <a:pt x="412" y="406"/>
                  </a:lnTo>
                  <a:lnTo>
                    <a:pt x="384" y="408"/>
                  </a:lnTo>
                  <a:lnTo>
                    <a:pt x="374" y="408"/>
                  </a:lnTo>
                  <a:moveTo>
                    <a:pt x="4" y="463"/>
                  </a:moveTo>
                  <a:lnTo>
                    <a:pt x="0" y="461"/>
                  </a:lnTo>
                  <a:lnTo>
                    <a:pt x="0" y="458"/>
                  </a:lnTo>
                  <a:lnTo>
                    <a:pt x="0" y="454"/>
                  </a:lnTo>
                  <a:lnTo>
                    <a:pt x="4" y="453"/>
                  </a:lnTo>
                  <a:lnTo>
                    <a:pt x="9" y="454"/>
                  </a:lnTo>
                  <a:lnTo>
                    <a:pt x="10" y="456"/>
                  </a:lnTo>
                  <a:lnTo>
                    <a:pt x="12" y="459"/>
                  </a:lnTo>
                  <a:lnTo>
                    <a:pt x="10" y="463"/>
                  </a:lnTo>
                  <a:lnTo>
                    <a:pt x="12" y="463"/>
                  </a:lnTo>
                  <a:lnTo>
                    <a:pt x="4" y="463"/>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51" name="Freeform 1783"/>
            <p:cNvSpPr>
              <a:spLocks noEditPoints="1"/>
            </p:cNvSpPr>
            <p:nvPr/>
          </p:nvSpPr>
          <p:spPr bwMode="auto">
            <a:xfrm>
              <a:off x="3275" y="2354"/>
              <a:ext cx="390" cy="217"/>
            </a:xfrm>
            <a:custGeom>
              <a:avLst/>
              <a:gdLst/>
              <a:ahLst/>
              <a:cxnLst>
                <a:cxn ang="0">
                  <a:pos x="396" y="490"/>
                </a:cxn>
                <a:cxn ang="0">
                  <a:pos x="225" y="507"/>
                </a:cxn>
                <a:cxn ang="0">
                  <a:pos x="101" y="528"/>
                </a:cxn>
                <a:cxn ang="0">
                  <a:pos x="3" y="538"/>
                </a:cxn>
                <a:cxn ang="0">
                  <a:pos x="63" y="511"/>
                </a:cxn>
                <a:cxn ang="0">
                  <a:pos x="92" y="477"/>
                </a:cxn>
                <a:cxn ang="0">
                  <a:pos x="106" y="446"/>
                </a:cxn>
                <a:cxn ang="0">
                  <a:pos x="191" y="371"/>
                </a:cxn>
                <a:cxn ang="0">
                  <a:pos x="205" y="398"/>
                </a:cxn>
                <a:cxn ang="0">
                  <a:pos x="225" y="408"/>
                </a:cxn>
                <a:cxn ang="0">
                  <a:pos x="261" y="391"/>
                </a:cxn>
                <a:cxn ang="0">
                  <a:pos x="312" y="386"/>
                </a:cxn>
                <a:cxn ang="0">
                  <a:pos x="331" y="364"/>
                </a:cxn>
                <a:cxn ang="0">
                  <a:pos x="343" y="367"/>
                </a:cxn>
                <a:cxn ang="0">
                  <a:pos x="376" y="354"/>
                </a:cxn>
                <a:cxn ang="0">
                  <a:pos x="384" y="337"/>
                </a:cxn>
                <a:cxn ang="0">
                  <a:pos x="384" y="314"/>
                </a:cxn>
                <a:cxn ang="0">
                  <a:pos x="394" y="284"/>
                </a:cxn>
                <a:cxn ang="0">
                  <a:pos x="415" y="248"/>
                </a:cxn>
                <a:cxn ang="0">
                  <a:pos x="428" y="210"/>
                </a:cxn>
                <a:cxn ang="0">
                  <a:pos x="435" y="176"/>
                </a:cxn>
                <a:cxn ang="0">
                  <a:pos x="487" y="176"/>
                </a:cxn>
                <a:cxn ang="0">
                  <a:pos x="502" y="118"/>
                </a:cxn>
                <a:cxn ang="0">
                  <a:pos x="536" y="89"/>
                </a:cxn>
                <a:cxn ang="0">
                  <a:pos x="555" y="72"/>
                </a:cxn>
                <a:cxn ang="0">
                  <a:pos x="565" y="50"/>
                </a:cxn>
                <a:cxn ang="0">
                  <a:pos x="570" y="17"/>
                </a:cxn>
                <a:cxn ang="0">
                  <a:pos x="635" y="38"/>
                </a:cxn>
                <a:cxn ang="0">
                  <a:pos x="656" y="9"/>
                </a:cxn>
                <a:cxn ang="0">
                  <a:pos x="671" y="27"/>
                </a:cxn>
                <a:cxn ang="0">
                  <a:pos x="707" y="41"/>
                </a:cxn>
                <a:cxn ang="0">
                  <a:pos x="738" y="65"/>
                </a:cxn>
                <a:cxn ang="0">
                  <a:pos x="736" y="87"/>
                </a:cxn>
                <a:cxn ang="0">
                  <a:pos x="714" y="133"/>
                </a:cxn>
                <a:cxn ang="0">
                  <a:pos x="813" y="164"/>
                </a:cxn>
                <a:cxn ang="0">
                  <a:pos x="861" y="196"/>
                </a:cxn>
                <a:cxn ang="0">
                  <a:pos x="825" y="217"/>
                </a:cxn>
                <a:cxn ang="0">
                  <a:pos x="864" y="244"/>
                </a:cxn>
                <a:cxn ang="0">
                  <a:pos x="872" y="277"/>
                </a:cxn>
                <a:cxn ang="0">
                  <a:pos x="862" y="285"/>
                </a:cxn>
                <a:cxn ang="0">
                  <a:pos x="864" y="307"/>
                </a:cxn>
                <a:cxn ang="0">
                  <a:pos x="883" y="325"/>
                </a:cxn>
                <a:cxn ang="0">
                  <a:pos x="840" y="316"/>
                </a:cxn>
                <a:cxn ang="0">
                  <a:pos x="804" y="292"/>
                </a:cxn>
                <a:cxn ang="0">
                  <a:pos x="833" y="314"/>
                </a:cxn>
                <a:cxn ang="0">
                  <a:pos x="864" y="343"/>
                </a:cxn>
                <a:cxn ang="0">
                  <a:pos x="883" y="350"/>
                </a:cxn>
                <a:cxn ang="0">
                  <a:pos x="896" y="335"/>
                </a:cxn>
                <a:cxn ang="0">
                  <a:pos x="934" y="360"/>
                </a:cxn>
                <a:cxn ang="0">
                  <a:pos x="872" y="400"/>
                </a:cxn>
                <a:cxn ang="0">
                  <a:pos x="703" y="434"/>
                </a:cxn>
                <a:cxn ang="0">
                  <a:pos x="972" y="145"/>
                </a:cxn>
                <a:cxn ang="0">
                  <a:pos x="966" y="162"/>
                </a:cxn>
                <a:cxn ang="0">
                  <a:pos x="919" y="207"/>
                </a:cxn>
                <a:cxn ang="0">
                  <a:pos x="931" y="159"/>
                </a:cxn>
                <a:cxn ang="0">
                  <a:pos x="931" y="236"/>
                </a:cxn>
                <a:cxn ang="0">
                  <a:pos x="922" y="296"/>
                </a:cxn>
                <a:cxn ang="0">
                  <a:pos x="917" y="232"/>
                </a:cxn>
              </a:cxnLst>
              <a:rect l="0" t="0" r="r" b="b"/>
              <a:pathLst>
                <a:path w="975" h="541">
                  <a:moveTo>
                    <a:pt x="553" y="463"/>
                  </a:moveTo>
                  <a:lnTo>
                    <a:pt x="545" y="465"/>
                  </a:lnTo>
                  <a:lnTo>
                    <a:pt x="509" y="471"/>
                  </a:lnTo>
                  <a:lnTo>
                    <a:pt x="483" y="475"/>
                  </a:lnTo>
                  <a:lnTo>
                    <a:pt x="447" y="482"/>
                  </a:lnTo>
                  <a:lnTo>
                    <a:pt x="444" y="482"/>
                  </a:lnTo>
                  <a:lnTo>
                    <a:pt x="396" y="490"/>
                  </a:lnTo>
                  <a:lnTo>
                    <a:pt x="376" y="492"/>
                  </a:lnTo>
                  <a:lnTo>
                    <a:pt x="346" y="495"/>
                  </a:lnTo>
                  <a:lnTo>
                    <a:pt x="340" y="497"/>
                  </a:lnTo>
                  <a:lnTo>
                    <a:pt x="285" y="504"/>
                  </a:lnTo>
                  <a:lnTo>
                    <a:pt x="246" y="507"/>
                  </a:lnTo>
                  <a:lnTo>
                    <a:pt x="247" y="504"/>
                  </a:lnTo>
                  <a:lnTo>
                    <a:pt x="225" y="507"/>
                  </a:lnTo>
                  <a:lnTo>
                    <a:pt x="215" y="509"/>
                  </a:lnTo>
                  <a:lnTo>
                    <a:pt x="213" y="511"/>
                  </a:lnTo>
                  <a:lnTo>
                    <a:pt x="186" y="516"/>
                  </a:lnTo>
                  <a:lnTo>
                    <a:pt x="179" y="518"/>
                  </a:lnTo>
                  <a:lnTo>
                    <a:pt x="169" y="519"/>
                  </a:lnTo>
                  <a:lnTo>
                    <a:pt x="130" y="524"/>
                  </a:lnTo>
                  <a:lnTo>
                    <a:pt x="101" y="528"/>
                  </a:lnTo>
                  <a:lnTo>
                    <a:pt x="85" y="531"/>
                  </a:lnTo>
                  <a:lnTo>
                    <a:pt x="58" y="535"/>
                  </a:lnTo>
                  <a:lnTo>
                    <a:pt x="53" y="535"/>
                  </a:lnTo>
                  <a:lnTo>
                    <a:pt x="49" y="535"/>
                  </a:lnTo>
                  <a:lnTo>
                    <a:pt x="25" y="538"/>
                  </a:lnTo>
                  <a:lnTo>
                    <a:pt x="0" y="541"/>
                  </a:lnTo>
                  <a:lnTo>
                    <a:pt x="3" y="538"/>
                  </a:lnTo>
                  <a:lnTo>
                    <a:pt x="17" y="529"/>
                  </a:lnTo>
                  <a:lnTo>
                    <a:pt x="25" y="528"/>
                  </a:lnTo>
                  <a:lnTo>
                    <a:pt x="32" y="524"/>
                  </a:lnTo>
                  <a:lnTo>
                    <a:pt x="34" y="523"/>
                  </a:lnTo>
                  <a:lnTo>
                    <a:pt x="41" y="518"/>
                  </a:lnTo>
                  <a:lnTo>
                    <a:pt x="54" y="512"/>
                  </a:lnTo>
                  <a:lnTo>
                    <a:pt x="63" y="511"/>
                  </a:lnTo>
                  <a:lnTo>
                    <a:pt x="65" y="509"/>
                  </a:lnTo>
                  <a:lnTo>
                    <a:pt x="63" y="504"/>
                  </a:lnTo>
                  <a:lnTo>
                    <a:pt x="70" y="492"/>
                  </a:lnTo>
                  <a:lnTo>
                    <a:pt x="72" y="490"/>
                  </a:lnTo>
                  <a:lnTo>
                    <a:pt x="84" y="488"/>
                  </a:lnTo>
                  <a:lnTo>
                    <a:pt x="92" y="482"/>
                  </a:lnTo>
                  <a:lnTo>
                    <a:pt x="92" y="477"/>
                  </a:lnTo>
                  <a:lnTo>
                    <a:pt x="90" y="470"/>
                  </a:lnTo>
                  <a:lnTo>
                    <a:pt x="97" y="465"/>
                  </a:lnTo>
                  <a:lnTo>
                    <a:pt x="107" y="458"/>
                  </a:lnTo>
                  <a:lnTo>
                    <a:pt x="107" y="453"/>
                  </a:lnTo>
                  <a:lnTo>
                    <a:pt x="107" y="451"/>
                  </a:lnTo>
                  <a:lnTo>
                    <a:pt x="106" y="449"/>
                  </a:lnTo>
                  <a:lnTo>
                    <a:pt x="106" y="446"/>
                  </a:lnTo>
                  <a:lnTo>
                    <a:pt x="123" y="430"/>
                  </a:lnTo>
                  <a:lnTo>
                    <a:pt x="125" y="429"/>
                  </a:lnTo>
                  <a:lnTo>
                    <a:pt x="140" y="418"/>
                  </a:lnTo>
                  <a:lnTo>
                    <a:pt x="147" y="417"/>
                  </a:lnTo>
                  <a:lnTo>
                    <a:pt x="154" y="408"/>
                  </a:lnTo>
                  <a:lnTo>
                    <a:pt x="188" y="367"/>
                  </a:lnTo>
                  <a:lnTo>
                    <a:pt x="191" y="371"/>
                  </a:lnTo>
                  <a:lnTo>
                    <a:pt x="191" y="374"/>
                  </a:lnTo>
                  <a:lnTo>
                    <a:pt x="188" y="376"/>
                  </a:lnTo>
                  <a:lnTo>
                    <a:pt x="186" y="379"/>
                  </a:lnTo>
                  <a:lnTo>
                    <a:pt x="196" y="384"/>
                  </a:lnTo>
                  <a:lnTo>
                    <a:pt x="196" y="391"/>
                  </a:lnTo>
                  <a:lnTo>
                    <a:pt x="200" y="396"/>
                  </a:lnTo>
                  <a:lnTo>
                    <a:pt x="205" y="398"/>
                  </a:lnTo>
                  <a:lnTo>
                    <a:pt x="205" y="401"/>
                  </a:lnTo>
                  <a:lnTo>
                    <a:pt x="208" y="403"/>
                  </a:lnTo>
                  <a:lnTo>
                    <a:pt x="212" y="405"/>
                  </a:lnTo>
                  <a:lnTo>
                    <a:pt x="213" y="403"/>
                  </a:lnTo>
                  <a:lnTo>
                    <a:pt x="218" y="405"/>
                  </a:lnTo>
                  <a:lnTo>
                    <a:pt x="222" y="407"/>
                  </a:lnTo>
                  <a:lnTo>
                    <a:pt x="225" y="408"/>
                  </a:lnTo>
                  <a:lnTo>
                    <a:pt x="230" y="413"/>
                  </a:lnTo>
                  <a:lnTo>
                    <a:pt x="244" y="410"/>
                  </a:lnTo>
                  <a:lnTo>
                    <a:pt x="249" y="405"/>
                  </a:lnTo>
                  <a:lnTo>
                    <a:pt x="251" y="403"/>
                  </a:lnTo>
                  <a:lnTo>
                    <a:pt x="253" y="401"/>
                  </a:lnTo>
                  <a:lnTo>
                    <a:pt x="261" y="396"/>
                  </a:lnTo>
                  <a:lnTo>
                    <a:pt x="261" y="391"/>
                  </a:lnTo>
                  <a:lnTo>
                    <a:pt x="265" y="386"/>
                  </a:lnTo>
                  <a:lnTo>
                    <a:pt x="271" y="393"/>
                  </a:lnTo>
                  <a:lnTo>
                    <a:pt x="283" y="400"/>
                  </a:lnTo>
                  <a:lnTo>
                    <a:pt x="294" y="393"/>
                  </a:lnTo>
                  <a:lnTo>
                    <a:pt x="307" y="388"/>
                  </a:lnTo>
                  <a:lnTo>
                    <a:pt x="311" y="384"/>
                  </a:lnTo>
                  <a:lnTo>
                    <a:pt x="312" y="386"/>
                  </a:lnTo>
                  <a:lnTo>
                    <a:pt x="314" y="386"/>
                  </a:lnTo>
                  <a:lnTo>
                    <a:pt x="317" y="384"/>
                  </a:lnTo>
                  <a:lnTo>
                    <a:pt x="326" y="377"/>
                  </a:lnTo>
                  <a:lnTo>
                    <a:pt x="326" y="376"/>
                  </a:lnTo>
                  <a:lnTo>
                    <a:pt x="323" y="369"/>
                  </a:lnTo>
                  <a:lnTo>
                    <a:pt x="324" y="364"/>
                  </a:lnTo>
                  <a:lnTo>
                    <a:pt x="331" y="364"/>
                  </a:lnTo>
                  <a:lnTo>
                    <a:pt x="331" y="367"/>
                  </a:lnTo>
                  <a:lnTo>
                    <a:pt x="335" y="367"/>
                  </a:lnTo>
                  <a:lnTo>
                    <a:pt x="336" y="371"/>
                  </a:lnTo>
                  <a:lnTo>
                    <a:pt x="338" y="369"/>
                  </a:lnTo>
                  <a:lnTo>
                    <a:pt x="338" y="367"/>
                  </a:lnTo>
                  <a:lnTo>
                    <a:pt x="340" y="366"/>
                  </a:lnTo>
                  <a:lnTo>
                    <a:pt x="343" y="367"/>
                  </a:lnTo>
                  <a:lnTo>
                    <a:pt x="353" y="355"/>
                  </a:lnTo>
                  <a:lnTo>
                    <a:pt x="360" y="350"/>
                  </a:lnTo>
                  <a:lnTo>
                    <a:pt x="364" y="348"/>
                  </a:lnTo>
                  <a:lnTo>
                    <a:pt x="367" y="352"/>
                  </a:lnTo>
                  <a:lnTo>
                    <a:pt x="367" y="355"/>
                  </a:lnTo>
                  <a:lnTo>
                    <a:pt x="369" y="357"/>
                  </a:lnTo>
                  <a:lnTo>
                    <a:pt x="376" y="354"/>
                  </a:lnTo>
                  <a:lnTo>
                    <a:pt x="379" y="348"/>
                  </a:lnTo>
                  <a:lnTo>
                    <a:pt x="382" y="347"/>
                  </a:lnTo>
                  <a:lnTo>
                    <a:pt x="382" y="343"/>
                  </a:lnTo>
                  <a:lnTo>
                    <a:pt x="389" y="340"/>
                  </a:lnTo>
                  <a:lnTo>
                    <a:pt x="389" y="335"/>
                  </a:lnTo>
                  <a:lnTo>
                    <a:pt x="387" y="337"/>
                  </a:lnTo>
                  <a:lnTo>
                    <a:pt x="384" y="337"/>
                  </a:lnTo>
                  <a:lnTo>
                    <a:pt x="384" y="331"/>
                  </a:lnTo>
                  <a:lnTo>
                    <a:pt x="393" y="325"/>
                  </a:lnTo>
                  <a:lnTo>
                    <a:pt x="394" y="321"/>
                  </a:lnTo>
                  <a:lnTo>
                    <a:pt x="391" y="319"/>
                  </a:lnTo>
                  <a:lnTo>
                    <a:pt x="384" y="319"/>
                  </a:lnTo>
                  <a:lnTo>
                    <a:pt x="384" y="318"/>
                  </a:lnTo>
                  <a:lnTo>
                    <a:pt x="384" y="314"/>
                  </a:lnTo>
                  <a:lnTo>
                    <a:pt x="384" y="313"/>
                  </a:lnTo>
                  <a:lnTo>
                    <a:pt x="389" y="306"/>
                  </a:lnTo>
                  <a:lnTo>
                    <a:pt x="387" y="301"/>
                  </a:lnTo>
                  <a:lnTo>
                    <a:pt x="391" y="297"/>
                  </a:lnTo>
                  <a:lnTo>
                    <a:pt x="389" y="294"/>
                  </a:lnTo>
                  <a:lnTo>
                    <a:pt x="394" y="285"/>
                  </a:lnTo>
                  <a:lnTo>
                    <a:pt x="394" y="284"/>
                  </a:lnTo>
                  <a:lnTo>
                    <a:pt x="396" y="280"/>
                  </a:lnTo>
                  <a:lnTo>
                    <a:pt x="399" y="277"/>
                  </a:lnTo>
                  <a:lnTo>
                    <a:pt x="401" y="273"/>
                  </a:lnTo>
                  <a:lnTo>
                    <a:pt x="406" y="266"/>
                  </a:lnTo>
                  <a:lnTo>
                    <a:pt x="411" y="260"/>
                  </a:lnTo>
                  <a:lnTo>
                    <a:pt x="415" y="251"/>
                  </a:lnTo>
                  <a:lnTo>
                    <a:pt x="415" y="248"/>
                  </a:lnTo>
                  <a:lnTo>
                    <a:pt x="417" y="241"/>
                  </a:lnTo>
                  <a:lnTo>
                    <a:pt x="417" y="239"/>
                  </a:lnTo>
                  <a:lnTo>
                    <a:pt x="418" y="232"/>
                  </a:lnTo>
                  <a:lnTo>
                    <a:pt x="417" y="229"/>
                  </a:lnTo>
                  <a:lnTo>
                    <a:pt x="425" y="217"/>
                  </a:lnTo>
                  <a:lnTo>
                    <a:pt x="428" y="214"/>
                  </a:lnTo>
                  <a:lnTo>
                    <a:pt x="428" y="210"/>
                  </a:lnTo>
                  <a:lnTo>
                    <a:pt x="427" y="208"/>
                  </a:lnTo>
                  <a:lnTo>
                    <a:pt x="427" y="207"/>
                  </a:lnTo>
                  <a:lnTo>
                    <a:pt x="430" y="200"/>
                  </a:lnTo>
                  <a:lnTo>
                    <a:pt x="434" y="198"/>
                  </a:lnTo>
                  <a:lnTo>
                    <a:pt x="434" y="191"/>
                  </a:lnTo>
                  <a:lnTo>
                    <a:pt x="437" y="186"/>
                  </a:lnTo>
                  <a:lnTo>
                    <a:pt x="435" y="176"/>
                  </a:lnTo>
                  <a:lnTo>
                    <a:pt x="437" y="171"/>
                  </a:lnTo>
                  <a:lnTo>
                    <a:pt x="435" y="167"/>
                  </a:lnTo>
                  <a:lnTo>
                    <a:pt x="439" y="161"/>
                  </a:lnTo>
                  <a:lnTo>
                    <a:pt x="452" y="164"/>
                  </a:lnTo>
                  <a:lnTo>
                    <a:pt x="461" y="178"/>
                  </a:lnTo>
                  <a:lnTo>
                    <a:pt x="481" y="181"/>
                  </a:lnTo>
                  <a:lnTo>
                    <a:pt x="487" y="176"/>
                  </a:lnTo>
                  <a:lnTo>
                    <a:pt x="490" y="169"/>
                  </a:lnTo>
                  <a:lnTo>
                    <a:pt x="497" y="140"/>
                  </a:lnTo>
                  <a:lnTo>
                    <a:pt x="498" y="138"/>
                  </a:lnTo>
                  <a:lnTo>
                    <a:pt x="502" y="138"/>
                  </a:lnTo>
                  <a:lnTo>
                    <a:pt x="500" y="132"/>
                  </a:lnTo>
                  <a:lnTo>
                    <a:pt x="502" y="121"/>
                  </a:lnTo>
                  <a:lnTo>
                    <a:pt x="502" y="118"/>
                  </a:lnTo>
                  <a:lnTo>
                    <a:pt x="504" y="116"/>
                  </a:lnTo>
                  <a:lnTo>
                    <a:pt x="509" y="108"/>
                  </a:lnTo>
                  <a:lnTo>
                    <a:pt x="524" y="118"/>
                  </a:lnTo>
                  <a:lnTo>
                    <a:pt x="529" y="106"/>
                  </a:lnTo>
                  <a:lnTo>
                    <a:pt x="531" y="97"/>
                  </a:lnTo>
                  <a:lnTo>
                    <a:pt x="534" y="92"/>
                  </a:lnTo>
                  <a:lnTo>
                    <a:pt x="536" y="89"/>
                  </a:lnTo>
                  <a:lnTo>
                    <a:pt x="538" y="89"/>
                  </a:lnTo>
                  <a:lnTo>
                    <a:pt x="538" y="92"/>
                  </a:lnTo>
                  <a:lnTo>
                    <a:pt x="543" y="89"/>
                  </a:lnTo>
                  <a:lnTo>
                    <a:pt x="546" y="84"/>
                  </a:lnTo>
                  <a:lnTo>
                    <a:pt x="546" y="79"/>
                  </a:lnTo>
                  <a:lnTo>
                    <a:pt x="551" y="80"/>
                  </a:lnTo>
                  <a:lnTo>
                    <a:pt x="555" y="72"/>
                  </a:lnTo>
                  <a:lnTo>
                    <a:pt x="555" y="70"/>
                  </a:lnTo>
                  <a:lnTo>
                    <a:pt x="553" y="70"/>
                  </a:lnTo>
                  <a:lnTo>
                    <a:pt x="555" y="65"/>
                  </a:lnTo>
                  <a:lnTo>
                    <a:pt x="558" y="60"/>
                  </a:lnTo>
                  <a:lnTo>
                    <a:pt x="560" y="56"/>
                  </a:lnTo>
                  <a:lnTo>
                    <a:pt x="563" y="55"/>
                  </a:lnTo>
                  <a:lnTo>
                    <a:pt x="565" y="50"/>
                  </a:lnTo>
                  <a:lnTo>
                    <a:pt x="568" y="45"/>
                  </a:lnTo>
                  <a:lnTo>
                    <a:pt x="565" y="41"/>
                  </a:lnTo>
                  <a:lnTo>
                    <a:pt x="565" y="39"/>
                  </a:lnTo>
                  <a:lnTo>
                    <a:pt x="567" y="34"/>
                  </a:lnTo>
                  <a:lnTo>
                    <a:pt x="563" y="33"/>
                  </a:lnTo>
                  <a:lnTo>
                    <a:pt x="570" y="17"/>
                  </a:lnTo>
                  <a:lnTo>
                    <a:pt x="570" y="17"/>
                  </a:lnTo>
                  <a:lnTo>
                    <a:pt x="567" y="15"/>
                  </a:lnTo>
                  <a:lnTo>
                    <a:pt x="568" y="12"/>
                  </a:lnTo>
                  <a:lnTo>
                    <a:pt x="567" y="0"/>
                  </a:lnTo>
                  <a:lnTo>
                    <a:pt x="575" y="4"/>
                  </a:lnTo>
                  <a:lnTo>
                    <a:pt x="582" y="7"/>
                  </a:lnTo>
                  <a:lnTo>
                    <a:pt x="608" y="22"/>
                  </a:lnTo>
                  <a:lnTo>
                    <a:pt x="635" y="38"/>
                  </a:lnTo>
                  <a:lnTo>
                    <a:pt x="637" y="36"/>
                  </a:lnTo>
                  <a:lnTo>
                    <a:pt x="637" y="27"/>
                  </a:lnTo>
                  <a:lnTo>
                    <a:pt x="640" y="19"/>
                  </a:lnTo>
                  <a:lnTo>
                    <a:pt x="640" y="14"/>
                  </a:lnTo>
                  <a:lnTo>
                    <a:pt x="642" y="7"/>
                  </a:lnTo>
                  <a:lnTo>
                    <a:pt x="649" y="7"/>
                  </a:lnTo>
                  <a:lnTo>
                    <a:pt x="656" y="9"/>
                  </a:lnTo>
                  <a:lnTo>
                    <a:pt x="661" y="7"/>
                  </a:lnTo>
                  <a:lnTo>
                    <a:pt x="666" y="10"/>
                  </a:lnTo>
                  <a:lnTo>
                    <a:pt x="671" y="12"/>
                  </a:lnTo>
                  <a:lnTo>
                    <a:pt x="676" y="15"/>
                  </a:lnTo>
                  <a:lnTo>
                    <a:pt x="676" y="17"/>
                  </a:lnTo>
                  <a:lnTo>
                    <a:pt x="676" y="24"/>
                  </a:lnTo>
                  <a:lnTo>
                    <a:pt x="671" y="27"/>
                  </a:lnTo>
                  <a:lnTo>
                    <a:pt x="673" y="34"/>
                  </a:lnTo>
                  <a:lnTo>
                    <a:pt x="678" y="34"/>
                  </a:lnTo>
                  <a:lnTo>
                    <a:pt x="681" y="38"/>
                  </a:lnTo>
                  <a:lnTo>
                    <a:pt x="685" y="39"/>
                  </a:lnTo>
                  <a:lnTo>
                    <a:pt x="695" y="38"/>
                  </a:lnTo>
                  <a:lnTo>
                    <a:pt x="697" y="38"/>
                  </a:lnTo>
                  <a:lnTo>
                    <a:pt x="707" y="41"/>
                  </a:lnTo>
                  <a:lnTo>
                    <a:pt x="709" y="48"/>
                  </a:lnTo>
                  <a:lnTo>
                    <a:pt x="720" y="48"/>
                  </a:lnTo>
                  <a:lnTo>
                    <a:pt x="724" y="53"/>
                  </a:lnTo>
                  <a:lnTo>
                    <a:pt x="731" y="55"/>
                  </a:lnTo>
                  <a:lnTo>
                    <a:pt x="732" y="58"/>
                  </a:lnTo>
                  <a:lnTo>
                    <a:pt x="736" y="62"/>
                  </a:lnTo>
                  <a:lnTo>
                    <a:pt x="738" y="65"/>
                  </a:lnTo>
                  <a:lnTo>
                    <a:pt x="738" y="67"/>
                  </a:lnTo>
                  <a:lnTo>
                    <a:pt x="739" y="68"/>
                  </a:lnTo>
                  <a:lnTo>
                    <a:pt x="738" y="74"/>
                  </a:lnTo>
                  <a:lnTo>
                    <a:pt x="741" y="84"/>
                  </a:lnTo>
                  <a:lnTo>
                    <a:pt x="739" y="85"/>
                  </a:lnTo>
                  <a:lnTo>
                    <a:pt x="736" y="85"/>
                  </a:lnTo>
                  <a:lnTo>
                    <a:pt x="736" y="87"/>
                  </a:lnTo>
                  <a:lnTo>
                    <a:pt x="732" y="92"/>
                  </a:lnTo>
                  <a:lnTo>
                    <a:pt x="732" y="96"/>
                  </a:lnTo>
                  <a:lnTo>
                    <a:pt x="726" y="101"/>
                  </a:lnTo>
                  <a:lnTo>
                    <a:pt x="724" y="96"/>
                  </a:lnTo>
                  <a:lnTo>
                    <a:pt x="720" y="97"/>
                  </a:lnTo>
                  <a:lnTo>
                    <a:pt x="717" y="123"/>
                  </a:lnTo>
                  <a:lnTo>
                    <a:pt x="714" y="133"/>
                  </a:lnTo>
                  <a:lnTo>
                    <a:pt x="722" y="144"/>
                  </a:lnTo>
                  <a:lnTo>
                    <a:pt x="719" y="147"/>
                  </a:lnTo>
                  <a:lnTo>
                    <a:pt x="729" y="147"/>
                  </a:lnTo>
                  <a:lnTo>
                    <a:pt x="750" y="137"/>
                  </a:lnTo>
                  <a:lnTo>
                    <a:pt x="760" y="149"/>
                  </a:lnTo>
                  <a:lnTo>
                    <a:pt x="768" y="159"/>
                  </a:lnTo>
                  <a:lnTo>
                    <a:pt x="813" y="164"/>
                  </a:lnTo>
                  <a:lnTo>
                    <a:pt x="820" y="169"/>
                  </a:lnTo>
                  <a:lnTo>
                    <a:pt x="820" y="178"/>
                  </a:lnTo>
                  <a:lnTo>
                    <a:pt x="818" y="181"/>
                  </a:lnTo>
                  <a:lnTo>
                    <a:pt x="823" y="178"/>
                  </a:lnTo>
                  <a:lnTo>
                    <a:pt x="843" y="183"/>
                  </a:lnTo>
                  <a:lnTo>
                    <a:pt x="859" y="191"/>
                  </a:lnTo>
                  <a:lnTo>
                    <a:pt x="861" y="196"/>
                  </a:lnTo>
                  <a:lnTo>
                    <a:pt x="854" y="207"/>
                  </a:lnTo>
                  <a:lnTo>
                    <a:pt x="859" y="219"/>
                  </a:lnTo>
                  <a:lnTo>
                    <a:pt x="854" y="222"/>
                  </a:lnTo>
                  <a:lnTo>
                    <a:pt x="859" y="224"/>
                  </a:lnTo>
                  <a:lnTo>
                    <a:pt x="857" y="234"/>
                  </a:lnTo>
                  <a:lnTo>
                    <a:pt x="837" y="232"/>
                  </a:lnTo>
                  <a:lnTo>
                    <a:pt x="825" y="217"/>
                  </a:lnTo>
                  <a:lnTo>
                    <a:pt x="818" y="214"/>
                  </a:lnTo>
                  <a:lnTo>
                    <a:pt x="797" y="200"/>
                  </a:lnTo>
                  <a:lnTo>
                    <a:pt x="792" y="200"/>
                  </a:lnTo>
                  <a:lnTo>
                    <a:pt x="806" y="217"/>
                  </a:lnTo>
                  <a:lnTo>
                    <a:pt x="813" y="219"/>
                  </a:lnTo>
                  <a:lnTo>
                    <a:pt x="830" y="236"/>
                  </a:lnTo>
                  <a:lnTo>
                    <a:pt x="864" y="244"/>
                  </a:lnTo>
                  <a:lnTo>
                    <a:pt x="861" y="248"/>
                  </a:lnTo>
                  <a:lnTo>
                    <a:pt x="840" y="248"/>
                  </a:lnTo>
                  <a:lnTo>
                    <a:pt x="850" y="253"/>
                  </a:lnTo>
                  <a:lnTo>
                    <a:pt x="859" y="249"/>
                  </a:lnTo>
                  <a:lnTo>
                    <a:pt x="876" y="266"/>
                  </a:lnTo>
                  <a:lnTo>
                    <a:pt x="876" y="277"/>
                  </a:lnTo>
                  <a:lnTo>
                    <a:pt x="872" y="277"/>
                  </a:lnTo>
                  <a:lnTo>
                    <a:pt x="866" y="268"/>
                  </a:lnTo>
                  <a:lnTo>
                    <a:pt x="850" y="261"/>
                  </a:lnTo>
                  <a:lnTo>
                    <a:pt x="850" y="268"/>
                  </a:lnTo>
                  <a:lnTo>
                    <a:pt x="855" y="268"/>
                  </a:lnTo>
                  <a:lnTo>
                    <a:pt x="859" y="273"/>
                  </a:lnTo>
                  <a:lnTo>
                    <a:pt x="852" y="273"/>
                  </a:lnTo>
                  <a:lnTo>
                    <a:pt x="862" y="285"/>
                  </a:lnTo>
                  <a:lnTo>
                    <a:pt x="855" y="292"/>
                  </a:lnTo>
                  <a:lnTo>
                    <a:pt x="828" y="273"/>
                  </a:lnTo>
                  <a:lnTo>
                    <a:pt x="821" y="273"/>
                  </a:lnTo>
                  <a:lnTo>
                    <a:pt x="826" y="280"/>
                  </a:lnTo>
                  <a:lnTo>
                    <a:pt x="838" y="290"/>
                  </a:lnTo>
                  <a:lnTo>
                    <a:pt x="861" y="299"/>
                  </a:lnTo>
                  <a:lnTo>
                    <a:pt x="864" y="307"/>
                  </a:lnTo>
                  <a:lnTo>
                    <a:pt x="866" y="304"/>
                  </a:lnTo>
                  <a:lnTo>
                    <a:pt x="871" y="306"/>
                  </a:lnTo>
                  <a:lnTo>
                    <a:pt x="872" y="301"/>
                  </a:lnTo>
                  <a:lnTo>
                    <a:pt x="881" y="307"/>
                  </a:lnTo>
                  <a:lnTo>
                    <a:pt x="867" y="313"/>
                  </a:lnTo>
                  <a:lnTo>
                    <a:pt x="883" y="316"/>
                  </a:lnTo>
                  <a:lnTo>
                    <a:pt x="883" y="325"/>
                  </a:lnTo>
                  <a:lnTo>
                    <a:pt x="872" y="331"/>
                  </a:lnTo>
                  <a:lnTo>
                    <a:pt x="869" y="337"/>
                  </a:lnTo>
                  <a:lnTo>
                    <a:pt x="854" y="323"/>
                  </a:lnTo>
                  <a:lnTo>
                    <a:pt x="854" y="319"/>
                  </a:lnTo>
                  <a:lnTo>
                    <a:pt x="847" y="316"/>
                  </a:lnTo>
                  <a:lnTo>
                    <a:pt x="849" y="321"/>
                  </a:lnTo>
                  <a:lnTo>
                    <a:pt x="840" y="316"/>
                  </a:lnTo>
                  <a:lnTo>
                    <a:pt x="840" y="307"/>
                  </a:lnTo>
                  <a:lnTo>
                    <a:pt x="833" y="302"/>
                  </a:lnTo>
                  <a:lnTo>
                    <a:pt x="828" y="302"/>
                  </a:lnTo>
                  <a:lnTo>
                    <a:pt x="823" y="309"/>
                  </a:lnTo>
                  <a:lnTo>
                    <a:pt x="816" y="302"/>
                  </a:lnTo>
                  <a:lnTo>
                    <a:pt x="808" y="304"/>
                  </a:lnTo>
                  <a:lnTo>
                    <a:pt x="804" y="292"/>
                  </a:lnTo>
                  <a:lnTo>
                    <a:pt x="806" y="302"/>
                  </a:lnTo>
                  <a:lnTo>
                    <a:pt x="799" y="307"/>
                  </a:lnTo>
                  <a:lnTo>
                    <a:pt x="804" y="311"/>
                  </a:lnTo>
                  <a:lnTo>
                    <a:pt x="816" y="307"/>
                  </a:lnTo>
                  <a:lnTo>
                    <a:pt x="826" y="314"/>
                  </a:lnTo>
                  <a:lnTo>
                    <a:pt x="830" y="307"/>
                  </a:lnTo>
                  <a:lnTo>
                    <a:pt x="833" y="314"/>
                  </a:lnTo>
                  <a:lnTo>
                    <a:pt x="837" y="328"/>
                  </a:lnTo>
                  <a:lnTo>
                    <a:pt x="849" y="330"/>
                  </a:lnTo>
                  <a:lnTo>
                    <a:pt x="845" y="337"/>
                  </a:lnTo>
                  <a:lnTo>
                    <a:pt x="852" y="333"/>
                  </a:lnTo>
                  <a:lnTo>
                    <a:pt x="861" y="338"/>
                  </a:lnTo>
                  <a:lnTo>
                    <a:pt x="859" y="347"/>
                  </a:lnTo>
                  <a:lnTo>
                    <a:pt x="864" y="343"/>
                  </a:lnTo>
                  <a:lnTo>
                    <a:pt x="864" y="348"/>
                  </a:lnTo>
                  <a:lnTo>
                    <a:pt x="857" y="359"/>
                  </a:lnTo>
                  <a:lnTo>
                    <a:pt x="857" y="366"/>
                  </a:lnTo>
                  <a:lnTo>
                    <a:pt x="862" y="352"/>
                  </a:lnTo>
                  <a:lnTo>
                    <a:pt x="872" y="345"/>
                  </a:lnTo>
                  <a:lnTo>
                    <a:pt x="879" y="342"/>
                  </a:lnTo>
                  <a:lnTo>
                    <a:pt x="883" y="350"/>
                  </a:lnTo>
                  <a:lnTo>
                    <a:pt x="878" y="355"/>
                  </a:lnTo>
                  <a:lnTo>
                    <a:pt x="876" y="357"/>
                  </a:lnTo>
                  <a:lnTo>
                    <a:pt x="886" y="352"/>
                  </a:lnTo>
                  <a:lnTo>
                    <a:pt x="890" y="354"/>
                  </a:lnTo>
                  <a:lnTo>
                    <a:pt x="884" y="337"/>
                  </a:lnTo>
                  <a:lnTo>
                    <a:pt x="886" y="333"/>
                  </a:lnTo>
                  <a:lnTo>
                    <a:pt x="896" y="335"/>
                  </a:lnTo>
                  <a:lnTo>
                    <a:pt x="898" y="340"/>
                  </a:lnTo>
                  <a:lnTo>
                    <a:pt x="907" y="333"/>
                  </a:lnTo>
                  <a:lnTo>
                    <a:pt x="922" y="331"/>
                  </a:lnTo>
                  <a:lnTo>
                    <a:pt x="948" y="384"/>
                  </a:lnTo>
                  <a:lnTo>
                    <a:pt x="944" y="384"/>
                  </a:lnTo>
                  <a:lnTo>
                    <a:pt x="944" y="377"/>
                  </a:lnTo>
                  <a:lnTo>
                    <a:pt x="934" y="360"/>
                  </a:lnTo>
                  <a:lnTo>
                    <a:pt x="934" y="388"/>
                  </a:lnTo>
                  <a:lnTo>
                    <a:pt x="931" y="388"/>
                  </a:lnTo>
                  <a:lnTo>
                    <a:pt x="924" y="381"/>
                  </a:lnTo>
                  <a:lnTo>
                    <a:pt x="927" y="388"/>
                  </a:lnTo>
                  <a:lnTo>
                    <a:pt x="919" y="391"/>
                  </a:lnTo>
                  <a:lnTo>
                    <a:pt x="893" y="396"/>
                  </a:lnTo>
                  <a:lnTo>
                    <a:pt x="872" y="400"/>
                  </a:lnTo>
                  <a:lnTo>
                    <a:pt x="866" y="401"/>
                  </a:lnTo>
                  <a:lnTo>
                    <a:pt x="821" y="410"/>
                  </a:lnTo>
                  <a:lnTo>
                    <a:pt x="821" y="410"/>
                  </a:lnTo>
                  <a:lnTo>
                    <a:pt x="790" y="417"/>
                  </a:lnTo>
                  <a:lnTo>
                    <a:pt x="773" y="420"/>
                  </a:lnTo>
                  <a:lnTo>
                    <a:pt x="720" y="430"/>
                  </a:lnTo>
                  <a:lnTo>
                    <a:pt x="703" y="434"/>
                  </a:lnTo>
                  <a:lnTo>
                    <a:pt x="685" y="437"/>
                  </a:lnTo>
                  <a:lnTo>
                    <a:pt x="652" y="446"/>
                  </a:lnTo>
                  <a:lnTo>
                    <a:pt x="637" y="449"/>
                  </a:lnTo>
                  <a:lnTo>
                    <a:pt x="603" y="454"/>
                  </a:lnTo>
                  <a:lnTo>
                    <a:pt x="596" y="456"/>
                  </a:lnTo>
                  <a:lnTo>
                    <a:pt x="553" y="463"/>
                  </a:lnTo>
                  <a:moveTo>
                    <a:pt x="972" y="145"/>
                  </a:moveTo>
                  <a:lnTo>
                    <a:pt x="975" y="144"/>
                  </a:lnTo>
                  <a:lnTo>
                    <a:pt x="970" y="156"/>
                  </a:lnTo>
                  <a:lnTo>
                    <a:pt x="968" y="167"/>
                  </a:lnTo>
                  <a:lnTo>
                    <a:pt x="963" y="171"/>
                  </a:lnTo>
                  <a:lnTo>
                    <a:pt x="966" y="166"/>
                  </a:lnTo>
                  <a:lnTo>
                    <a:pt x="963" y="166"/>
                  </a:lnTo>
                  <a:lnTo>
                    <a:pt x="966" y="162"/>
                  </a:lnTo>
                  <a:lnTo>
                    <a:pt x="972" y="145"/>
                  </a:lnTo>
                  <a:moveTo>
                    <a:pt x="917" y="232"/>
                  </a:moveTo>
                  <a:lnTo>
                    <a:pt x="908" y="232"/>
                  </a:lnTo>
                  <a:lnTo>
                    <a:pt x="908" y="229"/>
                  </a:lnTo>
                  <a:lnTo>
                    <a:pt x="913" y="229"/>
                  </a:lnTo>
                  <a:lnTo>
                    <a:pt x="910" y="227"/>
                  </a:lnTo>
                  <a:lnTo>
                    <a:pt x="919" y="207"/>
                  </a:lnTo>
                  <a:lnTo>
                    <a:pt x="919" y="193"/>
                  </a:lnTo>
                  <a:lnTo>
                    <a:pt x="927" y="186"/>
                  </a:lnTo>
                  <a:lnTo>
                    <a:pt x="927" y="181"/>
                  </a:lnTo>
                  <a:lnTo>
                    <a:pt x="920" y="171"/>
                  </a:lnTo>
                  <a:lnTo>
                    <a:pt x="929" y="167"/>
                  </a:lnTo>
                  <a:lnTo>
                    <a:pt x="929" y="162"/>
                  </a:lnTo>
                  <a:lnTo>
                    <a:pt x="931" y="159"/>
                  </a:lnTo>
                  <a:lnTo>
                    <a:pt x="960" y="149"/>
                  </a:lnTo>
                  <a:lnTo>
                    <a:pt x="941" y="203"/>
                  </a:lnTo>
                  <a:lnTo>
                    <a:pt x="946" y="207"/>
                  </a:lnTo>
                  <a:lnTo>
                    <a:pt x="936" y="222"/>
                  </a:lnTo>
                  <a:lnTo>
                    <a:pt x="942" y="226"/>
                  </a:lnTo>
                  <a:lnTo>
                    <a:pt x="932" y="227"/>
                  </a:lnTo>
                  <a:lnTo>
                    <a:pt x="931" y="236"/>
                  </a:lnTo>
                  <a:lnTo>
                    <a:pt x="937" y="237"/>
                  </a:lnTo>
                  <a:lnTo>
                    <a:pt x="925" y="243"/>
                  </a:lnTo>
                  <a:lnTo>
                    <a:pt x="927" y="249"/>
                  </a:lnTo>
                  <a:lnTo>
                    <a:pt x="931" y="253"/>
                  </a:lnTo>
                  <a:lnTo>
                    <a:pt x="925" y="251"/>
                  </a:lnTo>
                  <a:lnTo>
                    <a:pt x="919" y="261"/>
                  </a:lnTo>
                  <a:lnTo>
                    <a:pt x="922" y="296"/>
                  </a:lnTo>
                  <a:lnTo>
                    <a:pt x="919" y="299"/>
                  </a:lnTo>
                  <a:lnTo>
                    <a:pt x="907" y="273"/>
                  </a:lnTo>
                  <a:lnTo>
                    <a:pt x="910" y="244"/>
                  </a:lnTo>
                  <a:lnTo>
                    <a:pt x="907" y="246"/>
                  </a:lnTo>
                  <a:lnTo>
                    <a:pt x="907" y="239"/>
                  </a:lnTo>
                  <a:lnTo>
                    <a:pt x="908" y="232"/>
                  </a:lnTo>
                  <a:lnTo>
                    <a:pt x="917" y="232"/>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52" name="Freeform 1784"/>
            <p:cNvSpPr>
              <a:spLocks/>
            </p:cNvSpPr>
            <p:nvPr/>
          </p:nvSpPr>
          <p:spPr bwMode="auto">
            <a:xfrm>
              <a:off x="2681" y="2356"/>
              <a:ext cx="326" cy="284"/>
            </a:xfrm>
            <a:custGeom>
              <a:avLst/>
              <a:gdLst/>
              <a:ahLst/>
              <a:cxnLst>
                <a:cxn ang="0">
                  <a:pos x="816" y="575"/>
                </a:cxn>
                <a:cxn ang="0">
                  <a:pos x="813" y="594"/>
                </a:cxn>
                <a:cxn ang="0">
                  <a:pos x="794" y="602"/>
                </a:cxn>
                <a:cxn ang="0">
                  <a:pos x="781" y="630"/>
                </a:cxn>
                <a:cxn ang="0">
                  <a:pos x="775" y="616"/>
                </a:cxn>
                <a:cxn ang="0">
                  <a:pos x="769" y="623"/>
                </a:cxn>
                <a:cxn ang="0">
                  <a:pos x="762" y="647"/>
                </a:cxn>
                <a:cxn ang="0">
                  <a:pos x="762" y="664"/>
                </a:cxn>
                <a:cxn ang="0">
                  <a:pos x="767" y="677"/>
                </a:cxn>
                <a:cxn ang="0">
                  <a:pos x="721" y="705"/>
                </a:cxn>
                <a:cxn ang="0">
                  <a:pos x="687" y="686"/>
                </a:cxn>
                <a:cxn ang="0">
                  <a:pos x="705" y="662"/>
                </a:cxn>
                <a:cxn ang="0">
                  <a:pos x="699" y="643"/>
                </a:cxn>
                <a:cxn ang="0">
                  <a:pos x="641" y="633"/>
                </a:cxn>
                <a:cxn ang="0">
                  <a:pos x="449" y="642"/>
                </a:cxn>
                <a:cxn ang="0">
                  <a:pos x="302" y="647"/>
                </a:cxn>
                <a:cxn ang="0">
                  <a:pos x="142" y="607"/>
                </a:cxn>
                <a:cxn ang="0">
                  <a:pos x="140" y="466"/>
                </a:cxn>
                <a:cxn ang="0">
                  <a:pos x="138" y="285"/>
                </a:cxn>
                <a:cxn ang="0">
                  <a:pos x="130" y="233"/>
                </a:cxn>
                <a:cxn ang="0">
                  <a:pos x="103" y="210"/>
                </a:cxn>
                <a:cxn ang="0">
                  <a:pos x="86" y="189"/>
                </a:cxn>
                <a:cxn ang="0">
                  <a:pos x="87" y="157"/>
                </a:cxn>
                <a:cxn ang="0">
                  <a:pos x="104" y="145"/>
                </a:cxn>
                <a:cxn ang="0">
                  <a:pos x="103" y="136"/>
                </a:cxn>
                <a:cxn ang="0">
                  <a:pos x="94" y="121"/>
                </a:cxn>
                <a:cxn ang="0">
                  <a:pos x="67" y="119"/>
                </a:cxn>
                <a:cxn ang="0">
                  <a:pos x="45" y="99"/>
                </a:cxn>
                <a:cxn ang="0">
                  <a:pos x="36" y="78"/>
                </a:cxn>
                <a:cxn ang="0">
                  <a:pos x="14" y="56"/>
                </a:cxn>
                <a:cxn ang="0">
                  <a:pos x="9" y="25"/>
                </a:cxn>
                <a:cxn ang="0">
                  <a:pos x="4" y="22"/>
                </a:cxn>
                <a:cxn ang="0">
                  <a:pos x="132" y="15"/>
                </a:cxn>
                <a:cxn ang="0">
                  <a:pos x="279" y="11"/>
                </a:cxn>
                <a:cxn ang="0">
                  <a:pos x="444" y="1"/>
                </a:cxn>
                <a:cxn ang="0">
                  <a:pos x="483" y="15"/>
                </a:cxn>
                <a:cxn ang="0">
                  <a:pos x="495" y="29"/>
                </a:cxn>
                <a:cxn ang="0">
                  <a:pos x="499" y="54"/>
                </a:cxn>
                <a:cxn ang="0">
                  <a:pos x="511" y="105"/>
                </a:cxn>
                <a:cxn ang="0">
                  <a:pos x="519" y="134"/>
                </a:cxn>
                <a:cxn ang="0">
                  <a:pos x="560" y="177"/>
                </a:cxn>
                <a:cxn ang="0">
                  <a:pos x="600" y="213"/>
                </a:cxn>
                <a:cxn ang="0">
                  <a:pos x="613" y="261"/>
                </a:cxn>
                <a:cxn ang="0">
                  <a:pos x="654" y="252"/>
                </a:cxn>
                <a:cxn ang="0">
                  <a:pos x="670" y="274"/>
                </a:cxn>
                <a:cxn ang="0">
                  <a:pos x="661" y="314"/>
                </a:cxn>
                <a:cxn ang="0">
                  <a:pos x="651" y="360"/>
                </a:cxn>
                <a:cxn ang="0">
                  <a:pos x="683" y="391"/>
                </a:cxn>
                <a:cxn ang="0">
                  <a:pos x="711" y="413"/>
                </a:cxn>
                <a:cxn ang="0">
                  <a:pos x="738" y="425"/>
                </a:cxn>
                <a:cxn ang="0">
                  <a:pos x="760" y="450"/>
                </a:cxn>
                <a:cxn ang="0">
                  <a:pos x="769" y="493"/>
                </a:cxn>
                <a:cxn ang="0">
                  <a:pos x="770" y="510"/>
                </a:cxn>
                <a:cxn ang="0">
                  <a:pos x="794" y="544"/>
                </a:cxn>
                <a:cxn ang="0">
                  <a:pos x="796" y="531"/>
                </a:cxn>
                <a:cxn ang="0">
                  <a:pos x="816" y="549"/>
                </a:cxn>
              </a:cxnLst>
              <a:rect l="0" t="0" r="r" b="b"/>
              <a:pathLst>
                <a:path w="816" h="710">
                  <a:moveTo>
                    <a:pt x="816" y="549"/>
                  </a:moveTo>
                  <a:lnTo>
                    <a:pt x="815" y="563"/>
                  </a:lnTo>
                  <a:lnTo>
                    <a:pt x="811" y="566"/>
                  </a:lnTo>
                  <a:lnTo>
                    <a:pt x="810" y="570"/>
                  </a:lnTo>
                  <a:lnTo>
                    <a:pt x="811" y="573"/>
                  </a:lnTo>
                  <a:lnTo>
                    <a:pt x="816" y="575"/>
                  </a:lnTo>
                  <a:lnTo>
                    <a:pt x="816" y="578"/>
                  </a:lnTo>
                  <a:lnTo>
                    <a:pt x="813" y="580"/>
                  </a:lnTo>
                  <a:lnTo>
                    <a:pt x="810" y="580"/>
                  </a:lnTo>
                  <a:lnTo>
                    <a:pt x="808" y="585"/>
                  </a:lnTo>
                  <a:lnTo>
                    <a:pt x="808" y="587"/>
                  </a:lnTo>
                  <a:lnTo>
                    <a:pt x="813" y="594"/>
                  </a:lnTo>
                  <a:lnTo>
                    <a:pt x="811" y="597"/>
                  </a:lnTo>
                  <a:lnTo>
                    <a:pt x="810" y="601"/>
                  </a:lnTo>
                  <a:lnTo>
                    <a:pt x="808" y="607"/>
                  </a:lnTo>
                  <a:lnTo>
                    <a:pt x="804" y="611"/>
                  </a:lnTo>
                  <a:lnTo>
                    <a:pt x="799" y="609"/>
                  </a:lnTo>
                  <a:lnTo>
                    <a:pt x="794" y="602"/>
                  </a:lnTo>
                  <a:lnTo>
                    <a:pt x="791" y="602"/>
                  </a:lnTo>
                  <a:lnTo>
                    <a:pt x="789" y="602"/>
                  </a:lnTo>
                  <a:lnTo>
                    <a:pt x="787" y="604"/>
                  </a:lnTo>
                  <a:lnTo>
                    <a:pt x="784" y="621"/>
                  </a:lnTo>
                  <a:lnTo>
                    <a:pt x="784" y="621"/>
                  </a:lnTo>
                  <a:lnTo>
                    <a:pt x="781" y="630"/>
                  </a:lnTo>
                  <a:lnTo>
                    <a:pt x="777" y="631"/>
                  </a:lnTo>
                  <a:lnTo>
                    <a:pt x="775" y="628"/>
                  </a:lnTo>
                  <a:lnTo>
                    <a:pt x="777" y="623"/>
                  </a:lnTo>
                  <a:lnTo>
                    <a:pt x="775" y="623"/>
                  </a:lnTo>
                  <a:lnTo>
                    <a:pt x="777" y="619"/>
                  </a:lnTo>
                  <a:lnTo>
                    <a:pt x="775" y="616"/>
                  </a:lnTo>
                  <a:lnTo>
                    <a:pt x="774" y="614"/>
                  </a:lnTo>
                  <a:lnTo>
                    <a:pt x="769" y="613"/>
                  </a:lnTo>
                  <a:lnTo>
                    <a:pt x="765" y="614"/>
                  </a:lnTo>
                  <a:lnTo>
                    <a:pt x="765" y="618"/>
                  </a:lnTo>
                  <a:lnTo>
                    <a:pt x="765" y="621"/>
                  </a:lnTo>
                  <a:lnTo>
                    <a:pt x="769" y="623"/>
                  </a:lnTo>
                  <a:lnTo>
                    <a:pt x="772" y="628"/>
                  </a:lnTo>
                  <a:lnTo>
                    <a:pt x="769" y="633"/>
                  </a:lnTo>
                  <a:lnTo>
                    <a:pt x="772" y="638"/>
                  </a:lnTo>
                  <a:lnTo>
                    <a:pt x="772" y="645"/>
                  </a:lnTo>
                  <a:lnTo>
                    <a:pt x="770" y="647"/>
                  </a:lnTo>
                  <a:lnTo>
                    <a:pt x="762" y="647"/>
                  </a:lnTo>
                  <a:lnTo>
                    <a:pt x="760" y="650"/>
                  </a:lnTo>
                  <a:lnTo>
                    <a:pt x="762" y="654"/>
                  </a:lnTo>
                  <a:lnTo>
                    <a:pt x="770" y="657"/>
                  </a:lnTo>
                  <a:lnTo>
                    <a:pt x="772" y="660"/>
                  </a:lnTo>
                  <a:lnTo>
                    <a:pt x="770" y="660"/>
                  </a:lnTo>
                  <a:lnTo>
                    <a:pt x="762" y="664"/>
                  </a:lnTo>
                  <a:lnTo>
                    <a:pt x="755" y="662"/>
                  </a:lnTo>
                  <a:lnTo>
                    <a:pt x="752" y="664"/>
                  </a:lnTo>
                  <a:lnTo>
                    <a:pt x="752" y="665"/>
                  </a:lnTo>
                  <a:lnTo>
                    <a:pt x="755" y="667"/>
                  </a:lnTo>
                  <a:lnTo>
                    <a:pt x="762" y="672"/>
                  </a:lnTo>
                  <a:lnTo>
                    <a:pt x="767" y="677"/>
                  </a:lnTo>
                  <a:lnTo>
                    <a:pt x="767" y="681"/>
                  </a:lnTo>
                  <a:lnTo>
                    <a:pt x="757" y="686"/>
                  </a:lnTo>
                  <a:lnTo>
                    <a:pt x="757" y="689"/>
                  </a:lnTo>
                  <a:lnTo>
                    <a:pt x="755" y="698"/>
                  </a:lnTo>
                  <a:lnTo>
                    <a:pt x="752" y="703"/>
                  </a:lnTo>
                  <a:lnTo>
                    <a:pt x="721" y="705"/>
                  </a:lnTo>
                  <a:lnTo>
                    <a:pt x="682" y="708"/>
                  </a:lnTo>
                  <a:lnTo>
                    <a:pt x="670" y="710"/>
                  </a:lnTo>
                  <a:lnTo>
                    <a:pt x="676" y="693"/>
                  </a:lnTo>
                  <a:lnTo>
                    <a:pt x="680" y="689"/>
                  </a:lnTo>
                  <a:lnTo>
                    <a:pt x="683" y="688"/>
                  </a:lnTo>
                  <a:lnTo>
                    <a:pt x="687" y="686"/>
                  </a:lnTo>
                  <a:lnTo>
                    <a:pt x="687" y="681"/>
                  </a:lnTo>
                  <a:lnTo>
                    <a:pt x="688" y="679"/>
                  </a:lnTo>
                  <a:lnTo>
                    <a:pt x="695" y="676"/>
                  </a:lnTo>
                  <a:lnTo>
                    <a:pt x="699" y="672"/>
                  </a:lnTo>
                  <a:lnTo>
                    <a:pt x="700" y="665"/>
                  </a:lnTo>
                  <a:lnTo>
                    <a:pt x="705" y="662"/>
                  </a:lnTo>
                  <a:lnTo>
                    <a:pt x="707" y="659"/>
                  </a:lnTo>
                  <a:lnTo>
                    <a:pt x="705" y="655"/>
                  </a:lnTo>
                  <a:lnTo>
                    <a:pt x="707" y="648"/>
                  </a:lnTo>
                  <a:lnTo>
                    <a:pt x="707" y="645"/>
                  </a:lnTo>
                  <a:lnTo>
                    <a:pt x="704" y="643"/>
                  </a:lnTo>
                  <a:lnTo>
                    <a:pt x="699" y="643"/>
                  </a:lnTo>
                  <a:lnTo>
                    <a:pt x="697" y="640"/>
                  </a:lnTo>
                  <a:lnTo>
                    <a:pt x="699" y="635"/>
                  </a:lnTo>
                  <a:lnTo>
                    <a:pt x="695" y="635"/>
                  </a:lnTo>
                  <a:lnTo>
                    <a:pt x="693" y="630"/>
                  </a:lnTo>
                  <a:lnTo>
                    <a:pt x="685" y="630"/>
                  </a:lnTo>
                  <a:lnTo>
                    <a:pt x="641" y="633"/>
                  </a:lnTo>
                  <a:lnTo>
                    <a:pt x="613" y="635"/>
                  </a:lnTo>
                  <a:lnTo>
                    <a:pt x="572" y="636"/>
                  </a:lnTo>
                  <a:lnTo>
                    <a:pt x="538" y="638"/>
                  </a:lnTo>
                  <a:lnTo>
                    <a:pt x="533" y="638"/>
                  </a:lnTo>
                  <a:lnTo>
                    <a:pt x="504" y="640"/>
                  </a:lnTo>
                  <a:lnTo>
                    <a:pt x="449" y="642"/>
                  </a:lnTo>
                  <a:lnTo>
                    <a:pt x="448" y="642"/>
                  </a:lnTo>
                  <a:lnTo>
                    <a:pt x="401" y="643"/>
                  </a:lnTo>
                  <a:lnTo>
                    <a:pt x="369" y="645"/>
                  </a:lnTo>
                  <a:lnTo>
                    <a:pt x="360" y="645"/>
                  </a:lnTo>
                  <a:lnTo>
                    <a:pt x="306" y="647"/>
                  </a:lnTo>
                  <a:lnTo>
                    <a:pt x="302" y="647"/>
                  </a:lnTo>
                  <a:lnTo>
                    <a:pt x="268" y="648"/>
                  </a:lnTo>
                  <a:lnTo>
                    <a:pt x="236" y="648"/>
                  </a:lnTo>
                  <a:lnTo>
                    <a:pt x="208" y="650"/>
                  </a:lnTo>
                  <a:lnTo>
                    <a:pt x="144" y="650"/>
                  </a:lnTo>
                  <a:lnTo>
                    <a:pt x="142" y="623"/>
                  </a:lnTo>
                  <a:lnTo>
                    <a:pt x="142" y="607"/>
                  </a:lnTo>
                  <a:lnTo>
                    <a:pt x="142" y="572"/>
                  </a:lnTo>
                  <a:lnTo>
                    <a:pt x="142" y="561"/>
                  </a:lnTo>
                  <a:lnTo>
                    <a:pt x="140" y="520"/>
                  </a:lnTo>
                  <a:lnTo>
                    <a:pt x="140" y="515"/>
                  </a:lnTo>
                  <a:lnTo>
                    <a:pt x="140" y="471"/>
                  </a:lnTo>
                  <a:lnTo>
                    <a:pt x="140" y="466"/>
                  </a:lnTo>
                  <a:lnTo>
                    <a:pt x="140" y="411"/>
                  </a:lnTo>
                  <a:lnTo>
                    <a:pt x="140" y="408"/>
                  </a:lnTo>
                  <a:lnTo>
                    <a:pt x="138" y="355"/>
                  </a:lnTo>
                  <a:lnTo>
                    <a:pt x="138" y="343"/>
                  </a:lnTo>
                  <a:lnTo>
                    <a:pt x="138" y="300"/>
                  </a:lnTo>
                  <a:lnTo>
                    <a:pt x="138" y="285"/>
                  </a:lnTo>
                  <a:lnTo>
                    <a:pt x="138" y="252"/>
                  </a:lnTo>
                  <a:lnTo>
                    <a:pt x="138" y="242"/>
                  </a:lnTo>
                  <a:lnTo>
                    <a:pt x="138" y="239"/>
                  </a:lnTo>
                  <a:lnTo>
                    <a:pt x="137" y="237"/>
                  </a:lnTo>
                  <a:lnTo>
                    <a:pt x="133" y="235"/>
                  </a:lnTo>
                  <a:lnTo>
                    <a:pt x="130" y="233"/>
                  </a:lnTo>
                  <a:lnTo>
                    <a:pt x="123" y="233"/>
                  </a:lnTo>
                  <a:lnTo>
                    <a:pt x="116" y="230"/>
                  </a:lnTo>
                  <a:lnTo>
                    <a:pt x="113" y="227"/>
                  </a:lnTo>
                  <a:lnTo>
                    <a:pt x="111" y="220"/>
                  </a:lnTo>
                  <a:lnTo>
                    <a:pt x="106" y="216"/>
                  </a:lnTo>
                  <a:lnTo>
                    <a:pt x="103" y="210"/>
                  </a:lnTo>
                  <a:lnTo>
                    <a:pt x="101" y="208"/>
                  </a:lnTo>
                  <a:lnTo>
                    <a:pt x="103" y="201"/>
                  </a:lnTo>
                  <a:lnTo>
                    <a:pt x="99" y="201"/>
                  </a:lnTo>
                  <a:lnTo>
                    <a:pt x="96" y="196"/>
                  </a:lnTo>
                  <a:lnTo>
                    <a:pt x="92" y="192"/>
                  </a:lnTo>
                  <a:lnTo>
                    <a:pt x="86" y="189"/>
                  </a:lnTo>
                  <a:lnTo>
                    <a:pt x="86" y="186"/>
                  </a:lnTo>
                  <a:lnTo>
                    <a:pt x="79" y="177"/>
                  </a:lnTo>
                  <a:lnTo>
                    <a:pt x="77" y="174"/>
                  </a:lnTo>
                  <a:lnTo>
                    <a:pt x="84" y="169"/>
                  </a:lnTo>
                  <a:lnTo>
                    <a:pt x="84" y="163"/>
                  </a:lnTo>
                  <a:lnTo>
                    <a:pt x="87" y="157"/>
                  </a:lnTo>
                  <a:lnTo>
                    <a:pt x="92" y="153"/>
                  </a:lnTo>
                  <a:lnTo>
                    <a:pt x="96" y="146"/>
                  </a:lnTo>
                  <a:lnTo>
                    <a:pt x="96" y="146"/>
                  </a:lnTo>
                  <a:lnTo>
                    <a:pt x="99" y="146"/>
                  </a:lnTo>
                  <a:lnTo>
                    <a:pt x="101" y="146"/>
                  </a:lnTo>
                  <a:lnTo>
                    <a:pt x="104" y="145"/>
                  </a:lnTo>
                  <a:lnTo>
                    <a:pt x="106" y="143"/>
                  </a:lnTo>
                  <a:lnTo>
                    <a:pt x="104" y="141"/>
                  </a:lnTo>
                  <a:lnTo>
                    <a:pt x="99" y="143"/>
                  </a:lnTo>
                  <a:lnTo>
                    <a:pt x="97" y="140"/>
                  </a:lnTo>
                  <a:lnTo>
                    <a:pt x="97" y="138"/>
                  </a:lnTo>
                  <a:lnTo>
                    <a:pt x="103" y="136"/>
                  </a:lnTo>
                  <a:lnTo>
                    <a:pt x="103" y="133"/>
                  </a:lnTo>
                  <a:lnTo>
                    <a:pt x="103" y="131"/>
                  </a:lnTo>
                  <a:lnTo>
                    <a:pt x="99" y="131"/>
                  </a:lnTo>
                  <a:lnTo>
                    <a:pt x="97" y="128"/>
                  </a:lnTo>
                  <a:lnTo>
                    <a:pt x="97" y="121"/>
                  </a:lnTo>
                  <a:lnTo>
                    <a:pt x="94" y="121"/>
                  </a:lnTo>
                  <a:lnTo>
                    <a:pt x="87" y="121"/>
                  </a:lnTo>
                  <a:lnTo>
                    <a:pt x="86" y="124"/>
                  </a:lnTo>
                  <a:lnTo>
                    <a:pt x="82" y="126"/>
                  </a:lnTo>
                  <a:lnTo>
                    <a:pt x="79" y="126"/>
                  </a:lnTo>
                  <a:lnTo>
                    <a:pt x="72" y="119"/>
                  </a:lnTo>
                  <a:lnTo>
                    <a:pt x="67" y="119"/>
                  </a:lnTo>
                  <a:lnTo>
                    <a:pt x="65" y="114"/>
                  </a:lnTo>
                  <a:lnTo>
                    <a:pt x="62" y="114"/>
                  </a:lnTo>
                  <a:lnTo>
                    <a:pt x="53" y="105"/>
                  </a:lnTo>
                  <a:lnTo>
                    <a:pt x="50" y="102"/>
                  </a:lnTo>
                  <a:lnTo>
                    <a:pt x="46" y="100"/>
                  </a:lnTo>
                  <a:lnTo>
                    <a:pt x="45" y="99"/>
                  </a:lnTo>
                  <a:lnTo>
                    <a:pt x="41" y="97"/>
                  </a:lnTo>
                  <a:lnTo>
                    <a:pt x="43" y="92"/>
                  </a:lnTo>
                  <a:lnTo>
                    <a:pt x="45" y="90"/>
                  </a:lnTo>
                  <a:lnTo>
                    <a:pt x="43" y="87"/>
                  </a:lnTo>
                  <a:lnTo>
                    <a:pt x="39" y="85"/>
                  </a:lnTo>
                  <a:lnTo>
                    <a:pt x="36" y="78"/>
                  </a:lnTo>
                  <a:lnTo>
                    <a:pt x="34" y="71"/>
                  </a:lnTo>
                  <a:lnTo>
                    <a:pt x="34" y="70"/>
                  </a:lnTo>
                  <a:lnTo>
                    <a:pt x="26" y="64"/>
                  </a:lnTo>
                  <a:lnTo>
                    <a:pt x="19" y="58"/>
                  </a:lnTo>
                  <a:lnTo>
                    <a:pt x="14" y="58"/>
                  </a:lnTo>
                  <a:lnTo>
                    <a:pt x="14" y="56"/>
                  </a:lnTo>
                  <a:lnTo>
                    <a:pt x="17" y="54"/>
                  </a:lnTo>
                  <a:lnTo>
                    <a:pt x="17" y="51"/>
                  </a:lnTo>
                  <a:lnTo>
                    <a:pt x="16" y="49"/>
                  </a:lnTo>
                  <a:lnTo>
                    <a:pt x="16" y="44"/>
                  </a:lnTo>
                  <a:lnTo>
                    <a:pt x="9" y="30"/>
                  </a:lnTo>
                  <a:lnTo>
                    <a:pt x="9" y="25"/>
                  </a:lnTo>
                  <a:lnTo>
                    <a:pt x="12" y="23"/>
                  </a:lnTo>
                  <a:lnTo>
                    <a:pt x="12" y="18"/>
                  </a:lnTo>
                  <a:lnTo>
                    <a:pt x="10" y="17"/>
                  </a:lnTo>
                  <a:lnTo>
                    <a:pt x="9" y="18"/>
                  </a:lnTo>
                  <a:lnTo>
                    <a:pt x="9" y="23"/>
                  </a:lnTo>
                  <a:lnTo>
                    <a:pt x="4" y="22"/>
                  </a:lnTo>
                  <a:lnTo>
                    <a:pt x="0" y="20"/>
                  </a:lnTo>
                  <a:lnTo>
                    <a:pt x="0" y="13"/>
                  </a:lnTo>
                  <a:lnTo>
                    <a:pt x="45" y="15"/>
                  </a:lnTo>
                  <a:lnTo>
                    <a:pt x="63" y="15"/>
                  </a:lnTo>
                  <a:lnTo>
                    <a:pt x="97" y="15"/>
                  </a:lnTo>
                  <a:lnTo>
                    <a:pt x="132" y="15"/>
                  </a:lnTo>
                  <a:lnTo>
                    <a:pt x="149" y="15"/>
                  </a:lnTo>
                  <a:lnTo>
                    <a:pt x="178" y="15"/>
                  </a:lnTo>
                  <a:lnTo>
                    <a:pt x="203" y="13"/>
                  </a:lnTo>
                  <a:lnTo>
                    <a:pt x="231" y="11"/>
                  </a:lnTo>
                  <a:lnTo>
                    <a:pt x="256" y="11"/>
                  </a:lnTo>
                  <a:lnTo>
                    <a:pt x="279" y="11"/>
                  </a:lnTo>
                  <a:lnTo>
                    <a:pt x="311" y="10"/>
                  </a:lnTo>
                  <a:lnTo>
                    <a:pt x="355" y="6"/>
                  </a:lnTo>
                  <a:lnTo>
                    <a:pt x="364" y="6"/>
                  </a:lnTo>
                  <a:lnTo>
                    <a:pt x="396" y="5"/>
                  </a:lnTo>
                  <a:lnTo>
                    <a:pt x="417" y="3"/>
                  </a:lnTo>
                  <a:lnTo>
                    <a:pt x="444" y="1"/>
                  </a:lnTo>
                  <a:lnTo>
                    <a:pt x="468" y="0"/>
                  </a:lnTo>
                  <a:lnTo>
                    <a:pt x="471" y="1"/>
                  </a:lnTo>
                  <a:lnTo>
                    <a:pt x="475" y="3"/>
                  </a:lnTo>
                  <a:lnTo>
                    <a:pt x="475" y="8"/>
                  </a:lnTo>
                  <a:lnTo>
                    <a:pt x="483" y="10"/>
                  </a:lnTo>
                  <a:lnTo>
                    <a:pt x="483" y="15"/>
                  </a:lnTo>
                  <a:lnTo>
                    <a:pt x="489" y="18"/>
                  </a:lnTo>
                  <a:lnTo>
                    <a:pt x="489" y="22"/>
                  </a:lnTo>
                  <a:lnTo>
                    <a:pt x="494" y="22"/>
                  </a:lnTo>
                  <a:lnTo>
                    <a:pt x="494" y="25"/>
                  </a:lnTo>
                  <a:lnTo>
                    <a:pt x="495" y="25"/>
                  </a:lnTo>
                  <a:lnTo>
                    <a:pt x="495" y="29"/>
                  </a:lnTo>
                  <a:lnTo>
                    <a:pt x="499" y="30"/>
                  </a:lnTo>
                  <a:lnTo>
                    <a:pt x="499" y="32"/>
                  </a:lnTo>
                  <a:lnTo>
                    <a:pt x="501" y="32"/>
                  </a:lnTo>
                  <a:lnTo>
                    <a:pt x="504" y="35"/>
                  </a:lnTo>
                  <a:lnTo>
                    <a:pt x="501" y="44"/>
                  </a:lnTo>
                  <a:lnTo>
                    <a:pt x="499" y="54"/>
                  </a:lnTo>
                  <a:lnTo>
                    <a:pt x="499" y="61"/>
                  </a:lnTo>
                  <a:lnTo>
                    <a:pt x="499" y="71"/>
                  </a:lnTo>
                  <a:lnTo>
                    <a:pt x="501" y="83"/>
                  </a:lnTo>
                  <a:lnTo>
                    <a:pt x="502" y="92"/>
                  </a:lnTo>
                  <a:lnTo>
                    <a:pt x="507" y="100"/>
                  </a:lnTo>
                  <a:lnTo>
                    <a:pt x="511" y="105"/>
                  </a:lnTo>
                  <a:lnTo>
                    <a:pt x="509" y="107"/>
                  </a:lnTo>
                  <a:lnTo>
                    <a:pt x="507" y="111"/>
                  </a:lnTo>
                  <a:lnTo>
                    <a:pt x="509" y="114"/>
                  </a:lnTo>
                  <a:lnTo>
                    <a:pt x="518" y="122"/>
                  </a:lnTo>
                  <a:lnTo>
                    <a:pt x="518" y="129"/>
                  </a:lnTo>
                  <a:lnTo>
                    <a:pt x="519" y="134"/>
                  </a:lnTo>
                  <a:lnTo>
                    <a:pt x="524" y="141"/>
                  </a:lnTo>
                  <a:lnTo>
                    <a:pt x="540" y="153"/>
                  </a:lnTo>
                  <a:lnTo>
                    <a:pt x="545" y="160"/>
                  </a:lnTo>
                  <a:lnTo>
                    <a:pt x="553" y="163"/>
                  </a:lnTo>
                  <a:lnTo>
                    <a:pt x="557" y="172"/>
                  </a:lnTo>
                  <a:lnTo>
                    <a:pt x="560" y="177"/>
                  </a:lnTo>
                  <a:lnTo>
                    <a:pt x="571" y="182"/>
                  </a:lnTo>
                  <a:lnTo>
                    <a:pt x="582" y="189"/>
                  </a:lnTo>
                  <a:lnTo>
                    <a:pt x="593" y="198"/>
                  </a:lnTo>
                  <a:lnTo>
                    <a:pt x="598" y="204"/>
                  </a:lnTo>
                  <a:lnTo>
                    <a:pt x="598" y="208"/>
                  </a:lnTo>
                  <a:lnTo>
                    <a:pt x="600" y="213"/>
                  </a:lnTo>
                  <a:lnTo>
                    <a:pt x="601" y="222"/>
                  </a:lnTo>
                  <a:lnTo>
                    <a:pt x="605" y="228"/>
                  </a:lnTo>
                  <a:lnTo>
                    <a:pt x="603" y="235"/>
                  </a:lnTo>
                  <a:lnTo>
                    <a:pt x="603" y="237"/>
                  </a:lnTo>
                  <a:lnTo>
                    <a:pt x="608" y="254"/>
                  </a:lnTo>
                  <a:lnTo>
                    <a:pt x="613" y="261"/>
                  </a:lnTo>
                  <a:lnTo>
                    <a:pt x="620" y="262"/>
                  </a:lnTo>
                  <a:lnTo>
                    <a:pt x="625" y="259"/>
                  </a:lnTo>
                  <a:lnTo>
                    <a:pt x="632" y="249"/>
                  </a:lnTo>
                  <a:lnTo>
                    <a:pt x="639" y="247"/>
                  </a:lnTo>
                  <a:lnTo>
                    <a:pt x="651" y="252"/>
                  </a:lnTo>
                  <a:lnTo>
                    <a:pt x="654" y="252"/>
                  </a:lnTo>
                  <a:lnTo>
                    <a:pt x="659" y="254"/>
                  </a:lnTo>
                  <a:lnTo>
                    <a:pt x="673" y="262"/>
                  </a:lnTo>
                  <a:lnTo>
                    <a:pt x="675" y="266"/>
                  </a:lnTo>
                  <a:lnTo>
                    <a:pt x="675" y="271"/>
                  </a:lnTo>
                  <a:lnTo>
                    <a:pt x="673" y="273"/>
                  </a:lnTo>
                  <a:lnTo>
                    <a:pt x="670" y="274"/>
                  </a:lnTo>
                  <a:lnTo>
                    <a:pt x="666" y="283"/>
                  </a:lnTo>
                  <a:lnTo>
                    <a:pt x="666" y="286"/>
                  </a:lnTo>
                  <a:lnTo>
                    <a:pt x="670" y="293"/>
                  </a:lnTo>
                  <a:lnTo>
                    <a:pt x="670" y="300"/>
                  </a:lnTo>
                  <a:lnTo>
                    <a:pt x="663" y="309"/>
                  </a:lnTo>
                  <a:lnTo>
                    <a:pt x="661" y="314"/>
                  </a:lnTo>
                  <a:lnTo>
                    <a:pt x="661" y="315"/>
                  </a:lnTo>
                  <a:lnTo>
                    <a:pt x="658" y="329"/>
                  </a:lnTo>
                  <a:lnTo>
                    <a:pt x="652" y="336"/>
                  </a:lnTo>
                  <a:lnTo>
                    <a:pt x="651" y="339"/>
                  </a:lnTo>
                  <a:lnTo>
                    <a:pt x="649" y="346"/>
                  </a:lnTo>
                  <a:lnTo>
                    <a:pt x="651" y="360"/>
                  </a:lnTo>
                  <a:lnTo>
                    <a:pt x="654" y="367"/>
                  </a:lnTo>
                  <a:lnTo>
                    <a:pt x="661" y="370"/>
                  </a:lnTo>
                  <a:lnTo>
                    <a:pt x="666" y="377"/>
                  </a:lnTo>
                  <a:lnTo>
                    <a:pt x="671" y="382"/>
                  </a:lnTo>
                  <a:lnTo>
                    <a:pt x="680" y="387"/>
                  </a:lnTo>
                  <a:lnTo>
                    <a:pt x="683" y="391"/>
                  </a:lnTo>
                  <a:lnTo>
                    <a:pt x="692" y="396"/>
                  </a:lnTo>
                  <a:lnTo>
                    <a:pt x="697" y="399"/>
                  </a:lnTo>
                  <a:lnTo>
                    <a:pt x="702" y="399"/>
                  </a:lnTo>
                  <a:lnTo>
                    <a:pt x="700" y="408"/>
                  </a:lnTo>
                  <a:lnTo>
                    <a:pt x="705" y="413"/>
                  </a:lnTo>
                  <a:lnTo>
                    <a:pt x="711" y="413"/>
                  </a:lnTo>
                  <a:lnTo>
                    <a:pt x="714" y="409"/>
                  </a:lnTo>
                  <a:lnTo>
                    <a:pt x="716" y="408"/>
                  </a:lnTo>
                  <a:lnTo>
                    <a:pt x="716" y="408"/>
                  </a:lnTo>
                  <a:lnTo>
                    <a:pt x="731" y="416"/>
                  </a:lnTo>
                  <a:lnTo>
                    <a:pt x="736" y="421"/>
                  </a:lnTo>
                  <a:lnTo>
                    <a:pt x="738" y="425"/>
                  </a:lnTo>
                  <a:lnTo>
                    <a:pt x="740" y="432"/>
                  </a:lnTo>
                  <a:lnTo>
                    <a:pt x="752" y="437"/>
                  </a:lnTo>
                  <a:lnTo>
                    <a:pt x="758" y="438"/>
                  </a:lnTo>
                  <a:lnTo>
                    <a:pt x="760" y="440"/>
                  </a:lnTo>
                  <a:lnTo>
                    <a:pt x="758" y="445"/>
                  </a:lnTo>
                  <a:lnTo>
                    <a:pt x="760" y="450"/>
                  </a:lnTo>
                  <a:lnTo>
                    <a:pt x="758" y="457"/>
                  </a:lnTo>
                  <a:lnTo>
                    <a:pt x="763" y="469"/>
                  </a:lnTo>
                  <a:lnTo>
                    <a:pt x="769" y="474"/>
                  </a:lnTo>
                  <a:lnTo>
                    <a:pt x="772" y="481"/>
                  </a:lnTo>
                  <a:lnTo>
                    <a:pt x="772" y="490"/>
                  </a:lnTo>
                  <a:lnTo>
                    <a:pt x="769" y="493"/>
                  </a:lnTo>
                  <a:lnTo>
                    <a:pt x="765" y="495"/>
                  </a:lnTo>
                  <a:lnTo>
                    <a:pt x="763" y="498"/>
                  </a:lnTo>
                  <a:lnTo>
                    <a:pt x="763" y="503"/>
                  </a:lnTo>
                  <a:lnTo>
                    <a:pt x="767" y="505"/>
                  </a:lnTo>
                  <a:lnTo>
                    <a:pt x="770" y="505"/>
                  </a:lnTo>
                  <a:lnTo>
                    <a:pt x="770" y="510"/>
                  </a:lnTo>
                  <a:lnTo>
                    <a:pt x="774" y="519"/>
                  </a:lnTo>
                  <a:lnTo>
                    <a:pt x="775" y="524"/>
                  </a:lnTo>
                  <a:lnTo>
                    <a:pt x="782" y="529"/>
                  </a:lnTo>
                  <a:lnTo>
                    <a:pt x="782" y="537"/>
                  </a:lnTo>
                  <a:lnTo>
                    <a:pt x="791" y="543"/>
                  </a:lnTo>
                  <a:lnTo>
                    <a:pt x="794" y="544"/>
                  </a:lnTo>
                  <a:lnTo>
                    <a:pt x="798" y="543"/>
                  </a:lnTo>
                  <a:lnTo>
                    <a:pt x="796" y="539"/>
                  </a:lnTo>
                  <a:lnTo>
                    <a:pt x="791" y="534"/>
                  </a:lnTo>
                  <a:lnTo>
                    <a:pt x="791" y="531"/>
                  </a:lnTo>
                  <a:lnTo>
                    <a:pt x="794" y="529"/>
                  </a:lnTo>
                  <a:lnTo>
                    <a:pt x="796" y="531"/>
                  </a:lnTo>
                  <a:lnTo>
                    <a:pt x="799" y="537"/>
                  </a:lnTo>
                  <a:lnTo>
                    <a:pt x="803" y="539"/>
                  </a:lnTo>
                  <a:lnTo>
                    <a:pt x="806" y="544"/>
                  </a:lnTo>
                  <a:lnTo>
                    <a:pt x="813" y="544"/>
                  </a:lnTo>
                  <a:lnTo>
                    <a:pt x="816" y="546"/>
                  </a:lnTo>
                  <a:lnTo>
                    <a:pt x="816" y="549"/>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53" name="Freeform 1785"/>
            <p:cNvSpPr>
              <a:spLocks noEditPoints="1"/>
            </p:cNvSpPr>
            <p:nvPr/>
          </p:nvSpPr>
          <p:spPr bwMode="auto">
            <a:xfrm>
              <a:off x="3256" y="2508"/>
              <a:ext cx="433" cy="190"/>
            </a:xfrm>
            <a:custGeom>
              <a:avLst/>
              <a:gdLst/>
              <a:ahLst/>
              <a:cxnLst>
                <a:cxn ang="0">
                  <a:pos x="7" y="373"/>
                </a:cxn>
                <a:cxn ang="0">
                  <a:pos x="31" y="359"/>
                </a:cxn>
                <a:cxn ang="0">
                  <a:pos x="44" y="328"/>
                </a:cxn>
                <a:cxn ang="0">
                  <a:pos x="84" y="316"/>
                </a:cxn>
                <a:cxn ang="0">
                  <a:pos x="114" y="296"/>
                </a:cxn>
                <a:cxn ang="0">
                  <a:pos x="132" y="277"/>
                </a:cxn>
                <a:cxn ang="0">
                  <a:pos x="157" y="256"/>
                </a:cxn>
                <a:cxn ang="0">
                  <a:pos x="173" y="241"/>
                </a:cxn>
                <a:cxn ang="0">
                  <a:pos x="191" y="224"/>
                </a:cxn>
                <a:cxn ang="0">
                  <a:pos x="205" y="234"/>
                </a:cxn>
                <a:cxn ang="0">
                  <a:pos x="231" y="207"/>
                </a:cxn>
                <a:cxn ang="0">
                  <a:pos x="261" y="200"/>
                </a:cxn>
                <a:cxn ang="0">
                  <a:pos x="294" y="164"/>
                </a:cxn>
                <a:cxn ang="0">
                  <a:pos x="294" y="123"/>
                </a:cxn>
                <a:cxn ang="0">
                  <a:pos x="444" y="106"/>
                </a:cxn>
                <a:cxn ang="0">
                  <a:pos x="593" y="81"/>
                </a:cxn>
                <a:cxn ang="0">
                  <a:pos x="700" y="62"/>
                </a:cxn>
                <a:cxn ang="0">
                  <a:pos x="838" y="33"/>
                </a:cxn>
                <a:cxn ang="0">
                  <a:pos x="941" y="12"/>
                </a:cxn>
                <a:cxn ang="0">
                  <a:pos x="989" y="21"/>
                </a:cxn>
                <a:cxn ang="0">
                  <a:pos x="997" y="33"/>
                </a:cxn>
                <a:cxn ang="0">
                  <a:pos x="996" y="48"/>
                </a:cxn>
                <a:cxn ang="0">
                  <a:pos x="967" y="45"/>
                </a:cxn>
                <a:cxn ang="0">
                  <a:pos x="956" y="64"/>
                </a:cxn>
                <a:cxn ang="0">
                  <a:pos x="927" y="101"/>
                </a:cxn>
                <a:cxn ang="0">
                  <a:pos x="907" y="60"/>
                </a:cxn>
                <a:cxn ang="0">
                  <a:pos x="902" y="70"/>
                </a:cxn>
                <a:cxn ang="0">
                  <a:pos x="949" y="101"/>
                </a:cxn>
                <a:cxn ang="0">
                  <a:pos x="997" y="127"/>
                </a:cxn>
                <a:cxn ang="0">
                  <a:pos x="1004" y="104"/>
                </a:cxn>
                <a:cxn ang="0">
                  <a:pos x="1025" y="140"/>
                </a:cxn>
                <a:cxn ang="0">
                  <a:pos x="960" y="174"/>
                </a:cxn>
                <a:cxn ang="0">
                  <a:pos x="941" y="190"/>
                </a:cxn>
                <a:cxn ang="0">
                  <a:pos x="948" y="214"/>
                </a:cxn>
                <a:cxn ang="0">
                  <a:pos x="953" y="234"/>
                </a:cxn>
                <a:cxn ang="0">
                  <a:pos x="914" y="253"/>
                </a:cxn>
                <a:cxn ang="0">
                  <a:pos x="920" y="274"/>
                </a:cxn>
                <a:cxn ang="0">
                  <a:pos x="982" y="260"/>
                </a:cxn>
                <a:cxn ang="0">
                  <a:pos x="963" y="299"/>
                </a:cxn>
                <a:cxn ang="0">
                  <a:pos x="859" y="362"/>
                </a:cxn>
                <a:cxn ang="0">
                  <a:pos x="827" y="410"/>
                </a:cxn>
                <a:cxn ang="0">
                  <a:pos x="813" y="456"/>
                </a:cxn>
                <a:cxn ang="0">
                  <a:pos x="615" y="379"/>
                </a:cxn>
                <a:cxn ang="0">
                  <a:pos x="473" y="374"/>
                </a:cxn>
                <a:cxn ang="0">
                  <a:pos x="420" y="338"/>
                </a:cxn>
                <a:cxn ang="0">
                  <a:pos x="403" y="333"/>
                </a:cxn>
                <a:cxn ang="0">
                  <a:pos x="289" y="345"/>
                </a:cxn>
                <a:cxn ang="0">
                  <a:pos x="241" y="352"/>
                </a:cxn>
                <a:cxn ang="0">
                  <a:pos x="220" y="361"/>
                </a:cxn>
                <a:cxn ang="0">
                  <a:pos x="200" y="373"/>
                </a:cxn>
                <a:cxn ang="0">
                  <a:pos x="101" y="402"/>
                </a:cxn>
                <a:cxn ang="0">
                  <a:pos x="982" y="4"/>
                </a:cxn>
                <a:cxn ang="0">
                  <a:pos x="979" y="4"/>
                </a:cxn>
                <a:cxn ang="0">
                  <a:pos x="1033" y="72"/>
                </a:cxn>
                <a:cxn ang="0">
                  <a:pos x="1064" y="111"/>
                </a:cxn>
                <a:cxn ang="0">
                  <a:pos x="1081" y="185"/>
                </a:cxn>
                <a:cxn ang="0">
                  <a:pos x="1043" y="210"/>
                </a:cxn>
                <a:cxn ang="0">
                  <a:pos x="1028" y="229"/>
                </a:cxn>
                <a:cxn ang="0">
                  <a:pos x="985" y="287"/>
                </a:cxn>
              </a:cxnLst>
              <a:rect l="0" t="0" r="r" b="b"/>
              <a:pathLst>
                <a:path w="1083" h="475">
                  <a:moveTo>
                    <a:pt x="41" y="410"/>
                  </a:moveTo>
                  <a:lnTo>
                    <a:pt x="26" y="412"/>
                  </a:lnTo>
                  <a:lnTo>
                    <a:pt x="0" y="415"/>
                  </a:lnTo>
                  <a:lnTo>
                    <a:pt x="0" y="381"/>
                  </a:lnTo>
                  <a:lnTo>
                    <a:pt x="7" y="373"/>
                  </a:lnTo>
                  <a:lnTo>
                    <a:pt x="12" y="374"/>
                  </a:lnTo>
                  <a:lnTo>
                    <a:pt x="22" y="373"/>
                  </a:lnTo>
                  <a:lnTo>
                    <a:pt x="29" y="367"/>
                  </a:lnTo>
                  <a:lnTo>
                    <a:pt x="31" y="364"/>
                  </a:lnTo>
                  <a:lnTo>
                    <a:pt x="31" y="359"/>
                  </a:lnTo>
                  <a:lnTo>
                    <a:pt x="32" y="350"/>
                  </a:lnTo>
                  <a:lnTo>
                    <a:pt x="31" y="345"/>
                  </a:lnTo>
                  <a:lnTo>
                    <a:pt x="36" y="338"/>
                  </a:lnTo>
                  <a:lnTo>
                    <a:pt x="41" y="333"/>
                  </a:lnTo>
                  <a:lnTo>
                    <a:pt x="44" y="328"/>
                  </a:lnTo>
                  <a:lnTo>
                    <a:pt x="51" y="326"/>
                  </a:lnTo>
                  <a:lnTo>
                    <a:pt x="56" y="320"/>
                  </a:lnTo>
                  <a:lnTo>
                    <a:pt x="70" y="316"/>
                  </a:lnTo>
                  <a:lnTo>
                    <a:pt x="77" y="315"/>
                  </a:lnTo>
                  <a:lnTo>
                    <a:pt x="84" y="316"/>
                  </a:lnTo>
                  <a:lnTo>
                    <a:pt x="91" y="315"/>
                  </a:lnTo>
                  <a:lnTo>
                    <a:pt x="96" y="308"/>
                  </a:lnTo>
                  <a:lnTo>
                    <a:pt x="104" y="303"/>
                  </a:lnTo>
                  <a:lnTo>
                    <a:pt x="108" y="297"/>
                  </a:lnTo>
                  <a:lnTo>
                    <a:pt x="114" y="296"/>
                  </a:lnTo>
                  <a:lnTo>
                    <a:pt x="118" y="291"/>
                  </a:lnTo>
                  <a:lnTo>
                    <a:pt x="118" y="289"/>
                  </a:lnTo>
                  <a:lnTo>
                    <a:pt x="120" y="285"/>
                  </a:lnTo>
                  <a:lnTo>
                    <a:pt x="126" y="282"/>
                  </a:lnTo>
                  <a:lnTo>
                    <a:pt x="132" y="277"/>
                  </a:lnTo>
                  <a:lnTo>
                    <a:pt x="133" y="277"/>
                  </a:lnTo>
                  <a:lnTo>
                    <a:pt x="140" y="272"/>
                  </a:lnTo>
                  <a:lnTo>
                    <a:pt x="150" y="272"/>
                  </a:lnTo>
                  <a:lnTo>
                    <a:pt x="152" y="270"/>
                  </a:lnTo>
                  <a:lnTo>
                    <a:pt x="157" y="256"/>
                  </a:lnTo>
                  <a:lnTo>
                    <a:pt x="155" y="248"/>
                  </a:lnTo>
                  <a:lnTo>
                    <a:pt x="157" y="245"/>
                  </a:lnTo>
                  <a:lnTo>
                    <a:pt x="162" y="243"/>
                  </a:lnTo>
                  <a:lnTo>
                    <a:pt x="169" y="246"/>
                  </a:lnTo>
                  <a:lnTo>
                    <a:pt x="173" y="241"/>
                  </a:lnTo>
                  <a:lnTo>
                    <a:pt x="171" y="236"/>
                  </a:lnTo>
                  <a:lnTo>
                    <a:pt x="173" y="234"/>
                  </a:lnTo>
                  <a:lnTo>
                    <a:pt x="186" y="224"/>
                  </a:lnTo>
                  <a:lnTo>
                    <a:pt x="188" y="224"/>
                  </a:lnTo>
                  <a:lnTo>
                    <a:pt x="191" y="224"/>
                  </a:lnTo>
                  <a:lnTo>
                    <a:pt x="193" y="227"/>
                  </a:lnTo>
                  <a:lnTo>
                    <a:pt x="191" y="231"/>
                  </a:lnTo>
                  <a:lnTo>
                    <a:pt x="193" y="236"/>
                  </a:lnTo>
                  <a:lnTo>
                    <a:pt x="200" y="238"/>
                  </a:lnTo>
                  <a:lnTo>
                    <a:pt x="205" y="234"/>
                  </a:lnTo>
                  <a:lnTo>
                    <a:pt x="208" y="229"/>
                  </a:lnTo>
                  <a:lnTo>
                    <a:pt x="215" y="215"/>
                  </a:lnTo>
                  <a:lnTo>
                    <a:pt x="219" y="212"/>
                  </a:lnTo>
                  <a:lnTo>
                    <a:pt x="225" y="207"/>
                  </a:lnTo>
                  <a:lnTo>
                    <a:pt x="231" y="207"/>
                  </a:lnTo>
                  <a:lnTo>
                    <a:pt x="237" y="202"/>
                  </a:lnTo>
                  <a:lnTo>
                    <a:pt x="244" y="202"/>
                  </a:lnTo>
                  <a:lnTo>
                    <a:pt x="249" y="207"/>
                  </a:lnTo>
                  <a:lnTo>
                    <a:pt x="254" y="207"/>
                  </a:lnTo>
                  <a:lnTo>
                    <a:pt x="261" y="200"/>
                  </a:lnTo>
                  <a:lnTo>
                    <a:pt x="268" y="178"/>
                  </a:lnTo>
                  <a:lnTo>
                    <a:pt x="270" y="174"/>
                  </a:lnTo>
                  <a:lnTo>
                    <a:pt x="280" y="166"/>
                  </a:lnTo>
                  <a:lnTo>
                    <a:pt x="292" y="164"/>
                  </a:lnTo>
                  <a:lnTo>
                    <a:pt x="294" y="164"/>
                  </a:lnTo>
                  <a:lnTo>
                    <a:pt x="290" y="159"/>
                  </a:lnTo>
                  <a:lnTo>
                    <a:pt x="289" y="156"/>
                  </a:lnTo>
                  <a:lnTo>
                    <a:pt x="292" y="142"/>
                  </a:lnTo>
                  <a:lnTo>
                    <a:pt x="290" y="135"/>
                  </a:lnTo>
                  <a:lnTo>
                    <a:pt x="294" y="123"/>
                  </a:lnTo>
                  <a:lnTo>
                    <a:pt x="333" y="120"/>
                  </a:lnTo>
                  <a:lnTo>
                    <a:pt x="388" y="113"/>
                  </a:lnTo>
                  <a:lnTo>
                    <a:pt x="394" y="111"/>
                  </a:lnTo>
                  <a:lnTo>
                    <a:pt x="424" y="108"/>
                  </a:lnTo>
                  <a:lnTo>
                    <a:pt x="444" y="106"/>
                  </a:lnTo>
                  <a:lnTo>
                    <a:pt x="492" y="98"/>
                  </a:lnTo>
                  <a:lnTo>
                    <a:pt x="495" y="98"/>
                  </a:lnTo>
                  <a:lnTo>
                    <a:pt x="531" y="91"/>
                  </a:lnTo>
                  <a:lnTo>
                    <a:pt x="557" y="87"/>
                  </a:lnTo>
                  <a:lnTo>
                    <a:pt x="593" y="81"/>
                  </a:lnTo>
                  <a:lnTo>
                    <a:pt x="601" y="79"/>
                  </a:lnTo>
                  <a:lnTo>
                    <a:pt x="644" y="72"/>
                  </a:lnTo>
                  <a:lnTo>
                    <a:pt x="651" y="70"/>
                  </a:lnTo>
                  <a:lnTo>
                    <a:pt x="685" y="65"/>
                  </a:lnTo>
                  <a:lnTo>
                    <a:pt x="700" y="62"/>
                  </a:lnTo>
                  <a:lnTo>
                    <a:pt x="733" y="53"/>
                  </a:lnTo>
                  <a:lnTo>
                    <a:pt x="751" y="50"/>
                  </a:lnTo>
                  <a:lnTo>
                    <a:pt x="768" y="46"/>
                  </a:lnTo>
                  <a:lnTo>
                    <a:pt x="821" y="36"/>
                  </a:lnTo>
                  <a:lnTo>
                    <a:pt x="838" y="33"/>
                  </a:lnTo>
                  <a:lnTo>
                    <a:pt x="869" y="26"/>
                  </a:lnTo>
                  <a:lnTo>
                    <a:pt x="869" y="26"/>
                  </a:lnTo>
                  <a:lnTo>
                    <a:pt x="914" y="17"/>
                  </a:lnTo>
                  <a:lnTo>
                    <a:pt x="920" y="16"/>
                  </a:lnTo>
                  <a:lnTo>
                    <a:pt x="941" y="12"/>
                  </a:lnTo>
                  <a:lnTo>
                    <a:pt x="967" y="7"/>
                  </a:lnTo>
                  <a:lnTo>
                    <a:pt x="975" y="4"/>
                  </a:lnTo>
                  <a:lnTo>
                    <a:pt x="979" y="11"/>
                  </a:lnTo>
                  <a:lnTo>
                    <a:pt x="972" y="14"/>
                  </a:lnTo>
                  <a:lnTo>
                    <a:pt x="989" y="21"/>
                  </a:lnTo>
                  <a:lnTo>
                    <a:pt x="989" y="24"/>
                  </a:lnTo>
                  <a:lnTo>
                    <a:pt x="985" y="24"/>
                  </a:lnTo>
                  <a:lnTo>
                    <a:pt x="994" y="31"/>
                  </a:lnTo>
                  <a:lnTo>
                    <a:pt x="994" y="21"/>
                  </a:lnTo>
                  <a:lnTo>
                    <a:pt x="997" y="33"/>
                  </a:lnTo>
                  <a:lnTo>
                    <a:pt x="1020" y="65"/>
                  </a:lnTo>
                  <a:lnTo>
                    <a:pt x="1021" y="72"/>
                  </a:lnTo>
                  <a:lnTo>
                    <a:pt x="1013" y="69"/>
                  </a:lnTo>
                  <a:lnTo>
                    <a:pt x="1002" y="48"/>
                  </a:lnTo>
                  <a:lnTo>
                    <a:pt x="996" y="48"/>
                  </a:lnTo>
                  <a:lnTo>
                    <a:pt x="997" y="41"/>
                  </a:lnTo>
                  <a:lnTo>
                    <a:pt x="987" y="40"/>
                  </a:lnTo>
                  <a:lnTo>
                    <a:pt x="997" y="57"/>
                  </a:lnTo>
                  <a:lnTo>
                    <a:pt x="996" y="62"/>
                  </a:lnTo>
                  <a:lnTo>
                    <a:pt x="967" y="45"/>
                  </a:lnTo>
                  <a:lnTo>
                    <a:pt x="963" y="48"/>
                  </a:lnTo>
                  <a:lnTo>
                    <a:pt x="980" y="64"/>
                  </a:lnTo>
                  <a:lnTo>
                    <a:pt x="977" y="69"/>
                  </a:lnTo>
                  <a:lnTo>
                    <a:pt x="965" y="69"/>
                  </a:lnTo>
                  <a:lnTo>
                    <a:pt x="956" y="64"/>
                  </a:lnTo>
                  <a:lnTo>
                    <a:pt x="961" y="79"/>
                  </a:lnTo>
                  <a:lnTo>
                    <a:pt x="938" y="87"/>
                  </a:lnTo>
                  <a:lnTo>
                    <a:pt x="946" y="89"/>
                  </a:lnTo>
                  <a:lnTo>
                    <a:pt x="936" y="99"/>
                  </a:lnTo>
                  <a:lnTo>
                    <a:pt x="927" y="101"/>
                  </a:lnTo>
                  <a:lnTo>
                    <a:pt x="919" y="94"/>
                  </a:lnTo>
                  <a:lnTo>
                    <a:pt x="920" y="98"/>
                  </a:lnTo>
                  <a:lnTo>
                    <a:pt x="914" y="98"/>
                  </a:lnTo>
                  <a:lnTo>
                    <a:pt x="907" y="82"/>
                  </a:lnTo>
                  <a:lnTo>
                    <a:pt x="907" y="60"/>
                  </a:lnTo>
                  <a:lnTo>
                    <a:pt x="893" y="53"/>
                  </a:lnTo>
                  <a:lnTo>
                    <a:pt x="874" y="52"/>
                  </a:lnTo>
                  <a:lnTo>
                    <a:pt x="900" y="58"/>
                  </a:lnTo>
                  <a:lnTo>
                    <a:pt x="905" y="65"/>
                  </a:lnTo>
                  <a:lnTo>
                    <a:pt x="902" y="70"/>
                  </a:lnTo>
                  <a:lnTo>
                    <a:pt x="902" y="86"/>
                  </a:lnTo>
                  <a:lnTo>
                    <a:pt x="915" y="106"/>
                  </a:lnTo>
                  <a:lnTo>
                    <a:pt x="912" y="116"/>
                  </a:lnTo>
                  <a:lnTo>
                    <a:pt x="917" y="115"/>
                  </a:lnTo>
                  <a:lnTo>
                    <a:pt x="949" y="101"/>
                  </a:lnTo>
                  <a:lnTo>
                    <a:pt x="956" y="108"/>
                  </a:lnTo>
                  <a:lnTo>
                    <a:pt x="973" y="98"/>
                  </a:lnTo>
                  <a:lnTo>
                    <a:pt x="989" y="96"/>
                  </a:lnTo>
                  <a:lnTo>
                    <a:pt x="999" y="101"/>
                  </a:lnTo>
                  <a:lnTo>
                    <a:pt x="997" y="127"/>
                  </a:lnTo>
                  <a:lnTo>
                    <a:pt x="1004" y="137"/>
                  </a:lnTo>
                  <a:lnTo>
                    <a:pt x="989" y="139"/>
                  </a:lnTo>
                  <a:lnTo>
                    <a:pt x="997" y="142"/>
                  </a:lnTo>
                  <a:lnTo>
                    <a:pt x="1008" y="139"/>
                  </a:lnTo>
                  <a:lnTo>
                    <a:pt x="1004" y="104"/>
                  </a:lnTo>
                  <a:lnTo>
                    <a:pt x="1025" y="94"/>
                  </a:lnTo>
                  <a:lnTo>
                    <a:pt x="1035" y="101"/>
                  </a:lnTo>
                  <a:lnTo>
                    <a:pt x="1043" y="132"/>
                  </a:lnTo>
                  <a:lnTo>
                    <a:pt x="1040" y="145"/>
                  </a:lnTo>
                  <a:lnTo>
                    <a:pt x="1025" y="140"/>
                  </a:lnTo>
                  <a:lnTo>
                    <a:pt x="1011" y="178"/>
                  </a:lnTo>
                  <a:lnTo>
                    <a:pt x="999" y="193"/>
                  </a:lnTo>
                  <a:lnTo>
                    <a:pt x="956" y="190"/>
                  </a:lnTo>
                  <a:lnTo>
                    <a:pt x="951" y="185"/>
                  </a:lnTo>
                  <a:lnTo>
                    <a:pt x="960" y="174"/>
                  </a:lnTo>
                  <a:lnTo>
                    <a:pt x="960" y="168"/>
                  </a:lnTo>
                  <a:lnTo>
                    <a:pt x="949" y="166"/>
                  </a:lnTo>
                  <a:lnTo>
                    <a:pt x="955" y="171"/>
                  </a:lnTo>
                  <a:lnTo>
                    <a:pt x="938" y="178"/>
                  </a:lnTo>
                  <a:lnTo>
                    <a:pt x="941" y="190"/>
                  </a:lnTo>
                  <a:lnTo>
                    <a:pt x="932" y="195"/>
                  </a:lnTo>
                  <a:lnTo>
                    <a:pt x="879" y="185"/>
                  </a:lnTo>
                  <a:lnTo>
                    <a:pt x="897" y="198"/>
                  </a:lnTo>
                  <a:lnTo>
                    <a:pt x="936" y="205"/>
                  </a:lnTo>
                  <a:lnTo>
                    <a:pt x="948" y="214"/>
                  </a:lnTo>
                  <a:lnTo>
                    <a:pt x="949" y="207"/>
                  </a:lnTo>
                  <a:lnTo>
                    <a:pt x="956" y="207"/>
                  </a:lnTo>
                  <a:lnTo>
                    <a:pt x="961" y="215"/>
                  </a:lnTo>
                  <a:lnTo>
                    <a:pt x="948" y="231"/>
                  </a:lnTo>
                  <a:lnTo>
                    <a:pt x="953" y="234"/>
                  </a:lnTo>
                  <a:lnTo>
                    <a:pt x="953" y="246"/>
                  </a:lnTo>
                  <a:lnTo>
                    <a:pt x="948" y="253"/>
                  </a:lnTo>
                  <a:lnTo>
                    <a:pt x="927" y="265"/>
                  </a:lnTo>
                  <a:lnTo>
                    <a:pt x="915" y="260"/>
                  </a:lnTo>
                  <a:lnTo>
                    <a:pt x="914" y="253"/>
                  </a:lnTo>
                  <a:lnTo>
                    <a:pt x="900" y="253"/>
                  </a:lnTo>
                  <a:lnTo>
                    <a:pt x="893" y="255"/>
                  </a:lnTo>
                  <a:lnTo>
                    <a:pt x="893" y="258"/>
                  </a:lnTo>
                  <a:lnTo>
                    <a:pt x="907" y="258"/>
                  </a:lnTo>
                  <a:lnTo>
                    <a:pt x="920" y="274"/>
                  </a:lnTo>
                  <a:lnTo>
                    <a:pt x="955" y="272"/>
                  </a:lnTo>
                  <a:lnTo>
                    <a:pt x="949" y="262"/>
                  </a:lnTo>
                  <a:lnTo>
                    <a:pt x="967" y="258"/>
                  </a:lnTo>
                  <a:lnTo>
                    <a:pt x="977" y="250"/>
                  </a:lnTo>
                  <a:lnTo>
                    <a:pt x="982" y="260"/>
                  </a:lnTo>
                  <a:lnTo>
                    <a:pt x="989" y="258"/>
                  </a:lnTo>
                  <a:lnTo>
                    <a:pt x="992" y="253"/>
                  </a:lnTo>
                  <a:lnTo>
                    <a:pt x="994" y="256"/>
                  </a:lnTo>
                  <a:lnTo>
                    <a:pt x="980" y="285"/>
                  </a:lnTo>
                  <a:lnTo>
                    <a:pt x="963" y="299"/>
                  </a:lnTo>
                  <a:lnTo>
                    <a:pt x="912" y="313"/>
                  </a:lnTo>
                  <a:lnTo>
                    <a:pt x="898" y="306"/>
                  </a:lnTo>
                  <a:lnTo>
                    <a:pt x="902" y="316"/>
                  </a:lnTo>
                  <a:lnTo>
                    <a:pt x="900" y="321"/>
                  </a:lnTo>
                  <a:lnTo>
                    <a:pt x="859" y="362"/>
                  </a:lnTo>
                  <a:lnTo>
                    <a:pt x="854" y="369"/>
                  </a:lnTo>
                  <a:lnTo>
                    <a:pt x="850" y="367"/>
                  </a:lnTo>
                  <a:lnTo>
                    <a:pt x="852" y="371"/>
                  </a:lnTo>
                  <a:lnTo>
                    <a:pt x="837" y="390"/>
                  </a:lnTo>
                  <a:lnTo>
                    <a:pt x="827" y="410"/>
                  </a:lnTo>
                  <a:lnTo>
                    <a:pt x="825" y="429"/>
                  </a:lnTo>
                  <a:lnTo>
                    <a:pt x="821" y="431"/>
                  </a:lnTo>
                  <a:lnTo>
                    <a:pt x="815" y="414"/>
                  </a:lnTo>
                  <a:lnTo>
                    <a:pt x="820" y="443"/>
                  </a:lnTo>
                  <a:lnTo>
                    <a:pt x="813" y="456"/>
                  </a:lnTo>
                  <a:lnTo>
                    <a:pt x="745" y="475"/>
                  </a:lnTo>
                  <a:lnTo>
                    <a:pt x="734" y="467"/>
                  </a:lnTo>
                  <a:lnTo>
                    <a:pt x="671" y="420"/>
                  </a:lnTo>
                  <a:lnTo>
                    <a:pt x="616" y="381"/>
                  </a:lnTo>
                  <a:lnTo>
                    <a:pt x="615" y="379"/>
                  </a:lnTo>
                  <a:lnTo>
                    <a:pt x="584" y="359"/>
                  </a:lnTo>
                  <a:lnTo>
                    <a:pt x="582" y="357"/>
                  </a:lnTo>
                  <a:lnTo>
                    <a:pt x="553" y="362"/>
                  </a:lnTo>
                  <a:lnTo>
                    <a:pt x="502" y="369"/>
                  </a:lnTo>
                  <a:lnTo>
                    <a:pt x="473" y="374"/>
                  </a:lnTo>
                  <a:lnTo>
                    <a:pt x="442" y="379"/>
                  </a:lnTo>
                  <a:lnTo>
                    <a:pt x="442" y="361"/>
                  </a:lnTo>
                  <a:lnTo>
                    <a:pt x="434" y="352"/>
                  </a:lnTo>
                  <a:lnTo>
                    <a:pt x="425" y="344"/>
                  </a:lnTo>
                  <a:lnTo>
                    <a:pt x="420" y="338"/>
                  </a:lnTo>
                  <a:lnTo>
                    <a:pt x="408" y="350"/>
                  </a:lnTo>
                  <a:lnTo>
                    <a:pt x="403" y="347"/>
                  </a:lnTo>
                  <a:lnTo>
                    <a:pt x="408" y="340"/>
                  </a:lnTo>
                  <a:lnTo>
                    <a:pt x="405" y="335"/>
                  </a:lnTo>
                  <a:lnTo>
                    <a:pt x="403" y="333"/>
                  </a:lnTo>
                  <a:lnTo>
                    <a:pt x="369" y="337"/>
                  </a:lnTo>
                  <a:lnTo>
                    <a:pt x="364" y="337"/>
                  </a:lnTo>
                  <a:lnTo>
                    <a:pt x="314" y="342"/>
                  </a:lnTo>
                  <a:lnTo>
                    <a:pt x="301" y="344"/>
                  </a:lnTo>
                  <a:lnTo>
                    <a:pt x="289" y="345"/>
                  </a:lnTo>
                  <a:lnTo>
                    <a:pt x="258" y="349"/>
                  </a:lnTo>
                  <a:lnTo>
                    <a:pt x="249" y="349"/>
                  </a:lnTo>
                  <a:lnTo>
                    <a:pt x="246" y="352"/>
                  </a:lnTo>
                  <a:lnTo>
                    <a:pt x="241" y="350"/>
                  </a:lnTo>
                  <a:lnTo>
                    <a:pt x="241" y="352"/>
                  </a:lnTo>
                  <a:lnTo>
                    <a:pt x="239" y="352"/>
                  </a:lnTo>
                  <a:lnTo>
                    <a:pt x="236" y="349"/>
                  </a:lnTo>
                  <a:lnTo>
                    <a:pt x="231" y="356"/>
                  </a:lnTo>
                  <a:lnTo>
                    <a:pt x="227" y="356"/>
                  </a:lnTo>
                  <a:lnTo>
                    <a:pt x="220" y="361"/>
                  </a:lnTo>
                  <a:lnTo>
                    <a:pt x="215" y="362"/>
                  </a:lnTo>
                  <a:lnTo>
                    <a:pt x="205" y="367"/>
                  </a:lnTo>
                  <a:lnTo>
                    <a:pt x="202" y="367"/>
                  </a:lnTo>
                  <a:lnTo>
                    <a:pt x="202" y="371"/>
                  </a:lnTo>
                  <a:lnTo>
                    <a:pt x="200" y="373"/>
                  </a:lnTo>
                  <a:lnTo>
                    <a:pt x="191" y="374"/>
                  </a:lnTo>
                  <a:lnTo>
                    <a:pt x="178" y="381"/>
                  </a:lnTo>
                  <a:lnTo>
                    <a:pt x="164" y="388"/>
                  </a:lnTo>
                  <a:lnTo>
                    <a:pt x="152" y="393"/>
                  </a:lnTo>
                  <a:lnTo>
                    <a:pt x="101" y="402"/>
                  </a:lnTo>
                  <a:lnTo>
                    <a:pt x="96" y="403"/>
                  </a:lnTo>
                  <a:lnTo>
                    <a:pt x="48" y="408"/>
                  </a:lnTo>
                  <a:lnTo>
                    <a:pt x="41" y="410"/>
                  </a:lnTo>
                  <a:moveTo>
                    <a:pt x="979" y="4"/>
                  </a:moveTo>
                  <a:lnTo>
                    <a:pt x="982" y="4"/>
                  </a:lnTo>
                  <a:lnTo>
                    <a:pt x="992" y="4"/>
                  </a:lnTo>
                  <a:lnTo>
                    <a:pt x="992" y="14"/>
                  </a:lnTo>
                  <a:lnTo>
                    <a:pt x="987" y="14"/>
                  </a:lnTo>
                  <a:lnTo>
                    <a:pt x="985" y="9"/>
                  </a:lnTo>
                  <a:lnTo>
                    <a:pt x="979" y="4"/>
                  </a:lnTo>
                  <a:moveTo>
                    <a:pt x="992" y="0"/>
                  </a:moveTo>
                  <a:lnTo>
                    <a:pt x="996" y="0"/>
                  </a:lnTo>
                  <a:lnTo>
                    <a:pt x="1020" y="46"/>
                  </a:lnTo>
                  <a:lnTo>
                    <a:pt x="1062" y="108"/>
                  </a:lnTo>
                  <a:lnTo>
                    <a:pt x="1033" y="72"/>
                  </a:lnTo>
                  <a:lnTo>
                    <a:pt x="1030" y="74"/>
                  </a:lnTo>
                  <a:lnTo>
                    <a:pt x="1018" y="48"/>
                  </a:lnTo>
                  <a:lnTo>
                    <a:pt x="992" y="0"/>
                  </a:lnTo>
                  <a:moveTo>
                    <a:pt x="1072" y="125"/>
                  </a:moveTo>
                  <a:lnTo>
                    <a:pt x="1064" y="111"/>
                  </a:lnTo>
                  <a:lnTo>
                    <a:pt x="1078" y="132"/>
                  </a:lnTo>
                  <a:lnTo>
                    <a:pt x="1083" y="193"/>
                  </a:lnTo>
                  <a:lnTo>
                    <a:pt x="1057" y="205"/>
                  </a:lnTo>
                  <a:lnTo>
                    <a:pt x="1062" y="197"/>
                  </a:lnTo>
                  <a:lnTo>
                    <a:pt x="1081" y="185"/>
                  </a:lnTo>
                  <a:lnTo>
                    <a:pt x="1078" y="140"/>
                  </a:lnTo>
                  <a:lnTo>
                    <a:pt x="1072" y="125"/>
                  </a:lnTo>
                  <a:moveTo>
                    <a:pt x="1028" y="229"/>
                  </a:moveTo>
                  <a:lnTo>
                    <a:pt x="1031" y="222"/>
                  </a:lnTo>
                  <a:lnTo>
                    <a:pt x="1043" y="210"/>
                  </a:lnTo>
                  <a:lnTo>
                    <a:pt x="1054" y="205"/>
                  </a:lnTo>
                  <a:lnTo>
                    <a:pt x="1050" y="210"/>
                  </a:lnTo>
                  <a:lnTo>
                    <a:pt x="1040" y="217"/>
                  </a:lnTo>
                  <a:lnTo>
                    <a:pt x="1030" y="229"/>
                  </a:lnTo>
                  <a:lnTo>
                    <a:pt x="1028" y="229"/>
                  </a:lnTo>
                  <a:moveTo>
                    <a:pt x="979" y="316"/>
                  </a:moveTo>
                  <a:lnTo>
                    <a:pt x="975" y="313"/>
                  </a:lnTo>
                  <a:lnTo>
                    <a:pt x="979" y="313"/>
                  </a:lnTo>
                  <a:lnTo>
                    <a:pt x="982" y="299"/>
                  </a:lnTo>
                  <a:lnTo>
                    <a:pt x="985" y="287"/>
                  </a:lnTo>
                  <a:lnTo>
                    <a:pt x="992" y="279"/>
                  </a:lnTo>
                  <a:lnTo>
                    <a:pt x="1001" y="267"/>
                  </a:lnTo>
                  <a:lnTo>
                    <a:pt x="984" y="299"/>
                  </a:lnTo>
                  <a:lnTo>
                    <a:pt x="979" y="316"/>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54" name="Freeform 1786"/>
            <p:cNvSpPr>
              <a:spLocks/>
            </p:cNvSpPr>
            <p:nvPr/>
          </p:nvSpPr>
          <p:spPr bwMode="auto">
            <a:xfrm>
              <a:off x="2956" y="2556"/>
              <a:ext cx="418" cy="145"/>
            </a:xfrm>
            <a:custGeom>
              <a:avLst/>
              <a:gdLst/>
              <a:ahLst/>
              <a:cxnLst>
                <a:cxn ang="0">
                  <a:pos x="781" y="239"/>
                </a:cxn>
                <a:cxn ang="0">
                  <a:pos x="762" y="254"/>
                </a:cxn>
                <a:cxn ang="0">
                  <a:pos x="712" y="300"/>
                </a:cxn>
                <a:cxn ang="0">
                  <a:pos x="668" y="304"/>
                </a:cxn>
                <a:cxn ang="0">
                  <a:pos x="590" y="314"/>
                </a:cxn>
                <a:cxn ang="0">
                  <a:pos x="443" y="328"/>
                </a:cxn>
                <a:cxn ang="0">
                  <a:pos x="338" y="336"/>
                </a:cxn>
                <a:cxn ang="0">
                  <a:pos x="246" y="345"/>
                </a:cxn>
                <a:cxn ang="0">
                  <a:pos x="163" y="352"/>
                </a:cxn>
                <a:cxn ang="0">
                  <a:pos x="74" y="358"/>
                </a:cxn>
                <a:cxn ang="0">
                  <a:pos x="17" y="350"/>
                </a:cxn>
                <a:cxn ang="0">
                  <a:pos x="28" y="341"/>
                </a:cxn>
                <a:cxn ang="0">
                  <a:pos x="28" y="328"/>
                </a:cxn>
                <a:cxn ang="0">
                  <a:pos x="14" y="317"/>
                </a:cxn>
                <a:cxn ang="0">
                  <a:pos x="23" y="304"/>
                </a:cxn>
                <a:cxn ang="0">
                  <a:pos x="21" y="295"/>
                </a:cxn>
                <a:cxn ang="0">
                  <a:pos x="12" y="295"/>
                </a:cxn>
                <a:cxn ang="0">
                  <a:pos x="24" y="287"/>
                </a:cxn>
                <a:cxn ang="0">
                  <a:pos x="35" y="290"/>
                </a:cxn>
                <a:cxn ang="0">
                  <a:pos x="35" y="273"/>
                </a:cxn>
                <a:cxn ang="0">
                  <a:pos x="43" y="275"/>
                </a:cxn>
                <a:cxn ang="0">
                  <a:pos x="50" y="261"/>
                </a:cxn>
                <a:cxn ang="0">
                  <a:pos x="45" y="258"/>
                </a:cxn>
                <a:cxn ang="0">
                  <a:pos x="43" y="242"/>
                </a:cxn>
                <a:cxn ang="0">
                  <a:pos x="57" y="234"/>
                </a:cxn>
                <a:cxn ang="0">
                  <a:pos x="67" y="227"/>
                </a:cxn>
                <a:cxn ang="0">
                  <a:pos x="62" y="215"/>
                </a:cxn>
                <a:cxn ang="0">
                  <a:pos x="74" y="215"/>
                </a:cxn>
                <a:cxn ang="0">
                  <a:pos x="67" y="198"/>
                </a:cxn>
                <a:cxn ang="0">
                  <a:pos x="79" y="177"/>
                </a:cxn>
                <a:cxn ang="0">
                  <a:pos x="64" y="164"/>
                </a:cxn>
                <a:cxn ang="0">
                  <a:pos x="84" y="160"/>
                </a:cxn>
                <a:cxn ang="0">
                  <a:pos x="74" y="147"/>
                </a:cxn>
                <a:cxn ang="0">
                  <a:pos x="81" y="133"/>
                </a:cxn>
                <a:cxn ang="0">
                  <a:pos x="87" y="128"/>
                </a:cxn>
                <a:cxn ang="0">
                  <a:pos x="105" y="121"/>
                </a:cxn>
                <a:cxn ang="0">
                  <a:pos x="207" y="114"/>
                </a:cxn>
                <a:cxn ang="0">
                  <a:pos x="263" y="97"/>
                </a:cxn>
                <a:cxn ang="0">
                  <a:pos x="306" y="84"/>
                </a:cxn>
                <a:cxn ang="0">
                  <a:pos x="383" y="75"/>
                </a:cxn>
                <a:cxn ang="0">
                  <a:pos x="489" y="66"/>
                </a:cxn>
                <a:cxn ang="0">
                  <a:pos x="600" y="56"/>
                </a:cxn>
                <a:cxn ang="0">
                  <a:pos x="663" y="53"/>
                </a:cxn>
                <a:cxn ang="0">
                  <a:pos x="767" y="43"/>
                </a:cxn>
                <a:cxn ang="0">
                  <a:pos x="847" y="31"/>
                </a:cxn>
                <a:cxn ang="0">
                  <a:pos x="899" y="24"/>
                </a:cxn>
                <a:cxn ang="0">
                  <a:pos x="984" y="12"/>
                </a:cxn>
                <a:cxn ang="0">
                  <a:pos x="1045" y="0"/>
                </a:cxn>
                <a:cxn ang="0">
                  <a:pos x="1039" y="36"/>
                </a:cxn>
                <a:cxn ang="0">
                  <a:pos x="1030" y="46"/>
                </a:cxn>
                <a:cxn ang="0">
                  <a:pos x="1004" y="87"/>
                </a:cxn>
                <a:cxn ang="0">
                  <a:pos x="981" y="87"/>
                </a:cxn>
                <a:cxn ang="0">
                  <a:pos x="958" y="109"/>
                </a:cxn>
                <a:cxn ang="0">
                  <a:pos x="941" y="111"/>
                </a:cxn>
                <a:cxn ang="0">
                  <a:pos x="936" y="104"/>
                </a:cxn>
                <a:cxn ang="0">
                  <a:pos x="919" y="126"/>
                </a:cxn>
                <a:cxn ang="0">
                  <a:pos x="907" y="136"/>
                </a:cxn>
                <a:cxn ang="0">
                  <a:pos x="883" y="157"/>
                </a:cxn>
                <a:cxn ang="0">
                  <a:pos x="868" y="169"/>
                </a:cxn>
                <a:cxn ang="0">
                  <a:pos x="854" y="183"/>
                </a:cxn>
                <a:cxn ang="0">
                  <a:pos x="827" y="195"/>
                </a:cxn>
                <a:cxn ang="0">
                  <a:pos x="794" y="208"/>
                </a:cxn>
              </a:cxnLst>
              <a:rect l="0" t="0" r="r" b="b"/>
              <a:pathLst>
                <a:path w="1045" h="362">
                  <a:moveTo>
                    <a:pt x="786" y="218"/>
                  </a:moveTo>
                  <a:lnTo>
                    <a:pt x="781" y="225"/>
                  </a:lnTo>
                  <a:lnTo>
                    <a:pt x="782" y="230"/>
                  </a:lnTo>
                  <a:lnTo>
                    <a:pt x="781" y="239"/>
                  </a:lnTo>
                  <a:lnTo>
                    <a:pt x="781" y="244"/>
                  </a:lnTo>
                  <a:lnTo>
                    <a:pt x="779" y="247"/>
                  </a:lnTo>
                  <a:lnTo>
                    <a:pt x="772" y="253"/>
                  </a:lnTo>
                  <a:lnTo>
                    <a:pt x="762" y="254"/>
                  </a:lnTo>
                  <a:lnTo>
                    <a:pt x="757" y="253"/>
                  </a:lnTo>
                  <a:lnTo>
                    <a:pt x="750" y="261"/>
                  </a:lnTo>
                  <a:lnTo>
                    <a:pt x="750" y="295"/>
                  </a:lnTo>
                  <a:lnTo>
                    <a:pt x="712" y="300"/>
                  </a:lnTo>
                  <a:lnTo>
                    <a:pt x="694" y="302"/>
                  </a:lnTo>
                  <a:lnTo>
                    <a:pt x="690" y="302"/>
                  </a:lnTo>
                  <a:lnTo>
                    <a:pt x="670" y="304"/>
                  </a:lnTo>
                  <a:lnTo>
                    <a:pt x="668" y="304"/>
                  </a:lnTo>
                  <a:lnTo>
                    <a:pt x="632" y="309"/>
                  </a:lnTo>
                  <a:lnTo>
                    <a:pt x="620" y="311"/>
                  </a:lnTo>
                  <a:lnTo>
                    <a:pt x="607" y="312"/>
                  </a:lnTo>
                  <a:lnTo>
                    <a:pt x="590" y="314"/>
                  </a:lnTo>
                  <a:lnTo>
                    <a:pt x="557" y="317"/>
                  </a:lnTo>
                  <a:lnTo>
                    <a:pt x="502" y="323"/>
                  </a:lnTo>
                  <a:lnTo>
                    <a:pt x="501" y="323"/>
                  </a:lnTo>
                  <a:lnTo>
                    <a:pt x="443" y="328"/>
                  </a:lnTo>
                  <a:lnTo>
                    <a:pt x="436" y="328"/>
                  </a:lnTo>
                  <a:lnTo>
                    <a:pt x="388" y="331"/>
                  </a:lnTo>
                  <a:lnTo>
                    <a:pt x="386" y="331"/>
                  </a:lnTo>
                  <a:lnTo>
                    <a:pt x="338" y="336"/>
                  </a:lnTo>
                  <a:lnTo>
                    <a:pt x="291" y="340"/>
                  </a:lnTo>
                  <a:lnTo>
                    <a:pt x="265" y="341"/>
                  </a:lnTo>
                  <a:lnTo>
                    <a:pt x="265" y="343"/>
                  </a:lnTo>
                  <a:lnTo>
                    <a:pt x="246" y="345"/>
                  </a:lnTo>
                  <a:lnTo>
                    <a:pt x="241" y="345"/>
                  </a:lnTo>
                  <a:lnTo>
                    <a:pt x="192" y="348"/>
                  </a:lnTo>
                  <a:lnTo>
                    <a:pt x="188" y="350"/>
                  </a:lnTo>
                  <a:lnTo>
                    <a:pt x="163" y="352"/>
                  </a:lnTo>
                  <a:lnTo>
                    <a:pt x="139" y="353"/>
                  </a:lnTo>
                  <a:lnTo>
                    <a:pt x="122" y="355"/>
                  </a:lnTo>
                  <a:lnTo>
                    <a:pt x="82" y="357"/>
                  </a:lnTo>
                  <a:lnTo>
                    <a:pt x="74" y="358"/>
                  </a:lnTo>
                  <a:lnTo>
                    <a:pt x="0" y="362"/>
                  </a:lnTo>
                  <a:lnTo>
                    <a:pt x="2" y="355"/>
                  </a:lnTo>
                  <a:lnTo>
                    <a:pt x="14" y="355"/>
                  </a:lnTo>
                  <a:lnTo>
                    <a:pt x="17" y="350"/>
                  </a:lnTo>
                  <a:lnTo>
                    <a:pt x="16" y="345"/>
                  </a:lnTo>
                  <a:lnTo>
                    <a:pt x="17" y="341"/>
                  </a:lnTo>
                  <a:lnTo>
                    <a:pt x="19" y="340"/>
                  </a:lnTo>
                  <a:lnTo>
                    <a:pt x="28" y="341"/>
                  </a:lnTo>
                  <a:lnTo>
                    <a:pt x="29" y="338"/>
                  </a:lnTo>
                  <a:lnTo>
                    <a:pt x="29" y="335"/>
                  </a:lnTo>
                  <a:lnTo>
                    <a:pt x="28" y="331"/>
                  </a:lnTo>
                  <a:lnTo>
                    <a:pt x="28" y="328"/>
                  </a:lnTo>
                  <a:lnTo>
                    <a:pt x="24" y="321"/>
                  </a:lnTo>
                  <a:lnTo>
                    <a:pt x="23" y="319"/>
                  </a:lnTo>
                  <a:lnTo>
                    <a:pt x="17" y="321"/>
                  </a:lnTo>
                  <a:lnTo>
                    <a:pt x="14" y="317"/>
                  </a:lnTo>
                  <a:lnTo>
                    <a:pt x="16" y="314"/>
                  </a:lnTo>
                  <a:lnTo>
                    <a:pt x="23" y="312"/>
                  </a:lnTo>
                  <a:lnTo>
                    <a:pt x="23" y="307"/>
                  </a:lnTo>
                  <a:lnTo>
                    <a:pt x="23" y="304"/>
                  </a:lnTo>
                  <a:lnTo>
                    <a:pt x="24" y="302"/>
                  </a:lnTo>
                  <a:lnTo>
                    <a:pt x="26" y="297"/>
                  </a:lnTo>
                  <a:lnTo>
                    <a:pt x="24" y="295"/>
                  </a:lnTo>
                  <a:lnTo>
                    <a:pt x="21" y="295"/>
                  </a:lnTo>
                  <a:lnTo>
                    <a:pt x="17" y="297"/>
                  </a:lnTo>
                  <a:lnTo>
                    <a:pt x="17" y="302"/>
                  </a:lnTo>
                  <a:lnTo>
                    <a:pt x="14" y="302"/>
                  </a:lnTo>
                  <a:lnTo>
                    <a:pt x="12" y="295"/>
                  </a:lnTo>
                  <a:lnTo>
                    <a:pt x="17" y="292"/>
                  </a:lnTo>
                  <a:lnTo>
                    <a:pt x="21" y="287"/>
                  </a:lnTo>
                  <a:lnTo>
                    <a:pt x="24" y="287"/>
                  </a:lnTo>
                  <a:lnTo>
                    <a:pt x="24" y="287"/>
                  </a:lnTo>
                  <a:lnTo>
                    <a:pt x="26" y="294"/>
                  </a:lnTo>
                  <a:lnTo>
                    <a:pt x="28" y="297"/>
                  </a:lnTo>
                  <a:lnTo>
                    <a:pt x="29" y="295"/>
                  </a:lnTo>
                  <a:lnTo>
                    <a:pt x="35" y="290"/>
                  </a:lnTo>
                  <a:lnTo>
                    <a:pt x="28" y="280"/>
                  </a:lnTo>
                  <a:lnTo>
                    <a:pt x="28" y="276"/>
                  </a:lnTo>
                  <a:lnTo>
                    <a:pt x="29" y="275"/>
                  </a:lnTo>
                  <a:lnTo>
                    <a:pt x="35" y="273"/>
                  </a:lnTo>
                  <a:lnTo>
                    <a:pt x="38" y="276"/>
                  </a:lnTo>
                  <a:lnTo>
                    <a:pt x="40" y="278"/>
                  </a:lnTo>
                  <a:lnTo>
                    <a:pt x="41" y="276"/>
                  </a:lnTo>
                  <a:lnTo>
                    <a:pt x="43" y="275"/>
                  </a:lnTo>
                  <a:lnTo>
                    <a:pt x="38" y="270"/>
                  </a:lnTo>
                  <a:lnTo>
                    <a:pt x="38" y="266"/>
                  </a:lnTo>
                  <a:lnTo>
                    <a:pt x="48" y="261"/>
                  </a:lnTo>
                  <a:lnTo>
                    <a:pt x="50" y="261"/>
                  </a:lnTo>
                  <a:lnTo>
                    <a:pt x="52" y="259"/>
                  </a:lnTo>
                  <a:lnTo>
                    <a:pt x="50" y="254"/>
                  </a:lnTo>
                  <a:lnTo>
                    <a:pt x="48" y="254"/>
                  </a:lnTo>
                  <a:lnTo>
                    <a:pt x="45" y="258"/>
                  </a:lnTo>
                  <a:lnTo>
                    <a:pt x="41" y="254"/>
                  </a:lnTo>
                  <a:lnTo>
                    <a:pt x="38" y="249"/>
                  </a:lnTo>
                  <a:lnTo>
                    <a:pt x="38" y="246"/>
                  </a:lnTo>
                  <a:lnTo>
                    <a:pt x="43" y="242"/>
                  </a:lnTo>
                  <a:lnTo>
                    <a:pt x="48" y="242"/>
                  </a:lnTo>
                  <a:lnTo>
                    <a:pt x="53" y="241"/>
                  </a:lnTo>
                  <a:lnTo>
                    <a:pt x="57" y="239"/>
                  </a:lnTo>
                  <a:lnTo>
                    <a:pt x="57" y="234"/>
                  </a:lnTo>
                  <a:lnTo>
                    <a:pt x="60" y="230"/>
                  </a:lnTo>
                  <a:lnTo>
                    <a:pt x="64" y="232"/>
                  </a:lnTo>
                  <a:lnTo>
                    <a:pt x="67" y="229"/>
                  </a:lnTo>
                  <a:lnTo>
                    <a:pt x="67" y="227"/>
                  </a:lnTo>
                  <a:lnTo>
                    <a:pt x="60" y="224"/>
                  </a:lnTo>
                  <a:lnTo>
                    <a:pt x="58" y="220"/>
                  </a:lnTo>
                  <a:lnTo>
                    <a:pt x="58" y="218"/>
                  </a:lnTo>
                  <a:lnTo>
                    <a:pt x="62" y="215"/>
                  </a:lnTo>
                  <a:lnTo>
                    <a:pt x="65" y="217"/>
                  </a:lnTo>
                  <a:lnTo>
                    <a:pt x="72" y="220"/>
                  </a:lnTo>
                  <a:lnTo>
                    <a:pt x="74" y="218"/>
                  </a:lnTo>
                  <a:lnTo>
                    <a:pt x="74" y="215"/>
                  </a:lnTo>
                  <a:lnTo>
                    <a:pt x="70" y="212"/>
                  </a:lnTo>
                  <a:lnTo>
                    <a:pt x="65" y="208"/>
                  </a:lnTo>
                  <a:lnTo>
                    <a:pt x="64" y="203"/>
                  </a:lnTo>
                  <a:lnTo>
                    <a:pt x="67" y="198"/>
                  </a:lnTo>
                  <a:lnTo>
                    <a:pt x="69" y="189"/>
                  </a:lnTo>
                  <a:lnTo>
                    <a:pt x="69" y="186"/>
                  </a:lnTo>
                  <a:lnTo>
                    <a:pt x="79" y="181"/>
                  </a:lnTo>
                  <a:lnTo>
                    <a:pt x="79" y="177"/>
                  </a:lnTo>
                  <a:lnTo>
                    <a:pt x="74" y="172"/>
                  </a:lnTo>
                  <a:lnTo>
                    <a:pt x="67" y="167"/>
                  </a:lnTo>
                  <a:lnTo>
                    <a:pt x="64" y="165"/>
                  </a:lnTo>
                  <a:lnTo>
                    <a:pt x="64" y="164"/>
                  </a:lnTo>
                  <a:lnTo>
                    <a:pt x="67" y="162"/>
                  </a:lnTo>
                  <a:lnTo>
                    <a:pt x="74" y="164"/>
                  </a:lnTo>
                  <a:lnTo>
                    <a:pt x="82" y="160"/>
                  </a:lnTo>
                  <a:lnTo>
                    <a:pt x="84" y="160"/>
                  </a:lnTo>
                  <a:lnTo>
                    <a:pt x="82" y="157"/>
                  </a:lnTo>
                  <a:lnTo>
                    <a:pt x="74" y="154"/>
                  </a:lnTo>
                  <a:lnTo>
                    <a:pt x="72" y="150"/>
                  </a:lnTo>
                  <a:lnTo>
                    <a:pt x="74" y="147"/>
                  </a:lnTo>
                  <a:lnTo>
                    <a:pt x="82" y="147"/>
                  </a:lnTo>
                  <a:lnTo>
                    <a:pt x="84" y="145"/>
                  </a:lnTo>
                  <a:lnTo>
                    <a:pt x="84" y="138"/>
                  </a:lnTo>
                  <a:lnTo>
                    <a:pt x="81" y="133"/>
                  </a:lnTo>
                  <a:lnTo>
                    <a:pt x="84" y="128"/>
                  </a:lnTo>
                  <a:lnTo>
                    <a:pt x="81" y="123"/>
                  </a:lnTo>
                  <a:lnTo>
                    <a:pt x="89" y="123"/>
                  </a:lnTo>
                  <a:lnTo>
                    <a:pt x="87" y="128"/>
                  </a:lnTo>
                  <a:lnTo>
                    <a:pt x="89" y="131"/>
                  </a:lnTo>
                  <a:lnTo>
                    <a:pt x="93" y="130"/>
                  </a:lnTo>
                  <a:lnTo>
                    <a:pt x="96" y="121"/>
                  </a:lnTo>
                  <a:lnTo>
                    <a:pt x="105" y="121"/>
                  </a:lnTo>
                  <a:lnTo>
                    <a:pt x="168" y="118"/>
                  </a:lnTo>
                  <a:lnTo>
                    <a:pt x="168" y="118"/>
                  </a:lnTo>
                  <a:lnTo>
                    <a:pt x="169" y="118"/>
                  </a:lnTo>
                  <a:lnTo>
                    <a:pt x="207" y="114"/>
                  </a:lnTo>
                  <a:lnTo>
                    <a:pt x="209" y="114"/>
                  </a:lnTo>
                  <a:lnTo>
                    <a:pt x="265" y="109"/>
                  </a:lnTo>
                  <a:lnTo>
                    <a:pt x="265" y="104"/>
                  </a:lnTo>
                  <a:lnTo>
                    <a:pt x="263" y="97"/>
                  </a:lnTo>
                  <a:lnTo>
                    <a:pt x="258" y="82"/>
                  </a:lnTo>
                  <a:lnTo>
                    <a:pt x="284" y="82"/>
                  </a:lnTo>
                  <a:lnTo>
                    <a:pt x="286" y="85"/>
                  </a:lnTo>
                  <a:lnTo>
                    <a:pt x="306" y="84"/>
                  </a:lnTo>
                  <a:lnTo>
                    <a:pt x="313" y="82"/>
                  </a:lnTo>
                  <a:lnTo>
                    <a:pt x="349" y="78"/>
                  </a:lnTo>
                  <a:lnTo>
                    <a:pt x="376" y="75"/>
                  </a:lnTo>
                  <a:lnTo>
                    <a:pt x="383" y="75"/>
                  </a:lnTo>
                  <a:lnTo>
                    <a:pt x="419" y="72"/>
                  </a:lnTo>
                  <a:lnTo>
                    <a:pt x="451" y="68"/>
                  </a:lnTo>
                  <a:lnTo>
                    <a:pt x="461" y="68"/>
                  </a:lnTo>
                  <a:lnTo>
                    <a:pt x="489" y="66"/>
                  </a:lnTo>
                  <a:lnTo>
                    <a:pt x="516" y="65"/>
                  </a:lnTo>
                  <a:lnTo>
                    <a:pt x="540" y="63"/>
                  </a:lnTo>
                  <a:lnTo>
                    <a:pt x="583" y="60"/>
                  </a:lnTo>
                  <a:lnTo>
                    <a:pt x="600" y="56"/>
                  </a:lnTo>
                  <a:lnTo>
                    <a:pt x="603" y="56"/>
                  </a:lnTo>
                  <a:lnTo>
                    <a:pt x="636" y="53"/>
                  </a:lnTo>
                  <a:lnTo>
                    <a:pt x="661" y="53"/>
                  </a:lnTo>
                  <a:lnTo>
                    <a:pt x="663" y="53"/>
                  </a:lnTo>
                  <a:lnTo>
                    <a:pt x="728" y="46"/>
                  </a:lnTo>
                  <a:lnTo>
                    <a:pt x="728" y="46"/>
                  </a:lnTo>
                  <a:lnTo>
                    <a:pt x="759" y="43"/>
                  </a:lnTo>
                  <a:lnTo>
                    <a:pt x="767" y="43"/>
                  </a:lnTo>
                  <a:lnTo>
                    <a:pt x="796" y="39"/>
                  </a:lnTo>
                  <a:lnTo>
                    <a:pt x="798" y="37"/>
                  </a:lnTo>
                  <a:lnTo>
                    <a:pt x="823" y="34"/>
                  </a:lnTo>
                  <a:lnTo>
                    <a:pt x="847" y="31"/>
                  </a:lnTo>
                  <a:lnTo>
                    <a:pt x="851" y="31"/>
                  </a:lnTo>
                  <a:lnTo>
                    <a:pt x="856" y="31"/>
                  </a:lnTo>
                  <a:lnTo>
                    <a:pt x="883" y="27"/>
                  </a:lnTo>
                  <a:lnTo>
                    <a:pt x="899" y="24"/>
                  </a:lnTo>
                  <a:lnTo>
                    <a:pt x="928" y="20"/>
                  </a:lnTo>
                  <a:lnTo>
                    <a:pt x="967" y="15"/>
                  </a:lnTo>
                  <a:lnTo>
                    <a:pt x="977" y="14"/>
                  </a:lnTo>
                  <a:lnTo>
                    <a:pt x="984" y="12"/>
                  </a:lnTo>
                  <a:lnTo>
                    <a:pt x="1011" y="7"/>
                  </a:lnTo>
                  <a:lnTo>
                    <a:pt x="1013" y="5"/>
                  </a:lnTo>
                  <a:lnTo>
                    <a:pt x="1023" y="3"/>
                  </a:lnTo>
                  <a:lnTo>
                    <a:pt x="1045" y="0"/>
                  </a:lnTo>
                  <a:lnTo>
                    <a:pt x="1044" y="3"/>
                  </a:lnTo>
                  <a:lnTo>
                    <a:pt x="1040" y="15"/>
                  </a:lnTo>
                  <a:lnTo>
                    <a:pt x="1042" y="22"/>
                  </a:lnTo>
                  <a:lnTo>
                    <a:pt x="1039" y="36"/>
                  </a:lnTo>
                  <a:lnTo>
                    <a:pt x="1040" y="39"/>
                  </a:lnTo>
                  <a:lnTo>
                    <a:pt x="1044" y="44"/>
                  </a:lnTo>
                  <a:lnTo>
                    <a:pt x="1042" y="44"/>
                  </a:lnTo>
                  <a:lnTo>
                    <a:pt x="1030" y="46"/>
                  </a:lnTo>
                  <a:lnTo>
                    <a:pt x="1020" y="54"/>
                  </a:lnTo>
                  <a:lnTo>
                    <a:pt x="1018" y="58"/>
                  </a:lnTo>
                  <a:lnTo>
                    <a:pt x="1011" y="80"/>
                  </a:lnTo>
                  <a:lnTo>
                    <a:pt x="1004" y="87"/>
                  </a:lnTo>
                  <a:lnTo>
                    <a:pt x="999" y="87"/>
                  </a:lnTo>
                  <a:lnTo>
                    <a:pt x="994" y="82"/>
                  </a:lnTo>
                  <a:lnTo>
                    <a:pt x="987" y="82"/>
                  </a:lnTo>
                  <a:lnTo>
                    <a:pt x="981" y="87"/>
                  </a:lnTo>
                  <a:lnTo>
                    <a:pt x="975" y="87"/>
                  </a:lnTo>
                  <a:lnTo>
                    <a:pt x="969" y="92"/>
                  </a:lnTo>
                  <a:lnTo>
                    <a:pt x="965" y="95"/>
                  </a:lnTo>
                  <a:lnTo>
                    <a:pt x="958" y="109"/>
                  </a:lnTo>
                  <a:lnTo>
                    <a:pt x="955" y="114"/>
                  </a:lnTo>
                  <a:lnTo>
                    <a:pt x="950" y="118"/>
                  </a:lnTo>
                  <a:lnTo>
                    <a:pt x="943" y="116"/>
                  </a:lnTo>
                  <a:lnTo>
                    <a:pt x="941" y="111"/>
                  </a:lnTo>
                  <a:lnTo>
                    <a:pt x="943" y="107"/>
                  </a:lnTo>
                  <a:lnTo>
                    <a:pt x="941" y="104"/>
                  </a:lnTo>
                  <a:lnTo>
                    <a:pt x="938" y="104"/>
                  </a:lnTo>
                  <a:lnTo>
                    <a:pt x="936" y="104"/>
                  </a:lnTo>
                  <a:lnTo>
                    <a:pt x="923" y="114"/>
                  </a:lnTo>
                  <a:lnTo>
                    <a:pt x="921" y="116"/>
                  </a:lnTo>
                  <a:lnTo>
                    <a:pt x="923" y="121"/>
                  </a:lnTo>
                  <a:lnTo>
                    <a:pt x="919" y="126"/>
                  </a:lnTo>
                  <a:lnTo>
                    <a:pt x="912" y="123"/>
                  </a:lnTo>
                  <a:lnTo>
                    <a:pt x="907" y="125"/>
                  </a:lnTo>
                  <a:lnTo>
                    <a:pt x="905" y="128"/>
                  </a:lnTo>
                  <a:lnTo>
                    <a:pt x="907" y="136"/>
                  </a:lnTo>
                  <a:lnTo>
                    <a:pt x="902" y="150"/>
                  </a:lnTo>
                  <a:lnTo>
                    <a:pt x="900" y="152"/>
                  </a:lnTo>
                  <a:lnTo>
                    <a:pt x="890" y="152"/>
                  </a:lnTo>
                  <a:lnTo>
                    <a:pt x="883" y="157"/>
                  </a:lnTo>
                  <a:lnTo>
                    <a:pt x="882" y="157"/>
                  </a:lnTo>
                  <a:lnTo>
                    <a:pt x="876" y="162"/>
                  </a:lnTo>
                  <a:lnTo>
                    <a:pt x="870" y="165"/>
                  </a:lnTo>
                  <a:lnTo>
                    <a:pt x="868" y="169"/>
                  </a:lnTo>
                  <a:lnTo>
                    <a:pt x="868" y="171"/>
                  </a:lnTo>
                  <a:lnTo>
                    <a:pt x="864" y="176"/>
                  </a:lnTo>
                  <a:lnTo>
                    <a:pt x="858" y="177"/>
                  </a:lnTo>
                  <a:lnTo>
                    <a:pt x="854" y="183"/>
                  </a:lnTo>
                  <a:lnTo>
                    <a:pt x="846" y="188"/>
                  </a:lnTo>
                  <a:lnTo>
                    <a:pt x="841" y="195"/>
                  </a:lnTo>
                  <a:lnTo>
                    <a:pt x="834" y="196"/>
                  </a:lnTo>
                  <a:lnTo>
                    <a:pt x="827" y="195"/>
                  </a:lnTo>
                  <a:lnTo>
                    <a:pt x="820" y="196"/>
                  </a:lnTo>
                  <a:lnTo>
                    <a:pt x="806" y="200"/>
                  </a:lnTo>
                  <a:lnTo>
                    <a:pt x="801" y="206"/>
                  </a:lnTo>
                  <a:lnTo>
                    <a:pt x="794" y="208"/>
                  </a:lnTo>
                  <a:lnTo>
                    <a:pt x="791" y="213"/>
                  </a:lnTo>
                  <a:lnTo>
                    <a:pt x="786" y="218"/>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55" name="Freeform 1787"/>
            <p:cNvSpPr>
              <a:spLocks/>
            </p:cNvSpPr>
            <p:nvPr/>
          </p:nvSpPr>
          <p:spPr bwMode="auto">
            <a:xfrm>
              <a:off x="3062" y="2681"/>
              <a:ext cx="188" cy="305"/>
            </a:xfrm>
            <a:custGeom>
              <a:avLst/>
              <a:gdLst/>
              <a:ahLst/>
              <a:cxnLst>
                <a:cxn ang="0">
                  <a:pos x="439" y="476"/>
                </a:cxn>
                <a:cxn ang="0">
                  <a:pos x="444" y="495"/>
                </a:cxn>
                <a:cxn ang="0">
                  <a:pos x="453" y="511"/>
                </a:cxn>
                <a:cxn ang="0">
                  <a:pos x="454" y="535"/>
                </a:cxn>
                <a:cxn ang="0">
                  <a:pos x="454" y="557"/>
                </a:cxn>
                <a:cxn ang="0">
                  <a:pos x="456" y="572"/>
                </a:cxn>
                <a:cxn ang="0">
                  <a:pos x="459" y="582"/>
                </a:cxn>
                <a:cxn ang="0">
                  <a:pos x="471" y="606"/>
                </a:cxn>
                <a:cxn ang="0">
                  <a:pos x="336" y="622"/>
                </a:cxn>
                <a:cxn ang="0">
                  <a:pos x="248" y="630"/>
                </a:cxn>
                <a:cxn ang="0">
                  <a:pos x="130" y="640"/>
                </a:cxn>
                <a:cxn ang="0">
                  <a:pos x="130" y="664"/>
                </a:cxn>
                <a:cxn ang="0">
                  <a:pos x="152" y="685"/>
                </a:cxn>
                <a:cxn ang="0">
                  <a:pos x="162" y="697"/>
                </a:cxn>
                <a:cxn ang="0">
                  <a:pos x="161" y="719"/>
                </a:cxn>
                <a:cxn ang="0">
                  <a:pos x="140" y="746"/>
                </a:cxn>
                <a:cxn ang="0">
                  <a:pos x="87" y="763"/>
                </a:cxn>
                <a:cxn ang="0">
                  <a:pos x="97" y="734"/>
                </a:cxn>
                <a:cxn ang="0">
                  <a:pos x="67" y="750"/>
                </a:cxn>
                <a:cxn ang="0">
                  <a:pos x="26" y="690"/>
                </a:cxn>
                <a:cxn ang="0">
                  <a:pos x="12" y="584"/>
                </a:cxn>
                <a:cxn ang="0">
                  <a:pos x="3" y="461"/>
                </a:cxn>
                <a:cxn ang="0">
                  <a:pos x="7" y="352"/>
                </a:cxn>
                <a:cxn ang="0">
                  <a:pos x="9" y="256"/>
                </a:cxn>
                <a:cxn ang="0">
                  <a:pos x="12" y="171"/>
                </a:cxn>
                <a:cxn ang="0">
                  <a:pos x="12" y="94"/>
                </a:cxn>
                <a:cxn ang="0">
                  <a:pos x="7" y="39"/>
                </a:cxn>
                <a:cxn ang="0">
                  <a:pos x="26" y="26"/>
                </a:cxn>
                <a:cxn ang="0">
                  <a:pos x="123" y="17"/>
                </a:cxn>
                <a:cxn ang="0">
                  <a:pos x="236" y="9"/>
                </a:cxn>
                <a:cxn ang="0">
                  <a:pos x="325" y="0"/>
                </a:cxn>
                <a:cxn ang="0">
                  <a:pos x="342" y="62"/>
                </a:cxn>
                <a:cxn ang="0">
                  <a:pos x="364" y="137"/>
                </a:cxn>
                <a:cxn ang="0">
                  <a:pos x="381" y="202"/>
                </a:cxn>
                <a:cxn ang="0">
                  <a:pos x="403" y="282"/>
                </a:cxn>
                <a:cxn ang="0">
                  <a:pos x="418" y="330"/>
                </a:cxn>
                <a:cxn ang="0">
                  <a:pos x="425" y="340"/>
                </a:cxn>
                <a:cxn ang="0">
                  <a:pos x="430" y="350"/>
                </a:cxn>
                <a:cxn ang="0">
                  <a:pos x="432" y="360"/>
                </a:cxn>
                <a:cxn ang="0">
                  <a:pos x="447" y="383"/>
                </a:cxn>
                <a:cxn ang="0">
                  <a:pos x="449" y="393"/>
                </a:cxn>
                <a:cxn ang="0">
                  <a:pos x="447" y="401"/>
                </a:cxn>
                <a:cxn ang="0">
                  <a:pos x="463" y="412"/>
                </a:cxn>
                <a:cxn ang="0">
                  <a:pos x="461" y="415"/>
                </a:cxn>
                <a:cxn ang="0">
                  <a:pos x="456" y="422"/>
                </a:cxn>
                <a:cxn ang="0">
                  <a:pos x="444" y="434"/>
                </a:cxn>
                <a:cxn ang="0">
                  <a:pos x="444" y="446"/>
                </a:cxn>
              </a:cxnLst>
              <a:rect l="0" t="0" r="r" b="b"/>
              <a:pathLst>
                <a:path w="471" h="763">
                  <a:moveTo>
                    <a:pt x="446" y="456"/>
                  </a:moveTo>
                  <a:lnTo>
                    <a:pt x="441" y="468"/>
                  </a:lnTo>
                  <a:lnTo>
                    <a:pt x="439" y="476"/>
                  </a:lnTo>
                  <a:lnTo>
                    <a:pt x="441" y="487"/>
                  </a:lnTo>
                  <a:lnTo>
                    <a:pt x="441" y="488"/>
                  </a:lnTo>
                  <a:lnTo>
                    <a:pt x="444" y="495"/>
                  </a:lnTo>
                  <a:lnTo>
                    <a:pt x="444" y="499"/>
                  </a:lnTo>
                  <a:lnTo>
                    <a:pt x="446" y="502"/>
                  </a:lnTo>
                  <a:lnTo>
                    <a:pt x="453" y="511"/>
                  </a:lnTo>
                  <a:lnTo>
                    <a:pt x="456" y="521"/>
                  </a:lnTo>
                  <a:lnTo>
                    <a:pt x="456" y="526"/>
                  </a:lnTo>
                  <a:lnTo>
                    <a:pt x="454" y="535"/>
                  </a:lnTo>
                  <a:lnTo>
                    <a:pt x="456" y="540"/>
                  </a:lnTo>
                  <a:lnTo>
                    <a:pt x="454" y="552"/>
                  </a:lnTo>
                  <a:lnTo>
                    <a:pt x="454" y="557"/>
                  </a:lnTo>
                  <a:lnTo>
                    <a:pt x="456" y="560"/>
                  </a:lnTo>
                  <a:lnTo>
                    <a:pt x="453" y="565"/>
                  </a:lnTo>
                  <a:lnTo>
                    <a:pt x="456" y="572"/>
                  </a:lnTo>
                  <a:lnTo>
                    <a:pt x="454" y="577"/>
                  </a:lnTo>
                  <a:lnTo>
                    <a:pt x="456" y="581"/>
                  </a:lnTo>
                  <a:lnTo>
                    <a:pt x="459" y="582"/>
                  </a:lnTo>
                  <a:lnTo>
                    <a:pt x="465" y="587"/>
                  </a:lnTo>
                  <a:lnTo>
                    <a:pt x="468" y="594"/>
                  </a:lnTo>
                  <a:lnTo>
                    <a:pt x="471" y="606"/>
                  </a:lnTo>
                  <a:lnTo>
                    <a:pt x="408" y="613"/>
                  </a:lnTo>
                  <a:lnTo>
                    <a:pt x="408" y="613"/>
                  </a:lnTo>
                  <a:lnTo>
                    <a:pt x="336" y="622"/>
                  </a:lnTo>
                  <a:lnTo>
                    <a:pt x="316" y="623"/>
                  </a:lnTo>
                  <a:lnTo>
                    <a:pt x="290" y="627"/>
                  </a:lnTo>
                  <a:lnTo>
                    <a:pt x="248" y="630"/>
                  </a:lnTo>
                  <a:lnTo>
                    <a:pt x="237" y="632"/>
                  </a:lnTo>
                  <a:lnTo>
                    <a:pt x="186" y="635"/>
                  </a:lnTo>
                  <a:lnTo>
                    <a:pt x="130" y="640"/>
                  </a:lnTo>
                  <a:lnTo>
                    <a:pt x="132" y="647"/>
                  </a:lnTo>
                  <a:lnTo>
                    <a:pt x="128" y="661"/>
                  </a:lnTo>
                  <a:lnTo>
                    <a:pt x="130" y="664"/>
                  </a:lnTo>
                  <a:lnTo>
                    <a:pt x="140" y="673"/>
                  </a:lnTo>
                  <a:lnTo>
                    <a:pt x="142" y="678"/>
                  </a:lnTo>
                  <a:lnTo>
                    <a:pt x="152" y="685"/>
                  </a:lnTo>
                  <a:lnTo>
                    <a:pt x="157" y="687"/>
                  </a:lnTo>
                  <a:lnTo>
                    <a:pt x="161" y="690"/>
                  </a:lnTo>
                  <a:lnTo>
                    <a:pt x="162" y="697"/>
                  </a:lnTo>
                  <a:lnTo>
                    <a:pt x="159" y="707"/>
                  </a:lnTo>
                  <a:lnTo>
                    <a:pt x="157" y="710"/>
                  </a:lnTo>
                  <a:lnTo>
                    <a:pt x="161" y="719"/>
                  </a:lnTo>
                  <a:lnTo>
                    <a:pt x="162" y="724"/>
                  </a:lnTo>
                  <a:lnTo>
                    <a:pt x="155" y="738"/>
                  </a:lnTo>
                  <a:lnTo>
                    <a:pt x="140" y="746"/>
                  </a:lnTo>
                  <a:lnTo>
                    <a:pt x="140" y="751"/>
                  </a:lnTo>
                  <a:lnTo>
                    <a:pt x="114" y="762"/>
                  </a:lnTo>
                  <a:lnTo>
                    <a:pt x="87" y="763"/>
                  </a:lnTo>
                  <a:lnTo>
                    <a:pt x="116" y="755"/>
                  </a:lnTo>
                  <a:lnTo>
                    <a:pt x="118" y="751"/>
                  </a:lnTo>
                  <a:lnTo>
                    <a:pt x="97" y="734"/>
                  </a:lnTo>
                  <a:lnTo>
                    <a:pt x="92" y="704"/>
                  </a:lnTo>
                  <a:lnTo>
                    <a:pt x="77" y="685"/>
                  </a:lnTo>
                  <a:lnTo>
                    <a:pt x="67" y="750"/>
                  </a:lnTo>
                  <a:lnTo>
                    <a:pt x="43" y="741"/>
                  </a:lnTo>
                  <a:lnTo>
                    <a:pt x="31" y="743"/>
                  </a:lnTo>
                  <a:lnTo>
                    <a:pt x="26" y="690"/>
                  </a:lnTo>
                  <a:lnTo>
                    <a:pt x="21" y="651"/>
                  </a:lnTo>
                  <a:lnTo>
                    <a:pt x="17" y="632"/>
                  </a:lnTo>
                  <a:lnTo>
                    <a:pt x="12" y="584"/>
                  </a:lnTo>
                  <a:lnTo>
                    <a:pt x="7" y="543"/>
                  </a:lnTo>
                  <a:lnTo>
                    <a:pt x="3" y="514"/>
                  </a:lnTo>
                  <a:lnTo>
                    <a:pt x="3" y="461"/>
                  </a:lnTo>
                  <a:lnTo>
                    <a:pt x="5" y="447"/>
                  </a:lnTo>
                  <a:lnTo>
                    <a:pt x="5" y="406"/>
                  </a:lnTo>
                  <a:lnTo>
                    <a:pt x="7" y="352"/>
                  </a:lnTo>
                  <a:lnTo>
                    <a:pt x="7" y="343"/>
                  </a:lnTo>
                  <a:lnTo>
                    <a:pt x="9" y="295"/>
                  </a:lnTo>
                  <a:lnTo>
                    <a:pt x="9" y="256"/>
                  </a:lnTo>
                  <a:lnTo>
                    <a:pt x="9" y="225"/>
                  </a:lnTo>
                  <a:lnTo>
                    <a:pt x="10" y="176"/>
                  </a:lnTo>
                  <a:lnTo>
                    <a:pt x="12" y="171"/>
                  </a:lnTo>
                  <a:lnTo>
                    <a:pt x="12" y="133"/>
                  </a:lnTo>
                  <a:lnTo>
                    <a:pt x="12" y="111"/>
                  </a:lnTo>
                  <a:lnTo>
                    <a:pt x="12" y="94"/>
                  </a:lnTo>
                  <a:lnTo>
                    <a:pt x="14" y="44"/>
                  </a:lnTo>
                  <a:lnTo>
                    <a:pt x="12" y="44"/>
                  </a:lnTo>
                  <a:lnTo>
                    <a:pt x="7" y="39"/>
                  </a:lnTo>
                  <a:lnTo>
                    <a:pt x="0" y="29"/>
                  </a:lnTo>
                  <a:lnTo>
                    <a:pt x="0" y="27"/>
                  </a:lnTo>
                  <a:lnTo>
                    <a:pt x="26" y="26"/>
                  </a:lnTo>
                  <a:lnTo>
                    <a:pt x="73" y="22"/>
                  </a:lnTo>
                  <a:lnTo>
                    <a:pt x="121" y="17"/>
                  </a:lnTo>
                  <a:lnTo>
                    <a:pt x="123" y="17"/>
                  </a:lnTo>
                  <a:lnTo>
                    <a:pt x="171" y="14"/>
                  </a:lnTo>
                  <a:lnTo>
                    <a:pt x="178" y="14"/>
                  </a:lnTo>
                  <a:lnTo>
                    <a:pt x="236" y="9"/>
                  </a:lnTo>
                  <a:lnTo>
                    <a:pt x="237" y="9"/>
                  </a:lnTo>
                  <a:lnTo>
                    <a:pt x="292" y="3"/>
                  </a:lnTo>
                  <a:lnTo>
                    <a:pt x="325" y="0"/>
                  </a:lnTo>
                  <a:lnTo>
                    <a:pt x="330" y="19"/>
                  </a:lnTo>
                  <a:lnTo>
                    <a:pt x="340" y="56"/>
                  </a:lnTo>
                  <a:lnTo>
                    <a:pt x="342" y="62"/>
                  </a:lnTo>
                  <a:lnTo>
                    <a:pt x="345" y="70"/>
                  </a:lnTo>
                  <a:lnTo>
                    <a:pt x="355" y="106"/>
                  </a:lnTo>
                  <a:lnTo>
                    <a:pt x="364" y="137"/>
                  </a:lnTo>
                  <a:lnTo>
                    <a:pt x="369" y="155"/>
                  </a:lnTo>
                  <a:lnTo>
                    <a:pt x="371" y="164"/>
                  </a:lnTo>
                  <a:lnTo>
                    <a:pt x="381" y="202"/>
                  </a:lnTo>
                  <a:lnTo>
                    <a:pt x="388" y="227"/>
                  </a:lnTo>
                  <a:lnTo>
                    <a:pt x="391" y="237"/>
                  </a:lnTo>
                  <a:lnTo>
                    <a:pt x="403" y="282"/>
                  </a:lnTo>
                  <a:lnTo>
                    <a:pt x="403" y="284"/>
                  </a:lnTo>
                  <a:lnTo>
                    <a:pt x="415" y="321"/>
                  </a:lnTo>
                  <a:lnTo>
                    <a:pt x="418" y="330"/>
                  </a:lnTo>
                  <a:lnTo>
                    <a:pt x="424" y="335"/>
                  </a:lnTo>
                  <a:lnTo>
                    <a:pt x="424" y="338"/>
                  </a:lnTo>
                  <a:lnTo>
                    <a:pt x="425" y="340"/>
                  </a:lnTo>
                  <a:lnTo>
                    <a:pt x="425" y="342"/>
                  </a:lnTo>
                  <a:lnTo>
                    <a:pt x="427" y="348"/>
                  </a:lnTo>
                  <a:lnTo>
                    <a:pt x="430" y="350"/>
                  </a:lnTo>
                  <a:lnTo>
                    <a:pt x="429" y="355"/>
                  </a:lnTo>
                  <a:lnTo>
                    <a:pt x="432" y="357"/>
                  </a:lnTo>
                  <a:lnTo>
                    <a:pt x="432" y="360"/>
                  </a:lnTo>
                  <a:lnTo>
                    <a:pt x="434" y="364"/>
                  </a:lnTo>
                  <a:lnTo>
                    <a:pt x="446" y="372"/>
                  </a:lnTo>
                  <a:lnTo>
                    <a:pt x="447" y="383"/>
                  </a:lnTo>
                  <a:lnTo>
                    <a:pt x="451" y="386"/>
                  </a:lnTo>
                  <a:lnTo>
                    <a:pt x="451" y="391"/>
                  </a:lnTo>
                  <a:lnTo>
                    <a:pt x="449" y="393"/>
                  </a:lnTo>
                  <a:lnTo>
                    <a:pt x="451" y="395"/>
                  </a:lnTo>
                  <a:lnTo>
                    <a:pt x="447" y="400"/>
                  </a:lnTo>
                  <a:lnTo>
                    <a:pt x="447" y="401"/>
                  </a:lnTo>
                  <a:lnTo>
                    <a:pt x="459" y="406"/>
                  </a:lnTo>
                  <a:lnTo>
                    <a:pt x="463" y="410"/>
                  </a:lnTo>
                  <a:lnTo>
                    <a:pt x="463" y="412"/>
                  </a:lnTo>
                  <a:lnTo>
                    <a:pt x="461" y="412"/>
                  </a:lnTo>
                  <a:lnTo>
                    <a:pt x="459" y="413"/>
                  </a:lnTo>
                  <a:lnTo>
                    <a:pt x="461" y="415"/>
                  </a:lnTo>
                  <a:lnTo>
                    <a:pt x="459" y="418"/>
                  </a:lnTo>
                  <a:lnTo>
                    <a:pt x="453" y="418"/>
                  </a:lnTo>
                  <a:lnTo>
                    <a:pt x="456" y="422"/>
                  </a:lnTo>
                  <a:lnTo>
                    <a:pt x="449" y="425"/>
                  </a:lnTo>
                  <a:lnTo>
                    <a:pt x="447" y="427"/>
                  </a:lnTo>
                  <a:lnTo>
                    <a:pt x="444" y="434"/>
                  </a:lnTo>
                  <a:lnTo>
                    <a:pt x="446" y="439"/>
                  </a:lnTo>
                  <a:lnTo>
                    <a:pt x="446" y="442"/>
                  </a:lnTo>
                  <a:lnTo>
                    <a:pt x="444" y="446"/>
                  </a:lnTo>
                  <a:lnTo>
                    <a:pt x="446" y="451"/>
                  </a:lnTo>
                  <a:lnTo>
                    <a:pt x="446" y="456"/>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56" name="Freeform 1788"/>
            <p:cNvSpPr>
              <a:spLocks/>
            </p:cNvSpPr>
            <p:nvPr/>
          </p:nvSpPr>
          <p:spPr bwMode="auto">
            <a:xfrm>
              <a:off x="2899" y="2693"/>
              <a:ext cx="176" cy="303"/>
            </a:xfrm>
            <a:custGeom>
              <a:avLst/>
              <a:gdLst/>
              <a:ahLst/>
              <a:cxnLst>
                <a:cxn ang="0">
                  <a:pos x="430" y="726"/>
                </a:cxn>
                <a:cxn ang="0">
                  <a:pos x="322" y="726"/>
                </a:cxn>
                <a:cxn ang="0">
                  <a:pos x="278" y="750"/>
                </a:cxn>
                <a:cxn ang="0">
                  <a:pos x="276" y="734"/>
                </a:cxn>
                <a:cxn ang="0">
                  <a:pos x="264" y="716"/>
                </a:cxn>
                <a:cxn ang="0">
                  <a:pos x="251" y="704"/>
                </a:cxn>
                <a:cxn ang="0">
                  <a:pos x="242" y="685"/>
                </a:cxn>
                <a:cxn ang="0">
                  <a:pos x="246" y="673"/>
                </a:cxn>
                <a:cxn ang="0">
                  <a:pos x="251" y="656"/>
                </a:cxn>
                <a:cxn ang="0">
                  <a:pos x="254" y="639"/>
                </a:cxn>
                <a:cxn ang="0">
                  <a:pos x="174" y="639"/>
                </a:cxn>
                <a:cxn ang="0">
                  <a:pos x="3" y="646"/>
                </a:cxn>
                <a:cxn ang="0">
                  <a:pos x="1" y="610"/>
                </a:cxn>
                <a:cxn ang="0">
                  <a:pos x="13" y="594"/>
                </a:cxn>
                <a:cxn ang="0">
                  <a:pos x="13" y="584"/>
                </a:cxn>
                <a:cxn ang="0">
                  <a:pos x="17" y="565"/>
                </a:cxn>
                <a:cxn ang="0">
                  <a:pos x="15" y="552"/>
                </a:cxn>
                <a:cxn ang="0">
                  <a:pos x="32" y="529"/>
                </a:cxn>
                <a:cxn ang="0">
                  <a:pos x="32" y="528"/>
                </a:cxn>
                <a:cxn ang="0">
                  <a:pos x="49" y="516"/>
                </a:cxn>
                <a:cxn ang="0">
                  <a:pos x="68" y="485"/>
                </a:cxn>
                <a:cxn ang="0">
                  <a:pos x="68" y="475"/>
                </a:cxn>
                <a:cxn ang="0">
                  <a:pos x="70" y="468"/>
                </a:cxn>
                <a:cxn ang="0">
                  <a:pos x="65" y="456"/>
                </a:cxn>
                <a:cxn ang="0">
                  <a:pos x="78" y="442"/>
                </a:cxn>
                <a:cxn ang="0">
                  <a:pos x="78" y="434"/>
                </a:cxn>
                <a:cxn ang="0">
                  <a:pos x="68" y="420"/>
                </a:cxn>
                <a:cxn ang="0">
                  <a:pos x="75" y="410"/>
                </a:cxn>
                <a:cxn ang="0">
                  <a:pos x="73" y="389"/>
                </a:cxn>
                <a:cxn ang="0">
                  <a:pos x="65" y="377"/>
                </a:cxn>
                <a:cxn ang="0">
                  <a:pos x="59" y="336"/>
                </a:cxn>
                <a:cxn ang="0">
                  <a:pos x="44" y="345"/>
                </a:cxn>
                <a:cxn ang="0">
                  <a:pos x="51" y="321"/>
                </a:cxn>
                <a:cxn ang="0">
                  <a:pos x="56" y="301"/>
                </a:cxn>
                <a:cxn ang="0">
                  <a:pos x="49" y="285"/>
                </a:cxn>
                <a:cxn ang="0">
                  <a:pos x="56" y="263"/>
                </a:cxn>
                <a:cxn ang="0">
                  <a:pos x="51" y="265"/>
                </a:cxn>
                <a:cxn ang="0">
                  <a:pos x="37" y="266"/>
                </a:cxn>
                <a:cxn ang="0">
                  <a:pos x="37" y="249"/>
                </a:cxn>
                <a:cxn ang="0">
                  <a:pos x="37" y="229"/>
                </a:cxn>
                <a:cxn ang="0">
                  <a:pos x="58" y="224"/>
                </a:cxn>
                <a:cxn ang="0">
                  <a:pos x="56" y="214"/>
                </a:cxn>
                <a:cxn ang="0">
                  <a:pos x="56" y="203"/>
                </a:cxn>
                <a:cxn ang="0">
                  <a:pos x="61" y="181"/>
                </a:cxn>
                <a:cxn ang="0">
                  <a:pos x="68" y="174"/>
                </a:cxn>
                <a:cxn ang="0">
                  <a:pos x="80" y="155"/>
                </a:cxn>
                <a:cxn ang="0">
                  <a:pos x="78" y="145"/>
                </a:cxn>
                <a:cxn ang="0">
                  <a:pos x="90" y="121"/>
                </a:cxn>
                <a:cxn ang="0">
                  <a:pos x="102" y="120"/>
                </a:cxn>
                <a:cxn ang="0">
                  <a:pos x="116" y="92"/>
                </a:cxn>
                <a:cxn ang="0">
                  <a:pos x="114" y="75"/>
                </a:cxn>
                <a:cxn ang="0">
                  <a:pos x="112" y="53"/>
                </a:cxn>
                <a:cxn ang="0">
                  <a:pos x="121" y="63"/>
                </a:cxn>
                <a:cxn ang="0">
                  <a:pos x="126" y="38"/>
                </a:cxn>
                <a:cxn ang="0">
                  <a:pos x="143" y="43"/>
                </a:cxn>
                <a:cxn ang="0">
                  <a:pos x="143" y="22"/>
                </a:cxn>
                <a:cxn ang="0">
                  <a:pos x="329" y="7"/>
                </a:cxn>
                <a:cxn ang="0">
                  <a:pos x="420" y="15"/>
                </a:cxn>
                <a:cxn ang="0">
                  <a:pos x="415" y="227"/>
                </a:cxn>
                <a:cxn ang="0">
                  <a:pos x="409" y="485"/>
                </a:cxn>
              </a:cxnLst>
              <a:rect l="0" t="0" r="r" b="b"/>
              <a:pathLst>
                <a:path w="438" h="757">
                  <a:moveTo>
                    <a:pt x="418" y="555"/>
                  </a:moveTo>
                  <a:lnTo>
                    <a:pt x="423" y="603"/>
                  </a:lnTo>
                  <a:lnTo>
                    <a:pt x="427" y="622"/>
                  </a:lnTo>
                  <a:lnTo>
                    <a:pt x="432" y="661"/>
                  </a:lnTo>
                  <a:lnTo>
                    <a:pt x="437" y="714"/>
                  </a:lnTo>
                  <a:lnTo>
                    <a:pt x="438" y="721"/>
                  </a:lnTo>
                  <a:lnTo>
                    <a:pt x="430" y="726"/>
                  </a:lnTo>
                  <a:lnTo>
                    <a:pt x="415" y="717"/>
                  </a:lnTo>
                  <a:lnTo>
                    <a:pt x="401" y="726"/>
                  </a:lnTo>
                  <a:lnTo>
                    <a:pt x="374" y="714"/>
                  </a:lnTo>
                  <a:lnTo>
                    <a:pt x="367" y="716"/>
                  </a:lnTo>
                  <a:lnTo>
                    <a:pt x="374" y="719"/>
                  </a:lnTo>
                  <a:lnTo>
                    <a:pt x="322" y="734"/>
                  </a:lnTo>
                  <a:lnTo>
                    <a:pt x="322" y="726"/>
                  </a:lnTo>
                  <a:lnTo>
                    <a:pt x="314" y="726"/>
                  </a:lnTo>
                  <a:lnTo>
                    <a:pt x="310" y="728"/>
                  </a:lnTo>
                  <a:lnTo>
                    <a:pt x="316" y="734"/>
                  </a:lnTo>
                  <a:lnTo>
                    <a:pt x="304" y="745"/>
                  </a:lnTo>
                  <a:lnTo>
                    <a:pt x="302" y="755"/>
                  </a:lnTo>
                  <a:lnTo>
                    <a:pt x="283" y="757"/>
                  </a:lnTo>
                  <a:lnTo>
                    <a:pt x="278" y="750"/>
                  </a:lnTo>
                  <a:lnTo>
                    <a:pt x="278" y="748"/>
                  </a:lnTo>
                  <a:lnTo>
                    <a:pt x="276" y="748"/>
                  </a:lnTo>
                  <a:lnTo>
                    <a:pt x="276" y="743"/>
                  </a:lnTo>
                  <a:lnTo>
                    <a:pt x="275" y="741"/>
                  </a:lnTo>
                  <a:lnTo>
                    <a:pt x="275" y="739"/>
                  </a:lnTo>
                  <a:lnTo>
                    <a:pt x="276" y="736"/>
                  </a:lnTo>
                  <a:lnTo>
                    <a:pt x="276" y="734"/>
                  </a:lnTo>
                  <a:lnTo>
                    <a:pt x="275" y="733"/>
                  </a:lnTo>
                  <a:lnTo>
                    <a:pt x="273" y="733"/>
                  </a:lnTo>
                  <a:lnTo>
                    <a:pt x="271" y="729"/>
                  </a:lnTo>
                  <a:lnTo>
                    <a:pt x="268" y="726"/>
                  </a:lnTo>
                  <a:lnTo>
                    <a:pt x="268" y="719"/>
                  </a:lnTo>
                  <a:lnTo>
                    <a:pt x="266" y="716"/>
                  </a:lnTo>
                  <a:lnTo>
                    <a:pt x="264" y="716"/>
                  </a:lnTo>
                  <a:lnTo>
                    <a:pt x="264" y="714"/>
                  </a:lnTo>
                  <a:lnTo>
                    <a:pt x="263" y="714"/>
                  </a:lnTo>
                  <a:lnTo>
                    <a:pt x="261" y="710"/>
                  </a:lnTo>
                  <a:lnTo>
                    <a:pt x="259" y="710"/>
                  </a:lnTo>
                  <a:lnTo>
                    <a:pt x="256" y="709"/>
                  </a:lnTo>
                  <a:lnTo>
                    <a:pt x="254" y="704"/>
                  </a:lnTo>
                  <a:lnTo>
                    <a:pt x="251" y="704"/>
                  </a:lnTo>
                  <a:lnTo>
                    <a:pt x="246" y="692"/>
                  </a:lnTo>
                  <a:lnTo>
                    <a:pt x="247" y="688"/>
                  </a:lnTo>
                  <a:lnTo>
                    <a:pt x="246" y="688"/>
                  </a:lnTo>
                  <a:lnTo>
                    <a:pt x="244" y="685"/>
                  </a:lnTo>
                  <a:lnTo>
                    <a:pt x="242" y="687"/>
                  </a:lnTo>
                  <a:lnTo>
                    <a:pt x="244" y="685"/>
                  </a:lnTo>
                  <a:lnTo>
                    <a:pt x="242" y="685"/>
                  </a:lnTo>
                  <a:lnTo>
                    <a:pt x="242" y="681"/>
                  </a:lnTo>
                  <a:lnTo>
                    <a:pt x="244" y="680"/>
                  </a:lnTo>
                  <a:lnTo>
                    <a:pt x="242" y="680"/>
                  </a:lnTo>
                  <a:lnTo>
                    <a:pt x="244" y="676"/>
                  </a:lnTo>
                  <a:lnTo>
                    <a:pt x="246" y="676"/>
                  </a:lnTo>
                  <a:lnTo>
                    <a:pt x="244" y="675"/>
                  </a:lnTo>
                  <a:lnTo>
                    <a:pt x="246" y="673"/>
                  </a:lnTo>
                  <a:lnTo>
                    <a:pt x="244" y="668"/>
                  </a:lnTo>
                  <a:lnTo>
                    <a:pt x="246" y="663"/>
                  </a:lnTo>
                  <a:lnTo>
                    <a:pt x="247" y="663"/>
                  </a:lnTo>
                  <a:lnTo>
                    <a:pt x="247" y="661"/>
                  </a:lnTo>
                  <a:lnTo>
                    <a:pt x="251" y="661"/>
                  </a:lnTo>
                  <a:lnTo>
                    <a:pt x="249" y="656"/>
                  </a:lnTo>
                  <a:lnTo>
                    <a:pt x="251" y="656"/>
                  </a:lnTo>
                  <a:lnTo>
                    <a:pt x="251" y="649"/>
                  </a:lnTo>
                  <a:lnTo>
                    <a:pt x="254" y="649"/>
                  </a:lnTo>
                  <a:lnTo>
                    <a:pt x="254" y="647"/>
                  </a:lnTo>
                  <a:lnTo>
                    <a:pt x="252" y="646"/>
                  </a:lnTo>
                  <a:lnTo>
                    <a:pt x="254" y="646"/>
                  </a:lnTo>
                  <a:lnTo>
                    <a:pt x="252" y="642"/>
                  </a:lnTo>
                  <a:lnTo>
                    <a:pt x="254" y="639"/>
                  </a:lnTo>
                  <a:lnTo>
                    <a:pt x="256" y="637"/>
                  </a:lnTo>
                  <a:lnTo>
                    <a:pt x="256" y="635"/>
                  </a:lnTo>
                  <a:lnTo>
                    <a:pt x="256" y="634"/>
                  </a:lnTo>
                  <a:lnTo>
                    <a:pt x="254" y="632"/>
                  </a:lnTo>
                  <a:lnTo>
                    <a:pt x="240" y="634"/>
                  </a:lnTo>
                  <a:lnTo>
                    <a:pt x="184" y="637"/>
                  </a:lnTo>
                  <a:lnTo>
                    <a:pt x="174" y="639"/>
                  </a:lnTo>
                  <a:lnTo>
                    <a:pt x="146" y="640"/>
                  </a:lnTo>
                  <a:lnTo>
                    <a:pt x="145" y="640"/>
                  </a:lnTo>
                  <a:lnTo>
                    <a:pt x="109" y="642"/>
                  </a:lnTo>
                  <a:lnTo>
                    <a:pt x="80" y="644"/>
                  </a:lnTo>
                  <a:lnTo>
                    <a:pt x="63" y="646"/>
                  </a:lnTo>
                  <a:lnTo>
                    <a:pt x="3" y="647"/>
                  </a:lnTo>
                  <a:lnTo>
                    <a:pt x="3" y="646"/>
                  </a:lnTo>
                  <a:lnTo>
                    <a:pt x="12" y="642"/>
                  </a:lnTo>
                  <a:lnTo>
                    <a:pt x="13" y="639"/>
                  </a:lnTo>
                  <a:lnTo>
                    <a:pt x="12" y="635"/>
                  </a:lnTo>
                  <a:lnTo>
                    <a:pt x="3" y="628"/>
                  </a:lnTo>
                  <a:lnTo>
                    <a:pt x="6" y="620"/>
                  </a:lnTo>
                  <a:lnTo>
                    <a:pt x="6" y="615"/>
                  </a:lnTo>
                  <a:lnTo>
                    <a:pt x="1" y="610"/>
                  </a:lnTo>
                  <a:lnTo>
                    <a:pt x="0" y="606"/>
                  </a:lnTo>
                  <a:lnTo>
                    <a:pt x="1" y="605"/>
                  </a:lnTo>
                  <a:lnTo>
                    <a:pt x="12" y="606"/>
                  </a:lnTo>
                  <a:lnTo>
                    <a:pt x="17" y="603"/>
                  </a:lnTo>
                  <a:lnTo>
                    <a:pt x="18" y="601"/>
                  </a:lnTo>
                  <a:lnTo>
                    <a:pt x="17" y="598"/>
                  </a:lnTo>
                  <a:lnTo>
                    <a:pt x="13" y="594"/>
                  </a:lnTo>
                  <a:lnTo>
                    <a:pt x="12" y="591"/>
                  </a:lnTo>
                  <a:lnTo>
                    <a:pt x="13" y="588"/>
                  </a:lnTo>
                  <a:lnTo>
                    <a:pt x="10" y="588"/>
                  </a:lnTo>
                  <a:lnTo>
                    <a:pt x="8" y="582"/>
                  </a:lnTo>
                  <a:lnTo>
                    <a:pt x="10" y="581"/>
                  </a:lnTo>
                  <a:lnTo>
                    <a:pt x="13" y="581"/>
                  </a:lnTo>
                  <a:lnTo>
                    <a:pt x="13" y="584"/>
                  </a:lnTo>
                  <a:lnTo>
                    <a:pt x="15" y="586"/>
                  </a:lnTo>
                  <a:lnTo>
                    <a:pt x="18" y="589"/>
                  </a:lnTo>
                  <a:lnTo>
                    <a:pt x="20" y="589"/>
                  </a:lnTo>
                  <a:lnTo>
                    <a:pt x="22" y="584"/>
                  </a:lnTo>
                  <a:lnTo>
                    <a:pt x="22" y="582"/>
                  </a:lnTo>
                  <a:lnTo>
                    <a:pt x="17" y="577"/>
                  </a:lnTo>
                  <a:lnTo>
                    <a:pt x="17" y="565"/>
                  </a:lnTo>
                  <a:lnTo>
                    <a:pt x="17" y="564"/>
                  </a:lnTo>
                  <a:lnTo>
                    <a:pt x="22" y="564"/>
                  </a:lnTo>
                  <a:lnTo>
                    <a:pt x="27" y="560"/>
                  </a:lnTo>
                  <a:lnTo>
                    <a:pt x="29" y="555"/>
                  </a:lnTo>
                  <a:lnTo>
                    <a:pt x="27" y="553"/>
                  </a:lnTo>
                  <a:lnTo>
                    <a:pt x="17" y="553"/>
                  </a:lnTo>
                  <a:lnTo>
                    <a:pt x="15" y="552"/>
                  </a:lnTo>
                  <a:lnTo>
                    <a:pt x="15" y="548"/>
                  </a:lnTo>
                  <a:lnTo>
                    <a:pt x="17" y="547"/>
                  </a:lnTo>
                  <a:lnTo>
                    <a:pt x="22" y="550"/>
                  </a:lnTo>
                  <a:lnTo>
                    <a:pt x="29" y="550"/>
                  </a:lnTo>
                  <a:lnTo>
                    <a:pt x="30" y="545"/>
                  </a:lnTo>
                  <a:lnTo>
                    <a:pt x="30" y="536"/>
                  </a:lnTo>
                  <a:lnTo>
                    <a:pt x="32" y="529"/>
                  </a:lnTo>
                  <a:lnTo>
                    <a:pt x="32" y="529"/>
                  </a:lnTo>
                  <a:lnTo>
                    <a:pt x="35" y="529"/>
                  </a:lnTo>
                  <a:lnTo>
                    <a:pt x="44" y="529"/>
                  </a:lnTo>
                  <a:lnTo>
                    <a:pt x="46" y="528"/>
                  </a:lnTo>
                  <a:lnTo>
                    <a:pt x="46" y="526"/>
                  </a:lnTo>
                  <a:lnTo>
                    <a:pt x="37" y="528"/>
                  </a:lnTo>
                  <a:lnTo>
                    <a:pt x="32" y="528"/>
                  </a:lnTo>
                  <a:lnTo>
                    <a:pt x="35" y="523"/>
                  </a:lnTo>
                  <a:lnTo>
                    <a:pt x="35" y="516"/>
                  </a:lnTo>
                  <a:lnTo>
                    <a:pt x="41" y="512"/>
                  </a:lnTo>
                  <a:lnTo>
                    <a:pt x="41" y="512"/>
                  </a:lnTo>
                  <a:lnTo>
                    <a:pt x="44" y="517"/>
                  </a:lnTo>
                  <a:lnTo>
                    <a:pt x="47" y="519"/>
                  </a:lnTo>
                  <a:lnTo>
                    <a:pt x="49" y="516"/>
                  </a:lnTo>
                  <a:lnTo>
                    <a:pt x="46" y="512"/>
                  </a:lnTo>
                  <a:lnTo>
                    <a:pt x="47" y="509"/>
                  </a:lnTo>
                  <a:lnTo>
                    <a:pt x="53" y="504"/>
                  </a:lnTo>
                  <a:lnTo>
                    <a:pt x="58" y="492"/>
                  </a:lnTo>
                  <a:lnTo>
                    <a:pt x="65" y="492"/>
                  </a:lnTo>
                  <a:lnTo>
                    <a:pt x="70" y="487"/>
                  </a:lnTo>
                  <a:lnTo>
                    <a:pt x="68" y="485"/>
                  </a:lnTo>
                  <a:lnTo>
                    <a:pt x="66" y="483"/>
                  </a:lnTo>
                  <a:lnTo>
                    <a:pt x="59" y="480"/>
                  </a:lnTo>
                  <a:lnTo>
                    <a:pt x="59" y="477"/>
                  </a:lnTo>
                  <a:lnTo>
                    <a:pt x="61" y="477"/>
                  </a:lnTo>
                  <a:lnTo>
                    <a:pt x="66" y="482"/>
                  </a:lnTo>
                  <a:lnTo>
                    <a:pt x="70" y="480"/>
                  </a:lnTo>
                  <a:lnTo>
                    <a:pt x="68" y="475"/>
                  </a:lnTo>
                  <a:lnTo>
                    <a:pt x="73" y="473"/>
                  </a:lnTo>
                  <a:lnTo>
                    <a:pt x="76" y="468"/>
                  </a:lnTo>
                  <a:lnTo>
                    <a:pt x="76" y="463"/>
                  </a:lnTo>
                  <a:lnTo>
                    <a:pt x="75" y="463"/>
                  </a:lnTo>
                  <a:lnTo>
                    <a:pt x="70" y="461"/>
                  </a:lnTo>
                  <a:lnTo>
                    <a:pt x="71" y="465"/>
                  </a:lnTo>
                  <a:lnTo>
                    <a:pt x="70" y="468"/>
                  </a:lnTo>
                  <a:lnTo>
                    <a:pt x="66" y="466"/>
                  </a:lnTo>
                  <a:lnTo>
                    <a:pt x="63" y="470"/>
                  </a:lnTo>
                  <a:lnTo>
                    <a:pt x="58" y="468"/>
                  </a:lnTo>
                  <a:lnTo>
                    <a:pt x="56" y="463"/>
                  </a:lnTo>
                  <a:lnTo>
                    <a:pt x="56" y="458"/>
                  </a:lnTo>
                  <a:lnTo>
                    <a:pt x="61" y="454"/>
                  </a:lnTo>
                  <a:lnTo>
                    <a:pt x="65" y="456"/>
                  </a:lnTo>
                  <a:lnTo>
                    <a:pt x="65" y="454"/>
                  </a:lnTo>
                  <a:lnTo>
                    <a:pt x="68" y="454"/>
                  </a:lnTo>
                  <a:lnTo>
                    <a:pt x="71" y="451"/>
                  </a:lnTo>
                  <a:lnTo>
                    <a:pt x="80" y="454"/>
                  </a:lnTo>
                  <a:lnTo>
                    <a:pt x="80" y="447"/>
                  </a:lnTo>
                  <a:lnTo>
                    <a:pt x="78" y="444"/>
                  </a:lnTo>
                  <a:lnTo>
                    <a:pt x="78" y="442"/>
                  </a:lnTo>
                  <a:lnTo>
                    <a:pt x="80" y="442"/>
                  </a:lnTo>
                  <a:lnTo>
                    <a:pt x="85" y="442"/>
                  </a:lnTo>
                  <a:lnTo>
                    <a:pt x="87" y="441"/>
                  </a:lnTo>
                  <a:lnTo>
                    <a:pt x="92" y="430"/>
                  </a:lnTo>
                  <a:lnTo>
                    <a:pt x="90" y="429"/>
                  </a:lnTo>
                  <a:lnTo>
                    <a:pt x="87" y="436"/>
                  </a:lnTo>
                  <a:lnTo>
                    <a:pt x="78" y="434"/>
                  </a:lnTo>
                  <a:lnTo>
                    <a:pt x="76" y="432"/>
                  </a:lnTo>
                  <a:lnTo>
                    <a:pt x="75" y="427"/>
                  </a:lnTo>
                  <a:lnTo>
                    <a:pt x="78" y="424"/>
                  </a:lnTo>
                  <a:lnTo>
                    <a:pt x="80" y="420"/>
                  </a:lnTo>
                  <a:lnTo>
                    <a:pt x="76" y="418"/>
                  </a:lnTo>
                  <a:lnTo>
                    <a:pt x="71" y="420"/>
                  </a:lnTo>
                  <a:lnTo>
                    <a:pt x="68" y="420"/>
                  </a:lnTo>
                  <a:lnTo>
                    <a:pt x="59" y="413"/>
                  </a:lnTo>
                  <a:lnTo>
                    <a:pt x="59" y="408"/>
                  </a:lnTo>
                  <a:lnTo>
                    <a:pt x="63" y="405"/>
                  </a:lnTo>
                  <a:lnTo>
                    <a:pt x="70" y="413"/>
                  </a:lnTo>
                  <a:lnTo>
                    <a:pt x="71" y="413"/>
                  </a:lnTo>
                  <a:lnTo>
                    <a:pt x="75" y="412"/>
                  </a:lnTo>
                  <a:lnTo>
                    <a:pt x="75" y="410"/>
                  </a:lnTo>
                  <a:lnTo>
                    <a:pt x="66" y="406"/>
                  </a:lnTo>
                  <a:lnTo>
                    <a:pt x="65" y="403"/>
                  </a:lnTo>
                  <a:lnTo>
                    <a:pt x="66" y="400"/>
                  </a:lnTo>
                  <a:lnTo>
                    <a:pt x="70" y="400"/>
                  </a:lnTo>
                  <a:lnTo>
                    <a:pt x="73" y="395"/>
                  </a:lnTo>
                  <a:lnTo>
                    <a:pt x="75" y="393"/>
                  </a:lnTo>
                  <a:lnTo>
                    <a:pt x="73" y="389"/>
                  </a:lnTo>
                  <a:lnTo>
                    <a:pt x="70" y="389"/>
                  </a:lnTo>
                  <a:lnTo>
                    <a:pt x="68" y="395"/>
                  </a:lnTo>
                  <a:lnTo>
                    <a:pt x="65" y="396"/>
                  </a:lnTo>
                  <a:lnTo>
                    <a:pt x="59" y="398"/>
                  </a:lnTo>
                  <a:lnTo>
                    <a:pt x="54" y="391"/>
                  </a:lnTo>
                  <a:lnTo>
                    <a:pt x="54" y="388"/>
                  </a:lnTo>
                  <a:lnTo>
                    <a:pt x="65" y="377"/>
                  </a:lnTo>
                  <a:lnTo>
                    <a:pt x="59" y="374"/>
                  </a:lnTo>
                  <a:lnTo>
                    <a:pt x="54" y="374"/>
                  </a:lnTo>
                  <a:lnTo>
                    <a:pt x="53" y="372"/>
                  </a:lnTo>
                  <a:lnTo>
                    <a:pt x="53" y="360"/>
                  </a:lnTo>
                  <a:lnTo>
                    <a:pt x="61" y="354"/>
                  </a:lnTo>
                  <a:lnTo>
                    <a:pt x="61" y="342"/>
                  </a:lnTo>
                  <a:lnTo>
                    <a:pt x="59" y="336"/>
                  </a:lnTo>
                  <a:lnTo>
                    <a:pt x="56" y="336"/>
                  </a:lnTo>
                  <a:lnTo>
                    <a:pt x="54" y="340"/>
                  </a:lnTo>
                  <a:lnTo>
                    <a:pt x="54" y="345"/>
                  </a:lnTo>
                  <a:lnTo>
                    <a:pt x="53" y="348"/>
                  </a:lnTo>
                  <a:lnTo>
                    <a:pt x="49" y="350"/>
                  </a:lnTo>
                  <a:lnTo>
                    <a:pt x="46" y="348"/>
                  </a:lnTo>
                  <a:lnTo>
                    <a:pt x="44" y="345"/>
                  </a:lnTo>
                  <a:lnTo>
                    <a:pt x="49" y="335"/>
                  </a:lnTo>
                  <a:lnTo>
                    <a:pt x="49" y="333"/>
                  </a:lnTo>
                  <a:lnTo>
                    <a:pt x="49" y="331"/>
                  </a:lnTo>
                  <a:lnTo>
                    <a:pt x="49" y="330"/>
                  </a:lnTo>
                  <a:lnTo>
                    <a:pt x="54" y="328"/>
                  </a:lnTo>
                  <a:lnTo>
                    <a:pt x="54" y="325"/>
                  </a:lnTo>
                  <a:lnTo>
                    <a:pt x="51" y="321"/>
                  </a:lnTo>
                  <a:lnTo>
                    <a:pt x="46" y="318"/>
                  </a:lnTo>
                  <a:lnTo>
                    <a:pt x="44" y="314"/>
                  </a:lnTo>
                  <a:lnTo>
                    <a:pt x="46" y="313"/>
                  </a:lnTo>
                  <a:lnTo>
                    <a:pt x="54" y="314"/>
                  </a:lnTo>
                  <a:lnTo>
                    <a:pt x="58" y="313"/>
                  </a:lnTo>
                  <a:lnTo>
                    <a:pt x="58" y="309"/>
                  </a:lnTo>
                  <a:lnTo>
                    <a:pt x="56" y="301"/>
                  </a:lnTo>
                  <a:lnTo>
                    <a:pt x="61" y="297"/>
                  </a:lnTo>
                  <a:lnTo>
                    <a:pt x="63" y="290"/>
                  </a:lnTo>
                  <a:lnTo>
                    <a:pt x="61" y="289"/>
                  </a:lnTo>
                  <a:lnTo>
                    <a:pt x="58" y="290"/>
                  </a:lnTo>
                  <a:lnTo>
                    <a:pt x="56" y="297"/>
                  </a:lnTo>
                  <a:lnTo>
                    <a:pt x="53" y="294"/>
                  </a:lnTo>
                  <a:lnTo>
                    <a:pt x="49" y="285"/>
                  </a:lnTo>
                  <a:lnTo>
                    <a:pt x="51" y="280"/>
                  </a:lnTo>
                  <a:lnTo>
                    <a:pt x="54" y="275"/>
                  </a:lnTo>
                  <a:lnTo>
                    <a:pt x="58" y="272"/>
                  </a:lnTo>
                  <a:lnTo>
                    <a:pt x="59" y="268"/>
                  </a:lnTo>
                  <a:lnTo>
                    <a:pt x="59" y="263"/>
                  </a:lnTo>
                  <a:lnTo>
                    <a:pt x="58" y="263"/>
                  </a:lnTo>
                  <a:lnTo>
                    <a:pt x="56" y="263"/>
                  </a:lnTo>
                  <a:lnTo>
                    <a:pt x="54" y="272"/>
                  </a:lnTo>
                  <a:lnTo>
                    <a:pt x="49" y="275"/>
                  </a:lnTo>
                  <a:lnTo>
                    <a:pt x="44" y="275"/>
                  </a:lnTo>
                  <a:lnTo>
                    <a:pt x="41" y="272"/>
                  </a:lnTo>
                  <a:lnTo>
                    <a:pt x="41" y="270"/>
                  </a:lnTo>
                  <a:lnTo>
                    <a:pt x="51" y="266"/>
                  </a:lnTo>
                  <a:lnTo>
                    <a:pt x="51" y="265"/>
                  </a:lnTo>
                  <a:lnTo>
                    <a:pt x="51" y="263"/>
                  </a:lnTo>
                  <a:lnTo>
                    <a:pt x="49" y="260"/>
                  </a:lnTo>
                  <a:lnTo>
                    <a:pt x="46" y="256"/>
                  </a:lnTo>
                  <a:lnTo>
                    <a:pt x="44" y="258"/>
                  </a:lnTo>
                  <a:lnTo>
                    <a:pt x="44" y="263"/>
                  </a:lnTo>
                  <a:lnTo>
                    <a:pt x="44" y="266"/>
                  </a:lnTo>
                  <a:lnTo>
                    <a:pt x="37" y="266"/>
                  </a:lnTo>
                  <a:lnTo>
                    <a:pt x="37" y="265"/>
                  </a:lnTo>
                  <a:lnTo>
                    <a:pt x="41" y="263"/>
                  </a:lnTo>
                  <a:lnTo>
                    <a:pt x="42" y="256"/>
                  </a:lnTo>
                  <a:lnTo>
                    <a:pt x="42" y="255"/>
                  </a:lnTo>
                  <a:lnTo>
                    <a:pt x="41" y="253"/>
                  </a:lnTo>
                  <a:lnTo>
                    <a:pt x="39" y="253"/>
                  </a:lnTo>
                  <a:lnTo>
                    <a:pt x="37" y="249"/>
                  </a:lnTo>
                  <a:lnTo>
                    <a:pt x="37" y="244"/>
                  </a:lnTo>
                  <a:lnTo>
                    <a:pt x="42" y="246"/>
                  </a:lnTo>
                  <a:lnTo>
                    <a:pt x="44" y="246"/>
                  </a:lnTo>
                  <a:lnTo>
                    <a:pt x="46" y="239"/>
                  </a:lnTo>
                  <a:lnTo>
                    <a:pt x="46" y="237"/>
                  </a:lnTo>
                  <a:lnTo>
                    <a:pt x="39" y="232"/>
                  </a:lnTo>
                  <a:lnTo>
                    <a:pt x="37" y="229"/>
                  </a:lnTo>
                  <a:lnTo>
                    <a:pt x="37" y="225"/>
                  </a:lnTo>
                  <a:lnTo>
                    <a:pt x="44" y="224"/>
                  </a:lnTo>
                  <a:lnTo>
                    <a:pt x="49" y="231"/>
                  </a:lnTo>
                  <a:lnTo>
                    <a:pt x="54" y="232"/>
                  </a:lnTo>
                  <a:lnTo>
                    <a:pt x="59" y="229"/>
                  </a:lnTo>
                  <a:lnTo>
                    <a:pt x="59" y="225"/>
                  </a:lnTo>
                  <a:lnTo>
                    <a:pt x="58" y="224"/>
                  </a:lnTo>
                  <a:lnTo>
                    <a:pt x="51" y="225"/>
                  </a:lnTo>
                  <a:lnTo>
                    <a:pt x="47" y="225"/>
                  </a:lnTo>
                  <a:lnTo>
                    <a:pt x="47" y="224"/>
                  </a:lnTo>
                  <a:lnTo>
                    <a:pt x="46" y="215"/>
                  </a:lnTo>
                  <a:lnTo>
                    <a:pt x="46" y="215"/>
                  </a:lnTo>
                  <a:lnTo>
                    <a:pt x="51" y="215"/>
                  </a:lnTo>
                  <a:lnTo>
                    <a:pt x="56" y="214"/>
                  </a:lnTo>
                  <a:lnTo>
                    <a:pt x="59" y="215"/>
                  </a:lnTo>
                  <a:lnTo>
                    <a:pt x="61" y="217"/>
                  </a:lnTo>
                  <a:lnTo>
                    <a:pt x="65" y="215"/>
                  </a:lnTo>
                  <a:lnTo>
                    <a:pt x="66" y="212"/>
                  </a:lnTo>
                  <a:lnTo>
                    <a:pt x="65" y="210"/>
                  </a:lnTo>
                  <a:lnTo>
                    <a:pt x="59" y="208"/>
                  </a:lnTo>
                  <a:lnTo>
                    <a:pt x="56" y="203"/>
                  </a:lnTo>
                  <a:lnTo>
                    <a:pt x="56" y="200"/>
                  </a:lnTo>
                  <a:lnTo>
                    <a:pt x="61" y="190"/>
                  </a:lnTo>
                  <a:lnTo>
                    <a:pt x="53" y="185"/>
                  </a:lnTo>
                  <a:lnTo>
                    <a:pt x="51" y="181"/>
                  </a:lnTo>
                  <a:lnTo>
                    <a:pt x="53" y="179"/>
                  </a:lnTo>
                  <a:lnTo>
                    <a:pt x="58" y="181"/>
                  </a:lnTo>
                  <a:lnTo>
                    <a:pt x="61" y="181"/>
                  </a:lnTo>
                  <a:lnTo>
                    <a:pt x="63" y="185"/>
                  </a:lnTo>
                  <a:lnTo>
                    <a:pt x="65" y="186"/>
                  </a:lnTo>
                  <a:lnTo>
                    <a:pt x="66" y="185"/>
                  </a:lnTo>
                  <a:lnTo>
                    <a:pt x="68" y="183"/>
                  </a:lnTo>
                  <a:lnTo>
                    <a:pt x="66" y="179"/>
                  </a:lnTo>
                  <a:lnTo>
                    <a:pt x="66" y="178"/>
                  </a:lnTo>
                  <a:lnTo>
                    <a:pt x="68" y="174"/>
                  </a:lnTo>
                  <a:lnTo>
                    <a:pt x="76" y="173"/>
                  </a:lnTo>
                  <a:lnTo>
                    <a:pt x="78" y="162"/>
                  </a:lnTo>
                  <a:lnTo>
                    <a:pt x="73" y="162"/>
                  </a:lnTo>
                  <a:lnTo>
                    <a:pt x="68" y="159"/>
                  </a:lnTo>
                  <a:lnTo>
                    <a:pt x="66" y="155"/>
                  </a:lnTo>
                  <a:lnTo>
                    <a:pt x="70" y="150"/>
                  </a:lnTo>
                  <a:lnTo>
                    <a:pt x="80" y="155"/>
                  </a:lnTo>
                  <a:lnTo>
                    <a:pt x="83" y="155"/>
                  </a:lnTo>
                  <a:lnTo>
                    <a:pt x="85" y="152"/>
                  </a:lnTo>
                  <a:lnTo>
                    <a:pt x="83" y="149"/>
                  </a:lnTo>
                  <a:lnTo>
                    <a:pt x="71" y="147"/>
                  </a:lnTo>
                  <a:lnTo>
                    <a:pt x="68" y="142"/>
                  </a:lnTo>
                  <a:lnTo>
                    <a:pt x="70" y="140"/>
                  </a:lnTo>
                  <a:lnTo>
                    <a:pt x="78" y="145"/>
                  </a:lnTo>
                  <a:lnTo>
                    <a:pt x="82" y="142"/>
                  </a:lnTo>
                  <a:lnTo>
                    <a:pt x="82" y="135"/>
                  </a:lnTo>
                  <a:lnTo>
                    <a:pt x="85" y="132"/>
                  </a:lnTo>
                  <a:lnTo>
                    <a:pt x="87" y="132"/>
                  </a:lnTo>
                  <a:lnTo>
                    <a:pt x="90" y="135"/>
                  </a:lnTo>
                  <a:lnTo>
                    <a:pt x="92" y="128"/>
                  </a:lnTo>
                  <a:lnTo>
                    <a:pt x="90" y="121"/>
                  </a:lnTo>
                  <a:lnTo>
                    <a:pt x="90" y="120"/>
                  </a:lnTo>
                  <a:lnTo>
                    <a:pt x="99" y="118"/>
                  </a:lnTo>
                  <a:lnTo>
                    <a:pt x="100" y="121"/>
                  </a:lnTo>
                  <a:lnTo>
                    <a:pt x="99" y="128"/>
                  </a:lnTo>
                  <a:lnTo>
                    <a:pt x="100" y="128"/>
                  </a:lnTo>
                  <a:lnTo>
                    <a:pt x="102" y="126"/>
                  </a:lnTo>
                  <a:lnTo>
                    <a:pt x="102" y="120"/>
                  </a:lnTo>
                  <a:lnTo>
                    <a:pt x="109" y="114"/>
                  </a:lnTo>
                  <a:lnTo>
                    <a:pt x="112" y="109"/>
                  </a:lnTo>
                  <a:lnTo>
                    <a:pt x="112" y="106"/>
                  </a:lnTo>
                  <a:lnTo>
                    <a:pt x="111" y="99"/>
                  </a:lnTo>
                  <a:lnTo>
                    <a:pt x="111" y="96"/>
                  </a:lnTo>
                  <a:lnTo>
                    <a:pt x="112" y="94"/>
                  </a:lnTo>
                  <a:lnTo>
                    <a:pt x="116" y="92"/>
                  </a:lnTo>
                  <a:lnTo>
                    <a:pt x="117" y="91"/>
                  </a:lnTo>
                  <a:lnTo>
                    <a:pt x="111" y="82"/>
                  </a:lnTo>
                  <a:lnTo>
                    <a:pt x="109" y="79"/>
                  </a:lnTo>
                  <a:lnTo>
                    <a:pt x="111" y="77"/>
                  </a:lnTo>
                  <a:lnTo>
                    <a:pt x="112" y="68"/>
                  </a:lnTo>
                  <a:lnTo>
                    <a:pt x="114" y="70"/>
                  </a:lnTo>
                  <a:lnTo>
                    <a:pt x="114" y="75"/>
                  </a:lnTo>
                  <a:lnTo>
                    <a:pt x="116" y="77"/>
                  </a:lnTo>
                  <a:lnTo>
                    <a:pt x="119" y="77"/>
                  </a:lnTo>
                  <a:lnTo>
                    <a:pt x="124" y="72"/>
                  </a:lnTo>
                  <a:lnTo>
                    <a:pt x="123" y="67"/>
                  </a:lnTo>
                  <a:lnTo>
                    <a:pt x="117" y="67"/>
                  </a:lnTo>
                  <a:lnTo>
                    <a:pt x="116" y="65"/>
                  </a:lnTo>
                  <a:lnTo>
                    <a:pt x="112" y="53"/>
                  </a:lnTo>
                  <a:lnTo>
                    <a:pt x="116" y="51"/>
                  </a:lnTo>
                  <a:lnTo>
                    <a:pt x="116" y="51"/>
                  </a:lnTo>
                  <a:lnTo>
                    <a:pt x="119" y="53"/>
                  </a:lnTo>
                  <a:lnTo>
                    <a:pt x="119" y="56"/>
                  </a:lnTo>
                  <a:lnTo>
                    <a:pt x="117" y="60"/>
                  </a:lnTo>
                  <a:lnTo>
                    <a:pt x="119" y="63"/>
                  </a:lnTo>
                  <a:lnTo>
                    <a:pt x="121" y="63"/>
                  </a:lnTo>
                  <a:lnTo>
                    <a:pt x="126" y="60"/>
                  </a:lnTo>
                  <a:lnTo>
                    <a:pt x="126" y="58"/>
                  </a:lnTo>
                  <a:lnTo>
                    <a:pt x="123" y="51"/>
                  </a:lnTo>
                  <a:lnTo>
                    <a:pt x="124" y="48"/>
                  </a:lnTo>
                  <a:lnTo>
                    <a:pt x="121" y="43"/>
                  </a:lnTo>
                  <a:lnTo>
                    <a:pt x="121" y="39"/>
                  </a:lnTo>
                  <a:lnTo>
                    <a:pt x="126" y="38"/>
                  </a:lnTo>
                  <a:lnTo>
                    <a:pt x="128" y="39"/>
                  </a:lnTo>
                  <a:lnTo>
                    <a:pt x="126" y="46"/>
                  </a:lnTo>
                  <a:lnTo>
                    <a:pt x="128" y="46"/>
                  </a:lnTo>
                  <a:lnTo>
                    <a:pt x="131" y="44"/>
                  </a:lnTo>
                  <a:lnTo>
                    <a:pt x="138" y="41"/>
                  </a:lnTo>
                  <a:lnTo>
                    <a:pt x="140" y="43"/>
                  </a:lnTo>
                  <a:lnTo>
                    <a:pt x="143" y="43"/>
                  </a:lnTo>
                  <a:lnTo>
                    <a:pt x="143" y="41"/>
                  </a:lnTo>
                  <a:lnTo>
                    <a:pt x="143" y="38"/>
                  </a:lnTo>
                  <a:lnTo>
                    <a:pt x="146" y="34"/>
                  </a:lnTo>
                  <a:lnTo>
                    <a:pt x="150" y="31"/>
                  </a:lnTo>
                  <a:lnTo>
                    <a:pt x="150" y="29"/>
                  </a:lnTo>
                  <a:lnTo>
                    <a:pt x="148" y="27"/>
                  </a:lnTo>
                  <a:lnTo>
                    <a:pt x="143" y="22"/>
                  </a:lnTo>
                  <a:lnTo>
                    <a:pt x="141" y="19"/>
                  </a:lnTo>
                  <a:lnTo>
                    <a:pt x="215" y="15"/>
                  </a:lnTo>
                  <a:lnTo>
                    <a:pt x="223" y="14"/>
                  </a:lnTo>
                  <a:lnTo>
                    <a:pt x="263" y="12"/>
                  </a:lnTo>
                  <a:lnTo>
                    <a:pt x="280" y="10"/>
                  </a:lnTo>
                  <a:lnTo>
                    <a:pt x="304" y="9"/>
                  </a:lnTo>
                  <a:lnTo>
                    <a:pt x="329" y="7"/>
                  </a:lnTo>
                  <a:lnTo>
                    <a:pt x="333" y="5"/>
                  </a:lnTo>
                  <a:lnTo>
                    <a:pt x="382" y="2"/>
                  </a:lnTo>
                  <a:lnTo>
                    <a:pt x="387" y="2"/>
                  </a:lnTo>
                  <a:lnTo>
                    <a:pt x="406" y="0"/>
                  </a:lnTo>
                  <a:lnTo>
                    <a:pt x="413" y="10"/>
                  </a:lnTo>
                  <a:lnTo>
                    <a:pt x="418" y="15"/>
                  </a:lnTo>
                  <a:lnTo>
                    <a:pt x="420" y="15"/>
                  </a:lnTo>
                  <a:lnTo>
                    <a:pt x="418" y="65"/>
                  </a:lnTo>
                  <a:lnTo>
                    <a:pt x="418" y="82"/>
                  </a:lnTo>
                  <a:lnTo>
                    <a:pt x="418" y="104"/>
                  </a:lnTo>
                  <a:lnTo>
                    <a:pt x="418" y="142"/>
                  </a:lnTo>
                  <a:lnTo>
                    <a:pt x="416" y="147"/>
                  </a:lnTo>
                  <a:lnTo>
                    <a:pt x="415" y="196"/>
                  </a:lnTo>
                  <a:lnTo>
                    <a:pt x="415" y="227"/>
                  </a:lnTo>
                  <a:lnTo>
                    <a:pt x="415" y="266"/>
                  </a:lnTo>
                  <a:lnTo>
                    <a:pt x="413" y="314"/>
                  </a:lnTo>
                  <a:lnTo>
                    <a:pt x="413" y="323"/>
                  </a:lnTo>
                  <a:lnTo>
                    <a:pt x="411" y="377"/>
                  </a:lnTo>
                  <a:lnTo>
                    <a:pt x="411" y="418"/>
                  </a:lnTo>
                  <a:lnTo>
                    <a:pt x="409" y="432"/>
                  </a:lnTo>
                  <a:lnTo>
                    <a:pt x="409" y="485"/>
                  </a:lnTo>
                  <a:lnTo>
                    <a:pt x="413" y="514"/>
                  </a:lnTo>
                  <a:lnTo>
                    <a:pt x="418" y="555"/>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57" name="Freeform 1789"/>
            <p:cNvSpPr>
              <a:spLocks noEditPoints="1"/>
            </p:cNvSpPr>
            <p:nvPr/>
          </p:nvSpPr>
          <p:spPr bwMode="auto">
            <a:xfrm>
              <a:off x="3192" y="2665"/>
              <a:ext cx="264" cy="278"/>
            </a:xfrm>
            <a:custGeom>
              <a:avLst/>
              <a:gdLst/>
              <a:ahLst/>
              <a:cxnLst>
                <a:cxn ang="0">
                  <a:pos x="121" y="492"/>
                </a:cxn>
                <a:cxn ang="0">
                  <a:pos x="124" y="466"/>
                </a:cxn>
                <a:cxn ang="0">
                  <a:pos x="136" y="453"/>
                </a:cxn>
                <a:cxn ang="0">
                  <a:pos x="126" y="436"/>
                </a:cxn>
                <a:cxn ang="0">
                  <a:pos x="109" y="405"/>
                </a:cxn>
                <a:cxn ang="0">
                  <a:pos x="100" y="383"/>
                </a:cxn>
                <a:cxn ang="0">
                  <a:pos x="78" y="325"/>
                </a:cxn>
                <a:cxn ang="0">
                  <a:pos x="44" y="196"/>
                </a:cxn>
                <a:cxn ang="0">
                  <a:pos x="5" y="60"/>
                </a:cxn>
                <a:cxn ang="0">
                  <a:pos x="80" y="31"/>
                </a:cxn>
                <a:cxn ang="0">
                  <a:pos x="201" y="17"/>
                </a:cxn>
                <a:cxn ang="0">
                  <a:pos x="312" y="9"/>
                </a:cxn>
                <a:cxn ang="0">
                  <a:pos x="307" y="12"/>
                </a:cxn>
                <a:cxn ang="0">
                  <a:pos x="297" y="22"/>
                </a:cxn>
                <a:cxn ang="0">
                  <a:pos x="292" y="34"/>
                </a:cxn>
                <a:cxn ang="0">
                  <a:pos x="295" y="56"/>
                </a:cxn>
                <a:cxn ang="0">
                  <a:pos x="326" y="75"/>
                </a:cxn>
                <a:cxn ang="0">
                  <a:pos x="356" y="87"/>
                </a:cxn>
                <a:cxn ang="0">
                  <a:pos x="373" y="116"/>
                </a:cxn>
                <a:cxn ang="0">
                  <a:pos x="401" y="152"/>
                </a:cxn>
                <a:cxn ang="0">
                  <a:pos x="432" y="167"/>
                </a:cxn>
                <a:cxn ang="0">
                  <a:pos x="455" y="196"/>
                </a:cxn>
                <a:cxn ang="0">
                  <a:pos x="479" y="207"/>
                </a:cxn>
                <a:cxn ang="0">
                  <a:pos x="496" y="224"/>
                </a:cxn>
                <a:cxn ang="0">
                  <a:pos x="498" y="236"/>
                </a:cxn>
                <a:cxn ang="0">
                  <a:pos x="510" y="244"/>
                </a:cxn>
                <a:cxn ang="0">
                  <a:pos x="519" y="251"/>
                </a:cxn>
                <a:cxn ang="0">
                  <a:pos x="543" y="268"/>
                </a:cxn>
                <a:cxn ang="0">
                  <a:pos x="560" y="278"/>
                </a:cxn>
                <a:cxn ang="0">
                  <a:pos x="563" y="297"/>
                </a:cxn>
                <a:cxn ang="0">
                  <a:pos x="573" y="306"/>
                </a:cxn>
                <a:cxn ang="0">
                  <a:pos x="578" y="325"/>
                </a:cxn>
                <a:cxn ang="0">
                  <a:pos x="587" y="340"/>
                </a:cxn>
                <a:cxn ang="0">
                  <a:pos x="611" y="355"/>
                </a:cxn>
                <a:cxn ang="0">
                  <a:pos x="621" y="374"/>
                </a:cxn>
                <a:cxn ang="0">
                  <a:pos x="631" y="408"/>
                </a:cxn>
                <a:cxn ang="0">
                  <a:pos x="623" y="441"/>
                </a:cxn>
                <a:cxn ang="0">
                  <a:pos x="621" y="439"/>
                </a:cxn>
                <a:cxn ang="0">
                  <a:pos x="635" y="466"/>
                </a:cxn>
                <a:cxn ang="0">
                  <a:pos x="631" y="487"/>
                </a:cxn>
                <a:cxn ang="0">
                  <a:pos x="614" y="529"/>
                </a:cxn>
                <a:cxn ang="0">
                  <a:pos x="618" y="560"/>
                </a:cxn>
                <a:cxn ang="0">
                  <a:pos x="602" y="591"/>
                </a:cxn>
                <a:cxn ang="0">
                  <a:pos x="599" y="628"/>
                </a:cxn>
                <a:cxn ang="0">
                  <a:pos x="577" y="625"/>
                </a:cxn>
                <a:cxn ang="0">
                  <a:pos x="551" y="620"/>
                </a:cxn>
                <a:cxn ang="0">
                  <a:pos x="541" y="632"/>
                </a:cxn>
                <a:cxn ang="0">
                  <a:pos x="548" y="681"/>
                </a:cxn>
                <a:cxn ang="0">
                  <a:pos x="525" y="676"/>
                </a:cxn>
                <a:cxn ang="0">
                  <a:pos x="473" y="669"/>
                </a:cxn>
                <a:cxn ang="0">
                  <a:pos x="319" y="678"/>
                </a:cxn>
                <a:cxn ang="0">
                  <a:pos x="170" y="688"/>
                </a:cxn>
                <a:cxn ang="0">
                  <a:pos x="157" y="663"/>
                </a:cxn>
                <a:cxn ang="0">
                  <a:pos x="140" y="628"/>
                </a:cxn>
                <a:cxn ang="0">
                  <a:pos x="131" y="601"/>
                </a:cxn>
                <a:cxn ang="0">
                  <a:pos x="131" y="562"/>
                </a:cxn>
                <a:cxn ang="0">
                  <a:pos x="609" y="599"/>
                </a:cxn>
                <a:cxn ang="0">
                  <a:pos x="607" y="603"/>
                </a:cxn>
              </a:cxnLst>
              <a:rect l="0" t="0" r="r" b="b"/>
              <a:pathLst>
                <a:path w="660" h="695">
                  <a:moveTo>
                    <a:pt x="116" y="529"/>
                  </a:moveTo>
                  <a:lnTo>
                    <a:pt x="116" y="528"/>
                  </a:lnTo>
                  <a:lnTo>
                    <a:pt x="114" y="517"/>
                  </a:lnTo>
                  <a:lnTo>
                    <a:pt x="116" y="509"/>
                  </a:lnTo>
                  <a:lnTo>
                    <a:pt x="121" y="497"/>
                  </a:lnTo>
                  <a:lnTo>
                    <a:pt x="121" y="492"/>
                  </a:lnTo>
                  <a:lnTo>
                    <a:pt x="119" y="487"/>
                  </a:lnTo>
                  <a:lnTo>
                    <a:pt x="121" y="483"/>
                  </a:lnTo>
                  <a:lnTo>
                    <a:pt x="121" y="480"/>
                  </a:lnTo>
                  <a:lnTo>
                    <a:pt x="119" y="475"/>
                  </a:lnTo>
                  <a:lnTo>
                    <a:pt x="122" y="468"/>
                  </a:lnTo>
                  <a:lnTo>
                    <a:pt x="124" y="466"/>
                  </a:lnTo>
                  <a:lnTo>
                    <a:pt x="131" y="463"/>
                  </a:lnTo>
                  <a:lnTo>
                    <a:pt x="128" y="459"/>
                  </a:lnTo>
                  <a:lnTo>
                    <a:pt x="134" y="459"/>
                  </a:lnTo>
                  <a:lnTo>
                    <a:pt x="136" y="456"/>
                  </a:lnTo>
                  <a:lnTo>
                    <a:pt x="134" y="454"/>
                  </a:lnTo>
                  <a:lnTo>
                    <a:pt x="136" y="453"/>
                  </a:lnTo>
                  <a:lnTo>
                    <a:pt x="138" y="453"/>
                  </a:lnTo>
                  <a:lnTo>
                    <a:pt x="138" y="451"/>
                  </a:lnTo>
                  <a:lnTo>
                    <a:pt x="134" y="447"/>
                  </a:lnTo>
                  <a:lnTo>
                    <a:pt x="122" y="442"/>
                  </a:lnTo>
                  <a:lnTo>
                    <a:pt x="122" y="441"/>
                  </a:lnTo>
                  <a:lnTo>
                    <a:pt x="126" y="436"/>
                  </a:lnTo>
                  <a:lnTo>
                    <a:pt x="124" y="434"/>
                  </a:lnTo>
                  <a:lnTo>
                    <a:pt x="126" y="432"/>
                  </a:lnTo>
                  <a:lnTo>
                    <a:pt x="126" y="427"/>
                  </a:lnTo>
                  <a:lnTo>
                    <a:pt x="122" y="424"/>
                  </a:lnTo>
                  <a:lnTo>
                    <a:pt x="121" y="413"/>
                  </a:lnTo>
                  <a:lnTo>
                    <a:pt x="109" y="405"/>
                  </a:lnTo>
                  <a:lnTo>
                    <a:pt x="107" y="401"/>
                  </a:lnTo>
                  <a:lnTo>
                    <a:pt x="107" y="398"/>
                  </a:lnTo>
                  <a:lnTo>
                    <a:pt x="104" y="396"/>
                  </a:lnTo>
                  <a:lnTo>
                    <a:pt x="105" y="391"/>
                  </a:lnTo>
                  <a:lnTo>
                    <a:pt x="102" y="389"/>
                  </a:lnTo>
                  <a:lnTo>
                    <a:pt x="100" y="383"/>
                  </a:lnTo>
                  <a:lnTo>
                    <a:pt x="100" y="381"/>
                  </a:lnTo>
                  <a:lnTo>
                    <a:pt x="99" y="379"/>
                  </a:lnTo>
                  <a:lnTo>
                    <a:pt x="99" y="376"/>
                  </a:lnTo>
                  <a:lnTo>
                    <a:pt x="93" y="371"/>
                  </a:lnTo>
                  <a:lnTo>
                    <a:pt x="90" y="362"/>
                  </a:lnTo>
                  <a:lnTo>
                    <a:pt x="78" y="325"/>
                  </a:lnTo>
                  <a:lnTo>
                    <a:pt x="78" y="323"/>
                  </a:lnTo>
                  <a:lnTo>
                    <a:pt x="66" y="278"/>
                  </a:lnTo>
                  <a:lnTo>
                    <a:pt x="63" y="268"/>
                  </a:lnTo>
                  <a:lnTo>
                    <a:pt x="56" y="243"/>
                  </a:lnTo>
                  <a:lnTo>
                    <a:pt x="46" y="205"/>
                  </a:lnTo>
                  <a:lnTo>
                    <a:pt x="44" y="196"/>
                  </a:lnTo>
                  <a:lnTo>
                    <a:pt x="39" y="178"/>
                  </a:lnTo>
                  <a:lnTo>
                    <a:pt x="30" y="147"/>
                  </a:lnTo>
                  <a:lnTo>
                    <a:pt x="20" y="111"/>
                  </a:lnTo>
                  <a:lnTo>
                    <a:pt x="17" y="103"/>
                  </a:lnTo>
                  <a:lnTo>
                    <a:pt x="15" y="97"/>
                  </a:lnTo>
                  <a:lnTo>
                    <a:pt x="5" y="60"/>
                  </a:lnTo>
                  <a:lnTo>
                    <a:pt x="0" y="41"/>
                  </a:lnTo>
                  <a:lnTo>
                    <a:pt x="17" y="39"/>
                  </a:lnTo>
                  <a:lnTo>
                    <a:pt x="30" y="38"/>
                  </a:lnTo>
                  <a:lnTo>
                    <a:pt x="42" y="36"/>
                  </a:lnTo>
                  <a:lnTo>
                    <a:pt x="78" y="31"/>
                  </a:lnTo>
                  <a:lnTo>
                    <a:pt x="80" y="31"/>
                  </a:lnTo>
                  <a:lnTo>
                    <a:pt x="100" y="29"/>
                  </a:lnTo>
                  <a:lnTo>
                    <a:pt x="104" y="29"/>
                  </a:lnTo>
                  <a:lnTo>
                    <a:pt x="122" y="27"/>
                  </a:lnTo>
                  <a:lnTo>
                    <a:pt x="160" y="22"/>
                  </a:lnTo>
                  <a:lnTo>
                    <a:pt x="186" y="19"/>
                  </a:lnTo>
                  <a:lnTo>
                    <a:pt x="201" y="17"/>
                  </a:lnTo>
                  <a:lnTo>
                    <a:pt x="208" y="15"/>
                  </a:lnTo>
                  <a:lnTo>
                    <a:pt x="256" y="10"/>
                  </a:lnTo>
                  <a:lnTo>
                    <a:pt x="261" y="9"/>
                  </a:lnTo>
                  <a:lnTo>
                    <a:pt x="312" y="0"/>
                  </a:lnTo>
                  <a:lnTo>
                    <a:pt x="312" y="3"/>
                  </a:lnTo>
                  <a:lnTo>
                    <a:pt x="312" y="9"/>
                  </a:lnTo>
                  <a:lnTo>
                    <a:pt x="310" y="7"/>
                  </a:lnTo>
                  <a:lnTo>
                    <a:pt x="310" y="9"/>
                  </a:lnTo>
                  <a:lnTo>
                    <a:pt x="312" y="10"/>
                  </a:lnTo>
                  <a:lnTo>
                    <a:pt x="310" y="10"/>
                  </a:lnTo>
                  <a:lnTo>
                    <a:pt x="309" y="12"/>
                  </a:lnTo>
                  <a:lnTo>
                    <a:pt x="307" y="12"/>
                  </a:lnTo>
                  <a:lnTo>
                    <a:pt x="307" y="14"/>
                  </a:lnTo>
                  <a:lnTo>
                    <a:pt x="303" y="15"/>
                  </a:lnTo>
                  <a:lnTo>
                    <a:pt x="302" y="21"/>
                  </a:lnTo>
                  <a:lnTo>
                    <a:pt x="300" y="21"/>
                  </a:lnTo>
                  <a:lnTo>
                    <a:pt x="298" y="22"/>
                  </a:lnTo>
                  <a:lnTo>
                    <a:pt x="297" y="22"/>
                  </a:lnTo>
                  <a:lnTo>
                    <a:pt x="298" y="24"/>
                  </a:lnTo>
                  <a:lnTo>
                    <a:pt x="297" y="26"/>
                  </a:lnTo>
                  <a:lnTo>
                    <a:pt x="297" y="27"/>
                  </a:lnTo>
                  <a:lnTo>
                    <a:pt x="295" y="29"/>
                  </a:lnTo>
                  <a:lnTo>
                    <a:pt x="295" y="33"/>
                  </a:lnTo>
                  <a:lnTo>
                    <a:pt x="292" y="34"/>
                  </a:lnTo>
                  <a:lnTo>
                    <a:pt x="288" y="38"/>
                  </a:lnTo>
                  <a:lnTo>
                    <a:pt x="290" y="43"/>
                  </a:lnTo>
                  <a:lnTo>
                    <a:pt x="286" y="48"/>
                  </a:lnTo>
                  <a:lnTo>
                    <a:pt x="286" y="50"/>
                  </a:lnTo>
                  <a:lnTo>
                    <a:pt x="288" y="55"/>
                  </a:lnTo>
                  <a:lnTo>
                    <a:pt x="295" y="56"/>
                  </a:lnTo>
                  <a:lnTo>
                    <a:pt x="303" y="63"/>
                  </a:lnTo>
                  <a:lnTo>
                    <a:pt x="312" y="63"/>
                  </a:lnTo>
                  <a:lnTo>
                    <a:pt x="314" y="67"/>
                  </a:lnTo>
                  <a:lnTo>
                    <a:pt x="317" y="68"/>
                  </a:lnTo>
                  <a:lnTo>
                    <a:pt x="321" y="72"/>
                  </a:lnTo>
                  <a:lnTo>
                    <a:pt x="326" y="75"/>
                  </a:lnTo>
                  <a:lnTo>
                    <a:pt x="329" y="79"/>
                  </a:lnTo>
                  <a:lnTo>
                    <a:pt x="334" y="80"/>
                  </a:lnTo>
                  <a:lnTo>
                    <a:pt x="338" y="79"/>
                  </a:lnTo>
                  <a:lnTo>
                    <a:pt x="348" y="79"/>
                  </a:lnTo>
                  <a:lnTo>
                    <a:pt x="353" y="80"/>
                  </a:lnTo>
                  <a:lnTo>
                    <a:pt x="356" y="87"/>
                  </a:lnTo>
                  <a:lnTo>
                    <a:pt x="358" y="92"/>
                  </a:lnTo>
                  <a:lnTo>
                    <a:pt x="363" y="97"/>
                  </a:lnTo>
                  <a:lnTo>
                    <a:pt x="367" y="104"/>
                  </a:lnTo>
                  <a:lnTo>
                    <a:pt x="370" y="106"/>
                  </a:lnTo>
                  <a:lnTo>
                    <a:pt x="372" y="113"/>
                  </a:lnTo>
                  <a:lnTo>
                    <a:pt x="373" y="116"/>
                  </a:lnTo>
                  <a:lnTo>
                    <a:pt x="375" y="123"/>
                  </a:lnTo>
                  <a:lnTo>
                    <a:pt x="387" y="130"/>
                  </a:lnTo>
                  <a:lnTo>
                    <a:pt x="396" y="140"/>
                  </a:lnTo>
                  <a:lnTo>
                    <a:pt x="396" y="144"/>
                  </a:lnTo>
                  <a:lnTo>
                    <a:pt x="401" y="150"/>
                  </a:lnTo>
                  <a:lnTo>
                    <a:pt x="401" y="152"/>
                  </a:lnTo>
                  <a:lnTo>
                    <a:pt x="408" y="155"/>
                  </a:lnTo>
                  <a:lnTo>
                    <a:pt x="418" y="162"/>
                  </a:lnTo>
                  <a:lnTo>
                    <a:pt x="421" y="164"/>
                  </a:lnTo>
                  <a:lnTo>
                    <a:pt x="426" y="164"/>
                  </a:lnTo>
                  <a:lnTo>
                    <a:pt x="430" y="167"/>
                  </a:lnTo>
                  <a:lnTo>
                    <a:pt x="432" y="167"/>
                  </a:lnTo>
                  <a:lnTo>
                    <a:pt x="437" y="171"/>
                  </a:lnTo>
                  <a:lnTo>
                    <a:pt x="438" y="174"/>
                  </a:lnTo>
                  <a:lnTo>
                    <a:pt x="443" y="176"/>
                  </a:lnTo>
                  <a:lnTo>
                    <a:pt x="449" y="186"/>
                  </a:lnTo>
                  <a:lnTo>
                    <a:pt x="452" y="188"/>
                  </a:lnTo>
                  <a:lnTo>
                    <a:pt x="455" y="196"/>
                  </a:lnTo>
                  <a:lnTo>
                    <a:pt x="459" y="196"/>
                  </a:lnTo>
                  <a:lnTo>
                    <a:pt x="464" y="200"/>
                  </a:lnTo>
                  <a:lnTo>
                    <a:pt x="466" y="200"/>
                  </a:lnTo>
                  <a:lnTo>
                    <a:pt x="473" y="202"/>
                  </a:lnTo>
                  <a:lnTo>
                    <a:pt x="478" y="205"/>
                  </a:lnTo>
                  <a:lnTo>
                    <a:pt x="479" y="207"/>
                  </a:lnTo>
                  <a:lnTo>
                    <a:pt x="483" y="208"/>
                  </a:lnTo>
                  <a:lnTo>
                    <a:pt x="486" y="214"/>
                  </a:lnTo>
                  <a:lnTo>
                    <a:pt x="491" y="215"/>
                  </a:lnTo>
                  <a:lnTo>
                    <a:pt x="495" y="217"/>
                  </a:lnTo>
                  <a:lnTo>
                    <a:pt x="495" y="220"/>
                  </a:lnTo>
                  <a:lnTo>
                    <a:pt x="496" y="224"/>
                  </a:lnTo>
                  <a:lnTo>
                    <a:pt x="493" y="225"/>
                  </a:lnTo>
                  <a:lnTo>
                    <a:pt x="495" y="229"/>
                  </a:lnTo>
                  <a:lnTo>
                    <a:pt x="493" y="229"/>
                  </a:lnTo>
                  <a:lnTo>
                    <a:pt x="495" y="234"/>
                  </a:lnTo>
                  <a:lnTo>
                    <a:pt x="498" y="234"/>
                  </a:lnTo>
                  <a:lnTo>
                    <a:pt x="498" y="236"/>
                  </a:lnTo>
                  <a:lnTo>
                    <a:pt x="500" y="236"/>
                  </a:lnTo>
                  <a:lnTo>
                    <a:pt x="503" y="239"/>
                  </a:lnTo>
                  <a:lnTo>
                    <a:pt x="505" y="237"/>
                  </a:lnTo>
                  <a:lnTo>
                    <a:pt x="508" y="237"/>
                  </a:lnTo>
                  <a:lnTo>
                    <a:pt x="505" y="241"/>
                  </a:lnTo>
                  <a:lnTo>
                    <a:pt x="510" y="244"/>
                  </a:lnTo>
                  <a:lnTo>
                    <a:pt x="508" y="244"/>
                  </a:lnTo>
                  <a:lnTo>
                    <a:pt x="510" y="246"/>
                  </a:lnTo>
                  <a:lnTo>
                    <a:pt x="508" y="248"/>
                  </a:lnTo>
                  <a:lnTo>
                    <a:pt x="514" y="249"/>
                  </a:lnTo>
                  <a:lnTo>
                    <a:pt x="515" y="253"/>
                  </a:lnTo>
                  <a:lnTo>
                    <a:pt x="519" y="251"/>
                  </a:lnTo>
                  <a:lnTo>
                    <a:pt x="519" y="251"/>
                  </a:lnTo>
                  <a:lnTo>
                    <a:pt x="520" y="255"/>
                  </a:lnTo>
                  <a:lnTo>
                    <a:pt x="520" y="258"/>
                  </a:lnTo>
                  <a:lnTo>
                    <a:pt x="524" y="261"/>
                  </a:lnTo>
                  <a:lnTo>
                    <a:pt x="529" y="265"/>
                  </a:lnTo>
                  <a:lnTo>
                    <a:pt x="543" y="268"/>
                  </a:lnTo>
                  <a:lnTo>
                    <a:pt x="544" y="270"/>
                  </a:lnTo>
                  <a:lnTo>
                    <a:pt x="549" y="272"/>
                  </a:lnTo>
                  <a:lnTo>
                    <a:pt x="551" y="273"/>
                  </a:lnTo>
                  <a:lnTo>
                    <a:pt x="554" y="273"/>
                  </a:lnTo>
                  <a:lnTo>
                    <a:pt x="558" y="277"/>
                  </a:lnTo>
                  <a:lnTo>
                    <a:pt x="560" y="278"/>
                  </a:lnTo>
                  <a:lnTo>
                    <a:pt x="560" y="285"/>
                  </a:lnTo>
                  <a:lnTo>
                    <a:pt x="558" y="285"/>
                  </a:lnTo>
                  <a:lnTo>
                    <a:pt x="558" y="287"/>
                  </a:lnTo>
                  <a:lnTo>
                    <a:pt x="563" y="294"/>
                  </a:lnTo>
                  <a:lnTo>
                    <a:pt x="565" y="294"/>
                  </a:lnTo>
                  <a:lnTo>
                    <a:pt x="563" y="297"/>
                  </a:lnTo>
                  <a:lnTo>
                    <a:pt x="566" y="297"/>
                  </a:lnTo>
                  <a:lnTo>
                    <a:pt x="568" y="302"/>
                  </a:lnTo>
                  <a:lnTo>
                    <a:pt x="572" y="302"/>
                  </a:lnTo>
                  <a:lnTo>
                    <a:pt x="572" y="304"/>
                  </a:lnTo>
                  <a:lnTo>
                    <a:pt x="572" y="306"/>
                  </a:lnTo>
                  <a:lnTo>
                    <a:pt x="573" y="306"/>
                  </a:lnTo>
                  <a:lnTo>
                    <a:pt x="573" y="311"/>
                  </a:lnTo>
                  <a:lnTo>
                    <a:pt x="575" y="314"/>
                  </a:lnTo>
                  <a:lnTo>
                    <a:pt x="575" y="316"/>
                  </a:lnTo>
                  <a:lnTo>
                    <a:pt x="577" y="316"/>
                  </a:lnTo>
                  <a:lnTo>
                    <a:pt x="575" y="323"/>
                  </a:lnTo>
                  <a:lnTo>
                    <a:pt x="578" y="325"/>
                  </a:lnTo>
                  <a:lnTo>
                    <a:pt x="580" y="330"/>
                  </a:lnTo>
                  <a:lnTo>
                    <a:pt x="578" y="335"/>
                  </a:lnTo>
                  <a:lnTo>
                    <a:pt x="584" y="338"/>
                  </a:lnTo>
                  <a:lnTo>
                    <a:pt x="585" y="340"/>
                  </a:lnTo>
                  <a:lnTo>
                    <a:pt x="585" y="340"/>
                  </a:lnTo>
                  <a:lnTo>
                    <a:pt x="587" y="340"/>
                  </a:lnTo>
                  <a:lnTo>
                    <a:pt x="589" y="342"/>
                  </a:lnTo>
                  <a:lnTo>
                    <a:pt x="594" y="342"/>
                  </a:lnTo>
                  <a:lnTo>
                    <a:pt x="597" y="343"/>
                  </a:lnTo>
                  <a:lnTo>
                    <a:pt x="599" y="345"/>
                  </a:lnTo>
                  <a:lnTo>
                    <a:pt x="604" y="347"/>
                  </a:lnTo>
                  <a:lnTo>
                    <a:pt x="611" y="355"/>
                  </a:lnTo>
                  <a:lnTo>
                    <a:pt x="611" y="362"/>
                  </a:lnTo>
                  <a:lnTo>
                    <a:pt x="614" y="367"/>
                  </a:lnTo>
                  <a:lnTo>
                    <a:pt x="614" y="369"/>
                  </a:lnTo>
                  <a:lnTo>
                    <a:pt x="618" y="374"/>
                  </a:lnTo>
                  <a:lnTo>
                    <a:pt x="619" y="372"/>
                  </a:lnTo>
                  <a:lnTo>
                    <a:pt x="621" y="374"/>
                  </a:lnTo>
                  <a:lnTo>
                    <a:pt x="625" y="383"/>
                  </a:lnTo>
                  <a:lnTo>
                    <a:pt x="621" y="386"/>
                  </a:lnTo>
                  <a:lnTo>
                    <a:pt x="623" y="391"/>
                  </a:lnTo>
                  <a:lnTo>
                    <a:pt x="628" y="395"/>
                  </a:lnTo>
                  <a:lnTo>
                    <a:pt x="628" y="406"/>
                  </a:lnTo>
                  <a:lnTo>
                    <a:pt x="631" y="408"/>
                  </a:lnTo>
                  <a:lnTo>
                    <a:pt x="660" y="418"/>
                  </a:lnTo>
                  <a:lnTo>
                    <a:pt x="652" y="429"/>
                  </a:lnTo>
                  <a:lnTo>
                    <a:pt x="654" y="439"/>
                  </a:lnTo>
                  <a:lnTo>
                    <a:pt x="631" y="446"/>
                  </a:lnTo>
                  <a:lnTo>
                    <a:pt x="626" y="441"/>
                  </a:lnTo>
                  <a:lnTo>
                    <a:pt x="623" y="441"/>
                  </a:lnTo>
                  <a:lnTo>
                    <a:pt x="623" y="439"/>
                  </a:lnTo>
                  <a:lnTo>
                    <a:pt x="623" y="437"/>
                  </a:lnTo>
                  <a:lnTo>
                    <a:pt x="618" y="442"/>
                  </a:lnTo>
                  <a:lnTo>
                    <a:pt x="611" y="436"/>
                  </a:lnTo>
                  <a:lnTo>
                    <a:pt x="618" y="442"/>
                  </a:lnTo>
                  <a:lnTo>
                    <a:pt x="621" y="439"/>
                  </a:lnTo>
                  <a:lnTo>
                    <a:pt x="621" y="442"/>
                  </a:lnTo>
                  <a:lnTo>
                    <a:pt x="626" y="441"/>
                  </a:lnTo>
                  <a:lnTo>
                    <a:pt x="631" y="447"/>
                  </a:lnTo>
                  <a:lnTo>
                    <a:pt x="647" y="449"/>
                  </a:lnTo>
                  <a:lnTo>
                    <a:pt x="645" y="458"/>
                  </a:lnTo>
                  <a:lnTo>
                    <a:pt x="635" y="466"/>
                  </a:lnTo>
                  <a:lnTo>
                    <a:pt x="630" y="456"/>
                  </a:lnTo>
                  <a:lnTo>
                    <a:pt x="626" y="459"/>
                  </a:lnTo>
                  <a:lnTo>
                    <a:pt x="630" y="466"/>
                  </a:lnTo>
                  <a:lnTo>
                    <a:pt x="614" y="458"/>
                  </a:lnTo>
                  <a:lnTo>
                    <a:pt x="638" y="478"/>
                  </a:lnTo>
                  <a:lnTo>
                    <a:pt x="631" y="487"/>
                  </a:lnTo>
                  <a:lnTo>
                    <a:pt x="625" y="482"/>
                  </a:lnTo>
                  <a:lnTo>
                    <a:pt x="626" y="495"/>
                  </a:lnTo>
                  <a:lnTo>
                    <a:pt x="633" y="502"/>
                  </a:lnTo>
                  <a:lnTo>
                    <a:pt x="633" y="507"/>
                  </a:lnTo>
                  <a:lnTo>
                    <a:pt x="623" y="529"/>
                  </a:lnTo>
                  <a:lnTo>
                    <a:pt x="614" y="529"/>
                  </a:lnTo>
                  <a:lnTo>
                    <a:pt x="609" y="536"/>
                  </a:lnTo>
                  <a:lnTo>
                    <a:pt x="613" y="543"/>
                  </a:lnTo>
                  <a:lnTo>
                    <a:pt x="613" y="538"/>
                  </a:lnTo>
                  <a:lnTo>
                    <a:pt x="625" y="538"/>
                  </a:lnTo>
                  <a:lnTo>
                    <a:pt x="625" y="545"/>
                  </a:lnTo>
                  <a:lnTo>
                    <a:pt x="618" y="560"/>
                  </a:lnTo>
                  <a:lnTo>
                    <a:pt x="599" y="565"/>
                  </a:lnTo>
                  <a:lnTo>
                    <a:pt x="601" y="572"/>
                  </a:lnTo>
                  <a:lnTo>
                    <a:pt x="607" y="577"/>
                  </a:lnTo>
                  <a:lnTo>
                    <a:pt x="599" y="574"/>
                  </a:lnTo>
                  <a:lnTo>
                    <a:pt x="607" y="587"/>
                  </a:lnTo>
                  <a:lnTo>
                    <a:pt x="602" y="591"/>
                  </a:lnTo>
                  <a:lnTo>
                    <a:pt x="609" y="593"/>
                  </a:lnTo>
                  <a:lnTo>
                    <a:pt x="606" y="606"/>
                  </a:lnTo>
                  <a:lnTo>
                    <a:pt x="611" y="622"/>
                  </a:lnTo>
                  <a:lnTo>
                    <a:pt x="609" y="628"/>
                  </a:lnTo>
                  <a:lnTo>
                    <a:pt x="607" y="630"/>
                  </a:lnTo>
                  <a:lnTo>
                    <a:pt x="599" y="628"/>
                  </a:lnTo>
                  <a:lnTo>
                    <a:pt x="599" y="630"/>
                  </a:lnTo>
                  <a:lnTo>
                    <a:pt x="595" y="628"/>
                  </a:lnTo>
                  <a:lnTo>
                    <a:pt x="594" y="628"/>
                  </a:lnTo>
                  <a:lnTo>
                    <a:pt x="584" y="628"/>
                  </a:lnTo>
                  <a:lnTo>
                    <a:pt x="580" y="625"/>
                  </a:lnTo>
                  <a:lnTo>
                    <a:pt x="577" y="625"/>
                  </a:lnTo>
                  <a:lnTo>
                    <a:pt x="575" y="627"/>
                  </a:lnTo>
                  <a:lnTo>
                    <a:pt x="572" y="623"/>
                  </a:lnTo>
                  <a:lnTo>
                    <a:pt x="561" y="623"/>
                  </a:lnTo>
                  <a:lnTo>
                    <a:pt x="558" y="620"/>
                  </a:lnTo>
                  <a:lnTo>
                    <a:pt x="556" y="622"/>
                  </a:lnTo>
                  <a:lnTo>
                    <a:pt x="551" y="620"/>
                  </a:lnTo>
                  <a:lnTo>
                    <a:pt x="551" y="622"/>
                  </a:lnTo>
                  <a:lnTo>
                    <a:pt x="549" y="625"/>
                  </a:lnTo>
                  <a:lnTo>
                    <a:pt x="548" y="628"/>
                  </a:lnTo>
                  <a:lnTo>
                    <a:pt x="543" y="627"/>
                  </a:lnTo>
                  <a:lnTo>
                    <a:pt x="544" y="632"/>
                  </a:lnTo>
                  <a:lnTo>
                    <a:pt x="541" y="632"/>
                  </a:lnTo>
                  <a:lnTo>
                    <a:pt x="543" y="649"/>
                  </a:lnTo>
                  <a:lnTo>
                    <a:pt x="548" y="656"/>
                  </a:lnTo>
                  <a:lnTo>
                    <a:pt x="549" y="661"/>
                  </a:lnTo>
                  <a:lnTo>
                    <a:pt x="549" y="675"/>
                  </a:lnTo>
                  <a:lnTo>
                    <a:pt x="548" y="681"/>
                  </a:lnTo>
                  <a:lnTo>
                    <a:pt x="548" y="681"/>
                  </a:lnTo>
                  <a:lnTo>
                    <a:pt x="549" y="690"/>
                  </a:lnTo>
                  <a:lnTo>
                    <a:pt x="548" y="693"/>
                  </a:lnTo>
                  <a:lnTo>
                    <a:pt x="532" y="695"/>
                  </a:lnTo>
                  <a:lnTo>
                    <a:pt x="531" y="695"/>
                  </a:lnTo>
                  <a:lnTo>
                    <a:pt x="525" y="687"/>
                  </a:lnTo>
                  <a:lnTo>
                    <a:pt x="525" y="676"/>
                  </a:lnTo>
                  <a:lnTo>
                    <a:pt x="522" y="675"/>
                  </a:lnTo>
                  <a:lnTo>
                    <a:pt x="519" y="671"/>
                  </a:lnTo>
                  <a:lnTo>
                    <a:pt x="520" y="666"/>
                  </a:lnTo>
                  <a:lnTo>
                    <a:pt x="495" y="668"/>
                  </a:lnTo>
                  <a:lnTo>
                    <a:pt x="488" y="668"/>
                  </a:lnTo>
                  <a:lnTo>
                    <a:pt x="473" y="669"/>
                  </a:lnTo>
                  <a:lnTo>
                    <a:pt x="457" y="669"/>
                  </a:lnTo>
                  <a:lnTo>
                    <a:pt x="399" y="675"/>
                  </a:lnTo>
                  <a:lnTo>
                    <a:pt x="377" y="675"/>
                  </a:lnTo>
                  <a:lnTo>
                    <a:pt x="375" y="675"/>
                  </a:lnTo>
                  <a:lnTo>
                    <a:pt x="336" y="678"/>
                  </a:lnTo>
                  <a:lnTo>
                    <a:pt x="319" y="678"/>
                  </a:lnTo>
                  <a:lnTo>
                    <a:pt x="285" y="681"/>
                  </a:lnTo>
                  <a:lnTo>
                    <a:pt x="274" y="681"/>
                  </a:lnTo>
                  <a:lnTo>
                    <a:pt x="247" y="683"/>
                  </a:lnTo>
                  <a:lnTo>
                    <a:pt x="235" y="685"/>
                  </a:lnTo>
                  <a:lnTo>
                    <a:pt x="170" y="688"/>
                  </a:lnTo>
                  <a:lnTo>
                    <a:pt x="170" y="688"/>
                  </a:lnTo>
                  <a:lnTo>
                    <a:pt x="165" y="685"/>
                  </a:lnTo>
                  <a:lnTo>
                    <a:pt x="162" y="683"/>
                  </a:lnTo>
                  <a:lnTo>
                    <a:pt x="160" y="680"/>
                  </a:lnTo>
                  <a:lnTo>
                    <a:pt x="158" y="676"/>
                  </a:lnTo>
                  <a:lnTo>
                    <a:pt x="158" y="669"/>
                  </a:lnTo>
                  <a:lnTo>
                    <a:pt x="157" y="663"/>
                  </a:lnTo>
                  <a:lnTo>
                    <a:pt x="151" y="658"/>
                  </a:lnTo>
                  <a:lnTo>
                    <a:pt x="151" y="652"/>
                  </a:lnTo>
                  <a:lnTo>
                    <a:pt x="146" y="651"/>
                  </a:lnTo>
                  <a:lnTo>
                    <a:pt x="146" y="647"/>
                  </a:lnTo>
                  <a:lnTo>
                    <a:pt x="143" y="635"/>
                  </a:lnTo>
                  <a:lnTo>
                    <a:pt x="140" y="628"/>
                  </a:lnTo>
                  <a:lnTo>
                    <a:pt x="134" y="623"/>
                  </a:lnTo>
                  <a:lnTo>
                    <a:pt x="131" y="622"/>
                  </a:lnTo>
                  <a:lnTo>
                    <a:pt x="129" y="618"/>
                  </a:lnTo>
                  <a:lnTo>
                    <a:pt x="131" y="613"/>
                  </a:lnTo>
                  <a:lnTo>
                    <a:pt x="128" y="606"/>
                  </a:lnTo>
                  <a:lnTo>
                    <a:pt x="131" y="601"/>
                  </a:lnTo>
                  <a:lnTo>
                    <a:pt x="129" y="598"/>
                  </a:lnTo>
                  <a:lnTo>
                    <a:pt x="129" y="593"/>
                  </a:lnTo>
                  <a:lnTo>
                    <a:pt x="131" y="581"/>
                  </a:lnTo>
                  <a:lnTo>
                    <a:pt x="129" y="576"/>
                  </a:lnTo>
                  <a:lnTo>
                    <a:pt x="131" y="567"/>
                  </a:lnTo>
                  <a:lnTo>
                    <a:pt x="131" y="562"/>
                  </a:lnTo>
                  <a:lnTo>
                    <a:pt x="128" y="552"/>
                  </a:lnTo>
                  <a:lnTo>
                    <a:pt x="121" y="543"/>
                  </a:lnTo>
                  <a:lnTo>
                    <a:pt x="119" y="540"/>
                  </a:lnTo>
                  <a:lnTo>
                    <a:pt x="119" y="536"/>
                  </a:lnTo>
                  <a:lnTo>
                    <a:pt x="116" y="529"/>
                  </a:lnTo>
                  <a:moveTo>
                    <a:pt x="609" y="599"/>
                  </a:moveTo>
                  <a:lnTo>
                    <a:pt x="618" y="587"/>
                  </a:lnTo>
                  <a:lnTo>
                    <a:pt x="619" y="593"/>
                  </a:lnTo>
                  <a:lnTo>
                    <a:pt x="618" y="627"/>
                  </a:lnTo>
                  <a:lnTo>
                    <a:pt x="614" y="625"/>
                  </a:lnTo>
                  <a:lnTo>
                    <a:pt x="613" y="606"/>
                  </a:lnTo>
                  <a:lnTo>
                    <a:pt x="607" y="603"/>
                  </a:lnTo>
                  <a:lnTo>
                    <a:pt x="609" y="599"/>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58" name="Freeform 1790"/>
            <p:cNvSpPr>
              <a:spLocks noEditPoints="1"/>
            </p:cNvSpPr>
            <p:nvPr/>
          </p:nvSpPr>
          <p:spPr bwMode="auto">
            <a:xfrm>
              <a:off x="3306" y="2641"/>
              <a:ext cx="248" cy="188"/>
            </a:xfrm>
            <a:custGeom>
              <a:avLst/>
              <a:gdLst/>
              <a:ahLst/>
              <a:cxnLst>
                <a:cxn ang="0">
                  <a:pos x="229" y="313"/>
                </a:cxn>
                <a:cxn ang="0">
                  <a:pos x="222" y="304"/>
                </a:cxn>
                <a:cxn ang="0">
                  <a:pos x="219" y="297"/>
                </a:cxn>
                <a:cxn ang="0">
                  <a:pos x="212" y="294"/>
                </a:cxn>
                <a:cxn ang="0">
                  <a:pos x="207" y="285"/>
                </a:cxn>
                <a:cxn ang="0">
                  <a:pos x="205" y="275"/>
                </a:cxn>
                <a:cxn ang="0">
                  <a:pos x="192" y="265"/>
                </a:cxn>
                <a:cxn ang="0">
                  <a:pos x="173" y="256"/>
                </a:cxn>
                <a:cxn ang="0">
                  <a:pos x="157" y="236"/>
                </a:cxn>
                <a:cxn ang="0">
                  <a:pos x="144" y="227"/>
                </a:cxn>
                <a:cxn ang="0">
                  <a:pos x="122" y="215"/>
                </a:cxn>
                <a:cxn ang="0">
                  <a:pos x="110" y="200"/>
                </a:cxn>
                <a:cxn ang="0">
                  <a:pos x="86" y="173"/>
                </a:cxn>
                <a:cxn ang="0">
                  <a:pos x="72" y="152"/>
                </a:cxn>
                <a:cxn ang="0">
                  <a:pos x="52" y="139"/>
                </a:cxn>
                <a:cxn ang="0">
                  <a:pos x="35" y="132"/>
                </a:cxn>
                <a:cxn ang="0">
                  <a:pos x="17" y="123"/>
                </a:cxn>
                <a:cxn ang="0">
                  <a:pos x="0" y="108"/>
                </a:cxn>
                <a:cxn ang="0">
                  <a:pos x="9" y="93"/>
                </a:cxn>
                <a:cxn ang="0">
                  <a:pos x="12" y="84"/>
                </a:cxn>
                <a:cxn ang="0">
                  <a:pos x="16" y="81"/>
                </a:cxn>
                <a:cxn ang="0">
                  <a:pos x="23" y="72"/>
                </a:cxn>
                <a:cxn ang="0">
                  <a:pos x="24" y="67"/>
                </a:cxn>
                <a:cxn ang="0">
                  <a:pos x="38" y="55"/>
                </a:cxn>
                <a:cxn ang="0">
                  <a:pos x="76" y="38"/>
                </a:cxn>
                <a:cxn ang="0">
                  <a:pos x="94" y="28"/>
                </a:cxn>
                <a:cxn ang="0">
                  <a:pos x="113" y="19"/>
                </a:cxn>
                <a:cxn ang="0">
                  <a:pos x="123" y="16"/>
                </a:cxn>
                <a:cxn ang="0">
                  <a:pos x="188" y="9"/>
                </a:cxn>
                <a:cxn ang="0">
                  <a:pos x="279" y="2"/>
                </a:cxn>
                <a:cxn ang="0">
                  <a:pos x="294" y="5"/>
                </a:cxn>
                <a:cxn ang="0">
                  <a:pos x="316" y="46"/>
                </a:cxn>
                <a:cxn ang="0">
                  <a:pos x="456" y="24"/>
                </a:cxn>
                <a:cxn ang="0">
                  <a:pos x="545" y="87"/>
                </a:cxn>
                <a:cxn ang="0">
                  <a:pos x="619" y="145"/>
                </a:cxn>
                <a:cxn ang="0">
                  <a:pos x="562" y="241"/>
                </a:cxn>
                <a:cxn ang="0">
                  <a:pos x="557" y="270"/>
                </a:cxn>
                <a:cxn ang="0">
                  <a:pos x="538" y="292"/>
                </a:cxn>
                <a:cxn ang="0">
                  <a:pos x="516" y="315"/>
                </a:cxn>
                <a:cxn ang="0">
                  <a:pos x="479" y="328"/>
                </a:cxn>
                <a:cxn ang="0">
                  <a:pos x="484" y="347"/>
                </a:cxn>
                <a:cxn ang="0">
                  <a:pos x="439" y="390"/>
                </a:cxn>
                <a:cxn ang="0">
                  <a:pos x="426" y="393"/>
                </a:cxn>
                <a:cxn ang="0">
                  <a:pos x="393" y="395"/>
                </a:cxn>
                <a:cxn ang="0">
                  <a:pos x="422" y="422"/>
                </a:cxn>
                <a:cxn ang="0">
                  <a:pos x="374" y="405"/>
                </a:cxn>
                <a:cxn ang="0">
                  <a:pos x="374" y="417"/>
                </a:cxn>
                <a:cxn ang="0">
                  <a:pos x="342" y="466"/>
                </a:cxn>
                <a:cxn ang="0">
                  <a:pos x="339" y="443"/>
                </a:cxn>
                <a:cxn ang="0">
                  <a:pos x="328" y="429"/>
                </a:cxn>
                <a:cxn ang="0">
                  <a:pos x="318" y="407"/>
                </a:cxn>
                <a:cxn ang="0">
                  <a:pos x="303" y="402"/>
                </a:cxn>
                <a:cxn ang="0">
                  <a:pos x="298" y="398"/>
                </a:cxn>
                <a:cxn ang="0">
                  <a:pos x="289" y="383"/>
                </a:cxn>
                <a:cxn ang="0">
                  <a:pos x="287" y="371"/>
                </a:cxn>
                <a:cxn ang="0">
                  <a:pos x="286" y="362"/>
                </a:cxn>
                <a:cxn ang="0">
                  <a:pos x="279" y="354"/>
                </a:cxn>
                <a:cxn ang="0">
                  <a:pos x="274" y="345"/>
                </a:cxn>
                <a:cxn ang="0">
                  <a:pos x="265" y="333"/>
                </a:cxn>
                <a:cxn ang="0">
                  <a:pos x="243" y="325"/>
                </a:cxn>
                <a:cxn ang="0">
                  <a:pos x="385" y="437"/>
                </a:cxn>
                <a:cxn ang="0">
                  <a:pos x="385" y="437"/>
                </a:cxn>
              </a:cxnLst>
              <a:rect l="0" t="0" r="r" b="b"/>
              <a:pathLst>
                <a:path w="619" h="470">
                  <a:moveTo>
                    <a:pt x="234" y="315"/>
                  </a:moveTo>
                  <a:lnTo>
                    <a:pt x="233" y="311"/>
                  </a:lnTo>
                  <a:lnTo>
                    <a:pt x="233" y="311"/>
                  </a:lnTo>
                  <a:lnTo>
                    <a:pt x="229" y="313"/>
                  </a:lnTo>
                  <a:lnTo>
                    <a:pt x="228" y="309"/>
                  </a:lnTo>
                  <a:lnTo>
                    <a:pt x="222" y="308"/>
                  </a:lnTo>
                  <a:lnTo>
                    <a:pt x="224" y="306"/>
                  </a:lnTo>
                  <a:lnTo>
                    <a:pt x="222" y="304"/>
                  </a:lnTo>
                  <a:lnTo>
                    <a:pt x="224" y="304"/>
                  </a:lnTo>
                  <a:lnTo>
                    <a:pt x="219" y="301"/>
                  </a:lnTo>
                  <a:lnTo>
                    <a:pt x="222" y="297"/>
                  </a:lnTo>
                  <a:lnTo>
                    <a:pt x="219" y="297"/>
                  </a:lnTo>
                  <a:lnTo>
                    <a:pt x="217" y="299"/>
                  </a:lnTo>
                  <a:lnTo>
                    <a:pt x="214" y="296"/>
                  </a:lnTo>
                  <a:lnTo>
                    <a:pt x="212" y="296"/>
                  </a:lnTo>
                  <a:lnTo>
                    <a:pt x="212" y="294"/>
                  </a:lnTo>
                  <a:lnTo>
                    <a:pt x="209" y="294"/>
                  </a:lnTo>
                  <a:lnTo>
                    <a:pt x="207" y="289"/>
                  </a:lnTo>
                  <a:lnTo>
                    <a:pt x="209" y="289"/>
                  </a:lnTo>
                  <a:lnTo>
                    <a:pt x="207" y="285"/>
                  </a:lnTo>
                  <a:lnTo>
                    <a:pt x="210" y="284"/>
                  </a:lnTo>
                  <a:lnTo>
                    <a:pt x="209" y="280"/>
                  </a:lnTo>
                  <a:lnTo>
                    <a:pt x="209" y="277"/>
                  </a:lnTo>
                  <a:lnTo>
                    <a:pt x="205" y="275"/>
                  </a:lnTo>
                  <a:lnTo>
                    <a:pt x="200" y="274"/>
                  </a:lnTo>
                  <a:lnTo>
                    <a:pt x="197" y="268"/>
                  </a:lnTo>
                  <a:lnTo>
                    <a:pt x="193" y="267"/>
                  </a:lnTo>
                  <a:lnTo>
                    <a:pt x="192" y="265"/>
                  </a:lnTo>
                  <a:lnTo>
                    <a:pt x="187" y="262"/>
                  </a:lnTo>
                  <a:lnTo>
                    <a:pt x="180" y="260"/>
                  </a:lnTo>
                  <a:lnTo>
                    <a:pt x="178" y="260"/>
                  </a:lnTo>
                  <a:lnTo>
                    <a:pt x="173" y="256"/>
                  </a:lnTo>
                  <a:lnTo>
                    <a:pt x="169" y="256"/>
                  </a:lnTo>
                  <a:lnTo>
                    <a:pt x="166" y="248"/>
                  </a:lnTo>
                  <a:lnTo>
                    <a:pt x="163" y="246"/>
                  </a:lnTo>
                  <a:lnTo>
                    <a:pt x="157" y="236"/>
                  </a:lnTo>
                  <a:lnTo>
                    <a:pt x="152" y="234"/>
                  </a:lnTo>
                  <a:lnTo>
                    <a:pt x="151" y="231"/>
                  </a:lnTo>
                  <a:lnTo>
                    <a:pt x="146" y="227"/>
                  </a:lnTo>
                  <a:lnTo>
                    <a:pt x="144" y="227"/>
                  </a:lnTo>
                  <a:lnTo>
                    <a:pt x="140" y="224"/>
                  </a:lnTo>
                  <a:lnTo>
                    <a:pt x="135" y="224"/>
                  </a:lnTo>
                  <a:lnTo>
                    <a:pt x="132" y="222"/>
                  </a:lnTo>
                  <a:lnTo>
                    <a:pt x="122" y="215"/>
                  </a:lnTo>
                  <a:lnTo>
                    <a:pt x="115" y="212"/>
                  </a:lnTo>
                  <a:lnTo>
                    <a:pt x="115" y="210"/>
                  </a:lnTo>
                  <a:lnTo>
                    <a:pt x="110" y="204"/>
                  </a:lnTo>
                  <a:lnTo>
                    <a:pt x="110" y="200"/>
                  </a:lnTo>
                  <a:lnTo>
                    <a:pt x="101" y="190"/>
                  </a:lnTo>
                  <a:lnTo>
                    <a:pt x="89" y="183"/>
                  </a:lnTo>
                  <a:lnTo>
                    <a:pt x="87" y="176"/>
                  </a:lnTo>
                  <a:lnTo>
                    <a:pt x="86" y="173"/>
                  </a:lnTo>
                  <a:lnTo>
                    <a:pt x="84" y="166"/>
                  </a:lnTo>
                  <a:lnTo>
                    <a:pt x="81" y="164"/>
                  </a:lnTo>
                  <a:lnTo>
                    <a:pt x="77" y="157"/>
                  </a:lnTo>
                  <a:lnTo>
                    <a:pt x="72" y="152"/>
                  </a:lnTo>
                  <a:lnTo>
                    <a:pt x="70" y="147"/>
                  </a:lnTo>
                  <a:lnTo>
                    <a:pt x="67" y="140"/>
                  </a:lnTo>
                  <a:lnTo>
                    <a:pt x="62" y="139"/>
                  </a:lnTo>
                  <a:lnTo>
                    <a:pt x="52" y="139"/>
                  </a:lnTo>
                  <a:lnTo>
                    <a:pt x="48" y="140"/>
                  </a:lnTo>
                  <a:lnTo>
                    <a:pt x="43" y="139"/>
                  </a:lnTo>
                  <a:lnTo>
                    <a:pt x="40" y="135"/>
                  </a:lnTo>
                  <a:lnTo>
                    <a:pt x="35" y="132"/>
                  </a:lnTo>
                  <a:lnTo>
                    <a:pt x="31" y="128"/>
                  </a:lnTo>
                  <a:lnTo>
                    <a:pt x="28" y="127"/>
                  </a:lnTo>
                  <a:lnTo>
                    <a:pt x="26" y="123"/>
                  </a:lnTo>
                  <a:lnTo>
                    <a:pt x="17" y="123"/>
                  </a:lnTo>
                  <a:lnTo>
                    <a:pt x="9" y="116"/>
                  </a:lnTo>
                  <a:lnTo>
                    <a:pt x="2" y="115"/>
                  </a:lnTo>
                  <a:lnTo>
                    <a:pt x="0" y="110"/>
                  </a:lnTo>
                  <a:lnTo>
                    <a:pt x="0" y="108"/>
                  </a:lnTo>
                  <a:lnTo>
                    <a:pt x="4" y="103"/>
                  </a:lnTo>
                  <a:lnTo>
                    <a:pt x="2" y="98"/>
                  </a:lnTo>
                  <a:lnTo>
                    <a:pt x="6" y="94"/>
                  </a:lnTo>
                  <a:lnTo>
                    <a:pt x="9" y="93"/>
                  </a:lnTo>
                  <a:lnTo>
                    <a:pt x="9" y="89"/>
                  </a:lnTo>
                  <a:lnTo>
                    <a:pt x="11" y="87"/>
                  </a:lnTo>
                  <a:lnTo>
                    <a:pt x="11" y="86"/>
                  </a:lnTo>
                  <a:lnTo>
                    <a:pt x="12" y="84"/>
                  </a:lnTo>
                  <a:lnTo>
                    <a:pt x="11" y="82"/>
                  </a:lnTo>
                  <a:lnTo>
                    <a:pt x="12" y="82"/>
                  </a:lnTo>
                  <a:lnTo>
                    <a:pt x="14" y="81"/>
                  </a:lnTo>
                  <a:lnTo>
                    <a:pt x="16" y="81"/>
                  </a:lnTo>
                  <a:lnTo>
                    <a:pt x="17" y="75"/>
                  </a:lnTo>
                  <a:lnTo>
                    <a:pt x="21" y="74"/>
                  </a:lnTo>
                  <a:lnTo>
                    <a:pt x="21" y="72"/>
                  </a:lnTo>
                  <a:lnTo>
                    <a:pt x="23" y="72"/>
                  </a:lnTo>
                  <a:lnTo>
                    <a:pt x="24" y="70"/>
                  </a:lnTo>
                  <a:lnTo>
                    <a:pt x="26" y="70"/>
                  </a:lnTo>
                  <a:lnTo>
                    <a:pt x="24" y="69"/>
                  </a:lnTo>
                  <a:lnTo>
                    <a:pt x="24" y="67"/>
                  </a:lnTo>
                  <a:lnTo>
                    <a:pt x="26" y="69"/>
                  </a:lnTo>
                  <a:lnTo>
                    <a:pt x="26" y="63"/>
                  </a:lnTo>
                  <a:lnTo>
                    <a:pt x="26" y="60"/>
                  </a:lnTo>
                  <a:lnTo>
                    <a:pt x="38" y="55"/>
                  </a:lnTo>
                  <a:lnTo>
                    <a:pt x="52" y="48"/>
                  </a:lnTo>
                  <a:lnTo>
                    <a:pt x="65" y="41"/>
                  </a:lnTo>
                  <a:lnTo>
                    <a:pt x="74" y="40"/>
                  </a:lnTo>
                  <a:lnTo>
                    <a:pt x="76" y="38"/>
                  </a:lnTo>
                  <a:lnTo>
                    <a:pt x="76" y="34"/>
                  </a:lnTo>
                  <a:lnTo>
                    <a:pt x="79" y="34"/>
                  </a:lnTo>
                  <a:lnTo>
                    <a:pt x="89" y="29"/>
                  </a:lnTo>
                  <a:lnTo>
                    <a:pt x="94" y="28"/>
                  </a:lnTo>
                  <a:lnTo>
                    <a:pt x="101" y="23"/>
                  </a:lnTo>
                  <a:lnTo>
                    <a:pt x="105" y="23"/>
                  </a:lnTo>
                  <a:lnTo>
                    <a:pt x="110" y="16"/>
                  </a:lnTo>
                  <a:lnTo>
                    <a:pt x="113" y="19"/>
                  </a:lnTo>
                  <a:lnTo>
                    <a:pt x="115" y="19"/>
                  </a:lnTo>
                  <a:lnTo>
                    <a:pt x="115" y="17"/>
                  </a:lnTo>
                  <a:lnTo>
                    <a:pt x="120" y="19"/>
                  </a:lnTo>
                  <a:lnTo>
                    <a:pt x="123" y="16"/>
                  </a:lnTo>
                  <a:lnTo>
                    <a:pt x="132" y="16"/>
                  </a:lnTo>
                  <a:lnTo>
                    <a:pt x="163" y="12"/>
                  </a:lnTo>
                  <a:lnTo>
                    <a:pt x="175" y="11"/>
                  </a:lnTo>
                  <a:lnTo>
                    <a:pt x="188" y="9"/>
                  </a:lnTo>
                  <a:lnTo>
                    <a:pt x="238" y="4"/>
                  </a:lnTo>
                  <a:lnTo>
                    <a:pt x="243" y="4"/>
                  </a:lnTo>
                  <a:lnTo>
                    <a:pt x="277" y="0"/>
                  </a:lnTo>
                  <a:lnTo>
                    <a:pt x="279" y="2"/>
                  </a:lnTo>
                  <a:lnTo>
                    <a:pt x="282" y="7"/>
                  </a:lnTo>
                  <a:lnTo>
                    <a:pt x="277" y="14"/>
                  </a:lnTo>
                  <a:lnTo>
                    <a:pt x="282" y="17"/>
                  </a:lnTo>
                  <a:lnTo>
                    <a:pt x="294" y="5"/>
                  </a:lnTo>
                  <a:lnTo>
                    <a:pt x="299" y="11"/>
                  </a:lnTo>
                  <a:lnTo>
                    <a:pt x="308" y="19"/>
                  </a:lnTo>
                  <a:lnTo>
                    <a:pt x="316" y="28"/>
                  </a:lnTo>
                  <a:lnTo>
                    <a:pt x="316" y="46"/>
                  </a:lnTo>
                  <a:lnTo>
                    <a:pt x="347" y="41"/>
                  </a:lnTo>
                  <a:lnTo>
                    <a:pt x="376" y="36"/>
                  </a:lnTo>
                  <a:lnTo>
                    <a:pt x="427" y="29"/>
                  </a:lnTo>
                  <a:lnTo>
                    <a:pt x="456" y="24"/>
                  </a:lnTo>
                  <a:lnTo>
                    <a:pt x="458" y="26"/>
                  </a:lnTo>
                  <a:lnTo>
                    <a:pt x="489" y="46"/>
                  </a:lnTo>
                  <a:lnTo>
                    <a:pt x="490" y="48"/>
                  </a:lnTo>
                  <a:lnTo>
                    <a:pt x="545" y="87"/>
                  </a:lnTo>
                  <a:lnTo>
                    <a:pt x="608" y="134"/>
                  </a:lnTo>
                  <a:lnTo>
                    <a:pt x="619" y="142"/>
                  </a:lnTo>
                  <a:lnTo>
                    <a:pt x="613" y="145"/>
                  </a:lnTo>
                  <a:lnTo>
                    <a:pt x="619" y="145"/>
                  </a:lnTo>
                  <a:lnTo>
                    <a:pt x="590" y="173"/>
                  </a:lnTo>
                  <a:lnTo>
                    <a:pt x="574" y="198"/>
                  </a:lnTo>
                  <a:lnTo>
                    <a:pt x="564" y="222"/>
                  </a:lnTo>
                  <a:lnTo>
                    <a:pt x="562" y="241"/>
                  </a:lnTo>
                  <a:lnTo>
                    <a:pt x="561" y="238"/>
                  </a:lnTo>
                  <a:lnTo>
                    <a:pt x="549" y="246"/>
                  </a:lnTo>
                  <a:lnTo>
                    <a:pt x="561" y="262"/>
                  </a:lnTo>
                  <a:lnTo>
                    <a:pt x="557" y="270"/>
                  </a:lnTo>
                  <a:lnTo>
                    <a:pt x="542" y="270"/>
                  </a:lnTo>
                  <a:lnTo>
                    <a:pt x="549" y="272"/>
                  </a:lnTo>
                  <a:lnTo>
                    <a:pt x="552" y="277"/>
                  </a:lnTo>
                  <a:lnTo>
                    <a:pt x="538" y="292"/>
                  </a:lnTo>
                  <a:lnTo>
                    <a:pt x="516" y="296"/>
                  </a:lnTo>
                  <a:lnTo>
                    <a:pt x="513" y="303"/>
                  </a:lnTo>
                  <a:lnTo>
                    <a:pt x="518" y="311"/>
                  </a:lnTo>
                  <a:lnTo>
                    <a:pt x="516" y="315"/>
                  </a:lnTo>
                  <a:lnTo>
                    <a:pt x="501" y="333"/>
                  </a:lnTo>
                  <a:lnTo>
                    <a:pt x="480" y="338"/>
                  </a:lnTo>
                  <a:lnTo>
                    <a:pt x="490" y="315"/>
                  </a:lnTo>
                  <a:lnTo>
                    <a:pt x="479" y="328"/>
                  </a:lnTo>
                  <a:lnTo>
                    <a:pt x="475" y="320"/>
                  </a:lnTo>
                  <a:lnTo>
                    <a:pt x="472" y="321"/>
                  </a:lnTo>
                  <a:lnTo>
                    <a:pt x="475" y="335"/>
                  </a:lnTo>
                  <a:lnTo>
                    <a:pt x="484" y="347"/>
                  </a:lnTo>
                  <a:lnTo>
                    <a:pt x="485" y="355"/>
                  </a:lnTo>
                  <a:lnTo>
                    <a:pt x="475" y="367"/>
                  </a:lnTo>
                  <a:lnTo>
                    <a:pt x="448" y="379"/>
                  </a:lnTo>
                  <a:lnTo>
                    <a:pt x="439" y="390"/>
                  </a:lnTo>
                  <a:lnTo>
                    <a:pt x="432" y="390"/>
                  </a:lnTo>
                  <a:lnTo>
                    <a:pt x="422" y="369"/>
                  </a:lnTo>
                  <a:lnTo>
                    <a:pt x="419" y="367"/>
                  </a:lnTo>
                  <a:lnTo>
                    <a:pt x="426" y="393"/>
                  </a:lnTo>
                  <a:lnTo>
                    <a:pt x="415" y="393"/>
                  </a:lnTo>
                  <a:lnTo>
                    <a:pt x="405" y="388"/>
                  </a:lnTo>
                  <a:lnTo>
                    <a:pt x="407" y="395"/>
                  </a:lnTo>
                  <a:lnTo>
                    <a:pt x="393" y="395"/>
                  </a:lnTo>
                  <a:lnTo>
                    <a:pt x="395" y="398"/>
                  </a:lnTo>
                  <a:lnTo>
                    <a:pt x="415" y="405"/>
                  </a:lnTo>
                  <a:lnTo>
                    <a:pt x="424" y="414"/>
                  </a:lnTo>
                  <a:lnTo>
                    <a:pt x="422" y="422"/>
                  </a:lnTo>
                  <a:lnTo>
                    <a:pt x="402" y="432"/>
                  </a:lnTo>
                  <a:lnTo>
                    <a:pt x="395" y="432"/>
                  </a:lnTo>
                  <a:lnTo>
                    <a:pt x="385" y="422"/>
                  </a:lnTo>
                  <a:lnTo>
                    <a:pt x="374" y="405"/>
                  </a:lnTo>
                  <a:lnTo>
                    <a:pt x="376" y="400"/>
                  </a:lnTo>
                  <a:lnTo>
                    <a:pt x="369" y="400"/>
                  </a:lnTo>
                  <a:lnTo>
                    <a:pt x="364" y="398"/>
                  </a:lnTo>
                  <a:lnTo>
                    <a:pt x="374" y="417"/>
                  </a:lnTo>
                  <a:lnTo>
                    <a:pt x="383" y="439"/>
                  </a:lnTo>
                  <a:lnTo>
                    <a:pt x="373" y="470"/>
                  </a:lnTo>
                  <a:lnTo>
                    <a:pt x="345" y="468"/>
                  </a:lnTo>
                  <a:lnTo>
                    <a:pt x="342" y="466"/>
                  </a:lnTo>
                  <a:lnTo>
                    <a:pt x="342" y="455"/>
                  </a:lnTo>
                  <a:lnTo>
                    <a:pt x="337" y="451"/>
                  </a:lnTo>
                  <a:lnTo>
                    <a:pt x="335" y="446"/>
                  </a:lnTo>
                  <a:lnTo>
                    <a:pt x="339" y="443"/>
                  </a:lnTo>
                  <a:lnTo>
                    <a:pt x="335" y="434"/>
                  </a:lnTo>
                  <a:lnTo>
                    <a:pt x="333" y="432"/>
                  </a:lnTo>
                  <a:lnTo>
                    <a:pt x="332" y="434"/>
                  </a:lnTo>
                  <a:lnTo>
                    <a:pt x="328" y="429"/>
                  </a:lnTo>
                  <a:lnTo>
                    <a:pt x="328" y="427"/>
                  </a:lnTo>
                  <a:lnTo>
                    <a:pt x="325" y="422"/>
                  </a:lnTo>
                  <a:lnTo>
                    <a:pt x="325" y="415"/>
                  </a:lnTo>
                  <a:lnTo>
                    <a:pt x="318" y="407"/>
                  </a:lnTo>
                  <a:lnTo>
                    <a:pt x="313" y="405"/>
                  </a:lnTo>
                  <a:lnTo>
                    <a:pt x="311" y="403"/>
                  </a:lnTo>
                  <a:lnTo>
                    <a:pt x="308" y="402"/>
                  </a:lnTo>
                  <a:lnTo>
                    <a:pt x="303" y="402"/>
                  </a:lnTo>
                  <a:lnTo>
                    <a:pt x="301" y="400"/>
                  </a:lnTo>
                  <a:lnTo>
                    <a:pt x="299" y="400"/>
                  </a:lnTo>
                  <a:lnTo>
                    <a:pt x="299" y="400"/>
                  </a:lnTo>
                  <a:lnTo>
                    <a:pt x="298" y="398"/>
                  </a:lnTo>
                  <a:lnTo>
                    <a:pt x="292" y="395"/>
                  </a:lnTo>
                  <a:lnTo>
                    <a:pt x="294" y="390"/>
                  </a:lnTo>
                  <a:lnTo>
                    <a:pt x="292" y="385"/>
                  </a:lnTo>
                  <a:lnTo>
                    <a:pt x="289" y="383"/>
                  </a:lnTo>
                  <a:lnTo>
                    <a:pt x="291" y="376"/>
                  </a:lnTo>
                  <a:lnTo>
                    <a:pt x="289" y="376"/>
                  </a:lnTo>
                  <a:lnTo>
                    <a:pt x="289" y="374"/>
                  </a:lnTo>
                  <a:lnTo>
                    <a:pt x="287" y="371"/>
                  </a:lnTo>
                  <a:lnTo>
                    <a:pt x="287" y="366"/>
                  </a:lnTo>
                  <a:lnTo>
                    <a:pt x="286" y="366"/>
                  </a:lnTo>
                  <a:lnTo>
                    <a:pt x="286" y="364"/>
                  </a:lnTo>
                  <a:lnTo>
                    <a:pt x="286" y="362"/>
                  </a:lnTo>
                  <a:lnTo>
                    <a:pt x="282" y="362"/>
                  </a:lnTo>
                  <a:lnTo>
                    <a:pt x="280" y="357"/>
                  </a:lnTo>
                  <a:lnTo>
                    <a:pt x="277" y="357"/>
                  </a:lnTo>
                  <a:lnTo>
                    <a:pt x="279" y="354"/>
                  </a:lnTo>
                  <a:lnTo>
                    <a:pt x="277" y="354"/>
                  </a:lnTo>
                  <a:lnTo>
                    <a:pt x="272" y="347"/>
                  </a:lnTo>
                  <a:lnTo>
                    <a:pt x="272" y="345"/>
                  </a:lnTo>
                  <a:lnTo>
                    <a:pt x="274" y="345"/>
                  </a:lnTo>
                  <a:lnTo>
                    <a:pt x="274" y="338"/>
                  </a:lnTo>
                  <a:lnTo>
                    <a:pt x="272" y="337"/>
                  </a:lnTo>
                  <a:lnTo>
                    <a:pt x="268" y="333"/>
                  </a:lnTo>
                  <a:lnTo>
                    <a:pt x="265" y="333"/>
                  </a:lnTo>
                  <a:lnTo>
                    <a:pt x="263" y="332"/>
                  </a:lnTo>
                  <a:lnTo>
                    <a:pt x="258" y="330"/>
                  </a:lnTo>
                  <a:lnTo>
                    <a:pt x="257" y="328"/>
                  </a:lnTo>
                  <a:lnTo>
                    <a:pt x="243" y="325"/>
                  </a:lnTo>
                  <a:lnTo>
                    <a:pt x="238" y="321"/>
                  </a:lnTo>
                  <a:lnTo>
                    <a:pt x="234" y="318"/>
                  </a:lnTo>
                  <a:lnTo>
                    <a:pt x="234" y="315"/>
                  </a:lnTo>
                  <a:moveTo>
                    <a:pt x="385" y="437"/>
                  </a:moveTo>
                  <a:lnTo>
                    <a:pt x="390" y="434"/>
                  </a:lnTo>
                  <a:lnTo>
                    <a:pt x="398" y="441"/>
                  </a:lnTo>
                  <a:lnTo>
                    <a:pt x="381" y="463"/>
                  </a:lnTo>
                  <a:lnTo>
                    <a:pt x="385" y="437"/>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59" name="Freeform 1791"/>
            <p:cNvSpPr>
              <a:spLocks/>
            </p:cNvSpPr>
            <p:nvPr/>
          </p:nvSpPr>
          <p:spPr bwMode="auto">
            <a:xfrm>
              <a:off x="2738" y="2608"/>
              <a:ext cx="247" cy="223"/>
            </a:xfrm>
            <a:custGeom>
              <a:avLst/>
              <a:gdLst/>
              <a:ahLst/>
              <a:cxnLst>
                <a:cxn ang="0">
                  <a:pos x="20" y="153"/>
                </a:cxn>
                <a:cxn ang="0">
                  <a:pos x="64" y="20"/>
                </a:cxn>
                <a:cxn ang="0">
                  <a:pos x="225" y="15"/>
                </a:cxn>
                <a:cxn ang="0">
                  <a:pos x="394" y="8"/>
                </a:cxn>
                <a:cxn ang="0">
                  <a:pos x="551" y="5"/>
                </a:cxn>
                <a:cxn ang="0">
                  <a:pos x="563" y="18"/>
                </a:cxn>
                <a:cxn ang="0">
                  <a:pos x="551" y="46"/>
                </a:cxn>
                <a:cxn ang="0">
                  <a:pos x="532" y="63"/>
                </a:cxn>
                <a:cxn ang="0">
                  <a:pos x="614" y="82"/>
                </a:cxn>
                <a:cxn ang="0">
                  <a:pos x="602" y="88"/>
                </a:cxn>
                <a:cxn ang="0">
                  <a:pos x="604" y="100"/>
                </a:cxn>
                <a:cxn ang="0">
                  <a:pos x="582" y="116"/>
                </a:cxn>
                <a:cxn ang="0">
                  <a:pos x="596" y="129"/>
                </a:cxn>
                <a:cxn ang="0">
                  <a:pos x="585" y="146"/>
                </a:cxn>
                <a:cxn ang="0">
                  <a:pos x="572" y="150"/>
                </a:cxn>
                <a:cxn ang="0">
                  <a:pos x="568" y="157"/>
                </a:cxn>
                <a:cxn ang="0">
                  <a:pos x="561" y="167"/>
                </a:cxn>
                <a:cxn ang="0">
                  <a:pos x="567" y="177"/>
                </a:cxn>
                <a:cxn ang="0">
                  <a:pos x="568" y="191"/>
                </a:cxn>
                <a:cxn ang="0">
                  <a:pos x="563" y="210"/>
                </a:cxn>
                <a:cxn ang="0">
                  <a:pos x="544" y="232"/>
                </a:cxn>
                <a:cxn ang="0">
                  <a:pos x="546" y="251"/>
                </a:cxn>
                <a:cxn ang="0">
                  <a:pos x="531" y="259"/>
                </a:cxn>
                <a:cxn ang="0">
                  <a:pos x="527" y="261"/>
                </a:cxn>
                <a:cxn ang="0">
                  <a:pos x="520" y="273"/>
                </a:cxn>
                <a:cxn ang="0">
                  <a:pos x="519" y="278"/>
                </a:cxn>
                <a:cxn ang="0">
                  <a:pos x="517" y="288"/>
                </a:cxn>
                <a:cxn ang="0">
                  <a:pos x="520" y="304"/>
                </a:cxn>
                <a:cxn ang="0">
                  <a:pos x="515" y="322"/>
                </a:cxn>
                <a:cxn ang="0">
                  <a:pos x="503" y="334"/>
                </a:cxn>
                <a:cxn ang="0">
                  <a:pos x="490" y="345"/>
                </a:cxn>
                <a:cxn ang="0">
                  <a:pos x="471" y="355"/>
                </a:cxn>
                <a:cxn ang="0">
                  <a:pos x="473" y="363"/>
                </a:cxn>
                <a:cxn ang="0">
                  <a:pos x="471" y="387"/>
                </a:cxn>
                <a:cxn ang="0">
                  <a:pos x="466" y="398"/>
                </a:cxn>
                <a:cxn ang="0">
                  <a:pos x="464" y="403"/>
                </a:cxn>
                <a:cxn ang="0">
                  <a:pos x="468" y="428"/>
                </a:cxn>
                <a:cxn ang="0">
                  <a:pos x="449" y="428"/>
                </a:cxn>
                <a:cxn ang="0">
                  <a:pos x="462" y="442"/>
                </a:cxn>
                <a:cxn ang="0">
                  <a:pos x="442" y="445"/>
                </a:cxn>
                <a:cxn ang="0">
                  <a:pos x="440" y="462"/>
                </a:cxn>
                <a:cxn ang="0">
                  <a:pos x="440" y="478"/>
                </a:cxn>
                <a:cxn ang="0">
                  <a:pos x="452" y="473"/>
                </a:cxn>
                <a:cxn ang="0">
                  <a:pos x="447" y="488"/>
                </a:cxn>
                <a:cxn ang="0">
                  <a:pos x="462" y="481"/>
                </a:cxn>
                <a:cxn ang="0">
                  <a:pos x="459" y="510"/>
                </a:cxn>
                <a:cxn ang="0">
                  <a:pos x="461" y="522"/>
                </a:cxn>
                <a:cxn ang="0">
                  <a:pos x="454" y="534"/>
                </a:cxn>
                <a:cxn ang="0">
                  <a:pos x="440" y="548"/>
                </a:cxn>
                <a:cxn ang="0">
                  <a:pos x="186" y="556"/>
                </a:cxn>
                <a:cxn ang="0">
                  <a:pos x="80" y="476"/>
                </a:cxn>
                <a:cxn ang="0">
                  <a:pos x="58" y="471"/>
                </a:cxn>
                <a:cxn ang="0">
                  <a:pos x="49" y="471"/>
                </a:cxn>
                <a:cxn ang="0">
                  <a:pos x="34" y="476"/>
                </a:cxn>
                <a:cxn ang="0">
                  <a:pos x="30" y="469"/>
                </a:cxn>
                <a:cxn ang="0">
                  <a:pos x="24" y="416"/>
                </a:cxn>
              </a:cxnLst>
              <a:rect l="0" t="0" r="r" b="b"/>
              <a:pathLst>
                <a:path w="618" h="558">
                  <a:moveTo>
                    <a:pt x="24" y="377"/>
                  </a:moveTo>
                  <a:lnTo>
                    <a:pt x="24" y="329"/>
                  </a:lnTo>
                  <a:lnTo>
                    <a:pt x="25" y="293"/>
                  </a:lnTo>
                  <a:lnTo>
                    <a:pt x="25" y="263"/>
                  </a:lnTo>
                  <a:lnTo>
                    <a:pt x="25" y="189"/>
                  </a:lnTo>
                  <a:lnTo>
                    <a:pt x="20" y="153"/>
                  </a:lnTo>
                  <a:lnTo>
                    <a:pt x="17" y="135"/>
                  </a:lnTo>
                  <a:lnTo>
                    <a:pt x="10" y="80"/>
                  </a:lnTo>
                  <a:lnTo>
                    <a:pt x="8" y="71"/>
                  </a:lnTo>
                  <a:lnTo>
                    <a:pt x="0" y="22"/>
                  </a:lnTo>
                  <a:lnTo>
                    <a:pt x="0" y="20"/>
                  </a:lnTo>
                  <a:lnTo>
                    <a:pt x="64" y="20"/>
                  </a:lnTo>
                  <a:lnTo>
                    <a:pt x="92" y="18"/>
                  </a:lnTo>
                  <a:lnTo>
                    <a:pt x="124" y="18"/>
                  </a:lnTo>
                  <a:lnTo>
                    <a:pt x="158" y="17"/>
                  </a:lnTo>
                  <a:lnTo>
                    <a:pt x="162" y="17"/>
                  </a:lnTo>
                  <a:lnTo>
                    <a:pt x="216" y="15"/>
                  </a:lnTo>
                  <a:lnTo>
                    <a:pt x="225" y="15"/>
                  </a:lnTo>
                  <a:lnTo>
                    <a:pt x="257" y="13"/>
                  </a:lnTo>
                  <a:lnTo>
                    <a:pt x="304" y="12"/>
                  </a:lnTo>
                  <a:lnTo>
                    <a:pt x="305" y="12"/>
                  </a:lnTo>
                  <a:lnTo>
                    <a:pt x="360" y="10"/>
                  </a:lnTo>
                  <a:lnTo>
                    <a:pt x="389" y="8"/>
                  </a:lnTo>
                  <a:lnTo>
                    <a:pt x="394" y="8"/>
                  </a:lnTo>
                  <a:lnTo>
                    <a:pt x="428" y="6"/>
                  </a:lnTo>
                  <a:lnTo>
                    <a:pt x="469" y="5"/>
                  </a:lnTo>
                  <a:lnTo>
                    <a:pt x="497" y="3"/>
                  </a:lnTo>
                  <a:lnTo>
                    <a:pt x="541" y="0"/>
                  </a:lnTo>
                  <a:lnTo>
                    <a:pt x="549" y="0"/>
                  </a:lnTo>
                  <a:lnTo>
                    <a:pt x="551" y="5"/>
                  </a:lnTo>
                  <a:lnTo>
                    <a:pt x="555" y="5"/>
                  </a:lnTo>
                  <a:lnTo>
                    <a:pt x="553" y="10"/>
                  </a:lnTo>
                  <a:lnTo>
                    <a:pt x="555" y="13"/>
                  </a:lnTo>
                  <a:lnTo>
                    <a:pt x="560" y="13"/>
                  </a:lnTo>
                  <a:lnTo>
                    <a:pt x="563" y="15"/>
                  </a:lnTo>
                  <a:lnTo>
                    <a:pt x="563" y="18"/>
                  </a:lnTo>
                  <a:lnTo>
                    <a:pt x="561" y="25"/>
                  </a:lnTo>
                  <a:lnTo>
                    <a:pt x="563" y="29"/>
                  </a:lnTo>
                  <a:lnTo>
                    <a:pt x="561" y="32"/>
                  </a:lnTo>
                  <a:lnTo>
                    <a:pt x="556" y="35"/>
                  </a:lnTo>
                  <a:lnTo>
                    <a:pt x="555" y="42"/>
                  </a:lnTo>
                  <a:lnTo>
                    <a:pt x="551" y="46"/>
                  </a:lnTo>
                  <a:lnTo>
                    <a:pt x="544" y="49"/>
                  </a:lnTo>
                  <a:lnTo>
                    <a:pt x="543" y="51"/>
                  </a:lnTo>
                  <a:lnTo>
                    <a:pt x="543" y="56"/>
                  </a:lnTo>
                  <a:lnTo>
                    <a:pt x="539" y="58"/>
                  </a:lnTo>
                  <a:lnTo>
                    <a:pt x="536" y="59"/>
                  </a:lnTo>
                  <a:lnTo>
                    <a:pt x="532" y="63"/>
                  </a:lnTo>
                  <a:lnTo>
                    <a:pt x="526" y="80"/>
                  </a:lnTo>
                  <a:lnTo>
                    <a:pt x="538" y="78"/>
                  </a:lnTo>
                  <a:lnTo>
                    <a:pt x="577" y="75"/>
                  </a:lnTo>
                  <a:lnTo>
                    <a:pt x="608" y="73"/>
                  </a:lnTo>
                  <a:lnTo>
                    <a:pt x="609" y="78"/>
                  </a:lnTo>
                  <a:lnTo>
                    <a:pt x="614" y="82"/>
                  </a:lnTo>
                  <a:lnTo>
                    <a:pt x="618" y="85"/>
                  </a:lnTo>
                  <a:lnTo>
                    <a:pt x="618" y="88"/>
                  </a:lnTo>
                  <a:lnTo>
                    <a:pt x="616" y="90"/>
                  </a:lnTo>
                  <a:lnTo>
                    <a:pt x="609" y="87"/>
                  </a:lnTo>
                  <a:lnTo>
                    <a:pt x="606" y="85"/>
                  </a:lnTo>
                  <a:lnTo>
                    <a:pt x="602" y="88"/>
                  </a:lnTo>
                  <a:lnTo>
                    <a:pt x="602" y="90"/>
                  </a:lnTo>
                  <a:lnTo>
                    <a:pt x="604" y="94"/>
                  </a:lnTo>
                  <a:lnTo>
                    <a:pt x="611" y="97"/>
                  </a:lnTo>
                  <a:lnTo>
                    <a:pt x="611" y="99"/>
                  </a:lnTo>
                  <a:lnTo>
                    <a:pt x="608" y="102"/>
                  </a:lnTo>
                  <a:lnTo>
                    <a:pt x="604" y="100"/>
                  </a:lnTo>
                  <a:lnTo>
                    <a:pt x="601" y="104"/>
                  </a:lnTo>
                  <a:lnTo>
                    <a:pt x="601" y="109"/>
                  </a:lnTo>
                  <a:lnTo>
                    <a:pt x="597" y="111"/>
                  </a:lnTo>
                  <a:lnTo>
                    <a:pt x="592" y="112"/>
                  </a:lnTo>
                  <a:lnTo>
                    <a:pt x="587" y="112"/>
                  </a:lnTo>
                  <a:lnTo>
                    <a:pt x="582" y="116"/>
                  </a:lnTo>
                  <a:lnTo>
                    <a:pt x="582" y="119"/>
                  </a:lnTo>
                  <a:lnTo>
                    <a:pt x="585" y="124"/>
                  </a:lnTo>
                  <a:lnTo>
                    <a:pt x="589" y="128"/>
                  </a:lnTo>
                  <a:lnTo>
                    <a:pt x="592" y="124"/>
                  </a:lnTo>
                  <a:lnTo>
                    <a:pt x="594" y="124"/>
                  </a:lnTo>
                  <a:lnTo>
                    <a:pt x="596" y="129"/>
                  </a:lnTo>
                  <a:lnTo>
                    <a:pt x="594" y="131"/>
                  </a:lnTo>
                  <a:lnTo>
                    <a:pt x="592" y="131"/>
                  </a:lnTo>
                  <a:lnTo>
                    <a:pt x="582" y="136"/>
                  </a:lnTo>
                  <a:lnTo>
                    <a:pt x="582" y="140"/>
                  </a:lnTo>
                  <a:lnTo>
                    <a:pt x="587" y="145"/>
                  </a:lnTo>
                  <a:lnTo>
                    <a:pt x="585" y="146"/>
                  </a:lnTo>
                  <a:lnTo>
                    <a:pt x="584" y="148"/>
                  </a:lnTo>
                  <a:lnTo>
                    <a:pt x="582" y="146"/>
                  </a:lnTo>
                  <a:lnTo>
                    <a:pt x="579" y="143"/>
                  </a:lnTo>
                  <a:lnTo>
                    <a:pt x="573" y="145"/>
                  </a:lnTo>
                  <a:lnTo>
                    <a:pt x="572" y="146"/>
                  </a:lnTo>
                  <a:lnTo>
                    <a:pt x="572" y="150"/>
                  </a:lnTo>
                  <a:lnTo>
                    <a:pt x="579" y="160"/>
                  </a:lnTo>
                  <a:lnTo>
                    <a:pt x="573" y="165"/>
                  </a:lnTo>
                  <a:lnTo>
                    <a:pt x="572" y="167"/>
                  </a:lnTo>
                  <a:lnTo>
                    <a:pt x="570" y="164"/>
                  </a:lnTo>
                  <a:lnTo>
                    <a:pt x="568" y="157"/>
                  </a:lnTo>
                  <a:lnTo>
                    <a:pt x="568" y="157"/>
                  </a:lnTo>
                  <a:lnTo>
                    <a:pt x="565" y="157"/>
                  </a:lnTo>
                  <a:lnTo>
                    <a:pt x="561" y="162"/>
                  </a:lnTo>
                  <a:lnTo>
                    <a:pt x="556" y="165"/>
                  </a:lnTo>
                  <a:lnTo>
                    <a:pt x="558" y="172"/>
                  </a:lnTo>
                  <a:lnTo>
                    <a:pt x="561" y="172"/>
                  </a:lnTo>
                  <a:lnTo>
                    <a:pt x="561" y="167"/>
                  </a:lnTo>
                  <a:lnTo>
                    <a:pt x="565" y="165"/>
                  </a:lnTo>
                  <a:lnTo>
                    <a:pt x="568" y="165"/>
                  </a:lnTo>
                  <a:lnTo>
                    <a:pt x="570" y="167"/>
                  </a:lnTo>
                  <a:lnTo>
                    <a:pt x="568" y="172"/>
                  </a:lnTo>
                  <a:lnTo>
                    <a:pt x="567" y="174"/>
                  </a:lnTo>
                  <a:lnTo>
                    <a:pt x="567" y="177"/>
                  </a:lnTo>
                  <a:lnTo>
                    <a:pt x="567" y="182"/>
                  </a:lnTo>
                  <a:lnTo>
                    <a:pt x="560" y="184"/>
                  </a:lnTo>
                  <a:lnTo>
                    <a:pt x="558" y="187"/>
                  </a:lnTo>
                  <a:lnTo>
                    <a:pt x="561" y="191"/>
                  </a:lnTo>
                  <a:lnTo>
                    <a:pt x="567" y="189"/>
                  </a:lnTo>
                  <a:lnTo>
                    <a:pt x="568" y="191"/>
                  </a:lnTo>
                  <a:lnTo>
                    <a:pt x="572" y="198"/>
                  </a:lnTo>
                  <a:lnTo>
                    <a:pt x="572" y="201"/>
                  </a:lnTo>
                  <a:lnTo>
                    <a:pt x="573" y="205"/>
                  </a:lnTo>
                  <a:lnTo>
                    <a:pt x="573" y="208"/>
                  </a:lnTo>
                  <a:lnTo>
                    <a:pt x="572" y="211"/>
                  </a:lnTo>
                  <a:lnTo>
                    <a:pt x="563" y="210"/>
                  </a:lnTo>
                  <a:lnTo>
                    <a:pt x="561" y="211"/>
                  </a:lnTo>
                  <a:lnTo>
                    <a:pt x="560" y="215"/>
                  </a:lnTo>
                  <a:lnTo>
                    <a:pt x="561" y="220"/>
                  </a:lnTo>
                  <a:lnTo>
                    <a:pt x="558" y="225"/>
                  </a:lnTo>
                  <a:lnTo>
                    <a:pt x="546" y="225"/>
                  </a:lnTo>
                  <a:lnTo>
                    <a:pt x="544" y="232"/>
                  </a:lnTo>
                  <a:lnTo>
                    <a:pt x="546" y="235"/>
                  </a:lnTo>
                  <a:lnTo>
                    <a:pt x="551" y="240"/>
                  </a:lnTo>
                  <a:lnTo>
                    <a:pt x="553" y="242"/>
                  </a:lnTo>
                  <a:lnTo>
                    <a:pt x="553" y="244"/>
                  </a:lnTo>
                  <a:lnTo>
                    <a:pt x="549" y="247"/>
                  </a:lnTo>
                  <a:lnTo>
                    <a:pt x="546" y="251"/>
                  </a:lnTo>
                  <a:lnTo>
                    <a:pt x="546" y="254"/>
                  </a:lnTo>
                  <a:lnTo>
                    <a:pt x="546" y="256"/>
                  </a:lnTo>
                  <a:lnTo>
                    <a:pt x="543" y="256"/>
                  </a:lnTo>
                  <a:lnTo>
                    <a:pt x="541" y="254"/>
                  </a:lnTo>
                  <a:lnTo>
                    <a:pt x="534" y="257"/>
                  </a:lnTo>
                  <a:lnTo>
                    <a:pt x="531" y="259"/>
                  </a:lnTo>
                  <a:lnTo>
                    <a:pt x="529" y="259"/>
                  </a:lnTo>
                  <a:lnTo>
                    <a:pt x="531" y="252"/>
                  </a:lnTo>
                  <a:lnTo>
                    <a:pt x="529" y="251"/>
                  </a:lnTo>
                  <a:lnTo>
                    <a:pt x="524" y="252"/>
                  </a:lnTo>
                  <a:lnTo>
                    <a:pt x="524" y="256"/>
                  </a:lnTo>
                  <a:lnTo>
                    <a:pt x="527" y="261"/>
                  </a:lnTo>
                  <a:lnTo>
                    <a:pt x="526" y="264"/>
                  </a:lnTo>
                  <a:lnTo>
                    <a:pt x="529" y="271"/>
                  </a:lnTo>
                  <a:lnTo>
                    <a:pt x="529" y="273"/>
                  </a:lnTo>
                  <a:lnTo>
                    <a:pt x="524" y="276"/>
                  </a:lnTo>
                  <a:lnTo>
                    <a:pt x="522" y="276"/>
                  </a:lnTo>
                  <a:lnTo>
                    <a:pt x="520" y="273"/>
                  </a:lnTo>
                  <a:lnTo>
                    <a:pt x="522" y="269"/>
                  </a:lnTo>
                  <a:lnTo>
                    <a:pt x="522" y="266"/>
                  </a:lnTo>
                  <a:lnTo>
                    <a:pt x="519" y="264"/>
                  </a:lnTo>
                  <a:lnTo>
                    <a:pt x="519" y="264"/>
                  </a:lnTo>
                  <a:lnTo>
                    <a:pt x="515" y="266"/>
                  </a:lnTo>
                  <a:lnTo>
                    <a:pt x="519" y="278"/>
                  </a:lnTo>
                  <a:lnTo>
                    <a:pt x="520" y="280"/>
                  </a:lnTo>
                  <a:lnTo>
                    <a:pt x="526" y="280"/>
                  </a:lnTo>
                  <a:lnTo>
                    <a:pt x="527" y="285"/>
                  </a:lnTo>
                  <a:lnTo>
                    <a:pt x="522" y="290"/>
                  </a:lnTo>
                  <a:lnTo>
                    <a:pt x="519" y="290"/>
                  </a:lnTo>
                  <a:lnTo>
                    <a:pt x="517" y="288"/>
                  </a:lnTo>
                  <a:lnTo>
                    <a:pt x="517" y="283"/>
                  </a:lnTo>
                  <a:lnTo>
                    <a:pt x="515" y="281"/>
                  </a:lnTo>
                  <a:lnTo>
                    <a:pt x="514" y="290"/>
                  </a:lnTo>
                  <a:lnTo>
                    <a:pt x="512" y="292"/>
                  </a:lnTo>
                  <a:lnTo>
                    <a:pt x="514" y="295"/>
                  </a:lnTo>
                  <a:lnTo>
                    <a:pt x="520" y="304"/>
                  </a:lnTo>
                  <a:lnTo>
                    <a:pt x="519" y="305"/>
                  </a:lnTo>
                  <a:lnTo>
                    <a:pt x="515" y="307"/>
                  </a:lnTo>
                  <a:lnTo>
                    <a:pt x="514" y="309"/>
                  </a:lnTo>
                  <a:lnTo>
                    <a:pt x="514" y="312"/>
                  </a:lnTo>
                  <a:lnTo>
                    <a:pt x="515" y="319"/>
                  </a:lnTo>
                  <a:lnTo>
                    <a:pt x="515" y="322"/>
                  </a:lnTo>
                  <a:lnTo>
                    <a:pt x="512" y="327"/>
                  </a:lnTo>
                  <a:lnTo>
                    <a:pt x="505" y="333"/>
                  </a:lnTo>
                  <a:lnTo>
                    <a:pt x="505" y="339"/>
                  </a:lnTo>
                  <a:lnTo>
                    <a:pt x="503" y="341"/>
                  </a:lnTo>
                  <a:lnTo>
                    <a:pt x="502" y="341"/>
                  </a:lnTo>
                  <a:lnTo>
                    <a:pt x="503" y="334"/>
                  </a:lnTo>
                  <a:lnTo>
                    <a:pt x="502" y="331"/>
                  </a:lnTo>
                  <a:lnTo>
                    <a:pt x="493" y="333"/>
                  </a:lnTo>
                  <a:lnTo>
                    <a:pt x="493" y="334"/>
                  </a:lnTo>
                  <a:lnTo>
                    <a:pt x="495" y="341"/>
                  </a:lnTo>
                  <a:lnTo>
                    <a:pt x="493" y="348"/>
                  </a:lnTo>
                  <a:lnTo>
                    <a:pt x="490" y="345"/>
                  </a:lnTo>
                  <a:lnTo>
                    <a:pt x="488" y="345"/>
                  </a:lnTo>
                  <a:lnTo>
                    <a:pt x="485" y="348"/>
                  </a:lnTo>
                  <a:lnTo>
                    <a:pt x="485" y="355"/>
                  </a:lnTo>
                  <a:lnTo>
                    <a:pt x="481" y="358"/>
                  </a:lnTo>
                  <a:lnTo>
                    <a:pt x="473" y="353"/>
                  </a:lnTo>
                  <a:lnTo>
                    <a:pt x="471" y="355"/>
                  </a:lnTo>
                  <a:lnTo>
                    <a:pt x="474" y="360"/>
                  </a:lnTo>
                  <a:lnTo>
                    <a:pt x="486" y="362"/>
                  </a:lnTo>
                  <a:lnTo>
                    <a:pt x="488" y="365"/>
                  </a:lnTo>
                  <a:lnTo>
                    <a:pt x="486" y="368"/>
                  </a:lnTo>
                  <a:lnTo>
                    <a:pt x="483" y="368"/>
                  </a:lnTo>
                  <a:lnTo>
                    <a:pt x="473" y="363"/>
                  </a:lnTo>
                  <a:lnTo>
                    <a:pt x="469" y="368"/>
                  </a:lnTo>
                  <a:lnTo>
                    <a:pt x="471" y="372"/>
                  </a:lnTo>
                  <a:lnTo>
                    <a:pt x="476" y="375"/>
                  </a:lnTo>
                  <a:lnTo>
                    <a:pt x="481" y="375"/>
                  </a:lnTo>
                  <a:lnTo>
                    <a:pt x="479" y="386"/>
                  </a:lnTo>
                  <a:lnTo>
                    <a:pt x="471" y="387"/>
                  </a:lnTo>
                  <a:lnTo>
                    <a:pt x="469" y="391"/>
                  </a:lnTo>
                  <a:lnTo>
                    <a:pt x="469" y="392"/>
                  </a:lnTo>
                  <a:lnTo>
                    <a:pt x="471" y="396"/>
                  </a:lnTo>
                  <a:lnTo>
                    <a:pt x="469" y="398"/>
                  </a:lnTo>
                  <a:lnTo>
                    <a:pt x="468" y="399"/>
                  </a:lnTo>
                  <a:lnTo>
                    <a:pt x="466" y="398"/>
                  </a:lnTo>
                  <a:lnTo>
                    <a:pt x="464" y="394"/>
                  </a:lnTo>
                  <a:lnTo>
                    <a:pt x="461" y="394"/>
                  </a:lnTo>
                  <a:lnTo>
                    <a:pt x="456" y="392"/>
                  </a:lnTo>
                  <a:lnTo>
                    <a:pt x="454" y="394"/>
                  </a:lnTo>
                  <a:lnTo>
                    <a:pt x="456" y="398"/>
                  </a:lnTo>
                  <a:lnTo>
                    <a:pt x="464" y="403"/>
                  </a:lnTo>
                  <a:lnTo>
                    <a:pt x="459" y="413"/>
                  </a:lnTo>
                  <a:lnTo>
                    <a:pt x="459" y="416"/>
                  </a:lnTo>
                  <a:lnTo>
                    <a:pt x="462" y="421"/>
                  </a:lnTo>
                  <a:lnTo>
                    <a:pt x="468" y="423"/>
                  </a:lnTo>
                  <a:lnTo>
                    <a:pt x="469" y="425"/>
                  </a:lnTo>
                  <a:lnTo>
                    <a:pt x="468" y="428"/>
                  </a:lnTo>
                  <a:lnTo>
                    <a:pt x="464" y="430"/>
                  </a:lnTo>
                  <a:lnTo>
                    <a:pt x="462" y="428"/>
                  </a:lnTo>
                  <a:lnTo>
                    <a:pt x="459" y="427"/>
                  </a:lnTo>
                  <a:lnTo>
                    <a:pt x="454" y="428"/>
                  </a:lnTo>
                  <a:lnTo>
                    <a:pt x="449" y="428"/>
                  </a:lnTo>
                  <a:lnTo>
                    <a:pt x="449" y="428"/>
                  </a:lnTo>
                  <a:lnTo>
                    <a:pt x="450" y="437"/>
                  </a:lnTo>
                  <a:lnTo>
                    <a:pt x="450" y="438"/>
                  </a:lnTo>
                  <a:lnTo>
                    <a:pt x="454" y="438"/>
                  </a:lnTo>
                  <a:lnTo>
                    <a:pt x="461" y="437"/>
                  </a:lnTo>
                  <a:lnTo>
                    <a:pt x="462" y="438"/>
                  </a:lnTo>
                  <a:lnTo>
                    <a:pt x="462" y="442"/>
                  </a:lnTo>
                  <a:lnTo>
                    <a:pt x="457" y="445"/>
                  </a:lnTo>
                  <a:lnTo>
                    <a:pt x="452" y="444"/>
                  </a:lnTo>
                  <a:lnTo>
                    <a:pt x="447" y="437"/>
                  </a:lnTo>
                  <a:lnTo>
                    <a:pt x="440" y="438"/>
                  </a:lnTo>
                  <a:lnTo>
                    <a:pt x="440" y="442"/>
                  </a:lnTo>
                  <a:lnTo>
                    <a:pt x="442" y="445"/>
                  </a:lnTo>
                  <a:lnTo>
                    <a:pt x="449" y="450"/>
                  </a:lnTo>
                  <a:lnTo>
                    <a:pt x="449" y="452"/>
                  </a:lnTo>
                  <a:lnTo>
                    <a:pt x="447" y="459"/>
                  </a:lnTo>
                  <a:lnTo>
                    <a:pt x="445" y="459"/>
                  </a:lnTo>
                  <a:lnTo>
                    <a:pt x="440" y="457"/>
                  </a:lnTo>
                  <a:lnTo>
                    <a:pt x="440" y="462"/>
                  </a:lnTo>
                  <a:lnTo>
                    <a:pt x="442" y="466"/>
                  </a:lnTo>
                  <a:lnTo>
                    <a:pt x="444" y="466"/>
                  </a:lnTo>
                  <a:lnTo>
                    <a:pt x="445" y="468"/>
                  </a:lnTo>
                  <a:lnTo>
                    <a:pt x="445" y="469"/>
                  </a:lnTo>
                  <a:lnTo>
                    <a:pt x="444" y="476"/>
                  </a:lnTo>
                  <a:lnTo>
                    <a:pt x="440" y="478"/>
                  </a:lnTo>
                  <a:lnTo>
                    <a:pt x="440" y="479"/>
                  </a:lnTo>
                  <a:lnTo>
                    <a:pt x="447" y="479"/>
                  </a:lnTo>
                  <a:lnTo>
                    <a:pt x="447" y="476"/>
                  </a:lnTo>
                  <a:lnTo>
                    <a:pt x="447" y="471"/>
                  </a:lnTo>
                  <a:lnTo>
                    <a:pt x="449" y="469"/>
                  </a:lnTo>
                  <a:lnTo>
                    <a:pt x="452" y="473"/>
                  </a:lnTo>
                  <a:lnTo>
                    <a:pt x="454" y="476"/>
                  </a:lnTo>
                  <a:lnTo>
                    <a:pt x="454" y="478"/>
                  </a:lnTo>
                  <a:lnTo>
                    <a:pt x="454" y="479"/>
                  </a:lnTo>
                  <a:lnTo>
                    <a:pt x="444" y="483"/>
                  </a:lnTo>
                  <a:lnTo>
                    <a:pt x="444" y="485"/>
                  </a:lnTo>
                  <a:lnTo>
                    <a:pt x="447" y="488"/>
                  </a:lnTo>
                  <a:lnTo>
                    <a:pt x="452" y="488"/>
                  </a:lnTo>
                  <a:lnTo>
                    <a:pt x="457" y="485"/>
                  </a:lnTo>
                  <a:lnTo>
                    <a:pt x="459" y="476"/>
                  </a:lnTo>
                  <a:lnTo>
                    <a:pt x="461" y="476"/>
                  </a:lnTo>
                  <a:lnTo>
                    <a:pt x="462" y="476"/>
                  </a:lnTo>
                  <a:lnTo>
                    <a:pt x="462" y="481"/>
                  </a:lnTo>
                  <a:lnTo>
                    <a:pt x="461" y="485"/>
                  </a:lnTo>
                  <a:lnTo>
                    <a:pt x="457" y="488"/>
                  </a:lnTo>
                  <a:lnTo>
                    <a:pt x="454" y="493"/>
                  </a:lnTo>
                  <a:lnTo>
                    <a:pt x="452" y="498"/>
                  </a:lnTo>
                  <a:lnTo>
                    <a:pt x="456" y="507"/>
                  </a:lnTo>
                  <a:lnTo>
                    <a:pt x="459" y="510"/>
                  </a:lnTo>
                  <a:lnTo>
                    <a:pt x="461" y="503"/>
                  </a:lnTo>
                  <a:lnTo>
                    <a:pt x="464" y="502"/>
                  </a:lnTo>
                  <a:lnTo>
                    <a:pt x="466" y="503"/>
                  </a:lnTo>
                  <a:lnTo>
                    <a:pt x="464" y="510"/>
                  </a:lnTo>
                  <a:lnTo>
                    <a:pt x="459" y="514"/>
                  </a:lnTo>
                  <a:lnTo>
                    <a:pt x="461" y="522"/>
                  </a:lnTo>
                  <a:lnTo>
                    <a:pt x="461" y="526"/>
                  </a:lnTo>
                  <a:lnTo>
                    <a:pt x="457" y="527"/>
                  </a:lnTo>
                  <a:lnTo>
                    <a:pt x="449" y="526"/>
                  </a:lnTo>
                  <a:lnTo>
                    <a:pt x="447" y="527"/>
                  </a:lnTo>
                  <a:lnTo>
                    <a:pt x="449" y="531"/>
                  </a:lnTo>
                  <a:lnTo>
                    <a:pt x="454" y="534"/>
                  </a:lnTo>
                  <a:lnTo>
                    <a:pt x="457" y="538"/>
                  </a:lnTo>
                  <a:lnTo>
                    <a:pt x="457" y="541"/>
                  </a:lnTo>
                  <a:lnTo>
                    <a:pt x="452" y="543"/>
                  </a:lnTo>
                  <a:lnTo>
                    <a:pt x="452" y="544"/>
                  </a:lnTo>
                  <a:lnTo>
                    <a:pt x="452" y="546"/>
                  </a:lnTo>
                  <a:lnTo>
                    <a:pt x="440" y="548"/>
                  </a:lnTo>
                  <a:lnTo>
                    <a:pt x="418" y="548"/>
                  </a:lnTo>
                  <a:lnTo>
                    <a:pt x="415" y="548"/>
                  </a:lnTo>
                  <a:lnTo>
                    <a:pt x="336" y="553"/>
                  </a:lnTo>
                  <a:lnTo>
                    <a:pt x="252" y="555"/>
                  </a:lnTo>
                  <a:lnTo>
                    <a:pt x="218" y="555"/>
                  </a:lnTo>
                  <a:lnTo>
                    <a:pt x="186" y="556"/>
                  </a:lnTo>
                  <a:lnTo>
                    <a:pt x="153" y="556"/>
                  </a:lnTo>
                  <a:lnTo>
                    <a:pt x="150" y="556"/>
                  </a:lnTo>
                  <a:lnTo>
                    <a:pt x="111" y="558"/>
                  </a:lnTo>
                  <a:lnTo>
                    <a:pt x="82" y="558"/>
                  </a:lnTo>
                  <a:lnTo>
                    <a:pt x="82" y="520"/>
                  </a:lnTo>
                  <a:lnTo>
                    <a:pt x="80" y="476"/>
                  </a:lnTo>
                  <a:lnTo>
                    <a:pt x="76" y="473"/>
                  </a:lnTo>
                  <a:lnTo>
                    <a:pt x="73" y="471"/>
                  </a:lnTo>
                  <a:lnTo>
                    <a:pt x="71" y="473"/>
                  </a:lnTo>
                  <a:lnTo>
                    <a:pt x="64" y="474"/>
                  </a:lnTo>
                  <a:lnTo>
                    <a:pt x="64" y="469"/>
                  </a:lnTo>
                  <a:lnTo>
                    <a:pt x="58" y="471"/>
                  </a:lnTo>
                  <a:lnTo>
                    <a:pt x="58" y="476"/>
                  </a:lnTo>
                  <a:lnTo>
                    <a:pt x="54" y="474"/>
                  </a:lnTo>
                  <a:lnTo>
                    <a:pt x="56" y="471"/>
                  </a:lnTo>
                  <a:lnTo>
                    <a:pt x="54" y="471"/>
                  </a:lnTo>
                  <a:lnTo>
                    <a:pt x="49" y="474"/>
                  </a:lnTo>
                  <a:lnTo>
                    <a:pt x="49" y="471"/>
                  </a:lnTo>
                  <a:lnTo>
                    <a:pt x="49" y="471"/>
                  </a:lnTo>
                  <a:lnTo>
                    <a:pt x="46" y="473"/>
                  </a:lnTo>
                  <a:lnTo>
                    <a:pt x="46" y="476"/>
                  </a:lnTo>
                  <a:lnTo>
                    <a:pt x="42" y="474"/>
                  </a:lnTo>
                  <a:lnTo>
                    <a:pt x="37" y="478"/>
                  </a:lnTo>
                  <a:lnTo>
                    <a:pt x="34" y="476"/>
                  </a:lnTo>
                  <a:lnTo>
                    <a:pt x="37" y="474"/>
                  </a:lnTo>
                  <a:lnTo>
                    <a:pt x="37" y="471"/>
                  </a:lnTo>
                  <a:lnTo>
                    <a:pt x="35" y="471"/>
                  </a:lnTo>
                  <a:lnTo>
                    <a:pt x="34" y="473"/>
                  </a:lnTo>
                  <a:lnTo>
                    <a:pt x="32" y="474"/>
                  </a:lnTo>
                  <a:lnTo>
                    <a:pt x="30" y="469"/>
                  </a:lnTo>
                  <a:lnTo>
                    <a:pt x="27" y="471"/>
                  </a:lnTo>
                  <a:lnTo>
                    <a:pt x="27" y="469"/>
                  </a:lnTo>
                  <a:lnTo>
                    <a:pt x="29" y="468"/>
                  </a:lnTo>
                  <a:lnTo>
                    <a:pt x="29" y="464"/>
                  </a:lnTo>
                  <a:lnTo>
                    <a:pt x="24" y="464"/>
                  </a:lnTo>
                  <a:lnTo>
                    <a:pt x="24" y="416"/>
                  </a:lnTo>
                  <a:lnTo>
                    <a:pt x="24" y="377"/>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60" name="Freeform 1792"/>
            <p:cNvSpPr>
              <a:spLocks noEditPoints="1"/>
            </p:cNvSpPr>
            <p:nvPr/>
          </p:nvSpPr>
          <p:spPr bwMode="auto">
            <a:xfrm>
              <a:off x="2771" y="2826"/>
              <a:ext cx="276" cy="246"/>
            </a:xfrm>
            <a:custGeom>
              <a:avLst/>
              <a:gdLst/>
              <a:ahLst/>
              <a:cxnLst>
                <a:cxn ang="0">
                  <a:pos x="49" y="412"/>
                </a:cxn>
                <a:cxn ang="0">
                  <a:pos x="53" y="386"/>
                </a:cxn>
                <a:cxn ang="0">
                  <a:pos x="63" y="366"/>
                </a:cxn>
                <a:cxn ang="0">
                  <a:pos x="68" y="342"/>
                </a:cxn>
                <a:cxn ang="0">
                  <a:pos x="70" y="325"/>
                </a:cxn>
                <a:cxn ang="0">
                  <a:pos x="70" y="309"/>
                </a:cxn>
                <a:cxn ang="0">
                  <a:pos x="70" y="294"/>
                </a:cxn>
                <a:cxn ang="0">
                  <a:pos x="53" y="277"/>
                </a:cxn>
                <a:cxn ang="0">
                  <a:pos x="49" y="255"/>
                </a:cxn>
                <a:cxn ang="0">
                  <a:pos x="39" y="243"/>
                </a:cxn>
                <a:cxn ang="0">
                  <a:pos x="34" y="215"/>
                </a:cxn>
                <a:cxn ang="0">
                  <a:pos x="22" y="186"/>
                </a:cxn>
                <a:cxn ang="0">
                  <a:pos x="3" y="140"/>
                </a:cxn>
                <a:cxn ang="0">
                  <a:pos x="136" y="9"/>
                </a:cxn>
                <a:cxn ang="0">
                  <a:pos x="367" y="15"/>
                </a:cxn>
                <a:cxn ang="0">
                  <a:pos x="374" y="27"/>
                </a:cxn>
                <a:cxn ang="0">
                  <a:pos x="389" y="62"/>
                </a:cxn>
                <a:cxn ang="0">
                  <a:pos x="396" y="77"/>
                </a:cxn>
                <a:cxn ang="0">
                  <a:pos x="397" y="85"/>
                </a:cxn>
                <a:cxn ang="0">
                  <a:pos x="408" y="108"/>
                </a:cxn>
                <a:cxn ang="0">
                  <a:pos x="386" y="121"/>
                </a:cxn>
                <a:cxn ang="0">
                  <a:pos x="392" y="132"/>
                </a:cxn>
                <a:cxn ang="0">
                  <a:pos x="382" y="144"/>
                </a:cxn>
                <a:cxn ang="0">
                  <a:pos x="368" y="176"/>
                </a:cxn>
                <a:cxn ang="0">
                  <a:pos x="358" y="195"/>
                </a:cxn>
                <a:cxn ang="0">
                  <a:pos x="343" y="217"/>
                </a:cxn>
                <a:cxn ang="0">
                  <a:pos x="338" y="231"/>
                </a:cxn>
                <a:cxn ang="0">
                  <a:pos x="334" y="248"/>
                </a:cxn>
                <a:cxn ang="0">
                  <a:pos x="338" y="270"/>
                </a:cxn>
                <a:cxn ang="0">
                  <a:pos x="334" y="306"/>
                </a:cxn>
                <a:cxn ang="0">
                  <a:pos x="495" y="306"/>
                </a:cxn>
                <a:cxn ang="0">
                  <a:pos x="575" y="313"/>
                </a:cxn>
                <a:cxn ang="0">
                  <a:pos x="568" y="330"/>
                </a:cxn>
                <a:cxn ang="0">
                  <a:pos x="563" y="348"/>
                </a:cxn>
                <a:cxn ang="0">
                  <a:pos x="575" y="371"/>
                </a:cxn>
                <a:cxn ang="0">
                  <a:pos x="589" y="393"/>
                </a:cxn>
                <a:cxn ang="0">
                  <a:pos x="597" y="415"/>
                </a:cxn>
                <a:cxn ang="0">
                  <a:pos x="505" y="413"/>
                </a:cxn>
                <a:cxn ang="0">
                  <a:pos x="585" y="436"/>
                </a:cxn>
                <a:cxn ang="0">
                  <a:pos x="606" y="470"/>
                </a:cxn>
                <a:cxn ang="0">
                  <a:pos x="630" y="485"/>
                </a:cxn>
                <a:cxn ang="0">
                  <a:pos x="596" y="500"/>
                </a:cxn>
                <a:cxn ang="0">
                  <a:pos x="638" y="545"/>
                </a:cxn>
                <a:cxn ang="0">
                  <a:pos x="689" y="579"/>
                </a:cxn>
                <a:cxn ang="0">
                  <a:pos x="657" y="581"/>
                </a:cxn>
                <a:cxn ang="0">
                  <a:pos x="609" y="557"/>
                </a:cxn>
                <a:cxn ang="0">
                  <a:pos x="536" y="529"/>
                </a:cxn>
                <a:cxn ang="0">
                  <a:pos x="541" y="562"/>
                </a:cxn>
                <a:cxn ang="0">
                  <a:pos x="510" y="565"/>
                </a:cxn>
                <a:cxn ang="0">
                  <a:pos x="471" y="591"/>
                </a:cxn>
                <a:cxn ang="0">
                  <a:pos x="447" y="577"/>
                </a:cxn>
                <a:cxn ang="0">
                  <a:pos x="345" y="524"/>
                </a:cxn>
                <a:cxn ang="0">
                  <a:pos x="286" y="500"/>
                </a:cxn>
                <a:cxn ang="0">
                  <a:pos x="42" y="521"/>
                </a:cxn>
                <a:cxn ang="0">
                  <a:pos x="56" y="456"/>
                </a:cxn>
                <a:cxn ang="0">
                  <a:pos x="326" y="535"/>
                </a:cxn>
                <a:cxn ang="0">
                  <a:pos x="399" y="570"/>
                </a:cxn>
                <a:cxn ang="0">
                  <a:pos x="384" y="581"/>
                </a:cxn>
                <a:cxn ang="0">
                  <a:pos x="421" y="591"/>
                </a:cxn>
                <a:cxn ang="0">
                  <a:pos x="421" y="569"/>
                </a:cxn>
              </a:cxnLst>
              <a:rect l="0" t="0" r="r" b="b"/>
              <a:pathLst>
                <a:path w="689" h="615">
                  <a:moveTo>
                    <a:pt x="53" y="442"/>
                  </a:moveTo>
                  <a:lnTo>
                    <a:pt x="54" y="432"/>
                  </a:lnTo>
                  <a:lnTo>
                    <a:pt x="49" y="432"/>
                  </a:lnTo>
                  <a:lnTo>
                    <a:pt x="46" y="427"/>
                  </a:lnTo>
                  <a:lnTo>
                    <a:pt x="46" y="424"/>
                  </a:lnTo>
                  <a:lnTo>
                    <a:pt x="47" y="422"/>
                  </a:lnTo>
                  <a:lnTo>
                    <a:pt x="46" y="420"/>
                  </a:lnTo>
                  <a:lnTo>
                    <a:pt x="47" y="415"/>
                  </a:lnTo>
                  <a:lnTo>
                    <a:pt x="49" y="412"/>
                  </a:lnTo>
                  <a:lnTo>
                    <a:pt x="53" y="410"/>
                  </a:lnTo>
                  <a:lnTo>
                    <a:pt x="53" y="406"/>
                  </a:lnTo>
                  <a:lnTo>
                    <a:pt x="51" y="403"/>
                  </a:lnTo>
                  <a:lnTo>
                    <a:pt x="51" y="401"/>
                  </a:lnTo>
                  <a:lnTo>
                    <a:pt x="53" y="398"/>
                  </a:lnTo>
                  <a:lnTo>
                    <a:pt x="47" y="395"/>
                  </a:lnTo>
                  <a:lnTo>
                    <a:pt x="49" y="391"/>
                  </a:lnTo>
                  <a:lnTo>
                    <a:pt x="49" y="388"/>
                  </a:lnTo>
                  <a:lnTo>
                    <a:pt x="53" y="386"/>
                  </a:lnTo>
                  <a:lnTo>
                    <a:pt x="56" y="386"/>
                  </a:lnTo>
                  <a:lnTo>
                    <a:pt x="53" y="384"/>
                  </a:lnTo>
                  <a:lnTo>
                    <a:pt x="54" y="383"/>
                  </a:lnTo>
                  <a:lnTo>
                    <a:pt x="53" y="379"/>
                  </a:lnTo>
                  <a:lnTo>
                    <a:pt x="54" y="379"/>
                  </a:lnTo>
                  <a:lnTo>
                    <a:pt x="58" y="374"/>
                  </a:lnTo>
                  <a:lnTo>
                    <a:pt x="63" y="372"/>
                  </a:lnTo>
                  <a:lnTo>
                    <a:pt x="63" y="369"/>
                  </a:lnTo>
                  <a:lnTo>
                    <a:pt x="63" y="366"/>
                  </a:lnTo>
                  <a:lnTo>
                    <a:pt x="64" y="366"/>
                  </a:lnTo>
                  <a:lnTo>
                    <a:pt x="63" y="364"/>
                  </a:lnTo>
                  <a:lnTo>
                    <a:pt x="66" y="359"/>
                  </a:lnTo>
                  <a:lnTo>
                    <a:pt x="68" y="355"/>
                  </a:lnTo>
                  <a:lnTo>
                    <a:pt x="71" y="350"/>
                  </a:lnTo>
                  <a:lnTo>
                    <a:pt x="70" y="348"/>
                  </a:lnTo>
                  <a:lnTo>
                    <a:pt x="71" y="345"/>
                  </a:lnTo>
                  <a:lnTo>
                    <a:pt x="70" y="343"/>
                  </a:lnTo>
                  <a:lnTo>
                    <a:pt x="68" y="342"/>
                  </a:lnTo>
                  <a:lnTo>
                    <a:pt x="70" y="338"/>
                  </a:lnTo>
                  <a:lnTo>
                    <a:pt x="71" y="338"/>
                  </a:lnTo>
                  <a:lnTo>
                    <a:pt x="71" y="335"/>
                  </a:lnTo>
                  <a:lnTo>
                    <a:pt x="73" y="335"/>
                  </a:lnTo>
                  <a:lnTo>
                    <a:pt x="75" y="333"/>
                  </a:lnTo>
                  <a:lnTo>
                    <a:pt x="73" y="330"/>
                  </a:lnTo>
                  <a:lnTo>
                    <a:pt x="71" y="328"/>
                  </a:lnTo>
                  <a:lnTo>
                    <a:pt x="68" y="328"/>
                  </a:lnTo>
                  <a:lnTo>
                    <a:pt x="70" y="325"/>
                  </a:lnTo>
                  <a:lnTo>
                    <a:pt x="68" y="325"/>
                  </a:lnTo>
                  <a:lnTo>
                    <a:pt x="68" y="321"/>
                  </a:lnTo>
                  <a:lnTo>
                    <a:pt x="71" y="321"/>
                  </a:lnTo>
                  <a:lnTo>
                    <a:pt x="76" y="318"/>
                  </a:lnTo>
                  <a:lnTo>
                    <a:pt x="73" y="314"/>
                  </a:lnTo>
                  <a:lnTo>
                    <a:pt x="75" y="313"/>
                  </a:lnTo>
                  <a:lnTo>
                    <a:pt x="71" y="311"/>
                  </a:lnTo>
                  <a:lnTo>
                    <a:pt x="71" y="309"/>
                  </a:lnTo>
                  <a:lnTo>
                    <a:pt x="70" y="309"/>
                  </a:lnTo>
                  <a:lnTo>
                    <a:pt x="70" y="307"/>
                  </a:lnTo>
                  <a:lnTo>
                    <a:pt x="71" y="306"/>
                  </a:lnTo>
                  <a:lnTo>
                    <a:pt x="73" y="304"/>
                  </a:lnTo>
                  <a:lnTo>
                    <a:pt x="71" y="304"/>
                  </a:lnTo>
                  <a:lnTo>
                    <a:pt x="71" y="299"/>
                  </a:lnTo>
                  <a:lnTo>
                    <a:pt x="73" y="299"/>
                  </a:lnTo>
                  <a:lnTo>
                    <a:pt x="71" y="297"/>
                  </a:lnTo>
                  <a:lnTo>
                    <a:pt x="73" y="295"/>
                  </a:lnTo>
                  <a:lnTo>
                    <a:pt x="70" y="294"/>
                  </a:lnTo>
                  <a:lnTo>
                    <a:pt x="66" y="297"/>
                  </a:lnTo>
                  <a:lnTo>
                    <a:pt x="64" y="295"/>
                  </a:lnTo>
                  <a:lnTo>
                    <a:pt x="63" y="294"/>
                  </a:lnTo>
                  <a:lnTo>
                    <a:pt x="64" y="289"/>
                  </a:lnTo>
                  <a:lnTo>
                    <a:pt x="61" y="287"/>
                  </a:lnTo>
                  <a:lnTo>
                    <a:pt x="61" y="282"/>
                  </a:lnTo>
                  <a:lnTo>
                    <a:pt x="59" y="282"/>
                  </a:lnTo>
                  <a:lnTo>
                    <a:pt x="56" y="280"/>
                  </a:lnTo>
                  <a:lnTo>
                    <a:pt x="53" y="277"/>
                  </a:lnTo>
                  <a:lnTo>
                    <a:pt x="53" y="273"/>
                  </a:lnTo>
                  <a:lnTo>
                    <a:pt x="58" y="266"/>
                  </a:lnTo>
                  <a:lnTo>
                    <a:pt x="54" y="266"/>
                  </a:lnTo>
                  <a:lnTo>
                    <a:pt x="54" y="263"/>
                  </a:lnTo>
                  <a:lnTo>
                    <a:pt x="51" y="261"/>
                  </a:lnTo>
                  <a:lnTo>
                    <a:pt x="49" y="260"/>
                  </a:lnTo>
                  <a:lnTo>
                    <a:pt x="49" y="258"/>
                  </a:lnTo>
                  <a:lnTo>
                    <a:pt x="51" y="256"/>
                  </a:lnTo>
                  <a:lnTo>
                    <a:pt x="49" y="255"/>
                  </a:lnTo>
                  <a:lnTo>
                    <a:pt x="49" y="253"/>
                  </a:lnTo>
                  <a:lnTo>
                    <a:pt x="46" y="253"/>
                  </a:lnTo>
                  <a:lnTo>
                    <a:pt x="42" y="249"/>
                  </a:lnTo>
                  <a:lnTo>
                    <a:pt x="46" y="248"/>
                  </a:lnTo>
                  <a:lnTo>
                    <a:pt x="47" y="244"/>
                  </a:lnTo>
                  <a:lnTo>
                    <a:pt x="44" y="244"/>
                  </a:lnTo>
                  <a:lnTo>
                    <a:pt x="42" y="241"/>
                  </a:lnTo>
                  <a:lnTo>
                    <a:pt x="41" y="243"/>
                  </a:lnTo>
                  <a:lnTo>
                    <a:pt x="39" y="243"/>
                  </a:lnTo>
                  <a:lnTo>
                    <a:pt x="34" y="237"/>
                  </a:lnTo>
                  <a:lnTo>
                    <a:pt x="34" y="236"/>
                  </a:lnTo>
                  <a:lnTo>
                    <a:pt x="30" y="234"/>
                  </a:lnTo>
                  <a:lnTo>
                    <a:pt x="30" y="229"/>
                  </a:lnTo>
                  <a:lnTo>
                    <a:pt x="32" y="229"/>
                  </a:lnTo>
                  <a:lnTo>
                    <a:pt x="34" y="224"/>
                  </a:lnTo>
                  <a:lnTo>
                    <a:pt x="34" y="220"/>
                  </a:lnTo>
                  <a:lnTo>
                    <a:pt x="35" y="215"/>
                  </a:lnTo>
                  <a:lnTo>
                    <a:pt x="34" y="215"/>
                  </a:lnTo>
                  <a:lnTo>
                    <a:pt x="34" y="212"/>
                  </a:lnTo>
                  <a:lnTo>
                    <a:pt x="30" y="208"/>
                  </a:lnTo>
                  <a:lnTo>
                    <a:pt x="32" y="205"/>
                  </a:lnTo>
                  <a:lnTo>
                    <a:pt x="30" y="202"/>
                  </a:lnTo>
                  <a:lnTo>
                    <a:pt x="25" y="198"/>
                  </a:lnTo>
                  <a:lnTo>
                    <a:pt x="23" y="193"/>
                  </a:lnTo>
                  <a:lnTo>
                    <a:pt x="23" y="190"/>
                  </a:lnTo>
                  <a:lnTo>
                    <a:pt x="22" y="190"/>
                  </a:lnTo>
                  <a:lnTo>
                    <a:pt x="22" y="186"/>
                  </a:lnTo>
                  <a:lnTo>
                    <a:pt x="18" y="186"/>
                  </a:lnTo>
                  <a:lnTo>
                    <a:pt x="18" y="184"/>
                  </a:lnTo>
                  <a:lnTo>
                    <a:pt x="17" y="184"/>
                  </a:lnTo>
                  <a:lnTo>
                    <a:pt x="12" y="183"/>
                  </a:lnTo>
                  <a:lnTo>
                    <a:pt x="12" y="179"/>
                  </a:lnTo>
                  <a:lnTo>
                    <a:pt x="6" y="174"/>
                  </a:lnTo>
                  <a:lnTo>
                    <a:pt x="6" y="173"/>
                  </a:lnTo>
                  <a:lnTo>
                    <a:pt x="3" y="171"/>
                  </a:lnTo>
                  <a:lnTo>
                    <a:pt x="3" y="140"/>
                  </a:lnTo>
                  <a:lnTo>
                    <a:pt x="1" y="111"/>
                  </a:lnTo>
                  <a:lnTo>
                    <a:pt x="0" y="63"/>
                  </a:lnTo>
                  <a:lnTo>
                    <a:pt x="0" y="34"/>
                  </a:lnTo>
                  <a:lnTo>
                    <a:pt x="0" y="12"/>
                  </a:lnTo>
                  <a:lnTo>
                    <a:pt x="29" y="12"/>
                  </a:lnTo>
                  <a:lnTo>
                    <a:pt x="68" y="10"/>
                  </a:lnTo>
                  <a:lnTo>
                    <a:pt x="71" y="10"/>
                  </a:lnTo>
                  <a:lnTo>
                    <a:pt x="104" y="10"/>
                  </a:lnTo>
                  <a:lnTo>
                    <a:pt x="136" y="9"/>
                  </a:lnTo>
                  <a:lnTo>
                    <a:pt x="170" y="9"/>
                  </a:lnTo>
                  <a:lnTo>
                    <a:pt x="254" y="7"/>
                  </a:lnTo>
                  <a:lnTo>
                    <a:pt x="333" y="2"/>
                  </a:lnTo>
                  <a:lnTo>
                    <a:pt x="336" y="2"/>
                  </a:lnTo>
                  <a:lnTo>
                    <a:pt x="358" y="2"/>
                  </a:lnTo>
                  <a:lnTo>
                    <a:pt x="370" y="0"/>
                  </a:lnTo>
                  <a:lnTo>
                    <a:pt x="370" y="2"/>
                  </a:lnTo>
                  <a:lnTo>
                    <a:pt x="365" y="12"/>
                  </a:lnTo>
                  <a:lnTo>
                    <a:pt x="367" y="15"/>
                  </a:lnTo>
                  <a:lnTo>
                    <a:pt x="370" y="17"/>
                  </a:lnTo>
                  <a:lnTo>
                    <a:pt x="374" y="15"/>
                  </a:lnTo>
                  <a:lnTo>
                    <a:pt x="375" y="12"/>
                  </a:lnTo>
                  <a:lnTo>
                    <a:pt x="375" y="7"/>
                  </a:lnTo>
                  <a:lnTo>
                    <a:pt x="377" y="3"/>
                  </a:lnTo>
                  <a:lnTo>
                    <a:pt x="380" y="3"/>
                  </a:lnTo>
                  <a:lnTo>
                    <a:pt x="382" y="9"/>
                  </a:lnTo>
                  <a:lnTo>
                    <a:pt x="382" y="21"/>
                  </a:lnTo>
                  <a:lnTo>
                    <a:pt x="374" y="27"/>
                  </a:lnTo>
                  <a:lnTo>
                    <a:pt x="374" y="39"/>
                  </a:lnTo>
                  <a:lnTo>
                    <a:pt x="375" y="41"/>
                  </a:lnTo>
                  <a:lnTo>
                    <a:pt x="380" y="41"/>
                  </a:lnTo>
                  <a:lnTo>
                    <a:pt x="386" y="44"/>
                  </a:lnTo>
                  <a:lnTo>
                    <a:pt x="375" y="55"/>
                  </a:lnTo>
                  <a:lnTo>
                    <a:pt x="375" y="58"/>
                  </a:lnTo>
                  <a:lnTo>
                    <a:pt x="380" y="65"/>
                  </a:lnTo>
                  <a:lnTo>
                    <a:pt x="386" y="63"/>
                  </a:lnTo>
                  <a:lnTo>
                    <a:pt x="389" y="62"/>
                  </a:lnTo>
                  <a:lnTo>
                    <a:pt x="391" y="56"/>
                  </a:lnTo>
                  <a:lnTo>
                    <a:pt x="394" y="56"/>
                  </a:lnTo>
                  <a:lnTo>
                    <a:pt x="396" y="60"/>
                  </a:lnTo>
                  <a:lnTo>
                    <a:pt x="394" y="62"/>
                  </a:lnTo>
                  <a:lnTo>
                    <a:pt x="391" y="67"/>
                  </a:lnTo>
                  <a:lnTo>
                    <a:pt x="387" y="67"/>
                  </a:lnTo>
                  <a:lnTo>
                    <a:pt x="386" y="70"/>
                  </a:lnTo>
                  <a:lnTo>
                    <a:pt x="387" y="73"/>
                  </a:lnTo>
                  <a:lnTo>
                    <a:pt x="396" y="77"/>
                  </a:lnTo>
                  <a:lnTo>
                    <a:pt x="396" y="79"/>
                  </a:lnTo>
                  <a:lnTo>
                    <a:pt x="392" y="80"/>
                  </a:lnTo>
                  <a:lnTo>
                    <a:pt x="391" y="80"/>
                  </a:lnTo>
                  <a:lnTo>
                    <a:pt x="384" y="72"/>
                  </a:lnTo>
                  <a:lnTo>
                    <a:pt x="380" y="75"/>
                  </a:lnTo>
                  <a:lnTo>
                    <a:pt x="380" y="80"/>
                  </a:lnTo>
                  <a:lnTo>
                    <a:pt x="389" y="87"/>
                  </a:lnTo>
                  <a:lnTo>
                    <a:pt x="392" y="87"/>
                  </a:lnTo>
                  <a:lnTo>
                    <a:pt x="397" y="85"/>
                  </a:lnTo>
                  <a:lnTo>
                    <a:pt x="401" y="87"/>
                  </a:lnTo>
                  <a:lnTo>
                    <a:pt x="399" y="91"/>
                  </a:lnTo>
                  <a:lnTo>
                    <a:pt x="396" y="94"/>
                  </a:lnTo>
                  <a:lnTo>
                    <a:pt x="397" y="99"/>
                  </a:lnTo>
                  <a:lnTo>
                    <a:pt x="399" y="101"/>
                  </a:lnTo>
                  <a:lnTo>
                    <a:pt x="408" y="103"/>
                  </a:lnTo>
                  <a:lnTo>
                    <a:pt x="411" y="96"/>
                  </a:lnTo>
                  <a:lnTo>
                    <a:pt x="413" y="97"/>
                  </a:lnTo>
                  <a:lnTo>
                    <a:pt x="408" y="108"/>
                  </a:lnTo>
                  <a:lnTo>
                    <a:pt x="406" y="109"/>
                  </a:lnTo>
                  <a:lnTo>
                    <a:pt x="401" y="109"/>
                  </a:lnTo>
                  <a:lnTo>
                    <a:pt x="399" y="109"/>
                  </a:lnTo>
                  <a:lnTo>
                    <a:pt x="399" y="111"/>
                  </a:lnTo>
                  <a:lnTo>
                    <a:pt x="401" y="114"/>
                  </a:lnTo>
                  <a:lnTo>
                    <a:pt x="401" y="121"/>
                  </a:lnTo>
                  <a:lnTo>
                    <a:pt x="392" y="118"/>
                  </a:lnTo>
                  <a:lnTo>
                    <a:pt x="389" y="121"/>
                  </a:lnTo>
                  <a:lnTo>
                    <a:pt x="386" y="121"/>
                  </a:lnTo>
                  <a:lnTo>
                    <a:pt x="386" y="123"/>
                  </a:lnTo>
                  <a:lnTo>
                    <a:pt x="382" y="121"/>
                  </a:lnTo>
                  <a:lnTo>
                    <a:pt x="377" y="125"/>
                  </a:lnTo>
                  <a:lnTo>
                    <a:pt x="377" y="130"/>
                  </a:lnTo>
                  <a:lnTo>
                    <a:pt x="379" y="135"/>
                  </a:lnTo>
                  <a:lnTo>
                    <a:pt x="384" y="137"/>
                  </a:lnTo>
                  <a:lnTo>
                    <a:pt x="387" y="133"/>
                  </a:lnTo>
                  <a:lnTo>
                    <a:pt x="391" y="135"/>
                  </a:lnTo>
                  <a:lnTo>
                    <a:pt x="392" y="132"/>
                  </a:lnTo>
                  <a:lnTo>
                    <a:pt x="391" y="128"/>
                  </a:lnTo>
                  <a:lnTo>
                    <a:pt x="396" y="130"/>
                  </a:lnTo>
                  <a:lnTo>
                    <a:pt x="397" y="130"/>
                  </a:lnTo>
                  <a:lnTo>
                    <a:pt x="397" y="135"/>
                  </a:lnTo>
                  <a:lnTo>
                    <a:pt x="394" y="140"/>
                  </a:lnTo>
                  <a:lnTo>
                    <a:pt x="389" y="142"/>
                  </a:lnTo>
                  <a:lnTo>
                    <a:pt x="391" y="147"/>
                  </a:lnTo>
                  <a:lnTo>
                    <a:pt x="387" y="149"/>
                  </a:lnTo>
                  <a:lnTo>
                    <a:pt x="382" y="144"/>
                  </a:lnTo>
                  <a:lnTo>
                    <a:pt x="380" y="144"/>
                  </a:lnTo>
                  <a:lnTo>
                    <a:pt x="380" y="147"/>
                  </a:lnTo>
                  <a:lnTo>
                    <a:pt x="387" y="150"/>
                  </a:lnTo>
                  <a:lnTo>
                    <a:pt x="389" y="152"/>
                  </a:lnTo>
                  <a:lnTo>
                    <a:pt x="391" y="154"/>
                  </a:lnTo>
                  <a:lnTo>
                    <a:pt x="386" y="159"/>
                  </a:lnTo>
                  <a:lnTo>
                    <a:pt x="379" y="159"/>
                  </a:lnTo>
                  <a:lnTo>
                    <a:pt x="374" y="171"/>
                  </a:lnTo>
                  <a:lnTo>
                    <a:pt x="368" y="176"/>
                  </a:lnTo>
                  <a:lnTo>
                    <a:pt x="367" y="179"/>
                  </a:lnTo>
                  <a:lnTo>
                    <a:pt x="370" y="183"/>
                  </a:lnTo>
                  <a:lnTo>
                    <a:pt x="368" y="186"/>
                  </a:lnTo>
                  <a:lnTo>
                    <a:pt x="365" y="184"/>
                  </a:lnTo>
                  <a:lnTo>
                    <a:pt x="362" y="179"/>
                  </a:lnTo>
                  <a:lnTo>
                    <a:pt x="356" y="183"/>
                  </a:lnTo>
                  <a:lnTo>
                    <a:pt x="356" y="190"/>
                  </a:lnTo>
                  <a:lnTo>
                    <a:pt x="353" y="195"/>
                  </a:lnTo>
                  <a:lnTo>
                    <a:pt x="358" y="195"/>
                  </a:lnTo>
                  <a:lnTo>
                    <a:pt x="367" y="193"/>
                  </a:lnTo>
                  <a:lnTo>
                    <a:pt x="367" y="195"/>
                  </a:lnTo>
                  <a:lnTo>
                    <a:pt x="365" y="196"/>
                  </a:lnTo>
                  <a:lnTo>
                    <a:pt x="356" y="196"/>
                  </a:lnTo>
                  <a:lnTo>
                    <a:pt x="353" y="196"/>
                  </a:lnTo>
                  <a:lnTo>
                    <a:pt x="351" y="203"/>
                  </a:lnTo>
                  <a:lnTo>
                    <a:pt x="351" y="212"/>
                  </a:lnTo>
                  <a:lnTo>
                    <a:pt x="350" y="217"/>
                  </a:lnTo>
                  <a:lnTo>
                    <a:pt x="343" y="217"/>
                  </a:lnTo>
                  <a:lnTo>
                    <a:pt x="338" y="214"/>
                  </a:lnTo>
                  <a:lnTo>
                    <a:pt x="336" y="215"/>
                  </a:lnTo>
                  <a:lnTo>
                    <a:pt x="336" y="219"/>
                  </a:lnTo>
                  <a:lnTo>
                    <a:pt x="338" y="220"/>
                  </a:lnTo>
                  <a:lnTo>
                    <a:pt x="348" y="220"/>
                  </a:lnTo>
                  <a:lnTo>
                    <a:pt x="350" y="222"/>
                  </a:lnTo>
                  <a:lnTo>
                    <a:pt x="348" y="227"/>
                  </a:lnTo>
                  <a:lnTo>
                    <a:pt x="343" y="231"/>
                  </a:lnTo>
                  <a:lnTo>
                    <a:pt x="338" y="231"/>
                  </a:lnTo>
                  <a:lnTo>
                    <a:pt x="338" y="232"/>
                  </a:lnTo>
                  <a:lnTo>
                    <a:pt x="338" y="244"/>
                  </a:lnTo>
                  <a:lnTo>
                    <a:pt x="343" y="249"/>
                  </a:lnTo>
                  <a:lnTo>
                    <a:pt x="343" y="251"/>
                  </a:lnTo>
                  <a:lnTo>
                    <a:pt x="341" y="256"/>
                  </a:lnTo>
                  <a:lnTo>
                    <a:pt x="339" y="256"/>
                  </a:lnTo>
                  <a:lnTo>
                    <a:pt x="336" y="253"/>
                  </a:lnTo>
                  <a:lnTo>
                    <a:pt x="334" y="251"/>
                  </a:lnTo>
                  <a:lnTo>
                    <a:pt x="334" y="248"/>
                  </a:lnTo>
                  <a:lnTo>
                    <a:pt x="331" y="248"/>
                  </a:lnTo>
                  <a:lnTo>
                    <a:pt x="329" y="249"/>
                  </a:lnTo>
                  <a:lnTo>
                    <a:pt x="331" y="255"/>
                  </a:lnTo>
                  <a:lnTo>
                    <a:pt x="334" y="255"/>
                  </a:lnTo>
                  <a:lnTo>
                    <a:pt x="333" y="258"/>
                  </a:lnTo>
                  <a:lnTo>
                    <a:pt x="334" y="261"/>
                  </a:lnTo>
                  <a:lnTo>
                    <a:pt x="338" y="265"/>
                  </a:lnTo>
                  <a:lnTo>
                    <a:pt x="339" y="268"/>
                  </a:lnTo>
                  <a:lnTo>
                    <a:pt x="338" y="270"/>
                  </a:lnTo>
                  <a:lnTo>
                    <a:pt x="333" y="273"/>
                  </a:lnTo>
                  <a:lnTo>
                    <a:pt x="322" y="272"/>
                  </a:lnTo>
                  <a:lnTo>
                    <a:pt x="321" y="273"/>
                  </a:lnTo>
                  <a:lnTo>
                    <a:pt x="322" y="277"/>
                  </a:lnTo>
                  <a:lnTo>
                    <a:pt x="327" y="282"/>
                  </a:lnTo>
                  <a:lnTo>
                    <a:pt x="327" y="287"/>
                  </a:lnTo>
                  <a:lnTo>
                    <a:pt x="324" y="295"/>
                  </a:lnTo>
                  <a:lnTo>
                    <a:pt x="333" y="302"/>
                  </a:lnTo>
                  <a:lnTo>
                    <a:pt x="334" y="306"/>
                  </a:lnTo>
                  <a:lnTo>
                    <a:pt x="333" y="309"/>
                  </a:lnTo>
                  <a:lnTo>
                    <a:pt x="324" y="313"/>
                  </a:lnTo>
                  <a:lnTo>
                    <a:pt x="324" y="314"/>
                  </a:lnTo>
                  <a:lnTo>
                    <a:pt x="384" y="313"/>
                  </a:lnTo>
                  <a:lnTo>
                    <a:pt x="401" y="311"/>
                  </a:lnTo>
                  <a:lnTo>
                    <a:pt x="430" y="309"/>
                  </a:lnTo>
                  <a:lnTo>
                    <a:pt x="466" y="307"/>
                  </a:lnTo>
                  <a:lnTo>
                    <a:pt x="467" y="307"/>
                  </a:lnTo>
                  <a:lnTo>
                    <a:pt x="495" y="306"/>
                  </a:lnTo>
                  <a:lnTo>
                    <a:pt x="505" y="304"/>
                  </a:lnTo>
                  <a:lnTo>
                    <a:pt x="561" y="301"/>
                  </a:lnTo>
                  <a:lnTo>
                    <a:pt x="575" y="299"/>
                  </a:lnTo>
                  <a:lnTo>
                    <a:pt x="577" y="301"/>
                  </a:lnTo>
                  <a:lnTo>
                    <a:pt x="577" y="302"/>
                  </a:lnTo>
                  <a:lnTo>
                    <a:pt x="577" y="304"/>
                  </a:lnTo>
                  <a:lnTo>
                    <a:pt x="575" y="306"/>
                  </a:lnTo>
                  <a:lnTo>
                    <a:pt x="573" y="309"/>
                  </a:lnTo>
                  <a:lnTo>
                    <a:pt x="575" y="313"/>
                  </a:lnTo>
                  <a:lnTo>
                    <a:pt x="573" y="313"/>
                  </a:lnTo>
                  <a:lnTo>
                    <a:pt x="575" y="314"/>
                  </a:lnTo>
                  <a:lnTo>
                    <a:pt x="575" y="316"/>
                  </a:lnTo>
                  <a:lnTo>
                    <a:pt x="572" y="316"/>
                  </a:lnTo>
                  <a:lnTo>
                    <a:pt x="572" y="323"/>
                  </a:lnTo>
                  <a:lnTo>
                    <a:pt x="570" y="323"/>
                  </a:lnTo>
                  <a:lnTo>
                    <a:pt x="572" y="328"/>
                  </a:lnTo>
                  <a:lnTo>
                    <a:pt x="568" y="328"/>
                  </a:lnTo>
                  <a:lnTo>
                    <a:pt x="568" y="330"/>
                  </a:lnTo>
                  <a:lnTo>
                    <a:pt x="567" y="330"/>
                  </a:lnTo>
                  <a:lnTo>
                    <a:pt x="565" y="335"/>
                  </a:lnTo>
                  <a:lnTo>
                    <a:pt x="567" y="340"/>
                  </a:lnTo>
                  <a:lnTo>
                    <a:pt x="565" y="342"/>
                  </a:lnTo>
                  <a:lnTo>
                    <a:pt x="567" y="343"/>
                  </a:lnTo>
                  <a:lnTo>
                    <a:pt x="565" y="343"/>
                  </a:lnTo>
                  <a:lnTo>
                    <a:pt x="563" y="347"/>
                  </a:lnTo>
                  <a:lnTo>
                    <a:pt x="565" y="347"/>
                  </a:lnTo>
                  <a:lnTo>
                    <a:pt x="563" y="348"/>
                  </a:lnTo>
                  <a:lnTo>
                    <a:pt x="563" y="352"/>
                  </a:lnTo>
                  <a:lnTo>
                    <a:pt x="565" y="352"/>
                  </a:lnTo>
                  <a:lnTo>
                    <a:pt x="563" y="354"/>
                  </a:lnTo>
                  <a:lnTo>
                    <a:pt x="565" y="352"/>
                  </a:lnTo>
                  <a:lnTo>
                    <a:pt x="567" y="355"/>
                  </a:lnTo>
                  <a:lnTo>
                    <a:pt x="568" y="355"/>
                  </a:lnTo>
                  <a:lnTo>
                    <a:pt x="567" y="359"/>
                  </a:lnTo>
                  <a:lnTo>
                    <a:pt x="572" y="371"/>
                  </a:lnTo>
                  <a:lnTo>
                    <a:pt x="575" y="371"/>
                  </a:lnTo>
                  <a:lnTo>
                    <a:pt x="577" y="376"/>
                  </a:lnTo>
                  <a:lnTo>
                    <a:pt x="580" y="377"/>
                  </a:lnTo>
                  <a:lnTo>
                    <a:pt x="582" y="377"/>
                  </a:lnTo>
                  <a:lnTo>
                    <a:pt x="584" y="381"/>
                  </a:lnTo>
                  <a:lnTo>
                    <a:pt x="585" y="381"/>
                  </a:lnTo>
                  <a:lnTo>
                    <a:pt x="585" y="383"/>
                  </a:lnTo>
                  <a:lnTo>
                    <a:pt x="587" y="383"/>
                  </a:lnTo>
                  <a:lnTo>
                    <a:pt x="589" y="386"/>
                  </a:lnTo>
                  <a:lnTo>
                    <a:pt x="589" y="393"/>
                  </a:lnTo>
                  <a:lnTo>
                    <a:pt x="592" y="396"/>
                  </a:lnTo>
                  <a:lnTo>
                    <a:pt x="594" y="400"/>
                  </a:lnTo>
                  <a:lnTo>
                    <a:pt x="596" y="400"/>
                  </a:lnTo>
                  <a:lnTo>
                    <a:pt x="597" y="401"/>
                  </a:lnTo>
                  <a:lnTo>
                    <a:pt x="597" y="403"/>
                  </a:lnTo>
                  <a:lnTo>
                    <a:pt x="596" y="406"/>
                  </a:lnTo>
                  <a:lnTo>
                    <a:pt x="596" y="408"/>
                  </a:lnTo>
                  <a:lnTo>
                    <a:pt x="597" y="410"/>
                  </a:lnTo>
                  <a:lnTo>
                    <a:pt x="597" y="415"/>
                  </a:lnTo>
                  <a:lnTo>
                    <a:pt x="599" y="415"/>
                  </a:lnTo>
                  <a:lnTo>
                    <a:pt x="599" y="417"/>
                  </a:lnTo>
                  <a:lnTo>
                    <a:pt x="604" y="424"/>
                  </a:lnTo>
                  <a:lnTo>
                    <a:pt x="584" y="427"/>
                  </a:lnTo>
                  <a:lnTo>
                    <a:pt x="580" y="420"/>
                  </a:lnTo>
                  <a:lnTo>
                    <a:pt x="555" y="415"/>
                  </a:lnTo>
                  <a:lnTo>
                    <a:pt x="536" y="401"/>
                  </a:lnTo>
                  <a:lnTo>
                    <a:pt x="514" y="400"/>
                  </a:lnTo>
                  <a:lnTo>
                    <a:pt x="505" y="413"/>
                  </a:lnTo>
                  <a:lnTo>
                    <a:pt x="491" y="432"/>
                  </a:lnTo>
                  <a:lnTo>
                    <a:pt x="497" y="446"/>
                  </a:lnTo>
                  <a:lnTo>
                    <a:pt x="512" y="449"/>
                  </a:lnTo>
                  <a:lnTo>
                    <a:pt x="534" y="451"/>
                  </a:lnTo>
                  <a:lnTo>
                    <a:pt x="549" y="449"/>
                  </a:lnTo>
                  <a:lnTo>
                    <a:pt x="563" y="432"/>
                  </a:lnTo>
                  <a:lnTo>
                    <a:pt x="575" y="439"/>
                  </a:lnTo>
                  <a:lnTo>
                    <a:pt x="582" y="430"/>
                  </a:lnTo>
                  <a:lnTo>
                    <a:pt x="585" y="436"/>
                  </a:lnTo>
                  <a:lnTo>
                    <a:pt x="592" y="429"/>
                  </a:lnTo>
                  <a:lnTo>
                    <a:pt x="596" y="436"/>
                  </a:lnTo>
                  <a:lnTo>
                    <a:pt x="587" y="446"/>
                  </a:lnTo>
                  <a:lnTo>
                    <a:pt x="570" y="454"/>
                  </a:lnTo>
                  <a:lnTo>
                    <a:pt x="573" y="463"/>
                  </a:lnTo>
                  <a:lnTo>
                    <a:pt x="589" y="459"/>
                  </a:lnTo>
                  <a:lnTo>
                    <a:pt x="589" y="470"/>
                  </a:lnTo>
                  <a:lnTo>
                    <a:pt x="601" y="473"/>
                  </a:lnTo>
                  <a:lnTo>
                    <a:pt x="606" y="470"/>
                  </a:lnTo>
                  <a:lnTo>
                    <a:pt x="606" y="453"/>
                  </a:lnTo>
                  <a:lnTo>
                    <a:pt x="625" y="446"/>
                  </a:lnTo>
                  <a:lnTo>
                    <a:pt x="623" y="454"/>
                  </a:lnTo>
                  <a:lnTo>
                    <a:pt x="633" y="459"/>
                  </a:lnTo>
                  <a:lnTo>
                    <a:pt x="626" y="461"/>
                  </a:lnTo>
                  <a:lnTo>
                    <a:pt x="631" y="475"/>
                  </a:lnTo>
                  <a:lnTo>
                    <a:pt x="628" y="478"/>
                  </a:lnTo>
                  <a:lnTo>
                    <a:pt x="637" y="483"/>
                  </a:lnTo>
                  <a:lnTo>
                    <a:pt x="630" y="485"/>
                  </a:lnTo>
                  <a:lnTo>
                    <a:pt x="621" y="478"/>
                  </a:lnTo>
                  <a:lnTo>
                    <a:pt x="614" y="490"/>
                  </a:lnTo>
                  <a:lnTo>
                    <a:pt x="599" y="490"/>
                  </a:lnTo>
                  <a:lnTo>
                    <a:pt x="608" y="499"/>
                  </a:lnTo>
                  <a:lnTo>
                    <a:pt x="604" y="500"/>
                  </a:lnTo>
                  <a:lnTo>
                    <a:pt x="618" y="504"/>
                  </a:lnTo>
                  <a:lnTo>
                    <a:pt x="623" y="509"/>
                  </a:lnTo>
                  <a:lnTo>
                    <a:pt x="608" y="506"/>
                  </a:lnTo>
                  <a:lnTo>
                    <a:pt x="596" y="500"/>
                  </a:lnTo>
                  <a:lnTo>
                    <a:pt x="594" y="502"/>
                  </a:lnTo>
                  <a:lnTo>
                    <a:pt x="602" y="511"/>
                  </a:lnTo>
                  <a:lnTo>
                    <a:pt x="589" y="509"/>
                  </a:lnTo>
                  <a:lnTo>
                    <a:pt x="587" y="511"/>
                  </a:lnTo>
                  <a:lnTo>
                    <a:pt x="590" y="516"/>
                  </a:lnTo>
                  <a:lnTo>
                    <a:pt x="584" y="516"/>
                  </a:lnTo>
                  <a:lnTo>
                    <a:pt x="616" y="535"/>
                  </a:lnTo>
                  <a:lnTo>
                    <a:pt x="618" y="545"/>
                  </a:lnTo>
                  <a:lnTo>
                    <a:pt x="638" y="545"/>
                  </a:lnTo>
                  <a:lnTo>
                    <a:pt x="645" y="552"/>
                  </a:lnTo>
                  <a:lnTo>
                    <a:pt x="655" y="550"/>
                  </a:lnTo>
                  <a:lnTo>
                    <a:pt x="655" y="558"/>
                  </a:lnTo>
                  <a:lnTo>
                    <a:pt x="664" y="550"/>
                  </a:lnTo>
                  <a:lnTo>
                    <a:pt x="674" y="558"/>
                  </a:lnTo>
                  <a:lnTo>
                    <a:pt x="676" y="570"/>
                  </a:lnTo>
                  <a:lnTo>
                    <a:pt x="688" y="567"/>
                  </a:lnTo>
                  <a:lnTo>
                    <a:pt x="679" y="577"/>
                  </a:lnTo>
                  <a:lnTo>
                    <a:pt x="689" y="579"/>
                  </a:lnTo>
                  <a:lnTo>
                    <a:pt x="686" y="589"/>
                  </a:lnTo>
                  <a:lnTo>
                    <a:pt x="676" y="582"/>
                  </a:lnTo>
                  <a:lnTo>
                    <a:pt x="679" y="589"/>
                  </a:lnTo>
                  <a:lnTo>
                    <a:pt x="672" y="594"/>
                  </a:lnTo>
                  <a:lnTo>
                    <a:pt x="674" y="601"/>
                  </a:lnTo>
                  <a:lnTo>
                    <a:pt x="660" y="586"/>
                  </a:lnTo>
                  <a:lnTo>
                    <a:pt x="659" y="594"/>
                  </a:lnTo>
                  <a:lnTo>
                    <a:pt x="642" y="615"/>
                  </a:lnTo>
                  <a:lnTo>
                    <a:pt x="657" y="581"/>
                  </a:lnTo>
                  <a:lnTo>
                    <a:pt x="650" y="577"/>
                  </a:lnTo>
                  <a:lnTo>
                    <a:pt x="647" y="589"/>
                  </a:lnTo>
                  <a:lnTo>
                    <a:pt x="642" y="589"/>
                  </a:lnTo>
                  <a:lnTo>
                    <a:pt x="640" y="582"/>
                  </a:lnTo>
                  <a:lnTo>
                    <a:pt x="630" y="572"/>
                  </a:lnTo>
                  <a:lnTo>
                    <a:pt x="630" y="567"/>
                  </a:lnTo>
                  <a:lnTo>
                    <a:pt x="625" y="570"/>
                  </a:lnTo>
                  <a:lnTo>
                    <a:pt x="608" y="565"/>
                  </a:lnTo>
                  <a:lnTo>
                    <a:pt x="609" y="557"/>
                  </a:lnTo>
                  <a:lnTo>
                    <a:pt x="584" y="560"/>
                  </a:lnTo>
                  <a:lnTo>
                    <a:pt x="589" y="552"/>
                  </a:lnTo>
                  <a:lnTo>
                    <a:pt x="578" y="545"/>
                  </a:lnTo>
                  <a:lnTo>
                    <a:pt x="578" y="536"/>
                  </a:lnTo>
                  <a:lnTo>
                    <a:pt x="560" y="538"/>
                  </a:lnTo>
                  <a:lnTo>
                    <a:pt x="558" y="533"/>
                  </a:lnTo>
                  <a:lnTo>
                    <a:pt x="553" y="535"/>
                  </a:lnTo>
                  <a:lnTo>
                    <a:pt x="539" y="526"/>
                  </a:lnTo>
                  <a:lnTo>
                    <a:pt x="536" y="529"/>
                  </a:lnTo>
                  <a:lnTo>
                    <a:pt x="532" y="521"/>
                  </a:lnTo>
                  <a:lnTo>
                    <a:pt x="526" y="529"/>
                  </a:lnTo>
                  <a:lnTo>
                    <a:pt x="531" y="536"/>
                  </a:lnTo>
                  <a:lnTo>
                    <a:pt x="549" y="543"/>
                  </a:lnTo>
                  <a:lnTo>
                    <a:pt x="548" y="545"/>
                  </a:lnTo>
                  <a:lnTo>
                    <a:pt x="551" y="553"/>
                  </a:lnTo>
                  <a:lnTo>
                    <a:pt x="548" y="557"/>
                  </a:lnTo>
                  <a:lnTo>
                    <a:pt x="551" y="564"/>
                  </a:lnTo>
                  <a:lnTo>
                    <a:pt x="541" y="562"/>
                  </a:lnTo>
                  <a:lnTo>
                    <a:pt x="546" y="579"/>
                  </a:lnTo>
                  <a:lnTo>
                    <a:pt x="551" y="577"/>
                  </a:lnTo>
                  <a:lnTo>
                    <a:pt x="548" y="584"/>
                  </a:lnTo>
                  <a:lnTo>
                    <a:pt x="527" y="598"/>
                  </a:lnTo>
                  <a:lnTo>
                    <a:pt x="522" y="584"/>
                  </a:lnTo>
                  <a:lnTo>
                    <a:pt x="524" y="574"/>
                  </a:lnTo>
                  <a:lnTo>
                    <a:pt x="519" y="570"/>
                  </a:lnTo>
                  <a:lnTo>
                    <a:pt x="519" y="576"/>
                  </a:lnTo>
                  <a:lnTo>
                    <a:pt x="510" y="565"/>
                  </a:lnTo>
                  <a:lnTo>
                    <a:pt x="503" y="572"/>
                  </a:lnTo>
                  <a:lnTo>
                    <a:pt x="502" y="564"/>
                  </a:lnTo>
                  <a:lnTo>
                    <a:pt x="495" y="560"/>
                  </a:lnTo>
                  <a:lnTo>
                    <a:pt x="491" y="569"/>
                  </a:lnTo>
                  <a:lnTo>
                    <a:pt x="474" y="569"/>
                  </a:lnTo>
                  <a:lnTo>
                    <a:pt x="478" y="576"/>
                  </a:lnTo>
                  <a:lnTo>
                    <a:pt x="473" y="582"/>
                  </a:lnTo>
                  <a:lnTo>
                    <a:pt x="469" y="577"/>
                  </a:lnTo>
                  <a:lnTo>
                    <a:pt x="471" y="591"/>
                  </a:lnTo>
                  <a:lnTo>
                    <a:pt x="466" y="589"/>
                  </a:lnTo>
                  <a:lnTo>
                    <a:pt x="466" y="594"/>
                  </a:lnTo>
                  <a:lnTo>
                    <a:pt x="452" y="598"/>
                  </a:lnTo>
                  <a:lnTo>
                    <a:pt x="454" y="593"/>
                  </a:lnTo>
                  <a:lnTo>
                    <a:pt x="444" y="589"/>
                  </a:lnTo>
                  <a:lnTo>
                    <a:pt x="438" y="596"/>
                  </a:lnTo>
                  <a:lnTo>
                    <a:pt x="433" y="591"/>
                  </a:lnTo>
                  <a:lnTo>
                    <a:pt x="447" y="584"/>
                  </a:lnTo>
                  <a:lnTo>
                    <a:pt x="447" y="577"/>
                  </a:lnTo>
                  <a:lnTo>
                    <a:pt x="435" y="577"/>
                  </a:lnTo>
                  <a:lnTo>
                    <a:pt x="430" y="565"/>
                  </a:lnTo>
                  <a:lnTo>
                    <a:pt x="411" y="564"/>
                  </a:lnTo>
                  <a:lnTo>
                    <a:pt x="408" y="570"/>
                  </a:lnTo>
                  <a:lnTo>
                    <a:pt x="392" y="558"/>
                  </a:lnTo>
                  <a:lnTo>
                    <a:pt x="384" y="545"/>
                  </a:lnTo>
                  <a:lnTo>
                    <a:pt x="362" y="536"/>
                  </a:lnTo>
                  <a:lnTo>
                    <a:pt x="346" y="541"/>
                  </a:lnTo>
                  <a:lnTo>
                    <a:pt x="345" y="524"/>
                  </a:lnTo>
                  <a:lnTo>
                    <a:pt x="333" y="524"/>
                  </a:lnTo>
                  <a:lnTo>
                    <a:pt x="334" y="504"/>
                  </a:lnTo>
                  <a:lnTo>
                    <a:pt x="302" y="512"/>
                  </a:lnTo>
                  <a:lnTo>
                    <a:pt x="300" y="507"/>
                  </a:lnTo>
                  <a:lnTo>
                    <a:pt x="304" y="500"/>
                  </a:lnTo>
                  <a:lnTo>
                    <a:pt x="307" y="502"/>
                  </a:lnTo>
                  <a:lnTo>
                    <a:pt x="307" y="495"/>
                  </a:lnTo>
                  <a:lnTo>
                    <a:pt x="288" y="495"/>
                  </a:lnTo>
                  <a:lnTo>
                    <a:pt x="286" y="500"/>
                  </a:lnTo>
                  <a:lnTo>
                    <a:pt x="266" y="514"/>
                  </a:lnTo>
                  <a:lnTo>
                    <a:pt x="266" y="507"/>
                  </a:lnTo>
                  <a:lnTo>
                    <a:pt x="257" y="509"/>
                  </a:lnTo>
                  <a:lnTo>
                    <a:pt x="276" y="533"/>
                  </a:lnTo>
                  <a:lnTo>
                    <a:pt x="245" y="543"/>
                  </a:lnTo>
                  <a:lnTo>
                    <a:pt x="203" y="538"/>
                  </a:lnTo>
                  <a:lnTo>
                    <a:pt x="117" y="509"/>
                  </a:lnTo>
                  <a:lnTo>
                    <a:pt x="53" y="516"/>
                  </a:lnTo>
                  <a:lnTo>
                    <a:pt x="42" y="521"/>
                  </a:lnTo>
                  <a:lnTo>
                    <a:pt x="29" y="509"/>
                  </a:lnTo>
                  <a:lnTo>
                    <a:pt x="42" y="502"/>
                  </a:lnTo>
                  <a:lnTo>
                    <a:pt x="46" y="478"/>
                  </a:lnTo>
                  <a:lnTo>
                    <a:pt x="53" y="470"/>
                  </a:lnTo>
                  <a:lnTo>
                    <a:pt x="53" y="465"/>
                  </a:lnTo>
                  <a:lnTo>
                    <a:pt x="53" y="461"/>
                  </a:lnTo>
                  <a:lnTo>
                    <a:pt x="54" y="461"/>
                  </a:lnTo>
                  <a:lnTo>
                    <a:pt x="54" y="458"/>
                  </a:lnTo>
                  <a:lnTo>
                    <a:pt x="56" y="456"/>
                  </a:lnTo>
                  <a:lnTo>
                    <a:pt x="54" y="456"/>
                  </a:lnTo>
                  <a:lnTo>
                    <a:pt x="54" y="451"/>
                  </a:lnTo>
                  <a:lnTo>
                    <a:pt x="53" y="451"/>
                  </a:lnTo>
                  <a:lnTo>
                    <a:pt x="51" y="444"/>
                  </a:lnTo>
                  <a:lnTo>
                    <a:pt x="53" y="442"/>
                  </a:lnTo>
                  <a:moveTo>
                    <a:pt x="283" y="533"/>
                  </a:moveTo>
                  <a:lnTo>
                    <a:pt x="297" y="524"/>
                  </a:lnTo>
                  <a:lnTo>
                    <a:pt x="315" y="535"/>
                  </a:lnTo>
                  <a:lnTo>
                    <a:pt x="326" y="535"/>
                  </a:lnTo>
                  <a:lnTo>
                    <a:pt x="317" y="541"/>
                  </a:lnTo>
                  <a:lnTo>
                    <a:pt x="317" y="548"/>
                  </a:lnTo>
                  <a:lnTo>
                    <a:pt x="305" y="550"/>
                  </a:lnTo>
                  <a:lnTo>
                    <a:pt x="283" y="533"/>
                  </a:lnTo>
                  <a:moveTo>
                    <a:pt x="375" y="569"/>
                  </a:moveTo>
                  <a:lnTo>
                    <a:pt x="380" y="572"/>
                  </a:lnTo>
                  <a:lnTo>
                    <a:pt x="391" y="562"/>
                  </a:lnTo>
                  <a:lnTo>
                    <a:pt x="396" y="574"/>
                  </a:lnTo>
                  <a:lnTo>
                    <a:pt x="399" y="570"/>
                  </a:lnTo>
                  <a:lnTo>
                    <a:pt x="399" y="576"/>
                  </a:lnTo>
                  <a:lnTo>
                    <a:pt x="396" y="576"/>
                  </a:lnTo>
                  <a:lnTo>
                    <a:pt x="394" y="572"/>
                  </a:lnTo>
                  <a:lnTo>
                    <a:pt x="396" y="577"/>
                  </a:lnTo>
                  <a:lnTo>
                    <a:pt x="401" y="579"/>
                  </a:lnTo>
                  <a:lnTo>
                    <a:pt x="399" y="582"/>
                  </a:lnTo>
                  <a:lnTo>
                    <a:pt x="404" y="579"/>
                  </a:lnTo>
                  <a:lnTo>
                    <a:pt x="404" y="584"/>
                  </a:lnTo>
                  <a:lnTo>
                    <a:pt x="384" y="581"/>
                  </a:lnTo>
                  <a:lnTo>
                    <a:pt x="375" y="569"/>
                  </a:lnTo>
                  <a:moveTo>
                    <a:pt x="430" y="579"/>
                  </a:moveTo>
                  <a:lnTo>
                    <a:pt x="426" y="581"/>
                  </a:lnTo>
                  <a:lnTo>
                    <a:pt x="428" y="576"/>
                  </a:lnTo>
                  <a:lnTo>
                    <a:pt x="425" y="576"/>
                  </a:lnTo>
                  <a:lnTo>
                    <a:pt x="425" y="584"/>
                  </a:lnTo>
                  <a:lnTo>
                    <a:pt x="430" y="584"/>
                  </a:lnTo>
                  <a:lnTo>
                    <a:pt x="428" y="589"/>
                  </a:lnTo>
                  <a:lnTo>
                    <a:pt x="421" y="591"/>
                  </a:lnTo>
                  <a:lnTo>
                    <a:pt x="423" y="584"/>
                  </a:lnTo>
                  <a:lnTo>
                    <a:pt x="416" y="586"/>
                  </a:lnTo>
                  <a:lnTo>
                    <a:pt x="418" y="577"/>
                  </a:lnTo>
                  <a:lnTo>
                    <a:pt x="413" y="581"/>
                  </a:lnTo>
                  <a:lnTo>
                    <a:pt x="415" y="589"/>
                  </a:lnTo>
                  <a:lnTo>
                    <a:pt x="406" y="584"/>
                  </a:lnTo>
                  <a:lnTo>
                    <a:pt x="404" y="574"/>
                  </a:lnTo>
                  <a:lnTo>
                    <a:pt x="420" y="572"/>
                  </a:lnTo>
                  <a:lnTo>
                    <a:pt x="421" y="569"/>
                  </a:lnTo>
                  <a:lnTo>
                    <a:pt x="430" y="579"/>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61" name="Freeform 1793"/>
            <p:cNvSpPr>
              <a:spLocks noEditPoints="1"/>
            </p:cNvSpPr>
            <p:nvPr/>
          </p:nvSpPr>
          <p:spPr bwMode="auto">
            <a:xfrm>
              <a:off x="3113" y="2913"/>
              <a:ext cx="444" cy="344"/>
            </a:xfrm>
            <a:custGeom>
              <a:avLst/>
              <a:gdLst/>
              <a:ahLst/>
              <a:cxnLst>
                <a:cxn ang="0">
                  <a:pos x="1013" y="420"/>
                </a:cxn>
                <a:cxn ang="0">
                  <a:pos x="1071" y="516"/>
                </a:cxn>
                <a:cxn ang="0">
                  <a:pos x="1079" y="528"/>
                </a:cxn>
                <a:cxn ang="0">
                  <a:pos x="1107" y="731"/>
                </a:cxn>
                <a:cxn ang="0">
                  <a:pos x="1071" y="821"/>
                </a:cxn>
                <a:cxn ang="0">
                  <a:pos x="980" y="828"/>
                </a:cxn>
                <a:cxn ang="0">
                  <a:pos x="984" y="808"/>
                </a:cxn>
                <a:cxn ang="0">
                  <a:pos x="892" y="729"/>
                </a:cxn>
                <a:cxn ang="0">
                  <a:pos x="842" y="656"/>
                </a:cxn>
                <a:cxn ang="0">
                  <a:pos x="835" y="656"/>
                </a:cxn>
                <a:cxn ang="0">
                  <a:pos x="830" y="579"/>
                </a:cxn>
                <a:cxn ang="0">
                  <a:pos x="792" y="589"/>
                </a:cxn>
                <a:cxn ang="0">
                  <a:pos x="779" y="599"/>
                </a:cxn>
                <a:cxn ang="0">
                  <a:pos x="743" y="553"/>
                </a:cxn>
                <a:cxn ang="0">
                  <a:pos x="722" y="517"/>
                </a:cxn>
                <a:cxn ang="0">
                  <a:pos x="738" y="511"/>
                </a:cxn>
                <a:cxn ang="0">
                  <a:pos x="753" y="454"/>
                </a:cxn>
                <a:cxn ang="0">
                  <a:pos x="717" y="444"/>
                </a:cxn>
                <a:cxn ang="0">
                  <a:pos x="731" y="461"/>
                </a:cxn>
                <a:cxn ang="0">
                  <a:pos x="711" y="493"/>
                </a:cxn>
                <a:cxn ang="0">
                  <a:pos x="700" y="321"/>
                </a:cxn>
                <a:cxn ang="0">
                  <a:pos x="623" y="256"/>
                </a:cxn>
                <a:cxn ang="0">
                  <a:pos x="560" y="196"/>
                </a:cxn>
                <a:cxn ang="0">
                  <a:pos x="446" y="159"/>
                </a:cxn>
                <a:cxn ang="0">
                  <a:pos x="434" y="183"/>
                </a:cxn>
                <a:cxn ang="0">
                  <a:pos x="311" y="220"/>
                </a:cxn>
                <a:cxn ang="0">
                  <a:pos x="325" y="213"/>
                </a:cxn>
                <a:cxn ang="0">
                  <a:pos x="302" y="179"/>
                </a:cxn>
                <a:cxn ang="0">
                  <a:pos x="265" y="164"/>
                </a:cxn>
                <a:cxn ang="0">
                  <a:pos x="244" y="150"/>
                </a:cxn>
                <a:cxn ang="0">
                  <a:pos x="156" y="138"/>
                </a:cxn>
                <a:cxn ang="0">
                  <a:pos x="191" y="123"/>
                </a:cxn>
                <a:cxn ang="0">
                  <a:pos x="97" y="137"/>
                </a:cxn>
                <a:cxn ang="0">
                  <a:pos x="65" y="125"/>
                </a:cxn>
                <a:cxn ang="0">
                  <a:pos x="43" y="142"/>
                </a:cxn>
                <a:cxn ang="0">
                  <a:pos x="29" y="108"/>
                </a:cxn>
                <a:cxn ang="0">
                  <a:pos x="4" y="68"/>
                </a:cxn>
                <a:cxn ang="0">
                  <a:pos x="188" y="44"/>
                </a:cxn>
                <a:cxn ang="0">
                  <a:pos x="348" y="32"/>
                </a:cxn>
                <a:cxn ang="0">
                  <a:pos x="359" y="63"/>
                </a:cxn>
                <a:cxn ang="0">
                  <a:pos x="471" y="61"/>
                </a:cxn>
                <a:cxn ang="0">
                  <a:pos x="596" y="55"/>
                </a:cxn>
                <a:cxn ang="0">
                  <a:pos x="716" y="51"/>
                </a:cxn>
                <a:cxn ang="0">
                  <a:pos x="745" y="73"/>
                </a:cxn>
                <a:cxn ang="0">
                  <a:pos x="745" y="36"/>
                </a:cxn>
                <a:cxn ang="0">
                  <a:pos x="746" y="5"/>
                </a:cxn>
                <a:cxn ang="0">
                  <a:pos x="769" y="3"/>
                </a:cxn>
                <a:cxn ang="0">
                  <a:pos x="792" y="8"/>
                </a:cxn>
                <a:cxn ang="0">
                  <a:pos x="811" y="32"/>
                </a:cxn>
                <a:cxn ang="0">
                  <a:pos x="854" y="140"/>
                </a:cxn>
                <a:cxn ang="0">
                  <a:pos x="111" y="145"/>
                </a:cxn>
                <a:cxn ang="0">
                  <a:pos x="123" y="143"/>
                </a:cxn>
                <a:cxn ang="0">
                  <a:pos x="51" y="160"/>
                </a:cxn>
                <a:cxn ang="0">
                  <a:pos x="956" y="285"/>
                </a:cxn>
                <a:cxn ang="0">
                  <a:pos x="934" y="258"/>
                </a:cxn>
                <a:cxn ang="0">
                  <a:pos x="982" y="340"/>
                </a:cxn>
                <a:cxn ang="0">
                  <a:pos x="953" y="302"/>
                </a:cxn>
                <a:cxn ang="0">
                  <a:pos x="973" y="312"/>
                </a:cxn>
                <a:cxn ang="0">
                  <a:pos x="968" y="316"/>
                </a:cxn>
                <a:cxn ang="0">
                  <a:pos x="816" y="632"/>
                </a:cxn>
                <a:cxn ang="0">
                  <a:pos x="1100" y="808"/>
                </a:cxn>
              </a:cxnLst>
              <a:rect l="0" t="0" r="r" b="b"/>
              <a:pathLst>
                <a:path w="1110" h="861">
                  <a:moveTo>
                    <a:pt x="950" y="287"/>
                  </a:moveTo>
                  <a:lnTo>
                    <a:pt x="955" y="294"/>
                  </a:lnTo>
                  <a:lnTo>
                    <a:pt x="944" y="289"/>
                  </a:lnTo>
                  <a:lnTo>
                    <a:pt x="941" y="289"/>
                  </a:lnTo>
                  <a:lnTo>
                    <a:pt x="965" y="345"/>
                  </a:lnTo>
                  <a:lnTo>
                    <a:pt x="1013" y="420"/>
                  </a:lnTo>
                  <a:lnTo>
                    <a:pt x="1011" y="427"/>
                  </a:lnTo>
                  <a:lnTo>
                    <a:pt x="1014" y="423"/>
                  </a:lnTo>
                  <a:lnTo>
                    <a:pt x="1030" y="442"/>
                  </a:lnTo>
                  <a:lnTo>
                    <a:pt x="1038" y="464"/>
                  </a:lnTo>
                  <a:lnTo>
                    <a:pt x="1062" y="505"/>
                  </a:lnTo>
                  <a:lnTo>
                    <a:pt x="1071" y="516"/>
                  </a:lnTo>
                  <a:lnTo>
                    <a:pt x="1066" y="512"/>
                  </a:lnTo>
                  <a:lnTo>
                    <a:pt x="1055" y="511"/>
                  </a:lnTo>
                  <a:lnTo>
                    <a:pt x="1050" y="511"/>
                  </a:lnTo>
                  <a:lnTo>
                    <a:pt x="1057" y="514"/>
                  </a:lnTo>
                  <a:lnTo>
                    <a:pt x="1066" y="514"/>
                  </a:lnTo>
                  <a:lnTo>
                    <a:pt x="1079" y="528"/>
                  </a:lnTo>
                  <a:lnTo>
                    <a:pt x="1090" y="546"/>
                  </a:lnTo>
                  <a:lnTo>
                    <a:pt x="1086" y="546"/>
                  </a:lnTo>
                  <a:lnTo>
                    <a:pt x="1100" y="572"/>
                  </a:lnTo>
                  <a:lnTo>
                    <a:pt x="1107" y="644"/>
                  </a:lnTo>
                  <a:lnTo>
                    <a:pt x="1110" y="697"/>
                  </a:lnTo>
                  <a:lnTo>
                    <a:pt x="1107" y="731"/>
                  </a:lnTo>
                  <a:lnTo>
                    <a:pt x="1095" y="756"/>
                  </a:lnTo>
                  <a:lnTo>
                    <a:pt x="1095" y="775"/>
                  </a:lnTo>
                  <a:lnTo>
                    <a:pt x="1100" y="787"/>
                  </a:lnTo>
                  <a:lnTo>
                    <a:pt x="1088" y="813"/>
                  </a:lnTo>
                  <a:lnTo>
                    <a:pt x="1090" y="821"/>
                  </a:lnTo>
                  <a:lnTo>
                    <a:pt x="1071" y="821"/>
                  </a:lnTo>
                  <a:lnTo>
                    <a:pt x="1052" y="833"/>
                  </a:lnTo>
                  <a:lnTo>
                    <a:pt x="1028" y="833"/>
                  </a:lnTo>
                  <a:lnTo>
                    <a:pt x="1013" y="843"/>
                  </a:lnTo>
                  <a:lnTo>
                    <a:pt x="992" y="847"/>
                  </a:lnTo>
                  <a:lnTo>
                    <a:pt x="987" y="842"/>
                  </a:lnTo>
                  <a:lnTo>
                    <a:pt x="980" y="828"/>
                  </a:lnTo>
                  <a:lnTo>
                    <a:pt x="985" y="818"/>
                  </a:lnTo>
                  <a:lnTo>
                    <a:pt x="1006" y="832"/>
                  </a:lnTo>
                  <a:lnTo>
                    <a:pt x="1014" y="832"/>
                  </a:lnTo>
                  <a:lnTo>
                    <a:pt x="1018" y="825"/>
                  </a:lnTo>
                  <a:lnTo>
                    <a:pt x="1009" y="814"/>
                  </a:lnTo>
                  <a:lnTo>
                    <a:pt x="984" y="808"/>
                  </a:lnTo>
                  <a:lnTo>
                    <a:pt x="960" y="767"/>
                  </a:lnTo>
                  <a:lnTo>
                    <a:pt x="968" y="762"/>
                  </a:lnTo>
                  <a:lnTo>
                    <a:pt x="958" y="748"/>
                  </a:lnTo>
                  <a:lnTo>
                    <a:pt x="917" y="738"/>
                  </a:lnTo>
                  <a:lnTo>
                    <a:pt x="892" y="741"/>
                  </a:lnTo>
                  <a:lnTo>
                    <a:pt x="892" y="729"/>
                  </a:lnTo>
                  <a:lnTo>
                    <a:pt x="876" y="714"/>
                  </a:lnTo>
                  <a:lnTo>
                    <a:pt x="869" y="688"/>
                  </a:lnTo>
                  <a:lnTo>
                    <a:pt x="862" y="681"/>
                  </a:lnTo>
                  <a:lnTo>
                    <a:pt x="859" y="666"/>
                  </a:lnTo>
                  <a:lnTo>
                    <a:pt x="847" y="662"/>
                  </a:lnTo>
                  <a:lnTo>
                    <a:pt x="842" y="656"/>
                  </a:lnTo>
                  <a:lnTo>
                    <a:pt x="847" y="652"/>
                  </a:lnTo>
                  <a:lnTo>
                    <a:pt x="852" y="635"/>
                  </a:lnTo>
                  <a:lnTo>
                    <a:pt x="866" y="623"/>
                  </a:lnTo>
                  <a:lnTo>
                    <a:pt x="849" y="632"/>
                  </a:lnTo>
                  <a:lnTo>
                    <a:pt x="845" y="651"/>
                  </a:lnTo>
                  <a:lnTo>
                    <a:pt x="835" y="656"/>
                  </a:lnTo>
                  <a:lnTo>
                    <a:pt x="822" y="628"/>
                  </a:lnTo>
                  <a:lnTo>
                    <a:pt x="823" y="620"/>
                  </a:lnTo>
                  <a:lnTo>
                    <a:pt x="823" y="604"/>
                  </a:lnTo>
                  <a:lnTo>
                    <a:pt x="816" y="598"/>
                  </a:lnTo>
                  <a:lnTo>
                    <a:pt x="830" y="589"/>
                  </a:lnTo>
                  <a:lnTo>
                    <a:pt x="830" y="579"/>
                  </a:lnTo>
                  <a:lnTo>
                    <a:pt x="828" y="579"/>
                  </a:lnTo>
                  <a:lnTo>
                    <a:pt x="827" y="587"/>
                  </a:lnTo>
                  <a:lnTo>
                    <a:pt x="808" y="596"/>
                  </a:lnTo>
                  <a:lnTo>
                    <a:pt x="792" y="587"/>
                  </a:lnTo>
                  <a:lnTo>
                    <a:pt x="787" y="586"/>
                  </a:lnTo>
                  <a:lnTo>
                    <a:pt x="792" y="589"/>
                  </a:lnTo>
                  <a:lnTo>
                    <a:pt x="804" y="599"/>
                  </a:lnTo>
                  <a:lnTo>
                    <a:pt x="811" y="618"/>
                  </a:lnTo>
                  <a:lnTo>
                    <a:pt x="791" y="611"/>
                  </a:lnTo>
                  <a:lnTo>
                    <a:pt x="781" y="598"/>
                  </a:lnTo>
                  <a:lnTo>
                    <a:pt x="774" y="592"/>
                  </a:lnTo>
                  <a:lnTo>
                    <a:pt x="779" y="599"/>
                  </a:lnTo>
                  <a:lnTo>
                    <a:pt x="782" y="604"/>
                  </a:lnTo>
                  <a:lnTo>
                    <a:pt x="777" y="599"/>
                  </a:lnTo>
                  <a:lnTo>
                    <a:pt x="753" y="558"/>
                  </a:lnTo>
                  <a:lnTo>
                    <a:pt x="748" y="555"/>
                  </a:lnTo>
                  <a:lnTo>
                    <a:pt x="751" y="562"/>
                  </a:lnTo>
                  <a:lnTo>
                    <a:pt x="743" y="553"/>
                  </a:lnTo>
                  <a:lnTo>
                    <a:pt x="746" y="545"/>
                  </a:lnTo>
                  <a:lnTo>
                    <a:pt x="741" y="536"/>
                  </a:lnTo>
                  <a:lnTo>
                    <a:pt x="722" y="526"/>
                  </a:lnTo>
                  <a:lnTo>
                    <a:pt x="729" y="519"/>
                  </a:lnTo>
                  <a:lnTo>
                    <a:pt x="726" y="522"/>
                  </a:lnTo>
                  <a:lnTo>
                    <a:pt x="722" y="517"/>
                  </a:lnTo>
                  <a:lnTo>
                    <a:pt x="750" y="521"/>
                  </a:lnTo>
                  <a:lnTo>
                    <a:pt x="746" y="516"/>
                  </a:lnTo>
                  <a:lnTo>
                    <a:pt x="757" y="512"/>
                  </a:lnTo>
                  <a:lnTo>
                    <a:pt x="738" y="517"/>
                  </a:lnTo>
                  <a:lnTo>
                    <a:pt x="728" y="516"/>
                  </a:lnTo>
                  <a:lnTo>
                    <a:pt x="738" y="511"/>
                  </a:lnTo>
                  <a:lnTo>
                    <a:pt x="740" y="507"/>
                  </a:lnTo>
                  <a:lnTo>
                    <a:pt x="729" y="512"/>
                  </a:lnTo>
                  <a:lnTo>
                    <a:pt x="740" y="502"/>
                  </a:lnTo>
                  <a:lnTo>
                    <a:pt x="738" y="497"/>
                  </a:lnTo>
                  <a:lnTo>
                    <a:pt x="755" y="471"/>
                  </a:lnTo>
                  <a:lnTo>
                    <a:pt x="753" y="454"/>
                  </a:lnTo>
                  <a:lnTo>
                    <a:pt x="743" y="451"/>
                  </a:lnTo>
                  <a:lnTo>
                    <a:pt x="743" y="468"/>
                  </a:lnTo>
                  <a:lnTo>
                    <a:pt x="740" y="468"/>
                  </a:lnTo>
                  <a:lnTo>
                    <a:pt x="733" y="452"/>
                  </a:lnTo>
                  <a:lnTo>
                    <a:pt x="717" y="441"/>
                  </a:lnTo>
                  <a:lnTo>
                    <a:pt x="717" y="444"/>
                  </a:lnTo>
                  <a:lnTo>
                    <a:pt x="709" y="439"/>
                  </a:lnTo>
                  <a:lnTo>
                    <a:pt x="714" y="444"/>
                  </a:lnTo>
                  <a:lnTo>
                    <a:pt x="711" y="449"/>
                  </a:lnTo>
                  <a:lnTo>
                    <a:pt x="717" y="449"/>
                  </a:lnTo>
                  <a:lnTo>
                    <a:pt x="707" y="456"/>
                  </a:lnTo>
                  <a:lnTo>
                    <a:pt x="731" y="461"/>
                  </a:lnTo>
                  <a:lnTo>
                    <a:pt x="724" y="468"/>
                  </a:lnTo>
                  <a:lnTo>
                    <a:pt x="724" y="488"/>
                  </a:lnTo>
                  <a:lnTo>
                    <a:pt x="719" y="490"/>
                  </a:lnTo>
                  <a:lnTo>
                    <a:pt x="700" y="473"/>
                  </a:lnTo>
                  <a:lnTo>
                    <a:pt x="712" y="488"/>
                  </a:lnTo>
                  <a:lnTo>
                    <a:pt x="711" y="493"/>
                  </a:lnTo>
                  <a:lnTo>
                    <a:pt x="693" y="471"/>
                  </a:lnTo>
                  <a:lnTo>
                    <a:pt x="695" y="420"/>
                  </a:lnTo>
                  <a:lnTo>
                    <a:pt x="704" y="381"/>
                  </a:lnTo>
                  <a:lnTo>
                    <a:pt x="704" y="340"/>
                  </a:lnTo>
                  <a:lnTo>
                    <a:pt x="695" y="323"/>
                  </a:lnTo>
                  <a:lnTo>
                    <a:pt x="700" y="321"/>
                  </a:lnTo>
                  <a:lnTo>
                    <a:pt x="700" y="309"/>
                  </a:lnTo>
                  <a:lnTo>
                    <a:pt x="681" y="294"/>
                  </a:lnTo>
                  <a:lnTo>
                    <a:pt x="671" y="271"/>
                  </a:lnTo>
                  <a:lnTo>
                    <a:pt x="639" y="273"/>
                  </a:lnTo>
                  <a:lnTo>
                    <a:pt x="632" y="259"/>
                  </a:lnTo>
                  <a:lnTo>
                    <a:pt x="623" y="256"/>
                  </a:lnTo>
                  <a:lnTo>
                    <a:pt x="627" y="251"/>
                  </a:lnTo>
                  <a:lnTo>
                    <a:pt x="618" y="249"/>
                  </a:lnTo>
                  <a:lnTo>
                    <a:pt x="608" y="237"/>
                  </a:lnTo>
                  <a:lnTo>
                    <a:pt x="586" y="227"/>
                  </a:lnTo>
                  <a:lnTo>
                    <a:pt x="581" y="205"/>
                  </a:lnTo>
                  <a:lnTo>
                    <a:pt x="560" y="196"/>
                  </a:lnTo>
                  <a:lnTo>
                    <a:pt x="541" y="172"/>
                  </a:lnTo>
                  <a:lnTo>
                    <a:pt x="497" y="152"/>
                  </a:lnTo>
                  <a:lnTo>
                    <a:pt x="483" y="150"/>
                  </a:lnTo>
                  <a:lnTo>
                    <a:pt x="473" y="154"/>
                  </a:lnTo>
                  <a:lnTo>
                    <a:pt x="461" y="152"/>
                  </a:lnTo>
                  <a:lnTo>
                    <a:pt x="446" y="159"/>
                  </a:lnTo>
                  <a:lnTo>
                    <a:pt x="448" y="174"/>
                  </a:lnTo>
                  <a:lnTo>
                    <a:pt x="437" y="172"/>
                  </a:lnTo>
                  <a:lnTo>
                    <a:pt x="437" y="178"/>
                  </a:lnTo>
                  <a:lnTo>
                    <a:pt x="451" y="178"/>
                  </a:lnTo>
                  <a:lnTo>
                    <a:pt x="449" y="184"/>
                  </a:lnTo>
                  <a:lnTo>
                    <a:pt x="434" y="183"/>
                  </a:lnTo>
                  <a:lnTo>
                    <a:pt x="384" y="217"/>
                  </a:lnTo>
                  <a:lnTo>
                    <a:pt x="376" y="213"/>
                  </a:lnTo>
                  <a:lnTo>
                    <a:pt x="367" y="224"/>
                  </a:lnTo>
                  <a:lnTo>
                    <a:pt x="338" y="229"/>
                  </a:lnTo>
                  <a:lnTo>
                    <a:pt x="318" y="234"/>
                  </a:lnTo>
                  <a:lnTo>
                    <a:pt x="311" y="220"/>
                  </a:lnTo>
                  <a:lnTo>
                    <a:pt x="309" y="208"/>
                  </a:lnTo>
                  <a:lnTo>
                    <a:pt x="311" y="205"/>
                  </a:lnTo>
                  <a:lnTo>
                    <a:pt x="311" y="219"/>
                  </a:lnTo>
                  <a:lnTo>
                    <a:pt x="319" y="232"/>
                  </a:lnTo>
                  <a:lnTo>
                    <a:pt x="326" y="230"/>
                  </a:lnTo>
                  <a:lnTo>
                    <a:pt x="325" y="213"/>
                  </a:lnTo>
                  <a:lnTo>
                    <a:pt x="311" y="198"/>
                  </a:lnTo>
                  <a:lnTo>
                    <a:pt x="277" y="176"/>
                  </a:lnTo>
                  <a:lnTo>
                    <a:pt x="284" y="174"/>
                  </a:lnTo>
                  <a:lnTo>
                    <a:pt x="299" y="184"/>
                  </a:lnTo>
                  <a:lnTo>
                    <a:pt x="306" y="181"/>
                  </a:lnTo>
                  <a:lnTo>
                    <a:pt x="302" y="179"/>
                  </a:lnTo>
                  <a:lnTo>
                    <a:pt x="311" y="183"/>
                  </a:lnTo>
                  <a:lnTo>
                    <a:pt x="309" y="181"/>
                  </a:lnTo>
                  <a:lnTo>
                    <a:pt x="308" y="178"/>
                  </a:lnTo>
                  <a:lnTo>
                    <a:pt x="299" y="179"/>
                  </a:lnTo>
                  <a:lnTo>
                    <a:pt x="289" y="167"/>
                  </a:lnTo>
                  <a:lnTo>
                    <a:pt x="265" y="164"/>
                  </a:lnTo>
                  <a:lnTo>
                    <a:pt x="268" y="152"/>
                  </a:lnTo>
                  <a:lnTo>
                    <a:pt x="277" y="150"/>
                  </a:lnTo>
                  <a:lnTo>
                    <a:pt x="280" y="142"/>
                  </a:lnTo>
                  <a:lnTo>
                    <a:pt x="261" y="150"/>
                  </a:lnTo>
                  <a:lnTo>
                    <a:pt x="256" y="147"/>
                  </a:lnTo>
                  <a:lnTo>
                    <a:pt x="244" y="150"/>
                  </a:lnTo>
                  <a:lnTo>
                    <a:pt x="248" y="157"/>
                  </a:lnTo>
                  <a:lnTo>
                    <a:pt x="256" y="157"/>
                  </a:lnTo>
                  <a:lnTo>
                    <a:pt x="263" y="171"/>
                  </a:lnTo>
                  <a:lnTo>
                    <a:pt x="226" y="152"/>
                  </a:lnTo>
                  <a:lnTo>
                    <a:pt x="171" y="142"/>
                  </a:lnTo>
                  <a:lnTo>
                    <a:pt x="156" y="138"/>
                  </a:lnTo>
                  <a:lnTo>
                    <a:pt x="171" y="138"/>
                  </a:lnTo>
                  <a:lnTo>
                    <a:pt x="190" y="137"/>
                  </a:lnTo>
                  <a:lnTo>
                    <a:pt x="190" y="133"/>
                  </a:lnTo>
                  <a:lnTo>
                    <a:pt x="207" y="138"/>
                  </a:lnTo>
                  <a:lnTo>
                    <a:pt x="205" y="131"/>
                  </a:lnTo>
                  <a:lnTo>
                    <a:pt x="191" y="123"/>
                  </a:lnTo>
                  <a:lnTo>
                    <a:pt x="169" y="130"/>
                  </a:lnTo>
                  <a:lnTo>
                    <a:pt x="161" y="125"/>
                  </a:lnTo>
                  <a:lnTo>
                    <a:pt x="140" y="138"/>
                  </a:lnTo>
                  <a:lnTo>
                    <a:pt x="116" y="142"/>
                  </a:lnTo>
                  <a:lnTo>
                    <a:pt x="65" y="157"/>
                  </a:lnTo>
                  <a:lnTo>
                    <a:pt x="97" y="137"/>
                  </a:lnTo>
                  <a:lnTo>
                    <a:pt x="86" y="130"/>
                  </a:lnTo>
                  <a:lnTo>
                    <a:pt x="89" y="118"/>
                  </a:lnTo>
                  <a:lnTo>
                    <a:pt x="84" y="118"/>
                  </a:lnTo>
                  <a:lnTo>
                    <a:pt x="79" y="140"/>
                  </a:lnTo>
                  <a:lnTo>
                    <a:pt x="70" y="123"/>
                  </a:lnTo>
                  <a:lnTo>
                    <a:pt x="65" y="125"/>
                  </a:lnTo>
                  <a:lnTo>
                    <a:pt x="67" y="138"/>
                  </a:lnTo>
                  <a:lnTo>
                    <a:pt x="53" y="157"/>
                  </a:lnTo>
                  <a:lnTo>
                    <a:pt x="34" y="164"/>
                  </a:lnTo>
                  <a:lnTo>
                    <a:pt x="34" y="152"/>
                  </a:lnTo>
                  <a:lnTo>
                    <a:pt x="43" y="147"/>
                  </a:lnTo>
                  <a:lnTo>
                    <a:pt x="43" y="142"/>
                  </a:lnTo>
                  <a:lnTo>
                    <a:pt x="33" y="140"/>
                  </a:lnTo>
                  <a:lnTo>
                    <a:pt x="29" y="131"/>
                  </a:lnTo>
                  <a:lnTo>
                    <a:pt x="31" y="128"/>
                  </a:lnTo>
                  <a:lnTo>
                    <a:pt x="34" y="118"/>
                  </a:lnTo>
                  <a:lnTo>
                    <a:pt x="33" y="111"/>
                  </a:lnTo>
                  <a:lnTo>
                    <a:pt x="29" y="108"/>
                  </a:lnTo>
                  <a:lnTo>
                    <a:pt x="24" y="106"/>
                  </a:lnTo>
                  <a:lnTo>
                    <a:pt x="14" y="99"/>
                  </a:lnTo>
                  <a:lnTo>
                    <a:pt x="12" y="94"/>
                  </a:lnTo>
                  <a:lnTo>
                    <a:pt x="2" y="85"/>
                  </a:lnTo>
                  <a:lnTo>
                    <a:pt x="0" y="82"/>
                  </a:lnTo>
                  <a:lnTo>
                    <a:pt x="4" y="68"/>
                  </a:lnTo>
                  <a:lnTo>
                    <a:pt x="2" y="61"/>
                  </a:lnTo>
                  <a:lnTo>
                    <a:pt x="58" y="56"/>
                  </a:lnTo>
                  <a:lnTo>
                    <a:pt x="109" y="53"/>
                  </a:lnTo>
                  <a:lnTo>
                    <a:pt x="120" y="51"/>
                  </a:lnTo>
                  <a:lnTo>
                    <a:pt x="162" y="48"/>
                  </a:lnTo>
                  <a:lnTo>
                    <a:pt x="188" y="44"/>
                  </a:lnTo>
                  <a:lnTo>
                    <a:pt x="208" y="43"/>
                  </a:lnTo>
                  <a:lnTo>
                    <a:pt x="280" y="34"/>
                  </a:lnTo>
                  <a:lnTo>
                    <a:pt x="280" y="34"/>
                  </a:lnTo>
                  <a:lnTo>
                    <a:pt x="343" y="27"/>
                  </a:lnTo>
                  <a:lnTo>
                    <a:pt x="343" y="31"/>
                  </a:lnTo>
                  <a:lnTo>
                    <a:pt x="348" y="32"/>
                  </a:lnTo>
                  <a:lnTo>
                    <a:pt x="348" y="38"/>
                  </a:lnTo>
                  <a:lnTo>
                    <a:pt x="354" y="43"/>
                  </a:lnTo>
                  <a:lnTo>
                    <a:pt x="355" y="49"/>
                  </a:lnTo>
                  <a:lnTo>
                    <a:pt x="355" y="56"/>
                  </a:lnTo>
                  <a:lnTo>
                    <a:pt x="357" y="60"/>
                  </a:lnTo>
                  <a:lnTo>
                    <a:pt x="359" y="63"/>
                  </a:lnTo>
                  <a:lnTo>
                    <a:pt x="362" y="65"/>
                  </a:lnTo>
                  <a:lnTo>
                    <a:pt x="367" y="68"/>
                  </a:lnTo>
                  <a:lnTo>
                    <a:pt x="367" y="68"/>
                  </a:lnTo>
                  <a:lnTo>
                    <a:pt x="432" y="65"/>
                  </a:lnTo>
                  <a:lnTo>
                    <a:pt x="444" y="63"/>
                  </a:lnTo>
                  <a:lnTo>
                    <a:pt x="471" y="61"/>
                  </a:lnTo>
                  <a:lnTo>
                    <a:pt x="482" y="61"/>
                  </a:lnTo>
                  <a:lnTo>
                    <a:pt x="516" y="58"/>
                  </a:lnTo>
                  <a:lnTo>
                    <a:pt x="533" y="58"/>
                  </a:lnTo>
                  <a:lnTo>
                    <a:pt x="572" y="55"/>
                  </a:lnTo>
                  <a:lnTo>
                    <a:pt x="574" y="55"/>
                  </a:lnTo>
                  <a:lnTo>
                    <a:pt x="596" y="55"/>
                  </a:lnTo>
                  <a:lnTo>
                    <a:pt x="654" y="49"/>
                  </a:lnTo>
                  <a:lnTo>
                    <a:pt x="670" y="49"/>
                  </a:lnTo>
                  <a:lnTo>
                    <a:pt x="685" y="48"/>
                  </a:lnTo>
                  <a:lnTo>
                    <a:pt x="692" y="48"/>
                  </a:lnTo>
                  <a:lnTo>
                    <a:pt x="717" y="46"/>
                  </a:lnTo>
                  <a:lnTo>
                    <a:pt x="716" y="51"/>
                  </a:lnTo>
                  <a:lnTo>
                    <a:pt x="719" y="55"/>
                  </a:lnTo>
                  <a:lnTo>
                    <a:pt x="722" y="56"/>
                  </a:lnTo>
                  <a:lnTo>
                    <a:pt x="722" y="67"/>
                  </a:lnTo>
                  <a:lnTo>
                    <a:pt x="728" y="75"/>
                  </a:lnTo>
                  <a:lnTo>
                    <a:pt x="729" y="75"/>
                  </a:lnTo>
                  <a:lnTo>
                    <a:pt x="745" y="73"/>
                  </a:lnTo>
                  <a:lnTo>
                    <a:pt x="746" y="70"/>
                  </a:lnTo>
                  <a:lnTo>
                    <a:pt x="745" y="61"/>
                  </a:lnTo>
                  <a:lnTo>
                    <a:pt x="745" y="61"/>
                  </a:lnTo>
                  <a:lnTo>
                    <a:pt x="746" y="55"/>
                  </a:lnTo>
                  <a:lnTo>
                    <a:pt x="746" y="41"/>
                  </a:lnTo>
                  <a:lnTo>
                    <a:pt x="745" y="36"/>
                  </a:lnTo>
                  <a:lnTo>
                    <a:pt x="740" y="29"/>
                  </a:lnTo>
                  <a:lnTo>
                    <a:pt x="738" y="12"/>
                  </a:lnTo>
                  <a:lnTo>
                    <a:pt x="741" y="12"/>
                  </a:lnTo>
                  <a:lnTo>
                    <a:pt x="740" y="7"/>
                  </a:lnTo>
                  <a:lnTo>
                    <a:pt x="745" y="8"/>
                  </a:lnTo>
                  <a:lnTo>
                    <a:pt x="746" y="5"/>
                  </a:lnTo>
                  <a:lnTo>
                    <a:pt x="748" y="2"/>
                  </a:lnTo>
                  <a:lnTo>
                    <a:pt x="748" y="0"/>
                  </a:lnTo>
                  <a:lnTo>
                    <a:pt x="753" y="2"/>
                  </a:lnTo>
                  <a:lnTo>
                    <a:pt x="755" y="0"/>
                  </a:lnTo>
                  <a:lnTo>
                    <a:pt x="758" y="3"/>
                  </a:lnTo>
                  <a:lnTo>
                    <a:pt x="769" y="3"/>
                  </a:lnTo>
                  <a:lnTo>
                    <a:pt x="772" y="7"/>
                  </a:lnTo>
                  <a:lnTo>
                    <a:pt x="774" y="5"/>
                  </a:lnTo>
                  <a:lnTo>
                    <a:pt x="777" y="5"/>
                  </a:lnTo>
                  <a:lnTo>
                    <a:pt x="781" y="8"/>
                  </a:lnTo>
                  <a:lnTo>
                    <a:pt x="791" y="8"/>
                  </a:lnTo>
                  <a:lnTo>
                    <a:pt x="792" y="8"/>
                  </a:lnTo>
                  <a:lnTo>
                    <a:pt x="796" y="10"/>
                  </a:lnTo>
                  <a:lnTo>
                    <a:pt x="796" y="8"/>
                  </a:lnTo>
                  <a:lnTo>
                    <a:pt x="804" y="10"/>
                  </a:lnTo>
                  <a:lnTo>
                    <a:pt x="806" y="8"/>
                  </a:lnTo>
                  <a:lnTo>
                    <a:pt x="813" y="26"/>
                  </a:lnTo>
                  <a:lnTo>
                    <a:pt x="811" y="32"/>
                  </a:lnTo>
                  <a:lnTo>
                    <a:pt x="822" y="48"/>
                  </a:lnTo>
                  <a:lnTo>
                    <a:pt x="820" y="60"/>
                  </a:lnTo>
                  <a:lnTo>
                    <a:pt x="825" y="61"/>
                  </a:lnTo>
                  <a:lnTo>
                    <a:pt x="828" y="78"/>
                  </a:lnTo>
                  <a:lnTo>
                    <a:pt x="854" y="126"/>
                  </a:lnTo>
                  <a:lnTo>
                    <a:pt x="854" y="140"/>
                  </a:lnTo>
                  <a:lnTo>
                    <a:pt x="866" y="152"/>
                  </a:lnTo>
                  <a:lnTo>
                    <a:pt x="869" y="162"/>
                  </a:lnTo>
                  <a:lnTo>
                    <a:pt x="892" y="196"/>
                  </a:lnTo>
                  <a:lnTo>
                    <a:pt x="895" y="208"/>
                  </a:lnTo>
                  <a:lnTo>
                    <a:pt x="950" y="287"/>
                  </a:lnTo>
                  <a:moveTo>
                    <a:pt x="111" y="145"/>
                  </a:moveTo>
                  <a:lnTo>
                    <a:pt x="116" y="143"/>
                  </a:lnTo>
                  <a:lnTo>
                    <a:pt x="140" y="140"/>
                  </a:lnTo>
                  <a:lnTo>
                    <a:pt x="150" y="140"/>
                  </a:lnTo>
                  <a:lnTo>
                    <a:pt x="152" y="140"/>
                  </a:lnTo>
                  <a:lnTo>
                    <a:pt x="152" y="142"/>
                  </a:lnTo>
                  <a:lnTo>
                    <a:pt x="123" y="143"/>
                  </a:lnTo>
                  <a:lnTo>
                    <a:pt x="116" y="145"/>
                  </a:lnTo>
                  <a:lnTo>
                    <a:pt x="111" y="147"/>
                  </a:lnTo>
                  <a:lnTo>
                    <a:pt x="58" y="162"/>
                  </a:lnTo>
                  <a:lnTo>
                    <a:pt x="55" y="162"/>
                  </a:lnTo>
                  <a:lnTo>
                    <a:pt x="51" y="160"/>
                  </a:lnTo>
                  <a:lnTo>
                    <a:pt x="51" y="160"/>
                  </a:lnTo>
                  <a:lnTo>
                    <a:pt x="63" y="159"/>
                  </a:lnTo>
                  <a:lnTo>
                    <a:pt x="72" y="155"/>
                  </a:lnTo>
                  <a:lnTo>
                    <a:pt x="84" y="152"/>
                  </a:lnTo>
                  <a:lnTo>
                    <a:pt x="99" y="149"/>
                  </a:lnTo>
                  <a:lnTo>
                    <a:pt x="111" y="145"/>
                  </a:lnTo>
                  <a:moveTo>
                    <a:pt x="956" y="285"/>
                  </a:moveTo>
                  <a:lnTo>
                    <a:pt x="953" y="282"/>
                  </a:lnTo>
                  <a:lnTo>
                    <a:pt x="943" y="271"/>
                  </a:lnTo>
                  <a:lnTo>
                    <a:pt x="931" y="254"/>
                  </a:lnTo>
                  <a:lnTo>
                    <a:pt x="926" y="246"/>
                  </a:lnTo>
                  <a:lnTo>
                    <a:pt x="929" y="248"/>
                  </a:lnTo>
                  <a:lnTo>
                    <a:pt x="934" y="258"/>
                  </a:lnTo>
                  <a:lnTo>
                    <a:pt x="956" y="285"/>
                  </a:lnTo>
                  <a:moveTo>
                    <a:pt x="958" y="287"/>
                  </a:moveTo>
                  <a:lnTo>
                    <a:pt x="982" y="312"/>
                  </a:lnTo>
                  <a:lnTo>
                    <a:pt x="994" y="331"/>
                  </a:lnTo>
                  <a:lnTo>
                    <a:pt x="985" y="340"/>
                  </a:lnTo>
                  <a:lnTo>
                    <a:pt x="982" y="340"/>
                  </a:lnTo>
                  <a:lnTo>
                    <a:pt x="984" y="319"/>
                  </a:lnTo>
                  <a:lnTo>
                    <a:pt x="980" y="311"/>
                  </a:lnTo>
                  <a:lnTo>
                    <a:pt x="972" y="309"/>
                  </a:lnTo>
                  <a:lnTo>
                    <a:pt x="968" y="316"/>
                  </a:lnTo>
                  <a:lnTo>
                    <a:pt x="955" y="312"/>
                  </a:lnTo>
                  <a:lnTo>
                    <a:pt x="953" y="302"/>
                  </a:lnTo>
                  <a:lnTo>
                    <a:pt x="960" y="299"/>
                  </a:lnTo>
                  <a:lnTo>
                    <a:pt x="956" y="294"/>
                  </a:lnTo>
                  <a:lnTo>
                    <a:pt x="973" y="304"/>
                  </a:lnTo>
                  <a:lnTo>
                    <a:pt x="958" y="287"/>
                  </a:lnTo>
                  <a:moveTo>
                    <a:pt x="968" y="316"/>
                  </a:moveTo>
                  <a:lnTo>
                    <a:pt x="973" y="312"/>
                  </a:lnTo>
                  <a:lnTo>
                    <a:pt x="979" y="316"/>
                  </a:lnTo>
                  <a:lnTo>
                    <a:pt x="975" y="340"/>
                  </a:lnTo>
                  <a:lnTo>
                    <a:pt x="979" y="359"/>
                  </a:lnTo>
                  <a:lnTo>
                    <a:pt x="991" y="381"/>
                  </a:lnTo>
                  <a:lnTo>
                    <a:pt x="968" y="347"/>
                  </a:lnTo>
                  <a:lnTo>
                    <a:pt x="968" y="316"/>
                  </a:lnTo>
                  <a:moveTo>
                    <a:pt x="823" y="649"/>
                  </a:moveTo>
                  <a:lnTo>
                    <a:pt x="830" y="661"/>
                  </a:lnTo>
                  <a:lnTo>
                    <a:pt x="825" y="662"/>
                  </a:lnTo>
                  <a:lnTo>
                    <a:pt x="816" y="640"/>
                  </a:lnTo>
                  <a:lnTo>
                    <a:pt x="810" y="635"/>
                  </a:lnTo>
                  <a:lnTo>
                    <a:pt x="816" y="632"/>
                  </a:lnTo>
                  <a:lnTo>
                    <a:pt x="823" y="649"/>
                  </a:lnTo>
                  <a:moveTo>
                    <a:pt x="1108" y="794"/>
                  </a:moveTo>
                  <a:lnTo>
                    <a:pt x="1100" y="825"/>
                  </a:lnTo>
                  <a:lnTo>
                    <a:pt x="1071" y="861"/>
                  </a:lnTo>
                  <a:lnTo>
                    <a:pt x="1098" y="818"/>
                  </a:lnTo>
                  <a:lnTo>
                    <a:pt x="1100" y="808"/>
                  </a:lnTo>
                  <a:lnTo>
                    <a:pt x="1095" y="804"/>
                  </a:lnTo>
                  <a:lnTo>
                    <a:pt x="1108" y="794"/>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562" name="Freeform 1794"/>
            <p:cNvSpPr>
              <a:spLocks/>
            </p:cNvSpPr>
            <p:nvPr/>
          </p:nvSpPr>
          <p:spPr bwMode="auto">
            <a:xfrm>
              <a:off x="2177" y="1744"/>
              <a:ext cx="374" cy="249"/>
            </a:xfrm>
            <a:custGeom>
              <a:avLst/>
              <a:gdLst/>
              <a:ahLst/>
              <a:cxnLst>
                <a:cxn ang="0">
                  <a:pos x="68" y="500"/>
                </a:cxn>
                <a:cxn ang="0">
                  <a:pos x="6" y="409"/>
                </a:cxn>
                <a:cxn ang="0">
                  <a:pos x="17" y="295"/>
                </a:cxn>
                <a:cxn ang="0">
                  <a:pos x="30" y="158"/>
                </a:cxn>
                <a:cxn ang="0">
                  <a:pos x="42" y="0"/>
                </a:cxn>
                <a:cxn ang="0">
                  <a:pos x="283" y="17"/>
                </a:cxn>
                <a:cxn ang="0">
                  <a:pos x="551" y="30"/>
                </a:cxn>
                <a:cxn ang="0">
                  <a:pos x="751" y="39"/>
                </a:cxn>
                <a:cxn ang="0">
                  <a:pos x="922" y="40"/>
                </a:cxn>
                <a:cxn ang="0">
                  <a:pos x="911" y="73"/>
                </a:cxn>
                <a:cxn ang="0">
                  <a:pos x="889" y="99"/>
                </a:cxn>
                <a:cxn ang="0">
                  <a:pos x="906" y="128"/>
                </a:cxn>
                <a:cxn ang="0">
                  <a:pos x="932" y="143"/>
                </a:cxn>
                <a:cxn ang="0">
                  <a:pos x="934" y="203"/>
                </a:cxn>
                <a:cxn ang="0">
                  <a:pos x="934" y="276"/>
                </a:cxn>
                <a:cxn ang="0">
                  <a:pos x="932" y="450"/>
                </a:cxn>
                <a:cxn ang="0">
                  <a:pos x="917" y="462"/>
                </a:cxn>
                <a:cxn ang="0">
                  <a:pos x="925" y="476"/>
                </a:cxn>
                <a:cxn ang="0">
                  <a:pos x="918" y="491"/>
                </a:cxn>
                <a:cxn ang="0">
                  <a:pos x="920" y="498"/>
                </a:cxn>
                <a:cxn ang="0">
                  <a:pos x="934" y="513"/>
                </a:cxn>
                <a:cxn ang="0">
                  <a:pos x="930" y="525"/>
                </a:cxn>
                <a:cxn ang="0">
                  <a:pos x="925" y="537"/>
                </a:cxn>
                <a:cxn ang="0">
                  <a:pos x="922" y="553"/>
                </a:cxn>
                <a:cxn ang="0">
                  <a:pos x="917" y="563"/>
                </a:cxn>
                <a:cxn ang="0">
                  <a:pos x="910" y="578"/>
                </a:cxn>
                <a:cxn ang="0">
                  <a:pos x="922" y="592"/>
                </a:cxn>
                <a:cxn ang="0">
                  <a:pos x="927" y="607"/>
                </a:cxn>
                <a:cxn ang="0">
                  <a:pos x="934" y="623"/>
                </a:cxn>
                <a:cxn ang="0">
                  <a:pos x="917" y="618"/>
                </a:cxn>
                <a:cxn ang="0">
                  <a:pos x="910" y="611"/>
                </a:cxn>
                <a:cxn ang="0">
                  <a:pos x="903" y="595"/>
                </a:cxn>
                <a:cxn ang="0">
                  <a:pos x="889" y="592"/>
                </a:cxn>
                <a:cxn ang="0">
                  <a:pos x="877" y="580"/>
                </a:cxn>
                <a:cxn ang="0">
                  <a:pos x="869" y="577"/>
                </a:cxn>
                <a:cxn ang="0">
                  <a:pos x="850" y="573"/>
                </a:cxn>
                <a:cxn ang="0">
                  <a:pos x="838" y="561"/>
                </a:cxn>
                <a:cxn ang="0">
                  <a:pos x="828" y="558"/>
                </a:cxn>
                <a:cxn ang="0">
                  <a:pos x="806" y="558"/>
                </a:cxn>
                <a:cxn ang="0">
                  <a:pos x="787" y="558"/>
                </a:cxn>
                <a:cxn ang="0">
                  <a:pos x="770" y="560"/>
                </a:cxn>
                <a:cxn ang="0">
                  <a:pos x="756" y="558"/>
                </a:cxn>
                <a:cxn ang="0">
                  <a:pos x="746" y="572"/>
                </a:cxn>
                <a:cxn ang="0">
                  <a:pos x="727" y="565"/>
                </a:cxn>
                <a:cxn ang="0">
                  <a:pos x="722" y="560"/>
                </a:cxn>
                <a:cxn ang="0">
                  <a:pos x="686" y="543"/>
                </a:cxn>
                <a:cxn ang="0">
                  <a:pos x="555" y="529"/>
                </a:cxn>
                <a:cxn ang="0">
                  <a:pos x="240" y="513"/>
                </a:cxn>
              </a:cxnLst>
              <a:rect l="0" t="0" r="r" b="b"/>
              <a:pathLst>
                <a:path w="935" h="623">
                  <a:moveTo>
                    <a:pt x="155" y="507"/>
                  </a:moveTo>
                  <a:lnTo>
                    <a:pt x="128" y="505"/>
                  </a:lnTo>
                  <a:lnTo>
                    <a:pt x="68" y="500"/>
                  </a:lnTo>
                  <a:lnTo>
                    <a:pt x="0" y="493"/>
                  </a:lnTo>
                  <a:lnTo>
                    <a:pt x="6" y="413"/>
                  </a:lnTo>
                  <a:lnTo>
                    <a:pt x="6" y="409"/>
                  </a:lnTo>
                  <a:lnTo>
                    <a:pt x="12" y="350"/>
                  </a:lnTo>
                  <a:lnTo>
                    <a:pt x="15" y="300"/>
                  </a:lnTo>
                  <a:lnTo>
                    <a:pt x="17" y="295"/>
                  </a:lnTo>
                  <a:lnTo>
                    <a:pt x="22" y="228"/>
                  </a:lnTo>
                  <a:lnTo>
                    <a:pt x="29" y="158"/>
                  </a:lnTo>
                  <a:lnTo>
                    <a:pt x="30" y="158"/>
                  </a:lnTo>
                  <a:lnTo>
                    <a:pt x="34" y="121"/>
                  </a:lnTo>
                  <a:lnTo>
                    <a:pt x="42" y="10"/>
                  </a:lnTo>
                  <a:lnTo>
                    <a:pt x="42" y="0"/>
                  </a:lnTo>
                  <a:lnTo>
                    <a:pt x="167" y="10"/>
                  </a:lnTo>
                  <a:lnTo>
                    <a:pt x="172" y="10"/>
                  </a:lnTo>
                  <a:lnTo>
                    <a:pt x="283" y="17"/>
                  </a:lnTo>
                  <a:lnTo>
                    <a:pt x="457" y="27"/>
                  </a:lnTo>
                  <a:lnTo>
                    <a:pt x="532" y="30"/>
                  </a:lnTo>
                  <a:lnTo>
                    <a:pt x="551" y="30"/>
                  </a:lnTo>
                  <a:lnTo>
                    <a:pt x="635" y="34"/>
                  </a:lnTo>
                  <a:lnTo>
                    <a:pt x="667" y="35"/>
                  </a:lnTo>
                  <a:lnTo>
                    <a:pt x="751" y="39"/>
                  </a:lnTo>
                  <a:lnTo>
                    <a:pt x="756" y="39"/>
                  </a:lnTo>
                  <a:lnTo>
                    <a:pt x="843" y="39"/>
                  </a:lnTo>
                  <a:lnTo>
                    <a:pt x="922" y="40"/>
                  </a:lnTo>
                  <a:lnTo>
                    <a:pt x="920" y="59"/>
                  </a:lnTo>
                  <a:lnTo>
                    <a:pt x="917" y="61"/>
                  </a:lnTo>
                  <a:lnTo>
                    <a:pt x="911" y="73"/>
                  </a:lnTo>
                  <a:lnTo>
                    <a:pt x="891" y="88"/>
                  </a:lnTo>
                  <a:lnTo>
                    <a:pt x="888" y="95"/>
                  </a:lnTo>
                  <a:lnTo>
                    <a:pt x="889" y="99"/>
                  </a:lnTo>
                  <a:lnTo>
                    <a:pt x="898" y="110"/>
                  </a:lnTo>
                  <a:lnTo>
                    <a:pt x="901" y="121"/>
                  </a:lnTo>
                  <a:lnTo>
                    <a:pt x="906" y="128"/>
                  </a:lnTo>
                  <a:lnTo>
                    <a:pt x="917" y="131"/>
                  </a:lnTo>
                  <a:lnTo>
                    <a:pt x="925" y="134"/>
                  </a:lnTo>
                  <a:lnTo>
                    <a:pt x="932" y="143"/>
                  </a:lnTo>
                  <a:lnTo>
                    <a:pt x="934" y="148"/>
                  </a:lnTo>
                  <a:lnTo>
                    <a:pt x="935" y="151"/>
                  </a:lnTo>
                  <a:lnTo>
                    <a:pt x="934" y="203"/>
                  </a:lnTo>
                  <a:lnTo>
                    <a:pt x="934" y="232"/>
                  </a:lnTo>
                  <a:lnTo>
                    <a:pt x="934" y="261"/>
                  </a:lnTo>
                  <a:lnTo>
                    <a:pt x="934" y="276"/>
                  </a:lnTo>
                  <a:lnTo>
                    <a:pt x="934" y="332"/>
                  </a:lnTo>
                  <a:lnTo>
                    <a:pt x="934" y="392"/>
                  </a:lnTo>
                  <a:lnTo>
                    <a:pt x="932" y="450"/>
                  </a:lnTo>
                  <a:lnTo>
                    <a:pt x="915" y="450"/>
                  </a:lnTo>
                  <a:lnTo>
                    <a:pt x="917" y="454"/>
                  </a:lnTo>
                  <a:lnTo>
                    <a:pt x="917" y="462"/>
                  </a:lnTo>
                  <a:lnTo>
                    <a:pt x="920" y="467"/>
                  </a:lnTo>
                  <a:lnTo>
                    <a:pt x="925" y="471"/>
                  </a:lnTo>
                  <a:lnTo>
                    <a:pt x="925" y="476"/>
                  </a:lnTo>
                  <a:lnTo>
                    <a:pt x="922" y="483"/>
                  </a:lnTo>
                  <a:lnTo>
                    <a:pt x="918" y="486"/>
                  </a:lnTo>
                  <a:lnTo>
                    <a:pt x="918" y="491"/>
                  </a:lnTo>
                  <a:lnTo>
                    <a:pt x="920" y="493"/>
                  </a:lnTo>
                  <a:lnTo>
                    <a:pt x="918" y="495"/>
                  </a:lnTo>
                  <a:lnTo>
                    <a:pt x="920" y="498"/>
                  </a:lnTo>
                  <a:lnTo>
                    <a:pt x="929" y="498"/>
                  </a:lnTo>
                  <a:lnTo>
                    <a:pt x="930" y="500"/>
                  </a:lnTo>
                  <a:lnTo>
                    <a:pt x="934" y="513"/>
                  </a:lnTo>
                  <a:lnTo>
                    <a:pt x="932" y="520"/>
                  </a:lnTo>
                  <a:lnTo>
                    <a:pt x="932" y="522"/>
                  </a:lnTo>
                  <a:lnTo>
                    <a:pt x="930" y="525"/>
                  </a:lnTo>
                  <a:lnTo>
                    <a:pt x="925" y="527"/>
                  </a:lnTo>
                  <a:lnTo>
                    <a:pt x="927" y="534"/>
                  </a:lnTo>
                  <a:lnTo>
                    <a:pt x="925" y="537"/>
                  </a:lnTo>
                  <a:lnTo>
                    <a:pt x="925" y="544"/>
                  </a:lnTo>
                  <a:lnTo>
                    <a:pt x="922" y="549"/>
                  </a:lnTo>
                  <a:lnTo>
                    <a:pt x="922" y="553"/>
                  </a:lnTo>
                  <a:lnTo>
                    <a:pt x="920" y="561"/>
                  </a:lnTo>
                  <a:lnTo>
                    <a:pt x="918" y="563"/>
                  </a:lnTo>
                  <a:lnTo>
                    <a:pt x="917" y="563"/>
                  </a:lnTo>
                  <a:lnTo>
                    <a:pt x="915" y="570"/>
                  </a:lnTo>
                  <a:lnTo>
                    <a:pt x="910" y="573"/>
                  </a:lnTo>
                  <a:lnTo>
                    <a:pt x="910" y="578"/>
                  </a:lnTo>
                  <a:lnTo>
                    <a:pt x="911" y="585"/>
                  </a:lnTo>
                  <a:lnTo>
                    <a:pt x="918" y="592"/>
                  </a:lnTo>
                  <a:lnTo>
                    <a:pt x="922" y="592"/>
                  </a:lnTo>
                  <a:lnTo>
                    <a:pt x="925" y="599"/>
                  </a:lnTo>
                  <a:lnTo>
                    <a:pt x="929" y="607"/>
                  </a:lnTo>
                  <a:lnTo>
                    <a:pt x="927" y="607"/>
                  </a:lnTo>
                  <a:lnTo>
                    <a:pt x="929" y="609"/>
                  </a:lnTo>
                  <a:lnTo>
                    <a:pt x="929" y="618"/>
                  </a:lnTo>
                  <a:lnTo>
                    <a:pt x="934" y="623"/>
                  </a:lnTo>
                  <a:lnTo>
                    <a:pt x="927" y="623"/>
                  </a:lnTo>
                  <a:lnTo>
                    <a:pt x="920" y="616"/>
                  </a:lnTo>
                  <a:lnTo>
                    <a:pt x="917" y="618"/>
                  </a:lnTo>
                  <a:lnTo>
                    <a:pt x="913" y="619"/>
                  </a:lnTo>
                  <a:lnTo>
                    <a:pt x="911" y="616"/>
                  </a:lnTo>
                  <a:lnTo>
                    <a:pt x="910" y="611"/>
                  </a:lnTo>
                  <a:lnTo>
                    <a:pt x="900" y="601"/>
                  </a:lnTo>
                  <a:lnTo>
                    <a:pt x="900" y="599"/>
                  </a:lnTo>
                  <a:lnTo>
                    <a:pt x="903" y="595"/>
                  </a:lnTo>
                  <a:lnTo>
                    <a:pt x="903" y="594"/>
                  </a:lnTo>
                  <a:lnTo>
                    <a:pt x="900" y="592"/>
                  </a:lnTo>
                  <a:lnTo>
                    <a:pt x="889" y="592"/>
                  </a:lnTo>
                  <a:lnTo>
                    <a:pt x="889" y="589"/>
                  </a:lnTo>
                  <a:lnTo>
                    <a:pt x="889" y="585"/>
                  </a:lnTo>
                  <a:lnTo>
                    <a:pt x="877" y="580"/>
                  </a:lnTo>
                  <a:lnTo>
                    <a:pt x="869" y="582"/>
                  </a:lnTo>
                  <a:lnTo>
                    <a:pt x="867" y="582"/>
                  </a:lnTo>
                  <a:lnTo>
                    <a:pt x="869" y="577"/>
                  </a:lnTo>
                  <a:lnTo>
                    <a:pt x="867" y="577"/>
                  </a:lnTo>
                  <a:lnTo>
                    <a:pt x="864" y="577"/>
                  </a:lnTo>
                  <a:lnTo>
                    <a:pt x="850" y="573"/>
                  </a:lnTo>
                  <a:lnTo>
                    <a:pt x="845" y="570"/>
                  </a:lnTo>
                  <a:lnTo>
                    <a:pt x="840" y="566"/>
                  </a:lnTo>
                  <a:lnTo>
                    <a:pt x="838" y="561"/>
                  </a:lnTo>
                  <a:lnTo>
                    <a:pt x="835" y="560"/>
                  </a:lnTo>
                  <a:lnTo>
                    <a:pt x="831" y="560"/>
                  </a:lnTo>
                  <a:lnTo>
                    <a:pt x="828" y="558"/>
                  </a:lnTo>
                  <a:lnTo>
                    <a:pt x="818" y="556"/>
                  </a:lnTo>
                  <a:lnTo>
                    <a:pt x="809" y="560"/>
                  </a:lnTo>
                  <a:lnTo>
                    <a:pt x="806" y="558"/>
                  </a:lnTo>
                  <a:lnTo>
                    <a:pt x="804" y="558"/>
                  </a:lnTo>
                  <a:lnTo>
                    <a:pt x="795" y="560"/>
                  </a:lnTo>
                  <a:lnTo>
                    <a:pt x="787" y="558"/>
                  </a:lnTo>
                  <a:lnTo>
                    <a:pt x="782" y="561"/>
                  </a:lnTo>
                  <a:lnTo>
                    <a:pt x="777" y="558"/>
                  </a:lnTo>
                  <a:lnTo>
                    <a:pt x="770" y="560"/>
                  </a:lnTo>
                  <a:lnTo>
                    <a:pt x="768" y="560"/>
                  </a:lnTo>
                  <a:lnTo>
                    <a:pt x="765" y="556"/>
                  </a:lnTo>
                  <a:lnTo>
                    <a:pt x="756" y="558"/>
                  </a:lnTo>
                  <a:lnTo>
                    <a:pt x="756" y="561"/>
                  </a:lnTo>
                  <a:lnTo>
                    <a:pt x="751" y="568"/>
                  </a:lnTo>
                  <a:lnTo>
                    <a:pt x="746" y="572"/>
                  </a:lnTo>
                  <a:lnTo>
                    <a:pt x="742" y="573"/>
                  </a:lnTo>
                  <a:lnTo>
                    <a:pt x="737" y="572"/>
                  </a:lnTo>
                  <a:lnTo>
                    <a:pt x="727" y="565"/>
                  </a:lnTo>
                  <a:lnTo>
                    <a:pt x="727" y="563"/>
                  </a:lnTo>
                  <a:lnTo>
                    <a:pt x="724" y="561"/>
                  </a:lnTo>
                  <a:lnTo>
                    <a:pt x="722" y="560"/>
                  </a:lnTo>
                  <a:lnTo>
                    <a:pt x="705" y="553"/>
                  </a:lnTo>
                  <a:lnTo>
                    <a:pt x="695" y="546"/>
                  </a:lnTo>
                  <a:lnTo>
                    <a:pt x="686" y="543"/>
                  </a:lnTo>
                  <a:lnTo>
                    <a:pt x="681" y="534"/>
                  </a:lnTo>
                  <a:lnTo>
                    <a:pt x="589" y="531"/>
                  </a:lnTo>
                  <a:lnTo>
                    <a:pt x="555" y="529"/>
                  </a:lnTo>
                  <a:lnTo>
                    <a:pt x="473" y="525"/>
                  </a:lnTo>
                  <a:lnTo>
                    <a:pt x="346" y="520"/>
                  </a:lnTo>
                  <a:lnTo>
                    <a:pt x="240" y="513"/>
                  </a:lnTo>
                  <a:lnTo>
                    <a:pt x="155" y="507"/>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563" name="Freeform 1795"/>
            <p:cNvSpPr>
              <a:spLocks/>
            </p:cNvSpPr>
            <p:nvPr/>
          </p:nvSpPr>
          <p:spPr bwMode="auto">
            <a:xfrm>
              <a:off x="2517" y="1531"/>
              <a:ext cx="351" cy="394"/>
            </a:xfrm>
            <a:custGeom>
              <a:avLst/>
              <a:gdLst/>
              <a:ahLst/>
              <a:cxnLst>
                <a:cxn ang="0">
                  <a:pos x="500" y="980"/>
                </a:cxn>
                <a:cxn ang="0">
                  <a:pos x="352" y="984"/>
                </a:cxn>
                <a:cxn ang="0">
                  <a:pos x="203" y="985"/>
                </a:cxn>
                <a:cxn ang="0">
                  <a:pos x="84" y="867"/>
                </a:cxn>
                <a:cxn ang="0">
                  <a:pos x="85" y="686"/>
                </a:cxn>
                <a:cxn ang="0">
                  <a:pos x="56" y="663"/>
                </a:cxn>
                <a:cxn ang="0">
                  <a:pos x="41" y="623"/>
                </a:cxn>
                <a:cxn ang="0">
                  <a:pos x="72" y="574"/>
                </a:cxn>
                <a:cxn ang="0">
                  <a:pos x="70" y="528"/>
                </a:cxn>
                <a:cxn ang="0">
                  <a:pos x="58" y="495"/>
                </a:cxn>
                <a:cxn ang="0">
                  <a:pos x="50" y="463"/>
                </a:cxn>
                <a:cxn ang="0">
                  <a:pos x="48" y="435"/>
                </a:cxn>
                <a:cxn ang="0">
                  <a:pos x="50" y="406"/>
                </a:cxn>
                <a:cxn ang="0">
                  <a:pos x="44" y="401"/>
                </a:cxn>
                <a:cxn ang="0">
                  <a:pos x="44" y="381"/>
                </a:cxn>
                <a:cxn ang="0">
                  <a:pos x="43" y="347"/>
                </a:cxn>
                <a:cxn ang="0">
                  <a:pos x="41" y="328"/>
                </a:cxn>
                <a:cxn ang="0">
                  <a:pos x="39" y="309"/>
                </a:cxn>
                <a:cxn ang="0">
                  <a:pos x="36" y="283"/>
                </a:cxn>
                <a:cxn ang="0">
                  <a:pos x="27" y="258"/>
                </a:cxn>
                <a:cxn ang="0">
                  <a:pos x="17" y="220"/>
                </a:cxn>
                <a:cxn ang="0">
                  <a:pos x="9" y="203"/>
                </a:cxn>
                <a:cxn ang="0">
                  <a:pos x="10" y="195"/>
                </a:cxn>
                <a:cxn ang="0">
                  <a:pos x="10" y="184"/>
                </a:cxn>
                <a:cxn ang="0">
                  <a:pos x="12" y="179"/>
                </a:cxn>
                <a:cxn ang="0">
                  <a:pos x="10" y="167"/>
                </a:cxn>
                <a:cxn ang="0">
                  <a:pos x="10" y="161"/>
                </a:cxn>
                <a:cxn ang="0">
                  <a:pos x="9" y="155"/>
                </a:cxn>
                <a:cxn ang="0">
                  <a:pos x="7" y="137"/>
                </a:cxn>
                <a:cxn ang="0">
                  <a:pos x="10" y="130"/>
                </a:cxn>
                <a:cxn ang="0">
                  <a:pos x="15" y="116"/>
                </a:cxn>
                <a:cxn ang="0">
                  <a:pos x="9" y="102"/>
                </a:cxn>
                <a:cxn ang="0">
                  <a:pos x="5" y="92"/>
                </a:cxn>
                <a:cxn ang="0">
                  <a:pos x="92" y="61"/>
                </a:cxn>
                <a:cxn ang="0">
                  <a:pos x="287" y="82"/>
                </a:cxn>
                <a:cxn ang="0">
                  <a:pos x="338" y="118"/>
                </a:cxn>
                <a:cxn ang="0">
                  <a:pos x="425" y="133"/>
                </a:cxn>
                <a:cxn ang="0">
                  <a:pos x="509" y="133"/>
                </a:cxn>
                <a:cxn ang="0">
                  <a:pos x="535" y="149"/>
                </a:cxn>
                <a:cxn ang="0">
                  <a:pos x="558" y="171"/>
                </a:cxn>
                <a:cxn ang="0">
                  <a:pos x="616" y="184"/>
                </a:cxn>
                <a:cxn ang="0">
                  <a:pos x="680" y="202"/>
                </a:cxn>
                <a:cxn ang="0">
                  <a:pos x="758" y="196"/>
                </a:cxn>
                <a:cxn ang="0">
                  <a:pos x="850" y="202"/>
                </a:cxn>
                <a:cxn ang="0">
                  <a:pos x="767" y="260"/>
                </a:cxn>
                <a:cxn ang="0">
                  <a:pos x="579" y="444"/>
                </a:cxn>
                <a:cxn ang="0">
                  <a:pos x="574" y="543"/>
                </a:cxn>
                <a:cxn ang="0">
                  <a:pos x="555" y="560"/>
                </a:cxn>
                <a:cxn ang="0">
                  <a:pos x="523" y="584"/>
                </a:cxn>
                <a:cxn ang="0">
                  <a:pos x="507" y="618"/>
                </a:cxn>
                <a:cxn ang="0">
                  <a:pos x="531" y="647"/>
                </a:cxn>
                <a:cxn ang="0">
                  <a:pos x="529" y="673"/>
                </a:cxn>
                <a:cxn ang="0">
                  <a:pos x="526" y="707"/>
                </a:cxn>
                <a:cxn ang="0">
                  <a:pos x="526" y="741"/>
                </a:cxn>
                <a:cxn ang="0">
                  <a:pos x="529" y="775"/>
                </a:cxn>
                <a:cxn ang="0">
                  <a:pos x="581" y="803"/>
                </a:cxn>
                <a:cxn ang="0">
                  <a:pos x="623" y="830"/>
                </a:cxn>
                <a:cxn ang="0">
                  <a:pos x="640" y="859"/>
                </a:cxn>
                <a:cxn ang="0">
                  <a:pos x="680" y="883"/>
                </a:cxn>
                <a:cxn ang="0">
                  <a:pos x="716" y="934"/>
                </a:cxn>
                <a:cxn ang="0">
                  <a:pos x="675" y="973"/>
                </a:cxn>
              </a:cxnLst>
              <a:rect l="0" t="0" r="r" b="b"/>
              <a:pathLst>
                <a:path w="876" h="987">
                  <a:moveTo>
                    <a:pt x="659" y="975"/>
                  </a:moveTo>
                  <a:lnTo>
                    <a:pt x="616" y="977"/>
                  </a:lnTo>
                  <a:lnTo>
                    <a:pt x="570" y="978"/>
                  </a:lnTo>
                  <a:lnTo>
                    <a:pt x="558" y="978"/>
                  </a:lnTo>
                  <a:lnTo>
                    <a:pt x="500" y="980"/>
                  </a:lnTo>
                  <a:lnTo>
                    <a:pt x="499" y="980"/>
                  </a:lnTo>
                  <a:lnTo>
                    <a:pt x="444" y="982"/>
                  </a:lnTo>
                  <a:lnTo>
                    <a:pt x="425" y="982"/>
                  </a:lnTo>
                  <a:lnTo>
                    <a:pt x="386" y="984"/>
                  </a:lnTo>
                  <a:lnTo>
                    <a:pt x="352" y="984"/>
                  </a:lnTo>
                  <a:lnTo>
                    <a:pt x="326" y="985"/>
                  </a:lnTo>
                  <a:lnTo>
                    <a:pt x="278" y="985"/>
                  </a:lnTo>
                  <a:lnTo>
                    <a:pt x="270" y="985"/>
                  </a:lnTo>
                  <a:lnTo>
                    <a:pt x="212" y="985"/>
                  </a:lnTo>
                  <a:lnTo>
                    <a:pt x="203" y="985"/>
                  </a:lnTo>
                  <a:lnTo>
                    <a:pt x="155" y="987"/>
                  </a:lnTo>
                  <a:lnTo>
                    <a:pt x="132" y="987"/>
                  </a:lnTo>
                  <a:lnTo>
                    <a:pt x="82" y="985"/>
                  </a:lnTo>
                  <a:lnTo>
                    <a:pt x="84" y="927"/>
                  </a:lnTo>
                  <a:lnTo>
                    <a:pt x="84" y="867"/>
                  </a:lnTo>
                  <a:lnTo>
                    <a:pt x="84" y="811"/>
                  </a:lnTo>
                  <a:lnTo>
                    <a:pt x="84" y="796"/>
                  </a:lnTo>
                  <a:lnTo>
                    <a:pt x="84" y="767"/>
                  </a:lnTo>
                  <a:lnTo>
                    <a:pt x="84" y="738"/>
                  </a:lnTo>
                  <a:lnTo>
                    <a:pt x="85" y="686"/>
                  </a:lnTo>
                  <a:lnTo>
                    <a:pt x="84" y="683"/>
                  </a:lnTo>
                  <a:lnTo>
                    <a:pt x="82" y="678"/>
                  </a:lnTo>
                  <a:lnTo>
                    <a:pt x="75" y="669"/>
                  </a:lnTo>
                  <a:lnTo>
                    <a:pt x="67" y="666"/>
                  </a:lnTo>
                  <a:lnTo>
                    <a:pt x="56" y="663"/>
                  </a:lnTo>
                  <a:lnTo>
                    <a:pt x="51" y="656"/>
                  </a:lnTo>
                  <a:lnTo>
                    <a:pt x="48" y="645"/>
                  </a:lnTo>
                  <a:lnTo>
                    <a:pt x="39" y="634"/>
                  </a:lnTo>
                  <a:lnTo>
                    <a:pt x="38" y="630"/>
                  </a:lnTo>
                  <a:lnTo>
                    <a:pt x="41" y="623"/>
                  </a:lnTo>
                  <a:lnTo>
                    <a:pt x="61" y="608"/>
                  </a:lnTo>
                  <a:lnTo>
                    <a:pt x="67" y="596"/>
                  </a:lnTo>
                  <a:lnTo>
                    <a:pt x="70" y="594"/>
                  </a:lnTo>
                  <a:lnTo>
                    <a:pt x="72" y="575"/>
                  </a:lnTo>
                  <a:lnTo>
                    <a:pt x="72" y="574"/>
                  </a:lnTo>
                  <a:lnTo>
                    <a:pt x="70" y="560"/>
                  </a:lnTo>
                  <a:lnTo>
                    <a:pt x="73" y="548"/>
                  </a:lnTo>
                  <a:lnTo>
                    <a:pt x="72" y="535"/>
                  </a:lnTo>
                  <a:lnTo>
                    <a:pt x="70" y="533"/>
                  </a:lnTo>
                  <a:lnTo>
                    <a:pt x="70" y="528"/>
                  </a:lnTo>
                  <a:lnTo>
                    <a:pt x="68" y="524"/>
                  </a:lnTo>
                  <a:lnTo>
                    <a:pt x="68" y="507"/>
                  </a:lnTo>
                  <a:lnTo>
                    <a:pt x="67" y="505"/>
                  </a:lnTo>
                  <a:lnTo>
                    <a:pt x="61" y="504"/>
                  </a:lnTo>
                  <a:lnTo>
                    <a:pt x="58" y="495"/>
                  </a:lnTo>
                  <a:lnTo>
                    <a:pt x="56" y="492"/>
                  </a:lnTo>
                  <a:lnTo>
                    <a:pt x="55" y="485"/>
                  </a:lnTo>
                  <a:lnTo>
                    <a:pt x="53" y="482"/>
                  </a:lnTo>
                  <a:lnTo>
                    <a:pt x="51" y="464"/>
                  </a:lnTo>
                  <a:lnTo>
                    <a:pt x="50" y="463"/>
                  </a:lnTo>
                  <a:lnTo>
                    <a:pt x="48" y="459"/>
                  </a:lnTo>
                  <a:lnTo>
                    <a:pt x="46" y="458"/>
                  </a:lnTo>
                  <a:lnTo>
                    <a:pt x="46" y="451"/>
                  </a:lnTo>
                  <a:lnTo>
                    <a:pt x="48" y="446"/>
                  </a:lnTo>
                  <a:lnTo>
                    <a:pt x="48" y="435"/>
                  </a:lnTo>
                  <a:lnTo>
                    <a:pt x="46" y="427"/>
                  </a:lnTo>
                  <a:lnTo>
                    <a:pt x="50" y="422"/>
                  </a:lnTo>
                  <a:lnTo>
                    <a:pt x="48" y="418"/>
                  </a:lnTo>
                  <a:lnTo>
                    <a:pt x="51" y="410"/>
                  </a:lnTo>
                  <a:lnTo>
                    <a:pt x="50" y="406"/>
                  </a:lnTo>
                  <a:lnTo>
                    <a:pt x="48" y="408"/>
                  </a:lnTo>
                  <a:lnTo>
                    <a:pt x="48" y="405"/>
                  </a:lnTo>
                  <a:lnTo>
                    <a:pt x="46" y="403"/>
                  </a:lnTo>
                  <a:lnTo>
                    <a:pt x="46" y="401"/>
                  </a:lnTo>
                  <a:lnTo>
                    <a:pt x="44" y="401"/>
                  </a:lnTo>
                  <a:lnTo>
                    <a:pt x="43" y="396"/>
                  </a:lnTo>
                  <a:lnTo>
                    <a:pt x="43" y="394"/>
                  </a:lnTo>
                  <a:lnTo>
                    <a:pt x="43" y="391"/>
                  </a:lnTo>
                  <a:lnTo>
                    <a:pt x="43" y="383"/>
                  </a:lnTo>
                  <a:lnTo>
                    <a:pt x="44" y="381"/>
                  </a:lnTo>
                  <a:lnTo>
                    <a:pt x="41" y="371"/>
                  </a:lnTo>
                  <a:lnTo>
                    <a:pt x="43" y="367"/>
                  </a:lnTo>
                  <a:lnTo>
                    <a:pt x="43" y="355"/>
                  </a:lnTo>
                  <a:lnTo>
                    <a:pt x="41" y="353"/>
                  </a:lnTo>
                  <a:lnTo>
                    <a:pt x="43" y="347"/>
                  </a:lnTo>
                  <a:lnTo>
                    <a:pt x="41" y="343"/>
                  </a:lnTo>
                  <a:lnTo>
                    <a:pt x="43" y="338"/>
                  </a:lnTo>
                  <a:lnTo>
                    <a:pt x="41" y="335"/>
                  </a:lnTo>
                  <a:lnTo>
                    <a:pt x="43" y="331"/>
                  </a:lnTo>
                  <a:lnTo>
                    <a:pt x="41" y="328"/>
                  </a:lnTo>
                  <a:lnTo>
                    <a:pt x="39" y="326"/>
                  </a:lnTo>
                  <a:lnTo>
                    <a:pt x="39" y="323"/>
                  </a:lnTo>
                  <a:lnTo>
                    <a:pt x="39" y="319"/>
                  </a:lnTo>
                  <a:lnTo>
                    <a:pt x="41" y="313"/>
                  </a:lnTo>
                  <a:lnTo>
                    <a:pt x="39" y="309"/>
                  </a:lnTo>
                  <a:lnTo>
                    <a:pt x="41" y="304"/>
                  </a:lnTo>
                  <a:lnTo>
                    <a:pt x="39" y="302"/>
                  </a:lnTo>
                  <a:lnTo>
                    <a:pt x="41" y="295"/>
                  </a:lnTo>
                  <a:lnTo>
                    <a:pt x="38" y="294"/>
                  </a:lnTo>
                  <a:lnTo>
                    <a:pt x="36" y="283"/>
                  </a:lnTo>
                  <a:lnTo>
                    <a:pt x="32" y="277"/>
                  </a:lnTo>
                  <a:lnTo>
                    <a:pt x="32" y="268"/>
                  </a:lnTo>
                  <a:lnTo>
                    <a:pt x="29" y="263"/>
                  </a:lnTo>
                  <a:lnTo>
                    <a:pt x="26" y="260"/>
                  </a:lnTo>
                  <a:lnTo>
                    <a:pt x="27" y="258"/>
                  </a:lnTo>
                  <a:lnTo>
                    <a:pt x="24" y="249"/>
                  </a:lnTo>
                  <a:lnTo>
                    <a:pt x="22" y="249"/>
                  </a:lnTo>
                  <a:lnTo>
                    <a:pt x="22" y="242"/>
                  </a:lnTo>
                  <a:lnTo>
                    <a:pt x="19" y="236"/>
                  </a:lnTo>
                  <a:lnTo>
                    <a:pt x="17" y="220"/>
                  </a:lnTo>
                  <a:lnTo>
                    <a:pt x="14" y="217"/>
                  </a:lnTo>
                  <a:lnTo>
                    <a:pt x="14" y="212"/>
                  </a:lnTo>
                  <a:lnTo>
                    <a:pt x="10" y="208"/>
                  </a:lnTo>
                  <a:lnTo>
                    <a:pt x="10" y="205"/>
                  </a:lnTo>
                  <a:lnTo>
                    <a:pt x="9" y="203"/>
                  </a:lnTo>
                  <a:lnTo>
                    <a:pt x="12" y="202"/>
                  </a:lnTo>
                  <a:lnTo>
                    <a:pt x="9" y="200"/>
                  </a:lnTo>
                  <a:lnTo>
                    <a:pt x="9" y="200"/>
                  </a:lnTo>
                  <a:lnTo>
                    <a:pt x="9" y="196"/>
                  </a:lnTo>
                  <a:lnTo>
                    <a:pt x="10" y="195"/>
                  </a:lnTo>
                  <a:lnTo>
                    <a:pt x="12" y="193"/>
                  </a:lnTo>
                  <a:lnTo>
                    <a:pt x="9" y="191"/>
                  </a:lnTo>
                  <a:lnTo>
                    <a:pt x="12" y="190"/>
                  </a:lnTo>
                  <a:lnTo>
                    <a:pt x="10" y="190"/>
                  </a:lnTo>
                  <a:lnTo>
                    <a:pt x="10" y="184"/>
                  </a:lnTo>
                  <a:lnTo>
                    <a:pt x="10" y="184"/>
                  </a:lnTo>
                  <a:lnTo>
                    <a:pt x="12" y="183"/>
                  </a:lnTo>
                  <a:lnTo>
                    <a:pt x="12" y="181"/>
                  </a:lnTo>
                  <a:lnTo>
                    <a:pt x="10" y="179"/>
                  </a:lnTo>
                  <a:lnTo>
                    <a:pt x="12" y="179"/>
                  </a:lnTo>
                  <a:lnTo>
                    <a:pt x="12" y="178"/>
                  </a:lnTo>
                  <a:lnTo>
                    <a:pt x="10" y="176"/>
                  </a:lnTo>
                  <a:lnTo>
                    <a:pt x="12" y="174"/>
                  </a:lnTo>
                  <a:lnTo>
                    <a:pt x="10" y="174"/>
                  </a:lnTo>
                  <a:lnTo>
                    <a:pt x="10" y="167"/>
                  </a:lnTo>
                  <a:lnTo>
                    <a:pt x="9" y="167"/>
                  </a:lnTo>
                  <a:lnTo>
                    <a:pt x="10" y="166"/>
                  </a:lnTo>
                  <a:lnTo>
                    <a:pt x="10" y="164"/>
                  </a:lnTo>
                  <a:lnTo>
                    <a:pt x="7" y="164"/>
                  </a:lnTo>
                  <a:lnTo>
                    <a:pt x="10" y="161"/>
                  </a:lnTo>
                  <a:lnTo>
                    <a:pt x="9" y="161"/>
                  </a:lnTo>
                  <a:lnTo>
                    <a:pt x="9" y="159"/>
                  </a:lnTo>
                  <a:lnTo>
                    <a:pt x="12" y="159"/>
                  </a:lnTo>
                  <a:lnTo>
                    <a:pt x="12" y="155"/>
                  </a:lnTo>
                  <a:lnTo>
                    <a:pt x="9" y="155"/>
                  </a:lnTo>
                  <a:lnTo>
                    <a:pt x="10" y="142"/>
                  </a:lnTo>
                  <a:lnTo>
                    <a:pt x="9" y="142"/>
                  </a:lnTo>
                  <a:lnTo>
                    <a:pt x="10" y="138"/>
                  </a:lnTo>
                  <a:lnTo>
                    <a:pt x="9" y="138"/>
                  </a:lnTo>
                  <a:lnTo>
                    <a:pt x="7" y="137"/>
                  </a:lnTo>
                  <a:lnTo>
                    <a:pt x="9" y="137"/>
                  </a:lnTo>
                  <a:lnTo>
                    <a:pt x="7" y="135"/>
                  </a:lnTo>
                  <a:lnTo>
                    <a:pt x="9" y="133"/>
                  </a:lnTo>
                  <a:lnTo>
                    <a:pt x="9" y="132"/>
                  </a:lnTo>
                  <a:lnTo>
                    <a:pt x="10" y="130"/>
                  </a:lnTo>
                  <a:lnTo>
                    <a:pt x="9" y="126"/>
                  </a:lnTo>
                  <a:lnTo>
                    <a:pt x="12" y="125"/>
                  </a:lnTo>
                  <a:lnTo>
                    <a:pt x="12" y="123"/>
                  </a:lnTo>
                  <a:lnTo>
                    <a:pt x="14" y="123"/>
                  </a:lnTo>
                  <a:lnTo>
                    <a:pt x="15" y="116"/>
                  </a:lnTo>
                  <a:lnTo>
                    <a:pt x="12" y="113"/>
                  </a:lnTo>
                  <a:lnTo>
                    <a:pt x="14" y="109"/>
                  </a:lnTo>
                  <a:lnTo>
                    <a:pt x="10" y="108"/>
                  </a:lnTo>
                  <a:lnTo>
                    <a:pt x="10" y="104"/>
                  </a:lnTo>
                  <a:lnTo>
                    <a:pt x="9" y="102"/>
                  </a:lnTo>
                  <a:lnTo>
                    <a:pt x="10" y="101"/>
                  </a:lnTo>
                  <a:lnTo>
                    <a:pt x="9" y="97"/>
                  </a:lnTo>
                  <a:lnTo>
                    <a:pt x="7" y="94"/>
                  </a:lnTo>
                  <a:lnTo>
                    <a:pt x="7" y="92"/>
                  </a:lnTo>
                  <a:lnTo>
                    <a:pt x="5" y="92"/>
                  </a:lnTo>
                  <a:lnTo>
                    <a:pt x="7" y="89"/>
                  </a:lnTo>
                  <a:lnTo>
                    <a:pt x="7" y="82"/>
                  </a:lnTo>
                  <a:lnTo>
                    <a:pt x="2" y="73"/>
                  </a:lnTo>
                  <a:lnTo>
                    <a:pt x="0" y="61"/>
                  </a:lnTo>
                  <a:lnTo>
                    <a:pt x="92" y="61"/>
                  </a:lnTo>
                  <a:lnTo>
                    <a:pt x="220" y="61"/>
                  </a:lnTo>
                  <a:lnTo>
                    <a:pt x="234" y="61"/>
                  </a:lnTo>
                  <a:lnTo>
                    <a:pt x="234" y="0"/>
                  </a:lnTo>
                  <a:lnTo>
                    <a:pt x="270" y="7"/>
                  </a:lnTo>
                  <a:lnTo>
                    <a:pt x="287" y="82"/>
                  </a:lnTo>
                  <a:lnTo>
                    <a:pt x="285" y="99"/>
                  </a:lnTo>
                  <a:lnTo>
                    <a:pt x="301" y="109"/>
                  </a:lnTo>
                  <a:lnTo>
                    <a:pt x="316" y="109"/>
                  </a:lnTo>
                  <a:lnTo>
                    <a:pt x="331" y="109"/>
                  </a:lnTo>
                  <a:lnTo>
                    <a:pt x="338" y="118"/>
                  </a:lnTo>
                  <a:lnTo>
                    <a:pt x="383" y="121"/>
                  </a:lnTo>
                  <a:lnTo>
                    <a:pt x="386" y="138"/>
                  </a:lnTo>
                  <a:lnTo>
                    <a:pt x="389" y="140"/>
                  </a:lnTo>
                  <a:lnTo>
                    <a:pt x="420" y="137"/>
                  </a:lnTo>
                  <a:lnTo>
                    <a:pt x="425" y="133"/>
                  </a:lnTo>
                  <a:lnTo>
                    <a:pt x="425" y="126"/>
                  </a:lnTo>
                  <a:lnTo>
                    <a:pt x="442" y="118"/>
                  </a:lnTo>
                  <a:lnTo>
                    <a:pt x="466" y="120"/>
                  </a:lnTo>
                  <a:lnTo>
                    <a:pt x="483" y="118"/>
                  </a:lnTo>
                  <a:lnTo>
                    <a:pt x="509" y="133"/>
                  </a:lnTo>
                  <a:lnTo>
                    <a:pt x="517" y="132"/>
                  </a:lnTo>
                  <a:lnTo>
                    <a:pt x="521" y="138"/>
                  </a:lnTo>
                  <a:lnTo>
                    <a:pt x="512" y="140"/>
                  </a:lnTo>
                  <a:lnTo>
                    <a:pt x="511" y="145"/>
                  </a:lnTo>
                  <a:lnTo>
                    <a:pt x="535" y="149"/>
                  </a:lnTo>
                  <a:lnTo>
                    <a:pt x="540" y="154"/>
                  </a:lnTo>
                  <a:lnTo>
                    <a:pt x="538" y="162"/>
                  </a:lnTo>
                  <a:lnTo>
                    <a:pt x="552" y="184"/>
                  </a:lnTo>
                  <a:lnTo>
                    <a:pt x="562" y="179"/>
                  </a:lnTo>
                  <a:lnTo>
                    <a:pt x="558" y="171"/>
                  </a:lnTo>
                  <a:lnTo>
                    <a:pt x="560" y="162"/>
                  </a:lnTo>
                  <a:lnTo>
                    <a:pt x="577" y="159"/>
                  </a:lnTo>
                  <a:lnTo>
                    <a:pt x="587" y="161"/>
                  </a:lnTo>
                  <a:lnTo>
                    <a:pt x="594" y="178"/>
                  </a:lnTo>
                  <a:lnTo>
                    <a:pt x="616" y="184"/>
                  </a:lnTo>
                  <a:lnTo>
                    <a:pt x="625" y="184"/>
                  </a:lnTo>
                  <a:lnTo>
                    <a:pt x="627" y="198"/>
                  </a:lnTo>
                  <a:lnTo>
                    <a:pt x="642" y="200"/>
                  </a:lnTo>
                  <a:lnTo>
                    <a:pt x="644" y="210"/>
                  </a:lnTo>
                  <a:lnTo>
                    <a:pt x="680" y="202"/>
                  </a:lnTo>
                  <a:lnTo>
                    <a:pt x="704" y="181"/>
                  </a:lnTo>
                  <a:lnTo>
                    <a:pt x="722" y="171"/>
                  </a:lnTo>
                  <a:lnTo>
                    <a:pt x="736" y="198"/>
                  </a:lnTo>
                  <a:lnTo>
                    <a:pt x="757" y="191"/>
                  </a:lnTo>
                  <a:lnTo>
                    <a:pt x="758" y="196"/>
                  </a:lnTo>
                  <a:lnTo>
                    <a:pt x="804" y="190"/>
                  </a:lnTo>
                  <a:lnTo>
                    <a:pt x="818" y="193"/>
                  </a:lnTo>
                  <a:lnTo>
                    <a:pt x="823" y="203"/>
                  </a:lnTo>
                  <a:lnTo>
                    <a:pt x="833" y="208"/>
                  </a:lnTo>
                  <a:lnTo>
                    <a:pt x="850" y="202"/>
                  </a:lnTo>
                  <a:lnTo>
                    <a:pt x="876" y="203"/>
                  </a:lnTo>
                  <a:lnTo>
                    <a:pt x="864" y="207"/>
                  </a:lnTo>
                  <a:lnTo>
                    <a:pt x="864" y="212"/>
                  </a:lnTo>
                  <a:lnTo>
                    <a:pt x="825" y="237"/>
                  </a:lnTo>
                  <a:lnTo>
                    <a:pt x="767" y="260"/>
                  </a:lnTo>
                  <a:lnTo>
                    <a:pt x="710" y="304"/>
                  </a:lnTo>
                  <a:lnTo>
                    <a:pt x="663" y="364"/>
                  </a:lnTo>
                  <a:lnTo>
                    <a:pt x="625" y="398"/>
                  </a:lnTo>
                  <a:lnTo>
                    <a:pt x="593" y="422"/>
                  </a:lnTo>
                  <a:lnTo>
                    <a:pt x="579" y="444"/>
                  </a:lnTo>
                  <a:lnTo>
                    <a:pt x="569" y="444"/>
                  </a:lnTo>
                  <a:lnTo>
                    <a:pt x="570" y="446"/>
                  </a:lnTo>
                  <a:lnTo>
                    <a:pt x="572" y="487"/>
                  </a:lnTo>
                  <a:lnTo>
                    <a:pt x="574" y="529"/>
                  </a:lnTo>
                  <a:lnTo>
                    <a:pt x="574" y="543"/>
                  </a:lnTo>
                  <a:lnTo>
                    <a:pt x="570" y="546"/>
                  </a:lnTo>
                  <a:lnTo>
                    <a:pt x="569" y="552"/>
                  </a:lnTo>
                  <a:lnTo>
                    <a:pt x="565" y="553"/>
                  </a:lnTo>
                  <a:lnTo>
                    <a:pt x="558" y="552"/>
                  </a:lnTo>
                  <a:lnTo>
                    <a:pt x="555" y="560"/>
                  </a:lnTo>
                  <a:lnTo>
                    <a:pt x="546" y="560"/>
                  </a:lnTo>
                  <a:lnTo>
                    <a:pt x="545" y="565"/>
                  </a:lnTo>
                  <a:lnTo>
                    <a:pt x="531" y="572"/>
                  </a:lnTo>
                  <a:lnTo>
                    <a:pt x="526" y="575"/>
                  </a:lnTo>
                  <a:lnTo>
                    <a:pt x="523" y="584"/>
                  </a:lnTo>
                  <a:lnTo>
                    <a:pt x="521" y="586"/>
                  </a:lnTo>
                  <a:lnTo>
                    <a:pt x="519" y="598"/>
                  </a:lnTo>
                  <a:lnTo>
                    <a:pt x="512" y="603"/>
                  </a:lnTo>
                  <a:lnTo>
                    <a:pt x="509" y="606"/>
                  </a:lnTo>
                  <a:lnTo>
                    <a:pt x="507" y="618"/>
                  </a:lnTo>
                  <a:lnTo>
                    <a:pt x="507" y="628"/>
                  </a:lnTo>
                  <a:lnTo>
                    <a:pt x="512" y="632"/>
                  </a:lnTo>
                  <a:lnTo>
                    <a:pt x="521" y="632"/>
                  </a:lnTo>
                  <a:lnTo>
                    <a:pt x="526" y="634"/>
                  </a:lnTo>
                  <a:lnTo>
                    <a:pt x="531" y="647"/>
                  </a:lnTo>
                  <a:lnTo>
                    <a:pt x="535" y="649"/>
                  </a:lnTo>
                  <a:lnTo>
                    <a:pt x="536" y="652"/>
                  </a:lnTo>
                  <a:lnTo>
                    <a:pt x="536" y="659"/>
                  </a:lnTo>
                  <a:lnTo>
                    <a:pt x="531" y="664"/>
                  </a:lnTo>
                  <a:lnTo>
                    <a:pt x="529" y="673"/>
                  </a:lnTo>
                  <a:lnTo>
                    <a:pt x="524" y="676"/>
                  </a:lnTo>
                  <a:lnTo>
                    <a:pt x="524" y="690"/>
                  </a:lnTo>
                  <a:lnTo>
                    <a:pt x="524" y="695"/>
                  </a:lnTo>
                  <a:lnTo>
                    <a:pt x="526" y="700"/>
                  </a:lnTo>
                  <a:lnTo>
                    <a:pt x="526" y="707"/>
                  </a:lnTo>
                  <a:lnTo>
                    <a:pt x="521" y="716"/>
                  </a:lnTo>
                  <a:lnTo>
                    <a:pt x="524" y="722"/>
                  </a:lnTo>
                  <a:lnTo>
                    <a:pt x="524" y="726"/>
                  </a:lnTo>
                  <a:lnTo>
                    <a:pt x="526" y="738"/>
                  </a:lnTo>
                  <a:lnTo>
                    <a:pt x="526" y="741"/>
                  </a:lnTo>
                  <a:lnTo>
                    <a:pt x="524" y="743"/>
                  </a:lnTo>
                  <a:lnTo>
                    <a:pt x="526" y="750"/>
                  </a:lnTo>
                  <a:lnTo>
                    <a:pt x="526" y="755"/>
                  </a:lnTo>
                  <a:lnTo>
                    <a:pt x="521" y="768"/>
                  </a:lnTo>
                  <a:lnTo>
                    <a:pt x="529" y="775"/>
                  </a:lnTo>
                  <a:lnTo>
                    <a:pt x="543" y="786"/>
                  </a:lnTo>
                  <a:lnTo>
                    <a:pt x="545" y="791"/>
                  </a:lnTo>
                  <a:lnTo>
                    <a:pt x="558" y="797"/>
                  </a:lnTo>
                  <a:lnTo>
                    <a:pt x="577" y="799"/>
                  </a:lnTo>
                  <a:lnTo>
                    <a:pt x="581" y="803"/>
                  </a:lnTo>
                  <a:lnTo>
                    <a:pt x="584" y="809"/>
                  </a:lnTo>
                  <a:lnTo>
                    <a:pt x="589" y="816"/>
                  </a:lnTo>
                  <a:lnTo>
                    <a:pt x="594" y="818"/>
                  </a:lnTo>
                  <a:lnTo>
                    <a:pt x="610" y="821"/>
                  </a:lnTo>
                  <a:lnTo>
                    <a:pt x="623" y="830"/>
                  </a:lnTo>
                  <a:lnTo>
                    <a:pt x="628" y="833"/>
                  </a:lnTo>
                  <a:lnTo>
                    <a:pt x="630" y="837"/>
                  </a:lnTo>
                  <a:lnTo>
                    <a:pt x="630" y="842"/>
                  </a:lnTo>
                  <a:lnTo>
                    <a:pt x="635" y="847"/>
                  </a:lnTo>
                  <a:lnTo>
                    <a:pt x="640" y="859"/>
                  </a:lnTo>
                  <a:lnTo>
                    <a:pt x="652" y="867"/>
                  </a:lnTo>
                  <a:lnTo>
                    <a:pt x="664" y="878"/>
                  </a:lnTo>
                  <a:lnTo>
                    <a:pt x="671" y="883"/>
                  </a:lnTo>
                  <a:lnTo>
                    <a:pt x="675" y="883"/>
                  </a:lnTo>
                  <a:lnTo>
                    <a:pt x="680" y="883"/>
                  </a:lnTo>
                  <a:lnTo>
                    <a:pt x="692" y="891"/>
                  </a:lnTo>
                  <a:lnTo>
                    <a:pt x="698" y="897"/>
                  </a:lnTo>
                  <a:lnTo>
                    <a:pt x="710" y="914"/>
                  </a:lnTo>
                  <a:lnTo>
                    <a:pt x="716" y="924"/>
                  </a:lnTo>
                  <a:lnTo>
                    <a:pt x="716" y="934"/>
                  </a:lnTo>
                  <a:lnTo>
                    <a:pt x="716" y="943"/>
                  </a:lnTo>
                  <a:lnTo>
                    <a:pt x="719" y="955"/>
                  </a:lnTo>
                  <a:lnTo>
                    <a:pt x="719" y="963"/>
                  </a:lnTo>
                  <a:lnTo>
                    <a:pt x="721" y="972"/>
                  </a:lnTo>
                  <a:lnTo>
                    <a:pt x="675" y="973"/>
                  </a:lnTo>
                  <a:lnTo>
                    <a:pt x="659" y="975"/>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564" name="Freeform 1796"/>
            <p:cNvSpPr>
              <a:spLocks/>
            </p:cNvSpPr>
            <p:nvPr/>
          </p:nvSpPr>
          <p:spPr bwMode="auto">
            <a:xfrm>
              <a:off x="2802" y="1975"/>
              <a:ext cx="213" cy="379"/>
            </a:xfrm>
            <a:custGeom>
              <a:avLst/>
              <a:gdLst/>
              <a:ahLst/>
              <a:cxnLst>
                <a:cxn ang="0">
                  <a:pos x="427" y="868"/>
                </a:cxn>
                <a:cxn ang="0">
                  <a:pos x="430" y="924"/>
                </a:cxn>
                <a:cxn ang="0">
                  <a:pos x="395" y="916"/>
                </a:cxn>
                <a:cxn ang="0">
                  <a:pos x="343" y="924"/>
                </a:cxn>
                <a:cxn ang="0">
                  <a:pos x="335" y="946"/>
                </a:cxn>
                <a:cxn ang="0">
                  <a:pos x="319" y="934"/>
                </a:cxn>
                <a:cxn ang="0">
                  <a:pos x="309" y="928"/>
                </a:cxn>
                <a:cxn ang="0">
                  <a:pos x="289" y="900"/>
                </a:cxn>
                <a:cxn ang="0">
                  <a:pos x="296" y="870"/>
                </a:cxn>
                <a:cxn ang="0">
                  <a:pos x="284" y="829"/>
                </a:cxn>
                <a:cxn ang="0">
                  <a:pos x="237" y="796"/>
                </a:cxn>
                <a:cxn ang="0">
                  <a:pos x="222" y="788"/>
                </a:cxn>
                <a:cxn ang="0">
                  <a:pos x="183" y="762"/>
                </a:cxn>
                <a:cxn ang="0">
                  <a:pos x="167" y="718"/>
                </a:cxn>
                <a:cxn ang="0">
                  <a:pos x="186" y="671"/>
                </a:cxn>
                <a:cxn ang="0">
                  <a:pos x="193" y="641"/>
                </a:cxn>
                <a:cxn ang="0">
                  <a:pos x="145" y="622"/>
                </a:cxn>
                <a:cxn ang="0">
                  <a:pos x="115" y="607"/>
                </a:cxn>
                <a:cxn ang="0">
                  <a:pos x="103" y="567"/>
                </a:cxn>
                <a:cxn ang="0">
                  <a:pos x="51" y="526"/>
                </a:cxn>
                <a:cxn ang="0">
                  <a:pos x="10" y="475"/>
                </a:cxn>
                <a:cxn ang="0">
                  <a:pos x="2" y="441"/>
                </a:cxn>
                <a:cxn ang="0">
                  <a:pos x="10" y="386"/>
                </a:cxn>
                <a:cxn ang="0">
                  <a:pos x="10" y="359"/>
                </a:cxn>
                <a:cxn ang="0">
                  <a:pos x="45" y="335"/>
                </a:cxn>
                <a:cxn ang="0">
                  <a:pos x="63" y="289"/>
                </a:cxn>
                <a:cxn ang="0">
                  <a:pos x="45" y="241"/>
                </a:cxn>
                <a:cxn ang="0">
                  <a:pos x="62" y="209"/>
                </a:cxn>
                <a:cxn ang="0">
                  <a:pos x="111" y="188"/>
                </a:cxn>
                <a:cxn ang="0">
                  <a:pos x="135" y="166"/>
                </a:cxn>
                <a:cxn ang="0">
                  <a:pos x="157" y="108"/>
                </a:cxn>
                <a:cxn ang="0">
                  <a:pos x="144" y="79"/>
                </a:cxn>
                <a:cxn ang="0">
                  <a:pos x="116" y="46"/>
                </a:cxn>
                <a:cxn ang="0">
                  <a:pos x="89" y="23"/>
                </a:cxn>
                <a:cxn ang="0">
                  <a:pos x="301" y="12"/>
                </a:cxn>
                <a:cxn ang="0">
                  <a:pos x="439" y="31"/>
                </a:cxn>
                <a:cxn ang="0">
                  <a:pos x="492" y="198"/>
                </a:cxn>
                <a:cxn ang="0">
                  <a:pos x="507" y="390"/>
                </a:cxn>
                <a:cxn ang="0">
                  <a:pos x="509" y="537"/>
                </a:cxn>
                <a:cxn ang="0">
                  <a:pos x="516" y="555"/>
                </a:cxn>
                <a:cxn ang="0">
                  <a:pos x="512" y="571"/>
                </a:cxn>
                <a:cxn ang="0">
                  <a:pos x="524" y="591"/>
                </a:cxn>
                <a:cxn ang="0">
                  <a:pos x="533" y="622"/>
                </a:cxn>
                <a:cxn ang="0">
                  <a:pos x="519" y="649"/>
                </a:cxn>
                <a:cxn ang="0">
                  <a:pos x="518" y="671"/>
                </a:cxn>
                <a:cxn ang="0">
                  <a:pos x="507" y="683"/>
                </a:cxn>
                <a:cxn ang="0">
                  <a:pos x="492" y="707"/>
                </a:cxn>
                <a:cxn ang="0">
                  <a:pos x="478" y="721"/>
                </a:cxn>
                <a:cxn ang="0">
                  <a:pos x="482" y="740"/>
                </a:cxn>
                <a:cxn ang="0">
                  <a:pos x="473" y="755"/>
                </a:cxn>
                <a:cxn ang="0">
                  <a:pos x="475" y="774"/>
                </a:cxn>
                <a:cxn ang="0">
                  <a:pos x="475" y="781"/>
                </a:cxn>
                <a:cxn ang="0">
                  <a:pos x="470" y="791"/>
                </a:cxn>
                <a:cxn ang="0">
                  <a:pos x="465" y="827"/>
                </a:cxn>
              </a:cxnLst>
              <a:rect l="0" t="0" r="r" b="b"/>
              <a:pathLst>
                <a:path w="533" h="946">
                  <a:moveTo>
                    <a:pt x="477" y="846"/>
                  </a:moveTo>
                  <a:lnTo>
                    <a:pt x="475" y="851"/>
                  </a:lnTo>
                  <a:lnTo>
                    <a:pt x="446" y="859"/>
                  </a:lnTo>
                  <a:lnTo>
                    <a:pt x="441" y="866"/>
                  </a:lnTo>
                  <a:lnTo>
                    <a:pt x="432" y="864"/>
                  </a:lnTo>
                  <a:lnTo>
                    <a:pt x="427" y="868"/>
                  </a:lnTo>
                  <a:lnTo>
                    <a:pt x="422" y="887"/>
                  </a:lnTo>
                  <a:lnTo>
                    <a:pt x="424" y="893"/>
                  </a:lnTo>
                  <a:lnTo>
                    <a:pt x="432" y="900"/>
                  </a:lnTo>
                  <a:lnTo>
                    <a:pt x="436" y="909"/>
                  </a:lnTo>
                  <a:lnTo>
                    <a:pt x="432" y="919"/>
                  </a:lnTo>
                  <a:lnTo>
                    <a:pt x="430" y="924"/>
                  </a:lnTo>
                  <a:lnTo>
                    <a:pt x="427" y="924"/>
                  </a:lnTo>
                  <a:lnTo>
                    <a:pt x="424" y="926"/>
                  </a:lnTo>
                  <a:lnTo>
                    <a:pt x="419" y="924"/>
                  </a:lnTo>
                  <a:lnTo>
                    <a:pt x="412" y="919"/>
                  </a:lnTo>
                  <a:lnTo>
                    <a:pt x="401" y="916"/>
                  </a:lnTo>
                  <a:lnTo>
                    <a:pt x="395" y="916"/>
                  </a:lnTo>
                  <a:lnTo>
                    <a:pt x="393" y="914"/>
                  </a:lnTo>
                  <a:lnTo>
                    <a:pt x="376" y="905"/>
                  </a:lnTo>
                  <a:lnTo>
                    <a:pt x="367" y="904"/>
                  </a:lnTo>
                  <a:lnTo>
                    <a:pt x="359" y="904"/>
                  </a:lnTo>
                  <a:lnTo>
                    <a:pt x="350" y="911"/>
                  </a:lnTo>
                  <a:lnTo>
                    <a:pt x="343" y="924"/>
                  </a:lnTo>
                  <a:lnTo>
                    <a:pt x="340" y="928"/>
                  </a:lnTo>
                  <a:lnTo>
                    <a:pt x="338" y="933"/>
                  </a:lnTo>
                  <a:lnTo>
                    <a:pt x="337" y="940"/>
                  </a:lnTo>
                  <a:lnTo>
                    <a:pt x="342" y="943"/>
                  </a:lnTo>
                  <a:lnTo>
                    <a:pt x="343" y="945"/>
                  </a:lnTo>
                  <a:lnTo>
                    <a:pt x="335" y="946"/>
                  </a:lnTo>
                  <a:lnTo>
                    <a:pt x="333" y="938"/>
                  </a:lnTo>
                  <a:lnTo>
                    <a:pt x="328" y="936"/>
                  </a:lnTo>
                  <a:lnTo>
                    <a:pt x="325" y="929"/>
                  </a:lnTo>
                  <a:lnTo>
                    <a:pt x="321" y="929"/>
                  </a:lnTo>
                  <a:lnTo>
                    <a:pt x="319" y="929"/>
                  </a:lnTo>
                  <a:lnTo>
                    <a:pt x="319" y="934"/>
                  </a:lnTo>
                  <a:lnTo>
                    <a:pt x="325" y="940"/>
                  </a:lnTo>
                  <a:lnTo>
                    <a:pt x="326" y="943"/>
                  </a:lnTo>
                  <a:lnTo>
                    <a:pt x="323" y="945"/>
                  </a:lnTo>
                  <a:lnTo>
                    <a:pt x="319" y="943"/>
                  </a:lnTo>
                  <a:lnTo>
                    <a:pt x="309" y="936"/>
                  </a:lnTo>
                  <a:lnTo>
                    <a:pt x="309" y="928"/>
                  </a:lnTo>
                  <a:lnTo>
                    <a:pt x="302" y="922"/>
                  </a:lnTo>
                  <a:lnTo>
                    <a:pt x="301" y="917"/>
                  </a:lnTo>
                  <a:lnTo>
                    <a:pt x="296" y="909"/>
                  </a:lnTo>
                  <a:lnTo>
                    <a:pt x="296" y="904"/>
                  </a:lnTo>
                  <a:lnTo>
                    <a:pt x="292" y="902"/>
                  </a:lnTo>
                  <a:lnTo>
                    <a:pt x="289" y="900"/>
                  </a:lnTo>
                  <a:lnTo>
                    <a:pt x="289" y="895"/>
                  </a:lnTo>
                  <a:lnTo>
                    <a:pt x="290" y="890"/>
                  </a:lnTo>
                  <a:lnTo>
                    <a:pt x="294" y="888"/>
                  </a:lnTo>
                  <a:lnTo>
                    <a:pt x="299" y="885"/>
                  </a:lnTo>
                  <a:lnTo>
                    <a:pt x="299" y="876"/>
                  </a:lnTo>
                  <a:lnTo>
                    <a:pt x="296" y="870"/>
                  </a:lnTo>
                  <a:lnTo>
                    <a:pt x="289" y="863"/>
                  </a:lnTo>
                  <a:lnTo>
                    <a:pt x="284" y="849"/>
                  </a:lnTo>
                  <a:lnTo>
                    <a:pt x="285" y="842"/>
                  </a:lnTo>
                  <a:lnTo>
                    <a:pt x="284" y="837"/>
                  </a:lnTo>
                  <a:lnTo>
                    <a:pt x="285" y="832"/>
                  </a:lnTo>
                  <a:lnTo>
                    <a:pt x="284" y="829"/>
                  </a:lnTo>
                  <a:lnTo>
                    <a:pt x="275" y="827"/>
                  </a:lnTo>
                  <a:lnTo>
                    <a:pt x="263" y="822"/>
                  </a:lnTo>
                  <a:lnTo>
                    <a:pt x="261" y="815"/>
                  </a:lnTo>
                  <a:lnTo>
                    <a:pt x="260" y="811"/>
                  </a:lnTo>
                  <a:lnTo>
                    <a:pt x="255" y="806"/>
                  </a:lnTo>
                  <a:lnTo>
                    <a:pt x="237" y="796"/>
                  </a:lnTo>
                  <a:lnTo>
                    <a:pt x="236" y="796"/>
                  </a:lnTo>
                  <a:lnTo>
                    <a:pt x="236" y="798"/>
                  </a:lnTo>
                  <a:lnTo>
                    <a:pt x="231" y="801"/>
                  </a:lnTo>
                  <a:lnTo>
                    <a:pt x="227" y="801"/>
                  </a:lnTo>
                  <a:lnTo>
                    <a:pt x="220" y="796"/>
                  </a:lnTo>
                  <a:lnTo>
                    <a:pt x="222" y="788"/>
                  </a:lnTo>
                  <a:lnTo>
                    <a:pt x="215" y="786"/>
                  </a:lnTo>
                  <a:lnTo>
                    <a:pt x="212" y="782"/>
                  </a:lnTo>
                  <a:lnTo>
                    <a:pt x="202" y="777"/>
                  </a:lnTo>
                  <a:lnTo>
                    <a:pt x="198" y="774"/>
                  </a:lnTo>
                  <a:lnTo>
                    <a:pt x="188" y="767"/>
                  </a:lnTo>
                  <a:lnTo>
                    <a:pt x="183" y="762"/>
                  </a:lnTo>
                  <a:lnTo>
                    <a:pt x="178" y="755"/>
                  </a:lnTo>
                  <a:lnTo>
                    <a:pt x="171" y="752"/>
                  </a:lnTo>
                  <a:lnTo>
                    <a:pt x="166" y="745"/>
                  </a:lnTo>
                  <a:lnTo>
                    <a:pt x="166" y="730"/>
                  </a:lnTo>
                  <a:lnTo>
                    <a:pt x="166" y="723"/>
                  </a:lnTo>
                  <a:lnTo>
                    <a:pt x="167" y="718"/>
                  </a:lnTo>
                  <a:lnTo>
                    <a:pt x="173" y="711"/>
                  </a:lnTo>
                  <a:lnTo>
                    <a:pt x="176" y="695"/>
                  </a:lnTo>
                  <a:lnTo>
                    <a:pt x="178" y="694"/>
                  </a:lnTo>
                  <a:lnTo>
                    <a:pt x="179" y="689"/>
                  </a:lnTo>
                  <a:lnTo>
                    <a:pt x="186" y="680"/>
                  </a:lnTo>
                  <a:lnTo>
                    <a:pt x="186" y="671"/>
                  </a:lnTo>
                  <a:lnTo>
                    <a:pt x="183" y="665"/>
                  </a:lnTo>
                  <a:lnTo>
                    <a:pt x="183" y="660"/>
                  </a:lnTo>
                  <a:lnTo>
                    <a:pt x="188" y="651"/>
                  </a:lnTo>
                  <a:lnTo>
                    <a:pt x="191" y="649"/>
                  </a:lnTo>
                  <a:lnTo>
                    <a:pt x="193" y="646"/>
                  </a:lnTo>
                  <a:lnTo>
                    <a:pt x="193" y="641"/>
                  </a:lnTo>
                  <a:lnTo>
                    <a:pt x="190" y="637"/>
                  </a:lnTo>
                  <a:lnTo>
                    <a:pt x="176" y="629"/>
                  </a:lnTo>
                  <a:lnTo>
                    <a:pt x="171" y="627"/>
                  </a:lnTo>
                  <a:lnTo>
                    <a:pt x="166" y="627"/>
                  </a:lnTo>
                  <a:lnTo>
                    <a:pt x="152" y="622"/>
                  </a:lnTo>
                  <a:lnTo>
                    <a:pt x="145" y="622"/>
                  </a:lnTo>
                  <a:lnTo>
                    <a:pt x="138" y="634"/>
                  </a:lnTo>
                  <a:lnTo>
                    <a:pt x="133" y="637"/>
                  </a:lnTo>
                  <a:lnTo>
                    <a:pt x="126" y="637"/>
                  </a:lnTo>
                  <a:lnTo>
                    <a:pt x="120" y="627"/>
                  </a:lnTo>
                  <a:lnTo>
                    <a:pt x="115" y="610"/>
                  </a:lnTo>
                  <a:lnTo>
                    <a:pt x="115" y="607"/>
                  </a:lnTo>
                  <a:lnTo>
                    <a:pt x="116" y="601"/>
                  </a:lnTo>
                  <a:lnTo>
                    <a:pt x="111" y="593"/>
                  </a:lnTo>
                  <a:lnTo>
                    <a:pt x="111" y="584"/>
                  </a:lnTo>
                  <a:lnTo>
                    <a:pt x="109" y="579"/>
                  </a:lnTo>
                  <a:lnTo>
                    <a:pt x="108" y="576"/>
                  </a:lnTo>
                  <a:lnTo>
                    <a:pt x="103" y="567"/>
                  </a:lnTo>
                  <a:lnTo>
                    <a:pt x="92" y="559"/>
                  </a:lnTo>
                  <a:lnTo>
                    <a:pt x="80" y="550"/>
                  </a:lnTo>
                  <a:lnTo>
                    <a:pt x="68" y="543"/>
                  </a:lnTo>
                  <a:lnTo>
                    <a:pt x="63" y="540"/>
                  </a:lnTo>
                  <a:lnTo>
                    <a:pt x="60" y="530"/>
                  </a:lnTo>
                  <a:lnTo>
                    <a:pt x="51" y="526"/>
                  </a:lnTo>
                  <a:lnTo>
                    <a:pt x="45" y="519"/>
                  </a:lnTo>
                  <a:lnTo>
                    <a:pt x="29" y="506"/>
                  </a:lnTo>
                  <a:lnTo>
                    <a:pt x="22" y="499"/>
                  </a:lnTo>
                  <a:lnTo>
                    <a:pt x="22" y="492"/>
                  </a:lnTo>
                  <a:lnTo>
                    <a:pt x="21" y="485"/>
                  </a:lnTo>
                  <a:lnTo>
                    <a:pt x="10" y="475"/>
                  </a:lnTo>
                  <a:lnTo>
                    <a:pt x="10" y="472"/>
                  </a:lnTo>
                  <a:lnTo>
                    <a:pt x="12" y="468"/>
                  </a:lnTo>
                  <a:lnTo>
                    <a:pt x="14" y="465"/>
                  </a:lnTo>
                  <a:lnTo>
                    <a:pt x="10" y="461"/>
                  </a:lnTo>
                  <a:lnTo>
                    <a:pt x="5" y="451"/>
                  </a:lnTo>
                  <a:lnTo>
                    <a:pt x="2" y="441"/>
                  </a:lnTo>
                  <a:lnTo>
                    <a:pt x="0" y="431"/>
                  </a:lnTo>
                  <a:lnTo>
                    <a:pt x="0" y="419"/>
                  </a:lnTo>
                  <a:lnTo>
                    <a:pt x="2" y="410"/>
                  </a:lnTo>
                  <a:lnTo>
                    <a:pt x="2" y="400"/>
                  </a:lnTo>
                  <a:lnTo>
                    <a:pt x="7" y="390"/>
                  </a:lnTo>
                  <a:lnTo>
                    <a:pt x="10" y="386"/>
                  </a:lnTo>
                  <a:lnTo>
                    <a:pt x="15" y="386"/>
                  </a:lnTo>
                  <a:lnTo>
                    <a:pt x="17" y="383"/>
                  </a:lnTo>
                  <a:lnTo>
                    <a:pt x="14" y="376"/>
                  </a:lnTo>
                  <a:lnTo>
                    <a:pt x="15" y="368"/>
                  </a:lnTo>
                  <a:lnTo>
                    <a:pt x="14" y="362"/>
                  </a:lnTo>
                  <a:lnTo>
                    <a:pt x="10" y="359"/>
                  </a:lnTo>
                  <a:lnTo>
                    <a:pt x="10" y="356"/>
                  </a:lnTo>
                  <a:lnTo>
                    <a:pt x="14" y="350"/>
                  </a:lnTo>
                  <a:lnTo>
                    <a:pt x="29" y="344"/>
                  </a:lnTo>
                  <a:lnTo>
                    <a:pt x="34" y="342"/>
                  </a:lnTo>
                  <a:lnTo>
                    <a:pt x="41" y="340"/>
                  </a:lnTo>
                  <a:lnTo>
                    <a:pt x="45" y="335"/>
                  </a:lnTo>
                  <a:lnTo>
                    <a:pt x="46" y="332"/>
                  </a:lnTo>
                  <a:lnTo>
                    <a:pt x="50" y="321"/>
                  </a:lnTo>
                  <a:lnTo>
                    <a:pt x="48" y="309"/>
                  </a:lnTo>
                  <a:lnTo>
                    <a:pt x="53" y="301"/>
                  </a:lnTo>
                  <a:lnTo>
                    <a:pt x="62" y="292"/>
                  </a:lnTo>
                  <a:lnTo>
                    <a:pt x="63" y="289"/>
                  </a:lnTo>
                  <a:lnTo>
                    <a:pt x="63" y="268"/>
                  </a:lnTo>
                  <a:lnTo>
                    <a:pt x="63" y="262"/>
                  </a:lnTo>
                  <a:lnTo>
                    <a:pt x="58" y="255"/>
                  </a:lnTo>
                  <a:lnTo>
                    <a:pt x="55" y="251"/>
                  </a:lnTo>
                  <a:lnTo>
                    <a:pt x="50" y="251"/>
                  </a:lnTo>
                  <a:lnTo>
                    <a:pt x="45" y="241"/>
                  </a:lnTo>
                  <a:lnTo>
                    <a:pt x="43" y="236"/>
                  </a:lnTo>
                  <a:lnTo>
                    <a:pt x="46" y="224"/>
                  </a:lnTo>
                  <a:lnTo>
                    <a:pt x="48" y="212"/>
                  </a:lnTo>
                  <a:lnTo>
                    <a:pt x="51" y="209"/>
                  </a:lnTo>
                  <a:lnTo>
                    <a:pt x="55" y="207"/>
                  </a:lnTo>
                  <a:lnTo>
                    <a:pt x="62" y="209"/>
                  </a:lnTo>
                  <a:lnTo>
                    <a:pt x="74" y="204"/>
                  </a:lnTo>
                  <a:lnTo>
                    <a:pt x="82" y="202"/>
                  </a:lnTo>
                  <a:lnTo>
                    <a:pt x="91" y="202"/>
                  </a:lnTo>
                  <a:lnTo>
                    <a:pt x="97" y="200"/>
                  </a:lnTo>
                  <a:lnTo>
                    <a:pt x="104" y="192"/>
                  </a:lnTo>
                  <a:lnTo>
                    <a:pt x="111" y="188"/>
                  </a:lnTo>
                  <a:lnTo>
                    <a:pt x="121" y="187"/>
                  </a:lnTo>
                  <a:lnTo>
                    <a:pt x="125" y="185"/>
                  </a:lnTo>
                  <a:lnTo>
                    <a:pt x="126" y="180"/>
                  </a:lnTo>
                  <a:lnTo>
                    <a:pt x="135" y="176"/>
                  </a:lnTo>
                  <a:lnTo>
                    <a:pt x="135" y="173"/>
                  </a:lnTo>
                  <a:lnTo>
                    <a:pt x="135" y="166"/>
                  </a:lnTo>
                  <a:lnTo>
                    <a:pt x="137" y="152"/>
                  </a:lnTo>
                  <a:lnTo>
                    <a:pt x="138" y="147"/>
                  </a:lnTo>
                  <a:lnTo>
                    <a:pt x="145" y="142"/>
                  </a:lnTo>
                  <a:lnTo>
                    <a:pt x="152" y="139"/>
                  </a:lnTo>
                  <a:lnTo>
                    <a:pt x="156" y="117"/>
                  </a:lnTo>
                  <a:lnTo>
                    <a:pt x="157" y="108"/>
                  </a:lnTo>
                  <a:lnTo>
                    <a:pt x="156" y="99"/>
                  </a:lnTo>
                  <a:lnTo>
                    <a:pt x="152" y="94"/>
                  </a:lnTo>
                  <a:lnTo>
                    <a:pt x="152" y="87"/>
                  </a:lnTo>
                  <a:lnTo>
                    <a:pt x="150" y="84"/>
                  </a:lnTo>
                  <a:lnTo>
                    <a:pt x="149" y="84"/>
                  </a:lnTo>
                  <a:lnTo>
                    <a:pt x="144" y="79"/>
                  </a:lnTo>
                  <a:lnTo>
                    <a:pt x="132" y="72"/>
                  </a:lnTo>
                  <a:lnTo>
                    <a:pt x="126" y="70"/>
                  </a:lnTo>
                  <a:lnTo>
                    <a:pt x="121" y="65"/>
                  </a:lnTo>
                  <a:lnTo>
                    <a:pt x="120" y="62"/>
                  </a:lnTo>
                  <a:lnTo>
                    <a:pt x="118" y="50"/>
                  </a:lnTo>
                  <a:lnTo>
                    <a:pt x="116" y="46"/>
                  </a:lnTo>
                  <a:lnTo>
                    <a:pt x="109" y="41"/>
                  </a:lnTo>
                  <a:lnTo>
                    <a:pt x="99" y="36"/>
                  </a:lnTo>
                  <a:lnTo>
                    <a:pt x="94" y="29"/>
                  </a:lnTo>
                  <a:lnTo>
                    <a:pt x="89" y="28"/>
                  </a:lnTo>
                  <a:lnTo>
                    <a:pt x="89" y="24"/>
                  </a:lnTo>
                  <a:lnTo>
                    <a:pt x="89" y="23"/>
                  </a:lnTo>
                  <a:lnTo>
                    <a:pt x="116" y="21"/>
                  </a:lnTo>
                  <a:lnTo>
                    <a:pt x="178" y="17"/>
                  </a:lnTo>
                  <a:lnTo>
                    <a:pt x="190" y="17"/>
                  </a:lnTo>
                  <a:lnTo>
                    <a:pt x="243" y="14"/>
                  </a:lnTo>
                  <a:lnTo>
                    <a:pt x="248" y="14"/>
                  </a:lnTo>
                  <a:lnTo>
                    <a:pt x="301" y="12"/>
                  </a:lnTo>
                  <a:lnTo>
                    <a:pt x="321" y="11"/>
                  </a:lnTo>
                  <a:lnTo>
                    <a:pt x="328" y="9"/>
                  </a:lnTo>
                  <a:lnTo>
                    <a:pt x="379" y="6"/>
                  </a:lnTo>
                  <a:lnTo>
                    <a:pt x="391" y="4"/>
                  </a:lnTo>
                  <a:lnTo>
                    <a:pt x="441" y="0"/>
                  </a:lnTo>
                  <a:lnTo>
                    <a:pt x="439" y="31"/>
                  </a:lnTo>
                  <a:lnTo>
                    <a:pt x="451" y="57"/>
                  </a:lnTo>
                  <a:lnTo>
                    <a:pt x="463" y="72"/>
                  </a:lnTo>
                  <a:lnTo>
                    <a:pt x="473" y="106"/>
                  </a:lnTo>
                  <a:lnTo>
                    <a:pt x="485" y="127"/>
                  </a:lnTo>
                  <a:lnTo>
                    <a:pt x="489" y="169"/>
                  </a:lnTo>
                  <a:lnTo>
                    <a:pt x="492" y="198"/>
                  </a:lnTo>
                  <a:lnTo>
                    <a:pt x="494" y="219"/>
                  </a:lnTo>
                  <a:lnTo>
                    <a:pt x="495" y="248"/>
                  </a:lnTo>
                  <a:lnTo>
                    <a:pt x="500" y="292"/>
                  </a:lnTo>
                  <a:lnTo>
                    <a:pt x="502" y="335"/>
                  </a:lnTo>
                  <a:lnTo>
                    <a:pt x="504" y="337"/>
                  </a:lnTo>
                  <a:lnTo>
                    <a:pt x="507" y="390"/>
                  </a:lnTo>
                  <a:lnTo>
                    <a:pt x="512" y="438"/>
                  </a:lnTo>
                  <a:lnTo>
                    <a:pt x="516" y="484"/>
                  </a:lnTo>
                  <a:lnTo>
                    <a:pt x="518" y="506"/>
                  </a:lnTo>
                  <a:lnTo>
                    <a:pt x="519" y="528"/>
                  </a:lnTo>
                  <a:lnTo>
                    <a:pt x="512" y="531"/>
                  </a:lnTo>
                  <a:lnTo>
                    <a:pt x="509" y="537"/>
                  </a:lnTo>
                  <a:lnTo>
                    <a:pt x="511" y="538"/>
                  </a:lnTo>
                  <a:lnTo>
                    <a:pt x="511" y="540"/>
                  </a:lnTo>
                  <a:lnTo>
                    <a:pt x="512" y="545"/>
                  </a:lnTo>
                  <a:lnTo>
                    <a:pt x="516" y="545"/>
                  </a:lnTo>
                  <a:lnTo>
                    <a:pt x="516" y="552"/>
                  </a:lnTo>
                  <a:lnTo>
                    <a:pt x="516" y="555"/>
                  </a:lnTo>
                  <a:lnTo>
                    <a:pt x="514" y="555"/>
                  </a:lnTo>
                  <a:lnTo>
                    <a:pt x="509" y="560"/>
                  </a:lnTo>
                  <a:lnTo>
                    <a:pt x="506" y="564"/>
                  </a:lnTo>
                  <a:lnTo>
                    <a:pt x="507" y="567"/>
                  </a:lnTo>
                  <a:lnTo>
                    <a:pt x="507" y="569"/>
                  </a:lnTo>
                  <a:lnTo>
                    <a:pt x="512" y="571"/>
                  </a:lnTo>
                  <a:lnTo>
                    <a:pt x="512" y="574"/>
                  </a:lnTo>
                  <a:lnTo>
                    <a:pt x="514" y="574"/>
                  </a:lnTo>
                  <a:lnTo>
                    <a:pt x="518" y="578"/>
                  </a:lnTo>
                  <a:lnTo>
                    <a:pt x="519" y="588"/>
                  </a:lnTo>
                  <a:lnTo>
                    <a:pt x="519" y="590"/>
                  </a:lnTo>
                  <a:lnTo>
                    <a:pt x="524" y="591"/>
                  </a:lnTo>
                  <a:lnTo>
                    <a:pt x="526" y="593"/>
                  </a:lnTo>
                  <a:lnTo>
                    <a:pt x="528" y="598"/>
                  </a:lnTo>
                  <a:lnTo>
                    <a:pt x="526" y="603"/>
                  </a:lnTo>
                  <a:lnTo>
                    <a:pt x="524" y="610"/>
                  </a:lnTo>
                  <a:lnTo>
                    <a:pt x="526" y="612"/>
                  </a:lnTo>
                  <a:lnTo>
                    <a:pt x="533" y="622"/>
                  </a:lnTo>
                  <a:lnTo>
                    <a:pt x="531" y="625"/>
                  </a:lnTo>
                  <a:lnTo>
                    <a:pt x="533" y="625"/>
                  </a:lnTo>
                  <a:lnTo>
                    <a:pt x="533" y="632"/>
                  </a:lnTo>
                  <a:lnTo>
                    <a:pt x="530" y="641"/>
                  </a:lnTo>
                  <a:lnTo>
                    <a:pt x="524" y="644"/>
                  </a:lnTo>
                  <a:lnTo>
                    <a:pt x="519" y="649"/>
                  </a:lnTo>
                  <a:lnTo>
                    <a:pt x="519" y="653"/>
                  </a:lnTo>
                  <a:lnTo>
                    <a:pt x="521" y="656"/>
                  </a:lnTo>
                  <a:lnTo>
                    <a:pt x="518" y="658"/>
                  </a:lnTo>
                  <a:lnTo>
                    <a:pt x="518" y="661"/>
                  </a:lnTo>
                  <a:lnTo>
                    <a:pt x="514" y="666"/>
                  </a:lnTo>
                  <a:lnTo>
                    <a:pt x="518" y="671"/>
                  </a:lnTo>
                  <a:lnTo>
                    <a:pt x="518" y="673"/>
                  </a:lnTo>
                  <a:lnTo>
                    <a:pt x="514" y="673"/>
                  </a:lnTo>
                  <a:lnTo>
                    <a:pt x="512" y="677"/>
                  </a:lnTo>
                  <a:lnTo>
                    <a:pt x="506" y="680"/>
                  </a:lnTo>
                  <a:lnTo>
                    <a:pt x="506" y="682"/>
                  </a:lnTo>
                  <a:lnTo>
                    <a:pt x="507" y="683"/>
                  </a:lnTo>
                  <a:lnTo>
                    <a:pt x="507" y="689"/>
                  </a:lnTo>
                  <a:lnTo>
                    <a:pt x="502" y="695"/>
                  </a:lnTo>
                  <a:lnTo>
                    <a:pt x="497" y="701"/>
                  </a:lnTo>
                  <a:lnTo>
                    <a:pt x="495" y="712"/>
                  </a:lnTo>
                  <a:lnTo>
                    <a:pt x="494" y="712"/>
                  </a:lnTo>
                  <a:lnTo>
                    <a:pt x="492" y="707"/>
                  </a:lnTo>
                  <a:lnTo>
                    <a:pt x="490" y="707"/>
                  </a:lnTo>
                  <a:lnTo>
                    <a:pt x="490" y="709"/>
                  </a:lnTo>
                  <a:lnTo>
                    <a:pt x="487" y="712"/>
                  </a:lnTo>
                  <a:lnTo>
                    <a:pt x="487" y="709"/>
                  </a:lnTo>
                  <a:lnTo>
                    <a:pt x="485" y="709"/>
                  </a:lnTo>
                  <a:lnTo>
                    <a:pt x="478" y="721"/>
                  </a:lnTo>
                  <a:lnTo>
                    <a:pt x="478" y="723"/>
                  </a:lnTo>
                  <a:lnTo>
                    <a:pt x="480" y="728"/>
                  </a:lnTo>
                  <a:lnTo>
                    <a:pt x="487" y="733"/>
                  </a:lnTo>
                  <a:lnTo>
                    <a:pt x="487" y="735"/>
                  </a:lnTo>
                  <a:lnTo>
                    <a:pt x="485" y="738"/>
                  </a:lnTo>
                  <a:lnTo>
                    <a:pt x="482" y="740"/>
                  </a:lnTo>
                  <a:lnTo>
                    <a:pt x="477" y="745"/>
                  </a:lnTo>
                  <a:lnTo>
                    <a:pt x="477" y="747"/>
                  </a:lnTo>
                  <a:lnTo>
                    <a:pt x="483" y="745"/>
                  </a:lnTo>
                  <a:lnTo>
                    <a:pt x="482" y="748"/>
                  </a:lnTo>
                  <a:lnTo>
                    <a:pt x="475" y="753"/>
                  </a:lnTo>
                  <a:lnTo>
                    <a:pt x="473" y="755"/>
                  </a:lnTo>
                  <a:lnTo>
                    <a:pt x="473" y="755"/>
                  </a:lnTo>
                  <a:lnTo>
                    <a:pt x="477" y="757"/>
                  </a:lnTo>
                  <a:lnTo>
                    <a:pt x="477" y="760"/>
                  </a:lnTo>
                  <a:lnTo>
                    <a:pt x="477" y="767"/>
                  </a:lnTo>
                  <a:lnTo>
                    <a:pt x="475" y="771"/>
                  </a:lnTo>
                  <a:lnTo>
                    <a:pt x="475" y="774"/>
                  </a:lnTo>
                  <a:lnTo>
                    <a:pt x="473" y="774"/>
                  </a:lnTo>
                  <a:lnTo>
                    <a:pt x="470" y="772"/>
                  </a:lnTo>
                  <a:lnTo>
                    <a:pt x="470" y="776"/>
                  </a:lnTo>
                  <a:lnTo>
                    <a:pt x="477" y="776"/>
                  </a:lnTo>
                  <a:lnTo>
                    <a:pt x="478" y="777"/>
                  </a:lnTo>
                  <a:lnTo>
                    <a:pt x="475" y="781"/>
                  </a:lnTo>
                  <a:lnTo>
                    <a:pt x="468" y="779"/>
                  </a:lnTo>
                  <a:lnTo>
                    <a:pt x="468" y="781"/>
                  </a:lnTo>
                  <a:lnTo>
                    <a:pt x="471" y="786"/>
                  </a:lnTo>
                  <a:lnTo>
                    <a:pt x="478" y="789"/>
                  </a:lnTo>
                  <a:lnTo>
                    <a:pt x="477" y="791"/>
                  </a:lnTo>
                  <a:lnTo>
                    <a:pt x="470" y="791"/>
                  </a:lnTo>
                  <a:lnTo>
                    <a:pt x="471" y="794"/>
                  </a:lnTo>
                  <a:lnTo>
                    <a:pt x="478" y="794"/>
                  </a:lnTo>
                  <a:lnTo>
                    <a:pt x="475" y="808"/>
                  </a:lnTo>
                  <a:lnTo>
                    <a:pt x="466" y="813"/>
                  </a:lnTo>
                  <a:lnTo>
                    <a:pt x="463" y="822"/>
                  </a:lnTo>
                  <a:lnTo>
                    <a:pt x="465" y="827"/>
                  </a:lnTo>
                  <a:lnTo>
                    <a:pt x="468" y="834"/>
                  </a:lnTo>
                  <a:lnTo>
                    <a:pt x="477" y="846"/>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565" name="Freeform 1797"/>
            <p:cNvSpPr>
              <a:spLocks/>
            </p:cNvSpPr>
            <p:nvPr/>
          </p:nvSpPr>
          <p:spPr bwMode="auto">
            <a:xfrm>
              <a:off x="1665" y="1461"/>
              <a:ext cx="546" cy="347"/>
            </a:xfrm>
            <a:custGeom>
              <a:avLst/>
              <a:gdLst/>
              <a:ahLst/>
              <a:cxnLst>
                <a:cxn ang="0">
                  <a:pos x="422" y="816"/>
                </a:cxn>
                <a:cxn ang="0">
                  <a:pos x="420" y="831"/>
                </a:cxn>
                <a:cxn ang="0">
                  <a:pos x="403" y="830"/>
                </a:cxn>
                <a:cxn ang="0">
                  <a:pos x="379" y="833"/>
                </a:cxn>
                <a:cxn ang="0">
                  <a:pos x="353" y="825"/>
                </a:cxn>
                <a:cxn ang="0">
                  <a:pos x="331" y="819"/>
                </a:cxn>
                <a:cxn ang="0">
                  <a:pos x="314" y="823"/>
                </a:cxn>
                <a:cxn ang="0">
                  <a:pos x="290" y="823"/>
                </a:cxn>
                <a:cxn ang="0">
                  <a:pos x="259" y="819"/>
                </a:cxn>
                <a:cxn ang="0">
                  <a:pos x="247" y="833"/>
                </a:cxn>
                <a:cxn ang="0">
                  <a:pos x="234" y="816"/>
                </a:cxn>
                <a:cxn ang="0">
                  <a:pos x="229" y="794"/>
                </a:cxn>
                <a:cxn ang="0">
                  <a:pos x="229" y="767"/>
                </a:cxn>
                <a:cxn ang="0">
                  <a:pos x="205" y="755"/>
                </a:cxn>
                <a:cxn ang="0">
                  <a:pos x="193" y="726"/>
                </a:cxn>
                <a:cxn ang="0">
                  <a:pos x="200" y="709"/>
                </a:cxn>
                <a:cxn ang="0">
                  <a:pos x="191" y="697"/>
                </a:cxn>
                <a:cxn ang="0">
                  <a:pos x="183" y="678"/>
                </a:cxn>
                <a:cxn ang="0">
                  <a:pos x="174" y="642"/>
                </a:cxn>
                <a:cxn ang="0">
                  <a:pos x="171" y="623"/>
                </a:cxn>
                <a:cxn ang="0">
                  <a:pos x="165" y="601"/>
                </a:cxn>
                <a:cxn ang="0">
                  <a:pos x="155" y="591"/>
                </a:cxn>
                <a:cxn ang="0">
                  <a:pos x="143" y="604"/>
                </a:cxn>
                <a:cxn ang="0">
                  <a:pos x="123" y="609"/>
                </a:cxn>
                <a:cxn ang="0">
                  <a:pos x="107" y="615"/>
                </a:cxn>
                <a:cxn ang="0">
                  <a:pos x="90" y="599"/>
                </a:cxn>
                <a:cxn ang="0">
                  <a:pos x="97" y="580"/>
                </a:cxn>
                <a:cxn ang="0">
                  <a:pos x="101" y="558"/>
                </a:cxn>
                <a:cxn ang="0">
                  <a:pos x="116" y="551"/>
                </a:cxn>
                <a:cxn ang="0">
                  <a:pos x="111" y="529"/>
                </a:cxn>
                <a:cxn ang="0">
                  <a:pos x="114" y="510"/>
                </a:cxn>
                <a:cxn ang="0">
                  <a:pos x="121" y="500"/>
                </a:cxn>
                <a:cxn ang="0">
                  <a:pos x="131" y="464"/>
                </a:cxn>
                <a:cxn ang="0">
                  <a:pos x="143" y="446"/>
                </a:cxn>
                <a:cxn ang="0">
                  <a:pos x="136" y="422"/>
                </a:cxn>
                <a:cxn ang="0">
                  <a:pos x="114" y="413"/>
                </a:cxn>
                <a:cxn ang="0">
                  <a:pos x="99" y="405"/>
                </a:cxn>
                <a:cxn ang="0">
                  <a:pos x="89" y="386"/>
                </a:cxn>
                <a:cxn ang="0">
                  <a:pos x="84" y="358"/>
                </a:cxn>
                <a:cxn ang="0">
                  <a:pos x="70" y="333"/>
                </a:cxn>
                <a:cxn ang="0">
                  <a:pos x="54" y="302"/>
                </a:cxn>
                <a:cxn ang="0">
                  <a:pos x="32" y="283"/>
                </a:cxn>
                <a:cxn ang="0">
                  <a:pos x="13" y="263"/>
                </a:cxn>
                <a:cxn ang="0">
                  <a:pos x="22" y="254"/>
                </a:cxn>
                <a:cxn ang="0">
                  <a:pos x="24" y="229"/>
                </a:cxn>
                <a:cxn ang="0">
                  <a:pos x="15" y="200"/>
                </a:cxn>
                <a:cxn ang="0">
                  <a:pos x="2" y="169"/>
                </a:cxn>
                <a:cxn ang="0">
                  <a:pos x="181" y="31"/>
                </a:cxn>
                <a:cxn ang="0">
                  <a:pos x="760" y="130"/>
                </a:cxn>
                <a:cxn ang="0">
                  <a:pos x="1366" y="198"/>
                </a:cxn>
                <a:cxn ang="0">
                  <a:pos x="1344" y="475"/>
                </a:cxn>
                <a:cxn ang="0">
                  <a:pos x="1323" y="719"/>
                </a:cxn>
                <a:cxn ang="0">
                  <a:pos x="1187" y="855"/>
                </a:cxn>
                <a:cxn ang="0">
                  <a:pos x="767" y="808"/>
                </a:cxn>
                <a:cxn ang="0">
                  <a:pos x="481" y="765"/>
                </a:cxn>
                <a:cxn ang="0">
                  <a:pos x="459" y="842"/>
                </a:cxn>
                <a:cxn ang="0">
                  <a:pos x="451" y="825"/>
                </a:cxn>
                <a:cxn ang="0">
                  <a:pos x="442" y="809"/>
                </a:cxn>
                <a:cxn ang="0">
                  <a:pos x="432" y="808"/>
                </a:cxn>
              </a:cxnLst>
              <a:rect l="0" t="0" r="r" b="b"/>
              <a:pathLst>
                <a:path w="1366" h="867">
                  <a:moveTo>
                    <a:pt x="423" y="806"/>
                  </a:moveTo>
                  <a:lnTo>
                    <a:pt x="422" y="808"/>
                  </a:lnTo>
                  <a:lnTo>
                    <a:pt x="423" y="813"/>
                  </a:lnTo>
                  <a:lnTo>
                    <a:pt x="423" y="814"/>
                  </a:lnTo>
                  <a:lnTo>
                    <a:pt x="422" y="816"/>
                  </a:lnTo>
                  <a:lnTo>
                    <a:pt x="418" y="816"/>
                  </a:lnTo>
                  <a:lnTo>
                    <a:pt x="418" y="819"/>
                  </a:lnTo>
                  <a:lnTo>
                    <a:pt x="415" y="825"/>
                  </a:lnTo>
                  <a:lnTo>
                    <a:pt x="417" y="831"/>
                  </a:lnTo>
                  <a:lnTo>
                    <a:pt x="420" y="831"/>
                  </a:lnTo>
                  <a:lnTo>
                    <a:pt x="420" y="835"/>
                  </a:lnTo>
                  <a:lnTo>
                    <a:pt x="418" y="833"/>
                  </a:lnTo>
                  <a:lnTo>
                    <a:pt x="417" y="835"/>
                  </a:lnTo>
                  <a:lnTo>
                    <a:pt x="408" y="830"/>
                  </a:lnTo>
                  <a:lnTo>
                    <a:pt x="403" y="830"/>
                  </a:lnTo>
                  <a:lnTo>
                    <a:pt x="394" y="828"/>
                  </a:lnTo>
                  <a:lnTo>
                    <a:pt x="389" y="830"/>
                  </a:lnTo>
                  <a:lnTo>
                    <a:pt x="384" y="831"/>
                  </a:lnTo>
                  <a:lnTo>
                    <a:pt x="381" y="831"/>
                  </a:lnTo>
                  <a:lnTo>
                    <a:pt x="379" y="833"/>
                  </a:lnTo>
                  <a:lnTo>
                    <a:pt x="372" y="823"/>
                  </a:lnTo>
                  <a:lnTo>
                    <a:pt x="364" y="823"/>
                  </a:lnTo>
                  <a:lnTo>
                    <a:pt x="358" y="825"/>
                  </a:lnTo>
                  <a:lnTo>
                    <a:pt x="353" y="823"/>
                  </a:lnTo>
                  <a:lnTo>
                    <a:pt x="353" y="825"/>
                  </a:lnTo>
                  <a:lnTo>
                    <a:pt x="348" y="823"/>
                  </a:lnTo>
                  <a:lnTo>
                    <a:pt x="343" y="825"/>
                  </a:lnTo>
                  <a:lnTo>
                    <a:pt x="341" y="823"/>
                  </a:lnTo>
                  <a:lnTo>
                    <a:pt x="333" y="821"/>
                  </a:lnTo>
                  <a:lnTo>
                    <a:pt x="331" y="819"/>
                  </a:lnTo>
                  <a:lnTo>
                    <a:pt x="329" y="814"/>
                  </a:lnTo>
                  <a:lnTo>
                    <a:pt x="326" y="814"/>
                  </a:lnTo>
                  <a:lnTo>
                    <a:pt x="323" y="818"/>
                  </a:lnTo>
                  <a:lnTo>
                    <a:pt x="316" y="818"/>
                  </a:lnTo>
                  <a:lnTo>
                    <a:pt x="314" y="823"/>
                  </a:lnTo>
                  <a:lnTo>
                    <a:pt x="311" y="831"/>
                  </a:lnTo>
                  <a:lnTo>
                    <a:pt x="304" y="830"/>
                  </a:lnTo>
                  <a:lnTo>
                    <a:pt x="300" y="826"/>
                  </a:lnTo>
                  <a:lnTo>
                    <a:pt x="295" y="826"/>
                  </a:lnTo>
                  <a:lnTo>
                    <a:pt x="290" y="823"/>
                  </a:lnTo>
                  <a:lnTo>
                    <a:pt x="276" y="819"/>
                  </a:lnTo>
                  <a:lnTo>
                    <a:pt x="271" y="816"/>
                  </a:lnTo>
                  <a:lnTo>
                    <a:pt x="268" y="818"/>
                  </a:lnTo>
                  <a:lnTo>
                    <a:pt x="263" y="818"/>
                  </a:lnTo>
                  <a:lnTo>
                    <a:pt x="259" y="819"/>
                  </a:lnTo>
                  <a:lnTo>
                    <a:pt x="254" y="826"/>
                  </a:lnTo>
                  <a:lnTo>
                    <a:pt x="256" y="830"/>
                  </a:lnTo>
                  <a:lnTo>
                    <a:pt x="254" y="835"/>
                  </a:lnTo>
                  <a:lnTo>
                    <a:pt x="251" y="837"/>
                  </a:lnTo>
                  <a:lnTo>
                    <a:pt x="247" y="833"/>
                  </a:lnTo>
                  <a:lnTo>
                    <a:pt x="247" y="830"/>
                  </a:lnTo>
                  <a:lnTo>
                    <a:pt x="241" y="826"/>
                  </a:lnTo>
                  <a:lnTo>
                    <a:pt x="237" y="819"/>
                  </a:lnTo>
                  <a:lnTo>
                    <a:pt x="234" y="819"/>
                  </a:lnTo>
                  <a:lnTo>
                    <a:pt x="234" y="816"/>
                  </a:lnTo>
                  <a:lnTo>
                    <a:pt x="234" y="811"/>
                  </a:lnTo>
                  <a:lnTo>
                    <a:pt x="235" y="808"/>
                  </a:lnTo>
                  <a:lnTo>
                    <a:pt x="234" y="802"/>
                  </a:lnTo>
                  <a:lnTo>
                    <a:pt x="234" y="799"/>
                  </a:lnTo>
                  <a:lnTo>
                    <a:pt x="229" y="794"/>
                  </a:lnTo>
                  <a:lnTo>
                    <a:pt x="234" y="787"/>
                  </a:lnTo>
                  <a:lnTo>
                    <a:pt x="234" y="779"/>
                  </a:lnTo>
                  <a:lnTo>
                    <a:pt x="230" y="775"/>
                  </a:lnTo>
                  <a:lnTo>
                    <a:pt x="232" y="772"/>
                  </a:lnTo>
                  <a:lnTo>
                    <a:pt x="229" y="767"/>
                  </a:lnTo>
                  <a:lnTo>
                    <a:pt x="229" y="763"/>
                  </a:lnTo>
                  <a:lnTo>
                    <a:pt x="218" y="751"/>
                  </a:lnTo>
                  <a:lnTo>
                    <a:pt x="217" y="751"/>
                  </a:lnTo>
                  <a:lnTo>
                    <a:pt x="208" y="756"/>
                  </a:lnTo>
                  <a:lnTo>
                    <a:pt x="205" y="755"/>
                  </a:lnTo>
                  <a:lnTo>
                    <a:pt x="205" y="749"/>
                  </a:lnTo>
                  <a:lnTo>
                    <a:pt x="198" y="744"/>
                  </a:lnTo>
                  <a:lnTo>
                    <a:pt x="195" y="741"/>
                  </a:lnTo>
                  <a:lnTo>
                    <a:pt x="191" y="727"/>
                  </a:lnTo>
                  <a:lnTo>
                    <a:pt x="193" y="726"/>
                  </a:lnTo>
                  <a:lnTo>
                    <a:pt x="196" y="726"/>
                  </a:lnTo>
                  <a:lnTo>
                    <a:pt x="198" y="724"/>
                  </a:lnTo>
                  <a:lnTo>
                    <a:pt x="200" y="717"/>
                  </a:lnTo>
                  <a:lnTo>
                    <a:pt x="200" y="712"/>
                  </a:lnTo>
                  <a:lnTo>
                    <a:pt x="200" y="709"/>
                  </a:lnTo>
                  <a:lnTo>
                    <a:pt x="196" y="705"/>
                  </a:lnTo>
                  <a:lnTo>
                    <a:pt x="196" y="703"/>
                  </a:lnTo>
                  <a:lnTo>
                    <a:pt x="193" y="702"/>
                  </a:lnTo>
                  <a:lnTo>
                    <a:pt x="195" y="697"/>
                  </a:lnTo>
                  <a:lnTo>
                    <a:pt x="191" y="697"/>
                  </a:lnTo>
                  <a:lnTo>
                    <a:pt x="188" y="693"/>
                  </a:lnTo>
                  <a:lnTo>
                    <a:pt x="189" y="691"/>
                  </a:lnTo>
                  <a:lnTo>
                    <a:pt x="186" y="688"/>
                  </a:lnTo>
                  <a:lnTo>
                    <a:pt x="188" y="683"/>
                  </a:lnTo>
                  <a:lnTo>
                    <a:pt x="183" y="678"/>
                  </a:lnTo>
                  <a:lnTo>
                    <a:pt x="179" y="668"/>
                  </a:lnTo>
                  <a:lnTo>
                    <a:pt x="179" y="666"/>
                  </a:lnTo>
                  <a:lnTo>
                    <a:pt x="176" y="657"/>
                  </a:lnTo>
                  <a:lnTo>
                    <a:pt x="177" y="647"/>
                  </a:lnTo>
                  <a:lnTo>
                    <a:pt x="174" y="642"/>
                  </a:lnTo>
                  <a:lnTo>
                    <a:pt x="174" y="635"/>
                  </a:lnTo>
                  <a:lnTo>
                    <a:pt x="176" y="630"/>
                  </a:lnTo>
                  <a:lnTo>
                    <a:pt x="177" y="625"/>
                  </a:lnTo>
                  <a:lnTo>
                    <a:pt x="176" y="623"/>
                  </a:lnTo>
                  <a:lnTo>
                    <a:pt x="171" y="623"/>
                  </a:lnTo>
                  <a:lnTo>
                    <a:pt x="176" y="611"/>
                  </a:lnTo>
                  <a:lnTo>
                    <a:pt x="174" y="608"/>
                  </a:lnTo>
                  <a:lnTo>
                    <a:pt x="171" y="606"/>
                  </a:lnTo>
                  <a:lnTo>
                    <a:pt x="165" y="604"/>
                  </a:lnTo>
                  <a:lnTo>
                    <a:pt x="165" y="601"/>
                  </a:lnTo>
                  <a:lnTo>
                    <a:pt x="164" y="598"/>
                  </a:lnTo>
                  <a:lnTo>
                    <a:pt x="164" y="594"/>
                  </a:lnTo>
                  <a:lnTo>
                    <a:pt x="160" y="592"/>
                  </a:lnTo>
                  <a:lnTo>
                    <a:pt x="160" y="589"/>
                  </a:lnTo>
                  <a:lnTo>
                    <a:pt x="155" y="591"/>
                  </a:lnTo>
                  <a:lnTo>
                    <a:pt x="154" y="592"/>
                  </a:lnTo>
                  <a:lnTo>
                    <a:pt x="154" y="596"/>
                  </a:lnTo>
                  <a:lnTo>
                    <a:pt x="154" y="598"/>
                  </a:lnTo>
                  <a:lnTo>
                    <a:pt x="148" y="599"/>
                  </a:lnTo>
                  <a:lnTo>
                    <a:pt x="143" y="604"/>
                  </a:lnTo>
                  <a:lnTo>
                    <a:pt x="138" y="606"/>
                  </a:lnTo>
                  <a:lnTo>
                    <a:pt x="136" y="609"/>
                  </a:lnTo>
                  <a:lnTo>
                    <a:pt x="131" y="609"/>
                  </a:lnTo>
                  <a:lnTo>
                    <a:pt x="128" y="613"/>
                  </a:lnTo>
                  <a:lnTo>
                    <a:pt x="123" y="609"/>
                  </a:lnTo>
                  <a:lnTo>
                    <a:pt x="121" y="615"/>
                  </a:lnTo>
                  <a:lnTo>
                    <a:pt x="119" y="618"/>
                  </a:lnTo>
                  <a:lnTo>
                    <a:pt x="111" y="621"/>
                  </a:lnTo>
                  <a:lnTo>
                    <a:pt x="109" y="620"/>
                  </a:lnTo>
                  <a:lnTo>
                    <a:pt x="107" y="615"/>
                  </a:lnTo>
                  <a:lnTo>
                    <a:pt x="102" y="611"/>
                  </a:lnTo>
                  <a:lnTo>
                    <a:pt x="101" y="608"/>
                  </a:lnTo>
                  <a:lnTo>
                    <a:pt x="99" y="603"/>
                  </a:lnTo>
                  <a:lnTo>
                    <a:pt x="94" y="603"/>
                  </a:lnTo>
                  <a:lnTo>
                    <a:pt x="90" y="599"/>
                  </a:lnTo>
                  <a:lnTo>
                    <a:pt x="87" y="601"/>
                  </a:lnTo>
                  <a:lnTo>
                    <a:pt x="90" y="592"/>
                  </a:lnTo>
                  <a:lnTo>
                    <a:pt x="89" y="587"/>
                  </a:lnTo>
                  <a:lnTo>
                    <a:pt x="97" y="586"/>
                  </a:lnTo>
                  <a:lnTo>
                    <a:pt x="97" y="580"/>
                  </a:lnTo>
                  <a:lnTo>
                    <a:pt x="99" y="579"/>
                  </a:lnTo>
                  <a:lnTo>
                    <a:pt x="95" y="572"/>
                  </a:lnTo>
                  <a:lnTo>
                    <a:pt x="95" y="568"/>
                  </a:lnTo>
                  <a:lnTo>
                    <a:pt x="94" y="565"/>
                  </a:lnTo>
                  <a:lnTo>
                    <a:pt x="101" y="558"/>
                  </a:lnTo>
                  <a:lnTo>
                    <a:pt x="104" y="553"/>
                  </a:lnTo>
                  <a:lnTo>
                    <a:pt x="106" y="555"/>
                  </a:lnTo>
                  <a:lnTo>
                    <a:pt x="111" y="553"/>
                  </a:lnTo>
                  <a:lnTo>
                    <a:pt x="114" y="555"/>
                  </a:lnTo>
                  <a:lnTo>
                    <a:pt x="116" y="551"/>
                  </a:lnTo>
                  <a:lnTo>
                    <a:pt x="116" y="545"/>
                  </a:lnTo>
                  <a:lnTo>
                    <a:pt x="114" y="541"/>
                  </a:lnTo>
                  <a:lnTo>
                    <a:pt x="118" y="538"/>
                  </a:lnTo>
                  <a:lnTo>
                    <a:pt x="118" y="534"/>
                  </a:lnTo>
                  <a:lnTo>
                    <a:pt x="111" y="529"/>
                  </a:lnTo>
                  <a:lnTo>
                    <a:pt x="113" y="526"/>
                  </a:lnTo>
                  <a:lnTo>
                    <a:pt x="109" y="524"/>
                  </a:lnTo>
                  <a:lnTo>
                    <a:pt x="114" y="521"/>
                  </a:lnTo>
                  <a:lnTo>
                    <a:pt x="116" y="516"/>
                  </a:lnTo>
                  <a:lnTo>
                    <a:pt x="114" y="510"/>
                  </a:lnTo>
                  <a:lnTo>
                    <a:pt x="111" y="509"/>
                  </a:lnTo>
                  <a:lnTo>
                    <a:pt x="111" y="505"/>
                  </a:lnTo>
                  <a:lnTo>
                    <a:pt x="113" y="502"/>
                  </a:lnTo>
                  <a:lnTo>
                    <a:pt x="118" y="502"/>
                  </a:lnTo>
                  <a:lnTo>
                    <a:pt x="121" y="500"/>
                  </a:lnTo>
                  <a:lnTo>
                    <a:pt x="123" y="492"/>
                  </a:lnTo>
                  <a:lnTo>
                    <a:pt x="119" y="488"/>
                  </a:lnTo>
                  <a:lnTo>
                    <a:pt x="119" y="487"/>
                  </a:lnTo>
                  <a:lnTo>
                    <a:pt x="126" y="481"/>
                  </a:lnTo>
                  <a:lnTo>
                    <a:pt x="131" y="464"/>
                  </a:lnTo>
                  <a:lnTo>
                    <a:pt x="133" y="464"/>
                  </a:lnTo>
                  <a:lnTo>
                    <a:pt x="136" y="459"/>
                  </a:lnTo>
                  <a:lnTo>
                    <a:pt x="135" y="449"/>
                  </a:lnTo>
                  <a:lnTo>
                    <a:pt x="142" y="447"/>
                  </a:lnTo>
                  <a:lnTo>
                    <a:pt x="143" y="446"/>
                  </a:lnTo>
                  <a:lnTo>
                    <a:pt x="145" y="434"/>
                  </a:lnTo>
                  <a:lnTo>
                    <a:pt x="148" y="428"/>
                  </a:lnTo>
                  <a:lnTo>
                    <a:pt x="148" y="423"/>
                  </a:lnTo>
                  <a:lnTo>
                    <a:pt x="143" y="422"/>
                  </a:lnTo>
                  <a:lnTo>
                    <a:pt x="136" y="422"/>
                  </a:lnTo>
                  <a:lnTo>
                    <a:pt x="131" y="425"/>
                  </a:lnTo>
                  <a:lnTo>
                    <a:pt x="124" y="422"/>
                  </a:lnTo>
                  <a:lnTo>
                    <a:pt x="116" y="422"/>
                  </a:lnTo>
                  <a:lnTo>
                    <a:pt x="114" y="415"/>
                  </a:lnTo>
                  <a:lnTo>
                    <a:pt x="114" y="413"/>
                  </a:lnTo>
                  <a:lnTo>
                    <a:pt x="116" y="411"/>
                  </a:lnTo>
                  <a:lnTo>
                    <a:pt x="113" y="403"/>
                  </a:lnTo>
                  <a:lnTo>
                    <a:pt x="109" y="403"/>
                  </a:lnTo>
                  <a:lnTo>
                    <a:pt x="102" y="408"/>
                  </a:lnTo>
                  <a:lnTo>
                    <a:pt x="99" y="405"/>
                  </a:lnTo>
                  <a:lnTo>
                    <a:pt x="101" y="396"/>
                  </a:lnTo>
                  <a:lnTo>
                    <a:pt x="101" y="394"/>
                  </a:lnTo>
                  <a:lnTo>
                    <a:pt x="95" y="393"/>
                  </a:lnTo>
                  <a:lnTo>
                    <a:pt x="92" y="387"/>
                  </a:lnTo>
                  <a:lnTo>
                    <a:pt x="89" y="386"/>
                  </a:lnTo>
                  <a:lnTo>
                    <a:pt x="85" y="377"/>
                  </a:lnTo>
                  <a:lnTo>
                    <a:pt x="87" y="370"/>
                  </a:lnTo>
                  <a:lnTo>
                    <a:pt x="90" y="369"/>
                  </a:lnTo>
                  <a:lnTo>
                    <a:pt x="85" y="364"/>
                  </a:lnTo>
                  <a:lnTo>
                    <a:pt x="84" y="358"/>
                  </a:lnTo>
                  <a:lnTo>
                    <a:pt x="78" y="357"/>
                  </a:lnTo>
                  <a:lnTo>
                    <a:pt x="77" y="355"/>
                  </a:lnTo>
                  <a:lnTo>
                    <a:pt x="77" y="345"/>
                  </a:lnTo>
                  <a:lnTo>
                    <a:pt x="72" y="338"/>
                  </a:lnTo>
                  <a:lnTo>
                    <a:pt x="70" y="333"/>
                  </a:lnTo>
                  <a:lnTo>
                    <a:pt x="68" y="331"/>
                  </a:lnTo>
                  <a:lnTo>
                    <a:pt x="66" y="326"/>
                  </a:lnTo>
                  <a:lnTo>
                    <a:pt x="56" y="316"/>
                  </a:lnTo>
                  <a:lnTo>
                    <a:pt x="56" y="304"/>
                  </a:lnTo>
                  <a:lnTo>
                    <a:pt x="54" y="302"/>
                  </a:lnTo>
                  <a:lnTo>
                    <a:pt x="48" y="299"/>
                  </a:lnTo>
                  <a:lnTo>
                    <a:pt x="46" y="297"/>
                  </a:lnTo>
                  <a:lnTo>
                    <a:pt x="37" y="294"/>
                  </a:lnTo>
                  <a:lnTo>
                    <a:pt x="36" y="292"/>
                  </a:lnTo>
                  <a:lnTo>
                    <a:pt x="32" y="283"/>
                  </a:lnTo>
                  <a:lnTo>
                    <a:pt x="29" y="276"/>
                  </a:lnTo>
                  <a:lnTo>
                    <a:pt x="25" y="275"/>
                  </a:lnTo>
                  <a:lnTo>
                    <a:pt x="22" y="270"/>
                  </a:lnTo>
                  <a:lnTo>
                    <a:pt x="13" y="265"/>
                  </a:lnTo>
                  <a:lnTo>
                    <a:pt x="13" y="263"/>
                  </a:lnTo>
                  <a:lnTo>
                    <a:pt x="17" y="261"/>
                  </a:lnTo>
                  <a:lnTo>
                    <a:pt x="25" y="263"/>
                  </a:lnTo>
                  <a:lnTo>
                    <a:pt x="27" y="261"/>
                  </a:lnTo>
                  <a:lnTo>
                    <a:pt x="27" y="258"/>
                  </a:lnTo>
                  <a:lnTo>
                    <a:pt x="22" y="254"/>
                  </a:lnTo>
                  <a:lnTo>
                    <a:pt x="22" y="249"/>
                  </a:lnTo>
                  <a:lnTo>
                    <a:pt x="19" y="246"/>
                  </a:lnTo>
                  <a:lnTo>
                    <a:pt x="25" y="239"/>
                  </a:lnTo>
                  <a:lnTo>
                    <a:pt x="27" y="234"/>
                  </a:lnTo>
                  <a:lnTo>
                    <a:pt x="24" y="229"/>
                  </a:lnTo>
                  <a:lnTo>
                    <a:pt x="25" y="220"/>
                  </a:lnTo>
                  <a:lnTo>
                    <a:pt x="20" y="217"/>
                  </a:lnTo>
                  <a:lnTo>
                    <a:pt x="20" y="210"/>
                  </a:lnTo>
                  <a:lnTo>
                    <a:pt x="15" y="208"/>
                  </a:lnTo>
                  <a:lnTo>
                    <a:pt x="15" y="200"/>
                  </a:lnTo>
                  <a:lnTo>
                    <a:pt x="15" y="195"/>
                  </a:lnTo>
                  <a:lnTo>
                    <a:pt x="12" y="193"/>
                  </a:lnTo>
                  <a:lnTo>
                    <a:pt x="8" y="188"/>
                  </a:lnTo>
                  <a:lnTo>
                    <a:pt x="3" y="176"/>
                  </a:lnTo>
                  <a:lnTo>
                    <a:pt x="2" y="169"/>
                  </a:lnTo>
                  <a:lnTo>
                    <a:pt x="0" y="167"/>
                  </a:lnTo>
                  <a:lnTo>
                    <a:pt x="7" y="128"/>
                  </a:lnTo>
                  <a:lnTo>
                    <a:pt x="17" y="82"/>
                  </a:lnTo>
                  <a:lnTo>
                    <a:pt x="34" y="0"/>
                  </a:lnTo>
                  <a:lnTo>
                    <a:pt x="181" y="31"/>
                  </a:lnTo>
                  <a:lnTo>
                    <a:pt x="254" y="44"/>
                  </a:lnTo>
                  <a:lnTo>
                    <a:pt x="461" y="82"/>
                  </a:lnTo>
                  <a:lnTo>
                    <a:pt x="562" y="99"/>
                  </a:lnTo>
                  <a:lnTo>
                    <a:pt x="620" y="107"/>
                  </a:lnTo>
                  <a:lnTo>
                    <a:pt x="760" y="130"/>
                  </a:lnTo>
                  <a:lnTo>
                    <a:pt x="898" y="148"/>
                  </a:lnTo>
                  <a:lnTo>
                    <a:pt x="1016" y="162"/>
                  </a:lnTo>
                  <a:lnTo>
                    <a:pt x="1135" y="176"/>
                  </a:lnTo>
                  <a:lnTo>
                    <a:pt x="1253" y="188"/>
                  </a:lnTo>
                  <a:lnTo>
                    <a:pt x="1366" y="198"/>
                  </a:lnTo>
                  <a:lnTo>
                    <a:pt x="1361" y="256"/>
                  </a:lnTo>
                  <a:lnTo>
                    <a:pt x="1357" y="299"/>
                  </a:lnTo>
                  <a:lnTo>
                    <a:pt x="1352" y="364"/>
                  </a:lnTo>
                  <a:lnTo>
                    <a:pt x="1344" y="464"/>
                  </a:lnTo>
                  <a:lnTo>
                    <a:pt x="1344" y="475"/>
                  </a:lnTo>
                  <a:lnTo>
                    <a:pt x="1334" y="591"/>
                  </a:lnTo>
                  <a:lnTo>
                    <a:pt x="1332" y="608"/>
                  </a:lnTo>
                  <a:lnTo>
                    <a:pt x="1328" y="652"/>
                  </a:lnTo>
                  <a:lnTo>
                    <a:pt x="1323" y="709"/>
                  </a:lnTo>
                  <a:lnTo>
                    <a:pt x="1323" y="719"/>
                  </a:lnTo>
                  <a:lnTo>
                    <a:pt x="1315" y="830"/>
                  </a:lnTo>
                  <a:lnTo>
                    <a:pt x="1311" y="867"/>
                  </a:lnTo>
                  <a:lnTo>
                    <a:pt x="1310" y="867"/>
                  </a:lnTo>
                  <a:lnTo>
                    <a:pt x="1192" y="855"/>
                  </a:lnTo>
                  <a:lnTo>
                    <a:pt x="1187" y="855"/>
                  </a:lnTo>
                  <a:lnTo>
                    <a:pt x="1076" y="845"/>
                  </a:lnTo>
                  <a:lnTo>
                    <a:pt x="1048" y="842"/>
                  </a:lnTo>
                  <a:lnTo>
                    <a:pt x="854" y="818"/>
                  </a:lnTo>
                  <a:lnTo>
                    <a:pt x="811" y="813"/>
                  </a:lnTo>
                  <a:lnTo>
                    <a:pt x="767" y="808"/>
                  </a:lnTo>
                  <a:lnTo>
                    <a:pt x="628" y="787"/>
                  </a:lnTo>
                  <a:lnTo>
                    <a:pt x="606" y="784"/>
                  </a:lnTo>
                  <a:lnTo>
                    <a:pt x="558" y="777"/>
                  </a:lnTo>
                  <a:lnTo>
                    <a:pt x="555" y="779"/>
                  </a:lnTo>
                  <a:lnTo>
                    <a:pt x="481" y="765"/>
                  </a:lnTo>
                  <a:lnTo>
                    <a:pt x="473" y="821"/>
                  </a:lnTo>
                  <a:lnTo>
                    <a:pt x="468" y="852"/>
                  </a:lnTo>
                  <a:lnTo>
                    <a:pt x="463" y="850"/>
                  </a:lnTo>
                  <a:lnTo>
                    <a:pt x="459" y="847"/>
                  </a:lnTo>
                  <a:lnTo>
                    <a:pt x="459" y="842"/>
                  </a:lnTo>
                  <a:lnTo>
                    <a:pt x="454" y="838"/>
                  </a:lnTo>
                  <a:lnTo>
                    <a:pt x="454" y="835"/>
                  </a:lnTo>
                  <a:lnTo>
                    <a:pt x="449" y="833"/>
                  </a:lnTo>
                  <a:lnTo>
                    <a:pt x="449" y="828"/>
                  </a:lnTo>
                  <a:lnTo>
                    <a:pt x="451" y="825"/>
                  </a:lnTo>
                  <a:lnTo>
                    <a:pt x="451" y="825"/>
                  </a:lnTo>
                  <a:lnTo>
                    <a:pt x="446" y="819"/>
                  </a:lnTo>
                  <a:lnTo>
                    <a:pt x="447" y="814"/>
                  </a:lnTo>
                  <a:lnTo>
                    <a:pt x="444" y="813"/>
                  </a:lnTo>
                  <a:lnTo>
                    <a:pt x="442" y="809"/>
                  </a:lnTo>
                  <a:lnTo>
                    <a:pt x="442" y="806"/>
                  </a:lnTo>
                  <a:lnTo>
                    <a:pt x="439" y="804"/>
                  </a:lnTo>
                  <a:lnTo>
                    <a:pt x="437" y="801"/>
                  </a:lnTo>
                  <a:lnTo>
                    <a:pt x="435" y="802"/>
                  </a:lnTo>
                  <a:lnTo>
                    <a:pt x="432" y="808"/>
                  </a:lnTo>
                  <a:lnTo>
                    <a:pt x="427" y="806"/>
                  </a:lnTo>
                  <a:lnTo>
                    <a:pt x="423" y="806"/>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566" name="Freeform 1798"/>
            <p:cNvSpPr>
              <a:spLocks/>
            </p:cNvSpPr>
            <p:nvPr/>
          </p:nvSpPr>
          <p:spPr bwMode="auto">
            <a:xfrm>
              <a:off x="2194" y="1540"/>
              <a:ext cx="353" cy="220"/>
            </a:xfrm>
            <a:custGeom>
              <a:avLst/>
              <a:gdLst/>
              <a:ahLst/>
              <a:cxnLst>
                <a:cxn ang="0">
                  <a:pos x="509" y="541"/>
                </a:cxn>
                <a:cxn ang="0">
                  <a:pos x="241" y="528"/>
                </a:cxn>
                <a:cxn ang="0">
                  <a:pos x="0" y="511"/>
                </a:cxn>
                <a:cxn ang="0">
                  <a:pos x="11" y="393"/>
                </a:cxn>
                <a:cxn ang="0">
                  <a:pos x="29" y="166"/>
                </a:cxn>
                <a:cxn ang="0">
                  <a:pos x="43" y="0"/>
                </a:cxn>
                <a:cxn ang="0">
                  <a:pos x="330" y="20"/>
                </a:cxn>
                <a:cxn ang="0">
                  <a:pos x="610" y="32"/>
                </a:cxn>
                <a:cxn ang="0">
                  <a:pos x="810" y="49"/>
                </a:cxn>
                <a:cxn ang="0">
                  <a:pos x="813" y="68"/>
                </a:cxn>
                <a:cxn ang="0">
                  <a:pos x="817" y="73"/>
                </a:cxn>
                <a:cxn ang="0">
                  <a:pos x="818" y="80"/>
                </a:cxn>
                <a:cxn ang="0">
                  <a:pos x="820" y="89"/>
                </a:cxn>
                <a:cxn ang="0">
                  <a:pos x="820" y="99"/>
                </a:cxn>
                <a:cxn ang="0">
                  <a:pos x="818" y="106"/>
                </a:cxn>
                <a:cxn ang="0">
                  <a:pos x="815" y="111"/>
                </a:cxn>
                <a:cxn ang="0">
                  <a:pos x="817" y="114"/>
                </a:cxn>
                <a:cxn ang="0">
                  <a:pos x="818" y="118"/>
                </a:cxn>
                <a:cxn ang="0">
                  <a:pos x="820" y="135"/>
                </a:cxn>
                <a:cxn ang="0">
                  <a:pos x="818" y="137"/>
                </a:cxn>
                <a:cxn ang="0">
                  <a:pos x="818" y="142"/>
                </a:cxn>
                <a:cxn ang="0">
                  <a:pos x="818" y="150"/>
                </a:cxn>
                <a:cxn ang="0">
                  <a:pos x="820" y="154"/>
                </a:cxn>
                <a:cxn ang="0">
                  <a:pos x="820" y="157"/>
                </a:cxn>
                <a:cxn ang="0">
                  <a:pos x="818" y="160"/>
                </a:cxn>
                <a:cxn ang="0">
                  <a:pos x="817" y="167"/>
                </a:cxn>
                <a:cxn ang="0">
                  <a:pos x="817" y="172"/>
                </a:cxn>
                <a:cxn ang="0">
                  <a:pos x="820" y="178"/>
                </a:cxn>
                <a:cxn ang="0">
                  <a:pos x="818" y="184"/>
                </a:cxn>
                <a:cxn ang="0">
                  <a:pos x="825" y="196"/>
                </a:cxn>
                <a:cxn ang="0">
                  <a:pos x="830" y="225"/>
                </a:cxn>
                <a:cxn ang="0">
                  <a:pos x="834" y="236"/>
                </a:cxn>
                <a:cxn ang="0">
                  <a:pos x="840" y="253"/>
                </a:cxn>
                <a:cxn ang="0">
                  <a:pos x="849" y="271"/>
                </a:cxn>
                <a:cxn ang="0">
                  <a:pos x="847" y="285"/>
                </a:cxn>
                <a:cxn ang="0">
                  <a:pos x="847" y="299"/>
                </a:cxn>
                <a:cxn ang="0">
                  <a:pos x="851" y="307"/>
                </a:cxn>
                <a:cxn ang="0">
                  <a:pos x="849" y="319"/>
                </a:cxn>
                <a:cxn ang="0">
                  <a:pos x="851" y="331"/>
                </a:cxn>
                <a:cxn ang="0">
                  <a:pos x="852" y="357"/>
                </a:cxn>
                <a:cxn ang="0">
                  <a:pos x="851" y="370"/>
                </a:cxn>
                <a:cxn ang="0">
                  <a:pos x="854" y="377"/>
                </a:cxn>
                <a:cxn ang="0">
                  <a:pos x="856" y="384"/>
                </a:cxn>
                <a:cxn ang="0">
                  <a:pos x="856" y="394"/>
                </a:cxn>
                <a:cxn ang="0">
                  <a:pos x="856" y="411"/>
                </a:cxn>
                <a:cxn ang="0">
                  <a:pos x="854" y="434"/>
                </a:cxn>
                <a:cxn ang="0">
                  <a:pos x="859" y="440"/>
                </a:cxn>
                <a:cxn ang="0">
                  <a:pos x="864" y="468"/>
                </a:cxn>
                <a:cxn ang="0">
                  <a:pos x="875" y="481"/>
                </a:cxn>
                <a:cxn ang="0">
                  <a:pos x="878" y="504"/>
                </a:cxn>
                <a:cxn ang="0">
                  <a:pos x="881" y="524"/>
                </a:cxn>
                <a:cxn ang="0">
                  <a:pos x="880" y="551"/>
                </a:cxn>
                <a:cxn ang="0">
                  <a:pos x="709" y="550"/>
                </a:cxn>
              </a:cxnLst>
              <a:rect l="0" t="0" r="r" b="b"/>
              <a:pathLst>
                <a:path w="881" h="551">
                  <a:moveTo>
                    <a:pt x="625" y="546"/>
                  </a:moveTo>
                  <a:lnTo>
                    <a:pt x="593" y="545"/>
                  </a:lnTo>
                  <a:lnTo>
                    <a:pt x="509" y="541"/>
                  </a:lnTo>
                  <a:lnTo>
                    <a:pt x="490" y="541"/>
                  </a:lnTo>
                  <a:lnTo>
                    <a:pt x="415" y="538"/>
                  </a:lnTo>
                  <a:lnTo>
                    <a:pt x="241" y="528"/>
                  </a:lnTo>
                  <a:lnTo>
                    <a:pt x="130" y="521"/>
                  </a:lnTo>
                  <a:lnTo>
                    <a:pt x="125" y="521"/>
                  </a:lnTo>
                  <a:lnTo>
                    <a:pt x="0" y="511"/>
                  </a:lnTo>
                  <a:lnTo>
                    <a:pt x="5" y="454"/>
                  </a:lnTo>
                  <a:lnTo>
                    <a:pt x="9" y="410"/>
                  </a:lnTo>
                  <a:lnTo>
                    <a:pt x="11" y="393"/>
                  </a:lnTo>
                  <a:lnTo>
                    <a:pt x="21" y="277"/>
                  </a:lnTo>
                  <a:lnTo>
                    <a:pt x="21" y="266"/>
                  </a:lnTo>
                  <a:lnTo>
                    <a:pt x="29" y="166"/>
                  </a:lnTo>
                  <a:lnTo>
                    <a:pt x="34" y="101"/>
                  </a:lnTo>
                  <a:lnTo>
                    <a:pt x="38" y="58"/>
                  </a:lnTo>
                  <a:lnTo>
                    <a:pt x="43" y="0"/>
                  </a:lnTo>
                  <a:lnTo>
                    <a:pt x="168" y="10"/>
                  </a:lnTo>
                  <a:lnTo>
                    <a:pt x="270" y="17"/>
                  </a:lnTo>
                  <a:lnTo>
                    <a:pt x="330" y="20"/>
                  </a:lnTo>
                  <a:lnTo>
                    <a:pt x="477" y="27"/>
                  </a:lnTo>
                  <a:lnTo>
                    <a:pt x="550" y="31"/>
                  </a:lnTo>
                  <a:lnTo>
                    <a:pt x="610" y="32"/>
                  </a:lnTo>
                  <a:lnTo>
                    <a:pt x="729" y="36"/>
                  </a:lnTo>
                  <a:lnTo>
                    <a:pt x="808" y="37"/>
                  </a:lnTo>
                  <a:lnTo>
                    <a:pt x="810" y="49"/>
                  </a:lnTo>
                  <a:lnTo>
                    <a:pt x="815" y="58"/>
                  </a:lnTo>
                  <a:lnTo>
                    <a:pt x="815" y="65"/>
                  </a:lnTo>
                  <a:lnTo>
                    <a:pt x="813" y="68"/>
                  </a:lnTo>
                  <a:lnTo>
                    <a:pt x="815" y="68"/>
                  </a:lnTo>
                  <a:lnTo>
                    <a:pt x="815" y="70"/>
                  </a:lnTo>
                  <a:lnTo>
                    <a:pt x="817" y="73"/>
                  </a:lnTo>
                  <a:lnTo>
                    <a:pt x="818" y="77"/>
                  </a:lnTo>
                  <a:lnTo>
                    <a:pt x="817" y="78"/>
                  </a:lnTo>
                  <a:lnTo>
                    <a:pt x="818" y="80"/>
                  </a:lnTo>
                  <a:lnTo>
                    <a:pt x="818" y="84"/>
                  </a:lnTo>
                  <a:lnTo>
                    <a:pt x="822" y="85"/>
                  </a:lnTo>
                  <a:lnTo>
                    <a:pt x="820" y="89"/>
                  </a:lnTo>
                  <a:lnTo>
                    <a:pt x="823" y="92"/>
                  </a:lnTo>
                  <a:lnTo>
                    <a:pt x="822" y="99"/>
                  </a:lnTo>
                  <a:lnTo>
                    <a:pt x="820" y="99"/>
                  </a:lnTo>
                  <a:lnTo>
                    <a:pt x="820" y="101"/>
                  </a:lnTo>
                  <a:lnTo>
                    <a:pt x="817" y="102"/>
                  </a:lnTo>
                  <a:lnTo>
                    <a:pt x="818" y="106"/>
                  </a:lnTo>
                  <a:lnTo>
                    <a:pt x="817" y="108"/>
                  </a:lnTo>
                  <a:lnTo>
                    <a:pt x="817" y="109"/>
                  </a:lnTo>
                  <a:lnTo>
                    <a:pt x="815" y="111"/>
                  </a:lnTo>
                  <a:lnTo>
                    <a:pt x="817" y="113"/>
                  </a:lnTo>
                  <a:lnTo>
                    <a:pt x="815" y="113"/>
                  </a:lnTo>
                  <a:lnTo>
                    <a:pt x="817" y="114"/>
                  </a:lnTo>
                  <a:lnTo>
                    <a:pt x="818" y="114"/>
                  </a:lnTo>
                  <a:lnTo>
                    <a:pt x="817" y="118"/>
                  </a:lnTo>
                  <a:lnTo>
                    <a:pt x="818" y="118"/>
                  </a:lnTo>
                  <a:lnTo>
                    <a:pt x="817" y="131"/>
                  </a:lnTo>
                  <a:lnTo>
                    <a:pt x="820" y="131"/>
                  </a:lnTo>
                  <a:lnTo>
                    <a:pt x="820" y="135"/>
                  </a:lnTo>
                  <a:lnTo>
                    <a:pt x="817" y="135"/>
                  </a:lnTo>
                  <a:lnTo>
                    <a:pt x="817" y="137"/>
                  </a:lnTo>
                  <a:lnTo>
                    <a:pt x="818" y="137"/>
                  </a:lnTo>
                  <a:lnTo>
                    <a:pt x="815" y="140"/>
                  </a:lnTo>
                  <a:lnTo>
                    <a:pt x="818" y="140"/>
                  </a:lnTo>
                  <a:lnTo>
                    <a:pt x="818" y="142"/>
                  </a:lnTo>
                  <a:lnTo>
                    <a:pt x="817" y="143"/>
                  </a:lnTo>
                  <a:lnTo>
                    <a:pt x="818" y="143"/>
                  </a:lnTo>
                  <a:lnTo>
                    <a:pt x="818" y="150"/>
                  </a:lnTo>
                  <a:lnTo>
                    <a:pt x="820" y="150"/>
                  </a:lnTo>
                  <a:lnTo>
                    <a:pt x="818" y="152"/>
                  </a:lnTo>
                  <a:lnTo>
                    <a:pt x="820" y="154"/>
                  </a:lnTo>
                  <a:lnTo>
                    <a:pt x="820" y="155"/>
                  </a:lnTo>
                  <a:lnTo>
                    <a:pt x="818" y="155"/>
                  </a:lnTo>
                  <a:lnTo>
                    <a:pt x="820" y="157"/>
                  </a:lnTo>
                  <a:lnTo>
                    <a:pt x="820" y="159"/>
                  </a:lnTo>
                  <a:lnTo>
                    <a:pt x="818" y="160"/>
                  </a:lnTo>
                  <a:lnTo>
                    <a:pt x="818" y="160"/>
                  </a:lnTo>
                  <a:lnTo>
                    <a:pt x="818" y="166"/>
                  </a:lnTo>
                  <a:lnTo>
                    <a:pt x="820" y="166"/>
                  </a:lnTo>
                  <a:lnTo>
                    <a:pt x="817" y="167"/>
                  </a:lnTo>
                  <a:lnTo>
                    <a:pt x="820" y="169"/>
                  </a:lnTo>
                  <a:lnTo>
                    <a:pt x="818" y="171"/>
                  </a:lnTo>
                  <a:lnTo>
                    <a:pt x="817" y="172"/>
                  </a:lnTo>
                  <a:lnTo>
                    <a:pt x="817" y="176"/>
                  </a:lnTo>
                  <a:lnTo>
                    <a:pt x="817" y="176"/>
                  </a:lnTo>
                  <a:lnTo>
                    <a:pt x="820" y="178"/>
                  </a:lnTo>
                  <a:lnTo>
                    <a:pt x="817" y="179"/>
                  </a:lnTo>
                  <a:lnTo>
                    <a:pt x="818" y="181"/>
                  </a:lnTo>
                  <a:lnTo>
                    <a:pt x="818" y="184"/>
                  </a:lnTo>
                  <a:lnTo>
                    <a:pt x="822" y="188"/>
                  </a:lnTo>
                  <a:lnTo>
                    <a:pt x="822" y="193"/>
                  </a:lnTo>
                  <a:lnTo>
                    <a:pt x="825" y="196"/>
                  </a:lnTo>
                  <a:lnTo>
                    <a:pt x="827" y="212"/>
                  </a:lnTo>
                  <a:lnTo>
                    <a:pt x="830" y="218"/>
                  </a:lnTo>
                  <a:lnTo>
                    <a:pt x="830" y="225"/>
                  </a:lnTo>
                  <a:lnTo>
                    <a:pt x="832" y="225"/>
                  </a:lnTo>
                  <a:lnTo>
                    <a:pt x="835" y="234"/>
                  </a:lnTo>
                  <a:lnTo>
                    <a:pt x="834" y="236"/>
                  </a:lnTo>
                  <a:lnTo>
                    <a:pt x="837" y="239"/>
                  </a:lnTo>
                  <a:lnTo>
                    <a:pt x="840" y="244"/>
                  </a:lnTo>
                  <a:lnTo>
                    <a:pt x="840" y="253"/>
                  </a:lnTo>
                  <a:lnTo>
                    <a:pt x="844" y="259"/>
                  </a:lnTo>
                  <a:lnTo>
                    <a:pt x="846" y="270"/>
                  </a:lnTo>
                  <a:lnTo>
                    <a:pt x="849" y="271"/>
                  </a:lnTo>
                  <a:lnTo>
                    <a:pt x="847" y="278"/>
                  </a:lnTo>
                  <a:lnTo>
                    <a:pt x="849" y="280"/>
                  </a:lnTo>
                  <a:lnTo>
                    <a:pt x="847" y="285"/>
                  </a:lnTo>
                  <a:lnTo>
                    <a:pt x="849" y="289"/>
                  </a:lnTo>
                  <a:lnTo>
                    <a:pt x="847" y="295"/>
                  </a:lnTo>
                  <a:lnTo>
                    <a:pt x="847" y="299"/>
                  </a:lnTo>
                  <a:lnTo>
                    <a:pt x="847" y="302"/>
                  </a:lnTo>
                  <a:lnTo>
                    <a:pt x="849" y="304"/>
                  </a:lnTo>
                  <a:lnTo>
                    <a:pt x="851" y="307"/>
                  </a:lnTo>
                  <a:lnTo>
                    <a:pt x="849" y="311"/>
                  </a:lnTo>
                  <a:lnTo>
                    <a:pt x="851" y="314"/>
                  </a:lnTo>
                  <a:lnTo>
                    <a:pt x="849" y="319"/>
                  </a:lnTo>
                  <a:lnTo>
                    <a:pt x="851" y="323"/>
                  </a:lnTo>
                  <a:lnTo>
                    <a:pt x="849" y="329"/>
                  </a:lnTo>
                  <a:lnTo>
                    <a:pt x="851" y="331"/>
                  </a:lnTo>
                  <a:lnTo>
                    <a:pt x="851" y="343"/>
                  </a:lnTo>
                  <a:lnTo>
                    <a:pt x="849" y="347"/>
                  </a:lnTo>
                  <a:lnTo>
                    <a:pt x="852" y="357"/>
                  </a:lnTo>
                  <a:lnTo>
                    <a:pt x="851" y="359"/>
                  </a:lnTo>
                  <a:lnTo>
                    <a:pt x="851" y="367"/>
                  </a:lnTo>
                  <a:lnTo>
                    <a:pt x="851" y="370"/>
                  </a:lnTo>
                  <a:lnTo>
                    <a:pt x="851" y="372"/>
                  </a:lnTo>
                  <a:lnTo>
                    <a:pt x="852" y="377"/>
                  </a:lnTo>
                  <a:lnTo>
                    <a:pt x="854" y="377"/>
                  </a:lnTo>
                  <a:lnTo>
                    <a:pt x="854" y="379"/>
                  </a:lnTo>
                  <a:lnTo>
                    <a:pt x="856" y="381"/>
                  </a:lnTo>
                  <a:lnTo>
                    <a:pt x="856" y="384"/>
                  </a:lnTo>
                  <a:lnTo>
                    <a:pt x="858" y="382"/>
                  </a:lnTo>
                  <a:lnTo>
                    <a:pt x="859" y="386"/>
                  </a:lnTo>
                  <a:lnTo>
                    <a:pt x="856" y="394"/>
                  </a:lnTo>
                  <a:lnTo>
                    <a:pt x="858" y="398"/>
                  </a:lnTo>
                  <a:lnTo>
                    <a:pt x="854" y="403"/>
                  </a:lnTo>
                  <a:lnTo>
                    <a:pt x="856" y="411"/>
                  </a:lnTo>
                  <a:lnTo>
                    <a:pt x="856" y="422"/>
                  </a:lnTo>
                  <a:lnTo>
                    <a:pt x="854" y="427"/>
                  </a:lnTo>
                  <a:lnTo>
                    <a:pt x="854" y="434"/>
                  </a:lnTo>
                  <a:lnTo>
                    <a:pt x="856" y="435"/>
                  </a:lnTo>
                  <a:lnTo>
                    <a:pt x="858" y="439"/>
                  </a:lnTo>
                  <a:lnTo>
                    <a:pt x="859" y="440"/>
                  </a:lnTo>
                  <a:lnTo>
                    <a:pt x="861" y="458"/>
                  </a:lnTo>
                  <a:lnTo>
                    <a:pt x="863" y="461"/>
                  </a:lnTo>
                  <a:lnTo>
                    <a:pt x="864" y="468"/>
                  </a:lnTo>
                  <a:lnTo>
                    <a:pt x="866" y="471"/>
                  </a:lnTo>
                  <a:lnTo>
                    <a:pt x="869" y="480"/>
                  </a:lnTo>
                  <a:lnTo>
                    <a:pt x="875" y="481"/>
                  </a:lnTo>
                  <a:lnTo>
                    <a:pt x="876" y="483"/>
                  </a:lnTo>
                  <a:lnTo>
                    <a:pt x="876" y="500"/>
                  </a:lnTo>
                  <a:lnTo>
                    <a:pt x="878" y="504"/>
                  </a:lnTo>
                  <a:lnTo>
                    <a:pt x="878" y="509"/>
                  </a:lnTo>
                  <a:lnTo>
                    <a:pt x="880" y="511"/>
                  </a:lnTo>
                  <a:lnTo>
                    <a:pt x="881" y="524"/>
                  </a:lnTo>
                  <a:lnTo>
                    <a:pt x="878" y="536"/>
                  </a:lnTo>
                  <a:lnTo>
                    <a:pt x="880" y="550"/>
                  </a:lnTo>
                  <a:lnTo>
                    <a:pt x="880" y="551"/>
                  </a:lnTo>
                  <a:lnTo>
                    <a:pt x="801" y="550"/>
                  </a:lnTo>
                  <a:lnTo>
                    <a:pt x="714" y="550"/>
                  </a:lnTo>
                  <a:lnTo>
                    <a:pt x="709" y="550"/>
                  </a:lnTo>
                  <a:lnTo>
                    <a:pt x="625" y="546"/>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567" name="Freeform 1799"/>
            <p:cNvSpPr>
              <a:spLocks/>
            </p:cNvSpPr>
            <p:nvPr/>
          </p:nvSpPr>
          <p:spPr bwMode="auto">
            <a:xfrm>
              <a:off x="1815" y="1767"/>
              <a:ext cx="374" cy="310"/>
            </a:xfrm>
            <a:custGeom>
              <a:avLst/>
              <a:gdLst/>
              <a:ahLst/>
              <a:cxnLst>
                <a:cxn ang="0">
                  <a:pos x="888" y="657"/>
                </a:cxn>
                <a:cxn ang="0">
                  <a:pos x="886" y="679"/>
                </a:cxn>
                <a:cxn ang="0">
                  <a:pos x="884" y="710"/>
                </a:cxn>
                <a:cxn ang="0">
                  <a:pos x="879" y="775"/>
                </a:cxn>
                <a:cxn ang="0">
                  <a:pos x="767" y="767"/>
                </a:cxn>
                <a:cxn ang="0">
                  <a:pos x="724" y="761"/>
                </a:cxn>
                <a:cxn ang="0">
                  <a:pos x="608" y="749"/>
                </a:cxn>
                <a:cxn ang="0">
                  <a:pos x="592" y="748"/>
                </a:cxn>
                <a:cxn ang="0">
                  <a:pos x="524" y="741"/>
                </a:cxn>
                <a:cxn ang="0">
                  <a:pos x="469" y="734"/>
                </a:cxn>
                <a:cxn ang="0">
                  <a:pos x="393" y="724"/>
                </a:cxn>
                <a:cxn ang="0">
                  <a:pos x="251" y="707"/>
                </a:cxn>
                <a:cxn ang="0">
                  <a:pos x="131" y="690"/>
                </a:cxn>
                <a:cxn ang="0">
                  <a:pos x="124" y="688"/>
                </a:cxn>
                <a:cxn ang="0">
                  <a:pos x="0" y="669"/>
                </a:cxn>
                <a:cxn ang="0">
                  <a:pos x="7" y="625"/>
                </a:cxn>
                <a:cxn ang="0">
                  <a:pos x="15" y="572"/>
                </a:cxn>
                <a:cxn ang="0">
                  <a:pos x="27" y="502"/>
                </a:cxn>
                <a:cxn ang="0">
                  <a:pos x="41" y="417"/>
                </a:cxn>
                <a:cxn ang="0">
                  <a:pos x="54" y="331"/>
                </a:cxn>
                <a:cxn ang="0">
                  <a:pos x="61" y="287"/>
                </a:cxn>
                <a:cxn ang="0">
                  <a:pos x="68" y="247"/>
                </a:cxn>
                <a:cxn ang="0">
                  <a:pos x="80" y="169"/>
                </a:cxn>
                <a:cxn ang="0">
                  <a:pos x="94" y="87"/>
                </a:cxn>
                <a:cxn ang="0">
                  <a:pos x="99" y="56"/>
                </a:cxn>
                <a:cxn ang="0">
                  <a:pos x="107" y="0"/>
                </a:cxn>
                <a:cxn ang="0">
                  <a:pos x="181" y="14"/>
                </a:cxn>
                <a:cxn ang="0">
                  <a:pos x="184" y="12"/>
                </a:cxn>
                <a:cxn ang="0">
                  <a:pos x="232" y="19"/>
                </a:cxn>
                <a:cxn ang="0">
                  <a:pos x="254" y="22"/>
                </a:cxn>
                <a:cxn ang="0">
                  <a:pos x="393" y="43"/>
                </a:cxn>
                <a:cxn ang="0">
                  <a:pos x="437" y="48"/>
                </a:cxn>
                <a:cxn ang="0">
                  <a:pos x="480" y="53"/>
                </a:cxn>
                <a:cxn ang="0">
                  <a:pos x="674" y="77"/>
                </a:cxn>
                <a:cxn ang="0">
                  <a:pos x="702" y="80"/>
                </a:cxn>
                <a:cxn ang="0">
                  <a:pos x="813" y="90"/>
                </a:cxn>
                <a:cxn ang="0">
                  <a:pos x="818" y="90"/>
                </a:cxn>
                <a:cxn ang="0">
                  <a:pos x="936" y="102"/>
                </a:cxn>
                <a:cxn ang="0">
                  <a:pos x="929" y="172"/>
                </a:cxn>
                <a:cxn ang="0">
                  <a:pos x="924" y="239"/>
                </a:cxn>
                <a:cxn ang="0">
                  <a:pos x="922" y="244"/>
                </a:cxn>
                <a:cxn ang="0">
                  <a:pos x="919" y="294"/>
                </a:cxn>
                <a:cxn ang="0">
                  <a:pos x="913" y="353"/>
                </a:cxn>
                <a:cxn ang="0">
                  <a:pos x="913" y="357"/>
                </a:cxn>
                <a:cxn ang="0">
                  <a:pos x="907" y="437"/>
                </a:cxn>
                <a:cxn ang="0">
                  <a:pos x="901" y="504"/>
                </a:cxn>
                <a:cxn ang="0">
                  <a:pos x="893" y="606"/>
                </a:cxn>
                <a:cxn ang="0">
                  <a:pos x="888" y="657"/>
                </a:cxn>
              </a:cxnLst>
              <a:rect l="0" t="0" r="r" b="b"/>
              <a:pathLst>
                <a:path w="936" h="775">
                  <a:moveTo>
                    <a:pt x="888" y="657"/>
                  </a:moveTo>
                  <a:lnTo>
                    <a:pt x="886" y="679"/>
                  </a:lnTo>
                  <a:lnTo>
                    <a:pt x="884" y="710"/>
                  </a:lnTo>
                  <a:lnTo>
                    <a:pt x="879" y="775"/>
                  </a:lnTo>
                  <a:lnTo>
                    <a:pt x="767" y="767"/>
                  </a:lnTo>
                  <a:lnTo>
                    <a:pt x="724" y="761"/>
                  </a:lnTo>
                  <a:lnTo>
                    <a:pt x="608" y="749"/>
                  </a:lnTo>
                  <a:lnTo>
                    <a:pt x="592" y="748"/>
                  </a:lnTo>
                  <a:lnTo>
                    <a:pt x="524" y="741"/>
                  </a:lnTo>
                  <a:lnTo>
                    <a:pt x="469" y="734"/>
                  </a:lnTo>
                  <a:lnTo>
                    <a:pt x="393" y="724"/>
                  </a:lnTo>
                  <a:lnTo>
                    <a:pt x="251" y="707"/>
                  </a:lnTo>
                  <a:lnTo>
                    <a:pt x="131" y="690"/>
                  </a:lnTo>
                  <a:lnTo>
                    <a:pt x="124" y="688"/>
                  </a:lnTo>
                  <a:lnTo>
                    <a:pt x="0" y="669"/>
                  </a:lnTo>
                  <a:lnTo>
                    <a:pt x="7" y="625"/>
                  </a:lnTo>
                  <a:lnTo>
                    <a:pt x="15" y="572"/>
                  </a:lnTo>
                  <a:lnTo>
                    <a:pt x="27" y="502"/>
                  </a:lnTo>
                  <a:lnTo>
                    <a:pt x="41" y="417"/>
                  </a:lnTo>
                  <a:lnTo>
                    <a:pt x="54" y="331"/>
                  </a:lnTo>
                  <a:lnTo>
                    <a:pt x="61" y="287"/>
                  </a:lnTo>
                  <a:lnTo>
                    <a:pt x="68" y="247"/>
                  </a:lnTo>
                  <a:lnTo>
                    <a:pt x="80" y="169"/>
                  </a:lnTo>
                  <a:lnTo>
                    <a:pt x="94" y="87"/>
                  </a:lnTo>
                  <a:lnTo>
                    <a:pt x="99" y="56"/>
                  </a:lnTo>
                  <a:lnTo>
                    <a:pt x="107" y="0"/>
                  </a:lnTo>
                  <a:lnTo>
                    <a:pt x="181" y="14"/>
                  </a:lnTo>
                  <a:lnTo>
                    <a:pt x="184" y="12"/>
                  </a:lnTo>
                  <a:lnTo>
                    <a:pt x="232" y="19"/>
                  </a:lnTo>
                  <a:lnTo>
                    <a:pt x="254" y="22"/>
                  </a:lnTo>
                  <a:lnTo>
                    <a:pt x="393" y="43"/>
                  </a:lnTo>
                  <a:lnTo>
                    <a:pt x="437" y="48"/>
                  </a:lnTo>
                  <a:lnTo>
                    <a:pt x="480" y="53"/>
                  </a:lnTo>
                  <a:lnTo>
                    <a:pt x="674" y="77"/>
                  </a:lnTo>
                  <a:lnTo>
                    <a:pt x="702" y="80"/>
                  </a:lnTo>
                  <a:lnTo>
                    <a:pt x="813" y="90"/>
                  </a:lnTo>
                  <a:lnTo>
                    <a:pt x="818" y="90"/>
                  </a:lnTo>
                  <a:lnTo>
                    <a:pt x="936" y="102"/>
                  </a:lnTo>
                  <a:lnTo>
                    <a:pt x="929" y="172"/>
                  </a:lnTo>
                  <a:lnTo>
                    <a:pt x="924" y="239"/>
                  </a:lnTo>
                  <a:lnTo>
                    <a:pt x="922" y="244"/>
                  </a:lnTo>
                  <a:lnTo>
                    <a:pt x="919" y="294"/>
                  </a:lnTo>
                  <a:lnTo>
                    <a:pt x="913" y="353"/>
                  </a:lnTo>
                  <a:lnTo>
                    <a:pt x="913" y="357"/>
                  </a:lnTo>
                  <a:lnTo>
                    <a:pt x="907" y="437"/>
                  </a:lnTo>
                  <a:lnTo>
                    <a:pt x="901" y="504"/>
                  </a:lnTo>
                  <a:lnTo>
                    <a:pt x="893" y="606"/>
                  </a:lnTo>
                  <a:lnTo>
                    <a:pt x="888" y="657"/>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568" name="Freeform 1800"/>
            <p:cNvSpPr>
              <a:spLocks noEditPoints="1"/>
            </p:cNvSpPr>
            <p:nvPr/>
          </p:nvSpPr>
          <p:spPr bwMode="auto">
            <a:xfrm>
              <a:off x="2720" y="1686"/>
              <a:ext cx="282" cy="299"/>
            </a:xfrm>
            <a:custGeom>
              <a:avLst/>
              <a:gdLst/>
              <a:ahLst/>
              <a:cxnLst>
                <a:cxn ang="0">
                  <a:pos x="591" y="358"/>
                </a:cxn>
                <a:cxn ang="0">
                  <a:pos x="596" y="382"/>
                </a:cxn>
                <a:cxn ang="0">
                  <a:pos x="634" y="329"/>
                </a:cxn>
                <a:cxn ang="0">
                  <a:pos x="670" y="333"/>
                </a:cxn>
                <a:cxn ang="0">
                  <a:pos x="641" y="452"/>
                </a:cxn>
                <a:cxn ang="0">
                  <a:pos x="624" y="580"/>
                </a:cxn>
                <a:cxn ang="0">
                  <a:pos x="637" y="666"/>
                </a:cxn>
                <a:cxn ang="0">
                  <a:pos x="584" y="731"/>
                </a:cxn>
                <a:cxn ang="0">
                  <a:pos x="448" y="739"/>
                </a:cxn>
                <a:cxn ang="0">
                  <a:pos x="296" y="744"/>
                </a:cxn>
                <a:cxn ang="0">
                  <a:pos x="261" y="720"/>
                </a:cxn>
                <a:cxn ang="0">
                  <a:pos x="236" y="690"/>
                </a:cxn>
                <a:cxn ang="0">
                  <a:pos x="224" y="643"/>
                </a:cxn>
                <a:cxn ang="0">
                  <a:pos x="219" y="606"/>
                </a:cxn>
                <a:cxn ang="0">
                  <a:pos x="212" y="567"/>
                </a:cxn>
                <a:cxn ang="0">
                  <a:pos x="191" y="509"/>
                </a:cxn>
                <a:cxn ang="0">
                  <a:pos x="157" y="490"/>
                </a:cxn>
                <a:cxn ang="0">
                  <a:pos x="123" y="449"/>
                </a:cxn>
                <a:cxn ang="0">
                  <a:pos x="82" y="428"/>
                </a:cxn>
                <a:cxn ang="0">
                  <a:pos x="38" y="403"/>
                </a:cxn>
                <a:cxn ang="0">
                  <a:pos x="19" y="362"/>
                </a:cxn>
                <a:cxn ang="0">
                  <a:pos x="17" y="334"/>
                </a:cxn>
                <a:cxn ang="0">
                  <a:pos x="17" y="302"/>
                </a:cxn>
                <a:cxn ang="0">
                  <a:pos x="29" y="264"/>
                </a:cxn>
                <a:cxn ang="0">
                  <a:pos x="5" y="244"/>
                </a:cxn>
                <a:cxn ang="0">
                  <a:pos x="12" y="210"/>
                </a:cxn>
                <a:cxn ang="0">
                  <a:pos x="38" y="177"/>
                </a:cxn>
                <a:cxn ang="0">
                  <a:pos x="62" y="164"/>
                </a:cxn>
                <a:cxn ang="0">
                  <a:pos x="63" y="58"/>
                </a:cxn>
                <a:cxn ang="0">
                  <a:pos x="147" y="37"/>
                </a:cxn>
                <a:cxn ang="0">
                  <a:pos x="244" y="51"/>
                </a:cxn>
                <a:cxn ang="0">
                  <a:pos x="296" y="65"/>
                </a:cxn>
                <a:cxn ang="0">
                  <a:pos x="313" y="82"/>
                </a:cxn>
                <a:cxn ang="0">
                  <a:pos x="441" y="123"/>
                </a:cxn>
                <a:cxn ang="0">
                  <a:pos x="480" y="138"/>
                </a:cxn>
                <a:cxn ang="0">
                  <a:pos x="495" y="145"/>
                </a:cxn>
                <a:cxn ang="0">
                  <a:pos x="511" y="138"/>
                </a:cxn>
                <a:cxn ang="0">
                  <a:pos x="528" y="141"/>
                </a:cxn>
                <a:cxn ang="0">
                  <a:pos x="550" y="147"/>
                </a:cxn>
                <a:cxn ang="0">
                  <a:pos x="565" y="158"/>
                </a:cxn>
                <a:cxn ang="0">
                  <a:pos x="576" y="170"/>
                </a:cxn>
                <a:cxn ang="0">
                  <a:pos x="598" y="186"/>
                </a:cxn>
                <a:cxn ang="0">
                  <a:pos x="603" y="199"/>
                </a:cxn>
                <a:cxn ang="0">
                  <a:pos x="603" y="218"/>
                </a:cxn>
                <a:cxn ang="0">
                  <a:pos x="594" y="242"/>
                </a:cxn>
                <a:cxn ang="0">
                  <a:pos x="608" y="244"/>
                </a:cxn>
                <a:cxn ang="0">
                  <a:pos x="617" y="261"/>
                </a:cxn>
                <a:cxn ang="0">
                  <a:pos x="622" y="278"/>
                </a:cxn>
                <a:cxn ang="0">
                  <a:pos x="615" y="309"/>
                </a:cxn>
                <a:cxn ang="0">
                  <a:pos x="695" y="252"/>
                </a:cxn>
                <a:cxn ang="0">
                  <a:pos x="694" y="287"/>
                </a:cxn>
                <a:cxn ang="0">
                  <a:pos x="670" y="331"/>
                </a:cxn>
                <a:cxn ang="0">
                  <a:pos x="673" y="268"/>
                </a:cxn>
              </a:cxnLst>
              <a:rect l="0" t="0" r="r" b="b"/>
              <a:pathLst>
                <a:path w="704" h="748">
                  <a:moveTo>
                    <a:pt x="615" y="309"/>
                  </a:moveTo>
                  <a:lnTo>
                    <a:pt x="605" y="316"/>
                  </a:lnTo>
                  <a:lnTo>
                    <a:pt x="606" y="324"/>
                  </a:lnTo>
                  <a:lnTo>
                    <a:pt x="591" y="351"/>
                  </a:lnTo>
                  <a:lnTo>
                    <a:pt x="591" y="358"/>
                  </a:lnTo>
                  <a:lnTo>
                    <a:pt x="589" y="365"/>
                  </a:lnTo>
                  <a:lnTo>
                    <a:pt x="594" y="372"/>
                  </a:lnTo>
                  <a:lnTo>
                    <a:pt x="589" y="368"/>
                  </a:lnTo>
                  <a:lnTo>
                    <a:pt x="586" y="377"/>
                  </a:lnTo>
                  <a:lnTo>
                    <a:pt x="596" y="382"/>
                  </a:lnTo>
                  <a:lnTo>
                    <a:pt x="600" y="382"/>
                  </a:lnTo>
                  <a:lnTo>
                    <a:pt x="606" y="368"/>
                  </a:lnTo>
                  <a:lnTo>
                    <a:pt x="618" y="362"/>
                  </a:lnTo>
                  <a:lnTo>
                    <a:pt x="622" y="355"/>
                  </a:lnTo>
                  <a:lnTo>
                    <a:pt x="634" y="329"/>
                  </a:lnTo>
                  <a:lnTo>
                    <a:pt x="641" y="326"/>
                  </a:lnTo>
                  <a:lnTo>
                    <a:pt x="641" y="329"/>
                  </a:lnTo>
                  <a:lnTo>
                    <a:pt x="654" y="317"/>
                  </a:lnTo>
                  <a:lnTo>
                    <a:pt x="663" y="329"/>
                  </a:lnTo>
                  <a:lnTo>
                    <a:pt x="670" y="333"/>
                  </a:lnTo>
                  <a:lnTo>
                    <a:pt x="664" y="353"/>
                  </a:lnTo>
                  <a:lnTo>
                    <a:pt x="654" y="377"/>
                  </a:lnTo>
                  <a:lnTo>
                    <a:pt x="651" y="413"/>
                  </a:lnTo>
                  <a:lnTo>
                    <a:pt x="654" y="439"/>
                  </a:lnTo>
                  <a:lnTo>
                    <a:pt x="641" y="452"/>
                  </a:lnTo>
                  <a:lnTo>
                    <a:pt x="634" y="488"/>
                  </a:lnTo>
                  <a:lnTo>
                    <a:pt x="641" y="526"/>
                  </a:lnTo>
                  <a:lnTo>
                    <a:pt x="632" y="548"/>
                  </a:lnTo>
                  <a:lnTo>
                    <a:pt x="630" y="561"/>
                  </a:lnTo>
                  <a:lnTo>
                    <a:pt x="624" y="580"/>
                  </a:lnTo>
                  <a:lnTo>
                    <a:pt x="624" y="608"/>
                  </a:lnTo>
                  <a:lnTo>
                    <a:pt x="630" y="626"/>
                  </a:lnTo>
                  <a:lnTo>
                    <a:pt x="627" y="637"/>
                  </a:lnTo>
                  <a:lnTo>
                    <a:pt x="634" y="645"/>
                  </a:lnTo>
                  <a:lnTo>
                    <a:pt x="637" y="666"/>
                  </a:lnTo>
                  <a:lnTo>
                    <a:pt x="646" y="676"/>
                  </a:lnTo>
                  <a:lnTo>
                    <a:pt x="644" y="695"/>
                  </a:lnTo>
                  <a:lnTo>
                    <a:pt x="646" y="725"/>
                  </a:lnTo>
                  <a:lnTo>
                    <a:pt x="596" y="729"/>
                  </a:lnTo>
                  <a:lnTo>
                    <a:pt x="584" y="731"/>
                  </a:lnTo>
                  <a:lnTo>
                    <a:pt x="533" y="734"/>
                  </a:lnTo>
                  <a:lnTo>
                    <a:pt x="526" y="736"/>
                  </a:lnTo>
                  <a:lnTo>
                    <a:pt x="506" y="737"/>
                  </a:lnTo>
                  <a:lnTo>
                    <a:pt x="453" y="739"/>
                  </a:lnTo>
                  <a:lnTo>
                    <a:pt x="448" y="739"/>
                  </a:lnTo>
                  <a:lnTo>
                    <a:pt x="395" y="742"/>
                  </a:lnTo>
                  <a:lnTo>
                    <a:pt x="383" y="742"/>
                  </a:lnTo>
                  <a:lnTo>
                    <a:pt x="321" y="746"/>
                  </a:lnTo>
                  <a:lnTo>
                    <a:pt x="294" y="748"/>
                  </a:lnTo>
                  <a:lnTo>
                    <a:pt x="296" y="744"/>
                  </a:lnTo>
                  <a:lnTo>
                    <a:pt x="294" y="739"/>
                  </a:lnTo>
                  <a:lnTo>
                    <a:pt x="291" y="737"/>
                  </a:lnTo>
                  <a:lnTo>
                    <a:pt x="287" y="725"/>
                  </a:lnTo>
                  <a:lnTo>
                    <a:pt x="280" y="724"/>
                  </a:lnTo>
                  <a:lnTo>
                    <a:pt x="261" y="720"/>
                  </a:lnTo>
                  <a:lnTo>
                    <a:pt x="258" y="720"/>
                  </a:lnTo>
                  <a:lnTo>
                    <a:pt x="248" y="717"/>
                  </a:lnTo>
                  <a:lnTo>
                    <a:pt x="239" y="710"/>
                  </a:lnTo>
                  <a:lnTo>
                    <a:pt x="238" y="703"/>
                  </a:lnTo>
                  <a:lnTo>
                    <a:pt x="236" y="690"/>
                  </a:lnTo>
                  <a:lnTo>
                    <a:pt x="229" y="679"/>
                  </a:lnTo>
                  <a:lnTo>
                    <a:pt x="227" y="667"/>
                  </a:lnTo>
                  <a:lnTo>
                    <a:pt x="226" y="654"/>
                  </a:lnTo>
                  <a:lnTo>
                    <a:pt x="224" y="654"/>
                  </a:lnTo>
                  <a:lnTo>
                    <a:pt x="224" y="643"/>
                  </a:lnTo>
                  <a:lnTo>
                    <a:pt x="234" y="623"/>
                  </a:lnTo>
                  <a:lnTo>
                    <a:pt x="236" y="620"/>
                  </a:lnTo>
                  <a:lnTo>
                    <a:pt x="234" y="614"/>
                  </a:lnTo>
                  <a:lnTo>
                    <a:pt x="220" y="608"/>
                  </a:lnTo>
                  <a:lnTo>
                    <a:pt x="219" y="606"/>
                  </a:lnTo>
                  <a:lnTo>
                    <a:pt x="215" y="596"/>
                  </a:lnTo>
                  <a:lnTo>
                    <a:pt x="214" y="589"/>
                  </a:lnTo>
                  <a:lnTo>
                    <a:pt x="214" y="584"/>
                  </a:lnTo>
                  <a:lnTo>
                    <a:pt x="212" y="575"/>
                  </a:lnTo>
                  <a:lnTo>
                    <a:pt x="212" y="567"/>
                  </a:lnTo>
                  <a:lnTo>
                    <a:pt x="209" y="555"/>
                  </a:lnTo>
                  <a:lnTo>
                    <a:pt x="209" y="546"/>
                  </a:lnTo>
                  <a:lnTo>
                    <a:pt x="209" y="536"/>
                  </a:lnTo>
                  <a:lnTo>
                    <a:pt x="203" y="526"/>
                  </a:lnTo>
                  <a:lnTo>
                    <a:pt x="191" y="509"/>
                  </a:lnTo>
                  <a:lnTo>
                    <a:pt x="185" y="503"/>
                  </a:lnTo>
                  <a:lnTo>
                    <a:pt x="173" y="495"/>
                  </a:lnTo>
                  <a:lnTo>
                    <a:pt x="168" y="495"/>
                  </a:lnTo>
                  <a:lnTo>
                    <a:pt x="164" y="495"/>
                  </a:lnTo>
                  <a:lnTo>
                    <a:pt x="157" y="490"/>
                  </a:lnTo>
                  <a:lnTo>
                    <a:pt x="145" y="479"/>
                  </a:lnTo>
                  <a:lnTo>
                    <a:pt x="133" y="471"/>
                  </a:lnTo>
                  <a:lnTo>
                    <a:pt x="128" y="459"/>
                  </a:lnTo>
                  <a:lnTo>
                    <a:pt x="123" y="454"/>
                  </a:lnTo>
                  <a:lnTo>
                    <a:pt x="123" y="449"/>
                  </a:lnTo>
                  <a:lnTo>
                    <a:pt x="121" y="445"/>
                  </a:lnTo>
                  <a:lnTo>
                    <a:pt x="116" y="442"/>
                  </a:lnTo>
                  <a:lnTo>
                    <a:pt x="103" y="433"/>
                  </a:lnTo>
                  <a:lnTo>
                    <a:pt x="87" y="430"/>
                  </a:lnTo>
                  <a:lnTo>
                    <a:pt x="82" y="428"/>
                  </a:lnTo>
                  <a:lnTo>
                    <a:pt x="77" y="421"/>
                  </a:lnTo>
                  <a:lnTo>
                    <a:pt x="74" y="415"/>
                  </a:lnTo>
                  <a:lnTo>
                    <a:pt x="70" y="411"/>
                  </a:lnTo>
                  <a:lnTo>
                    <a:pt x="51" y="409"/>
                  </a:lnTo>
                  <a:lnTo>
                    <a:pt x="38" y="403"/>
                  </a:lnTo>
                  <a:lnTo>
                    <a:pt x="36" y="398"/>
                  </a:lnTo>
                  <a:lnTo>
                    <a:pt x="22" y="387"/>
                  </a:lnTo>
                  <a:lnTo>
                    <a:pt x="14" y="380"/>
                  </a:lnTo>
                  <a:lnTo>
                    <a:pt x="19" y="367"/>
                  </a:lnTo>
                  <a:lnTo>
                    <a:pt x="19" y="362"/>
                  </a:lnTo>
                  <a:lnTo>
                    <a:pt x="17" y="355"/>
                  </a:lnTo>
                  <a:lnTo>
                    <a:pt x="19" y="353"/>
                  </a:lnTo>
                  <a:lnTo>
                    <a:pt x="19" y="350"/>
                  </a:lnTo>
                  <a:lnTo>
                    <a:pt x="17" y="338"/>
                  </a:lnTo>
                  <a:lnTo>
                    <a:pt x="17" y="334"/>
                  </a:lnTo>
                  <a:lnTo>
                    <a:pt x="14" y="328"/>
                  </a:lnTo>
                  <a:lnTo>
                    <a:pt x="19" y="319"/>
                  </a:lnTo>
                  <a:lnTo>
                    <a:pt x="19" y="312"/>
                  </a:lnTo>
                  <a:lnTo>
                    <a:pt x="17" y="307"/>
                  </a:lnTo>
                  <a:lnTo>
                    <a:pt x="17" y="302"/>
                  </a:lnTo>
                  <a:lnTo>
                    <a:pt x="17" y="288"/>
                  </a:lnTo>
                  <a:lnTo>
                    <a:pt x="22" y="285"/>
                  </a:lnTo>
                  <a:lnTo>
                    <a:pt x="24" y="276"/>
                  </a:lnTo>
                  <a:lnTo>
                    <a:pt x="29" y="271"/>
                  </a:lnTo>
                  <a:lnTo>
                    <a:pt x="29" y="264"/>
                  </a:lnTo>
                  <a:lnTo>
                    <a:pt x="28" y="261"/>
                  </a:lnTo>
                  <a:lnTo>
                    <a:pt x="24" y="259"/>
                  </a:lnTo>
                  <a:lnTo>
                    <a:pt x="19" y="246"/>
                  </a:lnTo>
                  <a:lnTo>
                    <a:pt x="14" y="244"/>
                  </a:lnTo>
                  <a:lnTo>
                    <a:pt x="5" y="244"/>
                  </a:lnTo>
                  <a:lnTo>
                    <a:pt x="0" y="240"/>
                  </a:lnTo>
                  <a:lnTo>
                    <a:pt x="0" y="230"/>
                  </a:lnTo>
                  <a:lnTo>
                    <a:pt x="2" y="218"/>
                  </a:lnTo>
                  <a:lnTo>
                    <a:pt x="5" y="215"/>
                  </a:lnTo>
                  <a:lnTo>
                    <a:pt x="12" y="210"/>
                  </a:lnTo>
                  <a:lnTo>
                    <a:pt x="14" y="198"/>
                  </a:lnTo>
                  <a:lnTo>
                    <a:pt x="16" y="196"/>
                  </a:lnTo>
                  <a:lnTo>
                    <a:pt x="19" y="187"/>
                  </a:lnTo>
                  <a:lnTo>
                    <a:pt x="24" y="184"/>
                  </a:lnTo>
                  <a:lnTo>
                    <a:pt x="38" y="177"/>
                  </a:lnTo>
                  <a:lnTo>
                    <a:pt x="39" y="172"/>
                  </a:lnTo>
                  <a:lnTo>
                    <a:pt x="48" y="172"/>
                  </a:lnTo>
                  <a:lnTo>
                    <a:pt x="51" y="164"/>
                  </a:lnTo>
                  <a:lnTo>
                    <a:pt x="58" y="165"/>
                  </a:lnTo>
                  <a:lnTo>
                    <a:pt x="62" y="164"/>
                  </a:lnTo>
                  <a:lnTo>
                    <a:pt x="63" y="158"/>
                  </a:lnTo>
                  <a:lnTo>
                    <a:pt x="67" y="155"/>
                  </a:lnTo>
                  <a:lnTo>
                    <a:pt x="67" y="141"/>
                  </a:lnTo>
                  <a:lnTo>
                    <a:pt x="65" y="99"/>
                  </a:lnTo>
                  <a:lnTo>
                    <a:pt x="63" y="58"/>
                  </a:lnTo>
                  <a:lnTo>
                    <a:pt x="72" y="59"/>
                  </a:lnTo>
                  <a:lnTo>
                    <a:pt x="86" y="42"/>
                  </a:lnTo>
                  <a:lnTo>
                    <a:pt x="96" y="53"/>
                  </a:lnTo>
                  <a:lnTo>
                    <a:pt x="106" y="53"/>
                  </a:lnTo>
                  <a:lnTo>
                    <a:pt x="147" y="37"/>
                  </a:lnTo>
                  <a:lnTo>
                    <a:pt x="227" y="0"/>
                  </a:lnTo>
                  <a:lnTo>
                    <a:pt x="238" y="5"/>
                  </a:lnTo>
                  <a:lnTo>
                    <a:pt x="238" y="12"/>
                  </a:lnTo>
                  <a:lnTo>
                    <a:pt x="222" y="63"/>
                  </a:lnTo>
                  <a:lnTo>
                    <a:pt x="244" y="51"/>
                  </a:lnTo>
                  <a:lnTo>
                    <a:pt x="267" y="59"/>
                  </a:lnTo>
                  <a:lnTo>
                    <a:pt x="284" y="61"/>
                  </a:lnTo>
                  <a:lnTo>
                    <a:pt x="285" y="66"/>
                  </a:lnTo>
                  <a:lnTo>
                    <a:pt x="294" y="65"/>
                  </a:lnTo>
                  <a:lnTo>
                    <a:pt x="296" y="65"/>
                  </a:lnTo>
                  <a:lnTo>
                    <a:pt x="296" y="68"/>
                  </a:lnTo>
                  <a:lnTo>
                    <a:pt x="299" y="68"/>
                  </a:lnTo>
                  <a:lnTo>
                    <a:pt x="301" y="71"/>
                  </a:lnTo>
                  <a:lnTo>
                    <a:pt x="306" y="71"/>
                  </a:lnTo>
                  <a:lnTo>
                    <a:pt x="313" y="82"/>
                  </a:lnTo>
                  <a:lnTo>
                    <a:pt x="316" y="88"/>
                  </a:lnTo>
                  <a:lnTo>
                    <a:pt x="320" y="94"/>
                  </a:lnTo>
                  <a:lnTo>
                    <a:pt x="320" y="99"/>
                  </a:lnTo>
                  <a:lnTo>
                    <a:pt x="342" y="102"/>
                  </a:lnTo>
                  <a:lnTo>
                    <a:pt x="441" y="123"/>
                  </a:lnTo>
                  <a:lnTo>
                    <a:pt x="454" y="129"/>
                  </a:lnTo>
                  <a:lnTo>
                    <a:pt x="461" y="133"/>
                  </a:lnTo>
                  <a:lnTo>
                    <a:pt x="477" y="140"/>
                  </a:lnTo>
                  <a:lnTo>
                    <a:pt x="477" y="138"/>
                  </a:lnTo>
                  <a:lnTo>
                    <a:pt x="480" y="138"/>
                  </a:lnTo>
                  <a:lnTo>
                    <a:pt x="480" y="141"/>
                  </a:lnTo>
                  <a:lnTo>
                    <a:pt x="485" y="138"/>
                  </a:lnTo>
                  <a:lnTo>
                    <a:pt x="489" y="140"/>
                  </a:lnTo>
                  <a:lnTo>
                    <a:pt x="492" y="140"/>
                  </a:lnTo>
                  <a:lnTo>
                    <a:pt x="495" y="145"/>
                  </a:lnTo>
                  <a:lnTo>
                    <a:pt x="499" y="143"/>
                  </a:lnTo>
                  <a:lnTo>
                    <a:pt x="501" y="140"/>
                  </a:lnTo>
                  <a:lnTo>
                    <a:pt x="504" y="141"/>
                  </a:lnTo>
                  <a:lnTo>
                    <a:pt x="506" y="140"/>
                  </a:lnTo>
                  <a:lnTo>
                    <a:pt x="511" y="138"/>
                  </a:lnTo>
                  <a:lnTo>
                    <a:pt x="513" y="140"/>
                  </a:lnTo>
                  <a:lnTo>
                    <a:pt x="514" y="141"/>
                  </a:lnTo>
                  <a:lnTo>
                    <a:pt x="518" y="141"/>
                  </a:lnTo>
                  <a:lnTo>
                    <a:pt x="524" y="143"/>
                  </a:lnTo>
                  <a:lnTo>
                    <a:pt x="528" y="141"/>
                  </a:lnTo>
                  <a:lnTo>
                    <a:pt x="533" y="145"/>
                  </a:lnTo>
                  <a:lnTo>
                    <a:pt x="536" y="147"/>
                  </a:lnTo>
                  <a:lnTo>
                    <a:pt x="542" y="145"/>
                  </a:lnTo>
                  <a:lnTo>
                    <a:pt x="547" y="148"/>
                  </a:lnTo>
                  <a:lnTo>
                    <a:pt x="550" y="147"/>
                  </a:lnTo>
                  <a:lnTo>
                    <a:pt x="553" y="148"/>
                  </a:lnTo>
                  <a:lnTo>
                    <a:pt x="559" y="150"/>
                  </a:lnTo>
                  <a:lnTo>
                    <a:pt x="560" y="152"/>
                  </a:lnTo>
                  <a:lnTo>
                    <a:pt x="562" y="157"/>
                  </a:lnTo>
                  <a:lnTo>
                    <a:pt x="565" y="158"/>
                  </a:lnTo>
                  <a:lnTo>
                    <a:pt x="559" y="165"/>
                  </a:lnTo>
                  <a:lnTo>
                    <a:pt x="559" y="169"/>
                  </a:lnTo>
                  <a:lnTo>
                    <a:pt x="564" y="172"/>
                  </a:lnTo>
                  <a:lnTo>
                    <a:pt x="567" y="174"/>
                  </a:lnTo>
                  <a:lnTo>
                    <a:pt x="576" y="170"/>
                  </a:lnTo>
                  <a:lnTo>
                    <a:pt x="577" y="176"/>
                  </a:lnTo>
                  <a:lnTo>
                    <a:pt x="589" y="177"/>
                  </a:lnTo>
                  <a:lnTo>
                    <a:pt x="593" y="182"/>
                  </a:lnTo>
                  <a:lnTo>
                    <a:pt x="598" y="184"/>
                  </a:lnTo>
                  <a:lnTo>
                    <a:pt x="598" y="186"/>
                  </a:lnTo>
                  <a:lnTo>
                    <a:pt x="601" y="187"/>
                  </a:lnTo>
                  <a:lnTo>
                    <a:pt x="601" y="189"/>
                  </a:lnTo>
                  <a:lnTo>
                    <a:pt x="598" y="191"/>
                  </a:lnTo>
                  <a:lnTo>
                    <a:pt x="596" y="193"/>
                  </a:lnTo>
                  <a:lnTo>
                    <a:pt x="603" y="199"/>
                  </a:lnTo>
                  <a:lnTo>
                    <a:pt x="603" y="201"/>
                  </a:lnTo>
                  <a:lnTo>
                    <a:pt x="603" y="206"/>
                  </a:lnTo>
                  <a:lnTo>
                    <a:pt x="598" y="208"/>
                  </a:lnTo>
                  <a:lnTo>
                    <a:pt x="600" y="211"/>
                  </a:lnTo>
                  <a:lnTo>
                    <a:pt x="603" y="218"/>
                  </a:lnTo>
                  <a:lnTo>
                    <a:pt x="601" y="225"/>
                  </a:lnTo>
                  <a:lnTo>
                    <a:pt x="594" y="228"/>
                  </a:lnTo>
                  <a:lnTo>
                    <a:pt x="598" y="235"/>
                  </a:lnTo>
                  <a:lnTo>
                    <a:pt x="594" y="242"/>
                  </a:lnTo>
                  <a:lnTo>
                    <a:pt x="594" y="242"/>
                  </a:lnTo>
                  <a:lnTo>
                    <a:pt x="596" y="240"/>
                  </a:lnTo>
                  <a:lnTo>
                    <a:pt x="596" y="240"/>
                  </a:lnTo>
                  <a:lnTo>
                    <a:pt x="600" y="246"/>
                  </a:lnTo>
                  <a:lnTo>
                    <a:pt x="600" y="242"/>
                  </a:lnTo>
                  <a:lnTo>
                    <a:pt x="608" y="244"/>
                  </a:lnTo>
                  <a:lnTo>
                    <a:pt x="617" y="235"/>
                  </a:lnTo>
                  <a:lnTo>
                    <a:pt x="622" y="240"/>
                  </a:lnTo>
                  <a:lnTo>
                    <a:pt x="622" y="242"/>
                  </a:lnTo>
                  <a:lnTo>
                    <a:pt x="617" y="256"/>
                  </a:lnTo>
                  <a:lnTo>
                    <a:pt x="617" y="261"/>
                  </a:lnTo>
                  <a:lnTo>
                    <a:pt x="615" y="263"/>
                  </a:lnTo>
                  <a:lnTo>
                    <a:pt x="615" y="266"/>
                  </a:lnTo>
                  <a:lnTo>
                    <a:pt x="613" y="268"/>
                  </a:lnTo>
                  <a:lnTo>
                    <a:pt x="615" y="273"/>
                  </a:lnTo>
                  <a:lnTo>
                    <a:pt x="622" y="278"/>
                  </a:lnTo>
                  <a:lnTo>
                    <a:pt x="624" y="283"/>
                  </a:lnTo>
                  <a:lnTo>
                    <a:pt x="634" y="285"/>
                  </a:lnTo>
                  <a:lnTo>
                    <a:pt x="630" y="292"/>
                  </a:lnTo>
                  <a:lnTo>
                    <a:pt x="630" y="302"/>
                  </a:lnTo>
                  <a:lnTo>
                    <a:pt x="615" y="309"/>
                  </a:lnTo>
                  <a:close/>
                  <a:moveTo>
                    <a:pt x="695" y="246"/>
                  </a:moveTo>
                  <a:lnTo>
                    <a:pt x="700" y="244"/>
                  </a:lnTo>
                  <a:lnTo>
                    <a:pt x="704" y="254"/>
                  </a:lnTo>
                  <a:lnTo>
                    <a:pt x="700" y="257"/>
                  </a:lnTo>
                  <a:lnTo>
                    <a:pt x="695" y="252"/>
                  </a:lnTo>
                  <a:lnTo>
                    <a:pt x="699" y="269"/>
                  </a:lnTo>
                  <a:lnTo>
                    <a:pt x="692" y="269"/>
                  </a:lnTo>
                  <a:lnTo>
                    <a:pt x="697" y="278"/>
                  </a:lnTo>
                  <a:lnTo>
                    <a:pt x="692" y="280"/>
                  </a:lnTo>
                  <a:lnTo>
                    <a:pt x="694" y="287"/>
                  </a:lnTo>
                  <a:lnTo>
                    <a:pt x="690" y="285"/>
                  </a:lnTo>
                  <a:lnTo>
                    <a:pt x="683" y="298"/>
                  </a:lnTo>
                  <a:lnTo>
                    <a:pt x="685" y="307"/>
                  </a:lnTo>
                  <a:lnTo>
                    <a:pt x="682" y="317"/>
                  </a:lnTo>
                  <a:lnTo>
                    <a:pt x="670" y="331"/>
                  </a:lnTo>
                  <a:lnTo>
                    <a:pt x="661" y="326"/>
                  </a:lnTo>
                  <a:lnTo>
                    <a:pt x="658" y="314"/>
                  </a:lnTo>
                  <a:lnTo>
                    <a:pt x="663" y="295"/>
                  </a:lnTo>
                  <a:lnTo>
                    <a:pt x="670" y="288"/>
                  </a:lnTo>
                  <a:lnTo>
                    <a:pt x="673" y="268"/>
                  </a:lnTo>
                  <a:lnTo>
                    <a:pt x="680" y="269"/>
                  </a:lnTo>
                  <a:lnTo>
                    <a:pt x="692" y="246"/>
                  </a:lnTo>
                  <a:lnTo>
                    <a:pt x="695" y="246"/>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569" name="Freeform 1801"/>
            <p:cNvSpPr>
              <a:spLocks/>
            </p:cNvSpPr>
            <p:nvPr/>
          </p:nvSpPr>
          <p:spPr bwMode="auto">
            <a:xfrm>
              <a:off x="2541" y="1919"/>
              <a:ext cx="324" cy="212"/>
            </a:xfrm>
            <a:custGeom>
              <a:avLst/>
              <a:gdLst/>
              <a:ahLst/>
              <a:cxnLst>
                <a:cxn ang="0">
                  <a:pos x="686" y="483"/>
                </a:cxn>
                <a:cxn ang="0">
                  <a:pos x="662" y="500"/>
                </a:cxn>
                <a:cxn ang="0">
                  <a:pos x="669" y="524"/>
                </a:cxn>
                <a:cxn ang="0">
                  <a:pos x="656" y="527"/>
                </a:cxn>
                <a:cxn ang="0">
                  <a:pos x="649" y="520"/>
                </a:cxn>
                <a:cxn ang="0">
                  <a:pos x="640" y="512"/>
                </a:cxn>
                <a:cxn ang="0">
                  <a:pos x="627" y="497"/>
                </a:cxn>
                <a:cxn ang="0">
                  <a:pos x="563" y="497"/>
                </a:cxn>
                <a:cxn ang="0">
                  <a:pos x="447" y="503"/>
                </a:cxn>
                <a:cxn ang="0">
                  <a:pos x="331" y="507"/>
                </a:cxn>
                <a:cxn ang="0">
                  <a:pos x="217" y="509"/>
                </a:cxn>
                <a:cxn ang="0">
                  <a:pos x="109" y="502"/>
                </a:cxn>
                <a:cxn ang="0">
                  <a:pos x="99" y="464"/>
                </a:cxn>
                <a:cxn ang="0">
                  <a:pos x="95" y="437"/>
                </a:cxn>
                <a:cxn ang="0">
                  <a:pos x="94" y="409"/>
                </a:cxn>
                <a:cxn ang="0">
                  <a:pos x="89" y="403"/>
                </a:cxn>
                <a:cxn ang="0">
                  <a:pos x="92" y="389"/>
                </a:cxn>
                <a:cxn ang="0">
                  <a:pos x="87" y="360"/>
                </a:cxn>
                <a:cxn ang="0">
                  <a:pos x="78" y="351"/>
                </a:cxn>
                <a:cxn ang="0">
                  <a:pos x="68" y="346"/>
                </a:cxn>
                <a:cxn ang="0">
                  <a:pos x="66" y="328"/>
                </a:cxn>
                <a:cxn ang="0">
                  <a:pos x="66" y="314"/>
                </a:cxn>
                <a:cxn ang="0">
                  <a:pos x="58" y="285"/>
                </a:cxn>
                <a:cxn ang="0">
                  <a:pos x="53" y="269"/>
                </a:cxn>
                <a:cxn ang="0">
                  <a:pos x="42" y="247"/>
                </a:cxn>
                <a:cxn ang="0">
                  <a:pos x="37" y="223"/>
                </a:cxn>
                <a:cxn ang="0">
                  <a:pos x="25" y="210"/>
                </a:cxn>
                <a:cxn ang="0">
                  <a:pos x="29" y="189"/>
                </a:cxn>
                <a:cxn ang="0">
                  <a:pos x="17" y="170"/>
                </a:cxn>
                <a:cxn ang="0">
                  <a:pos x="8" y="155"/>
                </a:cxn>
                <a:cxn ang="0">
                  <a:pos x="5" y="133"/>
                </a:cxn>
                <a:cxn ang="0">
                  <a:pos x="12" y="116"/>
                </a:cxn>
                <a:cxn ang="0">
                  <a:pos x="17" y="97"/>
                </a:cxn>
                <a:cxn ang="0">
                  <a:pos x="22" y="83"/>
                </a:cxn>
                <a:cxn ang="0">
                  <a:pos x="10" y="61"/>
                </a:cxn>
                <a:cxn ang="0">
                  <a:pos x="8" y="49"/>
                </a:cxn>
                <a:cxn ang="0">
                  <a:pos x="10" y="30"/>
                </a:cxn>
                <a:cxn ang="0">
                  <a:pos x="22" y="13"/>
                </a:cxn>
                <a:cxn ang="0">
                  <a:pos x="152" y="13"/>
                </a:cxn>
                <a:cxn ang="0">
                  <a:pos x="292" y="12"/>
                </a:cxn>
                <a:cxn ang="0">
                  <a:pos x="439" y="8"/>
                </a:cxn>
                <a:cxn ang="0">
                  <a:pos x="556" y="5"/>
                </a:cxn>
                <a:cxn ang="0">
                  <a:pos x="661" y="5"/>
                </a:cxn>
                <a:cxn ang="0">
                  <a:pos x="681" y="30"/>
                </a:cxn>
                <a:cxn ang="0">
                  <a:pos x="671" y="70"/>
                </a:cxn>
                <a:cxn ang="0">
                  <a:pos x="683" y="106"/>
                </a:cxn>
                <a:cxn ang="0">
                  <a:pos x="705" y="136"/>
                </a:cxn>
                <a:cxn ang="0">
                  <a:pos x="738" y="153"/>
                </a:cxn>
                <a:cxn ang="0">
                  <a:pos x="741" y="165"/>
                </a:cxn>
                <a:cxn ang="0">
                  <a:pos x="761" y="182"/>
                </a:cxn>
                <a:cxn ang="0">
                  <a:pos x="773" y="206"/>
                </a:cxn>
                <a:cxn ang="0">
                  <a:pos x="801" y="225"/>
                </a:cxn>
                <a:cxn ang="0">
                  <a:pos x="808" y="240"/>
                </a:cxn>
                <a:cxn ang="0">
                  <a:pos x="797" y="283"/>
                </a:cxn>
                <a:cxn ang="0">
                  <a:pos x="787" y="314"/>
                </a:cxn>
                <a:cxn ang="0">
                  <a:pos x="773" y="328"/>
                </a:cxn>
                <a:cxn ang="0">
                  <a:pos x="743" y="343"/>
                </a:cxn>
                <a:cxn ang="0">
                  <a:pos x="707" y="348"/>
                </a:cxn>
                <a:cxn ang="0">
                  <a:pos x="695" y="377"/>
                </a:cxn>
                <a:cxn ang="0">
                  <a:pos x="710" y="396"/>
                </a:cxn>
                <a:cxn ang="0">
                  <a:pos x="714" y="433"/>
                </a:cxn>
                <a:cxn ang="0">
                  <a:pos x="698" y="473"/>
                </a:cxn>
              </a:cxnLst>
              <a:rect l="0" t="0" r="r" b="b"/>
              <a:pathLst>
                <a:path w="809" h="531">
                  <a:moveTo>
                    <a:pt x="698" y="473"/>
                  </a:moveTo>
                  <a:lnTo>
                    <a:pt x="697" y="476"/>
                  </a:lnTo>
                  <a:lnTo>
                    <a:pt x="693" y="481"/>
                  </a:lnTo>
                  <a:lnTo>
                    <a:pt x="686" y="483"/>
                  </a:lnTo>
                  <a:lnTo>
                    <a:pt x="681" y="485"/>
                  </a:lnTo>
                  <a:lnTo>
                    <a:pt x="666" y="491"/>
                  </a:lnTo>
                  <a:lnTo>
                    <a:pt x="662" y="497"/>
                  </a:lnTo>
                  <a:lnTo>
                    <a:pt x="662" y="500"/>
                  </a:lnTo>
                  <a:lnTo>
                    <a:pt x="666" y="503"/>
                  </a:lnTo>
                  <a:lnTo>
                    <a:pt x="667" y="509"/>
                  </a:lnTo>
                  <a:lnTo>
                    <a:pt x="666" y="517"/>
                  </a:lnTo>
                  <a:lnTo>
                    <a:pt x="669" y="524"/>
                  </a:lnTo>
                  <a:lnTo>
                    <a:pt x="667" y="527"/>
                  </a:lnTo>
                  <a:lnTo>
                    <a:pt x="662" y="527"/>
                  </a:lnTo>
                  <a:lnTo>
                    <a:pt x="659" y="531"/>
                  </a:lnTo>
                  <a:lnTo>
                    <a:pt x="656" y="527"/>
                  </a:lnTo>
                  <a:lnTo>
                    <a:pt x="654" y="527"/>
                  </a:lnTo>
                  <a:lnTo>
                    <a:pt x="652" y="526"/>
                  </a:lnTo>
                  <a:lnTo>
                    <a:pt x="649" y="524"/>
                  </a:lnTo>
                  <a:lnTo>
                    <a:pt x="649" y="520"/>
                  </a:lnTo>
                  <a:lnTo>
                    <a:pt x="647" y="519"/>
                  </a:lnTo>
                  <a:lnTo>
                    <a:pt x="647" y="517"/>
                  </a:lnTo>
                  <a:lnTo>
                    <a:pt x="642" y="515"/>
                  </a:lnTo>
                  <a:lnTo>
                    <a:pt x="640" y="512"/>
                  </a:lnTo>
                  <a:lnTo>
                    <a:pt x="637" y="509"/>
                  </a:lnTo>
                  <a:lnTo>
                    <a:pt x="635" y="503"/>
                  </a:lnTo>
                  <a:lnTo>
                    <a:pt x="627" y="502"/>
                  </a:lnTo>
                  <a:lnTo>
                    <a:pt x="627" y="497"/>
                  </a:lnTo>
                  <a:lnTo>
                    <a:pt x="623" y="495"/>
                  </a:lnTo>
                  <a:lnTo>
                    <a:pt x="620" y="491"/>
                  </a:lnTo>
                  <a:lnTo>
                    <a:pt x="594" y="493"/>
                  </a:lnTo>
                  <a:lnTo>
                    <a:pt x="563" y="497"/>
                  </a:lnTo>
                  <a:lnTo>
                    <a:pt x="541" y="497"/>
                  </a:lnTo>
                  <a:lnTo>
                    <a:pt x="505" y="500"/>
                  </a:lnTo>
                  <a:lnTo>
                    <a:pt x="497" y="500"/>
                  </a:lnTo>
                  <a:lnTo>
                    <a:pt x="447" y="503"/>
                  </a:lnTo>
                  <a:lnTo>
                    <a:pt x="413" y="505"/>
                  </a:lnTo>
                  <a:lnTo>
                    <a:pt x="389" y="505"/>
                  </a:lnTo>
                  <a:lnTo>
                    <a:pt x="360" y="507"/>
                  </a:lnTo>
                  <a:lnTo>
                    <a:pt x="331" y="507"/>
                  </a:lnTo>
                  <a:lnTo>
                    <a:pt x="302" y="509"/>
                  </a:lnTo>
                  <a:lnTo>
                    <a:pt x="271" y="509"/>
                  </a:lnTo>
                  <a:lnTo>
                    <a:pt x="251" y="509"/>
                  </a:lnTo>
                  <a:lnTo>
                    <a:pt x="217" y="509"/>
                  </a:lnTo>
                  <a:lnTo>
                    <a:pt x="177" y="509"/>
                  </a:lnTo>
                  <a:lnTo>
                    <a:pt x="157" y="509"/>
                  </a:lnTo>
                  <a:lnTo>
                    <a:pt x="107" y="507"/>
                  </a:lnTo>
                  <a:lnTo>
                    <a:pt x="109" y="502"/>
                  </a:lnTo>
                  <a:lnTo>
                    <a:pt x="107" y="498"/>
                  </a:lnTo>
                  <a:lnTo>
                    <a:pt x="94" y="483"/>
                  </a:lnTo>
                  <a:lnTo>
                    <a:pt x="97" y="473"/>
                  </a:lnTo>
                  <a:lnTo>
                    <a:pt x="99" y="464"/>
                  </a:lnTo>
                  <a:lnTo>
                    <a:pt x="99" y="459"/>
                  </a:lnTo>
                  <a:lnTo>
                    <a:pt x="99" y="454"/>
                  </a:lnTo>
                  <a:lnTo>
                    <a:pt x="99" y="442"/>
                  </a:lnTo>
                  <a:lnTo>
                    <a:pt x="95" y="437"/>
                  </a:lnTo>
                  <a:lnTo>
                    <a:pt x="97" y="432"/>
                  </a:lnTo>
                  <a:lnTo>
                    <a:pt x="94" y="427"/>
                  </a:lnTo>
                  <a:lnTo>
                    <a:pt x="97" y="420"/>
                  </a:lnTo>
                  <a:lnTo>
                    <a:pt x="94" y="409"/>
                  </a:lnTo>
                  <a:lnTo>
                    <a:pt x="95" y="409"/>
                  </a:lnTo>
                  <a:lnTo>
                    <a:pt x="97" y="408"/>
                  </a:lnTo>
                  <a:lnTo>
                    <a:pt x="89" y="404"/>
                  </a:lnTo>
                  <a:lnTo>
                    <a:pt x="89" y="403"/>
                  </a:lnTo>
                  <a:lnTo>
                    <a:pt x="90" y="399"/>
                  </a:lnTo>
                  <a:lnTo>
                    <a:pt x="87" y="387"/>
                  </a:lnTo>
                  <a:lnTo>
                    <a:pt x="90" y="386"/>
                  </a:lnTo>
                  <a:lnTo>
                    <a:pt x="92" y="389"/>
                  </a:lnTo>
                  <a:lnTo>
                    <a:pt x="92" y="387"/>
                  </a:lnTo>
                  <a:lnTo>
                    <a:pt x="85" y="380"/>
                  </a:lnTo>
                  <a:lnTo>
                    <a:pt x="87" y="370"/>
                  </a:lnTo>
                  <a:lnTo>
                    <a:pt x="87" y="360"/>
                  </a:lnTo>
                  <a:lnTo>
                    <a:pt x="85" y="358"/>
                  </a:lnTo>
                  <a:lnTo>
                    <a:pt x="78" y="357"/>
                  </a:lnTo>
                  <a:lnTo>
                    <a:pt x="77" y="355"/>
                  </a:lnTo>
                  <a:lnTo>
                    <a:pt x="78" y="351"/>
                  </a:lnTo>
                  <a:lnTo>
                    <a:pt x="80" y="348"/>
                  </a:lnTo>
                  <a:lnTo>
                    <a:pt x="78" y="346"/>
                  </a:lnTo>
                  <a:lnTo>
                    <a:pt x="72" y="348"/>
                  </a:lnTo>
                  <a:lnTo>
                    <a:pt x="68" y="346"/>
                  </a:lnTo>
                  <a:lnTo>
                    <a:pt x="66" y="343"/>
                  </a:lnTo>
                  <a:lnTo>
                    <a:pt x="68" y="339"/>
                  </a:lnTo>
                  <a:lnTo>
                    <a:pt x="65" y="336"/>
                  </a:lnTo>
                  <a:lnTo>
                    <a:pt x="66" y="328"/>
                  </a:lnTo>
                  <a:lnTo>
                    <a:pt x="63" y="322"/>
                  </a:lnTo>
                  <a:lnTo>
                    <a:pt x="63" y="321"/>
                  </a:lnTo>
                  <a:lnTo>
                    <a:pt x="68" y="319"/>
                  </a:lnTo>
                  <a:lnTo>
                    <a:pt x="66" y="314"/>
                  </a:lnTo>
                  <a:lnTo>
                    <a:pt x="66" y="310"/>
                  </a:lnTo>
                  <a:lnTo>
                    <a:pt x="70" y="304"/>
                  </a:lnTo>
                  <a:lnTo>
                    <a:pt x="61" y="292"/>
                  </a:lnTo>
                  <a:lnTo>
                    <a:pt x="58" y="285"/>
                  </a:lnTo>
                  <a:lnTo>
                    <a:pt x="60" y="281"/>
                  </a:lnTo>
                  <a:lnTo>
                    <a:pt x="60" y="275"/>
                  </a:lnTo>
                  <a:lnTo>
                    <a:pt x="56" y="271"/>
                  </a:lnTo>
                  <a:lnTo>
                    <a:pt x="53" y="269"/>
                  </a:lnTo>
                  <a:lnTo>
                    <a:pt x="49" y="268"/>
                  </a:lnTo>
                  <a:lnTo>
                    <a:pt x="49" y="263"/>
                  </a:lnTo>
                  <a:lnTo>
                    <a:pt x="46" y="259"/>
                  </a:lnTo>
                  <a:lnTo>
                    <a:pt x="42" y="247"/>
                  </a:lnTo>
                  <a:lnTo>
                    <a:pt x="34" y="240"/>
                  </a:lnTo>
                  <a:lnTo>
                    <a:pt x="34" y="232"/>
                  </a:lnTo>
                  <a:lnTo>
                    <a:pt x="37" y="228"/>
                  </a:lnTo>
                  <a:lnTo>
                    <a:pt x="37" y="223"/>
                  </a:lnTo>
                  <a:lnTo>
                    <a:pt x="36" y="220"/>
                  </a:lnTo>
                  <a:lnTo>
                    <a:pt x="32" y="218"/>
                  </a:lnTo>
                  <a:lnTo>
                    <a:pt x="31" y="213"/>
                  </a:lnTo>
                  <a:lnTo>
                    <a:pt x="25" y="210"/>
                  </a:lnTo>
                  <a:lnTo>
                    <a:pt x="27" y="203"/>
                  </a:lnTo>
                  <a:lnTo>
                    <a:pt x="27" y="198"/>
                  </a:lnTo>
                  <a:lnTo>
                    <a:pt x="29" y="193"/>
                  </a:lnTo>
                  <a:lnTo>
                    <a:pt x="29" y="189"/>
                  </a:lnTo>
                  <a:lnTo>
                    <a:pt x="24" y="186"/>
                  </a:lnTo>
                  <a:lnTo>
                    <a:pt x="19" y="181"/>
                  </a:lnTo>
                  <a:lnTo>
                    <a:pt x="19" y="172"/>
                  </a:lnTo>
                  <a:lnTo>
                    <a:pt x="17" y="170"/>
                  </a:lnTo>
                  <a:lnTo>
                    <a:pt x="19" y="170"/>
                  </a:lnTo>
                  <a:lnTo>
                    <a:pt x="15" y="162"/>
                  </a:lnTo>
                  <a:lnTo>
                    <a:pt x="12" y="155"/>
                  </a:lnTo>
                  <a:lnTo>
                    <a:pt x="8" y="155"/>
                  </a:lnTo>
                  <a:lnTo>
                    <a:pt x="1" y="148"/>
                  </a:lnTo>
                  <a:lnTo>
                    <a:pt x="0" y="141"/>
                  </a:lnTo>
                  <a:lnTo>
                    <a:pt x="0" y="136"/>
                  </a:lnTo>
                  <a:lnTo>
                    <a:pt x="5" y="133"/>
                  </a:lnTo>
                  <a:lnTo>
                    <a:pt x="7" y="126"/>
                  </a:lnTo>
                  <a:lnTo>
                    <a:pt x="8" y="126"/>
                  </a:lnTo>
                  <a:lnTo>
                    <a:pt x="10" y="124"/>
                  </a:lnTo>
                  <a:lnTo>
                    <a:pt x="12" y="116"/>
                  </a:lnTo>
                  <a:lnTo>
                    <a:pt x="12" y="112"/>
                  </a:lnTo>
                  <a:lnTo>
                    <a:pt x="15" y="107"/>
                  </a:lnTo>
                  <a:lnTo>
                    <a:pt x="15" y="100"/>
                  </a:lnTo>
                  <a:lnTo>
                    <a:pt x="17" y="97"/>
                  </a:lnTo>
                  <a:lnTo>
                    <a:pt x="15" y="90"/>
                  </a:lnTo>
                  <a:lnTo>
                    <a:pt x="20" y="88"/>
                  </a:lnTo>
                  <a:lnTo>
                    <a:pt x="22" y="85"/>
                  </a:lnTo>
                  <a:lnTo>
                    <a:pt x="22" y="83"/>
                  </a:lnTo>
                  <a:lnTo>
                    <a:pt x="24" y="76"/>
                  </a:lnTo>
                  <a:lnTo>
                    <a:pt x="20" y="63"/>
                  </a:lnTo>
                  <a:lnTo>
                    <a:pt x="19" y="61"/>
                  </a:lnTo>
                  <a:lnTo>
                    <a:pt x="10" y="61"/>
                  </a:lnTo>
                  <a:lnTo>
                    <a:pt x="8" y="58"/>
                  </a:lnTo>
                  <a:lnTo>
                    <a:pt x="10" y="56"/>
                  </a:lnTo>
                  <a:lnTo>
                    <a:pt x="8" y="54"/>
                  </a:lnTo>
                  <a:lnTo>
                    <a:pt x="8" y="49"/>
                  </a:lnTo>
                  <a:lnTo>
                    <a:pt x="12" y="46"/>
                  </a:lnTo>
                  <a:lnTo>
                    <a:pt x="15" y="39"/>
                  </a:lnTo>
                  <a:lnTo>
                    <a:pt x="15" y="34"/>
                  </a:lnTo>
                  <a:lnTo>
                    <a:pt x="10" y="30"/>
                  </a:lnTo>
                  <a:lnTo>
                    <a:pt x="7" y="25"/>
                  </a:lnTo>
                  <a:lnTo>
                    <a:pt x="7" y="17"/>
                  </a:lnTo>
                  <a:lnTo>
                    <a:pt x="5" y="13"/>
                  </a:lnTo>
                  <a:lnTo>
                    <a:pt x="22" y="13"/>
                  </a:lnTo>
                  <a:lnTo>
                    <a:pt x="72" y="15"/>
                  </a:lnTo>
                  <a:lnTo>
                    <a:pt x="95" y="15"/>
                  </a:lnTo>
                  <a:lnTo>
                    <a:pt x="143" y="13"/>
                  </a:lnTo>
                  <a:lnTo>
                    <a:pt x="152" y="13"/>
                  </a:lnTo>
                  <a:lnTo>
                    <a:pt x="210" y="13"/>
                  </a:lnTo>
                  <a:lnTo>
                    <a:pt x="218" y="13"/>
                  </a:lnTo>
                  <a:lnTo>
                    <a:pt x="266" y="13"/>
                  </a:lnTo>
                  <a:lnTo>
                    <a:pt x="292" y="12"/>
                  </a:lnTo>
                  <a:lnTo>
                    <a:pt x="326" y="12"/>
                  </a:lnTo>
                  <a:lnTo>
                    <a:pt x="365" y="10"/>
                  </a:lnTo>
                  <a:lnTo>
                    <a:pt x="384" y="10"/>
                  </a:lnTo>
                  <a:lnTo>
                    <a:pt x="439" y="8"/>
                  </a:lnTo>
                  <a:lnTo>
                    <a:pt x="440" y="8"/>
                  </a:lnTo>
                  <a:lnTo>
                    <a:pt x="498" y="6"/>
                  </a:lnTo>
                  <a:lnTo>
                    <a:pt x="510" y="6"/>
                  </a:lnTo>
                  <a:lnTo>
                    <a:pt x="556" y="5"/>
                  </a:lnTo>
                  <a:lnTo>
                    <a:pt x="599" y="3"/>
                  </a:lnTo>
                  <a:lnTo>
                    <a:pt x="615" y="1"/>
                  </a:lnTo>
                  <a:lnTo>
                    <a:pt x="661" y="0"/>
                  </a:lnTo>
                  <a:lnTo>
                    <a:pt x="661" y="5"/>
                  </a:lnTo>
                  <a:lnTo>
                    <a:pt x="662" y="12"/>
                  </a:lnTo>
                  <a:lnTo>
                    <a:pt x="666" y="22"/>
                  </a:lnTo>
                  <a:lnTo>
                    <a:pt x="667" y="24"/>
                  </a:lnTo>
                  <a:lnTo>
                    <a:pt x="681" y="30"/>
                  </a:lnTo>
                  <a:lnTo>
                    <a:pt x="683" y="36"/>
                  </a:lnTo>
                  <a:lnTo>
                    <a:pt x="681" y="39"/>
                  </a:lnTo>
                  <a:lnTo>
                    <a:pt x="671" y="59"/>
                  </a:lnTo>
                  <a:lnTo>
                    <a:pt x="671" y="70"/>
                  </a:lnTo>
                  <a:lnTo>
                    <a:pt x="673" y="70"/>
                  </a:lnTo>
                  <a:lnTo>
                    <a:pt x="674" y="83"/>
                  </a:lnTo>
                  <a:lnTo>
                    <a:pt x="676" y="95"/>
                  </a:lnTo>
                  <a:lnTo>
                    <a:pt x="683" y="106"/>
                  </a:lnTo>
                  <a:lnTo>
                    <a:pt x="685" y="119"/>
                  </a:lnTo>
                  <a:lnTo>
                    <a:pt x="686" y="126"/>
                  </a:lnTo>
                  <a:lnTo>
                    <a:pt x="695" y="133"/>
                  </a:lnTo>
                  <a:lnTo>
                    <a:pt x="705" y="136"/>
                  </a:lnTo>
                  <a:lnTo>
                    <a:pt x="708" y="136"/>
                  </a:lnTo>
                  <a:lnTo>
                    <a:pt x="727" y="140"/>
                  </a:lnTo>
                  <a:lnTo>
                    <a:pt x="734" y="141"/>
                  </a:lnTo>
                  <a:lnTo>
                    <a:pt x="738" y="153"/>
                  </a:lnTo>
                  <a:lnTo>
                    <a:pt x="741" y="155"/>
                  </a:lnTo>
                  <a:lnTo>
                    <a:pt x="743" y="160"/>
                  </a:lnTo>
                  <a:lnTo>
                    <a:pt x="741" y="164"/>
                  </a:lnTo>
                  <a:lnTo>
                    <a:pt x="741" y="165"/>
                  </a:lnTo>
                  <a:lnTo>
                    <a:pt x="741" y="169"/>
                  </a:lnTo>
                  <a:lnTo>
                    <a:pt x="746" y="170"/>
                  </a:lnTo>
                  <a:lnTo>
                    <a:pt x="751" y="177"/>
                  </a:lnTo>
                  <a:lnTo>
                    <a:pt x="761" y="182"/>
                  </a:lnTo>
                  <a:lnTo>
                    <a:pt x="768" y="187"/>
                  </a:lnTo>
                  <a:lnTo>
                    <a:pt x="770" y="191"/>
                  </a:lnTo>
                  <a:lnTo>
                    <a:pt x="772" y="203"/>
                  </a:lnTo>
                  <a:lnTo>
                    <a:pt x="773" y="206"/>
                  </a:lnTo>
                  <a:lnTo>
                    <a:pt x="778" y="211"/>
                  </a:lnTo>
                  <a:lnTo>
                    <a:pt x="784" y="213"/>
                  </a:lnTo>
                  <a:lnTo>
                    <a:pt x="796" y="220"/>
                  </a:lnTo>
                  <a:lnTo>
                    <a:pt x="801" y="225"/>
                  </a:lnTo>
                  <a:lnTo>
                    <a:pt x="802" y="225"/>
                  </a:lnTo>
                  <a:lnTo>
                    <a:pt x="804" y="228"/>
                  </a:lnTo>
                  <a:lnTo>
                    <a:pt x="804" y="235"/>
                  </a:lnTo>
                  <a:lnTo>
                    <a:pt x="808" y="240"/>
                  </a:lnTo>
                  <a:lnTo>
                    <a:pt x="809" y="249"/>
                  </a:lnTo>
                  <a:lnTo>
                    <a:pt x="808" y="258"/>
                  </a:lnTo>
                  <a:lnTo>
                    <a:pt x="804" y="280"/>
                  </a:lnTo>
                  <a:lnTo>
                    <a:pt x="797" y="283"/>
                  </a:lnTo>
                  <a:lnTo>
                    <a:pt x="790" y="288"/>
                  </a:lnTo>
                  <a:lnTo>
                    <a:pt x="789" y="293"/>
                  </a:lnTo>
                  <a:lnTo>
                    <a:pt x="787" y="307"/>
                  </a:lnTo>
                  <a:lnTo>
                    <a:pt x="787" y="314"/>
                  </a:lnTo>
                  <a:lnTo>
                    <a:pt x="787" y="317"/>
                  </a:lnTo>
                  <a:lnTo>
                    <a:pt x="778" y="321"/>
                  </a:lnTo>
                  <a:lnTo>
                    <a:pt x="777" y="326"/>
                  </a:lnTo>
                  <a:lnTo>
                    <a:pt x="773" y="328"/>
                  </a:lnTo>
                  <a:lnTo>
                    <a:pt x="763" y="329"/>
                  </a:lnTo>
                  <a:lnTo>
                    <a:pt x="756" y="333"/>
                  </a:lnTo>
                  <a:lnTo>
                    <a:pt x="749" y="341"/>
                  </a:lnTo>
                  <a:lnTo>
                    <a:pt x="743" y="343"/>
                  </a:lnTo>
                  <a:lnTo>
                    <a:pt x="734" y="343"/>
                  </a:lnTo>
                  <a:lnTo>
                    <a:pt x="726" y="345"/>
                  </a:lnTo>
                  <a:lnTo>
                    <a:pt x="714" y="350"/>
                  </a:lnTo>
                  <a:lnTo>
                    <a:pt x="707" y="348"/>
                  </a:lnTo>
                  <a:lnTo>
                    <a:pt x="703" y="350"/>
                  </a:lnTo>
                  <a:lnTo>
                    <a:pt x="700" y="353"/>
                  </a:lnTo>
                  <a:lnTo>
                    <a:pt x="698" y="365"/>
                  </a:lnTo>
                  <a:lnTo>
                    <a:pt x="695" y="377"/>
                  </a:lnTo>
                  <a:lnTo>
                    <a:pt x="697" y="382"/>
                  </a:lnTo>
                  <a:lnTo>
                    <a:pt x="702" y="392"/>
                  </a:lnTo>
                  <a:lnTo>
                    <a:pt x="707" y="392"/>
                  </a:lnTo>
                  <a:lnTo>
                    <a:pt x="710" y="396"/>
                  </a:lnTo>
                  <a:lnTo>
                    <a:pt x="715" y="403"/>
                  </a:lnTo>
                  <a:lnTo>
                    <a:pt x="715" y="409"/>
                  </a:lnTo>
                  <a:lnTo>
                    <a:pt x="715" y="430"/>
                  </a:lnTo>
                  <a:lnTo>
                    <a:pt x="714" y="433"/>
                  </a:lnTo>
                  <a:lnTo>
                    <a:pt x="705" y="442"/>
                  </a:lnTo>
                  <a:lnTo>
                    <a:pt x="700" y="450"/>
                  </a:lnTo>
                  <a:lnTo>
                    <a:pt x="702" y="462"/>
                  </a:lnTo>
                  <a:lnTo>
                    <a:pt x="698" y="473"/>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570" name="Freeform 1802"/>
            <p:cNvSpPr>
              <a:spLocks/>
            </p:cNvSpPr>
            <p:nvPr/>
          </p:nvSpPr>
          <p:spPr bwMode="auto">
            <a:xfrm>
              <a:off x="2166" y="1941"/>
              <a:ext cx="442" cy="222"/>
            </a:xfrm>
            <a:custGeom>
              <a:avLst/>
              <a:gdLst/>
              <a:ahLst/>
              <a:cxnLst>
                <a:cxn ang="0">
                  <a:pos x="246" y="454"/>
                </a:cxn>
                <a:cxn ang="0">
                  <a:pos x="180" y="352"/>
                </a:cxn>
                <a:cxn ang="0">
                  <a:pos x="0" y="338"/>
                </a:cxn>
                <a:cxn ang="0">
                  <a:pos x="14" y="169"/>
                </a:cxn>
                <a:cxn ang="0">
                  <a:pos x="156" y="12"/>
                </a:cxn>
                <a:cxn ang="0">
                  <a:pos x="501" y="32"/>
                </a:cxn>
                <a:cxn ang="0">
                  <a:pos x="714" y="50"/>
                </a:cxn>
                <a:cxn ang="0">
                  <a:pos x="752" y="68"/>
                </a:cxn>
                <a:cxn ang="0">
                  <a:pos x="770" y="80"/>
                </a:cxn>
                <a:cxn ang="0">
                  <a:pos x="784" y="65"/>
                </a:cxn>
                <a:cxn ang="0">
                  <a:pos x="805" y="65"/>
                </a:cxn>
                <a:cxn ang="0">
                  <a:pos x="832" y="65"/>
                </a:cxn>
                <a:cxn ang="0">
                  <a:pos x="856" y="65"/>
                </a:cxn>
                <a:cxn ang="0">
                  <a:pos x="868" y="73"/>
                </a:cxn>
                <a:cxn ang="0">
                  <a:pos x="895" y="84"/>
                </a:cxn>
                <a:cxn ang="0">
                  <a:pos x="905" y="87"/>
                </a:cxn>
                <a:cxn ang="0">
                  <a:pos x="928" y="99"/>
                </a:cxn>
                <a:cxn ang="0">
                  <a:pos x="928" y="108"/>
                </a:cxn>
                <a:cxn ang="0">
                  <a:pos x="945" y="125"/>
                </a:cxn>
                <a:cxn ang="0">
                  <a:pos x="967" y="133"/>
                </a:cxn>
                <a:cxn ang="0">
                  <a:pos x="963" y="154"/>
                </a:cxn>
                <a:cxn ang="0">
                  <a:pos x="975" y="167"/>
                </a:cxn>
                <a:cxn ang="0">
                  <a:pos x="980" y="191"/>
                </a:cxn>
                <a:cxn ang="0">
                  <a:pos x="991" y="213"/>
                </a:cxn>
                <a:cxn ang="0">
                  <a:pos x="996" y="229"/>
                </a:cxn>
                <a:cxn ang="0">
                  <a:pos x="1004" y="258"/>
                </a:cxn>
                <a:cxn ang="0">
                  <a:pos x="1004" y="272"/>
                </a:cxn>
                <a:cxn ang="0">
                  <a:pos x="1006" y="290"/>
                </a:cxn>
                <a:cxn ang="0">
                  <a:pos x="1016" y="295"/>
                </a:cxn>
                <a:cxn ang="0">
                  <a:pos x="1025" y="304"/>
                </a:cxn>
                <a:cxn ang="0">
                  <a:pos x="1030" y="333"/>
                </a:cxn>
                <a:cxn ang="0">
                  <a:pos x="1027" y="347"/>
                </a:cxn>
                <a:cxn ang="0">
                  <a:pos x="1032" y="353"/>
                </a:cxn>
                <a:cxn ang="0">
                  <a:pos x="1033" y="381"/>
                </a:cxn>
                <a:cxn ang="0">
                  <a:pos x="1037" y="408"/>
                </a:cxn>
                <a:cxn ang="0">
                  <a:pos x="1047" y="446"/>
                </a:cxn>
                <a:cxn ang="0">
                  <a:pos x="1056" y="463"/>
                </a:cxn>
                <a:cxn ang="0">
                  <a:pos x="1061" y="461"/>
                </a:cxn>
                <a:cxn ang="0">
                  <a:pos x="1062" y="490"/>
                </a:cxn>
                <a:cxn ang="0">
                  <a:pos x="1062" y="499"/>
                </a:cxn>
                <a:cxn ang="0">
                  <a:pos x="1085" y="516"/>
                </a:cxn>
                <a:cxn ang="0">
                  <a:pos x="1095" y="534"/>
                </a:cxn>
                <a:cxn ang="0">
                  <a:pos x="1097" y="546"/>
                </a:cxn>
                <a:cxn ang="0">
                  <a:pos x="1045" y="553"/>
                </a:cxn>
                <a:cxn ang="0">
                  <a:pos x="914" y="552"/>
                </a:cxn>
                <a:cxn ang="0">
                  <a:pos x="769" y="550"/>
                </a:cxn>
                <a:cxn ang="0">
                  <a:pos x="624" y="545"/>
                </a:cxn>
                <a:cxn ang="0">
                  <a:pos x="480" y="540"/>
                </a:cxn>
                <a:cxn ang="0">
                  <a:pos x="323" y="531"/>
                </a:cxn>
              </a:cxnLst>
              <a:rect l="0" t="0" r="r" b="b"/>
              <a:pathLst>
                <a:path w="1105" h="553">
                  <a:moveTo>
                    <a:pt x="323" y="531"/>
                  </a:moveTo>
                  <a:lnTo>
                    <a:pt x="241" y="528"/>
                  </a:lnTo>
                  <a:lnTo>
                    <a:pt x="244" y="470"/>
                  </a:lnTo>
                  <a:lnTo>
                    <a:pt x="246" y="454"/>
                  </a:lnTo>
                  <a:lnTo>
                    <a:pt x="250" y="408"/>
                  </a:lnTo>
                  <a:lnTo>
                    <a:pt x="250" y="401"/>
                  </a:lnTo>
                  <a:lnTo>
                    <a:pt x="253" y="359"/>
                  </a:lnTo>
                  <a:lnTo>
                    <a:pt x="180" y="352"/>
                  </a:lnTo>
                  <a:lnTo>
                    <a:pt x="176" y="353"/>
                  </a:lnTo>
                  <a:lnTo>
                    <a:pt x="84" y="345"/>
                  </a:lnTo>
                  <a:lnTo>
                    <a:pt x="60" y="343"/>
                  </a:lnTo>
                  <a:lnTo>
                    <a:pt x="0" y="338"/>
                  </a:lnTo>
                  <a:lnTo>
                    <a:pt x="5" y="273"/>
                  </a:lnTo>
                  <a:lnTo>
                    <a:pt x="7" y="242"/>
                  </a:lnTo>
                  <a:lnTo>
                    <a:pt x="9" y="220"/>
                  </a:lnTo>
                  <a:lnTo>
                    <a:pt x="14" y="169"/>
                  </a:lnTo>
                  <a:lnTo>
                    <a:pt x="22" y="67"/>
                  </a:lnTo>
                  <a:lnTo>
                    <a:pt x="28" y="0"/>
                  </a:lnTo>
                  <a:lnTo>
                    <a:pt x="96" y="7"/>
                  </a:lnTo>
                  <a:lnTo>
                    <a:pt x="156" y="12"/>
                  </a:lnTo>
                  <a:lnTo>
                    <a:pt x="183" y="14"/>
                  </a:lnTo>
                  <a:lnTo>
                    <a:pt x="268" y="20"/>
                  </a:lnTo>
                  <a:lnTo>
                    <a:pt x="374" y="27"/>
                  </a:lnTo>
                  <a:lnTo>
                    <a:pt x="501" y="32"/>
                  </a:lnTo>
                  <a:lnTo>
                    <a:pt x="583" y="36"/>
                  </a:lnTo>
                  <a:lnTo>
                    <a:pt x="617" y="38"/>
                  </a:lnTo>
                  <a:lnTo>
                    <a:pt x="709" y="41"/>
                  </a:lnTo>
                  <a:lnTo>
                    <a:pt x="714" y="50"/>
                  </a:lnTo>
                  <a:lnTo>
                    <a:pt x="723" y="53"/>
                  </a:lnTo>
                  <a:lnTo>
                    <a:pt x="733" y="60"/>
                  </a:lnTo>
                  <a:lnTo>
                    <a:pt x="750" y="67"/>
                  </a:lnTo>
                  <a:lnTo>
                    <a:pt x="752" y="68"/>
                  </a:lnTo>
                  <a:lnTo>
                    <a:pt x="755" y="70"/>
                  </a:lnTo>
                  <a:lnTo>
                    <a:pt x="755" y="72"/>
                  </a:lnTo>
                  <a:lnTo>
                    <a:pt x="765" y="79"/>
                  </a:lnTo>
                  <a:lnTo>
                    <a:pt x="770" y="80"/>
                  </a:lnTo>
                  <a:lnTo>
                    <a:pt x="774" y="79"/>
                  </a:lnTo>
                  <a:lnTo>
                    <a:pt x="779" y="75"/>
                  </a:lnTo>
                  <a:lnTo>
                    <a:pt x="784" y="68"/>
                  </a:lnTo>
                  <a:lnTo>
                    <a:pt x="784" y="65"/>
                  </a:lnTo>
                  <a:lnTo>
                    <a:pt x="793" y="63"/>
                  </a:lnTo>
                  <a:lnTo>
                    <a:pt x="796" y="67"/>
                  </a:lnTo>
                  <a:lnTo>
                    <a:pt x="798" y="67"/>
                  </a:lnTo>
                  <a:lnTo>
                    <a:pt x="805" y="65"/>
                  </a:lnTo>
                  <a:lnTo>
                    <a:pt x="810" y="68"/>
                  </a:lnTo>
                  <a:lnTo>
                    <a:pt x="815" y="65"/>
                  </a:lnTo>
                  <a:lnTo>
                    <a:pt x="823" y="67"/>
                  </a:lnTo>
                  <a:lnTo>
                    <a:pt x="832" y="65"/>
                  </a:lnTo>
                  <a:lnTo>
                    <a:pt x="834" y="65"/>
                  </a:lnTo>
                  <a:lnTo>
                    <a:pt x="837" y="67"/>
                  </a:lnTo>
                  <a:lnTo>
                    <a:pt x="846" y="63"/>
                  </a:lnTo>
                  <a:lnTo>
                    <a:pt x="856" y="65"/>
                  </a:lnTo>
                  <a:lnTo>
                    <a:pt x="859" y="67"/>
                  </a:lnTo>
                  <a:lnTo>
                    <a:pt x="863" y="67"/>
                  </a:lnTo>
                  <a:lnTo>
                    <a:pt x="866" y="68"/>
                  </a:lnTo>
                  <a:lnTo>
                    <a:pt x="868" y="73"/>
                  </a:lnTo>
                  <a:lnTo>
                    <a:pt x="873" y="77"/>
                  </a:lnTo>
                  <a:lnTo>
                    <a:pt x="878" y="80"/>
                  </a:lnTo>
                  <a:lnTo>
                    <a:pt x="892" y="84"/>
                  </a:lnTo>
                  <a:lnTo>
                    <a:pt x="895" y="84"/>
                  </a:lnTo>
                  <a:lnTo>
                    <a:pt x="897" y="84"/>
                  </a:lnTo>
                  <a:lnTo>
                    <a:pt x="895" y="89"/>
                  </a:lnTo>
                  <a:lnTo>
                    <a:pt x="897" y="89"/>
                  </a:lnTo>
                  <a:lnTo>
                    <a:pt x="905" y="87"/>
                  </a:lnTo>
                  <a:lnTo>
                    <a:pt x="917" y="92"/>
                  </a:lnTo>
                  <a:lnTo>
                    <a:pt x="917" y="96"/>
                  </a:lnTo>
                  <a:lnTo>
                    <a:pt x="917" y="99"/>
                  </a:lnTo>
                  <a:lnTo>
                    <a:pt x="928" y="99"/>
                  </a:lnTo>
                  <a:lnTo>
                    <a:pt x="931" y="101"/>
                  </a:lnTo>
                  <a:lnTo>
                    <a:pt x="931" y="102"/>
                  </a:lnTo>
                  <a:lnTo>
                    <a:pt x="928" y="106"/>
                  </a:lnTo>
                  <a:lnTo>
                    <a:pt x="928" y="108"/>
                  </a:lnTo>
                  <a:lnTo>
                    <a:pt x="938" y="118"/>
                  </a:lnTo>
                  <a:lnTo>
                    <a:pt x="939" y="123"/>
                  </a:lnTo>
                  <a:lnTo>
                    <a:pt x="941" y="126"/>
                  </a:lnTo>
                  <a:lnTo>
                    <a:pt x="945" y="125"/>
                  </a:lnTo>
                  <a:lnTo>
                    <a:pt x="948" y="123"/>
                  </a:lnTo>
                  <a:lnTo>
                    <a:pt x="955" y="130"/>
                  </a:lnTo>
                  <a:lnTo>
                    <a:pt x="962" y="130"/>
                  </a:lnTo>
                  <a:lnTo>
                    <a:pt x="967" y="133"/>
                  </a:lnTo>
                  <a:lnTo>
                    <a:pt x="967" y="137"/>
                  </a:lnTo>
                  <a:lnTo>
                    <a:pt x="965" y="142"/>
                  </a:lnTo>
                  <a:lnTo>
                    <a:pt x="965" y="147"/>
                  </a:lnTo>
                  <a:lnTo>
                    <a:pt x="963" y="154"/>
                  </a:lnTo>
                  <a:lnTo>
                    <a:pt x="969" y="157"/>
                  </a:lnTo>
                  <a:lnTo>
                    <a:pt x="970" y="162"/>
                  </a:lnTo>
                  <a:lnTo>
                    <a:pt x="974" y="164"/>
                  </a:lnTo>
                  <a:lnTo>
                    <a:pt x="975" y="167"/>
                  </a:lnTo>
                  <a:lnTo>
                    <a:pt x="975" y="172"/>
                  </a:lnTo>
                  <a:lnTo>
                    <a:pt x="972" y="176"/>
                  </a:lnTo>
                  <a:lnTo>
                    <a:pt x="972" y="184"/>
                  </a:lnTo>
                  <a:lnTo>
                    <a:pt x="980" y="191"/>
                  </a:lnTo>
                  <a:lnTo>
                    <a:pt x="984" y="203"/>
                  </a:lnTo>
                  <a:lnTo>
                    <a:pt x="987" y="207"/>
                  </a:lnTo>
                  <a:lnTo>
                    <a:pt x="987" y="212"/>
                  </a:lnTo>
                  <a:lnTo>
                    <a:pt x="991" y="213"/>
                  </a:lnTo>
                  <a:lnTo>
                    <a:pt x="994" y="215"/>
                  </a:lnTo>
                  <a:lnTo>
                    <a:pt x="998" y="219"/>
                  </a:lnTo>
                  <a:lnTo>
                    <a:pt x="998" y="225"/>
                  </a:lnTo>
                  <a:lnTo>
                    <a:pt x="996" y="229"/>
                  </a:lnTo>
                  <a:lnTo>
                    <a:pt x="999" y="236"/>
                  </a:lnTo>
                  <a:lnTo>
                    <a:pt x="1008" y="248"/>
                  </a:lnTo>
                  <a:lnTo>
                    <a:pt x="1004" y="254"/>
                  </a:lnTo>
                  <a:lnTo>
                    <a:pt x="1004" y="258"/>
                  </a:lnTo>
                  <a:lnTo>
                    <a:pt x="1006" y="263"/>
                  </a:lnTo>
                  <a:lnTo>
                    <a:pt x="1001" y="265"/>
                  </a:lnTo>
                  <a:lnTo>
                    <a:pt x="1001" y="266"/>
                  </a:lnTo>
                  <a:lnTo>
                    <a:pt x="1004" y="272"/>
                  </a:lnTo>
                  <a:lnTo>
                    <a:pt x="1003" y="280"/>
                  </a:lnTo>
                  <a:lnTo>
                    <a:pt x="1006" y="283"/>
                  </a:lnTo>
                  <a:lnTo>
                    <a:pt x="1004" y="287"/>
                  </a:lnTo>
                  <a:lnTo>
                    <a:pt x="1006" y="290"/>
                  </a:lnTo>
                  <a:lnTo>
                    <a:pt x="1010" y="292"/>
                  </a:lnTo>
                  <a:lnTo>
                    <a:pt x="1016" y="290"/>
                  </a:lnTo>
                  <a:lnTo>
                    <a:pt x="1018" y="292"/>
                  </a:lnTo>
                  <a:lnTo>
                    <a:pt x="1016" y="295"/>
                  </a:lnTo>
                  <a:lnTo>
                    <a:pt x="1015" y="299"/>
                  </a:lnTo>
                  <a:lnTo>
                    <a:pt x="1016" y="301"/>
                  </a:lnTo>
                  <a:lnTo>
                    <a:pt x="1023" y="302"/>
                  </a:lnTo>
                  <a:lnTo>
                    <a:pt x="1025" y="304"/>
                  </a:lnTo>
                  <a:lnTo>
                    <a:pt x="1025" y="314"/>
                  </a:lnTo>
                  <a:lnTo>
                    <a:pt x="1023" y="324"/>
                  </a:lnTo>
                  <a:lnTo>
                    <a:pt x="1030" y="331"/>
                  </a:lnTo>
                  <a:lnTo>
                    <a:pt x="1030" y="333"/>
                  </a:lnTo>
                  <a:lnTo>
                    <a:pt x="1028" y="330"/>
                  </a:lnTo>
                  <a:lnTo>
                    <a:pt x="1025" y="331"/>
                  </a:lnTo>
                  <a:lnTo>
                    <a:pt x="1028" y="343"/>
                  </a:lnTo>
                  <a:lnTo>
                    <a:pt x="1027" y="347"/>
                  </a:lnTo>
                  <a:lnTo>
                    <a:pt x="1027" y="348"/>
                  </a:lnTo>
                  <a:lnTo>
                    <a:pt x="1035" y="352"/>
                  </a:lnTo>
                  <a:lnTo>
                    <a:pt x="1033" y="353"/>
                  </a:lnTo>
                  <a:lnTo>
                    <a:pt x="1032" y="353"/>
                  </a:lnTo>
                  <a:lnTo>
                    <a:pt x="1035" y="364"/>
                  </a:lnTo>
                  <a:lnTo>
                    <a:pt x="1032" y="371"/>
                  </a:lnTo>
                  <a:lnTo>
                    <a:pt x="1035" y="376"/>
                  </a:lnTo>
                  <a:lnTo>
                    <a:pt x="1033" y="381"/>
                  </a:lnTo>
                  <a:lnTo>
                    <a:pt x="1037" y="386"/>
                  </a:lnTo>
                  <a:lnTo>
                    <a:pt x="1037" y="398"/>
                  </a:lnTo>
                  <a:lnTo>
                    <a:pt x="1037" y="403"/>
                  </a:lnTo>
                  <a:lnTo>
                    <a:pt x="1037" y="408"/>
                  </a:lnTo>
                  <a:lnTo>
                    <a:pt x="1035" y="417"/>
                  </a:lnTo>
                  <a:lnTo>
                    <a:pt x="1032" y="427"/>
                  </a:lnTo>
                  <a:lnTo>
                    <a:pt x="1045" y="442"/>
                  </a:lnTo>
                  <a:lnTo>
                    <a:pt x="1047" y="446"/>
                  </a:lnTo>
                  <a:lnTo>
                    <a:pt x="1045" y="451"/>
                  </a:lnTo>
                  <a:lnTo>
                    <a:pt x="1047" y="458"/>
                  </a:lnTo>
                  <a:lnTo>
                    <a:pt x="1050" y="461"/>
                  </a:lnTo>
                  <a:lnTo>
                    <a:pt x="1056" y="463"/>
                  </a:lnTo>
                  <a:lnTo>
                    <a:pt x="1056" y="456"/>
                  </a:lnTo>
                  <a:lnTo>
                    <a:pt x="1057" y="456"/>
                  </a:lnTo>
                  <a:lnTo>
                    <a:pt x="1059" y="456"/>
                  </a:lnTo>
                  <a:lnTo>
                    <a:pt x="1061" y="461"/>
                  </a:lnTo>
                  <a:lnTo>
                    <a:pt x="1057" y="464"/>
                  </a:lnTo>
                  <a:lnTo>
                    <a:pt x="1056" y="470"/>
                  </a:lnTo>
                  <a:lnTo>
                    <a:pt x="1062" y="485"/>
                  </a:lnTo>
                  <a:lnTo>
                    <a:pt x="1062" y="490"/>
                  </a:lnTo>
                  <a:lnTo>
                    <a:pt x="1066" y="492"/>
                  </a:lnTo>
                  <a:lnTo>
                    <a:pt x="1066" y="495"/>
                  </a:lnTo>
                  <a:lnTo>
                    <a:pt x="1062" y="497"/>
                  </a:lnTo>
                  <a:lnTo>
                    <a:pt x="1062" y="499"/>
                  </a:lnTo>
                  <a:lnTo>
                    <a:pt x="1068" y="499"/>
                  </a:lnTo>
                  <a:lnTo>
                    <a:pt x="1074" y="505"/>
                  </a:lnTo>
                  <a:lnTo>
                    <a:pt x="1083" y="512"/>
                  </a:lnTo>
                  <a:lnTo>
                    <a:pt x="1085" y="516"/>
                  </a:lnTo>
                  <a:lnTo>
                    <a:pt x="1086" y="523"/>
                  </a:lnTo>
                  <a:lnTo>
                    <a:pt x="1090" y="529"/>
                  </a:lnTo>
                  <a:lnTo>
                    <a:pt x="1095" y="531"/>
                  </a:lnTo>
                  <a:lnTo>
                    <a:pt x="1095" y="534"/>
                  </a:lnTo>
                  <a:lnTo>
                    <a:pt x="1093" y="538"/>
                  </a:lnTo>
                  <a:lnTo>
                    <a:pt x="1091" y="543"/>
                  </a:lnTo>
                  <a:lnTo>
                    <a:pt x="1095" y="543"/>
                  </a:lnTo>
                  <a:lnTo>
                    <a:pt x="1097" y="546"/>
                  </a:lnTo>
                  <a:lnTo>
                    <a:pt x="1100" y="546"/>
                  </a:lnTo>
                  <a:lnTo>
                    <a:pt x="1105" y="552"/>
                  </a:lnTo>
                  <a:lnTo>
                    <a:pt x="1102" y="553"/>
                  </a:lnTo>
                  <a:lnTo>
                    <a:pt x="1045" y="553"/>
                  </a:lnTo>
                  <a:lnTo>
                    <a:pt x="1016" y="552"/>
                  </a:lnTo>
                  <a:lnTo>
                    <a:pt x="986" y="552"/>
                  </a:lnTo>
                  <a:lnTo>
                    <a:pt x="958" y="552"/>
                  </a:lnTo>
                  <a:lnTo>
                    <a:pt x="914" y="552"/>
                  </a:lnTo>
                  <a:lnTo>
                    <a:pt x="900" y="552"/>
                  </a:lnTo>
                  <a:lnTo>
                    <a:pt x="842" y="552"/>
                  </a:lnTo>
                  <a:lnTo>
                    <a:pt x="784" y="550"/>
                  </a:lnTo>
                  <a:lnTo>
                    <a:pt x="769" y="550"/>
                  </a:lnTo>
                  <a:lnTo>
                    <a:pt x="726" y="548"/>
                  </a:lnTo>
                  <a:lnTo>
                    <a:pt x="695" y="548"/>
                  </a:lnTo>
                  <a:lnTo>
                    <a:pt x="668" y="546"/>
                  </a:lnTo>
                  <a:lnTo>
                    <a:pt x="624" y="545"/>
                  </a:lnTo>
                  <a:lnTo>
                    <a:pt x="610" y="545"/>
                  </a:lnTo>
                  <a:lnTo>
                    <a:pt x="552" y="541"/>
                  </a:lnTo>
                  <a:lnTo>
                    <a:pt x="480" y="540"/>
                  </a:lnTo>
                  <a:lnTo>
                    <a:pt x="480" y="540"/>
                  </a:lnTo>
                  <a:lnTo>
                    <a:pt x="410" y="536"/>
                  </a:lnTo>
                  <a:lnTo>
                    <a:pt x="407" y="536"/>
                  </a:lnTo>
                  <a:lnTo>
                    <a:pt x="335" y="533"/>
                  </a:lnTo>
                  <a:lnTo>
                    <a:pt x="323" y="531"/>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571" name="Freeform 1803"/>
            <p:cNvSpPr>
              <a:spLocks/>
            </p:cNvSpPr>
            <p:nvPr/>
          </p:nvSpPr>
          <p:spPr bwMode="auto">
            <a:xfrm>
              <a:off x="2989" y="2010"/>
              <a:ext cx="166" cy="285"/>
            </a:xfrm>
            <a:custGeom>
              <a:avLst/>
              <a:gdLst/>
              <a:ahLst/>
              <a:cxnLst>
                <a:cxn ang="0">
                  <a:pos x="227" y="630"/>
                </a:cxn>
                <a:cxn ang="0">
                  <a:pos x="213" y="635"/>
                </a:cxn>
                <a:cxn ang="0">
                  <a:pos x="213" y="647"/>
                </a:cxn>
                <a:cxn ang="0">
                  <a:pos x="207" y="667"/>
                </a:cxn>
                <a:cxn ang="0">
                  <a:pos x="196" y="683"/>
                </a:cxn>
                <a:cxn ang="0">
                  <a:pos x="188" y="674"/>
                </a:cxn>
                <a:cxn ang="0">
                  <a:pos x="166" y="664"/>
                </a:cxn>
                <a:cxn ang="0">
                  <a:pos x="142" y="678"/>
                </a:cxn>
                <a:cxn ang="0">
                  <a:pos x="125" y="695"/>
                </a:cxn>
                <a:cxn ang="0">
                  <a:pos x="94" y="679"/>
                </a:cxn>
                <a:cxn ang="0">
                  <a:pos x="67" y="690"/>
                </a:cxn>
                <a:cxn ang="0">
                  <a:pos x="55" y="690"/>
                </a:cxn>
                <a:cxn ang="0">
                  <a:pos x="32" y="693"/>
                </a:cxn>
                <a:cxn ang="0">
                  <a:pos x="26" y="702"/>
                </a:cxn>
                <a:cxn ang="0">
                  <a:pos x="10" y="708"/>
                </a:cxn>
                <a:cxn ang="0">
                  <a:pos x="3" y="700"/>
                </a:cxn>
                <a:cxn ang="0">
                  <a:pos x="9" y="690"/>
                </a:cxn>
                <a:cxn ang="0">
                  <a:pos x="7" y="685"/>
                </a:cxn>
                <a:cxn ang="0">
                  <a:pos x="5" y="669"/>
                </a:cxn>
                <a:cxn ang="0">
                  <a:pos x="9" y="659"/>
                </a:cxn>
                <a:cxn ang="0">
                  <a:pos x="12" y="642"/>
                </a:cxn>
                <a:cxn ang="0">
                  <a:pos x="19" y="626"/>
                </a:cxn>
                <a:cxn ang="0">
                  <a:pos x="27" y="626"/>
                </a:cxn>
                <a:cxn ang="0">
                  <a:pos x="38" y="596"/>
                </a:cxn>
                <a:cxn ang="0">
                  <a:pos x="50" y="585"/>
                </a:cxn>
                <a:cxn ang="0">
                  <a:pos x="51" y="567"/>
                </a:cxn>
                <a:cxn ang="0">
                  <a:pos x="65" y="539"/>
                </a:cxn>
                <a:cxn ang="0">
                  <a:pos x="58" y="517"/>
                </a:cxn>
                <a:cxn ang="0">
                  <a:pos x="51" y="502"/>
                </a:cxn>
                <a:cxn ang="0">
                  <a:pos x="39" y="483"/>
                </a:cxn>
                <a:cxn ang="0">
                  <a:pos x="48" y="469"/>
                </a:cxn>
                <a:cxn ang="0">
                  <a:pos x="43" y="452"/>
                </a:cxn>
                <a:cxn ang="0">
                  <a:pos x="48" y="398"/>
                </a:cxn>
                <a:cxn ang="0">
                  <a:pos x="32" y="206"/>
                </a:cxn>
                <a:cxn ang="0">
                  <a:pos x="17" y="41"/>
                </a:cxn>
                <a:cxn ang="0">
                  <a:pos x="56" y="54"/>
                </a:cxn>
                <a:cxn ang="0">
                  <a:pos x="198" y="17"/>
                </a:cxn>
                <a:cxn ang="0">
                  <a:pos x="354" y="0"/>
                </a:cxn>
                <a:cxn ang="0">
                  <a:pos x="367" y="80"/>
                </a:cxn>
                <a:cxn ang="0">
                  <a:pos x="381" y="196"/>
                </a:cxn>
                <a:cxn ang="0">
                  <a:pos x="396" y="341"/>
                </a:cxn>
                <a:cxn ang="0">
                  <a:pos x="408" y="447"/>
                </a:cxn>
                <a:cxn ang="0">
                  <a:pos x="406" y="464"/>
                </a:cxn>
                <a:cxn ang="0">
                  <a:pos x="406" y="481"/>
                </a:cxn>
                <a:cxn ang="0">
                  <a:pos x="413" y="500"/>
                </a:cxn>
                <a:cxn ang="0">
                  <a:pos x="371" y="522"/>
                </a:cxn>
                <a:cxn ang="0">
                  <a:pos x="333" y="521"/>
                </a:cxn>
                <a:cxn ang="0">
                  <a:pos x="335" y="556"/>
                </a:cxn>
                <a:cxn ang="0">
                  <a:pos x="311" y="596"/>
                </a:cxn>
                <a:cxn ang="0">
                  <a:pos x="289" y="609"/>
                </a:cxn>
                <a:cxn ang="0">
                  <a:pos x="273" y="650"/>
                </a:cxn>
                <a:cxn ang="0">
                  <a:pos x="241" y="647"/>
                </a:cxn>
              </a:cxnLst>
              <a:rect l="0" t="0" r="r" b="b"/>
              <a:pathLst>
                <a:path w="415" h="714">
                  <a:moveTo>
                    <a:pt x="227" y="625"/>
                  </a:moveTo>
                  <a:lnTo>
                    <a:pt x="224" y="623"/>
                  </a:lnTo>
                  <a:lnTo>
                    <a:pt x="220" y="623"/>
                  </a:lnTo>
                  <a:lnTo>
                    <a:pt x="220" y="628"/>
                  </a:lnTo>
                  <a:lnTo>
                    <a:pt x="227" y="630"/>
                  </a:lnTo>
                  <a:lnTo>
                    <a:pt x="227" y="632"/>
                  </a:lnTo>
                  <a:lnTo>
                    <a:pt x="227" y="633"/>
                  </a:lnTo>
                  <a:lnTo>
                    <a:pt x="220" y="635"/>
                  </a:lnTo>
                  <a:lnTo>
                    <a:pt x="219" y="638"/>
                  </a:lnTo>
                  <a:lnTo>
                    <a:pt x="213" y="635"/>
                  </a:lnTo>
                  <a:lnTo>
                    <a:pt x="212" y="635"/>
                  </a:lnTo>
                  <a:lnTo>
                    <a:pt x="210" y="638"/>
                  </a:lnTo>
                  <a:lnTo>
                    <a:pt x="215" y="642"/>
                  </a:lnTo>
                  <a:lnTo>
                    <a:pt x="215" y="644"/>
                  </a:lnTo>
                  <a:lnTo>
                    <a:pt x="213" y="647"/>
                  </a:lnTo>
                  <a:lnTo>
                    <a:pt x="207" y="649"/>
                  </a:lnTo>
                  <a:lnTo>
                    <a:pt x="205" y="650"/>
                  </a:lnTo>
                  <a:lnTo>
                    <a:pt x="205" y="655"/>
                  </a:lnTo>
                  <a:lnTo>
                    <a:pt x="205" y="661"/>
                  </a:lnTo>
                  <a:lnTo>
                    <a:pt x="207" y="667"/>
                  </a:lnTo>
                  <a:lnTo>
                    <a:pt x="207" y="671"/>
                  </a:lnTo>
                  <a:lnTo>
                    <a:pt x="205" y="671"/>
                  </a:lnTo>
                  <a:lnTo>
                    <a:pt x="200" y="671"/>
                  </a:lnTo>
                  <a:lnTo>
                    <a:pt x="196" y="673"/>
                  </a:lnTo>
                  <a:lnTo>
                    <a:pt x="196" y="683"/>
                  </a:lnTo>
                  <a:lnTo>
                    <a:pt x="193" y="686"/>
                  </a:lnTo>
                  <a:lnTo>
                    <a:pt x="190" y="686"/>
                  </a:lnTo>
                  <a:lnTo>
                    <a:pt x="188" y="683"/>
                  </a:lnTo>
                  <a:lnTo>
                    <a:pt x="190" y="676"/>
                  </a:lnTo>
                  <a:lnTo>
                    <a:pt x="188" y="674"/>
                  </a:lnTo>
                  <a:lnTo>
                    <a:pt x="186" y="674"/>
                  </a:lnTo>
                  <a:lnTo>
                    <a:pt x="181" y="678"/>
                  </a:lnTo>
                  <a:lnTo>
                    <a:pt x="178" y="678"/>
                  </a:lnTo>
                  <a:lnTo>
                    <a:pt x="169" y="666"/>
                  </a:lnTo>
                  <a:lnTo>
                    <a:pt x="166" y="664"/>
                  </a:lnTo>
                  <a:lnTo>
                    <a:pt x="161" y="664"/>
                  </a:lnTo>
                  <a:lnTo>
                    <a:pt x="157" y="671"/>
                  </a:lnTo>
                  <a:lnTo>
                    <a:pt x="154" y="674"/>
                  </a:lnTo>
                  <a:lnTo>
                    <a:pt x="145" y="676"/>
                  </a:lnTo>
                  <a:lnTo>
                    <a:pt x="142" y="678"/>
                  </a:lnTo>
                  <a:lnTo>
                    <a:pt x="140" y="679"/>
                  </a:lnTo>
                  <a:lnTo>
                    <a:pt x="137" y="698"/>
                  </a:lnTo>
                  <a:lnTo>
                    <a:pt x="133" y="702"/>
                  </a:lnTo>
                  <a:lnTo>
                    <a:pt x="130" y="702"/>
                  </a:lnTo>
                  <a:lnTo>
                    <a:pt x="125" y="695"/>
                  </a:lnTo>
                  <a:lnTo>
                    <a:pt x="123" y="693"/>
                  </a:lnTo>
                  <a:lnTo>
                    <a:pt x="116" y="693"/>
                  </a:lnTo>
                  <a:lnTo>
                    <a:pt x="109" y="690"/>
                  </a:lnTo>
                  <a:lnTo>
                    <a:pt x="104" y="686"/>
                  </a:lnTo>
                  <a:lnTo>
                    <a:pt x="94" y="679"/>
                  </a:lnTo>
                  <a:lnTo>
                    <a:pt x="85" y="681"/>
                  </a:lnTo>
                  <a:lnTo>
                    <a:pt x="79" y="685"/>
                  </a:lnTo>
                  <a:lnTo>
                    <a:pt x="65" y="676"/>
                  </a:lnTo>
                  <a:lnTo>
                    <a:pt x="62" y="685"/>
                  </a:lnTo>
                  <a:lnTo>
                    <a:pt x="67" y="690"/>
                  </a:lnTo>
                  <a:lnTo>
                    <a:pt x="67" y="695"/>
                  </a:lnTo>
                  <a:lnTo>
                    <a:pt x="65" y="698"/>
                  </a:lnTo>
                  <a:lnTo>
                    <a:pt x="60" y="702"/>
                  </a:lnTo>
                  <a:lnTo>
                    <a:pt x="56" y="700"/>
                  </a:lnTo>
                  <a:lnTo>
                    <a:pt x="55" y="690"/>
                  </a:lnTo>
                  <a:lnTo>
                    <a:pt x="51" y="690"/>
                  </a:lnTo>
                  <a:lnTo>
                    <a:pt x="50" y="691"/>
                  </a:lnTo>
                  <a:lnTo>
                    <a:pt x="46" y="690"/>
                  </a:lnTo>
                  <a:lnTo>
                    <a:pt x="38" y="695"/>
                  </a:lnTo>
                  <a:lnTo>
                    <a:pt x="32" y="693"/>
                  </a:lnTo>
                  <a:lnTo>
                    <a:pt x="26" y="688"/>
                  </a:lnTo>
                  <a:lnTo>
                    <a:pt x="24" y="688"/>
                  </a:lnTo>
                  <a:lnTo>
                    <a:pt x="22" y="691"/>
                  </a:lnTo>
                  <a:lnTo>
                    <a:pt x="22" y="696"/>
                  </a:lnTo>
                  <a:lnTo>
                    <a:pt x="26" y="702"/>
                  </a:lnTo>
                  <a:lnTo>
                    <a:pt x="26" y="707"/>
                  </a:lnTo>
                  <a:lnTo>
                    <a:pt x="22" y="708"/>
                  </a:lnTo>
                  <a:lnTo>
                    <a:pt x="21" y="714"/>
                  </a:lnTo>
                  <a:lnTo>
                    <a:pt x="14" y="710"/>
                  </a:lnTo>
                  <a:lnTo>
                    <a:pt x="10" y="708"/>
                  </a:lnTo>
                  <a:lnTo>
                    <a:pt x="3" y="708"/>
                  </a:lnTo>
                  <a:lnTo>
                    <a:pt x="2" y="705"/>
                  </a:lnTo>
                  <a:lnTo>
                    <a:pt x="9" y="705"/>
                  </a:lnTo>
                  <a:lnTo>
                    <a:pt x="10" y="703"/>
                  </a:lnTo>
                  <a:lnTo>
                    <a:pt x="3" y="700"/>
                  </a:lnTo>
                  <a:lnTo>
                    <a:pt x="0" y="695"/>
                  </a:lnTo>
                  <a:lnTo>
                    <a:pt x="0" y="693"/>
                  </a:lnTo>
                  <a:lnTo>
                    <a:pt x="7" y="695"/>
                  </a:lnTo>
                  <a:lnTo>
                    <a:pt x="10" y="691"/>
                  </a:lnTo>
                  <a:lnTo>
                    <a:pt x="9" y="690"/>
                  </a:lnTo>
                  <a:lnTo>
                    <a:pt x="2" y="690"/>
                  </a:lnTo>
                  <a:lnTo>
                    <a:pt x="2" y="686"/>
                  </a:lnTo>
                  <a:lnTo>
                    <a:pt x="5" y="688"/>
                  </a:lnTo>
                  <a:lnTo>
                    <a:pt x="7" y="688"/>
                  </a:lnTo>
                  <a:lnTo>
                    <a:pt x="7" y="685"/>
                  </a:lnTo>
                  <a:lnTo>
                    <a:pt x="9" y="681"/>
                  </a:lnTo>
                  <a:lnTo>
                    <a:pt x="9" y="674"/>
                  </a:lnTo>
                  <a:lnTo>
                    <a:pt x="9" y="671"/>
                  </a:lnTo>
                  <a:lnTo>
                    <a:pt x="5" y="669"/>
                  </a:lnTo>
                  <a:lnTo>
                    <a:pt x="5" y="669"/>
                  </a:lnTo>
                  <a:lnTo>
                    <a:pt x="7" y="667"/>
                  </a:lnTo>
                  <a:lnTo>
                    <a:pt x="14" y="662"/>
                  </a:lnTo>
                  <a:lnTo>
                    <a:pt x="15" y="659"/>
                  </a:lnTo>
                  <a:lnTo>
                    <a:pt x="9" y="661"/>
                  </a:lnTo>
                  <a:lnTo>
                    <a:pt x="9" y="659"/>
                  </a:lnTo>
                  <a:lnTo>
                    <a:pt x="14" y="654"/>
                  </a:lnTo>
                  <a:lnTo>
                    <a:pt x="17" y="652"/>
                  </a:lnTo>
                  <a:lnTo>
                    <a:pt x="19" y="649"/>
                  </a:lnTo>
                  <a:lnTo>
                    <a:pt x="19" y="647"/>
                  </a:lnTo>
                  <a:lnTo>
                    <a:pt x="12" y="642"/>
                  </a:lnTo>
                  <a:lnTo>
                    <a:pt x="10" y="637"/>
                  </a:lnTo>
                  <a:lnTo>
                    <a:pt x="10" y="635"/>
                  </a:lnTo>
                  <a:lnTo>
                    <a:pt x="17" y="623"/>
                  </a:lnTo>
                  <a:lnTo>
                    <a:pt x="19" y="623"/>
                  </a:lnTo>
                  <a:lnTo>
                    <a:pt x="19" y="626"/>
                  </a:lnTo>
                  <a:lnTo>
                    <a:pt x="22" y="623"/>
                  </a:lnTo>
                  <a:lnTo>
                    <a:pt x="22" y="621"/>
                  </a:lnTo>
                  <a:lnTo>
                    <a:pt x="24" y="621"/>
                  </a:lnTo>
                  <a:lnTo>
                    <a:pt x="26" y="626"/>
                  </a:lnTo>
                  <a:lnTo>
                    <a:pt x="27" y="626"/>
                  </a:lnTo>
                  <a:lnTo>
                    <a:pt x="29" y="615"/>
                  </a:lnTo>
                  <a:lnTo>
                    <a:pt x="34" y="609"/>
                  </a:lnTo>
                  <a:lnTo>
                    <a:pt x="39" y="603"/>
                  </a:lnTo>
                  <a:lnTo>
                    <a:pt x="39" y="597"/>
                  </a:lnTo>
                  <a:lnTo>
                    <a:pt x="38" y="596"/>
                  </a:lnTo>
                  <a:lnTo>
                    <a:pt x="38" y="594"/>
                  </a:lnTo>
                  <a:lnTo>
                    <a:pt x="44" y="591"/>
                  </a:lnTo>
                  <a:lnTo>
                    <a:pt x="46" y="587"/>
                  </a:lnTo>
                  <a:lnTo>
                    <a:pt x="50" y="587"/>
                  </a:lnTo>
                  <a:lnTo>
                    <a:pt x="50" y="585"/>
                  </a:lnTo>
                  <a:lnTo>
                    <a:pt x="46" y="580"/>
                  </a:lnTo>
                  <a:lnTo>
                    <a:pt x="50" y="575"/>
                  </a:lnTo>
                  <a:lnTo>
                    <a:pt x="50" y="572"/>
                  </a:lnTo>
                  <a:lnTo>
                    <a:pt x="53" y="570"/>
                  </a:lnTo>
                  <a:lnTo>
                    <a:pt x="51" y="567"/>
                  </a:lnTo>
                  <a:lnTo>
                    <a:pt x="51" y="563"/>
                  </a:lnTo>
                  <a:lnTo>
                    <a:pt x="56" y="558"/>
                  </a:lnTo>
                  <a:lnTo>
                    <a:pt x="62" y="555"/>
                  </a:lnTo>
                  <a:lnTo>
                    <a:pt x="65" y="546"/>
                  </a:lnTo>
                  <a:lnTo>
                    <a:pt x="65" y="539"/>
                  </a:lnTo>
                  <a:lnTo>
                    <a:pt x="63" y="539"/>
                  </a:lnTo>
                  <a:lnTo>
                    <a:pt x="65" y="536"/>
                  </a:lnTo>
                  <a:lnTo>
                    <a:pt x="58" y="526"/>
                  </a:lnTo>
                  <a:lnTo>
                    <a:pt x="56" y="524"/>
                  </a:lnTo>
                  <a:lnTo>
                    <a:pt x="58" y="517"/>
                  </a:lnTo>
                  <a:lnTo>
                    <a:pt x="60" y="512"/>
                  </a:lnTo>
                  <a:lnTo>
                    <a:pt x="58" y="507"/>
                  </a:lnTo>
                  <a:lnTo>
                    <a:pt x="56" y="505"/>
                  </a:lnTo>
                  <a:lnTo>
                    <a:pt x="51" y="504"/>
                  </a:lnTo>
                  <a:lnTo>
                    <a:pt x="51" y="502"/>
                  </a:lnTo>
                  <a:lnTo>
                    <a:pt x="50" y="492"/>
                  </a:lnTo>
                  <a:lnTo>
                    <a:pt x="46" y="488"/>
                  </a:lnTo>
                  <a:lnTo>
                    <a:pt x="44" y="488"/>
                  </a:lnTo>
                  <a:lnTo>
                    <a:pt x="44" y="485"/>
                  </a:lnTo>
                  <a:lnTo>
                    <a:pt x="39" y="483"/>
                  </a:lnTo>
                  <a:lnTo>
                    <a:pt x="39" y="481"/>
                  </a:lnTo>
                  <a:lnTo>
                    <a:pt x="38" y="478"/>
                  </a:lnTo>
                  <a:lnTo>
                    <a:pt x="41" y="474"/>
                  </a:lnTo>
                  <a:lnTo>
                    <a:pt x="46" y="469"/>
                  </a:lnTo>
                  <a:lnTo>
                    <a:pt x="48" y="469"/>
                  </a:lnTo>
                  <a:lnTo>
                    <a:pt x="48" y="466"/>
                  </a:lnTo>
                  <a:lnTo>
                    <a:pt x="48" y="459"/>
                  </a:lnTo>
                  <a:lnTo>
                    <a:pt x="44" y="459"/>
                  </a:lnTo>
                  <a:lnTo>
                    <a:pt x="43" y="454"/>
                  </a:lnTo>
                  <a:lnTo>
                    <a:pt x="43" y="452"/>
                  </a:lnTo>
                  <a:lnTo>
                    <a:pt x="41" y="451"/>
                  </a:lnTo>
                  <a:lnTo>
                    <a:pt x="44" y="445"/>
                  </a:lnTo>
                  <a:lnTo>
                    <a:pt x="51" y="442"/>
                  </a:lnTo>
                  <a:lnTo>
                    <a:pt x="50" y="420"/>
                  </a:lnTo>
                  <a:lnTo>
                    <a:pt x="48" y="398"/>
                  </a:lnTo>
                  <a:lnTo>
                    <a:pt x="44" y="352"/>
                  </a:lnTo>
                  <a:lnTo>
                    <a:pt x="39" y="304"/>
                  </a:lnTo>
                  <a:lnTo>
                    <a:pt x="36" y="251"/>
                  </a:lnTo>
                  <a:lnTo>
                    <a:pt x="34" y="249"/>
                  </a:lnTo>
                  <a:lnTo>
                    <a:pt x="32" y="206"/>
                  </a:lnTo>
                  <a:lnTo>
                    <a:pt x="27" y="162"/>
                  </a:lnTo>
                  <a:lnTo>
                    <a:pt x="26" y="133"/>
                  </a:lnTo>
                  <a:lnTo>
                    <a:pt x="24" y="112"/>
                  </a:lnTo>
                  <a:lnTo>
                    <a:pt x="21" y="83"/>
                  </a:lnTo>
                  <a:lnTo>
                    <a:pt x="17" y="41"/>
                  </a:lnTo>
                  <a:lnTo>
                    <a:pt x="26" y="49"/>
                  </a:lnTo>
                  <a:lnTo>
                    <a:pt x="32" y="48"/>
                  </a:lnTo>
                  <a:lnTo>
                    <a:pt x="29" y="51"/>
                  </a:lnTo>
                  <a:lnTo>
                    <a:pt x="36" y="54"/>
                  </a:lnTo>
                  <a:lnTo>
                    <a:pt x="56" y="54"/>
                  </a:lnTo>
                  <a:lnTo>
                    <a:pt x="91" y="36"/>
                  </a:lnTo>
                  <a:lnTo>
                    <a:pt x="102" y="25"/>
                  </a:lnTo>
                  <a:lnTo>
                    <a:pt x="142" y="22"/>
                  </a:lnTo>
                  <a:lnTo>
                    <a:pt x="178" y="19"/>
                  </a:lnTo>
                  <a:lnTo>
                    <a:pt x="198" y="17"/>
                  </a:lnTo>
                  <a:lnTo>
                    <a:pt x="232" y="13"/>
                  </a:lnTo>
                  <a:lnTo>
                    <a:pt x="249" y="12"/>
                  </a:lnTo>
                  <a:lnTo>
                    <a:pt x="294" y="7"/>
                  </a:lnTo>
                  <a:lnTo>
                    <a:pt x="307" y="5"/>
                  </a:lnTo>
                  <a:lnTo>
                    <a:pt x="354" y="0"/>
                  </a:lnTo>
                  <a:lnTo>
                    <a:pt x="359" y="0"/>
                  </a:lnTo>
                  <a:lnTo>
                    <a:pt x="359" y="10"/>
                  </a:lnTo>
                  <a:lnTo>
                    <a:pt x="362" y="37"/>
                  </a:lnTo>
                  <a:lnTo>
                    <a:pt x="364" y="54"/>
                  </a:lnTo>
                  <a:lnTo>
                    <a:pt x="367" y="80"/>
                  </a:lnTo>
                  <a:lnTo>
                    <a:pt x="367" y="85"/>
                  </a:lnTo>
                  <a:lnTo>
                    <a:pt x="372" y="130"/>
                  </a:lnTo>
                  <a:lnTo>
                    <a:pt x="374" y="138"/>
                  </a:lnTo>
                  <a:lnTo>
                    <a:pt x="377" y="172"/>
                  </a:lnTo>
                  <a:lnTo>
                    <a:pt x="381" y="196"/>
                  </a:lnTo>
                  <a:lnTo>
                    <a:pt x="386" y="237"/>
                  </a:lnTo>
                  <a:lnTo>
                    <a:pt x="386" y="242"/>
                  </a:lnTo>
                  <a:lnTo>
                    <a:pt x="391" y="293"/>
                  </a:lnTo>
                  <a:lnTo>
                    <a:pt x="393" y="311"/>
                  </a:lnTo>
                  <a:lnTo>
                    <a:pt x="396" y="341"/>
                  </a:lnTo>
                  <a:lnTo>
                    <a:pt x="400" y="370"/>
                  </a:lnTo>
                  <a:lnTo>
                    <a:pt x="400" y="379"/>
                  </a:lnTo>
                  <a:lnTo>
                    <a:pt x="403" y="411"/>
                  </a:lnTo>
                  <a:lnTo>
                    <a:pt x="403" y="413"/>
                  </a:lnTo>
                  <a:lnTo>
                    <a:pt x="408" y="447"/>
                  </a:lnTo>
                  <a:lnTo>
                    <a:pt x="406" y="447"/>
                  </a:lnTo>
                  <a:lnTo>
                    <a:pt x="400" y="456"/>
                  </a:lnTo>
                  <a:lnTo>
                    <a:pt x="400" y="457"/>
                  </a:lnTo>
                  <a:lnTo>
                    <a:pt x="401" y="461"/>
                  </a:lnTo>
                  <a:lnTo>
                    <a:pt x="406" y="464"/>
                  </a:lnTo>
                  <a:lnTo>
                    <a:pt x="408" y="468"/>
                  </a:lnTo>
                  <a:lnTo>
                    <a:pt x="406" y="473"/>
                  </a:lnTo>
                  <a:lnTo>
                    <a:pt x="403" y="478"/>
                  </a:lnTo>
                  <a:lnTo>
                    <a:pt x="403" y="481"/>
                  </a:lnTo>
                  <a:lnTo>
                    <a:pt x="406" y="481"/>
                  </a:lnTo>
                  <a:lnTo>
                    <a:pt x="413" y="481"/>
                  </a:lnTo>
                  <a:lnTo>
                    <a:pt x="415" y="485"/>
                  </a:lnTo>
                  <a:lnTo>
                    <a:pt x="415" y="486"/>
                  </a:lnTo>
                  <a:lnTo>
                    <a:pt x="412" y="493"/>
                  </a:lnTo>
                  <a:lnTo>
                    <a:pt x="413" y="500"/>
                  </a:lnTo>
                  <a:lnTo>
                    <a:pt x="393" y="504"/>
                  </a:lnTo>
                  <a:lnTo>
                    <a:pt x="388" y="509"/>
                  </a:lnTo>
                  <a:lnTo>
                    <a:pt x="381" y="510"/>
                  </a:lnTo>
                  <a:lnTo>
                    <a:pt x="376" y="517"/>
                  </a:lnTo>
                  <a:lnTo>
                    <a:pt x="371" y="522"/>
                  </a:lnTo>
                  <a:lnTo>
                    <a:pt x="365" y="522"/>
                  </a:lnTo>
                  <a:lnTo>
                    <a:pt x="355" y="515"/>
                  </a:lnTo>
                  <a:lnTo>
                    <a:pt x="347" y="517"/>
                  </a:lnTo>
                  <a:lnTo>
                    <a:pt x="336" y="517"/>
                  </a:lnTo>
                  <a:lnTo>
                    <a:pt x="333" y="521"/>
                  </a:lnTo>
                  <a:lnTo>
                    <a:pt x="333" y="526"/>
                  </a:lnTo>
                  <a:lnTo>
                    <a:pt x="338" y="544"/>
                  </a:lnTo>
                  <a:lnTo>
                    <a:pt x="340" y="548"/>
                  </a:lnTo>
                  <a:lnTo>
                    <a:pt x="338" y="551"/>
                  </a:lnTo>
                  <a:lnTo>
                    <a:pt x="335" y="556"/>
                  </a:lnTo>
                  <a:lnTo>
                    <a:pt x="330" y="565"/>
                  </a:lnTo>
                  <a:lnTo>
                    <a:pt x="316" y="570"/>
                  </a:lnTo>
                  <a:lnTo>
                    <a:pt x="314" y="580"/>
                  </a:lnTo>
                  <a:lnTo>
                    <a:pt x="313" y="589"/>
                  </a:lnTo>
                  <a:lnTo>
                    <a:pt x="311" y="596"/>
                  </a:lnTo>
                  <a:lnTo>
                    <a:pt x="302" y="603"/>
                  </a:lnTo>
                  <a:lnTo>
                    <a:pt x="297" y="601"/>
                  </a:lnTo>
                  <a:lnTo>
                    <a:pt x="294" y="599"/>
                  </a:lnTo>
                  <a:lnTo>
                    <a:pt x="290" y="603"/>
                  </a:lnTo>
                  <a:lnTo>
                    <a:pt x="289" y="609"/>
                  </a:lnTo>
                  <a:lnTo>
                    <a:pt x="282" y="620"/>
                  </a:lnTo>
                  <a:lnTo>
                    <a:pt x="284" y="638"/>
                  </a:lnTo>
                  <a:lnTo>
                    <a:pt x="284" y="644"/>
                  </a:lnTo>
                  <a:lnTo>
                    <a:pt x="280" y="649"/>
                  </a:lnTo>
                  <a:lnTo>
                    <a:pt x="273" y="650"/>
                  </a:lnTo>
                  <a:lnTo>
                    <a:pt x="270" y="652"/>
                  </a:lnTo>
                  <a:lnTo>
                    <a:pt x="268" y="657"/>
                  </a:lnTo>
                  <a:lnTo>
                    <a:pt x="260" y="650"/>
                  </a:lnTo>
                  <a:lnTo>
                    <a:pt x="249" y="650"/>
                  </a:lnTo>
                  <a:lnTo>
                    <a:pt x="241" y="647"/>
                  </a:lnTo>
                  <a:lnTo>
                    <a:pt x="237" y="645"/>
                  </a:lnTo>
                  <a:lnTo>
                    <a:pt x="234" y="642"/>
                  </a:lnTo>
                  <a:lnTo>
                    <a:pt x="232" y="630"/>
                  </a:lnTo>
                  <a:lnTo>
                    <a:pt x="227" y="625"/>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572" name="Freeform 1804"/>
            <p:cNvSpPr>
              <a:spLocks noEditPoints="1"/>
            </p:cNvSpPr>
            <p:nvPr/>
          </p:nvSpPr>
          <p:spPr bwMode="auto">
            <a:xfrm>
              <a:off x="2834" y="1597"/>
              <a:ext cx="404" cy="423"/>
            </a:xfrm>
            <a:custGeom>
              <a:avLst/>
              <a:gdLst/>
              <a:ahLst/>
              <a:cxnLst>
                <a:cxn ang="0">
                  <a:pos x="124" y="61"/>
                </a:cxn>
                <a:cxn ang="0">
                  <a:pos x="242" y="119"/>
                </a:cxn>
                <a:cxn ang="0">
                  <a:pos x="225" y="198"/>
                </a:cxn>
                <a:cxn ang="0">
                  <a:pos x="532" y="343"/>
                </a:cxn>
                <a:cxn ang="0">
                  <a:pos x="471" y="382"/>
                </a:cxn>
                <a:cxn ang="0">
                  <a:pos x="444" y="396"/>
                </a:cxn>
                <a:cxn ang="0">
                  <a:pos x="374" y="449"/>
                </a:cxn>
                <a:cxn ang="0">
                  <a:pos x="331" y="488"/>
                </a:cxn>
                <a:cxn ang="0">
                  <a:pos x="333" y="457"/>
                </a:cxn>
                <a:cxn ang="0">
                  <a:pos x="310" y="464"/>
                </a:cxn>
                <a:cxn ang="0">
                  <a:pos x="316" y="433"/>
                </a:cxn>
                <a:cxn ang="0">
                  <a:pos x="314" y="413"/>
                </a:cxn>
                <a:cxn ang="0">
                  <a:pos x="305" y="399"/>
                </a:cxn>
                <a:cxn ang="0">
                  <a:pos x="275" y="387"/>
                </a:cxn>
                <a:cxn ang="0">
                  <a:pos x="266" y="369"/>
                </a:cxn>
                <a:cxn ang="0">
                  <a:pos x="240" y="365"/>
                </a:cxn>
                <a:cxn ang="0">
                  <a:pos x="220" y="363"/>
                </a:cxn>
                <a:cxn ang="0">
                  <a:pos x="201" y="360"/>
                </a:cxn>
                <a:cxn ang="0">
                  <a:pos x="170" y="351"/>
                </a:cxn>
                <a:cxn ang="0">
                  <a:pos x="29" y="304"/>
                </a:cxn>
                <a:cxn ang="0">
                  <a:pos x="10" y="287"/>
                </a:cxn>
                <a:cxn ang="0">
                  <a:pos x="114" y="228"/>
                </a:cxn>
                <a:cxn ang="0">
                  <a:pos x="198" y="160"/>
                </a:cxn>
                <a:cxn ang="0">
                  <a:pos x="220" y="220"/>
                </a:cxn>
                <a:cxn ang="0">
                  <a:pos x="314" y="215"/>
                </a:cxn>
                <a:cxn ang="0">
                  <a:pos x="439" y="273"/>
                </a:cxn>
                <a:cxn ang="0">
                  <a:pos x="597" y="201"/>
                </a:cxn>
                <a:cxn ang="0">
                  <a:pos x="637" y="242"/>
                </a:cxn>
                <a:cxn ang="0">
                  <a:pos x="729" y="271"/>
                </a:cxn>
                <a:cxn ang="0">
                  <a:pos x="754" y="305"/>
                </a:cxn>
                <a:cxn ang="0">
                  <a:pos x="681" y="312"/>
                </a:cxn>
                <a:cxn ang="0">
                  <a:pos x="577" y="314"/>
                </a:cxn>
                <a:cxn ang="0">
                  <a:pos x="792" y="298"/>
                </a:cxn>
                <a:cxn ang="0">
                  <a:pos x="816" y="304"/>
                </a:cxn>
                <a:cxn ang="0">
                  <a:pos x="768" y="312"/>
                </a:cxn>
                <a:cxn ang="0">
                  <a:pos x="550" y="941"/>
                </a:cxn>
                <a:cxn ang="0">
                  <a:pos x="512" y="717"/>
                </a:cxn>
                <a:cxn ang="0">
                  <a:pos x="507" y="647"/>
                </a:cxn>
                <a:cxn ang="0">
                  <a:pos x="529" y="531"/>
                </a:cxn>
                <a:cxn ang="0">
                  <a:pos x="585" y="536"/>
                </a:cxn>
                <a:cxn ang="0">
                  <a:pos x="614" y="442"/>
                </a:cxn>
                <a:cxn ang="0">
                  <a:pos x="637" y="387"/>
                </a:cxn>
                <a:cxn ang="0">
                  <a:pos x="737" y="374"/>
                </a:cxn>
                <a:cxn ang="0">
                  <a:pos x="816" y="411"/>
                </a:cxn>
                <a:cxn ang="0">
                  <a:pos x="855" y="449"/>
                </a:cxn>
                <a:cxn ang="0">
                  <a:pos x="867" y="515"/>
                </a:cxn>
                <a:cxn ang="0">
                  <a:pos x="833" y="640"/>
                </a:cxn>
                <a:cxn ang="0">
                  <a:pos x="859" y="683"/>
                </a:cxn>
                <a:cxn ang="0">
                  <a:pos x="939" y="620"/>
                </a:cxn>
                <a:cxn ang="0">
                  <a:pos x="1007" y="804"/>
                </a:cxn>
                <a:cxn ang="0">
                  <a:pos x="970" y="853"/>
                </a:cxn>
                <a:cxn ang="0">
                  <a:pos x="937" y="947"/>
                </a:cxn>
                <a:cxn ang="0">
                  <a:pos x="799" y="1034"/>
                </a:cxn>
                <a:cxn ang="0">
                  <a:pos x="638" y="1045"/>
                </a:cxn>
              </a:cxnLst>
              <a:rect l="0" t="0" r="r" b="b"/>
              <a:pathLst>
                <a:path w="1011" h="1058">
                  <a:moveTo>
                    <a:pt x="199" y="0"/>
                  </a:moveTo>
                  <a:lnTo>
                    <a:pt x="188" y="25"/>
                  </a:lnTo>
                  <a:lnTo>
                    <a:pt x="157" y="39"/>
                  </a:lnTo>
                  <a:lnTo>
                    <a:pt x="143" y="59"/>
                  </a:lnTo>
                  <a:lnTo>
                    <a:pt x="131" y="65"/>
                  </a:lnTo>
                  <a:lnTo>
                    <a:pt x="124" y="61"/>
                  </a:lnTo>
                  <a:lnTo>
                    <a:pt x="123" y="54"/>
                  </a:lnTo>
                  <a:lnTo>
                    <a:pt x="128" y="46"/>
                  </a:lnTo>
                  <a:lnTo>
                    <a:pt x="199" y="0"/>
                  </a:lnTo>
                  <a:close/>
                  <a:moveTo>
                    <a:pt x="211" y="148"/>
                  </a:moveTo>
                  <a:lnTo>
                    <a:pt x="218" y="136"/>
                  </a:lnTo>
                  <a:lnTo>
                    <a:pt x="242" y="119"/>
                  </a:lnTo>
                  <a:lnTo>
                    <a:pt x="290" y="111"/>
                  </a:lnTo>
                  <a:lnTo>
                    <a:pt x="300" y="119"/>
                  </a:lnTo>
                  <a:lnTo>
                    <a:pt x="297" y="123"/>
                  </a:lnTo>
                  <a:lnTo>
                    <a:pt x="278" y="131"/>
                  </a:lnTo>
                  <a:lnTo>
                    <a:pt x="244" y="160"/>
                  </a:lnTo>
                  <a:lnTo>
                    <a:pt x="225" y="198"/>
                  </a:lnTo>
                  <a:lnTo>
                    <a:pt x="217" y="177"/>
                  </a:lnTo>
                  <a:lnTo>
                    <a:pt x="203" y="174"/>
                  </a:lnTo>
                  <a:lnTo>
                    <a:pt x="201" y="157"/>
                  </a:lnTo>
                  <a:lnTo>
                    <a:pt x="211" y="148"/>
                  </a:lnTo>
                  <a:close/>
                  <a:moveTo>
                    <a:pt x="538" y="339"/>
                  </a:moveTo>
                  <a:lnTo>
                    <a:pt x="532" y="343"/>
                  </a:lnTo>
                  <a:lnTo>
                    <a:pt x="532" y="350"/>
                  </a:lnTo>
                  <a:lnTo>
                    <a:pt x="514" y="343"/>
                  </a:lnTo>
                  <a:lnTo>
                    <a:pt x="491" y="348"/>
                  </a:lnTo>
                  <a:lnTo>
                    <a:pt x="486" y="357"/>
                  </a:lnTo>
                  <a:lnTo>
                    <a:pt x="483" y="369"/>
                  </a:lnTo>
                  <a:lnTo>
                    <a:pt x="471" y="382"/>
                  </a:lnTo>
                  <a:lnTo>
                    <a:pt x="462" y="386"/>
                  </a:lnTo>
                  <a:lnTo>
                    <a:pt x="464" y="389"/>
                  </a:lnTo>
                  <a:lnTo>
                    <a:pt x="459" y="392"/>
                  </a:lnTo>
                  <a:lnTo>
                    <a:pt x="454" y="408"/>
                  </a:lnTo>
                  <a:lnTo>
                    <a:pt x="447" y="403"/>
                  </a:lnTo>
                  <a:lnTo>
                    <a:pt x="444" y="396"/>
                  </a:lnTo>
                  <a:lnTo>
                    <a:pt x="456" y="375"/>
                  </a:lnTo>
                  <a:lnTo>
                    <a:pt x="435" y="375"/>
                  </a:lnTo>
                  <a:lnTo>
                    <a:pt x="420" y="396"/>
                  </a:lnTo>
                  <a:lnTo>
                    <a:pt x="394" y="401"/>
                  </a:lnTo>
                  <a:lnTo>
                    <a:pt x="380" y="427"/>
                  </a:lnTo>
                  <a:lnTo>
                    <a:pt x="374" y="449"/>
                  </a:lnTo>
                  <a:lnTo>
                    <a:pt x="348" y="495"/>
                  </a:lnTo>
                  <a:lnTo>
                    <a:pt x="348" y="505"/>
                  </a:lnTo>
                  <a:lnTo>
                    <a:pt x="338" y="500"/>
                  </a:lnTo>
                  <a:lnTo>
                    <a:pt x="331" y="495"/>
                  </a:lnTo>
                  <a:lnTo>
                    <a:pt x="329" y="490"/>
                  </a:lnTo>
                  <a:lnTo>
                    <a:pt x="331" y="488"/>
                  </a:lnTo>
                  <a:lnTo>
                    <a:pt x="331" y="485"/>
                  </a:lnTo>
                  <a:lnTo>
                    <a:pt x="333" y="483"/>
                  </a:lnTo>
                  <a:lnTo>
                    <a:pt x="333" y="478"/>
                  </a:lnTo>
                  <a:lnTo>
                    <a:pt x="338" y="464"/>
                  </a:lnTo>
                  <a:lnTo>
                    <a:pt x="338" y="462"/>
                  </a:lnTo>
                  <a:lnTo>
                    <a:pt x="333" y="457"/>
                  </a:lnTo>
                  <a:lnTo>
                    <a:pt x="324" y="466"/>
                  </a:lnTo>
                  <a:lnTo>
                    <a:pt x="316" y="464"/>
                  </a:lnTo>
                  <a:lnTo>
                    <a:pt x="316" y="468"/>
                  </a:lnTo>
                  <a:lnTo>
                    <a:pt x="312" y="462"/>
                  </a:lnTo>
                  <a:lnTo>
                    <a:pt x="312" y="462"/>
                  </a:lnTo>
                  <a:lnTo>
                    <a:pt x="310" y="464"/>
                  </a:lnTo>
                  <a:lnTo>
                    <a:pt x="310" y="464"/>
                  </a:lnTo>
                  <a:lnTo>
                    <a:pt x="314" y="457"/>
                  </a:lnTo>
                  <a:lnTo>
                    <a:pt x="310" y="450"/>
                  </a:lnTo>
                  <a:lnTo>
                    <a:pt x="317" y="447"/>
                  </a:lnTo>
                  <a:lnTo>
                    <a:pt x="319" y="440"/>
                  </a:lnTo>
                  <a:lnTo>
                    <a:pt x="316" y="433"/>
                  </a:lnTo>
                  <a:lnTo>
                    <a:pt x="314" y="430"/>
                  </a:lnTo>
                  <a:lnTo>
                    <a:pt x="319" y="428"/>
                  </a:lnTo>
                  <a:lnTo>
                    <a:pt x="319" y="423"/>
                  </a:lnTo>
                  <a:lnTo>
                    <a:pt x="319" y="421"/>
                  </a:lnTo>
                  <a:lnTo>
                    <a:pt x="312" y="415"/>
                  </a:lnTo>
                  <a:lnTo>
                    <a:pt x="314" y="413"/>
                  </a:lnTo>
                  <a:lnTo>
                    <a:pt x="317" y="411"/>
                  </a:lnTo>
                  <a:lnTo>
                    <a:pt x="317" y="409"/>
                  </a:lnTo>
                  <a:lnTo>
                    <a:pt x="314" y="408"/>
                  </a:lnTo>
                  <a:lnTo>
                    <a:pt x="314" y="406"/>
                  </a:lnTo>
                  <a:lnTo>
                    <a:pt x="309" y="404"/>
                  </a:lnTo>
                  <a:lnTo>
                    <a:pt x="305" y="399"/>
                  </a:lnTo>
                  <a:lnTo>
                    <a:pt x="293" y="398"/>
                  </a:lnTo>
                  <a:lnTo>
                    <a:pt x="292" y="392"/>
                  </a:lnTo>
                  <a:lnTo>
                    <a:pt x="283" y="396"/>
                  </a:lnTo>
                  <a:lnTo>
                    <a:pt x="280" y="394"/>
                  </a:lnTo>
                  <a:lnTo>
                    <a:pt x="275" y="391"/>
                  </a:lnTo>
                  <a:lnTo>
                    <a:pt x="275" y="387"/>
                  </a:lnTo>
                  <a:lnTo>
                    <a:pt x="281" y="380"/>
                  </a:lnTo>
                  <a:lnTo>
                    <a:pt x="278" y="379"/>
                  </a:lnTo>
                  <a:lnTo>
                    <a:pt x="276" y="374"/>
                  </a:lnTo>
                  <a:lnTo>
                    <a:pt x="275" y="372"/>
                  </a:lnTo>
                  <a:lnTo>
                    <a:pt x="269" y="370"/>
                  </a:lnTo>
                  <a:lnTo>
                    <a:pt x="266" y="369"/>
                  </a:lnTo>
                  <a:lnTo>
                    <a:pt x="263" y="370"/>
                  </a:lnTo>
                  <a:lnTo>
                    <a:pt x="258" y="367"/>
                  </a:lnTo>
                  <a:lnTo>
                    <a:pt x="252" y="369"/>
                  </a:lnTo>
                  <a:lnTo>
                    <a:pt x="249" y="367"/>
                  </a:lnTo>
                  <a:lnTo>
                    <a:pt x="244" y="363"/>
                  </a:lnTo>
                  <a:lnTo>
                    <a:pt x="240" y="365"/>
                  </a:lnTo>
                  <a:lnTo>
                    <a:pt x="234" y="363"/>
                  </a:lnTo>
                  <a:lnTo>
                    <a:pt x="230" y="363"/>
                  </a:lnTo>
                  <a:lnTo>
                    <a:pt x="229" y="362"/>
                  </a:lnTo>
                  <a:lnTo>
                    <a:pt x="227" y="360"/>
                  </a:lnTo>
                  <a:lnTo>
                    <a:pt x="222" y="362"/>
                  </a:lnTo>
                  <a:lnTo>
                    <a:pt x="220" y="363"/>
                  </a:lnTo>
                  <a:lnTo>
                    <a:pt x="217" y="362"/>
                  </a:lnTo>
                  <a:lnTo>
                    <a:pt x="215" y="365"/>
                  </a:lnTo>
                  <a:lnTo>
                    <a:pt x="211" y="367"/>
                  </a:lnTo>
                  <a:lnTo>
                    <a:pt x="208" y="362"/>
                  </a:lnTo>
                  <a:lnTo>
                    <a:pt x="205" y="362"/>
                  </a:lnTo>
                  <a:lnTo>
                    <a:pt x="201" y="360"/>
                  </a:lnTo>
                  <a:lnTo>
                    <a:pt x="196" y="363"/>
                  </a:lnTo>
                  <a:lnTo>
                    <a:pt x="196" y="360"/>
                  </a:lnTo>
                  <a:lnTo>
                    <a:pt x="193" y="360"/>
                  </a:lnTo>
                  <a:lnTo>
                    <a:pt x="193" y="362"/>
                  </a:lnTo>
                  <a:lnTo>
                    <a:pt x="177" y="355"/>
                  </a:lnTo>
                  <a:lnTo>
                    <a:pt x="170" y="351"/>
                  </a:lnTo>
                  <a:lnTo>
                    <a:pt x="157" y="345"/>
                  </a:lnTo>
                  <a:lnTo>
                    <a:pt x="58" y="324"/>
                  </a:lnTo>
                  <a:lnTo>
                    <a:pt x="36" y="321"/>
                  </a:lnTo>
                  <a:lnTo>
                    <a:pt x="36" y="316"/>
                  </a:lnTo>
                  <a:lnTo>
                    <a:pt x="32" y="310"/>
                  </a:lnTo>
                  <a:lnTo>
                    <a:pt x="29" y="304"/>
                  </a:lnTo>
                  <a:lnTo>
                    <a:pt x="22" y="293"/>
                  </a:lnTo>
                  <a:lnTo>
                    <a:pt x="17" y="293"/>
                  </a:lnTo>
                  <a:lnTo>
                    <a:pt x="15" y="290"/>
                  </a:lnTo>
                  <a:lnTo>
                    <a:pt x="12" y="290"/>
                  </a:lnTo>
                  <a:lnTo>
                    <a:pt x="12" y="287"/>
                  </a:lnTo>
                  <a:lnTo>
                    <a:pt x="10" y="287"/>
                  </a:lnTo>
                  <a:lnTo>
                    <a:pt x="1" y="288"/>
                  </a:lnTo>
                  <a:lnTo>
                    <a:pt x="0" y="283"/>
                  </a:lnTo>
                  <a:lnTo>
                    <a:pt x="42" y="263"/>
                  </a:lnTo>
                  <a:lnTo>
                    <a:pt x="58" y="246"/>
                  </a:lnTo>
                  <a:lnTo>
                    <a:pt x="68" y="237"/>
                  </a:lnTo>
                  <a:lnTo>
                    <a:pt x="114" y="228"/>
                  </a:lnTo>
                  <a:lnTo>
                    <a:pt x="133" y="215"/>
                  </a:lnTo>
                  <a:lnTo>
                    <a:pt x="143" y="203"/>
                  </a:lnTo>
                  <a:lnTo>
                    <a:pt x="158" y="201"/>
                  </a:lnTo>
                  <a:lnTo>
                    <a:pt x="165" y="194"/>
                  </a:lnTo>
                  <a:lnTo>
                    <a:pt x="169" y="182"/>
                  </a:lnTo>
                  <a:lnTo>
                    <a:pt x="198" y="160"/>
                  </a:lnTo>
                  <a:lnTo>
                    <a:pt x="199" y="176"/>
                  </a:lnTo>
                  <a:lnTo>
                    <a:pt x="213" y="179"/>
                  </a:lnTo>
                  <a:lnTo>
                    <a:pt x="213" y="191"/>
                  </a:lnTo>
                  <a:lnTo>
                    <a:pt x="222" y="198"/>
                  </a:lnTo>
                  <a:lnTo>
                    <a:pt x="222" y="208"/>
                  </a:lnTo>
                  <a:lnTo>
                    <a:pt x="220" y="220"/>
                  </a:lnTo>
                  <a:lnTo>
                    <a:pt x="223" y="228"/>
                  </a:lnTo>
                  <a:lnTo>
                    <a:pt x="252" y="203"/>
                  </a:lnTo>
                  <a:lnTo>
                    <a:pt x="252" y="210"/>
                  </a:lnTo>
                  <a:lnTo>
                    <a:pt x="269" y="206"/>
                  </a:lnTo>
                  <a:lnTo>
                    <a:pt x="285" y="206"/>
                  </a:lnTo>
                  <a:lnTo>
                    <a:pt x="314" y="215"/>
                  </a:lnTo>
                  <a:lnTo>
                    <a:pt x="353" y="268"/>
                  </a:lnTo>
                  <a:lnTo>
                    <a:pt x="384" y="266"/>
                  </a:lnTo>
                  <a:lnTo>
                    <a:pt x="394" y="259"/>
                  </a:lnTo>
                  <a:lnTo>
                    <a:pt x="411" y="273"/>
                  </a:lnTo>
                  <a:lnTo>
                    <a:pt x="425" y="264"/>
                  </a:lnTo>
                  <a:lnTo>
                    <a:pt x="439" y="273"/>
                  </a:lnTo>
                  <a:lnTo>
                    <a:pt x="457" y="249"/>
                  </a:lnTo>
                  <a:lnTo>
                    <a:pt x="491" y="227"/>
                  </a:lnTo>
                  <a:lnTo>
                    <a:pt x="498" y="228"/>
                  </a:lnTo>
                  <a:lnTo>
                    <a:pt x="526" y="218"/>
                  </a:lnTo>
                  <a:lnTo>
                    <a:pt x="567" y="218"/>
                  </a:lnTo>
                  <a:lnTo>
                    <a:pt x="597" y="201"/>
                  </a:lnTo>
                  <a:lnTo>
                    <a:pt x="628" y="194"/>
                  </a:lnTo>
                  <a:lnTo>
                    <a:pt x="621" y="208"/>
                  </a:lnTo>
                  <a:lnTo>
                    <a:pt x="625" y="232"/>
                  </a:lnTo>
                  <a:lnTo>
                    <a:pt x="621" y="240"/>
                  </a:lnTo>
                  <a:lnTo>
                    <a:pt x="626" y="244"/>
                  </a:lnTo>
                  <a:lnTo>
                    <a:pt x="637" y="242"/>
                  </a:lnTo>
                  <a:lnTo>
                    <a:pt x="652" y="247"/>
                  </a:lnTo>
                  <a:lnTo>
                    <a:pt x="671" y="239"/>
                  </a:lnTo>
                  <a:lnTo>
                    <a:pt x="679" y="249"/>
                  </a:lnTo>
                  <a:lnTo>
                    <a:pt x="696" y="235"/>
                  </a:lnTo>
                  <a:lnTo>
                    <a:pt x="708" y="232"/>
                  </a:lnTo>
                  <a:lnTo>
                    <a:pt x="729" y="271"/>
                  </a:lnTo>
                  <a:lnTo>
                    <a:pt x="719" y="280"/>
                  </a:lnTo>
                  <a:lnTo>
                    <a:pt x="722" y="285"/>
                  </a:lnTo>
                  <a:lnTo>
                    <a:pt x="737" y="281"/>
                  </a:lnTo>
                  <a:lnTo>
                    <a:pt x="748" y="288"/>
                  </a:lnTo>
                  <a:lnTo>
                    <a:pt x="746" y="295"/>
                  </a:lnTo>
                  <a:lnTo>
                    <a:pt x="754" y="305"/>
                  </a:lnTo>
                  <a:lnTo>
                    <a:pt x="766" y="307"/>
                  </a:lnTo>
                  <a:lnTo>
                    <a:pt x="766" y="316"/>
                  </a:lnTo>
                  <a:lnTo>
                    <a:pt x="743" y="316"/>
                  </a:lnTo>
                  <a:lnTo>
                    <a:pt x="713" y="316"/>
                  </a:lnTo>
                  <a:lnTo>
                    <a:pt x="696" y="321"/>
                  </a:lnTo>
                  <a:lnTo>
                    <a:pt x="681" y="312"/>
                  </a:lnTo>
                  <a:lnTo>
                    <a:pt x="674" y="314"/>
                  </a:lnTo>
                  <a:lnTo>
                    <a:pt x="673" y="345"/>
                  </a:lnTo>
                  <a:lnTo>
                    <a:pt x="657" y="339"/>
                  </a:lnTo>
                  <a:lnTo>
                    <a:pt x="630" y="321"/>
                  </a:lnTo>
                  <a:lnTo>
                    <a:pt x="592" y="312"/>
                  </a:lnTo>
                  <a:lnTo>
                    <a:pt x="577" y="314"/>
                  </a:lnTo>
                  <a:lnTo>
                    <a:pt x="562" y="336"/>
                  </a:lnTo>
                  <a:lnTo>
                    <a:pt x="538" y="339"/>
                  </a:lnTo>
                  <a:close/>
                  <a:moveTo>
                    <a:pt x="772" y="305"/>
                  </a:moveTo>
                  <a:lnTo>
                    <a:pt x="778" y="309"/>
                  </a:lnTo>
                  <a:lnTo>
                    <a:pt x="782" y="302"/>
                  </a:lnTo>
                  <a:lnTo>
                    <a:pt x="792" y="298"/>
                  </a:lnTo>
                  <a:lnTo>
                    <a:pt x="790" y="293"/>
                  </a:lnTo>
                  <a:lnTo>
                    <a:pt x="784" y="292"/>
                  </a:lnTo>
                  <a:lnTo>
                    <a:pt x="794" y="287"/>
                  </a:lnTo>
                  <a:lnTo>
                    <a:pt x="801" y="288"/>
                  </a:lnTo>
                  <a:lnTo>
                    <a:pt x="809" y="300"/>
                  </a:lnTo>
                  <a:lnTo>
                    <a:pt x="816" y="304"/>
                  </a:lnTo>
                  <a:lnTo>
                    <a:pt x="813" y="314"/>
                  </a:lnTo>
                  <a:lnTo>
                    <a:pt x="806" y="317"/>
                  </a:lnTo>
                  <a:lnTo>
                    <a:pt x="799" y="312"/>
                  </a:lnTo>
                  <a:lnTo>
                    <a:pt x="778" y="317"/>
                  </a:lnTo>
                  <a:lnTo>
                    <a:pt x="772" y="307"/>
                  </a:lnTo>
                  <a:lnTo>
                    <a:pt x="768" y="312"/>
                  </a:lnTo>
                  <a:lnTo>
                    <a:pt x="772" y="305"/>
                  </a:lnTo>
                  <a:close/>
                  <a:moveTo>
                    <a:pt x="491" y="1058"/>
                  </a:moveTo>
                  <a:lnTo>
                    <a:pt x="517" y="1033"/>
                  </a:lnTo>
                  <a:lnTo>
                    <a:pt x="527" y="993"/>
                  </a:lnTo>
                  <a:lnTo>
                    <a:pt x="541" y="971"/>
                  </a:lnTo>
                  <a:lnTo>
                    <a:pt x="550" y="941"/>
                  </a:lnTo>
                  <a:lnTo>
                    <a:pt x="551" y="881"/>
                  </a:lnTo>
                  <a:lnTo>
                    <a:pt x="539" y="823"/>
                  </a:lnTo>
                  <a:lnTo>
                    <a:pt x="510" y="766"/>
                  </a:lnTo>
                  <a:lnTo>
                    <a:pt x="497" y="736"/>
                  </a:lnTo>
                  <a:lnTo>
                    <a:pt x="507" y="715"/>
                  </a:lnTo>
                  <a:lnTo>
                    <a:pt x="512" y="717"/>
                  </a:lnTo>
                  <a:lnTo>
                    <a:pt x="509" y="713"/>
                  </a:lnTo>
                  <a:lnTo>
                    <a:pt x="509" y="708"/>
                  </a:lnTo>
                  <a:lnTo>
                    <a:pt x="502" y="686"/>
                  </a:lnTo>
                  <a:lnTo>
                    <a:pt x="505" y="686"/>
                  </a:lnTo>
                  <a:lnTo>
                    <a:pt x="493" y="669"/>
                  </a:lnTo>
                  <a:lnTo>
                    <a:pt x="507" y="647"/>
                  </a:lnTo>
                  <a:lnTo>
                    <a:pt x="517" y="616"/>
                  </a:lnTo>
                  <a:lnTo>
                    <a:pt x="519" y="587"/>
                  </a:lnTo>
                  <a:lnTo>
                    <a:pt x="514" y="558"/>
                  </a:lnTo>
                  <a:lnTo>
                    <a:pt x="531" y="550"/>
                  </a:lnTo>
                  <a:lnTo>
                    <a:pt x="532" y="543"/>
                  </a:lnTo>
                  <a:lnTo>
                    <a:pt x="529" y="531"/>
                  </a:lnTo>
                  <a:lnTo>
                    <a:pt x="532" y="522"/>
                  </a:lnTo>
                  <a:lnTo>
                    <a:pt x="563" y="503"/>
                  </a:lnTo>
                  <a:lnTo>
                    <a:pt x="582" y="466"/>
                  </a:lnTo>
                  <a:lnTo>
                    <a:pt x="587" y="468"/>
                  </a:lnTo>
                  <a:lnTo>
                    <a:pt x="580" y="507"/>
                  </a:lnTo>
                  <a:lnTo>
                    <a:pt x="585" y="536"/>
                  </a:lnTo>
                  <a:lnTo>
                    <a:pt x="599" y="538"/>
                  </a:lnTo>
                  <a:lnTo>
                    <a:pt x="606" y="520"/>
                  </a:lnTo>
                  <a:lnTo>
                    <a:pt x="611" y="495"/>
                  </a:lnTo>
                  <a:lnTo>
                    <a:pt x="608" y="461"/>
                  </a:lnTo>
                  <a:lnTo>
                    <a:pt x="608" y="450"/>
                  </a:lnTo>
                  <a:lnTo>
                    <a:pt x="614" y="442"/>
                  </a:lnTo>
                  <a:lnTo>
                    <a:pt x="638" y="430"/>
                  </a:lnTo>
                  <a:lnTo>
                    <a:pt x="652" y="428"/>
                  </a:lnTo>
                  <a:lnTo>
                    <a:pt x="659" y="421"/>
                  </a:lnTo>
                  <a:lnTo>
                    <a:pt x="638" y="415"/>
                  </a:lnTo>
                  <a:lnTo>
                    <a:pt x="632" y="398"/>
                  </a:lnTo>
                  <a:lnTo>
                    <a:pt x="637" y="387"/>
                  </a:lnTo>
                  <a:lnTo>
                    <a:pt x="645" y="377"/>
                  </a:lnTo>
                  <a:lnTo>
                    <a:pt x="647" y="367"/>
                  </a:lnTo>
                  <a:lnTo>
                    <a:pt x="674" y="357"/>
                  </a:lnTo>
                  <a:lnTo>
                    <a:pt x="707" y="374"/>
                  </a:lnTo>
                  <a:lnTo>
                    <a:pt x="724" y="370"/>
                  </a:lnTo>
                  <a:lnTo>
                    <a:pt x="737" y="374"/>
                  </a:lnTo>
                  <a:lnTo>
                    <a:pt x="748" y="384"/>
                  </a:lnTo>
                  <a:lnTo>
                    <a:pt x="753" y="394"/>
                  </a:lnTo>
                  <a:lnTo>
                    <a:pt x="775" y="392"/>
                  </a:lnTo>
                  <a:lnTo>
                    <a:pt x="792" y="404"/>
                  </a:lnTo>
                  <a:lnTo>
                    <a:pt x="801" y="403"/>
                  </a:lnTo>
                  <a:lnTo>
                    <a:pt x="816" y="411"/>
                  </a:lnTo>
                  <a:lnTo>
                    <a:pt x="828" y="408"/>
                  </a:lnTo>
                  <a:lnTo>
                    <a:pt x="830" y="415"/>
                  </a:lnTo>
                  <a:lnTo>
                    <a:pt x="842" y="421"/>
                  </a:lnTo>
                  <a:lnTo>
                    <a:pt x="838" y="425"/>
                  </a:lnTo>
                  <a:lnTo>
                    <a:pt x="842" y="432"/>
                  </a:lnTo>
                  <a:lnTo>
                    <a:pt x="855" y="449"/>
                  </a:lnTo>
                  <a:lnTo>
                    <a:pt x="840" y="459"/>
                  </a:lnTo>
                  <a:lnTo>
                    <a:pt x="843" y="466"/>
                  </a:lnTo>
                  <a:lnTo>
                    <a:pt x="840" y="469"/>
                  </a:lnTo>
                  <a:lnTo>
                    <a:pt x="845" y="479"/>
                  </a:lnTo>
                  <a:lnTo>
                    <a:pt x="859" y="490"/>
                  </a:lnTo>
                  <a:lnTo>
                    <a:pt x="867" y="515"/>
                  </a:lnTo>
                  <a:lnTo>
                    <a:pt x="867" y="548"/>
                  </a:lnTo>
                  <a:lnTo>
                    <a:pt x="867" y="579"/>
                  </a:lnTo>
                  <a:lnTo>
                    <a:pt x="848" y="592"/>
                  </a:lnTo>
                  <a:lnTo>
                    <a:pt x="845" y="609"/>
                  </a:lnTo>
                  <a:lnTo>
                    <a:pt x="843" y="626"/>
                  </a:lnTo>
                  <a:lnTo>
                    <a:pt x="833" y="640"/>
                  </a:lnTo>
                  <a:lnTo>
                    <a:pt x="813" y="649"/>
                  </a:lnTo>
                  <a:lnTo>
                    <a:pt x="809" y="657"/>
                  </a:lnTo>
                  <a:lnTo>
                    <a:pt x="811" y="693"/>
                  </a:lnTo>
                  <a:lnTo>
                    <a:pt x="842" y="707"/>
                  </a:lnTo>
                  <a:lnTo>
                    <a:pt x="847" y="705"/>
                  </a:lnTo>
                  <a:lnTo>
                    <a:pt x="859" y="683"/>
                  </a:lnTo>
                  <a:lnTo>
                    <a:pt x="864" y="686"/>
                  </a:lnTo>
                  <a:lnTo>
                    <a:pt x="867" y="678"/>
                  </a:lnTo>
                  <a:lnTo>
                    <a:pt x="876" y="661"/>
                  </a:lnTo>
                  <a:lnTo>
                    <a:pt x="879" y="643"/>
                  </a:lnTo>
                  <a:lnTo>
                    <a:pt x="922" y="616"/>
                  </a:lnTo>
                  <a:lnTo>
                    <a:pt x="939" y="620"/>
                  </a:lnTo>
                  <a:lnTo>
                    <a:pt x="951" y="628"/>
                  </a:lnTo>
                  <a:lnTo>
                    <a:pt x="968" y="657"/>
                  </a:lnTo>
                  <a:lnTo>
                    <a:pt x="971" y="672"/>
                  </a:lnTo>
                  <a:lnTo>
                    <a:pt x="997" y="758"/>
                  </a:lnTo>
                  <a:lnTo>
                    <a:pt x="1011" y="790"/>
                  </a:lnTo>
                  <a:lnTo>
                    <a:pt x="1007" y="804"/>
                  </a:lnTo>
                  <a:lnTo>
                    <a:pt x="1011" y="826"/>
                  </a:lnTo>
                  <a:lnTo>
                    <a:pt x="1007" y="848"/>
                  </a:lnTo>
                  <a:lnTo>
                    <a:pt x="992" y="852"/>
                  </a:lnTo>
                  <a:lnTo>
                    <a:pt x="992" y="845"/>
                  </a:lnTo>
                  <a:lnTo>
                    <a:pt x="980" y="845"/>
                  </a:lnTo>
                  <a:lnTo>
                    <a:pt x="970" y="853"/>
                  </a:lnTo>
                  <a:lnTo>
                    <a:pt x="973" y="857"/>
                  </a:lnTo>
                  <a:lnTo>
                    <a:pt x="966" y="879"/>
                  </a:lnTo>
                  <a:lnTo>
                    <a:pt x="968" y="884"/>
                  </a:lnTo>
                  <a:lnTo>
                    <a:pt x="963" y="901"/>
                  </a:lnTo>
                  <a:lnTo>
                    <a:pt x="944" y="917"/>
                  </a:lnTo>
                  <a:lnTo>
                    <a:pt x="937" y="947"/>
                  </a:lnTo>
                  <a:lnTo>
                    <a:pt x="939" y="961"/>
                  </a:lnTo>
                  <a:lnTo>
                    <a:pt x="910" y="1017"/>
                  </a:lnTo>
                  <a:lnTo>
                    <a:pt x="876" y="1024"/>
                  </a:lnTo>
                  <a:lnTo>
                    <a:pt x="862" y="1026"/>
                  </a:lnTo>
                  <a:lnTo>
                    <a:pt x="801" y="1034"/>
                  </a:lnTo>
                  <a:lnTo>
                    <a:pt x="799" y="1034"/>
                  </a:lnTo>
                  <a:lnTo>
                    <a:pt x="748" y="1043"/>
                  </a:lnTo>
                  <a:lnTo>
                    <a:pt x="748" y="1033"/>
                  </a:lnTo>
                  <a:lnTo>
                    <a:pt x="743" y="1033"/>
                  </a:lnTo>
                  <a:lnTo>
                    <a:pt x="696" y="1038"/>
                  </a:lnTo>
                  <a:lnTo>
                    <a:pt x="683" y="1040"/>
                  </a:lnTo>
                  <a:lnTo>
                    <a:pt x="638" y="1045"/>
                  </a:lnTo>
                  <a:lnTo>
                    <a:pt x="621" y="1046"/>
                  </a:lnTo>
                  <a:lnTo>
                    <a:pt x="587" y="1050"/>
                  </a:lnTo>
                  <a:lnTo>
                    <a:pt x="567" y="1052"/>
                  </a:lnTo>
                  <a:lnTo>
                    <a:pt x="531" y="1055"/>
                  </a:lnTo>
                  <a:lnTo>
                    <a:pt x="491" y="1058"/>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573" name="Freeform 1805"/>
            <p:cNvSpPr>
              <a:spLocks/>
            </p:cNvSpPr>
            <p:nvPr/>
          </p:nvSpPr>
          <p:spPr bwMode="auto">
            <a:xfrm>
              <a:off x="2603" y="1531"/>
              <a:ext cx="41" cy="66"/>
            </a:xfrm>
            <a:custGeom>
              <a:avLst/>
              <a:gdLst/>
              <a:ahLst/>
              <a:cxnLst>
                <a:cxn ang="0">
                  <a:pos x="0" y="138"/>
                </a:cxn>
                <a:cxn ang="0">
                  <a:pos x="0" y="109"/>
                </a:cxn>
                <a:cxn ang="0">
                  <a:pos x="28" y="109"/>
                </a:cxn>
                <a:cxn ang="0">
                  <a:pos x="28" y="77"/>
                </a:cxn>
                <a:cxn ang="0">
                  <a:pos x="23" y="80"/>
                </a:cxn>
                <a:cxn ang="0">
                  <a:pos x="14" y="82"/>
                </a:cxn>
                <a:cxn ang="0">
                  <a:pos x="6" y="79"/>
                </a:cxn>
                <a:cxn ang="0">
                  <a:pos x="2" y="73"/>
                </a:cxn>
                <a:cxn ang="0">
                  <a:pos x="4" y="72"/>
                </a:cxn>
                <a:cxn ang="0">
                  <a:pos x="2" y="68"/>
                </a:cxn>
                <a:cxn ang="0">
                  <a:pos x="2" y="65"/>
                </a:cxn>
                <a:cxn ang="0">
                  <a:pos x="4" y="63"/>
                </a:cxn>
                <a:cxn ang="0">
                  <a:pos x="7" y="61"/>
                </a:cxn>
                <a:cxn ang="0">
                  <a:pos x="21" y="61"/>
                </a:cxn>
                <a:cxn ang="0">
                  <a:pos x="21" y="0"/>
                </a:cxn>
                <a:cxn ang="0">
                  <a:pos x="57" y="7"/>
                </a:cxn>
                <a:cxn ang="0">
                  <a:pos x="74" y="82"/>
                </a:cxn>
                <a:cxn ang="0">
                  <a:pos x="72" y="99"/>
                </a:cxn>
                <a:cxn ang="0">
                  <a:pos x="88" y="109"/>
                </a:cxn>
                <a:cxn ang="0">
                  <a:pos x="103" y="109"/>
                </a:cxn>
                <a:cxn ang="0">
                  <a:pos x="103" y="166"/>
                </a:cxn>
                <a:cxn ang="0">
                  <a:pos x="14" y="167"/>
                </a:cxn>
                <a:cxn ang="0">
                  <a:pos x="14" y="138"/>
                </a:cxn>
                <a:cxn ang="0">
                  <a:pos x="0" y="138"/>
                </a:cxn>
              </a:cxnLst>
              <a:rect l="0" t="0" r="r" b="b"/>
              <a:pathLst>
                <a:path w="103" h="167">
                  <a:moveTo>
                    <a:pt x="0" y="138"/>
                  </a:moveTo>
                  <a:lnTo>
                    <a:pt x="0" y="109"/>
                  </a:lnTo>
                  <a:lnTo>
                    <a:pt x="28" y="109"/>
                  </a:lnTo>
                  <a:lnTo>
                    <a:pt x="28" y="77"/>
                  </a:lnTo>
                  <a:lnTo>
                    <a:pt x="23" y="80"/>
                  </a:lnTo>
                  <a:lnTo>
                    <a:pt x="14" y="82"/>
                  </a:lnTo>
                  <a:lnTo>
                    <a:pt x="6" y="79"/>
                  </a:lnTo>
                  <a:lnTo>
                    <a:pt x="2" y="73"/>
                  </a:lnTo>
                  <a:lnTo>
                    <a:pt x="4" y="72"/>
                  </a:lnTo>
                  <a:lnTo>
                    <a:pt x="2" y="68"/>
                  </a:lnTo>
                  <a:lnTo>
                    <a:pt x="2" y="65"/>
                  </a:lnTo>
                  <a:lnTo>
                    <a:pt x="4" y="63"/>
                  </a:lnTo>
                  <a:lnTo>
                    <a:pt x="7" y="61"/>
                  </a:lnTo>
                  <a:lnTo>
                    <a:pt x="21" y="61"/>
                  </a:lnTo>
                  <a:lnTo>
                    <a:pt x="21" y="0"/>
                  </a:lnTo>
                  <a:lnTo>
                    <a:pt x="57" y="7"/>
                  </a:lnTo>
                  <a:lnTo>
                    <a:pt x="74" y="82"/>
                  </a:lnTo>
                  <a:lnTo>
                    <a:pt x="72" y="99"/>
                  </a:lnTo>
                  <a:lnTo>
                    <a:pt x="88" y="109"/>
                  </a:lnTo>
                  <a:lnTo>
                    <a:pt x="103" y="109"/>
                  </a:lnTo>
                  <a:lnTo>
                    <a:pt x="103" y="166"/>
                  </a:lnTo>
                  <a:lnTo>
                    <a:pt x="14" y="167"/>
                  </a:lnTo>
                  <a:lnTo>
                    <a:pt x="14" y="138"/>
                  </a:lnTo>
                  <a:lnTo>
                    <a:pt x="0" y="13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74" name="Freeform 1806"/>
            <p:cNvSpPr>
              <a:spLocks/>
            </p:cNvSpPr>
            <p:nvPr/>
          </p:nvSpPr>
          <p:spPr bwMode="auto">
            <a:xfrm>
              <a:off x="2554" y="1555"/>
              <a:ext cx="60" cy="31"/>
            </a:xfrm>
            <a:custGeom>
              <a:avLst/>
              <a:gdLst/>
              <a:ahLst/>
              <a:cxnLst>
                <a:cxn ang="0">
                  <a:pos x="2" y="77"/>
                </a:cxn>
                <a:cxn ang="0">
                  <a:pos x="2" y="48"/>
                </a:cxn>
                <a:cxn ang="0">
                  <a:pos x="0" y="47"/>
                </a:cxn>
                <a:cxn ang="0">
                  <a:pos x="0" y="0"/>
                </a:cxn>
                <a:cxn ang="0">
                  <a:pos x="128" y="0"/>
                </a:cxn>
                <a:cxn ang="0">
                  <a:pos x="125" y="2"/>
                </a:cxn>
                <a:cxn ang="0">
                  <a:pos x="123" y="4"/>
                </a:cxn>
                <a:cxn ang="0">
                  <a:pos x="123" y="7"/>
                </a:cxn>
                <a:cxn ang="0">
                  <a:pos x="125" y="11"/>
                </a:cxn>
                <a:cxn ang="0">
                  <a:pos x="123" y="12"/>
                </a:cxn>
                <a:cxn ang="0">
                  <a:pos x="127" y="18"/>
                </a:cxn>
                <a:cxn ang="0">
                  <a:pos x="135" y="21"/>
                </a:cxn>
                <a:cxn ang="0">
                  <a:pos x="144" y="19"/>
                </a:cxn>
                <a:cxn ang="0">
                  <a:pos x="149" y="16"/>
                </a:cxn>
                <a:cxn ang="0">
                  <a:pos x="149" y="48"/>
                </a:cxn>
                <a:cxn ang="0">
                  <a:pos x="121" y="48"/>
                </a:cxn>
                <a:cxn ang="0">
                  <a:pos x="121" y="77"/>
                </a:cxn>
                <a:cxn ang="0">
                  <a:pos x="91" y="77"/>
                </a:cxn>
                <a:cxn ang="0">
                  <a:pos x="2" y="77"/>
                </a:cxn>
              </a:cxnLst>
              <a:rect l="0" t="0" r="r" b="b"/>
              <a:pathLst>
                <a:path w="149" h="77">
                  <a:moveTo>
                    <a:pt x="2" y="77"/>
                  </a:moveTo>
                  <a:lnTo>
                    <a:pt x="2" y="48"/>
                  </a:lnTo>
                  <a:lnTo>
                    <a:pt x="0" y="47"/>
                  </a:lnTo>
                  <a:lnTo>
                    <a:pt x="0" y="0"/>
                  </a:lnTo>
                  <a:lnTo>
                    <a:pt x="128" y="0"/>
                  </a:lnTo>
                  <a:lnTo>
                    <a:pt x="125" y="2"/>
                  </a:lnTo>
                  <a:lnTo>
                    <a:pt x="123" y="4"/>
                  </a:lnTo>
                  <a:lnTo>
                    <a:pt x="123" y="7"/>
                  </a:lnTo>
                  <a:lnTo>
                    <a:pt x="125" y="11"/>
                  </a:lnTo>
                  <a:lnTo>
                    <a:pt x="123" y="12"/>
                  </a:lnTo>
                  <a:lnTo>
                    <a:pt x="127" y="18"/>
                  </a:lnTo>
                  <a:lnTo>
                    <a:pt x="135" y="21"/>
                  </a:lnTo>
                  <a:lnTo>
                    <a:pt x="144" y="19"/>
                  </a:lnTo>
                  <a:lnTo>
                    <a:pt x="149" y="16"/>
                  </a:lnTo>
                  <a:lnTo>
                    <a:pt x="149" y="48"/>
                  </a:lnTo>
                  <a:lnTo>
                    <a:pt x="121" y="48"/>
                  </a:lnTo>
                  <a:lnTo>
                    <a:pt x="121" y="77"/>
                  </a:lnTo>
                  <a:lnTo>
                    <a:pt x="91" y="77"/>
                  </a:lnTo>
                  <a:lnTo>
                    <a:pt x="2" y="7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75" name="Freeform 1807"/>
            <p:cNvSpPr>
              <a:spLocks/>
            </p:cNvSpPr>
            <p:nvPr/>
          </p:nvSpPr>
          <p:spPr bwMode="auto">
            <a:xfrm>
              <a:off x="2644" y="1574"/>
              <a:ext cx="62" cy="58"/>
            </a:xfrm>
            <a:custGeom>
              <a:avLst/>
              <a:gdLst/>
              <a:ahLst/>
              <a:cxnLst>
                <a:cxn ang="0">
                  <a:pos x="3" y="144"/>
                </a:cxn>
                <a:cxn ang="0">
                  <a:pos x="0" y="57"/>
                </a:cxn>
                <a:cxn ang="0">
                  <a:pos x="0" y="0"/>
                </a:cxn>
                <a:cxn ang="0">
                  <a:pos x="15" y="0"/>
                </a:cxn>
                <a:cxn ang="0">
                  <a:pos x="22" y="9"/>
                </a:cxn>
                <a:cxn ang="0">
                  <a:pos x="67" y="12"/>
                </a:cxn>
                <a:cxn ang="0">
                  <a:pos x="70" y="29"/>
                </a:cxn>
                <a:cxn ang="0">
                  <a:pos x="73" y="31"/>
                </a:cxn>
                <a:cxn ang="0">
                  <a:pos x="104" y="28"/>
                </a:cxn>
                <a:cxn ang="0">
                  <a:pos x="109" y="24"/>
                </a:cxn>
                <a:cxn ang="0">
                  <a:pos x="109" y="17"/>
                </a:cxn>
                <a:cxn ang="0">
                  <a:pos x="126" y="9"/>
                </a:cxn>
                <a:cxn ang="0">
                  <a:pos x="150" y="11"/>
                </a:cxn>
                <a:cxn ang="0">
                  <a:pos x="154" y="103"/>
                </a:cxn>
                <a:cxn ang="0">
                  <a:pos x="155" y="103"/>
                </a:cxn>
                <a:cxn ang="0">
                  <a:pos x="155" y="132"/>
                </a:cxn>
                <a:cxn ang="0">
                  <a:pos x="77" y="133"/>
                </a:cxn>
                <a:cxn ang="0">
                  <a:pos x="77" y="142"/>
                </a:cxn>
                <a:cxn ang="0">
                  <a:pos x="3" y="144"/>
                </a:cxn>
              </a:cxnLst>
              <a:rect l="0" t="0" r="r" b="b"/>
              <a:pathLst>
                <a:path w="155" h="144">
                  <a:moveTo>
                    <a:pt x="3" y="144"/>
                  </a:moveTo>
                  <a:lnTo>
                    <a:pt x="0" y="57"/>
                  </a:lnTo>
                  <a:lnTo>
                    <a:pt x="0" y="0"/>
                  </a:lnTo>
                  <a:lnTo>
                    <a:pt x="15" y="0"/>
                  </a:lnTo>
                  <a:lnTo>
                    <a:pt x="22" y="9"/>
                  </a:lnTo>
                  <a:lnTo>
                    <a:pt x="67" y="12"/>
                  </a:lnTo>
                  <a:lnTo>
                    <a:pt x="70" y="29"/>
                  </a:lnTo>
                  <a:lnTo>
                    <a:pt x="73" y="31"/>
                  </a:lnTo>
                  <a:lnTo>
                    <a:pt x="104" y="28"/>
                  </a:lnTo>
                  <a:lnTo>
                    <a:pt x="109" y="24"/>
                  </a:lnTo>
                  <a:lnTo>
                    <a:pt x="109" y="17"/>
                  </a:lnTo>
                  <a:lnTo>
                    <a:pt x="126" y="9"/>
                  </a:lnTo>
                  <a:lnTo>
                    <a:pt x="150" y="11"/>
                  </a:lnTo>
                  <a:lnTo>
                    <a:pt x="154" y="103"/>
                  </a:lnTo>
                  <a:lnTo>
                    <a:pt x="155" y="103"/>
                  </a:lnTo>
                  <a:lnTo>
                    <a:pt x="155" y="132"/>
                  </a:lnTo>
                  <a:lnTo>
                    <a:pt x="77" y="133"/>
                  </a:lnTo>
                  <a:lnTo>
                    <a:pt x="77" y="142"/>
                  </a:lnTo>
                  <a:lnTo>
                    <a:pt x="3" y="14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76" name="Freeform 1808"/>
            <p:cNvSpPr>
              <a:spLocks/>
            </p:cNvSpPr>
            <p:nvPr/>
          </p:nvSpPr>
          <p:spPr bwMode="auto">
            <a:xfrm>
              <a:off x="2704" y="1578"/>
              <a:ext cx="63" cy="130"/>
            </a:xfrm>
            <a:custGeom>
              <a:avLst/>
              <a:gdLst/>
              <a:ahLst/>
              <a:cxnLst>
                <a:cxn ang="0">
                  <a:pos x="14" y="312"/>
                </a:cxn>
                <a:cxn ang="0">
                  <a:pos x="12" y="270"/>
                </a:cxn>
                <a:cxn ang="0">
                  <a:pos x="9" y="152"/>
                </a:cxn>
                <a:cxn ang="0">
                  <a:pos x="7" y="152"/>
                </a:cxn>
                <a:cxn ang="0">
                  <a:pos x="5" y="123"/>
                </a:cxn>
                <a:cxn ang="0">
                  <a:pos x="5" y="94"/>
                </a:cxn>
                <a:cxn ang="0">
                  <a:pos x="4" y="94"/>
                </a:cxn>
                <a:cxn ang="0">
                  <a:pos x="0" y="2"/>
                </a:cxn>
                <a:cxn ang="0">
                  <a:pos x="17" y="0"/>
                </a:cxn>
                <a:cxn ang="0">
                  <a:pos x="43" y="15"/>
                </a:cxn>
                <a:cxn ang="0">
                  <a:pos x="51" y="14"/>
                </a:cxn>
                <a:cxn ang="0">
                  <a:pos x="55" y="20"/>
                </a:cxn>
                <a:cxn ang="0">
                  <a:pos x="46" y="22"/>
                </a:cxn>
                <a:cxn ang="0">
                  <a:pos x="45" y="27"/>
                </a:cxn>
                <a:cxn ang="0">
                  <a:pos x="69" y="31"/>
                </a:cxn>
                <a:cxn ang="0">
                  <a:pos x="74" y="36"/>
                </a:cxn>
                <a:cxn ang="0">
                  <a:pos x="72" y="44"/>
                </a:cxn>
                <a:cxn ang="0">
                  <a:pos x="86" y="66"/>
                </a:cxn>
                <a:cxn ang="0">
                  <a:pos x="96" y="61"/>
                </a:cxn>
                <a:cxn ang="0">
                  <a:pos x="92" y="53"/>
                </a:cxn>
                <a:cxn ang="0">
                  <a:pos x="94" y="44"/>
                </a:cxn>
                <a:cxn ang="0">
                  <a:pos x="111" y="41"/>
                </a:cxn>
                <a:cxn ang="0">
                  <a:pos x="121" y="43"/>
                </a:cxn>
                <a:cxn ang="0">
                  <a:pos x="128" y="60"/>
                </a:cxn>
                <a:cxn ang="0">
                  <a:pos x="150" y="66"/>
                </a:cxn>
                <a:cxn ang="0">
                  <a:pos x="152" y="121"/>
                </a:cxn>
                <a:cxn ang="0">
                  <a:pos x="156" y="172"/>
                </a:cxn>
                <a:cxn ang="0">
                  <a:pos x="159" y="280"/>
                </a:cxn>
                <a:cxn ang="0">
                  <a:pos x="127" y="304"/>
                </a:cxn>
                <a:cxn ang="0">
                  <a:pos x="113" y="326"/>
                </a:cxn>
                <a:cxn ang="0">
                  <a:pos x="103" y="326"/>
                </a:cxn>
                <a:cxn ang="0">
                  <a:pos x="103" y="309"/>
                </a:cxn>
                <a:cxn ang="0">
                  <a:pos x="14" y="312"/>
                </a:cxn>
              </a:cxnLst>
              <a:rect l="0" t="0" r="r" b="b"/>
              <a:pathLst>
                <a:path w="159" h="326">
                  <a:moveTo>
                    <a:pt x="14" y="312"/>
                  </a:moveTo>
                  <a:lnTo>
                    <a:pt x="12" y="270"/>
                  </a:lnTo>
                  <a:lnTo>
                    <a:pt x="9" y="152"/>
                  </a:lnTo>
                  <a:lnTo>
                    <a:pt x="7" y="152"/>
                  </a:lnTo>
                  <a:lnTo>
                    <a:pt x="5" y="123"/>
                  </a:lnTo>
                  <a:lnTo>
                    <a:pt x="5" y="94"/>
                  </a:lnTo>
                  <a:lnTo>
                    <a:pt x="4" y="94"/>
                  </a:lnTo>
                  <a:lnTo>
                    <a:pt x="0" y="2"/>
                  </a:lnTo>
                  <a:lnTo>
                    <a:pt x="17" y="0"/>
                  </a:lnTo>
                  <a:lnTo>
                    <a:pt x="43" y="15"/>
                  </a:lnTo>
                  <a:lnTo>
                    <a:pt x="51" y="14"/>
                  </a:lnTo>
                  <a:lnTo>
                    <a:pt x="55" y="20"/>
                  </a:lnTo>
                  <a:lnTo>
                    <a:pt x="46" y="22"/>
                  </a:lnTo>
                  <a:lnTo>
                    <a:pt x="45" y="27"/>
                  </a:lnTo>
                  <a:lnTo>
                    <a:pt x="69" y="31"/>
                  </a:lnTo>
                  <a:lnTo>
                    <a:pt x="74" y="36"/>
                  </a:lnTo>
                  <a:lnTo>
                    <a:pt x="72" y="44"/>
                  </a:lnTo>
                  <a:lnTo>
                    <a:pt x="86" y="66"/>
                  </a:lnTo>
                  <a:lnTo>
                    <a:pt x="96" y="61"/>
                  </a:lnTo>
                  <a:lnTo>
                    <a:pt x="92" y="53"/>
                  </a:lnTo>
                  <a:lnTo>
                    <a:pt x="94" y="44"/>
                  </a:lnTo>
                  <a:lnTo>
                    <a:pt x="111" y="41"/>
                  </a:lnTo>
                  <a:lnTo>
                    <a:pt x="121" y="43"/>
                  </a:lnTo>
                  <a:lnTo>
                    <a:pt x="128" y="60"/>
                  </a:lnTo>
                  <a:lnTo>
                    <a:pt x="150" y="66"/>
                  </a:lnTo>
                  <a:lnTo>
                    <a:pt x="152" y="121"/>
                  </a:lnTo>
                  <a:lnTo>
                    <a:pt x="156" y="172"/>
                  </a:lnTo>
                  <a:lnTo>
                    <a:pt x="159" y="280"/>
                  </a:lnTo>
                  <a:lnTo>
                    <a:pt x="127" y="304"/>
                  </a:lnTo>
                  <a:lnTo>
                    <a:pt x="113" y="326"/>
                  </a:lnTo>
                  <a:lnTo>
                    <a:pt x="103" y="326"/>
                  </a:lnTo>
                  <a:lnTo>
                    <a:pt x="103" y="309"/>
                  </a:lnTo>
                  <a:lnTo>
                    <a:pt x="14" y="31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77" name="Freeform 1809"/>
            <p:cNvSpPr>
              <a:spLocks/>
            </p:cNvSpPr>
            <p:nvPr/>
          </p:nvSpPr>
          <p:spPr bwMode="auto">
            <a:xfrm>
              <a:off x="2520" y="1586"/>
              <a:ext cx="71" cy="25"/>
            </a:xfrm>
            <a:custGeom>
              <a:avLst/>
              <a:gdLst/>
              <a:ahLst/>
              <a:cxnLst>
                <a:cxn ang="0">
                  <a:pos x="2" y="62"/>
                </a:cxn>
                <a:cxn ang="0">
                  <a:pos x="2" y="58"/>
                </a:cxn>
                <a:cxn ang="0">
                  <a:pos x="3" y="57"/>
                </a:cxn>
                <a:cxn ang="0">
                  <a:pos x="5" y="55"/>
                </a:cxn>
                <a:cxn ang="0">
                  <a:pos x="2" y="53"/>
                </a:cxn>
                <a:cxn ang="0">
                  <a:pos x="5" y="52"/>
                </a:cxn>
                <a:cxn ang="0">
                  <a:pos x="3" y="52"/>
                </a:cxn>
                <a:cxn ang="0">
                  <a:pos x="3" y="46"/>
                </a:cxn>
                <a:cxn ang="0">
                  <a:pos x="3" y="46"/>
                </a:cxn>
                <a:cxn ang="0">
                  <a:pos x="5" y="45"/>
                </a:cxn>
                <a:cxn ang="0">
                  <a:pos x="5" y="43"/>
                </a:cxn>
                <a:cxn ang="0">
                  <a:pos x="3" y="41"/>
                </a:cxn>
                <a:cxn ang="0">
                  <a:pos x="5" y="41"/>
                </a:cxn>
                <a:cxn ang="0">
                  <a:pos x="5" y="40"/>
                </a:cxn>
                <a:cxn ang="0">
                  <a:pos x="3" y="38"/>
                </a:cxn>
                <a:cxn ang="0">
                  <a:pos x="5" y="36"/>
                </a:cxn>
                <a:cxn ang="0">
                  <a:pos x="3" y="36"/>
                </a:cxn>
                <a:cxn ang="0">
                  <a:pos x="3" y="29"/>
                </a:cxn>
                <a:cxn ang="0">
                  <a:pos x="2" y="29"/>
                </a:cxn>
                <a:cxn ang="0">
                  <a:pos x="3" y="28"/>
                </a:cxn>
                <a:cxn ang="0">
                  <a:pos x="3" y="26"/>
                </a:cxn>
                <a:cxn ang="0">
                  <a:pos x="0" y="26"/>
                </a:cxn>
                <a:cxn ang="0">
                  <a:pos x="3" y="23"/>
                </a:cxn>
                <a:cxn ang="0">
                  <a:pos x="2" y="23"/>
                </a:cxn>
                <a:cxn ang="0">
                  <a:pos x="2" y="21"/>
                </a:cxn>
                <a:cxn ang="0">
                  <a:pos x="5" y="21"/>
                </a:cxn>
                <a:cxn ang="0">
                  <a:pos x="5" y="17"/>
                </a:cxn>
                <a:cxn ang="0">
                  <a:pos x="2" y="17"/>
                </a:cxn>
                <a:cxn ang="0">
                  <a:pos x="3" y="4"/>
                </a:cxn>
                <a:cxn ang="0">
                  <a:pos x="2" y="4"/>
                </a:cxn>
                <a:cxn ang="0">
                  <a:pos x="3" y="0"/>
                </a:cxn>
                <a:cxn ang="0">
                  <a:pos x="2" y="0"/>
                </a:cxn>
                <a:cxn ang="0">
                  <a:pos x="87" y="0"/>
                </a:cxn>
                <a:cxn ang="0">
                  <a:pos x="176" y="0"/>
                </a:cxn>
                <a:cxn ang="0">
                  <a:pos x="177" y="62"/>
                </a:cxn>
                <a:cxn ang="0">
                  <a:pos x="75" y="62"/>
                </a:cxn>
                <a:cxn ang="0">
                  <a:pos x="2" y="62"/>
                </a:cxn>
              </a:cxnLst>
              <a:rect l="0" t="0" r="r" b="b"/>
              <a:pathLst>
                <a:path w="177" h="62">
                  <a:moveTo>
                    <a:pt x="2" y="62"/>
                  </a:moveTo>
                  <a:lnTo>
                    <a:pt x="2" y="58"/>
                  </a:lnTo>
                  <a:lnTo>
                    <a:pt x="3" y="57"/>
                  </a:lnTo>
                  <a:lnTo>
                    <a:pt x="5" y="55"/>
                  </a:lnTo>
                  <a:lnTo>
                    <a:pt x="2" y="53"/>
                  </a:lnTo>
                  <a:lnTo>
                    <a:pt x="5" y="52"/>
                  </a:lnTo>
                  <a:lnTo>
                    <a:pt x="3" y="52"/>
                  </a:lnTo>
                  <a:lnTo>
                    <a:pt x="3" y="46"/>
                  </a:lnTo>
                  <a:lnTo>
                    <a:pt x="3" y="46"/>
                  </a:lnTo>
                  <a:lnTo>
                    <a:pt x="5" y="45"/>
                  </a:lnTo>
                  <a:lnTo>
                    <a:pt x="5" y="43"/>
                  </a:lnTo>
                  <a:lnTo>
                    <a:pt x="3" y="41"/>
                  </a:lnTo>
                  <a:lnTo>
                    <a:pt x="5" y="41"/>
                  </a:lnTo>
                  <a:lnTo>
                    <a:pt x="5" y="40"/>
                  </a:lnTo>
                  <a:lnTo>
                    <a:pt x="3" y="38"/>
                  </a:lnTo>
                  <a:lnTo>
                    <a:pt x="5" y="36"/>
                  </a:lnTo>
                  <a:lnTo>
                    <a:pt x="3" y="36"/>
                  </a:lnTo>
                  <a:lnTo>
                    <a:pt x="3" y="29"/>
                  </a:lnTo>
                  <a:lnTo>
                    <a:pt x="2" y="29"/>
                  </a:lnTo>
                  <a:lnTo>
                    <a:pt x="3" y="28"/>
                  </a:lnTo>
                  <a:lnTo>
                    <a:pt x="3" y="26"/>
                  </a:lnTo>
                  <a:lnTo>
                    <a:pt x="0" y="26"/>
                  </a:lnTo>
                  <a:lnTo>
                    <a:pt x="3" y="23"/>
                  </a:lnTo>
                  <a:lnTo>
                    <a:pt x="2" y="23"/>
                  </a:lnTo>
                  <a:lnTo>
                    <a:pt x="2" y="21"/>
                  </a:lnTo>
                  <a:lnTo>
                    <a:pt x="5" y="21"/>
                  </a:lnTo>
                  <a:lnTo>
                    <a:pt x="5" y="17"/>
                  </a:lnTo>
                  <a:lnTo>
                    <a:pt x="2" y="17"/>
                  </a:lnTo>
                  <a:lnTo>
                    <a:pt x="3" y="4"/>
                  </a:lnTo>
                  <a:lnTo>
                    <a:pt x="2" y="4"/>
                  </a:lnTo>
                  <a:lnTo>
                    <a:pt x="3" y="0"/>
                  </a:lnTo>
                  <a:lnTo>
                    <a:pt x="2" y="0"/>
                  </a:lnTo>
                  <a:lnTo>
                    <a:pt x="87" y="0"/>
                  </a:lnTo>
                  <a:lnTo>
                    <a:pt x="176" y="0"/>
                  </a:lnTo>
                  <a:lnTo>
                    <a:pt x="177" y="62"/>
                  </a:lnTo>
                  <a:lnTo>
                    <a:pt x="75" y="62"/>
                  </a:lnTo>
                  <a:lnTo>
                    <a:pt x="2" y="6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78" name="Freeform 1810"/>
            <p:cNvSpPr>
              <a:spLocks/>
            </p:cNvSpPr>
            <p:nvPr/>
          </p:nvSpPr>
          <p:spPr bwMode="auto">
            <a:xfrm>
              <a:off x="2591" y="1586"/>
              <a:ext cx="55" cy="75"/>
            </a:xfrm>
            <a:custGeom>
              <a:avLst/>
              <a:gdLst/>
              <a:ahLst/>
              <a:cxnLst>
                <a:cxn ang="0">
                  <a:pos x="3" y="87"/>
                </a:cxn>
                <a:cxn ang="0">
                  <a:pos x="1" y="62"/>
                </a:cxn>
                <a:cxn ang="0">
                  <a:pos x="0" y="0"/>
                </a:cxn>
                <a:cxn ang="0">
                  <a:pos x="30" y="0"/>
                </a:cxn>
                <a:cxn ang="0">
                  <a:pos x="44" y="0"/>
                </a:cxn>
                <a:cxn ang="0">
                  <a:pos x="44" y="29"/>
                </a:cxn>
                <a:cxn ang="0">
                  <a:pos x="133" y="28"/>
                </a:cxn>
                <a:cxn ang="0">
                  <a:pos x="136" y="115"/>
                </a:cxn>
                <a:cxn ang="0">
                  <a:pos x="138" y="185"/>
                </a:cxn>
                <a:cxn ang="0">
                  <a:pos x="138" y="188"/>
                </a:cxn>
                <a:cxn ang="0">
                  <a:pos x="109" y="188"/>
                </a:cxn>
                <a:cxn ang="0">
                  <a:pos x="49" y="188"/>
                </a:cxn>
                <a:cxn ang="0">
                  <a:pos x="48" y="111"/>
                </a:cxn>
                <a:cxn ang="0">
                  <a:pos x="41" y="108"/>
                </a:cxn>
                <a:cxn ang="0">
                  <a:pos x="39" y="106"/>
                </a:cxn>
                <a:cxn ang="0">
                  <a:pos x="37" y="103"/>
                </a:cxn>
                <a:cxn ang="0">
                  <a:pos x="41" y="93"/>
                </a:cxn>
                <a:cxn ang="0">
                  <a:pos x="42" y="87"/>
                </a:cxn>
                <a:cxn ang="0">
                  <a:pos x="3" y="87"/>
                </a:cxn>
              </a:cxnLst>
              <a:rect l="0" t="0" r="r" b="b"/>
              <a:pathLst>
                <a:path w="138" h="188">
                  <a:moveTo>
                    <a:pt x="3" y="87"/>
                  </a:moveTo>
                  <a:lnTo>
                    <a:pt x="1" y="62"/>
                  </a:lnTo>
                  <a:lnTo>
                    <a:pt x="0" y="0"/>
                  </a:lnTo>
                  <a:lnTo>
                    <a:pt x="30" y="0"/>
                  </a:lnTo>
                  <a:lnTo>
                    <a:pt x="44" y="0"/>
                  </a:lnTo>
                  <a:lnTo>
                    <a:pt x="44" y="29"/>
                  </a:lnTo>
                  <a:lnTo>
                    <a:pt x="133" y="28"/>
                  </a:lnTo>
                  <a:lnTo>
                    <a:pt x="136" y="115"/>
                  </a:lnTo>
                  <a:lnTo>
                    <a:pt x="138" y="185"/>
                  </a:lnTo>
                  <a:lnTo>
                    <a:pt x="138" y="188"/>
                  </a:lnTo>
                  <a:lnTo>
                    <a:pt x="109" y="188"/>
                  </a:lnTo>
                  <a:lnTo>
                    <a:pt x="49" y="188"/>
                  </a:lnTo>
                  <a:lnTo>
                    <a:pt x="48" y="111"/>
                  </a:lnTo>
                  <a:lnTo>
                    <a:pt x="41" y="108"/>
                  </a:lnTo>
                  <a:lnTo>
                    <a:pt x="39" y="106"/>
                  </a:lnTo>
                  <a:lnTo>
                    <a:pt x="37" y="103"/>
                  </a:lnTo>
                  <a:lnTo>
                    <a:pt x="41" y="93"/>
                  </a:lnTo>
                  <a:lnTo>
                    <a:pt x="42" y="87"/>
                  </a:lnTo>
                  <a:lnTo>
                    <a:pt x="3" y="8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79" name="Freeform 1811"/>
            <p:cNvSpPr>
              <a:spLocks/>
            </p:cNvSpPr>
            <p:nvPr/>
          </p:nvSpPr>
          <p:spPr bwMode="auto">
            <a:xfrm>
              <a:off x="2521" y="1611"/>
              <a:ext cx="72" cy="45"/>
            </a:xfrm>
            <a:custGeom>
              <a:avLst/>
              <a:gdLst/>
              <a:ahLst/>
              <a:cxnLst>
                <a:cxn ang="0">
                  <a:pos x="121" y="113"/>
                </a:cxn>
                <a:cxn ang="0">
                  <a:pos x="32" y="113"/>
                </a:cxn>
                <a:cxn ang="0">
                  <a:pos x="30" y="109"/>
                </a:cxn>
                <a:cxn ang="0">
                  <a:pos x="32" y="104"/>
                </a:cxn>
                <a:cxn ang="0">
                  <a:pos x="30" y="102"/>
                </a:cxn>
                <a:cxn ang="0">
                  <a:pos x="32" y="95"/>
                </a:cxn>
                <a:cxn ang="0">
                  <a:pos x="29" y="94"/>
                </a:cxn>
                <a:cxn ang="0">
                  <a:pos x="27" y="83"/>
                </a:cxn>
                <a:cxn ang="0">
                  <a:pos x="23" y="77"/>
                </a:cxn>
                <a:cxn ang="0">
                  <a:pos x="23" y="68"/>
                </a:cxn>
                <a:cxn ang="0">
                  <a:pos x="20" y="63"/>
                </a:cxn>
                <a:cxn ang="0">
                  <a:pos x="17" y="60"/>
                </a:cxn>
                <a:cxn ang="0">
                  <a:pos x="18" y="58"/>
                </a:cxn>
                <a:cxn ang="0">
                  <a:pos x="15" y="49"/>
                </a:cxn>
                <a:cxn ang="0">
                  <a:pos x="13" y="49"/>
                </a:cxn>
                <a:cxn ang="0">
                  <a:pos x="13" y="42"/>
                </a:cxn>
                <a:cxn ang="0">
                  <a:pos x="10" y="36"/>
                </a:cxn>
                <a:cxn ang="0">
                  <a:pos x="8" y="20"/>
                </a:cxn>
                <a:cxn ang="0">
                  <a:pos x="5" y="17"/>
                </a:cxn>
                <a:cxn ang="0">
                  <a:pos x="5" y="12"/>
                </a:cxn>
                <a:cxn ang="0">
                  <a:pos x="1" y="8"/>
                </a:cxn>
                <a:cxn ang="0">
                  <a:pos x="1" y="5"/>
                </a:cxn>
                <a:cxn ang="0">
                  <a:pos x="0" y="3"/>
                </a:cxn>
                <a:cxn ang="0">
                  <a:pos x="3" y="2"/>
                </a:cxn>
                <a:cxn ang="0">
                  <a:pos x="0" y="0"/>
                </a:cxn>
                <a:cxn ang="0">
                  <a:pos x="0" y="0"/>
                </a:cxn>
                <a:cxn ang="0">
                  <a:pos x="73" y="0"/>
                </a:cxn>
                <a:cxn ang="0">
                  <a:pos x="73" y="25"/>
                </a:cxn>
                <a:cxn ang="0">
                  <a:pos x="75" y="25"/>
                </a:cxn>
                <a:cxn ang="0">
                  <a:pos x="75" y="36"/>
                </a:cxn>
                <a:cxn ang="0">
                  <a:pos x="75" y="54"/>
                </a:cxn>
                <a:cxn ang="0">
                  <a:pos x="88" y="54"/>
                </a:cxn>
                <a:cxn ang="0">
                  <a:pos x="88" y="68"/>
                </a:cxn>
                <a:cxn ang="0">
                  <a:pos x="148" y="68"/>
                </a:cxn>
                <a:cxn ang="0">
                  <a:pos x="148" y="54"/>
                </a:cxn>
                <a:cxn ang="0">
                  <a:pos x="162" y="53"/>
                </a:cxn>
                <a:cxn ang="0">
                  <a:pos x="162" y="39"/>
                </a:cxn>
                <a:cxn ang="0">
                  <a:pos x="177" y="39"/>
                </a:cxn>
                <a:cxn ang="0">
                  <a:pos x="177" y="83"/>
                </a:cxn>
                <a:cxn ang="0">
                  <a:pos x="181" y="83"/>
                </a:cxn>
                <a:cxn ang="0">
                  <a:pos x="181" y="113"/>
                </a:cxn>
                <a:cxn ang="0">
                  <a:pos x="121" y="113"/>
                </a:cxn>
              </a:cxnLst>
              <a:rect l="0" t="0" r="r" b="b"/>
              <a:pathLst>
                <a:path w="181" h="113">
                  <a:moveTo>
                    <a:pt x="121" y="113"/>
                  </a:moveTo>
                  <a:lnTo>
                    <a:pt x="32" y="113"/>
                  </a:lnTo>
                  <a:lnTo>
                    <a:pt x="30" y="109"/>
                  </a:lnTo>
                  <a:lnTo>
                    <a:pt x="32" y="104"/>
                  </a:lnTo>
                  <a:lnTo>
                    <a:pt x="30" y="102"/>
                  </a:lnTo>
                  <a:lnTo>
                    <a:pt x="32" y="95"/>
                  </a:lnTo>
                  <a:lnTo>
                    <a:pt x="29" y="94"/>
                  </a:lnTo>
                  <a:lnTo>
                    <a:pt x="27" y="83"/>
                  </a:lnTo>
                  <a:lnTo>
                    <a:pt x="23" y="77"/>
                  </a:lnTo>
                  <a:lnTo>
                    <a:pt x="23" y="68"/>
                  </a:lnTo>
                  <a:lnTo>
                    <a:pt x="20" y="63"/>
                  </a:lnTo>
                  <a:lnTo>
                    <a:pt x="17" y="60"/>
                  </a:lnTo>
                  <a:lnTo>
                    <a:pt x="18" y="58"/>
                  </a:lnTo>
                  <a:lnTo>
                    <a:pt x="15" y="49"/>
                  </a:lnTo>
                  <a:lnTo>
                    <a:pt x="13" y="49"/>
                  </a:lnTo>
                  <a:lnTo>
                    <a:pt x="13" y="42"/>
                  </a:lnTo>
                  <a:lnTo>
                    <a:pt x="10" y="36"/>
                  </a:lnTo>
                  <a:lnTo>
                    <a:pt x="8" y="20"/>
                  </a:lnTo>
                  <a:lnTo>
                    <a:pt x="5" y="17"/>
                  </a:lnTo>
                  <a:lnTo>
                    <a:pt x="5" y="12"/>
                  </a:lnTo>
                  <a:lnTo>
                    <a:pt x="1" y="8"/>
                  </a:lnTo>
                  <a:lnTo>
                    <a:pt x="1" y="5"/>
                  </a:lnTo>
                  <a:lnTo>
                    <a:pt x="0" y="3"/>
                  </a:lnTo>
                  <a:lnTo>
                    <a:pt x="3" y="2"/>
                  </a:lnTo>
                  <a:lnTo>
                    <a:pt x="0" y="0"/>
                  </a:lnTo>
                  <a:lnTo>
                    <a:pt x="0" y="0"/>
                  </a:lnTo>
                  <a:lnTo>
                    <a:pt x="73" y="0"/>
                  </a:lnTo>
                  <a:lnTo>
                    <a:pt x="73" y="25"/>
                  </a:lnTo>
                  <a:lnTo>
                    <a:pt x="75" y="25"/>
                  </a:lnTo>
                  <a:lnTo>
                    <a:pt x="75" y="36"/>
                  </a:lnTo>
                  <a:lnTo>
                    <a:pt x="75" y="54"/>
                  </a:lnTo>
                  <a:lnTo>
                    <a:pt x="88" y="54"/>
                  </a:lnTo>
                  <a:lnTo>
                    <a:pt x="88" y="68"/>
                  </a:lnTo>
                  <a:lnTo>
                    <a:pt x="148" y="68"/>
                  </a:lnTo>
                  <a:lnTo>
                    <a:pt x="148" y="54"/>
                  </a:lnTo>
                  <a:lnTo>
                    <a:pt x="162" y="53"/>
                  </a:lnTo>
                  <a:lnTo>
                    <a:pt x="162" y="39"/>
                  </a:lnTo>
                  <a:lnTo>
                    <a:pt x="177" y="39"/>
                  </a:lnTo>
                  <a:lnTo>
                    <a:pt x="177" y="83"/>
                  </a:lnTo>
                  <a:lnTo>
                    <a:pt x="181" y="83"/>
                  </a:lnTo>
                  <a:lnTo>
                    <a:pt x="181" y="113"/>
                  </a:lnTo>
                  <a:lnTo>
                    <a:pt x="121" y="11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80" name="Freeform 1812"/>
            <p:cNvSpPr>
              <a:spLocks/>
            </p:cNvSpPr>
            <p:nvPr/>
          </p:nvSpPr>
          <p:spPr bwMode="auto">
            <a:xfrm>
              <a:off x="2550" y="1611"/>
              <a:ext cx="42" cy="15"/>
            </a:xfrm>
            <a:custGeom>
              <a:avLst/>
              <a:gdLst/>
              <a:ahLst/>
              <a:cxnLst>
                <a:cxn ang="0">
                  <a:pos x="2" y="36"/>
                </a:cxn>
                <a:cxn ang="0">
                  <a:pos x="2" y="25"/>
                </a:cxn>
                <a:cxn ang="0">
                  <a:pos x="0" y="25"/>
                </a:cxn>
                <a:cxn ang="0">
                  <a:pos x="0" y="0"/>
                </a:cxn>
                <a:cxn ang="0">
                  <a:pos x="102" y="0"/>
                </a:cxn>
                <a:cxn ang="0">
                  <a:pos x="104" y="25"/>
                </a:cxn>
                <a:cxn ang="0">
                  <a:pos x="104" y="39"/>
                </a:cxn>
                <a:cxn ang="0">
                  <a:pos x="89" y="39"/>
                </a:cxn>
                <a:cxn ang="0">
                  <a:pos x="89" y="34"/>
                </a:cxn>
                <a:cxn ang="0">
                  <a:pos x="2" y="36"/>
                </a:cxn>
              </a:cxnLst>
              <a:rect l="0" t="0" r="r" b="b"/>
              <a:pathLst>
                <a:path w="104" h="39">
                  <a:moveTo>
                    <a:pt x="2" y="36"/>
                  </a:moveTo>
                  <a:lnTo>
                    <a:pt x="2" y="25"/>
                  </a:lnTo>
                  <a:lnTo>
                    <a:pt x="0" y="25"/>
                  </a:lnTo>
                  <a:lnTo>
                    <a:pt x="0" y="0"/>
                  </a:lnTo>
                  <a:lnTo>
                    <a:pt x="102" y="0"/>
                  </a:lnTo>
                  <a:lnTo>
                    <a:pt x="104" y="25"/>
                  </a:lnTo>
                  <a:lnTo>
                    <a:pt x="104" y="39"/>
                  </a:lnTo>
                  <a:lnTo>
                    <a:pt x="89" y="39"/>
                  </a:lnTo>
                  <a:lnTo>
                    <a:pt x="89" y="34"/>
                  </a:lnTo>
                  <a:lnTo>
                    <a:pt x="2" y="3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81" name="Freeform 1813"/>
            <p:cNvSpPr>
              <a:spLocks/>
            </p:cNvSpPr>
            <p:nvPr/>
          </p:nvSpPr>
          <p:spPr bwMode="auto">
            <a:xfrm>
              <a:off x="2592" y="1620"/>
              <a:ext cx="19" cy="59"/>
            </a:xfrm>
            <a:custGeom>
              <a:avLst/>
              <a:gdLst/>
              <a:ahLst/>
              <a:cxnLst>
                <a:cxn ang="0">
                  <a:pos x="4" y="88"/>
                </a:cxn>
                <a:cxn ang="0">
                  <a:pos x="4" y="58"/>
                </a:cxn>
                <a:cxn ang="0">
                  <a:pos x="0" y="58"/>
                </a:cxn>
                <a:cxn ang="0">
                  <a:pos x="0" y="14"/>
                </a:cxn>
                <a:cxn ang="0">
                  <a:pos x="0" y="0"/>
                </a:cxn>
                <a:cxn ang="0">
                  <a:pos x="39" y="0"/>
                </a:cxn>
                <a:cxn ang="0">
                  <a:pos x="38" y="6"/>
                </a:cxn>
                <a:cxn ang="0">
                  <a:pos x="34" y="16"/>
                </a:cxn>
                <a:cxn ang="0">
                  <a:pos x="36" y="19"/>
                </a:cxn>
                <a:cxn ang="0">
                  <a:pos x="38" y="21"/>
                </a:cxn>
                <a:cxn ang="0">
                  <a:pos x="45" y="24"/>
                </a:cxn>
                <a:cxn ang="0">
                  <a:pos x="46" y="101"/>
                </a:cxn>
                <a:cxn ang="0">
                  <a:pos x="46" y="117"/>
                </a:cxn>
                <a:cxn ang="0">
                  <a:pos x="48" y="117"/>
                </a:cxn>
                <a:cxn ang="0">
                  <a:pos x="48" y="146"/>
                </a:cxn>
                <a:cxn ang="0">
                  <a:pos x="4" y="146"/>
                </a:cxn>
                <a:cxn ang="0">
                  <a:pos x="4" y="88"/>
                </a:cxn>
              </a:cxnLst>
              <a:rect l="0" t="0" r="r" b="b"/>
              <a:pathLst>
                <a:path w="48" h="146">
                  <a:moveTo>
                    <a:pt x="4" y="88"/>
                  </a:moveTo>
                  <a:lnTo>
                    <a:pt x="4" y="58"/>
                  </a:lnTo>
                  <a:lnTo>
                    <a:pt x="0" y="58"/>
                  </a:lnTo>
                  <a:lnTo>
                    <a:pt x="0" y="14"/>
                  </a:lnTo>
                  <a:lnTo>
                    <a:pt x="0" y="0"/>
                  </a:lnTo>
                  <a:lnTo>
                    <a:pt x="39" y="0"/>
                  </a:lnTo>
                  <a:lnTo>
                    <a:pt x="38" y="6"/>
                  </a:lnTo>
                  <a:lnTo>
                    <a:pt x="34" y="16"/>
                  </a:lnTo>
                  <a:lnTo>
                    <a:pt x="36" y="19"/>
                  </a:lnTo>
                  <a:lnTo>
                    <a:pt x="38" y="21"/>
                  </a:lnTo>
                  <a:lnTo>
                    <a:pt x="45" y="24"/>
                  </a:lnTo>
                  <a:lnTo>
                    <a:pt x="46" y="101"/>
                  </a:lnTo>
                  <a:lnTo>
                    <a:pt x="46" y="117"/>
                  </a:lnTo>
                  <a:lnTo>
                    <a:pt x="48" y="117"/>
                  </a:lnTo>
                  <a:lnTo>
                    <a:pt x="48" y="146"/>
                  </a:lnTo>
                  <a:lnTo>
                    <a:pt x="4" y="146"/>
                  </a:lnTo>
                  <a:lnTo>
                    <a:pt x="4" y="8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82" name="Freeform 1814"/>
            <p:cNvSpPr>
              <a:spLocks/>
            </p:cNvSpPr>
            <p:nvPr/>
          </p:nvSpPr>
          <p:spPr bwMode="auto">
            <a:xfrm>
              <a:off x="2645" y="1627"/>
              <a:ext cx="64" cy="59"/>
            </a:xfrm>
            <a:custGeom>
              <a:avLst/>
              <a:gdLst/>
              <a:ahLst/>
              <a:cxnLst>
                <a:cxn ang="0">
                  <a:pos x="152" y="0"/>
                </a:cxn>
                <a:cxn ang="0">
                  <a:pos x="154" y="29"/>
                </a:cxn>
                <a:cxn ang="0">
                  <a:pos x="156" y="29"/>
                </a:cxn>
                <a:cxn ang="0">
                  <a:pos x="159" y="147"/>
                </a:cxn>
                <a:cxn ang="0">
                  <a:pos x="77" y="147"/>
                </a:cxn>
                <a:cxn ang="0">
                  <a:pos x="75" y="118"/>
                </a:cxn>
                <a:cxn ang="0">
                  <a:pos x="74" y="116"/>
                </a:cxn>
                <a:cxn ang="0">
                  <a:pos x="74" y="112"/>
                </a:cxn>
                <a:cxn ang="0">
                  <a:pos x="75" y="109"/>
                </a:cxn>
                <a:cxn ang="0">
                  <a:pos x="75" y="102"/>
                </a:cxn>
                <a:cxn ang="0">
                  <a:pos x="69" y="102"/>
                </a:cxn>
                <a:cxn ang="0">
                  <a:pos x="64" y="99"/>
                </a:cxn>
                <a:cxn ang="0">
                  <a:pos x="60" y="104"/>
                </a:cxn>
                <a:cxn ang="0">
                  <a:pos x="57" y="102"/>
                </a:cxn>
                <a:cxn ang="0">
                  <a:pos x="55" y="97"/>
                </a:cxn>
                <a:cxn ang="0">
                  <a:pos x="48" y="95"/>
                </a:cxn>
                <a:cxn ang="0">
                  <a:pos x="45" y="90"/>
                </a:cxn>
                <a:cxn ang="0">
                  <a:pos x="45" y="83"/>
                </a:cxn>
                <a:cxn ang="0">
                  <a:pos x="40" y="75"/>
                </a:cxn>
                <a:cxn ang="0">
                  <a:pos x="38" y="73"/>
                </a:cxn>
                <a:cxn ang="0">
                  <a:pos x="35" y="73"/>
                </a:cxn>
                <a:cxn ang="0">
                  <a:pos x="14" y="83"/>
                </a:cxn>
                <a:cxn ang="0">
                  <a:pos x="2" y="82"/>
                </a:cxn>
                <a:cxn ang="0">
                  <a:pos x="0" y="12"/>
                </a:cxn>
                <a:cxn ang="0">
                  <a:pos x="74" y="10"/>
                </a:cxn>
                <a:cxn ang="0">
                  <a:pos x="74" y="1"/>
                </a:cxn>
                <a:cxn ang="0">
                  <a:pos x="152" y="0"/>
                </a:cxn>
              </a:cxnLst>
              <a:rect l="0" t="0" r="r" b="b"/>
              <a:pathLst>
                <a:path w="159" h="147">
                  <a:moveTo>
                    <a:pt x="152" y="0"/>
                  </a:moveTo>
                  <a:lnTo>
                    <a:pt x="154" y="29"/>
                  </a:lnTo>
                  <a:lnTo>
                    <a:pt x="156" y="29"/>
                  </a:lnTo>
                  <a:lnTo>
                    <a:pt x="159" y="147"/>
                  </a:lnTo>
                  <a:lnTo>
                    <a:pt x="77" y="147"/>
                  </a:lnTo>
                  <a:lnTo>
                    <a:pt x="75" y="118"/>
                  </a:lnTo>
                  <a:lnTo>
                    <a:pt x="74" y="116"/>
                  </a:lnTo>
                  <a:lnTo>
                    <a:pt x="74" y="112"/>
                  </a:lnTo>
                  <a:lnTo>
                    <a:pt x="75" y="109"/>
                  </a:lnTo>
                  <a:lnTo>
                    <a:pt x="75" y="102"/>
                  </a:lnTo>
                  <a:lnTo>
                    <a:pt x="69" y="102"/>
                  </a:lnTo>
                  <a:lnTo>
                    <a:pt x="64" y="99"/>
                  </a:lnTo>
                  <a:lnTo>
                    <a:pt x="60" y="104"/>
                  </a:lnTo>
                  <a:lnTo>
                    <a:pt x="57" y="102"/>
                  </a:lnTo>
                  <a:lnTo>
                    <a:pt x="55" y="97"/>
                  </a:lnTo>
                  <a:lnTo>
                    <a:pt x="48" y="95"/>
                  </a:lnTo>
                  <a:lnTo>
                    <a:pt x="45" y="90"/>
                  </a:lnTo>
                  <a:lnTo>
                    <a:pt x="45" y="83"/>
                  </a:lnTo>
                  <a:lnTo>
                    <a:pt x="40" y="75"/>
                  </a:lnTo>
                  <a:lnTo>
                    <a:pt x="38" y="73"/>
                  </a:lnTo>
                  <a:lnTo>
                    <a:pt x="35" y="73"/>
                  </a:lnTo>
                  <a:lnTo>
                    <a:pt x="14" y="83"/>
                  </a:lnTo>
                  <a:lnTo>
                    <a:pt x="2" y="82"/>
                  </a:lnTo>
                  <a:lnTo>
                    <a:pt x="0" y="12"/>
                  </a:lnTo>
                  <a:lnTo>
                    <a:pt x="74" y="10"/>
                  </a:lnTo>
                  <a:lnTo>
                    <a:pt x="74" y="1"/>
                  </a:lnTo>
                  <a:lnTo>
                    <a:pt x="152"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83" name="Freeform 1815"/>
            <p:cNvSpPr>
              <a:spLocks/>
            </p:cNvSpPr>
            <p:nvPr/>
          </p:nvSpPr>
          <p:spPr bwMode="auto">
            <a:xfrm>
              <a:off x="2533" y="1656"/>
              <a:ext cx="36" cy="23"/>
            </a:xfrm>
            <a:custGeom>
              <a:avLst/>
              <a:gdLst/>
              <a:ahLst/>
              <a:cxnLst>
                <a:cxn ang="0">
                  <a:pos x="77" y="58"/>
                </a:cxn>
                <a:cxn ang="0">
                  <a:pos x="2" y="58"/>
                </a:cxn>
                <a:cxn ang="0">
                  <a:pos x="4" y="54"/>
                </a:cxn>
                <a:cxn ang="0">
                  <a:pos x="4" y="42"/>
                </a:cxn>
                <a:cxn ang="0">
                  <a:pos x="2" y="40"/>
                </a:cxn>
                <a:cxn ang="0">
                  <a:pos x="4" y="34"/>
                </a:cxn>
                <a:cxn ang="0">
                  <a:pos x="2" y="30"/>
                </a:cxn>
                <a:cxn ang="0">
                  <a:pos x="4" y="25"/>
                </a:cxn>
                <a:cxn ang="0">
                  <a:pos x="2" y="22"/>
                </a:cxn>
                <a:cxn ang="0">
                  <a:pos x="4" y="18"/>
                </a:cxn>
                <a:cxn ang="0">
                  <a:pos x="2" y="15"/>
                </a:cxn>
                <a:cxn ang="0">
                  <a:pos x="0" y="13"/>
                </a:cxn>
                <a:cxn ang="0">
                  <a:pos x="0" y="10"/>
                </a:cxn>
                <a:cxn ang="0">
                  <a:pos x="0" y="6"/>
                </a:cxn>
                <a:cxn ang="0">
                  <a:pos x="2" y="0"/>
                </a:cxn>
                <a:cxn ang="0">
                  <a:pos x="91" y="0"/>
                </a:cxn>
                <a:cxn ang="0">
                  <a:pos x="91" y="58"/>
                </a:cxn>
                <a:cxn ang="0">
                  <a:pos x="77" y="58"/>
                </a:cxn>
              </a:cxnLst>
              <a:rect l="0" t="0" r="r" b="b"/>
              <a:pathLst>
                <a:path w="91" h="58">
                  <a:moveTo>
                    <a:pt x="77" y="58"/>
                  </a:moveTo>
                  <a:lnTo>
                    <a:pt x="2" y="58"/>
                  </a:lnTo>
                  <a:lnTo>
                    <a:pt x="4" y="54"/>
                  </a:lnTo>
                  <a:lnTo>
                    <a:pt x="4" y="42"/>
                  </a:lnTo>
                  <a:lnTo>
                    <a:pt x="2" y="40"/>
                  </a:lnTo>
                  <a:lnTo>
                    <a:pt x="4" y="34"/>
                  </a:lnTo>
                  <a:lnTo>
                    <a:pt x="2" y="30"/>
                  </a:lnTo>
                  <a:lnTo>
                    <a:pt x="4" y="25"/>
                  </a:lnTo>
                  <a:lnTo>
                    <a:pt x="2" y="22"/>
                  </a:lnTo>
                  <a:lnTo>
                    <a:pt x="4" y="18"/>
                  </a:lnTo>
                  <a:lnTo>
                    <a:pt x="2" y="15"/>
                  </a:lnTo>
                  <a:lnTo>
                    <a:pt x="0" y="13"/>
                  </a:lnTo>
                  <a:lnTo>
                    <a:pt x="0" y="10"/>
                  </a:lnTo>
                  <a:lnTo>
                    <a:pt x="0" y="6"/>
                  </a:lnTo>
                  <a:lnTo>
                    <a:pt x="2" y="0"/>
                  </a:lnTo>
                  <a:lnTo>
                    <a:pt x="91" y="0"/>
                  </a:lnTo>
                  <a:lnTo>
                    <a:pt x="91" y="58"/>
                  </a:lnTo>
                  <a:lnTo>
                    <a:pt x="77"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84" name="Rectangle 1816"/>
            <p:cNvSpPr>
              <a:spLocks noChangeArrowheads="1"/>
            </p:cNvSpPr>
            <p:nvPr/>
          </p:nvSpPr>
          <p:spPr bwMode="auto">
            <a:xfrm>
              <a:off x="2569" y="1656"/>
              <a:ext cx="24" cy="23"/>
            </a:xfrm>
            <a:prstGeom prst="rect">
              <a:avLst/>
            </a:prstGeom>
            <a:solidFill>
              <a:srgbClr val="D6301E"/>
            </a:solidFill>
            <a:ln w="3175">
              <a:solidFill>
                <a:srgbClr val="343434"/>
              </a:solidFill>
              <a:miter lim="800000"/>
              <a:headEnd/>
              <a:tailEnd/>
            </a:ln>
          </p:spPr>
          <p:txBody>
            <a:bodyPr>
              <a:prstTxWarp prst="textNoShape">
                <a:avLst/>
              </a:prstTxWarp>
            </a:bodyPr>
            <a:lstStyle/>
            <a:p>
              <a:endParaRPr lang="en-US"/>
            </a:p>
          </p:txBody>
        </p:sp>
        <p:sp>
          <p:nvSpPr>
            <p:cNvPr id="1186585" name="Freeform 1817"/>
            <p:cNvSpPr>
              <a:spLocks/>
            </p:cNvSpPr>
            <p:nvPr/>
          </p:nvSpPr>
          <p:spPr bwMode="auto">
            <a:xfrm>
              <a:off x="2629" y="1656"/>
              <a:ext cx="47" cy="81"/>
            </a:xfrm>
            <a:custGeom>
              <a:avLst/>
              <a:gdLst/>
              <a:ahLst/>
              <a:cxnLst>
                <a:cxn ang="0">
                  <a:pos x="9" y="188"/>
                </a:cxn>
                <a:cxn ang="0">
                  <a:pos x="7" y="185"/>
                </a:cxn>
                <a:cxn ang="0">
                  <a:pos x="5" y="185"/>
                </a:cxn>
                <a:cxn ang="0">
                  <a:pos x="2" y="183"/>
                </a:cxn>
                <a:cxn ang="0">
                  <a:pos x="2" y="144"/>
                </a:cxn>
                <a:cxn ang="0">
                  <a:pos x="2" y="144"/>
                </a:cxn>
                <a:cxn ang="0">
                  <a:pos x="0" y="115"/>
                </a:cxn>
                <a:cxn ang="0">
                  <a:pos x="16" y="115"/>
                </a:cxn>
                <a:cxn ang="0">
                  <a:pos x="16" y="86"/>
                </a:cxn>
                <a:cxn ang="0">
                  <a:pos x="16" y="86"/>
                </a:cxn>
                <a:cxn ang="0">
                  <a:pos x="16" y="28"/>
                </a:cxn>
                <a:cxn ang="0">
                  <a:pos x="14" y="28"/>
                </a:cxn>
                <a:cxn ang="0">
                  <a:pos x="14" y="12"/>
                </a:cxn>
                <a:cxn ang="0">
                  <a:pos x="43" y="12"/>
                </a:cxn>
                <a:cxn ang="0">
                  <a:pos x="43" y="9"/>
                </a:cxn>
                <a:cxn ang="0">
                  <a:pos x="55" y="10"/>
                </a:cxn>
                <a:cxn ang="0">
                  <a:pos x="76" y="0"/>
                </a:cxn>
                <a:cxn ang="0">
                  <a:pos x="79" y="0"/>
                </a:cxn>
                <a:cxn ang="0">
                  <a:pos x="81" y="2"/>
                </a:cxn>
                <a:cxn ang="0">
                  <a:pos x="86" y="10"/>
                </a:cxn>
                <a:cxn ang="0">
                  <a:pos x="86" y="17"/>
                </a:cxn>
                <a:cxn ang="0">
                  <a:pos x="89" y="22"/>
                </a:cxn>
                <a:cxn ang="0">
                  <a:pos x="96" y="24"/>
                </a:cxn>
                <a:cxn ang="0">
                  <a:pos x="98" y="29"/>
                </a:cxn>
                <a:cxn ang="0">
                  <a:pos x="101" y="31"/>
                </a:cxn>
                <a:cxn ang="0">
                  <a:pos x="105" y="26"/>
                </a:cxn>
                <a:cxn ang="0">
                  <a:pos x="110" y="29"/>
                </a:cxn>
                <a:cxn ang="0">
                  <a:pos x="116" y="29"/>
                </a:cxn>
                <a:cxn ang="0">
                  <a:pos x="116" y="36"/>
                </a:cxn>
                <a:cxn ang="0">
                  <a:pos x="115" y="39"/>
                </a:cxn>
                <a:cxn ang="0">
                  <a:pos x="115" y="43"/>
                </a:cxn>
                <a:cxn ang="0">
                  <a:pos x="116" y="45"/>
                </a:cxn>
                <a:cxn ang="0">
                  <a:pos x="118" y="74"/>
                </a:cxn>
                <a:cxn ang="0">
                  <a:pos x="118" y="113"/>
                </a:cxn>
                <a:cxn ang="0">
                  <a:pos x="53" y="115"/>
                </a:cxn>
                <a:cxn ang="0">
                  <a:pos x="57" y="197"/>
                </a:cxn>
                <a:cxn ang="0">
                  <a:pos x="55" y="202"/>
                </a:cxn>
                <a:cxn ang="0">
                  <a:pos x="53" y="200"/>
                </a:cxn>
                <a:cxn ang="0">
                  <a:pos x="50" y="198"/>
                </a:cxn>
                <a:cxn ang="0">
                  <a:pos x="46" y="195"/>
                </a:cxn>
                <a:cxn ang="0">
                  <a:pos x="45" y="193"/>
                </a:cxn>
                <a:cxn ang="0">
                  <a:pos x="40" y="195"/>
                </a:cxn>
                <a:cxn ang="0">
                  <a:pos x="38" y="197"/>
                </a:cxn>
                <a:cxn ang="0">
                  <a:pos x="31" y="198"/>
                </a:cxn>
                <a:cxn ang="0">
                  <a:pos x="26" y="195"/>
                </a:cxn>
                <a:cxn ang="0">
                  <a:pos x="23" y="195"/>
                </a:cxn>
                <a:cxn ang="0">
                  <a:pos x="21" y="191"/>
                </a:cxn>
                <a:cxn ang="0">
                  <a:pos x="19" y="190"/>
                </a:cxn>
                <a:cxn ang="0">
                  <a:pos x="16" y="190"/>
                </a:cxn>
                <a:cxn ang="0">
                  <a:pos x="14" y="190"/>
                </a:cxn>
                <a:cxn ang="0">
                  <a:pos x="12" y="190"/>
                </a:cxn>
                <a:cxn ang="0">
                  <a:pos x="9" y="188"/>
                </a:cxn>
              </a:cxnLst>
              <a:rect l="0" t="0" r="r" b="b"/>
              <a:pathLst>
                <a:path w="118" h="202">
                  <a:moveTo>
                    <a:pt x="9" y="188"/>
                  </a:moveTo>
                  <a:lnTo>
                    <a:pt x="7" y="185"/>
                  </a:lnTo>
                  <a:lnTo>
                    <a:pt x="5" y="185"/>
                  </a:lnTo>
                  <a:lnTo>
                    <a:pt x="2" y="183"/>
                  </a:lnTo>
                  <a:lnTo>
                    <a:pt x="2" y="144"/>
                  </a:lnTo>
                  <a:lnTo>
                    <a:pt x="2" y="144"/>
                  </a:lnTo>
                  <a:lnTo>
                    <a:pt x="0" y="115"/>
                  </a:lnTo>
                  <a:lnTo>
                    <a:pt x="16" y="115"/>
                  </a:lnTo>
                  <a:lnTo>
                    <a:pt x="16" y="86"/>
                  </a:lnTo>
                  <a:lnTo>
                    <a:pt x="16" y="86"/>
                  </a:lnTo>
                  <a:lnTo>
                    <a:pt x="16" y="28"/>
                  </a:lnTo>
                  <a:lnTo>
                    <a:pt x="14" y="28"/>
                  </a:lnTo>
                  <a:lnTo>
                    <a:pt x="14" y="12"/>
                  </a:lnTo>
                  <a:lnTo>
                    <a:pt x="43" y="12"/>
                  </a:lnTo>
                  <a:lnTo>
                    <a:pt x="43" y="9"/>
                  </a:lnTo>
                  <a:lnTo>
                    <a:pt x="55" y="10"/>
                  </a:lnTo>
                  <a:lnTo>
                    <a:pt x="76" y="0"/>
                  </a:lnTo>
                  <a:lnTo>
                    <a:pt x="79" y="0"/>
                  </a:lnTo>
                  <a:lnTo>
                    <a:pt x="81" y="2"/>
                  </a:lnTo>
                  <a:lnTo>
                    <a:pt x="86" y="10"/>
                  </a:lnTo>
                  <a:lnTo>
                    <a:pt x="86" y="17"/>
                  </a:lnTo>
                  <a:lnTo>
                    <a:pt x="89" y="22"/>
                  </a:lnTo>
                  <a:lnTo>
                    <a:pt x="96" y="24"/>
                  </a:lnTo>
                  <a:lnTo>
                    <a:pt x="98" y="29"/>
                  </a:lnTo>
                  <a:lnTo>
                    <a:pt x="101" y="31"/>
                  </a:lnTo>
                  <a:lnTo>
                    <a:pt x="105" y="26"/>
                  </a:lnTo>
                  <a:lnTo>
                    <a:pt x="110" y="29"/>
                  </a:lnTo>
                  <a:lnTo>
                    <a:pt x="116" y="29"/>
                  </a:lnTo>
                  <a:lnTo>
                    <a:pt x="116" y="36"/>
                  </a:lnTo>
                  <a:lnTo>
                    <a:pt x="115" y="39"/>
                  </a:lnTo>
                  <a:lnTo>
                    <a:pt x="115" y="43"/>
                  </a:lnTo>
                  <a:lnTo>
                    <a:pt x="116" y="45"/>
                  </a:lnTo>
                  <a:lnTo>
                    <a:pt x="118" y="74"/>
                  </a:lnTo>
                  <a:lnTo>
                    <a:pt x="118" y="113"/>
                  </a:lnTo>
                  <a:lnTo>
                    <a:pt x="53" y="115"/>
                  </a:lnTo>
                  <a:lnTo>
                    <a:pt x="57" y="197"/>
                  </a:lnTo>
                  <a:lnTo>
                    <a:pt x="55" y="202"/>
                  </a:lnTo>
                  <a:lnTo>
                    <a:pt x="53" y="200"/>
                  </a:lnTo>
                  <a:lnTo>
                    <a:pt x="50" y="198"/>
                  </a:lnTo>
                  <a:lnTo>
                    <a:pt x="46" y="195"/>
                  </a:lnTo>
                  <a:lnTo>
                    <a:pt x="45" y="193"/>
                  </a:lnTo>
                  <a:lnTo>
                    <a:pt x="40" y="195"/>
                  </a:lnTo>
                  <a:lnTo>
                    <a:pt x="38" y="197"/>
                  </a:lnTo>
                  <a:lnTo>
                    <a:pt x="31" y="198"/>
                  </a:lnTo>
                  <a:lnTo>
                    <a:pt x="26" y="195"/>
                  </a:lnTo>
                  <a:lnTo>
                    <a:pt x="23" y="195"/>
                  </a:lnTo>
                  <a:lnTo>
                    <a:pt x="21" y="191"/>
                  </a:lnTo>
                  <a:lnTo>
                    <a:pt x="19" y="190"/>
                  </a:lnTo>
                  <a:lnTo>
                    <a:pt x="16" y="190"/>
                  </a:lnTo>
                  <a:lnTo>
                    <a:pt x="14" y="190"/>
                  </a:lnTo>
                  <a:lnTo>
                    <a:pt x="12" y="190"/>
                  </a:lnTo>
                  <a:lnTo>
                    <a:pt x="9" y="18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86" name="Freeform 1818"/>
            <p:cNvSpPr>
              <a:spLocks/>
            </p:cNvSpPr>
            <p:nvPr/>
          </p:nvSpPr>
          <p:spPr bwMode="auto">
            <a:xfrm>
              <a:off x="2610" y="1661"/>
              <a:ext cx="25" cy="41"/>
            </a:xfrm>
            <a:custGeom>
              <a:avLst/>
              <a:gdLst/>
              <a:ahLst/>
              <a:cxnLst>
                <a:cxn ang="0">
                  <a:pos x="4" y="103"/>
                </a:cxn>
                <a:cxn ang="0">
                  <a:pos x="2" y="45"/>
                </a:cxn>
                <a:cxn ang="0">
                  <a:pos x="2" y="16"/>
                </a:cxn>
                <a:cxn ang="0">
                  <a:pos x="0" y="16"/>
                </a:cxn>
                <a:cxn ang="0">
                  <a:pos x="0" y="0"/>
                </a:cxn>
                <a:cxn ang="0">
                  <a:pos x="60" y="0"/>
                </a:cxn>
                <a:cxn ang="0">
                  <a:pos x="60" y="16"/>
                </a:cxn>
                <a:cxn ang="0">
                  <a:pos x="62" y="16"/>
                </a:cxn>
                <a:cxn ang="0">
                  <a:pos x="62" y="74"/>
                </a:cxn>
                <a:cxn ang="0">
                  <a:pos x="62" y="74"/>
                </a:cxn>
                <a:cxn ang="0">
                  <a:pos x="62" y="103"/>
                </a:cxn>
                <a:cxn ang="0">
                  <a:pos x="46" y="103"/>
                </a:cxn>
                <a:cxn ang="0">
                  <a:pos x="4" y="103"/>
                </a:cxn>
              </a:cxnLst>
              <a:rect l="0" t="0" r="r" b="b"/>
              <a:pathLst>
                <a:path w="62" h="103">
                  <a:moveTo>
                    <a:pt x="4" y="103"/>
                  </a:moveTo>
                  <a:lnTo>
                    <a:pt x="2" y="45"/>
                  </a:lnTo>
                  <a:lnTo>
                    <a:pt x="2" y="16"/>
                  </a:lnTo>
                  <a:lnTo>
                    <a:pt x="0" y="16"/>
                  </a:lnTo>
                  <a:lnTo>
                    <a:pt x="0" y="0"/>
                  </a:lnTo>
                  <a:lnTo>
                    <a:pt x="60" y="0"/>
                  </a:lnTo>
                  <a:lnTo>
                    <a:pt x="60" y="16"/>
                  </a:lnTo>
                  <a:lnTo>
                    <a:pt x="62" y="16"/>
                  </a:lnTo>
                  <a:lnTo>
                    <a:pt x="62" y="74"/>
                  </a:lnTo>
                  <a:lnTo>
                    <a:pt x="62" y="74"/>
                  </a:lnTo>
                  <a:lnTo>
                    <a:pt x="62" y="103"/>
                  </a:lnTo>
                  <a:lnTo>
                    <a:pt x="46" y="103"/>
                  </a:lnTo>
                  <a:lnTo>
                    <a:pt x="4" y="10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87" name="Freeform 1819"/>
            <p:cNvSpPr>
              <a:spLocks/>
            </p:cNvSpPr>
            <p:nvPr/>
          </p:nvSpPr>
          <p:spPr bwMode="auto">
            <a:xfrm>
              <a:off x="2564" y="1679"/>
              <a:ext cx="48" cy="29"/>
            </a:xfrm>
            <a:custGeom>
              <a:avLst/>
              <a:gdLst/>
              <a:ahLst/>
              <a:cxnLst>
                <a:cxn ang="0">
                  <a:pos x="120" y="73"/>
                </a:cxn>
                <a:cxn ang="0">
                  <a:pos x="2" y="73"/>
                </a:cxn>
                <a:cxn ang="0">
                  <a:pos x="2" y="30"/>
                </a:cxn>
                <a:cxn ang="0">
                  <a:pos x="0" y="30"/>
                </a:cxn>
                <a:cxn ang="0">
                  <a:pos x="0" y="0"/>
                </a:cxn>
                <a:cxn ang="0">
                  <a:pos x="14" y="0"/>
                </a:cxn>
                <a:cxn ang="0">
                  <a:pos x="74" y="0"/>
                </a:cxn>
                <a:cxn ang="0">
                  <a:pos x="118" y="0"/>
                </a:cxn>
                <a:cxn ang="0">
                  <a:pos x="120" y="58"/>
                </a:cxn>
                <a:cxn ang="0">
                  <a:pos x="120" y="73"/>
                </a:cxn>
              </a:cxnLst>
              <a:rect l="0" t="0" r="r" b="b"/>
              <a:pathLst>
                <a:path w="120" h="73">
                  <a:moveTo>
                    <a:pt x="120" y="73"/>
                  </a:moveTo>
                  <a:lnTo>
                    <a:pt x="2" y="73"/>
                  </a:lnTo>
                  <a:lnTo>
                    <a:pt x="2" y="30"/>
                  </a:lnTo>
                  <a:lnTo>
                    <a:pt x="0" y="30"/>
                  </a:lnTo>
                  <a:lnTo>
                    <a:pt x="0" y="0"/>
                  </a:lnTo>
                  <a:lnTo>
                    <a:pt x="14" y="0"/>
                  </a:lnTo>
                  <a:lnTo>
                    <a:pt x="74" y="0"/>
                  </a:lnTo>
                  <a:lnTo>
                    <a:pt x="118" y="0"/>
                  </a:lnTo>
                  <a:lnTo>
                    <a:pt x="120" y="58"/>
                  </a:lnTo>
                  <a:lnTo>
                    <a:pt x="120" y="7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88" name="Freeform 1820"/>
            <p:cNvSpPr>
              <a:spLocks/>
            </p:cNvSpPr>
            <p:nvPr/>
          </p:nvSpPr>
          <p:spPr bwMode="auto">
            <a:xfrm>
              <a:off x="2675" y="1686"/>
              <a:ext cx="36" cy="58"/>
            </a:xfrm>
            <a:custGeom>
              <a:avLst/>
              <a:gdLst/>
              <a:ahLst/>
              <a:cxnLst>
                <a:cxn ang="0">
                  <a:pos x="91" y="145"/>
                </a:cxn>
                <a:cxn ang="0">
                  <a:pos x="45" y="147"/>
                </a:cxn>
                <a:cxn ang="0">
                  <a:pos x="45" y="131"/>
                </a:cxn>
                <a:cxn ang="0">
                  <a:pos x="2" y="133"/>
                </a:cxn>
                <a:cxn ang="0">
                  <a:pos x="0" y="76"/>
                </a:cxn>
                <a:cxn ang="0">
                  <a:pos x="4" y="75"/>
                </a:cxn>
                <a:cxn ang="0">
                  <a:pos x="2" y="39"/>
                </a:cxn>
                <a:cxn ang="0">
                  <a:pos x="2" y="0"/>
                </a:cxn>
                <a:cxn ang="0">
                  <a:pos x="84" y="0"/>
                </a:cxn>
                <a:cxn ang="0">
                  <a:pos x="86" y="42"/>
                </a:cxn>
                <a:cxn ang="0">
                  <a:pos x="89" y="100"/>
                </a:cxn>
                <a:cxn ang="0">
                  <a:pos x="91" y="145"/>
                </a:cxn>
              </a:cxnLst>
              <a:rect l="0" t="0" r="r" b="b"/>
              <a:pathLst>
                <a:path w="91" h="147">
                  <a:moveTo>
                    <a:pt x="91" y="145"/>
                  </a:moveTo>
                  <a:lnTo>
                    <a:pt x="45" y="147"/>
                  </a:lnTo>
                  <a:lnTo>
                    <a:pt x="45" y="131"/>
                  </a:lnTo>
                  <a:lnTo>
                    <a:pt x="2" y="133"/>
                  </a:lnTo>
                  <a:lnTo>
                    <a:pt x="0" y="76"/>
                  </a:lnTo>
                  <a:lnTo>
                    <a:pt x="4" y="75"/>
                  </a:lnTo>
                  <a:lnTo>
                    <a:pt x="2" y="39"/>
                  </a:lnTo>
                  <a:lnTo>
                    <a:pt x="2" y="0"/>
                  </a:lnTo>
                  <a:lnTo>
                    <a:pt x="84" y="0"/>
                  </a:lnTo>
                  <a:lnTo>
                    <a:pt x="86" y="42"/>
                  </a:lnTo>
                  <a:lnTo>
                    <a:pt x="89" y="100"/>
                  </a:lnTo>
                  <a:lnTo>
                    <a:pt x="91" y="14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89" name="Freeform 1821"/>
            <p:cNvSpPr>
              <a:spLocks/>
            </p:cNvSpPr>
            <p:nvPr/>
          </p:nvSpPr>
          <p:spPr bwMode="auto">
            <a:xfrm>
              <a:off x="2709" y="1701"/>
              <a:ext cx="37" cy="25"/>
            </a:xfrm>
            <a:custGeom>
              <a:avLst/>
              <a:gdLst/>
              <a:ahLst/>
              <a:cxnLst>
                <a:cxn ang="0">
                  <a:pos x="3" y="61"/>
                </a:cxn>
                <a:cxn ang="0">
                  <a:pos x="0" y="3"/>
                </a:cxn>
                <a:cxn ang="0">
                  <a:pos x="89" y="0"/>
                </a:cxn>
                <a:cxn ang="0">
                  <a:pos x="89" y="17"/>
                </a:cxn>
                <a:cxn ang="0">
                  <a:pos x="90" y="19"/>
                </a:cxn>
                <a:cxn ang="0">
                  <a:pos x="92" y="60"/>
                </a:cxn>
                <a:cxn ang="0">
                  <a:pos x="3" y="61"/>
                </a:cxn>
              </a:cxnLst>
              <a:rect l="0" t="0" r="r" b="b"/>
              <a:pathLst>
                <a:path w="92" h="61">
                  <a:moveTo>
                    <a:pt x="3" y="61"/>
                  </a:moveTo>
                  <a:lnTo>
                    <a:pt x="0" y="3"/>
                  </a:lnTo>
                  <a:lnTo>
                    <a:pt x="89" y="0"/>
                  </a:lnTo>
                  <a:lnTo>
                    <a:pt x="89" y="17"/>
                  </a:lnTo>
                  <a:lnTo>
                    <a:pt x="90" y="19"/>
                  </a:lnTo>
                  <a:lnTo>
                    <a:pt x="92" y="60"/>
                  </a:lnTo>
                  <a:lnTo>
                    <a:pt x="3" y="6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90" name="Freeform 1822"/>
            <p:cNvSpPr>
              <a:spLocks/>
            </p:cNvSpPr>
            <p:nvPr/>
          </p:nvSpPr>
          <p:spPr bwMode="auto">
            <a:xfrm>
              <a:off x="2707" y="1725"/>
              <a:ext cx="40" cy="47"/>
            </a:xfrm>
            <a:custGeom>
              <a:avLst/>
              <a:gdLst/>
              <a:ahLst/>
              <a:cxnLst>
                <a:cxn ang="0">
                  <a:pos x="1" y="118"/>
                </a:cxn>
                <a:cxn ang="0">
                  <a:pos x="0" y="75"/>
                </a:cxn>
                <a:cxn ang="0">
                  <a:pos x="10" y="75"/>
                </a:cxn>
                <a:cxn ang="0">
                  <a:pos x="10" y="46"/>
                </a:cxn>
                <a:cxn ang="0">
                  <a:pos x="8" y="1"/>
                </a:cxn>
                <a:cxn ang="0">
                  <a:pos x="97" y="0"/>
                </a:cxn>
                <a:cxn ang="0">
                  <a:pos x="99" y="42"/>
                </a:cxn>
                <a:cxn ang="0">
                  <a:pos x="99" y="56"/>
                </a:cxn>
                <a:cxn ang="0">
                  <a:pos x="95" y="59"/>
                </a:cxn>
                <a:cxn ang="0">
                  <a:pos x="94" y="65"/>
                </a:cxn>
                <a:cxn ang="0">
                  <a:pos x="90" y="66"/>
                </a:cxn>
                <a:cxn ang="0">
                  <a:pos x="83" y="65"/>
                </a:cxn>
                <a:cxn ang="0">
                  <a:pos x="80" y="73"/>
                </a:cxn>
                <a:cxn ang="0">
                  <a:pos x="71" y="73"/>
                </a:cxn>
                <a:cxn ang="0">
                  <a:pos x="70" y="78"/>
                </a:cxn>
                <a:cxn ang="0">
                  <a:pos x="56" y="85"/>
                </a:cxn>
                <a:cxn ang="0">
                  <a:pos x="51" y="88"/>
                </a:cxn>
                <a:cxn ang="0">
                  <a:pos x="48" y="97"/>
                </a:cxn>
                <a:cxn ang="0">
                  <a:pos x="46" y="99"/>
                </a:cxn>
                <a:cxn ang="0">
                  <a:pos x="44" y="111"/>
                </a:cxn>
                <a:cxn ang="0">
                  <a:pos x="37" y="116"/>
                </a:cxn>
                <a:cxn ang="0">
                  <a:pos x="1" y="118"/>
                </a:cxn>
              </a:cxnLst>
              <a:rect l="0" t="0" r="r" b="b"/>
              <a:pathLst>
                <a:path w="99" h="118">
                  <a:moveTo>
                    <a:pt x="1" y="118"/>
                  </a:moveTo>
                  <a:lnTo>
                    <a:pt x="0" y="75"/>
                  </a:lnTo>
                  <a:lnTo>
                    <a:pt x="10" y="75"/>
                  </a:lnTo>
                  <a:lnTo>
                    <a:pt x="10" y="46"/>
                  </a:lnTo>
                  <a:lnTo>
                    <a:pt x="8" y="1"/>
                  </a:lnTo>
                  <a:lnTo>
                    <a:pt x="97" y="0"/>
                  </a:lnTo>
                  <a:lnTo>
                    <a:pt x="99" y="42"/>
                  </a:lnTo>
                  <a:lnTo>
                    <a:pt x="99" y="56"/>
                  </a:lnTo>
                  <a:lnTo>
                    <a:pt x="95" y="59"/>
                  </a:lnTo>
                  <a:lnTo>
                    <a:pt x="94" y="65"/>
                  </a:lnTo>
                  <a:lnTo>
                    <a:pt x="90" y="66"/>
                  </a:lnTo>
                  <a:lnTo>
                    <a:pt x="83" y="65"/>
                  </a:lnTo>
                  <a:lnTo>
                    <a:pt x="80" y="73"/>
                  </a:lnTo>
                  <a:lnTo>
                    <a:pt x="71" y="73"/>
                  </a:lnTo>
                  <a:lnTo>
                    <a:pt x="70" y="78"/>
                  </a:lnTo>
                  <a:lnTo>
                    <a:pt x="56" y="85"/>
                  </a:lnTo>
                  <a:lnTo>
                    <a:pt x="51" y="88"/>
                  </a:lnTo>
                  <a:lnTo>
                    <a:pt x="48" y="97"/>
                  </a:lnTo>
                  <a:lnTo>
                    <a:pt x="46" y="99"/>
                  </a:lnTo>
                  <a:lnTo>
                    <a:pt x="44" y="111"/>
                  </a:lnTo>
                  <a:lnTo>
                    <a:pt x="37" y="116"/>
                  </a:lnTo>
                  <a:lnTo>
                    <a:pt x="1" y="11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91" name="Freeform 1823"/>
            <p:cNvSpPr>
              <a:spLocks/>
            </p:cNvSpPr>
            <p:nvPr/>
          </p:nvSpPr>
          <p:spPr bwMode="auto">
            <a:xfrm>
              <a:off x="2676" y="1738"/>
              <a:ext cx="18" cy="46"/>
            </a:xfrm>
            <a:custGeom>
              <a:avLst/>
              <a:gdLst/>
              <a:ahLst/>
              <a:cxnLst>
                <a:cxn ang="0">
                  <a:pos x="7" y="116"/>
                </a:cxn>
                <a:cxn ang="0">
                  <a:pos x="7" y="74"/>
                </a:cxn>
                <a:cxn ang="0">
                  <a:pos x="5" y="46"/>
                </a:cxn>
                <a:cxn ang="0">
                  <a:pos x="0" y="46"/>
                </a:cxn>
                <a:cxn ang="0">
                  <a:pos x="0" y="17"/>
                </a:cxn>
                <a:cxn ang="0">
                  <a:pos x="0" y="2"/>
                </a:cxn>
                <a:cxn ang="0">
                  <a:pos x="43" y="0"/>
                </a:cxn>
                <a:cxn ang="0">
                  <a:pos x="43" y="16"/>
                </a:cxn>
                <a:cxn ang="0">
                  <a:pos x="45" y="45"/>
                </a:cxn>
                <a:cxn ang="0">
                  <a:pos x="34" y="45"/>
                </a:cxn>
                <a:cxn ang="0">
                  <a:pos x="36" y="87"/>
                </a:cxn>
                <a:cxn ang="0">
                  <a:pos x="36" y="116"/>
                </a:cxn>
                <a:cxn ang="0">
                  <a:pos x="7" y="116"/>
                </a:cxn>
              </a:cxnLst>
              <a:rect l="0" t="0" r="r" b="b"/>
              <a:pathLst>
                <a:path w="45" h="116">
                  <a:moveTo>
                    <a:pt x="7" y="116"/>
                  </a:moveTo>
                  <a:lnTo>
                    <a:pt x="7" y="74"/>
                  </a:lnTo>
                  <a:lnTo>
                    <a:pt x="5" y="46"/>
                  </a:lnTo>
                  <a:lnTo>
                    <a:pt x="0" y="46"/>
                  </a:lnTo>
                  <a:lnTo>
                    <a:pt x="0" y="17"/>
                  </a:lnTo>
                  <a:lnTo>
                    <a:pt x="0" y="2"/>
                  </a:lnTo>
                  <a:lnTo>
                    <a:pt x="43" y="0"/>
                  </a:lnTo>
                  <a:lnTo>
                    <a:pt x="43" y="16"/>
                  </a:lnTo>
                  <a:lnTo>
                    <a:pt x="45" y="45"/>
                  </a:lnTo>
                  <a:lnTo>
                    <a:pt x="34" y="45"/>
                  </a:lnTo>
                  <a:lnTo>
                    <a:pt x="36" y="87"/>
                  </a:lnTo>
                  <a:lnTo>
                    <a:pt x="36" y="116"/>
                  </a:lnTo>
                  <a:lnTo>
                    <a:pt x="7" y="11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92" name="Freeform 1824"/>
            <p:cNvSpPr>
              <a:spLocks/>
            </p:cNvSpPr>
            <p:nvPr/>
          </p:nvSpPr>
          <p:spPr bwMode="auto">
            <a:xfrm>
              <a:off x="2689" y="1744"/>
              <a:ext cx="22" cy="29"/>
            </a:xfrm>
            <a:custGeom>
              <a:avLst/>
              <a:gdLst/>
              <a:ahLst/>
              <a:cxnLst>
                <a:cxn ang="0">
                  <a:pos x="46" y="72"/>
                </a:cxn>
                <a:cxn ang="0">
                  <a:pos x="2" y="73"/>
                </a:cxn>
                <a:cxn ang="0">
                  <a:pos x="0" y="31"/>
                </a:cxn>
                <a:cxn ang="0">
                  <a:pos x="11" y="31"/>
                </a:cxn>
                <a:cxn ang="0">
                  <a:pos x="9" y="2"/>
                </a:cxn>
                <a:cxn ang="0">
                  <a:pos x="55" y="0"/>
                </a:cxn>
                <a:cxn ang="0">
                  <a:pos x="55" y="29"/>
                </a:cxn>
                <a:cxn ang="0">
                  <a:pos x="45" y="29"/>
                </a:cxn>
                <a:cxn ang="0">
                  <a:pos x="46" y="72"/>
                </a:cxn>
              </a:cxnLst>
              <a:rect l="0" t="0" r="r" b="b"/>
              <a:pathLst>
                <a:path w="55" h="73">
                  <a:moveTo>
                    <a:pt x="46" y="72"/>
                  </a:moveTo>
                  <a:lnTo>
                    <a:pt x="2" y="73"/>
                  </a:lnTo>
                  <a:lnTo>
                    <a:pt x="0" y="31"/>
                  </a:lnTo>
                  <a:lnTo>
                    <a:pt x="11" y="31"/>
                  </a:lnTo>
                  <a:lnTo>
                    <a:pt x="9" y="2"/>
                  </a:lnTo>
                  <a:lnTo>
                    <a:pt x="55" y="0"/>
                  </a:lnTo>
                  <a:lnTo>
                    <a:pt x="55" y="29"/>
                  </a:lnTo>
                  <a:lnTo>
                    <a:pt x="45" y="29"/>
                  </a:lnTo>
                  <a:lnTo>
                    <a:pt x="46" y="7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93" name="Freeform 1825"/>
            <p:cNvSpPr>
              <a:spLocks/>
            </p:cNvSpPr>
            <p:nvPr/>
          </p:nvSpPr>
          <p:spPr bwMode="auto">
            <a:xfrm>
              <a:off x="2533" y="1754"/>
              <a:ext cx="28" cy="30"/>
            </a:xfrm>
            <a:custGeom>
              <a:avLst/>
              <a:gdLst/>
              <a:ahLst/>
              <a:cxnLst>
                <a:cxn ang="0">
                  <a:pos x="70" y="45"/>
                </a:cxn>
                <a:cxn ang="0">
                  <a:pos x="70" y="74"/>
                </a:cxn>
                <a:cxn ang="0">
                  <a:pos x="1" y="74"/>
                </a:cxn>
                <a:cxn ang="0">
                  <a:pos x="0" y="70"/>
                </a:cxn>
                <a:cxn ang="0">
                  <a:pos x="3" y="63"/>
                </a:cxn>
                <a:cxn ang="0">
                  <a:pos x="23" y="48"/>
                </a:cxn>
                <a:cxn ang="0">
                  <a:pos x="29" y="36"/>
                </a:cxn>
                <a:cxn ang="0">
                  <a:pos x="32" y="34"/>
                </a:cxn>
                <a:cxn ang="0">
                  <a:pos x="34" y="15"/>
                </a:cxn>
                <a:cxn ang="0">
                  <a:pos x="34" y="14"/>
                </a:cxn>
                <a:cxn ang="0">
                  <a:pos x="32" y="0"/>
                </a:cxn>
                <a:cxn ang="0">
                  <a:pos x="70" y="0"/>
                </a:cxn>
                <a:cxn ang="0">
                  <a:pos x="70" y="15"/>
                </a:cxn>
                <a:cxn ang="0">
                  <a:pos x="71" y="15"/>
                </a:cxn>
                <a:cxn ang="0">
                  <a:pos x="70" y="45"/>
                </a:cxn>
              </a:cxnLst>
              <a:rect l="0" t="0" r="r" b="b"/>
              <a:pathLst>
                <a:path w="71" h="74">
                  <a:moveTo>
                    <a:pt x="70" y="45"/>
                  </a:moveTo>
                  <a:lnTo>
                    <a:pt x="70" y="74"/>
                  </a:lnTo>
                  <a:lnTo>
                    <a:pt x="1" y="74"/>
                  </a:lnTo>
                  <a:lnTo>
                    <a:pt x="0" y="70"/>
                  </a:lnTo>
                  <a:lnTo>
                    <a:pt x="3" y="63"/>
                  </a:lnTo>
                  <a:lnTo>
                    <a:pt x="23" y="48"/>
                  </a:lnTo>
                  <a:lnTo>
                    <a:pt x="29" y="36"/>
                  </a:lnTo>
                  <a:lnTo>
                    <a:pt x="32" y="34"/>
                  </a:lnTo>
                  <a:lnTo>
                    <a:pt x="34" y="15"/>
                  </a:lnTo>
                  <a:lnTo>
                    <a:pt x="34" y="14"/>
                  </a:lnTo>
                  <a:lnTo>
                    <a:pt x="32" y="0"/>
                  </a:lnTo>
                  <a:lnTo>
                    <a:pt x="70" y="0"/>
                  </a:lnTo>
                  <a:lnTo>
                    <a:pt x="70" y="15"/>
                  </a:lnTo>
                  <a:lnTo>
                    <a:pt x="71" y="15"/>
                  </a:lnTo>
                  <a:lnTo>
                    <a:pt x="70" y="4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94" name="Freeform 1826"/>
            <p:cNvSpPr>
              <a:spLocks/>
            </p:cNvSpPr>
            <p:nvPr/>
          </p:nvSpPr>
          <p:spPr bwMode="auto">
            <a:xfrm>
              <a:off x="2360" y="1755"/>
              <a:ext cx="38" cy="25"/>
            </a:xfrm>
            <a:custGeom>
              <a:avLst/>
              <a:gdLst/>
              <a:ahLst/>
              <a:cxnLst>
                <a:cxn ang="0">
                  <a:pos x="7" y="58"/>
                </a:cxn>
                <a:cxn ang="0">
                  <a:pos x="9" y="48"/>
                </a:cxn>
                <a:cxn ang="0">
                  <a:pos x="17" y="48"/>
                </a:cxn>
                <a:cxn ang="0">
                  <a:pos x="21" y="46"/>
                </a:cxn>
                <a:cxn ang="0">
                  <a:pos x="22" y="44"/>
                </a:cxn>
                <a:cxn ang="0">
                  <a:pos x="24" y="41"/>
                </a:cxn>
                <a:cxn ang="0">
                  <a:pos x="22" y="37"/>
                </a:cxn>
                <a:cxn ang="0">
                  <a:pos x="16" y="25"/>
                </a:cxn>
                <a:cxn ang="0">
                  <a:pos x="14" y="19"/>
                </a:cxn>
                <a:cxn ang="0">
                  <a:pos x="17" y="15"/>
                </a:cxn>
                <a:cxn ang="0">
                  <a:pos x="16" y="13"/>
                </a:cxn>
                <a:cxn ang="0">
                  <a:pos x="10" y="10"/>
                </a:cxn>
                <a:cxn ang="0">
                  <a:pos x="10" y="7"/>
                </a:cxn>
                <a:cxn ang="0">
                  <a:pos x="9" y="5"/>
                </a:cxn>
                <a:cxn ang="0">
                  <a:pos x="5" y="7"/>
                </a:cxn>
                <a:cxn ang="0">
                  <a:pos x="0" y="2"/>
                </a:cxn>
                <a:cxn ang="0">
                  <a:pos x="0" y="0"/>
                </a:cxn>
                <a:cxn ang="0">
                  <a:pos x="75" y="3"/>
                </a:cxn>
                <a:cxn ang="0">
                  <a:pos x="94" y="3"/>
                </a:cxn>
                <a:cxn ang="0">
                  <a:pos x="91" y="61"/>
                </a:cxn>
                <a:cxn ang="0">
                  <a:pos x="7" y="58"/>
                </a:cxn>
              </a:cxnLst>
              <a:rect l="0" t="0" r="r" b="b"/>
              <a:pathLst>
                <a:path w="94" h="61">
                  <a:moveTo>
                    <a:pt x="7" y="58"/>
                  </a:moveTo>
                  <a:lnTo>
                    <a:pt x="9" y="48"/>
                  </a:lnTo>
                  <a:lnTo>
                    <a:pt x="17" y="48"/>
                  </a:lnTo>
                  <a:lnTo>
                    <a:pt x="21" y="46"/>
                  </a:lnTo>
                  <a:lnTo>
                    <a:pt x="22" y="44"/>
                  </a:lnTo>
                  <a:lnTo>
                    <a:pt x="24" y="41"/>
                  </a:lnTo>
                  <a:lnTo>
                    <a:pt x="22" y="37"/>
                  </a:lnTo>
                  <a:lnTo>
                    <a:pt x="16" y="25"/>
                  </a:lnTo>
                  <a:lnTo>
                    <a:pt x="14" y="19"/>
                  </a:lnTo>
                  <a:lnTo>
                    <a:pt x="17" y="15"/>
                  </a:lnTo>
                  <a:lnTo>
                    <a:pt x="16" y="13"/>
                  </a:lnTo>
                  <a:lnTo>
                    <a:pt x="10" y="10"/>
                  </a:lnTo>
                  <a:lnTo>
                    <a:pt x="10" y="7"/>
                  </a:lnTo>
                  <a:lnTo>
                    <a:pt x="9" y="5"/>
                  </a:lnTo>
                  <a:lnTo>
                    <a:pt x="5" y="7"/>
                  </a:lnTo>
                  <a:lnTo>
                    <a:pt x="0" y="2"/>
                  </a:lnTo>
                  <a:lnTo>
                    <a:pt x="0" y="0"/>
                  </a:lnTo>
                  <a:lnTo>
                    <a:pt x="75" y="3"/>
                  </a:lnTo>
                  <a:lnTo>
                    <a:pt x="94" y="3"/>
                  </a:lnTo>
                  <a:lnTo>
                    <a:pt x="91" y="61"/>
                  </a:lnTo>
                  <a:lnTo>
                    <a:pt x="7"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95" name="Freeform 1827"/>
            <p:cNvSpPr>
              <a:spLocks/>
            </p:cNvSpPr>
            <p:nvPr/>
          </p:nvSpPr>
          <p:spPr bwMode="auto">
            <a:xfrm>
              <a:off x="2241" y="1748"/>
              <a:ext cx="50" cy="64"/>
            </a:xfrm>
            <a:custGeom>
              <a:avLst/>
              <a:gdLst/>
              <a:ahLst/>
              <a:cxnLst>
                <a:cxn ang="0">
                  <a:pos x="115" y="159"/>
                </a:cxn>
                <a:cxn ang="0">
                  <a:pos x="0" y="150"/>
                </a:cxn>
                <a:cxn ang="0">
                  <a:pos x="4" y="123"/>
                </a:cxn>
                <a:cxn ang="0">
                  <a:pos x="14" y="0"/>
                </a:cxn>
                <a:cxn ang="0">
                  <a:pos x="125" y="7"/>
                </a:cxn>
                <a:cxn ang="0">
                  <a:pos x="120" y="85"/>
                </a:cxn>
                <a:cxn ang="0">
                  <a:pos x="115" y="159"/>
                </a:cxn>
              </a:cxnLst>
              <a:rect l="0" t="0" r="r" b="b"/>
              <a:pathLst>
                <a:path w="125" h="159">
                  <a:moveTo>
                    <a:pt x="115" y="159"/>
                  </a:moveTo>
                  <a:lnTo>
                    <a:pt x="0" y="150"/>
                  </a:lnTo>
                  <a:lnTo>
                    <a:pt x="4" y="123"/>
                  </a:lnTo>
                  <a:lnTo>
                    <a:pt x="14" y="0"/>
                  </a:lnTo>
                  <a:lnTo>
                    <a:pt x="125" y="7"/>
                  </a:lnTo>
                  <a:lnTo>
                    <a:pt x="120" y="85"/>
                  </a:lnTo>
                  <a:lnTo>
                    <a:pt x="115" y="15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96" name="Freeform 1828"/>
            <p:cNvSpPr>
              <a:spLocks/>
            </p:cNvSpPr>
            <p:nvPr/>
          </p:nvSpPr>
          <p:spPr bwMode="auto">
            <a:xfrm>
              <a:off x="2289" y="1751"/>
              <a:ext cx="81" cy="35"/>
            </a:xfrm>
            <a:custGeom>
              <a:avLst/>
              <a:gdLst/>
              <a:ahLst/>
              <a:cxnLst>
                <a:cxn ang="0">
                  <a:pos x="196" y="88"/>
                </a:cxn>
                <a:cxn ang="0">
                  <a:pos x="63" y="82"/>
                </a:cxn>
                <a:cxn ang="0">
                  <a:pos x="0" y="78"/>
                </a:cxn>
                <a:cxn ang="0">
                  <a:pos x="5" y="0"/>
                </a:cxn>
                <a:cxn ang="0">
                  <a:pos x="179" y="10"/>
                </a:cxn>
                <a:cxn ang="0">
                  <a:pos x="179" y="12"/>
                </a:cxn>
                <a:cxn ang="0">
                  <a:pos x="184" y="17"/>
                </a:cxn>
                <a:cxn ang="0">
                  <a:pos x="188" y="15"/>
                </a:cxn>
                <a:cxn ang="0">
                  <a:pos x="189" y="17"/>
                </a:cxn>
                <a:cxn ang="0">
                  <a:pos x="189" y="20"/>
                </a:cxn>
                <a:cxn ang="0">
                  <a:pos x="195" y="23"/>
                </a:cxn>
                <a:cxn ang="0">
                  <a:pos x="196" y="25"/>
                </a:cxn>
                <a:cxn ang="0">
                  <a:pos x="193" y="29"/>
                </a:cxn>
                <a:cxn ang="0">
                  <a:pos x="195" y="35"/>
                </a:cxn>
                <a:cxn ang="0">
                  <a:pos x="201" y="47"/>
                </a:cxn>
                <a:cxn ang="0">
                  <a:pos x="203" y="51"/>
                </a:cxn>
                <a:cxn ang="0">
                  <a:pos x="201" y="54"/>
                </a:cxn>
                <a:cxn ang="0">
                  <a:pos x="200" y="56"/>
                </a:cxn>
                <a:cxn ang="0">
                  <a:pos x="196" y="58"/>
                </a:cxn>
                <a:cxn ang="0">
                  <a:pos x="188" y="58"/>
                </a:cxn>
                <a:cxn ang="0">
                  <a:pos x="186" y="68"/>
                </a:cxn>
                <a:cxn ang="0">
                  <a:pos x="179" y="73"/>
                </a:cxn>
                <a:cxn ang="0">
                  <a:pos x="179" y="75"/>
                </a:cxn>
                <a:cxn ang="0">
                  <a:pos x="181" y="80"/>
                </a:cxn>
                <a:cxn ang="0">
                  <a:pos x="183" y="82"/>
                </a:cxn>
                <a:cxn ang="0">
                  <a:pos x="193" y="85"/>
                </a:cxn>
                <a:cxn ang="0">
                  <a:pos x="196" y="88"/>
                </a:cxn>
              </a:cxnLst>
              <a:rect l="0" t="0" r="r" b="b"/>
              <a:pathLst>
                <a:path w="203" h="88">
                  <a:moveTo>
                    <a:pt x="196" y="88"/>
                  </a:moveTo>
                  <a:lnTo>
                    <a:pt x="63" y="82"/>
                  </a:lnTo>
                  <a:lnTo>
                    <a:pt x="0" y="78"/>
                  </a:lnTo>
                  <a:lnTo>
                    <a:pt x="5" y="0"/>
                  </a:lnTo>
                  <a:lnTo>
                    <a:pt x="179" y="10"/>
                  </a:lnTo>
                  <a:lnTo>
                    <a:pt x="179" y="12"/>
                  </a:lnTo>
                  <a:lnTo>
                    <a:pt x="184" y="17"/>
                  </a:lnTo>
                  <a:lnTo>
                    <a:pt x="188" y="15"/>
                  </a:lnTo>
                  <a:lnTo>
                    <a:pt x="189" y="17"/>
                  </a:lnTo>
                  <a:lnTo>
                    <a:pt x="189" y="20"/>
                  </a:lnTo>
                  <a:lnTo>
                    <a:pt x="195" y="23"/>
                  </a:lnTo>
                  <a:lnTo>
                    <a:pt x="196" y="25"/>
                  </a:lnTo>
                  <a:lnTo>
                    <a:pt x="193" y="29"/>
                  </a:lnTo>
                  <a:lnTo>
                    <a:pt x="195" y="35"/>
                  </a:lnTo>
                  <a:lnTo>
                    <a:pt x="201" y="47"/>
                  </a:lnTo>
                  <a:lnTo>
                    <a:pt x="203" y="51"/>
                  </a:lnTo>
                  <a:lnTo>
                    <a:pt x="201" y="54"/>
                  </a:lnTo>
                  <a:lnTo>
                    <a:pt x="200" y="56"/>
                  </a:lnTo>
                  <a:lnTo>
                    <a:pt x="196" y="58"/>
                  </a:lnTo>
                  <a:lnTo>
                    <a:pt x="188" y="58"/>
                  </a:lnTo>
                  <a:lnTo>
                    <a:pt x="186" y="68"/>
                  </a:lnTo>
                  <a:lnTo>
                    <a:pt x="179" y="73"/>
                  </a:lnTo>
                  <a:lnTo>
                    <a:pt x="179" y="75"/>
                  </a:lnTo>
                  <a:lnTo>
                    <a:pt x="181" y="80"/>
                  </a:lnTo>
                  <a:lnTo>
                    <a:pt x="183" y="82"/>
                  </a:lnTo>
                  <a:lnTo>
                    <a:pt x="193" y="85"/>
                  </a:lnTo>
                  <a:lnTo>
                    <a:pt x="196" y="8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97" name="Freeform 1829"/>
            <p:cNvSpPr>
              <a:spLocks/>
            </p:cNvSpPr>
            <p:nvPr/>
          </p:nvSpPr>
          <p:spPr bwMode="auto">
            <a:xfrm>
              <a:off x="2479" y="1760"/>
              <a:ext cx="36" cy="25"/>
            </a:xfrm>
            <a:custGeom>
              <a:avLst/>
              <a:gdLst/>
              <a:ahLst/>
              <a:cxnLst>
                <a:cxn ang="0">
                  <a:pos x="89" y="0"/>
                </a:cxn>
                <a:cxn ang="0">
                  <a:pos x="89" y="63"/>
                </a:cxn>
                <a:cxn ang="0">
                  <a:pos x="72" y="63"/>
                </a:cxn>
                <a:cxn ang="0">
                  <a:pos x="70" y="58"/>
                </a:cxn>
                <a:cxn ang="0">
                  <a:pos x="0" y="58"/>
                </a:cxn>
                <a:cxn ang="0">
                  <a:pos x="2" y="0"/>
                </a:cxn>
                <a:cxn ang="0">
                  <a:pos x="89" y="0"/>
                </a:cxn>
              </a:cxnLst>
              <a:rect l="0" t="0" r="r" b="b"/>
              <a:pathLst>
                <a:path w="89" h="63">
                  <a:moveTo>
                    <a:pt x="89" y="0"/>
                  </a:moveTo>
                  <a:lnTo>
                    <a:pt x="89" y="63"/>
                  </a:lnTo>
                  <a:lnTo>
                    <a:pt x="72" y="63"/>
                  </a:lnTo>
                  <a:lnTo>
                    <a:pt x="70" y="58"/>
                  </a:lnTo>
                  <a:lnTo>
                    <a:pt x="0" y="58"/>
                  </a:lnTo>
                  <a:lnTo>
                    <a:pt x="2" y="0"/>
                  </a:lnTo>
                  <a:lnTo>
                    <a:pt x="89"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98" name="Freeform 1830"/>
            <p:cNvSpPr>
              <a:spLocks/>
            </p:cNvSpPr>
            <p:nvPr/>
          </p:nvSpPr>
          <p:spPr bwMode="auto">
            <a:xfrm>
              <a:off x="2515" y="1760"/>
              <a:ext cx="35" cy="43"/>
            </a:xfrm>
            <a:custGeom>
              <a:avLst/>
              <a:gdLst/>
              <a:ahLst/>
              <a:cxnLst>
                <a:cxn ang="0">
                  <a:pos x="46" y="60"/>
                </a:cxn>
                <a:cxn ang="0">
                  <a:pos x="55" y="71"/>
                </a:cxn>
                <a:cxn ang="0">
                  <a:pos x="58" y="82"/>
                </a:cxn>
                <a:cxn ang="0">
                  <a:pos x="63" y="89"/>
                </a:cxn>
                <a:cxn ang="0">
                  <a:pos x="74" y="92"/>
                </a:cxn>
                <a:cxn ang="0">
                  <a:pos x="82" y="95"/>
                </a:cxn>
                <a:cxn ang="0">
                  <a:pos x="89" y="104"/>
                </a:cxn>
                <a:cxn ang="0">
                  <a:pos x="28" y="102"/>
                </a:cxn>
                <a:cxn ang="0">
                  <a:pos x="26" y="107"/>
                </a:cxn>
                <a:cxn ang="0">
                  <a:pos x="0" y="107"/>
                </a:cxn>
                <a:cxn ang="0">
                  <a:pos x="0" y="63"/>
                </a:cxn>
                <a:cxn ang="0">
                  <a:pos x="0" y="0"/>
                </a:cxn>
                <a:cxn ang="0">
                  <a:pos x="79" y="1"/>
                </a:cxn>
                <a:cxn ang="0">
                  <a:pos x="77" y="20"/>
                </a:cxn>
                <a:cxn ang="0">
                  <a:pos x="74" y="22"/>
                </a:cxn>
                <a:cxn ang="0">
                  <a:pos x="68" y="34"/>
                </a:cxn>
                <a:cxn ang="0">
                  <a:pos x="48" y="49"/>
                </a:cxn>
                <a:cxn ang="0">
                  <a:pos x="45" y="56"/>
                </a:cxn>
                <a:cxn ang="0">
                  <a:pos x="46" y="60"/>
                </a:cxn>
              </a:cxnLst>
              <a:rect l="0" t="0" r="r" b="b"/>
              <a:pathLst>
                <a:path w="89" h="107">
                  <a:moveTo>
                    <a:pt x="46" y="60"/>
                  </a:moveTo>
                  <a:lnTo>
                    <a:pt x="55" y="71"/>
                  </a:lnTo>
                  <a:lnTo>
                    <a:pt x="58" y="82"/>
                  </a:lnTo>
                  <a:lnTo>
                    <a:pt x="63" y="89"/>
                  </a:lnTo>
                  <a:lnTo>
                    <a:pt x="74" y="92"/>
                  </a:lnTo>
                  <a:lnTo>
                    <a:pt x="82" y="95"/>
                  </a:lnTo>
                  <a:lnTo>
                    <a:pt x="89" y="104"/>
                  </a:lnTo>
                  <a:lnTo>
                    <a:pt x="28" y="102"/>
                  </a:lnTo>
                  <a:lnTo>
                    <a:pt x="26" y="107"/>
                  </a:lnTo>
                  <a:lnTo>
                    <a:pt x="0" y="107"/>
                  </a:lnTo>
                  <a:lnTo>
                    <a:pt x="0" y="63"/>
                  </a:lnTo>
                  <a:lnTo>
                    <a:pt x="0" y="0"/>
                  </a:lnTo>
                  <a:lnTo>
                    <a:pt x="79" y="1"/>
                  </a:lnTo>
                  <a:lnTo>
                    <a:pt x="77" y="20"/>
                  </a:lnTo>
                  <a:lnTo>
                    <a:pt x="74" y="22"/>
                  </a:lnTo>
                  <a:lnTo>
                    <a:pt x="68" y="34"/>
                  </a:lnTo>
                  <a:lnTo>
                    <a:pt x="48" y="49"/>
                  </a:lnTo>
                  <a:lnTo>
                    <a:pt x="45" y="56"/>
                  </a:lnTo>
                  <a:lnTo>
                    <a:pt x="46" y="6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599" name="Freeform 1831"/>
            <p:cNvSpPr>
              <a:spLocks/>
            </p:cNvSpPr>
            <p:nvPr/>
          </p:nvSpPr>
          <p:spPr bwMode="auto">
            <a:xfrm>
              <a:off x="2360" y="1778"/>
              <a:ext cx="37" cy="25"/>
            </a:xfrm>
            <a:custGeom>
              <a:avLst/>
              <a:gdLst/>
              <a:ahLst/>
              <a:cxnLst>
                <a:cxn ang="0">
                  <a:pos x="91" y="61"/>
                </a:cxn>
                <a:cxn ang="0">
                  <a:pos x="24" y="60"/>
                </a:cxn>
                <a:cxn ang="0">
                  <a:pos x="24" y="56"/>
                </a:cxn>
                <a:cxn ang="0">
                  <a:pos x="19" y="48"/>
                </a:cxn>
                <a:cxn ang="0">
                  <a:pos x="19" y="44"/>
                </a:cxn>
                <a:cxn ang="0">
                  <a:pos x="24" y="41"/>
                </a:cxn>
                <a:cxn ang="0">
                  <a:pos x="24" y="37"/>
                </a:cxn>
                <a:cxn ang="0">
                  <a:pos x="22" y="32"/>
                </a:cxn>
                <a:cxn ang="0">
                  <a:pos x="17" y="25"/>
                </a:cxn>
                <a:cxn ang="0">
                  <a:pos x="17" y="20"/>
                </a:cxn>
                <a:cxn ang="0">
                  <a:pos x="14" y="17"/>
                </a:cxn>
                <a:cxn ang="0">
                  <a:pos x="4" y="14"/>
                </a:cxn>
                <a:cxn ang="0">
                  <a:pos x="2" y="12"/>
                </a:cxn>
                <a:cxn ang="0">
                  <a:pos x="0" y="7"/>
                </a:cxn>
                <a:cxn ang="0">
                  <a:pos x="0" y="5"/>
                </a:cxn>
                <a:cxn ang="0">
                  <a:pos x="7" y="0"/>
                </a:cxn>
                <a:cxn ang="0">
                  <a:pos x="91" y="3"/>
                </a:cxn>
                <a:cxn ang="0">
                  <a:pos x="92" y="3"/>
                </a:cxn>
                <a:cxn ang="0">
                  <a:pos x="91" y="61"/>
                </a:cxn>
              </a:cxnLst>
              <a:rect l="0" t="0" r="r" b="b"/>
              <a:pathLst>
                <a:path w="92" h="61">
                  <a:moveTo>
                    <a:pt x="91" y="61"/>
                  </a:moveTo>
                  <a:lnTo>
                    <a:pt x="24" y="60"/>
                  </a:lnTo>
                  <a:lnTo>
                    <a:pt x="24" y="56"/>
                  </a:lnTo>
                  <a:lnTo>
                    <a:pt x="19" y="48"/>
                  </a:lnTo>
                  <a:lnTo>
                    <a:pt x="19" y="44"/>
                  </a:lnTo>
                  <a:lnTo>
                    <a:pt x="24" y="41"/>
                  </a:lnTo>
                  <a:lnTo>
                    <a:pt x="24" y="37"/>
                  </a:lnTo>
                  <a:lnTo>
                    <a:pt x="22" y="32"/>
                  </a:lnTo>
                  <a:lnTo>
                    <a:pt x="17" y="25"/>
                  </a:lnTo>
                  <a:lnTo>
                    <a:pt x="17" y="20"/>
                  </a:lnTo>
                  <a:lnTo>
                    <a:pt x="14" y="17"/>
                  </a:lnTo>
                  <a:lnTo>
                    <a:pt x="4" y="14"/>
                  </a:lnTo>
                  <a:lnTo>
                    <a:pt x="2" y="12"/>
                  </a:lnTo>
                  <a:lnTo>
                    <a:pt x="0" y="7"/>
                  </a:lnTo>
                  <a:lnTo>
                    <a:pt x="0" y="5"/>
                  </a:lnTo>
                  <a:lnTo>
                    <a:pt x="7" y="0"/>
                  </a:lnTo>
                  <a:lnTo>
                    <a:pt x="91" y="3"/>
                  </a:lnTo>
                  <a:lnTo>
                    <a:pt x="92" y="3"/>
                  </a:lnTo>
                  <a:lnTo>
                    <a:pt x="91" y="6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00" name="Freeform 1832"/>
            <p:cNvSpPr>
              <a:spLocks/>
            </p:cNvSpPr>
            <p:nvPr/>
          </p:nvSpPr>
          <p:spPr bwMode="auto">
            <a:xfrm>
              <a:off x="2479" y="1783"/>
              <a:ext cx="36" cy="29"/>
            </a:xfrm>
            <a:custGeom>
              <a:avLst/>
              <a:gdLst/>
              <a:ahLst/>
              <a:cxnLst>
                <a:cxn ang="0">
                  <a:pos x="0" y="72"/>
                </a:cxn>
                <a:cxn ang="0">
                  <a:pos x="0" y="58"/>
                </a:cxn>
                <a:cxn ang="0">
                  <a:pos x="1" y="0"/>
                </a:cxn>
                <a:cxn ang="0">
                  <a:pos x="71" y="0"/>
                </a:cxn>
                <a:cxn ang="0">
                  <a:pos x="73" y="5"/>
                </a:cxn>
                <a:cxn ang="0">
                  <a:pos x="90" y="5"/>
                </a:cxn>
                <a:cxn ang="0">
                  <a:pos x="90" y="49"/>
                </a:cxn>
                <a:cxn ang="0">
                  <a:pos x="88" y="73"/>
                </a:cxn>
                <a:cxn ang="0">
                  <a:pos x="56" y="73"/>
                </a:cxn>
                <a:cxn ang="0">
                  <a:pos x="0" y="72"/>
                </a:cxn>
              </a:cxnLst>
              <a:rect l="0" t="0" r="r" b="b"/>
              <a:pathLst>
                <a:path w="90" h="73">
                  <a:moveTo>
                    <a:pt x="0" y="72"/>
                  </a:moveTo>
                  <a:lnTo>
                    <a:pt x="0" y="58"/>
                  </a:lnTo>
                  <a:lnTo>
                    <a:pt x="1" y="0"/>
                  </a:lnTo>
                  <a:lnTo>
                    <a:pt x="71" y="0"/>
                  </a:lnTo>
                  <a:lnTo>
                    <a:pt x="73" y="5"/>
                  </a:lnTo>
                  <a:lnTo>
                    <a:pt x="90" y="5"/>
                  </a:lnTo>
                  <a:lnTo>
                    <a:pt x="90" y="49"/>
                  </a:lnTo>
                  <a:lnTo>
                    <a:pt x="88" y="73"/>
                  </a:lnTo>
                  <a:lnTo>
                    <a:pt x="56" y="73"/>
                  </a:lnTo>
                  <a:lnTo>
                    <a:pt x="0" y="7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01" name="Freeform 1833"/>
            <p:cNvSpPr>
              <a:spLocks/>
            </p:cNvSpPr>
            <p:nvPr/>
          </p:nvSpPr>
          <p:spPr bwMode="auto">
            <a:xfrm>
              <a:off x="2285" y="1782"/>
              <a:ext cx="42" cy="65"/>
            </a:xfrm>
            <a:custGeom>
              <a:avLst/>
              <a:gdLst/>
              <a:ahLst/>
              <a:cxnLst>
                <a:cxn ang="0">
                  <a:pos x="106" y="128"/>
                </a:cxn>
                <a:cxn ang="0">
                  <a:pos x="97" y="135"/>
                </a:cxn>
                <a:cxn ang="0">
                  <a:pos x="82" y="138"/>
                </a:cxn>
                <a:cxn ang="0">
                  <a:pos x="82" y="137"/>
                </a:cxn>
                <a:cxn ang="0">
                  <a:pos x="78" y="137"/>
                </a:cxn>
                <a:cxn ang="0">
                  <a:pos x="77" y="142"/>
                </a:cxn>
                <a:cxn ang="0">
                  <a:pos x="73" y="142"/>
                </a:cxn>
                <a:cxn ang="0">
                  <a:pos x="70" y="144"/>
                </a:cxn>
                <a:cxn ang="0">
                  <a:pos x="68" y="144"/>
                </a:cxn>
                <a:cxn ang="0">
                  <a:pos x="65" y="150"/>
                </a:cxn>
                <a:cxn ang="0">
                  <a:pos x="63" y="150"/>
                </a:cxn>
                <a:cxn ang="0">
                  <a:pos x="61" y="154"/>
                </a:cxn>
                <a:cxn ang="0">
                  <a:pos x="58" y="156"/>
                </a:cxn>
                <a:cxn ang="0">
                  <a:pos x="41" y="152"/>
                </a:cxn>
                <a:cxn ang="0">
                  <a:pos x="37" y="154"/>
                </a:cxn>
                <a:cxn ang="0">
                  <a:pos x="32" y="154"/>
                </a:cxn>
                <a:cxn ang="0">
                  <a:pos x="29" y="156"/>
                </a:cxn>
                <a:cxn ang="0">
                  <a:pos x="25" y="159"/>
                </a:cxn>
                <a:cxn ang="0">
                  <a:pos x="24" y="159"/>
                </a:cxn>
                <a:cxn ang="0">
                  <a:pos x="22" y="161"/>
                </a:cxn>
                <a:cxn ang="0">
                  <a:pos x="20" y="159"/>
                </a:cxn>
                <a:cxn ang="0">
                  <a:pos x="7" y="159"/>
                </a:cxn>
                <a:cxn ang="0">
                  <a:pos x="1" y="161"/>
                </a:cxn>
                <a:cxn ang="0">
                  <a:pos x="0" y="162"/>
                </a:cxn>
                <a:cxn ang="0">
                  <a:pos x="5" y="74"/>
                </a:cxn>
                <a:cxn ang="0">
                  <a:pos x="10" y="0"/>
                </a:cxn>
                <a:cxn ang="0">
                  <a:pos x="73" y="4"/>
                </a:cxn>
                <a:cxn ang="0">
                  <a:pos x="71" y="19"/>
                </a:cxn>
                <a:cxn ang="0">
                  <a:pos x="70" y="19"/>
                </a:cxn>
                <a:cxn ang="0">
                  <a:pos x="66" y="77"/>
                </a:cxn>
                <a:cxn ang="0">
                  <a:pos x="65" y="77"/>
                </a:cxn>
                <a:cxn ang="0">
                  <a:pos x="65" y="84"/>
                </a:cxn>
                <a:cxn ang="0">
                  <a:pos x="107" y="87"/>
                </a:cxn>
                <a:cxn ang="0">
                  <a:pos x="106" y="128"/>
                </a:cxn>
              </a:cxnLst>
              <a:rect l="0" t="0" r="r" b="b"/>
              <a:pathLst>
                <a:path w="107" h="162">
                  <a:moveTo>
                    <a:pt x="106" y="128"/>
                  </a:moveTo>
                  <a:lnTo>
                    <a:pt x="97" y="135"/>
                  </a:lnTo>
                  <a:lnTo>
                    <a:pt x="82" y="138"/>
                  </a:lnTo>
                  <a:lnTo>
                    <a:pt x="82" y="137"/>
                  </a:lnTo>
                  <a:lnTo>
                    <a:pt x="78" y="137"/>
                  </a:lnTo>
                  <a:lnTo>
                    <a:pt x="77" y="142"/>
                  </a:lnTo>
                  <a:lnTo>
                    <a:pt x="73" y="142"/>
                  </a:lnTo>
                  <a:lnTo>
                    <a:pt x="70" y="144"/>
                  </a:lnTo>
                  <a:lnTo>
                    <a:pt x="68" y="144"/>
                  </a:lnTo>
                  <a:lnTo>
                    <a:pt x="65" y="150"/>
                  </a:lnTo>
                  <a:lnTo>
                    <a:pt x="63" y="150"/>
                  </a:lnTo>
                  <a:lnTo>
                    <a:pt x="61" y="154"/>
                  </a:lnTo>
                  <a:lnTo>
                    <a:pt x="58" y="156"/>
                  </a:lnTo>
                  <a:lnTo>
                    <a:pt x="41" y="152"/>
                  </a:lnTo>
                  <a:lnTo>
                    <a:pt x="37" y="154"/>
                  </a:lnTo>
                  <a:lnTo>
                    <a:pt x="32" y="154"/>
                  </a:lnTo>
                  <a:lnTo>
                    <a:pt x="29" y="156"/>
                  </a:lnTo>
                  <a:lnTo>
                    <a:pt x="25" y="159"/>
                  </a:lnTo>
                  <a:lnTo>
                    <a:pt x="24" y="159"/>
                  </a:lnTo>
                  <a:lnTo>
                    <a:pt x="22" y="161"/>
                  </a:lnTo>
                  <a:lnTo>
                    <a:pt x="20" y="159"/>
                  </a:lnTo>
                  <a:lnTo>
                    <a:pt x="7" y="159"/>
                  </a:lnTo>
                  <a:lnTo>
                    <a:pt x="1" y="161"/>
                  </a:lnTo>
                  <a:lnTo>
                    <a:pt x="0" y="162"/>
                  </a:lnTo>
                  <a:lnTo>
                    <a:pt x="5" y="74"/>
                  </a:lnTo>
                  <a:lnTo>
                    <a:pt x="10" y="0"/>
                  </a:lnTo>
                  <a:lnTo>
                    <a:pt x="73" y="4"/>
                  </a:lnTo>
                  <a:lnTo>
                    <a:pt x="71" y="19"/>
                  </a:lnTo>
                  <a:lnTo>
                    <a:pt x="70" y="19"/>
                  </a:lnTo>
                  <a:lnTo>
                    <a:pt x="66" y="77"/>
                  </a:lnTo>
                  <a:lnTo>
                    <a:pt x="65" y="77"/>
                  </a:lnTo>
                  <a:lnTo>
                    <a:pt x="65" y="84"/>
                  </a:lnTo>
                  <a:lnTo>
                    <a:pt x="107" y="87"/>
                  </a:lnTo>
                  <a:lnTo>
                    <a:pt x="106" y="12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02" name="Freeform 1834"/>
            <p:cNvSpPr>
              <a:spLocks/>
            </p:cNvSpPr>
            <p:nvPr/>
          </p:nvSpPr>
          <p:spPr bwMode="auto">
            <a:xfrm>
              <a:off x="2311" y="1784"/>
              <a:ext cx="59" cy="51"/>
            </a:xfrm>
            <a:custGeom>
              <a:avLst/>
              <a:gdLst/>
              <a:ahLst/>
              <a:cxnLst>
                <a:cxn ang="0">
                  <a:pos x="90" y="124"/>
                </a:cxn>
                <a:cxn ang="0">
                  <a:pos x="88" y="124"/>
                </a:cxn>
                <a:cxn ang="0">
                  <a:pos x="87" y="122"/>
                </a:cxn>
                <a:cxn ang="0">
                  <a:pos x="85" y="124"/>
                </a:cxn>
                <a:cxn ang="0">
                  <a:pos x="82" y="122"/>
                </a:cxn>
                <a:cxn ang="0">
                  <a:pos x="80" y="122"/>
                </a:cxn>
                <a:cxn ang="0">
                  <a:pos x="73" y="121"/>
                </a:cxn>
                <a:cxn ang="0">
                  <a:pos x="70" y="122"/>
                </a:cxn>
                <a:cxn ang="0">
                  <a:pos x="66" y="121"/>
                </a:cxn>
                <a:cxn ang="0">
                  <a:pos x="64" y="122"/>
                </a:cxn>
                <a:cxn ang="0">
                  <a:pos x="61" y="122"/>
                </a:cxn>
                <a:cxn ang="0">
                  <a:pos x="61" y="124"/>
                </a:cxn>
                <a:cxn ang="0">
                  <a:pos x="54" y="128"/>
                </a:cxn>
                <a:cxn ang="0">
                  <a:pos x="49" y="126"/>
                </a:cxn>
                <a:cxn ang="0">
                  <a:pos x="41" y="124"/>
                </a:cxn>
                <a:cxn ang="0">
                  <a:pos x="42" y="83"/>
                </a:cxn>
                <a:cxn ang="0">
                  <a:pos x="0" y="80"/>
                </a:cxn>
                <a:cxn ang="0">
                  <a:pos x="0" y="73"/>
                </a:cxn>
                <a:cxn ang="0">
                  <a:pos x="1" y="73"/>
                </a:cxn>
                <a:cxn ang="0">
                  <a:pos x="5" y="15"/>
                </a:cxn>
                <a:cxn ang="0">
                  <a:pos x="6" y="15"/>
                </a:cxn>
                <a:cxn ang="0">
                  <a:pos x="8" y="0"/>
                </a:cxn>
                <a:cxn ang="0">
                  <a:pos x="141" y="6"/>
                </a:cxn>
                <a:cxn ang="0">
                  <a:pos x="141" y="11"/>
                </a:cxn>
                <a:cxn ang="0">
                  <a:pos x="146" y="18"/>
                </a:cxn>
                <a:cxn ang="0">
                  <a:pos x="148" y="23"/>
                </a:cxn>
                <a:cxn ang="0">
                  <a:pos x="148" y="27"/>
                </a:cxn>
                <a:cxn ang="0">
                  <a:pos x="143" y="30"/>
                </a:cxn>
                <a:cxn ang="0">
                  <a:pos x="143" y="34"/>
                </a:cxn>
                <a:cxn ang="0">
                  <a:pos x="148" y="42"/>
                </a:cxn>
                <a:cxn ang="0">
                  <a:pos x="148" y="46"/>
                </a:cxn>
                <a:cxn ang="0">
                  <a:pos x="145" y="61"/>
                </a:cxn>
                <a:cxn ang="0">
                  <a:pos x="141" y="64"/>
                </a:cxn>
                <a:cxn ang="0">
                  <a:pos x="140" y="70"/>
                </a:cxn>
                <a:cxn ang="0">
                  <a:pos x="140" y="73"/>
                </a:cxn>
                <a:cxn ang="0">
                  <a:pos x="141" y="78"/>
                </a:cxn>
                <a:cxn ang="0">
                  <a:pos x="145" y="82"/>
                </a:cxn>
                <a:cxn ang="0">
                  <a:pos x="145" y="82"/>
                </a:cxn>
                <a:cxn ang="0">
                  <a:pos x="143" y="83"/>
                </a:cxn>
                <a:cxn ang="0">
                  <a:pos x="134" y="82"/>
                </a:cxn>
                <a:cxn ang="0">
                  <a:pos x="129" y="83"/>
                </a:cxn>
                <a:cxn ang="0">
                  <a:pos x="128" y="85"/>
                </a:cxn>
                <a:cxn ang="0">
                  <a:pos x="128" y="95"/>
                </a:cxn>
                <a:cxn ang="0">
                  <a:pos x="129" y="104"/>
                </a:cxn>
                <a:cxn ang="0">
                  <a:pos x="129" y="107"/>
                </a:cxn>
                <a:cxn ang="0">
                  <a:pos x="129" y="111"/>
                </a:cxn>
                <a:cxn ang="0">
                  <a:pos x="121" y="116"/>
                </a:cxn>
                <a:cxn ang="0">
                  <a:pos x="112" y="126"/>
                </a:cxn>
                <a:cxn ang="0">
                  <a:pos x="105" y="124"/>
                </a:cxn>
                <a:cxn ang="0">
                  <a:pos x="102" y="122"/>
                </a:cxn>
                <a:cxn ang="0">
                  <a:pos x="97" y="116"/>
                </a:cxn>
                <a:cxn ang="0">
                  <a:pos x="94" y="114"/>
                </a:cxn>
                <a:cxn ang="0">
                  <a:pos x="92" y="114"/>
                </a:cxn>
                <a:cxn ang="0">
                  <a:pos x="90" y="117"/>
                </a:cxn>
                <a:cxn ang="0">
                  <a:pos x="90" y="124"/>
                </a:cxn>
              </a:cxnLst>
              <a:rect l="0" t="0" r="r" b="b"/>
              <a:pathLst>
                <a:path w="148" h="128">
                  <a:moveTo>
                    <a:pt x="90" y="124"/>
                  </a:moveTo>
                  <a:lnTo>
                    <a:pt x="88" y="124"/>
                  </a:lnTo>
                  <a:lnTo>
                    <a:pt x="87" y="122"/>
                  </a:lnTo>
                  <a:lnTo>
                    <a:pt x="85" y="124"/>
                  </a:lnTo>
                  <a:lnTo>
                    <a:pt x="82" y="122"/>
                  </a:lnTo>
                  <a:lnTo>
                    <a:pt x="80" y="122"/>
                  </a:lnTo>
                  <a:lnTo>
                    <a:pt x="73" y="121"/>
                  </a:lnTo>
                  <a:lnTo>
                    <a:pt x="70" y="122"/>
                  </a:lnTo>
                  <a:lnTo>
                    <a:pt x="66" y="121"/>
                  </a:lnTo>
                  <a:lnTo>
                    <a:pt x="64" y="122"/>
                  </a:lnTo>
                  <a:lnTo>
                    <a:pt x="61" y="122"/>
                  </a:lnTo>
                  <a:lnTo>
                    <a:pt x="61" y="124"/>
                  </a:lnTo>
                  <a:lnTo>
                    <a:pt x="54" y="128"/>
                  </a:lnTo>
                  <a:lnTo>
                    <a:pt x="49" y="126"/>
                  </a:lnTo>
                  <a:lnTo>
                    <a:pt x="41" y="124"/>
                  </a:lnTo>
                  <a:lnTo>
                    <a:pt x="42" y="83"/>
                  </a:lnTo>
                  <a:lnTo>
                    <a:pt x="0" y="80"/>
                  </a:lnTo>
                  <a:lnTo>
                    <a:pt x="0" y="73"/>
                  </a:lnTo>
                  <a:lnTo>
                    <a:pt x="1" y="73"/>
                  </a:lnTo>
                  <a:lnTo>
                    <a:pt x="5" y="15"/>
                  </a:lnTo>
                  <a:lnTo>
                    <a:pt x="6" y="15"/>
                  </a:lnTo>
                  <a:lnTo>
                    <a:pt x="8" y="0"/>
                  </a:lnTo>
                  <a:lnTo>
                    <a:pt x="141" y="6"/>
                  </a:lnTo>
                  <a:lnTo>
                    <a:pt x="141" y="11"/>
                  </a:lnTo>
                  <a:lnTo>
                    <a:pt x="146" y="18"/>
                  </a:lnTo>
                  <a:lnTo>
                    <a:pt x="148" y="23"/>
                  </a:lnTo>
                  <a:lnTo>
                    <a:pt x="148" y="27"/>
                  </a:lnTo>
                  <a:lnTo>
                    <a:pt x="143" y="30"/>
                  </a:lnTo>
                  <a:lnTo>
                    <a:pt x="143" y="34"/>
                  </a:lnTo>
                  <a:lnTo>
                    <a:pt x="148" y="42"/>
                  </a:lnTo>
                  <a:lnTo>
                    <a:pt x="148" y="46"/>
                  </a:lnTo>
                  <a:lnTo>
                    <a:pt x="145" y="61"/>
                  </a:lnTo>
                  <a:lnTo>
                    <a:pt x="141" y="64"/>
                  </a:lnTo>
                  <a:lnTo>
                    <a:pt x="140" y="70"/>
                  </a:lnTo>
                  <a:lnTo>
                    <a:pt x="140" y="73"/>
                  </a:lnTo>
                  <a:lnTo>
                    <a:pt x="141" y="78"/>
                  </a:lnTo>
                  <a:lnTo>
                    <a:pt x="145" y="82"/>
                  </a:lnTo>
                  <a:lnTo>
                    <a:pt x="145" y="82"/>
                  </a:lnTo>
                  <a:lnTo>
                    <a:pt x="143" y="83"/>
                  </a:lnTo>
                  <a:lnTo>
                    <a:pt x="134" y="82"/>
                  </a:lnTo>
                  <a:lnTo>
                    <a:pt x="129" y="83"/>
                  </a:lnTo>
                  <a:lnTo>
                    <a:pt x="128" y="85"/>
                  </a:lnTo>
                  <a:lnTo>
                    <a:pt x="128" y="95"/>
                  </a:lnTo>
                  <a:lnTo>
                    <a:pt x="129" y="104"/>
                  </a:lnTo>
                  <a:lnTo>
                    <a:pt x="129" y="107"/>
                  </a:lnTo>
                  <a:lnTo>
                    <a:pt x="129" y="111"/>
                  </a:lnTo>
                  <a:lnTo>
                    <a:pt x="121" y="116"/>
                  </a:lnTo>
                  <a:lnTo>
                    <a:pt x="112" y="126"/>
                  </a:lnTo>
                  <a:lnTo>
                    <a:pt x="105" y="124"/>
                  </a:lnTo>
                  <a:lnTo>
                    <a:pt x="102" y="122"/>
                  </a:lnTo>
                  <a:lnTo>
                    <a:pt x="97" y="116"/>
                  </a:lnTo>
                  <a:lnTo>
                    <a:pt x="94" y="114"/>
                  </a:lnTo>
                  <a:lnTo>
                    <a:pt x="92" y="114"/>
                  </a:lnTo>
                  <a:lnTo>
                    <a:pt x="90" y="117"/>
                  </a:lnTo>
                  <a:lnTo>
                    <a:pt x="90" y="12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03" name="Freeform 1835"/>
            <p:cNvSpPr>
              <a:spLocks/>
            </p:cNvSpPr>
            <p:nvPr/>
          </p:nvSpPr>
          <p:spPr bwMode="auto">
            <a:xfrm>
              <a:off x="2514" y="1801"/>
              <a:ext cx="37" cy="25"/>
            </a:xfrm>
            <a:custGeom>
              <a:avLst/>
              <a:gdLst/>
              <a:ahLst/>
              <a:cxnLst>
                <a:cxn ang="0">
                  <a:pos x="41" y="62"/>
                </a:cxn>
                <a:cxn ang="0">
                  <a:pos x="41" y="31"/>
                </a:cxn>
                <a:cxn ang="0">
                  <a:pos x="0" y="29"/>
                </a:cxn>
                <a:cxn ang="0">
                  <a:pos x="2" y="5"/>
                </a:cxn>
                <a:cxn ang="0">
                  <a:pos x="28" y="5"/>
                </a:cxn>
                <a:cxn ang="0">
                  <a:pos x="30" y="0"/>
                </a:cxn>
                <a:cxn ang="0">
                  <a:pos x="91" y="2"/>
                </a:cxn>
                <a:cxn ang="0">
                  <a:pos x="93" y="7"/>
                </a:cxn>
                <a:cxn ang="0">
                  <a:pos x="94" y="10"/>
                </a:cxn>
                <a:cxn ang="0">
                  <a:pos x="93" y="62"/>
                </a:cxn>
                <a:cxn ang="0">
                  <a:pos x="41" y="62"/>
                </a:cxn>
              </a:cxnLst>
              <a:rect l="0" t="0" r="r" b="b"/>
              <a:pathLst>
                <a:path w="94" h="62">
                  <a:moveTo>
                    <a:pt x="41" y="62"/>
                  </a:moveTo>
                  <a:lnTo>
                    <a:pt x="41" y="31"/>
                  </a:lnTo>
                  <a:lnTo>
                    <a:pt x="0" y="29"/>
                  </a:lnTo>
                  <a:lnTo>
                    <a:pt x="2" y="5"/>
                  </a:lnTo>
                  <a:lnTo>
                    <a:pt x="28" y="5"/>
                  </a:lnTo>
                  <a:lnTo>
                    <a:pt x="30" y="0"/>
                  </a:lnTo>
                  <a:lnTo>
                    <a:pt x="91" y="2"/>
                  </a:lnTo>
                  <a:lnTo>
                    <a:pt x="93" y="7"/>
                  </a:lnTo>
                  <a:lnTo>
                    <a:pt x="94" y="10"/>
                  </a:lnTo>
                  <a:lnTo>
                    <a:pt x="93" y="62"/>
                  </a:lnTo>
                  <a:lnTo>
                    <a:pt x="41" y="6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04" name="Freeform 1836"/>
            <p:cNvSpPr>
              <a:spLocks/>
            </p:cNvSpPr>
            <p:nvPr/>
          </p:nvSpPr>
          <p:spPr bwMode="auto">
            <a:xfrm>
              <a:off x="2362" y="1802"/>
              <a:ext cx="41" cy="26"/>
            </a:xfrm>
            <a:custGeom>
              <a:avLst/>
              <a:gdLst/>
              <a:ahLst/>
              <a:cxnLst>
                <a:cxn ang="0">
                  <a:pos x="1" y="58"/>
                </a:cxn>
                <a:cxn ang="0">
                  <a:pos x="0" y="49"/>
                </a:cxn>
                <a:cxn ang="0">
                  <a:pos x="0" y="39"/>
                </a:cxn>
                <a:cxn ang="0">
                  <a:pos x="1" y="37"/>
                </a:cxn>
                <a:cxn ang="0">
                  <a:pos x="6" y="36"/>
                </a:cxn>
                <a:cxn ang="0">
                  <a:pos x="15" y="37"/>
                </a:cxn>
                <a:cxn ang="0">
                  <a:pos x="17" y="36"/>
                </a:cxn>
                <a:cxn ang="0">
                  <a:pos x="17" y="36"/>
                </a:cxn>
                <a:cxn ang="0">
                  <a:pos x="13" y="32"/>
                </a:cxn>
                <a:cxn ang="0">
                  <a:pos x="12" y="27"/>
                </a:cxn>
                <a:cxn ang="0">
                  <a:pos x="12" y="24"/>
                </a:cxn>
                <a:cxn ang="0">
                  <a:pos x="13" y="18"/>
                </a:cxn>
                <a:cxn ang="0">
                  <a:pos x="17" y="15"/>
                </a:cxn>
                <a:cxn ang="0">
                  <a:pos x="20" y="0"/>
                </a:cxn>
                <a:cxn ang="0">
                  <a:pos x="87" y="1"/>
                </a:cxn>
                <a:cxn ang="0">
                  <a:pos x="102" y="3"/>
                </a:cxn>
                <a:cxn ang="0">
                  <a:pos x="100" y="63"/>
                </a:cxn>
                <a:cxn ang="0">
                  <a:pos x="88" y="61"/>
                </a:cxn>
                <a:cxn ang="0">
                  <a:pos x="1" y="58"/>
                </a:cxn>
              </a:cxnLst>
              <a:rect l="0" t="0" r="r" b="b"/>
              <a:pathLst>
                <a:path w="102" h="63">
                  <a:moveTo>
                    <a:pt x="1" y="58"/>
                  </a:moveTo>
                  <a:lnTo>
                    <a:pt x="0" y="49"/>
                  </a:lnTo>
                  <a:lnTo>
                    <a:pt x="0" y="39"/>
                  </a:lnTo>
                  <a:lnTo>
                    <a:pt x="1" y="37"/>
                  </a:lnTo>
                  <a:lnTo>
                    <a:pt x="6" y="36"/>
                  </a:lnTo>
                  <a:lnTo>
                    <a:pt x="15" y="37"/>
                  </a:lnTo>
                  <a:lnTo>
                    <a:pt x="17" y="36"/>
                  </a:lnTo>
                  <a:lnTo>
                    <a:pt x="17" y="36"/>
                  </a:lnTo>
                  <a:lnTo>
                    <a:pt x="13" y="32"/>
                  </a:lnTo>
                  <a:lnTo>
                    <a:pt x="12" y="27"/>
                  </a:lnTo>
                  <a:lnTo>
                    <a:pt x="12" y="24"/>
                  </a:lnTo>
                  <a:lnTo>
                    <a:pt x="13" y="18"/>
                  </a:lnTo>
                  <a:lnTo>
                    <a:pt x="17" y="15"/>
                  </a:lnTo>
                  <a:lnTo>
                    <a:pt x="20" y="0"/>
                  </a:lnTo>
                  <a:lnTo>
                    <a:pt x="87" y="1"/>
                  </a:lnTo>
                  <a:lnTo>
                    <a:pt x="102" y="3"/>
                  </a:lnTo>
                  <a:lnTo>
                    <a:pt x="100" y="63"/>
                  </a:lnTo>
                  <a:lnTo>
                    <a:pt x="88" y="61"/>
                  </a:lnTo>
                  <a:lnTo>
                    <a:pt x="1"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05" name="Freeform 1837"/>
            <p:cNvSpPr>
              <a:spLocks/>
            </p:cNvSpPr>
            <p:nvPr/>
          </p:nvSpPr>
          <p:spPr bwMode="auto">
            <a:xfrm>
              <a:off x="2501" y="1812"/>
              <a:ext cx="29" cy="25"/>
            </a:xfrm>
            <a:custGeom>
              <a:avLst/>
              <a:gdLst/>
              <a:ahLst/>
              <a:cxnLst>
                <a:cxn ang="0">
                  <a:pos x="73" y="33"/>
                </a:cxn>
                <a:cxn ang="0">
                  <a:pos x="73" y="62"/>
                </a:cxn>
                <a:cxn ang="0">
                  <a:pos x="0" y="60"/>
                </a:cxn>
                <a:cxn ang="0">
                  <a:pos x="0" y="0"/>
                </a:cxn>
                <a:cxn ang="0">
                  <a:pos x="32" y="0"/>
                </a:cxn>
                <a:cxn ang="0">
                  <a:pos x="73" y="2"/>
                </a:cxn>
                <a:cxn ang="0">
                  <a:pos x="73" y="33"/>
                </a:cxn>
              </a:cxnLst>
              <a:rect l="0" t="0" r="r" b="b"/>
              <a:pathLst>
                <a:path w="73" h="62">
                  <a:moveTo>
                    <a:pt x="73" y="33"/>
                  </a:moveTo>
                  <a:lnTo>
                    <a:pt x="73" y="62"/>
                  </a:lnTo>
                  <a:lnTo>
                    <a:pt x="0" y="60"/>
                  </a:lnTo>
                  <a:lnTo>
                    <a:pt x="0" y="0"/>
                  </a:lnTo>
                  <a:lnTo>
                    <a:pt x="32" y="0"/>
                  </a:lnTo>
                  <a:lnTo>
                    <a:pt x="73" y="2"/>
                  </a:lnTo>
                  <a:lnTo>
                    <a:pt x="73" y="3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06" name="Freeform 1838"/>
            <p:cNvSpPr>
              <a:spLocks/>
            </p:cNvSpPr>
            <p:nvPr/>
          </p:nvSpPr>
          <p:spPr bwMode="auto">
            <a:xfrm>
              <a:off x="2571" y="1813"/>
              <a:ext cx="38" cy="27"/>
            </a:xfrm>
            <a:custGeom>
              <a:avLst/>
              <a:gdLst/>
              <a:ahLst/>
              <a:cxnLst>
                <a:cxn ang="0">
                  <a:pos x="67" y="67"/>
                </a:cxn>
                <a:cxn ang="0">
                  <a:pos x="62" y="63"/>
                </a:cxn>
                <a:cxn ang="0">
                  <a:pos x="65" y="61"/>
                </a:cxn>
                <a:cxn ang="0">
                  <a:pos x="63" y="60"/>
                </a:cxn>
                <a:cxn ang="0">
                  <a:pos x="51" y="51"/>
                </a:cxn>
                <a:cxn ang="0">
                  <a:pos x="50" y="46"/>
                </a:cxn>
                <a:cxn ang="0">
                  <a:pos x="45" y="43"/>
                </a:cxn>
                <a:cxn ang="0">
                  <a:pos x="39" y="41"/>
                </a:cxn>
                <a:cxn ang="0">
                  <a:pos x="38" y="36"/>
                </a:cxn>
                <a:cxn ang="0">
                  <a:pos x="29" y="34"/>
                </a:cxn>
                <a:cxn ang="0">
                  <a:pos x="26" y="27"/>
                </a:cxn>
                <a:cxn ang="0">
                  <a:pos x="2" y="5"/>
                </a:cxn>
                <a:cxn ang="0">
                  <a:pos x="0" y="0"/>
                </a:cxn>
                <a:cxn ang="0">
                  <a:pos x="96" y="0"/>
                </a:cxn>
                <a:cxn ang="0">
                  <a:pos x="96" y="44"/>
                </a:cxn>
                <a:cxn ang="0">
                  <a:pos x="67" y="44"/>
                </a:cxn>
                <a:cxn ang="0">
                  <a:pos x="67" y="67"/>
                </a:cxn>
              </a:cxnLst>
              <a:rect l="0" t="0" r="r" b="b"/>
              <a:pathLst>
                <a:path w="96" h="67">
                  <a:moveTo>
                    <a:pt x="67" y="67"/>
                  </a:moveTo>
                  <a:lnTo>
                    <a:pt x="62" y="63"/>
                  </a:lnTo>
                  <a:lnTo>
                    <a:pt x="65" y="61"/>
                  </a:lnTo>
                  <a:lnTo>
                    <a:pt x="63" y="60"/>
                  </a:lnTo>
                  <a:lnTo>
                    <a:pt x="51" y="51"/>
                  </a:lnTo>
                  <a:lnTo>
                    <a:pt x="50" y="46"/>
                  </a:lnTo>
                  <a:lnTo>
                    <a:pt x="45" y="43"/>
                  </a:lnTo>
                  <a:lnTo>
                    <a:pt x="39" y="41"/>
                  </a:lnTo>
                  <a:lnTo>
                    <a:pt x="38" y="36"/>
                  </a:lnTo>
                  <a:lnTo>
                    <a:pt x="29" y="34"/>
                  </a:lnTo>
                  <a:lnTo>
                    <a:pt x="26" y="27"/>
                  </a:lnTo>
                  <a:lnTo>
                    <a:pt x="2" y="5"/>
                  </a:lnTo>
                  <a:lnTo>
                    <a:pt x="0" y="0"/>
                  </a:lnTo>
                  <a:lnTo>
                    <a:pt x="96" y="0"/>
                  </a:lnTo>
                  <a:lnTo>
                    <a:pt x="96" y="44"/>
                  </a:lnTo>
                  <a:lnTo>
                    <a:pt x="67" y="44"/>
                  </a:lnTo>
                  <a:lnTo>
                    <a:pt x="67" y="6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07" name="Freeform 1839"/>
            <p:cNvSpPr>
              <a:spLocks/>
            </p:cNvSpPr>
            <p:nvPr/>
          </p:nvSpPr>
          <p:spPr bwMode="auto">
            <a:xfrm>
              <a:off x="2207" y="1808"/>
              <a:ext cx="80" cy="62"/>
            </a:xfrm>
            <a:custGeom>
              <a:avLst/>
              <a:gdLst/>
              <a:ahLst/>
              <a:cxnLst>
                <a:cxn ang="0">
                  <a:pos x="193" y="97"/>
                </a:cxn>
                <a:cxn ang="0">
                  <a:pos x="188" y="97"/>
                </a:cxn>
                <a:cxn ang="0">
                  <a:pos x="186" y="101"/>
                </a:cxn>
                <a:cxn ang="0">
                  <a:pos x="184" y="101"/>
                </a:cxn>
                <a:cxn ang="0">
                  <a:pos x="177" y="109"/>
                </a:cxn>
                <a:cxn ang="0">
                  <a:pos x="176" y="108"/>
                </a:cxn>
                <a:cxn ang="0">
                  <a:pos x="174" y="108"/>
                </a:cxn>
                <a:cxn ang="0">
                  <a:pos x="172" y="109"/>
                </a:cxn>
                <a:cxn ang="0">
                  <a:pos x="169" y="109"/>
                </a:cxn>
                <a:cxn ang="0">
                  <a:pos x="165" y="106"/>
                </a:cxn>
                <a:cxn ang="0">
                  <a:pos x="165" y="104"/>
                </a:cxn>
                <a:cxn ang="0">
                  <a:pos x="159" y="104"/>
                </a:cxn>
                <a:cxn ang="0">
                  <a:pos x="155" y="106"/>
                </a:cxn>
                <a:cxn ang="0">
                  <a:pos x="155" y="116"/>
                </a:cxn>
                <a:cxn ang="0">
                  <a:pos x="150" y="121"/>
                </a:cxn>
                <a:cxn ang="0">
                  <a:pos x="145" y="137"/>
                </a:cxn>
                <a:cxn ang="0">
                  <a:pos x="145" y="142"/>
                </a:cxn>
                <a:cxn ang="0">
                  <a:pos x="141" y="145"/>
                </a:cxn>
                <a:cxn ang="0">
                  <a:pos x="141" y="149"/>
                </a:cxn>
                <a:cxn ang="0">
                  <a:pos x="141" y="150"/>
                </a:cxn>
                <a:cxn ang="0">
                  <a:pos x="143" y="150"/>
                </a:cxn>
                <a:cxn ang="0">
                  <a:pos x="140" y="154"/>
                </a:cxn>
                <a:cxn ang="0">
                  <a:pos x="141" y="155"/>
                </a:cxn>
                <a:cxn ang="0">
                  <a:pos x="13" y="147"/>
                </a:cxn>
                <a:cxn ang="0">
                  <a:pos x="15" y="126"/>
                </a:cxn>
                <a:cxn ang="0">
                  <a:pos x="0" y="125"/>
                </a:cxn>
                <a:cxn ang="0">
                  <a:pos x="1" y="111"/>
                </a:cxn>
                <a:cxn ang="0">
                  <a:pos x="3" y="111"/>
                </a:cxn>
                <a:cxn ang="0">
                  <a:pos x="7" y="68"/>
                </a:cxn>
                <a:cxn ang="0">
                  <a:pos x="78" y="73"/>
                </a:cxn>
                <a:cxn ang="0">
                  <a:pos x="83" y="0"/>
                </a:cxn>
                <a:cxn ang="0">
                  <a:pos x="198" y="9"/>
                </a:cxn>
                <a:cxn ang="0">
                  <a:pos x="193" y="97"/>
                </a:cxn>
              </a:cxnLst>
              <a:rect l="0" t="0" r="r" b="b"/>
              <a:pathLst>
                <a:path w="198" h="155">
                  <a:moveTo>
                    <a:pt x="193" y="97"/>
                  </a:moveTo>
                  <a:lnTo>
                    <a:pt x="188" y="97"/>
                  </a:lnTo>
                  <a:lnTo>
                    <a:pt x="186" y="101"/>
                  </a:lnTo>
                  <a:lnTo>
                    <a:pt x="184" y="101"/>
                  </a:lnTo>
                  <a:lnTo>
                    <a:pt x="177" y="109"/>
                  </a:lnTo>
                  <a:lnTo>
                    <a:pt x="176" y="108"/>
                  </a:lnTo>
                  <a:lnTo>
                    <a:pt x="174" y="108"/>
                  </a:lnTo>
                  <a:lnTo>
                    <a:pt x="172" y="109"/>
                  </a:lnTo>
                  <a:lnTo>
                    <a:pt x="169" y="109"/>
                  </a:lnTo>
                  <a:lnTo>
                    <a:pt x="165" y="106"/>
                  </a:lnTo>
                  <a:lnTo>
                    <a:pt x="165" y="104"/>
                  </a:lnTo>
                  <a:lnTo>
                    <a:pt x="159" y="104"/>
                  </a:lnTo>
                  <a:lnTo>
                    <a:pt x="155" y="106"/>
                  </a:lnTo>
                  <a:lnTo>
                    <a:pt x="155" y="116"/>
                  </a:lnTo>
                  <a:lnTo>
                    <a:pt x="150" y="121"/>
                  </a:lnTo>
                  <a:lnTo>
                    <a:pt x="145" y="137"/>
                  </a:lnTo>
                  <a:lnTo>
                    <a:pt x="145" y="142"/>
                  </a:lnTo>
                  <a:lnTo>
                    <a:pt x="141" y="145"/>
                  </a:lnTo>
                  <a:lnTo>
                    <a:pt x="141" y="149"/>
                  </a:lnTo>
                  <a:lnTo>
                    <a:pt x="141" y="150"/>
                  </a:lnTo>
                  <a:lnTo>
                    <a:pt x="143" y="150"/>
                  </a:lnTo>
                  <a:lnTo>
                    <a:pt x="140" y="154"/>
                  </a:lnTo>
                  <a:lnTo>
                    <a:pt x="141" y="155"/>
                  </a:lnTo>
                  <a:lnTo>
                    <a:pt x="13" y="147"/>
                  </a:lnTo>
                  <a:lnTo>
                    <a:pt x="15" y="126"/>
                  </a:lnTo>
                  <a:lnTo>
                    <a:pt x="0" y="125"/>
                  </a:lnTo>
                  <a:lnTo>
                    <a:pt x="1" y="111"/>
                  </a:lnTo>
                  <a:lnTo>
                    <a:pt x="3" y="111"/>
                  </a:lnTo>
                  <a:lnTo>
                    <a:pt x="7" y="68"/>
                  </a:lnTo>
                  <a:lnTo>
                    <a:pt x="78" y="73"/>
                  </a:lnTo>
                  <a:lnTo>
                    <a:pt x="83" y="0"/>
                  </a:lnTo>
                  <a:lnTo>
                    <a:pt x="198" y="9"/>
                  </a:lnTo>
                  <a:lnTo>
                    <a:pt x="193" y="9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08" name="Freeform 1840"/>
            <p:cNvSpPr>
              <a:spLocks/>
            </p:cNvSpPr>
            <p:nvPr/>
          </p:nvSpPr>
          <p:spPr bwMode="auto">
            <a:xfrm>
              <a:off x="2551" y="1828"/>
              <a:ext cx="52" cy="26"/>
            </a:xfrm>
            <a:custGeom>
              <a:avLst/>
              <a:gdLst/>
              <a:ahLst/>
              <a:cxnLst>
                <a:cxn ang="0">
                  <a:pos x="0" y="53"/>
                </a:cxn>
                <a:cxn ang="0">
                  <a:pos x="0" y="24"/>
                </a:cxn>
                <a:cxn ang="0">
                  <a:pos x="73" y="22"/>
                </a:cxn>
                <a:cxn ang="0">
                  <a:pos x="73" y="8"/>
                </a:cxn>
                <a:cxn ang="0">
                  <a:pos x="87" y="8"/>
                </a:cxn>
                <a:cxn ang="0">
                  <a:pos x="87" y="0"/>
                </a:cxn>
                <a:cxn ang="0">
                  <a:pos x="88" y="5"/>
                </a:cxn>
                <a:cxn ang="0">
                  <a:pos x="94" y="7"/>
                </a:cxn>
                <a:cxn ang="0">
                  <a:pos x="99" y="10"/>
                </a:cxn>
                <a:cxn ang="0">
                  <a:pos x="100" y="15"/>
                </a:cxn>
                <a:cxn ang="0">
                  <a:pos x="112" y="24"/>
                </a:cxn>
                <a:cxn ang="0">
                  <a:pos x="114" y="25"/>
                </a:cxn>
                <a:cxn ang="0">
                  <a:pos x="111" y="27"/>
                </a:cxn>
                <a:cxn ang="0">
                  <a:pos x="116" y="31"/>
                </a:cxn>
                <a:cxn ang="0">
                  <a:pos x="126" y="36"/>
                </a:cxn>
                <a:cxn ang="0">
                  <a:pos x="128" y="39"/>
                </a:cxn>
                <a:cxn ang="0">
                  <a:pos x="131" y="39"/>
                </a:cxn>
                <a:cxn ang="0">
                  <a:pos x="131" y="66"/>
                </a:cxn>
                <a:cxn ang="0">
                  <a:pos x="104" y="66"/>
                </a:cxn>
                <a:cxn ang="0">
                  <a:pos x="102" y="66"/>
                </a:cxn>
                <a:cxn ang="0">
                  <a:pos x="102" y="53"/>
                </a:cxn>
                <a:cxn ang="0">
                  <a:pos x="42" y="53"/>
                </a:cxn>
                <a:cxn ang="0">
                  <a:pos x="0" y="53"/>
                </a:cxn>
              </a:cxnLst>
              <a:rect l="0" t="0" r="r" b="b"/>
              <a:pathLst>
                <a:path w="131" h="66">
                  <a:moveTo>
                    <a:pt x="0" y="53"/>
                  </a:moveTo>
                  <a:lnTo>
                    <a:pt x="0" y="24"/>
                  </a:lnTo>
                  <a:lnTo>
                    <a:pt x="73" y="22"/>
                  </a:lnTo>
                  <a:lnTo>
                    <a:pt x="73" y="8"/>
                  </a:lnTo>
                  <a:lnTo>
                    <a:pt x="87" y="8"/>
                  </a:lnTo>
                  <a:lnTo>
                    <a:pt x="87" y="0"/>
                  </a:lnTo>
                  <a:lnTo>
                    <a:pt x="88" y="5"/>
                  </a:lnTo>
                  <a:lnTo>
                    <a:pt x="94" y="7"/>
                  </a:lnTo>
                  <a:lnTo>
                    <a:pt x="99" y="10"/>
                  </a:lnTo>
                  <a:lnTo>
                    <a:pt x="100" y="15"/>
                  </a:lnTo>
                  <a:lnTo>
                    <a:pt x="112" y="24"/>
                  </a:lnTo>
                  <a:lnTo>
                    <a:pt x="114" y="25"/>
                  </a:lnTo>
                  <a:lnTo>
                    <a:pt x="111" y="27"/>
                  </a:lnTo>
                  <a:lnTo>
                    <a:pt x="116" y="31"/>
                  </a:lnTo>
                  <a:lnTo>
                    <a:pt x="126" y="36"/>
                  </a:lnTo>
                  <a:lnTo>
                    <a:pt x="128" y="39"/>
                  </a:lnTo>
                  <a:lnTo>
                    <a:pt x="131" y="39"/>
                  </a:lnTo>
                  <a:lnTo>
                    <a:pt x="131" y="66"/>
                  </a:lnTo>
                  <a:lnTo>
                    <a:pt x="104" y="66"/>
                  </a:lnTo>
                  <a:lnTo>
                    <a:pt x="102" y="66"/>
                  </a:lnTo>
                  <a:lnTo>
                    <a:pt x="102" y="53"/>
                  </a:lnTo>
                  <a:lnTo>
                    <a:pt x="42" y="53"/>
                  </a:lnTo>
                  <a:lnTo>
                    <a:pt x="0" y="5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09" name="Freeform 1841"/>
            <p:cNvSpPr>
              <a:spLocks/>
            </p:cNvSpPr>
            <p:nvPr/>
          </p:nvSpPr>
          <p:spPr bwMode="auto">
            <a:xfrm>
              <a:off x="2347" y="1826"/>
              <a:ext cx="50" cy="25"/>
            </a:xfrm>
            <a:custGeom>
              <a:avLst/>
              <a:gdLst/>
              <a:ahLst/>
              <a:cxnLst>
                <a:cxn ang="0">
                  <a:pos x="123" y="63"/>
                </a:cxn>
                <a:cxn ang="0">
                  <a:pos x="22" y="58"/>
                </a:cxn>
                <a:cxn ang="0">
                  <a:pos x="21" y="56"/>
                </a:cxn>
                <a:cxn ang="0">
                  <a:pos x="17" y="56"/>
                </a:cxn>
                <a:cxn ang="0">
                  <a:pos x="14" y="56"/>
                </a:cxn>
                <a:cxn ang="0">
                  <a:pos x="9" y="53"/>
                </a:cxn>
                <a:cxn ang="0">
                  <a:pos x="9" y="46"/>
                </a:cxn>
                <a:cxn ang="0">
                  <a:pos x="12" y="34"/>
                </a:cxn>
                <a:cxn ang="0">
                  <a:pos x="10" y="25"/>
                </a:cxn>
                <a:cxn ang="0">
                  <a:pos x="0" y="20"/>
                </a:cxn>
                <a:cxn ang="0">
                  <a:pos x="0" y="13"/>
                </a:cxn>
                <a:cxn ang="0">
                  <a:pos x="2" y="10"/>
                </a:cxn>
                <a:cxn ang="0">
                  <a:pos x="4" y="10"/>
                </a:cxn>
                <a:cxn ang="0">
                  <a:pos x="7" y="12"/>
                </a:cxn>
                <a:cxn ang="0">
                  <a:pos x="12" y="18"/>
                </a:cxn>
                <a:cxn ang="0">
                  <a:pos x="15" y="20"/>
                </a:cxn>
                <a:cxn ang="0">
                  <a:pos x="22" y="22"/>
                </a:cxn>
                <a:cxn ang="0">
                  <a:pos x="31" y="12"/>
                </a:cxn>
                <a:cxn ang="0">
                  <a:pos x="39" y="7"/>
                </a:cxn>
                <a:cxn ang="0">
                  <a:pos x="39" y="3"/>
                </a:cxn>
                <a:cxn ang="0">
                  <a:pos x="39" y="0"/>
                </a:cxn>
                <a:cxn ang="0">
                  <a:pos x="126" y="3"/>
                </a:cxn>
                <a:cxn ang="0">
                  <a:pos x="123" y="63"/>
                </a:cxn>
              </a:cxnLst>
              <a:rect l="0" t="0" r="r" b="b"/>
              <a:pathLst>
                <a:path w="126" h="63">
                  <a:moveTo>
                    <a:pt x="123" y="63"/>
                  </a:moveTo>
                  <a:lnTo>
                    <a:pt x="22" y="58"/>
                  </a:lnTo>
                  <a:lnTo>
                    <a:pt x="21" y="56"/>
                  </a:lnTo>
                  <a:lnTo>
                    <a:pt x="17" y="56"/>
                  </a:lnTo>
                  <a:lnTo>
                    <a:pt x="14" y="56"/>
                  </a:lnTo>
                  <a:lnTo>
                    <a:pt x="9" y="53"/>
                  </a:lnTo>
                  <a:lnTo>
                    <a:pt x="9" y="46"/>
                  </a:lnTo>
                  <a:lnTo>
                    <a:pt x="12" y="34"/>
                  </a:lnTo>
                  <a:lnTo>
                    <a:pt x="10" y="25"/>
                  </a:lnTo>
                  <a:lnTo>
                    <a:pt x="0" y="20"/>
                  </a:lnTo>
                  <a:lnTo>
                    <a:pt x="0" y="13"/>
                  </a:lnTo>
                  <a:lnTo>
                    <a:pt x="2" y="10"/>
                  </a:lnTo>
                  <a:lnTo>
                    <a:pt x="4" y="10"/>
                  </a:lnTo>
                  <a:lnTo>
                    <a:pt x="7" y="12"/>
                  </a:lnTo>
                  <a:lnTo>
                    <a:pt x="12" y="18"/>
                  </a:lnTo>
                  <a:lnTo>
                    <a:pt x="15" y="20"/>
                  </a:lnTo>
                  <a:lnTo>
                    <a:pt x="22" y="22"/>
                  </a:lnTo>
                  <a:lnTo>
                    <a:pt x="31" y="12"/>
                  </a:lnTo>
                  <a:lnTo>
                    <a:pt x="39" y="7"/>
                  </a:lnTo>
                  <a:lnTo>
                    <a:pt x="39" y="3"/>
                  </a:lnTo>
                  <a:lnTo>
                    <a:pt x="39" y="0"/>
                  </a:lnTo>
                  <a:lnTo>
                    <a:pt x="126" y="3"/>
                  </a:lnTo>
                  <a:lnTo>
                    <a:pt x="123" y="6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10" name="Freeform 1842"/>
            <p:cNvSpPr>
              <a:spLocks/>
            </p:cNvSpPr>
            <p:nvPr/>
          </p:nvSpPr>
          <p:spPr bwMode="auto">
            <a:xfrm>
              <a:off x="2396" y="1827"/>
              <a:ext cx="18" cy="48"/>
            </a:xfrm>
            <a:custGeom>
              <a:avLst/>
              <a:gdLst/>
              <a:ahLst/>
              <a:cxnLst>
                <a:cxn ang="0">
                  <a:pos x="44" y="120"/>
                </a:cxn>
                <a:cxn ang="0">
                  <a:pos x="10" y="120"/>
                </a:cxn>
                <a:cxn ang="0">
                  <a:pos x="7" y="116"/>
                </a:cxn>
                <a:cxn ang="0">
                  <a:pos x="0" y="115"/>
                </a:cxn>
                <a:cxn ang="0">
                  <a:pos x="2" y="60"/>
                </a:cxn>
                <a:cxn ang="0">
                  <a:pos x="0" y="60"/>
                </a:cxn>
                <a:cxn ang="0">
                  <a:pos x="3" y="0"/>
                </a:cxn>
                <a:cxn ang="0">
                  <a:pos x="15" y="2"/>
                </a:cxn>
                <a:cxn ang="0">
                  <a:pos x="46" y="4"/>
                </a:cxn>
                <a:cxn ang="0">
                  <a:pos x="44" y="62"/>
                </a:cxn>
                <a:cxn ang="0">
                  <a:pos x="46" y="62"/>
                </a:cxn>
                <a:cxn ang="0">
                  <a:pos x="44" y="120"/>
                </a:cxn>
              </a:cxnLst>
              <a:rect l="0" t="0" r="r" b="b"/>
              <a:pathLst>
                <a:path w="46" h="120">
                  <a:moveTo>
                    <a:pt x="44" y="120"/>
                  </a:moveTo>
                  <a:lnTo>
                    <a:pt x="10" y="120"/>
                  </a:lnTo>
                  <a:lnTo>
                    <a:pt x="7" y="116"/>
                  </a:lnTo>
                  <a:lnTo>
                    <a:pt x="0" y="115"/>
                  </a:lnTo>
                  <a:lnTo>
                    <a:pt x="2" y="60"/>
                  </a:lnTo>
                  <a:lnTo>
                    <a:pt x="0" y="60"/>
                  </a:lnTo>
                  <a:lnTo>
                    <a:pt x="3" y="0"/>
                  </a:lnTo>
                  <a:lnTo>
                    <a:pt x="15" y="2"/>
                  </a:lnTo>
                  <a:lnTo>
                    <a:pt x="46" y="4"/>
                  </a:lnTo>
                  <a:lnTo>
                    <a:pt x="44" y="62"/>
                  </a:lnTo>
                  <a:lnTo>
                    <a:pt x="46" y="62"/>
                  </a:lnTo>
                  <a:lnTo>
                    <a:pt x="44" y="12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11" name="Freeform 1843"/>
            <p:cNvSpPr>
              <a:spLocks/>
            </p:cNvSpPr>
            <p:nvPr/>
          </p:nvSpPr>
          <p:spPr bwMode="auto">
            <a:xfrm>
              <a:off x="2413" y="1828"/>
              <a:ext cx="31" cy="48"/>
            </a:xfrm>
            <a:custGeom>
              <a:avLst/>
              <a:gdLst/>
              <a:ahLst/>
              <a:cxnLst>
                <a:cxn ang="0">
                  <a:pos x="0" y="116"/>
                </a:cxn>
                <a:cxn ang="0">
                  <a:pos x="2" y="58"/>
                </a:cxn>
                <a:cxn ang="0">
                  <a:pos x="0" y="58"/>
                </a:cxn>
                <a:cxn ang="0">
                  <a:pos x="2" y="0"/>
                </a:cxn>
                <a:cxn ang="0">
                  <a:pos x="74" y="1"/>
                </a:cxn>
                <a:cxn ang="0">
                  <a:pos x="76" y="1"/>
                </a:cxn>
                <a:cxn ang="0">
                  <a:pos x="74" y="46"/>
                </a:cxn>
                <a:cxn ang="0">
                  <a:pos x="72" y="119"/>
                </a:cxn>
                <a:cxn ang="0">
                  <a:pos x="45" y="117"/>
                </a:cxn>
                <a:cxn ang="0">
                  <a:pos x="0" y="116"/>
                </a:cxn>
              </a:cxnLst>
              <a:rect l="0" t="0" r="r" b="b"/>
              <a:pathLst>
                <a:path w="76" h="119">
                  <a:moveTo>
                    <a:pt x="0" y="116"/>
                  </a:moveTo>
                  <a:lnTo>
                    <a:pt x="2" y="58"/>
                  </a:lnTo>
                  <a:lnTo>
                    <a:pt x="0" y="58"/>
                  </a:lnTo>
                  <a:lnTo>
                    <a:pt x="2" y="0"/>
                  </a:lnTo>
                  <a:lnTo>
                    <a:pt x="74" y="1"/>
                  </a:lnTo>
                  <a:lnTo>
                    <a:pt x="76" y="1"/>
                  </a:lnTo>
                  <a:lnTo>
                    <a:pt x="74" y="46"/>
                  </a:lnTo>
                  <a:lnTo>
                    <a:pt x="72" y="119"/>
                  </a:lnTo>
                  <a:lnTo>
                    <a:pt x="45" y="117"/>
                  </a:lnTo>
                  <a:lnTo>
                    <a:pt x="0" y="11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12" name="Freeform 1844"/>
            <p:cNvSpPr>
              <a:spLocks/>
            </p:cNvSpPr>
            <p:nvPr/>
          </p:nvSpPr>
          <p:spPr bwMode="auto">
            <a:xfrm>
              <a:off x="2597" y="1830"/>
              <a:ext cx="48" cy="30"/>
            </a:xfrm>
            <a:custGeom>
              <a:avLst/>
              <a:gdLst/>
              <a:ahLst/>
              <a:cxnLst>
                <a:cxn ang="0">
                  <a:pos x="119" y="29"/>
                </a:cxn>
                <a:cxn ang="0">
                  <a:pos x="102" y="29"/>
                </a:cxn>
                <a:cxn ang="0">
                  <a:pos x="104" y="73"/>
                </a:cxn>
                <a:cxn ang="0">
                  <a:pos x="83" y="75"/>
                </a:cxn>
                <a:cxn ang="0">
                  <a:pos x="80" y="70"/>
                </a:cxn>
                <a:cxn ang="0">
                  <a:pos x="75" y="66"/>
                </a:cxn>
                <a:cxn ang="0">
                  <a:pos x="73" y="63"/>
                </a:cxn>
                <a:cxn ang="0">
                  <a:pos x="70" y="63"/>
                </a:cxn>
                <a:cxn ang="0">
                  <a:pos x="61" y="59"/>
                </a:cxn>
                <a:cxn ang="0">
                  <a:pos x="58" y="58"/>
                </a:cxn>
                <a:cxn ang="0">
                  <a:pos x="48" y="54"/>
                </a:cxn>
                <a:cxn ang="0">
                  <a:pos x="36" y="46"/>
                </a:cxn>
                <a:cxn ang="0">
                  <a:pos x="31" y="39"/>
                </a:cxn>
                <a:cxn ang="0">
                  <a:pos x="24" y="39"/>
                </a:cxn>
                <a:cxn ang="0">
                  <a:pos x="20" y="34"/>
                </a:cxn>
                <a:cxn ang="0">
                  <a:pos x="15" y="32"/>
                </a:cxn>
                <a:cxn ang="0">
                  <a:pos x="12" y="32"/>
                </a:cxn>
                <a:cxn ang="0">
                  <a:pos x="10" y="29"/>
                </a:cxn>
                <a:cxn ang="0">
                  <a:pos x="0" y="24"/>
                </a:cxn>
                <a:cxn ang="0">
                  <a:pos x="0" y="1"/>
                </a:cxn>
                <a:cxn ang="0">
                  <a:pos x="29" y="1"/>
                </a:cxn>
                <a:cxn ang="0">
                  <a:pos x="87" y="0"/>
                </a:cxn>
                <a:cxn ang="0">
                  <a:pos x="118" y="0"/>
                </a:cxn>
                <a:cxn ang="0">
                  <a:pos x="118" y="0"/>
                </a:cxn>
                <a:cxn ang="0">
                  <a:pos x="119" y="29"/>
                </a:cxn>
              </a:cxnLst>
              <a:rect l="0" t="0" r="r" b="b"/>
              <a:pathLst>
                <a:path w="119" h="75">
                  <a:moveTo>
                    <a:pt x="119" y="29"/>
                  </a:moveTo>
                  <a:lnTo>
                    <a:pt x="102" y="29"/>
                  </a:lnTo>
                  <a:lnTo>
                    <a:pt x="104" y="73"/>
                  </a:lnTo>
                  <a:lnTo>
                    <a:pt x="83" y="75"/>
                  </a:lnTo>
                  <a:lnTo>
                    <a:pt x="80" y="70"/>
                  </a:lnTo>
                  <a:lnTo>
                    <a:pt x="75" y="66"/>
                  </a:lnTo>
                  <a:lnTo>
                    <a:pt x="73" y="63"/>
                  </a:lnTo>
                  <a:lnTo>
                    <a:pt x="70" y="63"/>
                  </a:lnTo>
                  <a:lnTo>
                    <a:pt x="61" y="59"/>
                  </a:lnTo>
                  <a:lnTo>
                    <a:pt x="58" y="58"/>
                  </a:lnTo>
                  <a:lnTo>
                    <a:pt x="48" y="54"/>
                  </a:lnTo>
                  <a:lnTo>
                    <a:pt x="36" y="46"/>
                  </a:lnTo>
                  <a:lnTo>
                    <a:pt x="31" y="39"/>
                  </a:lnTo>
                  <a:lnTo>
                    <a:pt x="24" y="39"/>
                  </a:lnTo>
                  <a:lnTo>
                    <a:pt x="20" y="34"/>
                  </a:lnTo>
                  <a:lnTo>
                    <a:pt x="15" y="32"/>
                  </a:lnTo>
                  <a:lnTo>
                    <a:pt x="12" y="32"/>
                  </a:lnTo>
                  <a:lnTo>
                    <a:pt x="10" y="29"/>
                  </a:lnTo>
                  <a:lnTo>
                    <a:pt x="0" y="24"/>
                  </a:lnTo>
                  <a:lnTo>
                    <a:pt x="0" y="1"/>
                  </a:lnTo>
                  <a:lnTo>
                    <a:pt x="29" y="1"/>
                  </a:lnTo>
                  <a:lnTo>
                    <a:pt x="87" y="0"/>
                  </a:lnTo>
                  <a:lnTo>
                    <a:pt x="118" y="0"/>
                  </a:lnTo>
                  <a:lnTo>
                    <a:pt x="118" y="0"/>
                  </a:lnTo>
                  <a:lnTo>
                    <a:pt x="119" y="2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13" name="Freeform 1845"/>
            <p:cNvSpPr>
              <a:spLocks/>
            </p:cNvSpPr>
            <p:nvPr/>
          </p:nvSpPr>
          <p:spPr bwMode="auto">
            <a:xfrm>
              <a:off x="2673" y="1834"/>
              <a:ext cx="30" cy="20"/>
            </a:xfrm>
            <a:custGeom>
              <a:avLst/>
              <a:gdLst/>
              <a:ahLst/>
              <a:cxnLst>
                <a:cxn ang="0">
                  <a:pos x="0" y="48"/>
                </a:cxn>
                <a:cxn ang="0">
                  <a:pos x="2" y="37"/>
                </a:cxn>
                <a:cxn ang="0">
                  <a:pos x="12" y="31"/>
                </a:cxn>
                <a:cxn ang="0">
                  <a:pos x="17" y="31"/>
                </a:cxn>
                <a:cxn ang="0">
                  <a:pos x="26" y="24"/>
                </a:cxn>
                <a:cxn ang="0">
                  <a:pos x="28" y="20"/>
                </a:cxn>
                <a:cxn ang="0">
                  <a:pos x="33" y="19"/>
                </a:cxn>
                <a:cxn ang="0">
                  <a:pos x="33" y="12"/>
                </a:cxn>
                <a:cxn ang="0">
                  <a:pos x="35" y="10"/>
                </a:cxn>
                <a:cxn ang="0">
                  <a:pos x="35" y="8"/>
                </a:cxn>
                <a:cxn ang="0">
                  <a:pos x="40" y="3"/>
                </a:cxn>
                <a:cxn ang="0">
                  <a:pos x="46" y="2"/>
                </a:cxn>
                <a:cxn ang="0">
                  <a:pos x="52" y="2"/>
                </a:cxn>
                <a:cxn ang="0">
                  <a:pos x="57" y="0"/>
                </a:cxn>
                <a:cxn ang="0">
                  <a:pos x="62" y="2"/>
                </a:cxn>
                <a:cxn ang="0">
                  <a:pos x="64" y="3"/>
                </a:cxn>
                <a:cxn ang="0">
                  <a:pos x="70" y="3"/>
                </a:cxn>
                <a:cxn ang="0">
                  <a:pos x="70" y="32"/>
                </a:cxn>
                <a:cxn ang="0">
                  <a:pos x="76" y="31"/>
                </a:cxn>
                <a:cxn ang="0">
                  <a:pos x="76" y="46"/>
                </a:cxn>
                <a:cxn ang="0">
                  <a:pos x="46" y="46"/>
                </a:cxn>
                <a:cxn ang="0">
                  <a:pos x="0" y="48"/>
                </a:cxn>
              </a:cxnLst>
              <a:rect l="0" t="0" r="r" b="b"/>
              <a:pathLst>
                <a:path w="76" h="48">
                  <a:moveTo>
                    <a:pt x="0" y="48"/>
                  </a:moveTo>
                  <a:lnTo>
                    <a:pt x="2" y="37"/>
                  </a:lnTo>
                  <a:lnTo>
                    <a:pt x="12" y="31"/>
                  </a:lnTo>
                  <a:lnTo>
                    <a:pt x="17" y="31"/>
                  </a:lnTo>
                  <a:lnTo>
                    <a:pt x="26" y="24"/>
                  </a:lnTo>
                  <a:lnTo>
                    <a:pt x="28" y="20"/>
                  </a:lnTo>
                  <a:lnTo>
                    <a:pt x="33" y="19"/>
                  </a:lnTo>
                  <a:lnTo>
                    <a:pt x="33" y="12"/>
                  </a:lnTo>
                  <a:lnTo>
                    <a:pt x="35" y="10"/>
                  </a:lnTo>
                  <a:lnTo>
                    <a:pt x="35" y="8"/>
                  </a:lnTo>
                  <a:lnTo>
                    <a:pt x="40" y="3"/>
                  </a:lnTo>
                  <a:lnTo>
                    <a:pt x="46" y="2"/>
                  </a:lnTo>
                  <a:lnTo>
                    <a:pt x="52" y="2"/>
                  </a:lnTo>
                  <a:lnTo>
                    <a:pt x="57" y="0"/>
                  </a:lnTo>
                  <a:lnTo>
                    <a:pt x="62" y="2"/>
                  </a:lnTo>
                  <a:lnTo>
                    <a:pt x="64" y="3"/>
                  </a:lnTo>
                  <a:lnTo>
                    <a:pt x="70" y="3"/>
                  </a:lnTo>
                  <a:lnTo>
                    <a:pt x="70" y="32"/>
                  </a:lnTo>
                  <a:lnTo>
                    <a:pt x="76" y="31"/>
                  </a:lnTo>
                  <a:lnTo>
                    <a:pt x="76" y="46"/>
                  </a:lnTo>
                  <a:lnTo>
                    <a:pt x="46" y="46"/>
                  </a:lnTo>
                  <a:lnTo>
                    <a:pt x="0" y="4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14" name="Freeform 1846"/>
            <p:cNvSpPr>
              <a:spLocks/>
            </p:cNvSpPr>
            <p:nvPr/>
          </p:nvSpPr>
          <p:spPr bwMode="auto">
            <a:xfrm>
              <a:off x="2323" y="1832"/>
              <a:ext cx="62" cy="43"/>
            </a:xfrm>
            <a:custGeom>
              <a:avLst/>
              <a:gdLst/>
              <a:ahLst/>
              <a:cxnLst>
                <a:cxn ang="0">
                  <a:pos x="16" y="101"/>
                </a:cxn>
                <a:cxn ang="0">
                  <a:pos x="0" y="99"/>
                </a:cxn>
                <a:cxn ang="0">
                  <a:pos x="2" y="72"/>
                </a:cxn>
                <a:cxn ang="0">
                  <a:pos x="4" y="72"/>
                </a:cxn>
                <a:cxn ang="0">
                  <a:pos x="9" y="13"/>
                </a:cxn>
                <a:cxn ang="0">
                  <a:pos x="11" y="13"/>
                </a:cxn>
                <a:cxn ang="0">
                  <a:pos x="11" y="3"/>
                </a:cxn>
                <a:cxn ang="0">
                  <a:pos x="19" y="5"/>
                </a:cxn>
                <a:cxn ang="0">
                  <a:pos x="24" y="7"/>
                </a:cxn>
                <a:cxn ang="0">
                  <a:pos x="31" y="3"/>
                </a:cxn>
                <a:cxn ang="0">
                  <a:pos x="31" y="1"/>
                </a:cxn>
                <a:cxn ang="0">
                  <a:pos x="34" y="1"/>
                </a:cxn>
                <a:cxn ang="0">
                  <a:pos x="36" y="0"/>
                </a:cxn>
                <a:cxn ang="0">
                  <a:pos x="40" y="1"/>
                </a:cxn>
                <a:cxn ang="0">
                  <a:pos x="43" y="0"/>
                </a:cxn>
                <a:cxn ang="0">
                  <a:pos x="50" y="1"/>
                </a:cxn>
                <a:cxn ang="0">
                  <a:pos x="52" y="1"/>
                </a:cxn>
                <a:cxn ang="0">
                  <a:pos x="55" y="3"/>
                </a:cxn>
                <a:cxn ang="0">
                  <a:pos x="57" y="1"/>
                </a:cxn>
                <a:cxn ang="0">
                  <a:pos x="58" y="3"/>
                </a:cxn>
                <a:cxn ang="0">
                  <a:pos x="60" y="3"/>
                </a:cxn>
                <a:cxn ang="0">
                  <a:pos x="70" y="8"/>
                </a:cxn>
                <a:cxn ang="0">
                  <a:pos x="72" y="17"/>
                </a:cxn>
                <a:cxn ang="0">
                  <a:pos x="69" y="29"/>
                </a:cxn>
                <a:cxn ang="0">
                  <a:pos x="69" y="36"/>
                </a:cxn>
                <a:cxn ang="0">
                  <a:pos x="74" y="39"/>
                </a:cxn>
                <a:cxn ang="0">
                  <a:pos x="77" y="39"/>
                </a:cxn>
                <a:cxn ang="0">
                  <a:pos x="81" y="39"/>
                </a:cxn>
                <a:cxn ang="0">
                  <a:pos x="82" y="41"/>
                </a:cxn>
                <a:cxn ang="0">
                  <a:pos x="82" y="46"/>
                </a:cxn>
                <a:cxn ang="0">
                  <a:pos x="75" y="48"/>
                </a:cxn>
                <a:cxn ang="0">
                  <a:pos x="74" y="49"/>
                </a:cxn>
                <a:cxn ang="0">
                  <a:pos x="74" y="54"/>
                </a:cxn>
                <a:cxn ang="0">
                  <a:pos x="79" y="58"/>
                </a:cxn>
                <a:cxn ang="0">
                  <a:pos x="91" y="56"/>
                </a:cxn>
                <a:cxn ang="0">
                  <a:pos x="96" y="58"/>
                </a:cxn>
                <a:cxn ang="0">
                  <a:pos x="98" y="61"/>
                </a:cxn>
                <a:cxn ang="0">
                  <a:pos x="98" y="68"/>
                </a:cxn>
                <a:cxn ang="0">
                  <a:pos x="99" y="75"/>
                </a:cxn>
                <a:cxn ang="0">
                  <a:pos x="115" y="80"/>
                </a:cxn>
                <a:cxn ang="0">
                  <a:pos x="134" y="83"/>
                </a:cxn>
                <a:cxn ang="0">
                  <a:pos x="140" y="89"/>
                </a:cxn>
                <a:cxn ang="0">
                  <a:pos x="147" y="92"/>
                </a:cxn>
                <a:cxn ang="0">
                  <a:pos x="154" y="92"/>
                </a:cxn>
                <a:cxn ang="0">
                  <a:pos x="156" y="97"/>
                </a:cxn>
                <a:cxn ang="0">
                  <a:pos x="152" y="101"/>
                </a:cxn>
                <a:cxn ang="0">
                  <a:pos x="151" y="102"/>
                </a:cxn>
                <a:cxn ang="0">
                  <a:pos x="98" y="101"/>
                </a:cxn>
                <a:cxn ang="0">
                  <a:pos x="98" y="106"/>
                </a:cxn>
                <a:cxn ang="0">
                  <a:pos x="16" y="101"/>
                </a:cxn>
              </a:cxnLst>
              <a:rect l="0" t="0" r="r" b="b"/>
              <a:pathLst>
                <a:path w="156" h="106">
                  <a:moveTo>
                    <a:pt x="16" y="101"/>
                  </a:moveTo>
                  <a:lnTo>
                    <a:pt x="0" y="99"/>
                  </a:lnTo>
                  <a:lnTo>
                    <a:pt x="2" y="72"/>
                  </a:lnTo>
                  <a:lnTo>
                    <a:pt x="4" y="72"/>
                  </a:lnTo>
                  <a:lnTo>
                    <a:pt x="9" y="13"/>
                  </a:lnTo>
                  <a:lnTo>
                    <a:pt x="11" y="13"/>
                  </a:lnTo>
                  <a:lnTo>
                    <a:pt x="11" y="3"/>
                  </a:lnTo>
                  <a:lnTo>
                    <a:pt x="19" y="5"/>
                  </a:lnTo>
                  <a:lnTo>
                    <a:pt x="24" y="7"/>
                  </a:lnTo>
                  <a:lnTo>
                    <a:pt x="31" y="3"/>
                  </a:lnTo>
                  <a:lnTo>
                    <a:pt x="31" y="1"/>
                  </a:lnTo>
                  <a:lnTo>
                    <a:pt x="34" y="1"/>
                  </a:lnTo>
                  <a:lnTo>
                    <a:pt x="36" y="0"/>
                  </a:lnTo>
                  <a:lnTo>
                    <a:pt x="40" y="1"/>
                  </a:lnTo>
                  <a:lnTo>
                    <a:pt x="43" y="0"/>
                  </a:lnTo>
                  <a:lnTo>
                    <a:pt x="50" y="1"/>
                  </a:lnTo>
                  <a:lnTo>
                    <a:pt x="52" y="1"/>
                  </a:lnTo>
                  <a:lnTo>
                    <a:pt x="55" y="3"/>
                  </a:lnTo>
                  <a:lnTo>
                    <a:pt x="57" y="1"/>
                  </a:lnTo>
                  <a:lnTo>
                    <a:pt x="58" y="3"/>
                  </a:lnTo>
                  <a:lnTo>
                    <a:pt x="60" y="3"/>
                  </a:lnTo>
                  <a:lnTo>
                    <a:pt x="70" y="8"/>
                  </a:lnTo>
                  <a:lnTo>
                    <a:pt x="72" y="17"/>
                  </a:lnTo>
                  <a:lnTo>
                    <a:pt x="69" y="29"/>
                  </a:lnTo>
                  <a:lnTo>
                    <a:pt x="69" y="36"/>
                  </a:lnTo>
                  <a:lnTo>
                    <a:pt x="74" y="39"/>
                  </a:lnTo>
                  <a:lnTo>
                    <a:pt x="77" y="39"/>
                  </a:lnTo>
                  <a:lnTo>
                    <a:pt x="81" y="39"/>
                  </a:lnTo>
                  <a:lnTo>
                    <a:pt x="82" y="41"/>
                  </a:lnTo>
                  <a:lnTo>
                    <a:pt x="82" y="46"/>
                  </a:lnTo>
                  <a:lnTo>
                    <a:pt x="75" y="48"/>
                  </a:lnTo>
                  <a:lnTo>
                    <a:pt x="74" y="49"/>
                  </a:lnTo>
                  <a:lnTo>
                    <a:pt x="74" y="54"/>
                  </a:lnTo>
                  <a:lnTo>
                    <a:pt x="79" y="58"/>
                  </a:lnTo>
                  <a:lnTo>
                    <a:pt x="91" y="56"/>
                  </a:lnTo>
                  <a:lnTo>
                    <a:pt x="96" y="58"/>
                  </a:lnTo>
                  <a:lnTo>
                    <a:pt x="98" y="61"/>
                  </a:lnTo>
                  <a:lnTo>
                    <a:pt x="98" y="68"/>
                  </a:lnTo>
                  <a:lnTo>
                    <a:pt x="99" y="75"/>
                  </a:lnTo>
                  <a:lnTo>
                    <a:pt x="115" y="80"/>
                  </a:lnTo>
                  <a:lnTo>
                    <a:pt x="134" y="83"/>
                  </a:lnTo>
                  <a:lnTo>
                    <a:pt x="140" y="89"/>
                  </a:lnTo>
                  <a:lnTo>
                    <a:pt x="147" y="92"/>
                  </a:lnTo>
                  <a:lnTo>
                    <a:pt x="154" y="92"/>
                  </a:lnTo>
                  <a:lnTo>
                    <a:pt x="156" y="97"/>
                  </a:lnTo>
                  <a:lnTo>
                    <a:pt x="152" y="101"/>
                  </a:lnTo>
                  <a:lnTo>
                    <a:pt x="151" y="102"/>
                  </a:lnTo>
                  <a:lnTo>
                    <a:pt x="98" y="101"/>
                  </a:lnTo>
                  <a:lnTo>
                    <a:pt x="98" y="106"/>
                  </a:lnTo>
                  <a:lnTo>
                    <a:pt x="16" y="10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15" name="Freeform 1847"/>
            <p:cNvSpPr>
              <a:spLocks/>
            </p:cNvSpPr>
            <p:nvPr/>
          </p:nvSpPr>
          <p:spPr bwMode="auto">
            <a:xfrm>
              <a:off x="2282" y="1834"/>
              <a:ext cx="47" cy="51"/>
            </a:xfrm>
            <a:custGeom>
              <a:avLst/>
              <a:gdLst/>
              <a:ahLst/>
              <a:cxnLst>
                <a:cxn ang="0">
                  <a:pos x="114" y="128"/>
                </a:cxn>
                <a:cxn ang="0">
                  <a:pos x="0" y="121"/>
                </a:cxn>
                <a:cxn ang="0">
                  <a:pos x="3" y="60"/>
                </a:cxn>
                <a:cxn ang="0">
                  <a:pos x="5" y="60"/>
                </a:cxn>
                <a:cxn ang="0">
                  <a:pos x="7" y="34"/>
                </a:cxn>
                <a:cxn ang="0">
                  <a:pos x="8" y="33"/>
                </a:cxn>
                <a:cxn ang="0">
                  <a:pos x="14" y="31"/>
                </a:cxn>
                <a:cxn ang="0">
                  <a:pos x="27" y="31"/>
                </a:cxn>
                <a:cxn ang="0">
                  <a:pos x="29" y="33"/>
                </a:cxn>
                <a:cxn ang="0">
                  <a:pos x="31" y="31"/>
                </a:cxn>
                <a:cxn ang="0">
                  <a:pos x="32" y="31"/>
                </a:cxn>
                <a:cxn ang="0">
                  <a:pos x="36" y="28"/>
                </a:cxn>
                <a:cxn ang="0">
                  <a:pos x="39" y="26"/>
                </a:cxn>
                <a:cxn ang="0">
                  <a:pos x="44" y="26"/>
                </a:cxn>
                <a:cxn ang="0">
                  <a:pos x="48" y="24"/>
                </a:cxn>
                <a:cxn ang="0">
                  <a:pos x="65" y="28"/>
                </a:cxn>
                <a:cxn ang="0">
                  <a:pos x="68" y="26"/>
                </a:cxn>
                <a:cxn ang="0">
                  <a:pos x="70" y="22"/>
                </a:cxn>
                <a:cxn ang="0">
                  <a:pos x="72" y="22"/>
                </a:cxn>
                <a:cxn ang="0">
                  <a:pos x="75" y="16"/>
                </a:cxn>
                <a:cxn ang="0">
                  <a:pos x="77" y="16"/>
                </a:cxn>
                <a:cxn ang="0">
                  <a:pos x="80" y="14"/>
                </a:cxn>
                <a:cxn ang="0">
                  <a:pos x="84" y="14"/>
                </a:cxn>
                <a:cxn ang="0">
                  <a:pos x="85" y="9"/>
                </a:cxn>
                <a:cxn ang="0">
                  <a:pos x="89" y="9"/>
                </a:cxn>
                <a:cxn ang="0">
                  <a:pos x="89" y="10"/>
                </a:cxn>
                <a:cxn ang="0">
                  <a:pos x="104" y="7"/>
                </a:cxn>
                <a:cxn ang="0">
                  <a:pos x="113" y="0"/>
                </a:cxn>
                <a:cxn ang="0">
                  <a:pos x="113" y="10"/>
                </a:cxn>
                <a:cxn ang="0">
                  <a:pos x="111" y="10"/>
                </a:cxn>
                <a:cxn ang="0">
                  <a:pos x="106" y="69"/>
                </a:cxn>
                <a:cxn ang="0">
                  <a:pos x="104" y="69"/>
                </a:cxn>
                <a:cxn ang="0">
                  <a:pos x="102" y="96"/>
                </a:cxn>
                <a:cxn ang="0">
                  <a:pos x="118" y="98"/>
                </a:cxn>
                <a:cxn ang="0">
                  <a:pos x="116" y="128"/>
                </a:cxn>
                <a:cxn ang="0">
                  <a:pos x="114" y="128"/>
                </a:cxn>
              </a:cxnLst>
              <a:rect l="0" t="0" r="r" b="b"/>
              <a:pathLst>
                <a:path w="118" h="128">
                  <a:moveTo>
                    <a:pt x="114" y="128"/>
                  </a:moveTo>
                  <a:lnTo>
                    <a:pt x="0" y="121"/>
                  </a:lnTo>
                  <a:lnTo>
                    <a:pt x="3" y="60"/>
                  </a:lnTo>
                  <a:lnTo>
                    <a:pt x="5" y="60"/>
                  </a:lnTo>
                  <a:lnTo>
                    <a:pt x="7" y="34"/>
                  </a:lnTo>
                  <a:lnTo>
                    <a:pt x="8" y="33"/>
                  </a:lnTo>
                  <a:lnTo>
                    <a:pt x="14" y="31"/>
                  </a:lnTo>
                  <a:lnTo>
                    <a:pt x="27" y="31"/>
                  </a:lnTo>
                  <a:lnTo>
                    <a:pt x="29" y="33"/>
                  </a:lnTo>
                  <a:lnTo>
                    <a:pt x="31" y="31"/>
                  </a:lnTo>
                  <a:lnTo>
                    <a:pt x="32" y="31"/>
                  </a:lnTo>
                  <a:lnTo>
                    <a:pt x="36" y="28"/>
                  </a:lnTo>
                  <a:lnTo>
                    <a:pt x="39" y="26"/>
                  </a:lnTo>
                  <a:lnTo>
                    <a:pt x="44" y="26"/>
                  </a:lnTo>
                  <a:lnTo>
                    <a:pt x="48" y="24"/>
                  </a:lnTo>
                  <a:lnTo>
                    <a:pt x="65" y="28"/>
                  </a:lnTo>
                  <a:lnTo>
                    <a:pt x="68" y="26"/>
                  </a:lnTo>
                  <a:lnTo>
                    <a:pt x="70" y="22"/>
                  </a:lnTo>
                  <a:lnTo>
                    <a:pt x="72" y="22"/>
                  </a:lnTo>
                  <a:lnTo>
                    <a:pt x="75" y="16"/>
                  </a:lnTo>
                  <a:lnTo>
                    <a:pt x="77" y="16"/>
                  </a:lnTo>
                  <a:lnTo>
                    <a:pt x="80" y="14"/>
                  </a:lnTo>
                  <a:lnTo>
                    <a:pt x="84" y="14"/>
                  </a:lnTo>
                  <a:lnTo>
                    <a:pt x="85" y="9"/>
                  </a:lnTo>
                  <a:lnTo>
                    <a:pt x="89" y="9"/>
                  </a:lnTo>
                  <a:lnTo>
                    <a:pt x="89" y="10"/>
                  </a:lnTo>
                  <a:lnTo>
                    <a:pt x="104" y="7"/>
                  </a:lnTo>
                  <a:lnTo>
                    <a:pt x="113" y="0"/>
                  </a:lnTo>
                  <a:lnTo>
                    <a:pt x="113" y="10"/>
                  </a:lnTo>
                  <a:lnTo>
                    <a:pt x="111" y="10"/>
                  </a:lnTo>
                  <a:lnTo>
                    <a:pt x="106" y="69"/>
                  </a:lnTo>
                  <a:lnTo>
                    <a:pt x="104" y="69"/>
                  </a:lnTo>
                  <a:lnTo>
                    <a:pt x="102" y="96"/>
                  </a:lnTo>
                  <a:lnTo>
                    <a:pt x="118" y="98"/>
                  </a:lnTo>
                  <a:lnTo>
                    <a:pt x="116" y="128"/>
                  </a:lnTo>
                  <a:lnTo>
                    <a:pt x="114" y="12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16" name="Freeform 1848"/>
            <p:cNvSpPr>
              <a:spLocks/>
            </p:cNvSpPr>
            <p:nvPr/>
          </p:nvSpPr>
          <p:spPr bwMode="auto">
            <a:xfrm>
              <a:off x="2715" y="1840"/>
              <a:ext cx="38" cy="35"/>
            </a:xfrm>
            <a:custGeom>
              <a:avLst/>
              <a:gdLst/>
              <a:ahLst/>
              <a:cxnLst>
                <a:cxn ang="0">
                  <a:pos x="95" y="41"/>
                </a:cxn>
                <a:cxn ang="0">
                  <a:pos x="73" y="41"/>
                </a:cxn>
                <a:cxn ang="0">
                  <a:pos x="75" y="57"/>
                </a:cxn>
                <a:cxn ang="0">
                  <a:pos x="59" y="57"/>
                </a:cxn>
                <a:cxn ang="0">
                  <a:pos x="61" y="86"/>
                </a:cxn>
                <a:cxn ang="0">
                  <a:pos x="46" y="87"/>
                </a:cxn>
                <a:cxn ang="0">
                  <a:pos x="1" y="87"/>
                </a:cxn>
                <a:cxn ang="0">
                  <a:pos x="0" y="41"/>
                </a:cxn>
                <a:cxn ang="0">
                  <a:pos x="1" y="34"/>
                </a:cxn>
                <a:cxn ang="0">
                  <a:pos x="6" y="34"/>
                </a:cxn>
                <a:cxn ang="0">
                  <a:pos x="11" y="34"/>
                </a:cxn>
                <a:cxn ang="0">
                  <a:pos x="15" y="33"/>
                </a:cxn>
                <a:cxn ang="0">
                  <a:pos x="15" y="29"/>
                </a:cxn>
                <a:cxn ang="0">
                  <a:pos x="29" y="28"/>
                </a:cxn>
                <a:cxn ang="0">
                  <a:pos x="29" y="14"/>
                </a:cxn>
                <a:cxn ang="0">
                  <a:pos x="35" y="12"/>
                </a:cxn>
                <a:cxn ang="0">
                  <a:pos x="35" y="0"/>
                </a:cxn>
                <a:cxn ang="0">
                  <a:pos x="49" y="11"/>
                </a:cxn>
                <a:cxn ang="0">
                  <a:pos x="51" y="16"/>
                </a:cxn>
                <a:cxn ang="0">
                  <a:pos x="64" y="22"/>
                </a:cxn>
                <a:cxn ang="0">
                  <a:pos x="83" y="24"/>
                </a:cxn>
                <a:cxn ang="0">
                  <a:pos x="87" y="28"/>
                </a:cxn>
                <a:cxn ang="0">
                  <a:pos x="90" y="34"/>
                </a:cxn>
                <a:cxn ang="0">
                  <a:pos x="95" y="41"/>
                </a:cxn>
              </a:cxnLst>
              <a:rect l="0" t="0" r="r" b="b"/>
              <a:pathLst>
                <a:path w="95" h="87">
                  <a:moveTo>
                    <a:pt x="95" y="41"/>
                  </a:moveTo>
                  <a:lnTo>
                    <a:pt x="73" y="41"/>
                  </a:lnTo>
                  <a:lnTo>
                    <a:pt x="75" y="57"/>
                  </a:lnTo>
                  <a:lnTo>
                    <a:pt x="59" y="57"/>
                  </a:lnTo>
                  <a:lnTo>
                    <a:pt x="61" y="86"/>
                  </a:lnTo>
                  <a:lnTo>
                    <a:pt x="46" y="87"/>
                  </a:lnTo>
                  <a:lnTo>
                    <a:pt x="1" y="87"/>
                  </a:lnTo>
                  <a:lnTo>
                    <a:pt x="0" y="41"/>
                  </a:lnTo>
                  <a:lnTo>
                    <a:pt x="1" y="34"/>
                  </a:lnTo>
                  <a:lnTo>
                    <a:pt x="6" y="34"/>
                  </a:lnTo>
                  <a:lnTo>
                    <a:pt x="11" y="34"/>
                  </a:lnTo>
                  <a:lnTo>
                    <a:pt x="15" y="33"/>
                  </a:lnTo>
                  <a:lnTo>
                    <a:pt x="15" y="29"/>
                  </a:lnTo>
                  <a:lnTo>
                    <a:pt x="29" y="28"/>
                  </a:lnTo>
                  <a:lnTo>
                    <a:pt x="29" y="14"/>
                  </a:lnTo>
                  <a:lnTo>
                    <a:pt x="35" y="12"/>
                  </a:lnTo>
                  <a:lnTo>
                    <a:pt x="35" y="0"/>
                  </a:lnTo>
                  <a:lnTo>
                    <a:pt x="49" y="11"/>
                  </a:lnTo>
                  <a:lnTo>
                    <a:pt x="51" y="16"/>
                  </a:lnTo>
                  <a:lnTo>
                    <a:pt x="64" y="22"/>
                  </a:lnTo>
                  <a:lnTo>
                    <a:pt x="83" y="24"/>
                  </a:lnTo>
                  <a:lnTo>
                    <a:pt x="87" y="28"/>
                  </a:lnTo>
                  <a:lnTo>
                    <a:pt x="90" y="34"/>
                  </a:lnTo>
                  <a:lnTo>
                    <a:pt x="95" y="4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17" name="Freeform 1849"/>
            <p:cNvSpPr>
              <a:spLocks/>
            </p:cNvSpPr>
            <p:nvPr/>
          </p:nvSpPr>
          <p:spPr bwMode="auto">
            <a:xfrm>
              <a:off x="2593" y="1843"/>
              <a:ext cx="34" cy="34"/>
            </a:xfrm>
            <a:custGeom>
              <a:avLst/>
              <a:gdLst/>
              <a:ahLst/>
              <a:cxnLst>
                <a:cxn ang="0">
                  <a:pos x="58" y="85"/>
                </a:cxn>
                <a:cxn ang="0">
                  <a:pos x="15" y="85"/>
                </a:cxn>
                <a:cxn ang="0">
                  <a:pos x="0" y="85"/>
                </a:cxn>
                <a:cxn ang="0">
                  <a:pos x="0" y="27"/>
                </a:cxn>
                <a:cxn ang="0">
                  <a:pos x="27" y="27"/>
                </a:cxn>
                <a:cxn ang="0">
                  <a:pos x="27" y="0"/>
                </a:cxn>
                <a:cxn ang="0">
                  <a:pos x="32" y="2"/>
                </a:cxn>
                <a:cxn ang="0">
                  <a:pos x="36" y="7"/>
                </a:cxn>
                <a:cxn ang="0">
                  <a:pos x="43" y="7"/>
                </a:cxn>
                <a:cxn ang="0">
                  <a:pos x="48" y="14"/>
                </a:cxn>
                <a:cxn ang="0">
                  <a:pos x="60" y="22"/>
                </a:cxn>
                <a:cxn ang="0">
                  <a:pos x="70" y="26"/>
                </a:cxn>
                <a:cxn ang="0">
                  <a:pos x="73" y="27"/>
                </a:cxn>
                <a:cxn ang="0">
                  <a:pos x="82" y="31"/>
                </a:cxn>
                <a:cxn ang="0">
                  <a:pos x="85" y="31"/>
                </a:cxn>
                <a:cxn ang="0">
                  <a:pos x="87" y="34"/>
                </a:cxn>
                <a:cxn ang="0">
                  <a:pos x="87" y="70"/>
                </a:cxn>
                <a:cxn ang="0">
                  <a:pos x="58" y="72"/>
                </a:cxn>
                <a:cxn ang="0">
                  <a:pos x="58" y="85"/>
                </a:cxn>
              </a:cxnLst>
              <a:rect l="0" t="0" r="r" b="b"/>
              <a:pathLst>
                <a:path w="87" h="85">
                  <a:moveTo>
                    <a:pt x="58" y="85"/>
                  </a:moveTo>
                  <a:lnTo>
                    <a:pt x="15" y="85"/>
                  </a:lnTo>
                  <a:lnTo>
                    <a:pt x="0" y="85"/>
                  </a:lnTo>
                  <a:lnTo>
                    <a:pt x="0" y="27"/>
                  </a:lnTo>
                  <a:lnTo>
                    <a:pt x="27" y="27"/>
                  </a:lnTo>
                  <a:lnTo>
                    <a:pt x="27" y="0"/>
                  </a:lnTo>
                  <a:lnTo>
                    <a:pt x="32" y="2"/>
                  </a:lnTo>
                  <a:lnTo>
                    <a:pt x="36" y="7"/>
                  </a:lnTo>
                  <a:lnTo>
                    <a:pt x="43" y="7"/>
                  </a:lnTo>
                  <a:lnTo>
                    <a:pt x="48" y="14"/>
                  </a:lnTo>
                  <a:lnTo>
                    <a:pt x="60" y="22"/>
                  </a:lnTo>
                  <a:lnTo>
                    <a:pt x="70" y="26"/>
                  </a:lnTo>
                  <a:lnTo>
                    <a:pt x="73" y="27"/>
                  </a:lnTo>
                  <a:lnTo>
                    <a:pt x="82" y="31"/>
                  </a:lnTo>
                  <a:lnTo>
                    <a:pt x="85" y="31"/>
                  </a:lnTo>
                  <a:lnTo>
                    <a:pt x="87" y="34"/>
                  </a:lnTo>
                  <a:lnTo>
                    <a:pt x="87" y="70"/>
                  </a:lnTo>
                  <a:lnTo>
                    <a:pt x="58" y="72"/>
                  </a:lnTo>
                  <a:lnTo>
                    <a:pt x="58" y="8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18" name="Freeform 1850"/>
            <p:cNvSpPr>
              <a:spLocks/>
            </p:cNvSpPr>
            <p:nvPr/>
          </p:nvSpPr>
          <p:spPr bwMode="auto">
            <a:xfrm>
              <a:off x="2352" y="1849"/>
              <a:ext cx="47" cy="31"/>
            </a:xfrm>
            <a:custGeom>
              <a:avLst/>
              <a:gdLst/>
              <a:ahLst/>
              <a:cxnLst>
                <a:cxn ang="0">
                  <a:pos x="77" y="61"/>
                </a:cxn>
                <a:cxn ang="0">
                  <a:pos x="78" y="60"/>
                </a:cxn>
                <a:cxn ang="0">
                  <a:pos x="82" y="56"/>
                </a:cxn>
                <a:cxn ang="0">
                  <a:pos x="80" y="51"/>
                </a:cxn>
                <a:cxn ang="0">
                  <a:pos x="73" y="51"/>
                </a:cxn>
                <a:cxn ang="0">
                  <a:pos x="66" y="48"/>
                </a:cxn>
                <a:cxn ang="0">
                  <a:pos x="60" y="42"/>
                </a:cxn>
                <a:cxn ang="0">
                  <a:pos x="41" y="39"/>
                </a:cxn>
                <a:cxn ang="0">
                  <a:pos x="25" y="34"/>
                </a:cxn>
                <a:cxn ang="0">
                  <a:pos x="24" y="27"/>
                </a:cxn>
                <a:cxn ang="0">
                  <a:pos x="24" y="20"/>
                </a:cxn>
                <a:cxn ang="0">
                  <a:pos x="22" y="17"/>
                </a:cxn>
                <a:cxn ang="0">
                  <a:pos x="17" y="15"/>
                </a:cxn>
                <a:cxn ang="0">
                  <a:pos x="5" y="17"/>
                </a:cxn>
                <a:cxn ang="0">
                  <a:pos x="0" y="13"/>
                </a:cxn>
                <a:cxn ang="0">
                  <a:pos x="0" y="8"/>
                </a:cxn>
                <a:cxn ang="0">
                  <a:pos x="1" y="7"/>
                </a:cxn>
                <a:cxn ang="0">
                  <a:pos x="8" y="5"/>
                </a:cxn>
                <a:cxn ang="0">
                  <a:pos x="8" y="0"/>
                </a:cxn>
                <a:cxn ang="0">
                  <a:pos x="109" y="5"/>
                </a:cxn>
                <a:cxn ang="0">
                  <a:pos x="111" y="5"/>
                </a:cxn>
                <a:cxn ang="0">
                  <a:pos x="109" y="60"/>
                </a:cxn>
                <a:cxn ang="0">
                  <a:pos x="106" y="61"/>
                </a:cxn>
                <a:cxn ang="0">
                  <a:pos x="104" y="65"/>
                </a:cxn>
                <a:cxn ang="0">
                  <a:pos x="106" y="68"/>
                </a:cxn>
                <a:cxn ang="0">
                  <a:pos x="107" y="68"/>
                </a:cxn>
                <a:cxn ang="0">
                  <a:pos x="112" y="68"/>
                </a:cxn>
                <a:cxn ang="0">
                  <a:pos x="116" y="73"/>
                </a:cxn>
                <a:cxn ang="0">
                  <a:pos x="116" y="77"/>
                </a:cxn>
                <a:cxn ang="0">
                  <a:pos x="111" y="78"/>
                </a:cxn>
                <a:cxn ang="0">
                  <a:pos x="94" y="73"/>
                </a:cxn>
                <a:cxn ang="0">
                  <a:pos x="89" y="75"/>
                </a:cxn>
                <a:cxn ang="0">
                  <a:pos x="83" y="75"/>
                </a:cxn>
                <a:cxn ang="0">
                  <a:pos x="78" y="66"/>
                </a:cxn>
                <a:cxn ang="0">
                  <a:pos x="77" y="61"/>
                </a:cxn>
              </a:cxnLst>
              <a:rect l="0" t="0" r="r" b="b"/>
              <a:pathLst>
                <a:path w="116" h="78">
                  <a:moveTo>
                    <a:pt x="77" y="61"/>
                  </a:moveTo>
                  <a:lnTo>
                    <a:pt x="78" y="60"/>
                  </a:lnTo>
                  <a:lnTo>
                    <a:pt x="82" y="56"/>
                  </a:lnTo>
                  <a:lnTo>
                    <a:pt x="80" y="51"/>
                  </a:lnTo>
                  <a:lnTo>
                    <a:pt x="73" y="51"/>
                  </a:lnTo>
                  <a:lnTo>
                    <a:pt x="66" y="48"/>
                  </a:lnTo>
                  <a:lnTo>
                    <a:pt x="60" y="42"/>
                  </a:lnTo>
                  <a:lnTo>
                    <a:pt x="41" y="39"/>
                  </a:lnTo>
                  <a:lnTo>
                    <a:pt x="25" y="34"/>
                  </a:lnTo>
                  <a:lnTo>
                    <a:pt x="24" y="27"/>
                  </a:lnTo>
                  <a:lnTo>
                    <a:pt x="24" y="20"/>
                  </a:lnTo>
                  <a:lnTo>
                    <a:pt x="22" y="17"/>
                  </a:lnTo>
                  <a:lnTo>
                    <a:pt x="17" y="15"/>
                  </a:lnTo>
                  <a:lnTo>
                    <a:pt x="5" y="17"/>
                  </a:lnTo>
                  <a:lnTo>
                    <a:pt x="0" y="13"/>
                  </a:lnTo>
                  <a:lnTo>
                    <a:pt x="0" y="8"/>
                  </a:lnTo>
                  <a:lnTo>
                    <a:pt x="1" y="7"/>
                  </a:lnTo>
                  <a:lnTo>
                    <a:pt x="8" y="5"/>
                  </a:lnTo>
                  <a:lnTo>
                    <a:pt x="8" y="0"/>
                  </a:lnTo>
                  <a:lnTo>
                    <a:pt x="109" y="5"/>
                  </a:lnTo>
                  <a:lnTo>
                    <a:pt x="111" y="5"/>
                  </a:lnTo>
                  <a:lnTo>
                    <a:pt x="109" y="60"/>
                  </a:lnTo>
                  <a:lnTo>
                    <a:pt x="106" y="61"/>
                  </a:lnTo>
                  <a:lnTo>
                    <a:pt x="104" y="65"/>
                  </a:lnTo>
                  <a:lnTo>
                    <a:pt x="106" y="68"/>
                  </a:lnTo>
                  <a:lnTo>
                    <a:pt x="107" y="68"/>
                  </a:lnTo>
                  <a:lnTo>
                    <a:pt x="112" y="68"/>
                  </a:lnTo>
                  <a:lnTo>
                    <a:pt x="116" y="73"/>
                  </a:lnTo>
                  <a:lnTo>
                    <a:pt x="116" y="77"/>
                  </a:lnTo>
                  <a:lnTo>
                    <a:pt x="111" y="78"/>
                  </a:lnTo>
                  <a:lnTo>
                    <a:pt x="94" y="73"/>
                  </a:lnTo>
                  <a:lnTo>
                    <a:pt x="89" y="75"/>
                  </a:lnTo>
                  <a:lnTo>
                    <a:pt x="83" y="75"/>
                  </a:lnTo>
                  <a:lnTo>
                    <a:pt x="78" y="66"/>
                  </a:lnTo>
                  <a:lnTo>
                    <a:pt x="77" y="6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19" name="Freeform 1851"/>
            <p:cNvSpPr>
              <a:spLocks/>
            </p:cNvSpPr>
            <p:nvPr/>
          </p:nvSpPr>
          <p:spPr bwMode="auto">
            <a:xfrm>
              <a:off x="2182" y="1847"/>
              <a:ext cx="103" cy="56"/>
            </a:xfrm>
            <a:custGeom>
              <a:avLst/>
              <a:gdLst/>
              <a:ahLst/>
              <a:cxnLst>
                <a:cxn ang="0">
                  <a:pos x="230" y="135"/>
                </a:cxn>
                <a:cxn ang="0">
                  <a:pos x="227" y="137"/>
                </a:cxn>
                <a:cxn ang="0">
                  <a:pos x="225" y="139"/>
                </a:cxn>
                <a:cxn ang="0">
                  <a:pos x="148" y="134"/>
                </a:cxn>
                <a:cxn ang="0">
                  <a:pos x="150" y="128"/>
                </a:cxn>
                <a:cxn ang="0">
                  <a:pos x="152" y="127"/>
                </a:cxn>
                <a:cxn ang="0">
                  <a:pos x="162" y="116"/>
                </a:cxn>
                <a:cxn ang="0">
                  <a:pos x="165" y="106"/>
                </a:cxn>
                <a:cxn ang="0">
                  <a:pos x="0" y="93"/>
                </a:cxn>
                <a:cxn ang="0">
                  <a:pos x="3" y="43"/>
                </a:cxn>
                <a:cxn ang="0">
                  <a:pos x="76" y="50"/>
                </a:cxn>
                <a:cxn ang="0">
                  <a:pos x="204" y="58"/>
                </a:cxn>
                <a:cxn ang="0">
                  <a:pos x="203" y="57"/>
                </a:cxn>
                <a:cxn ang="0">
                  <a:pos x="206" y="53"/>
                </a:cxn>
                <a:cxn ang="0">
                  <a:pos x="204" y="53"/>
                </a:cxn>
                <a:cxn ang="0">
                  <a:pos x="204" y="52"/>
                </a:cxn>
                <a:cxn ang="0">
                  <a:pos x="204" y="48"/>
                </a:cxn>
                <a:cxn ang="0">
                  <a:pos x="208" y="45"/>
                </a:cxn>
                <a:cxn ang="0">
                  <a:pos x="208" y="40"/>
                </a:cxn>
                <a:cxn ang="0">
                  <a:pos x="213" y="24"/>
                </a:cxn>
                <a:cxn ang="0">
                  <a:pos x="218" y="19"/>
                </a:cxn>
                <a:cxn ang="0">
                  <a:pos x="218" y="9"/>
                </a:cxn>
                <a:cxn ang="0">
                  <a:pos x="222" y="7"/>
                </a:cxn>
                <a:cxn ang="0">
                  <a:pos x="228" y="7"/>
                </a:cxn>
                <a:cxn ang="0">
                  <a:pos x="228" y="9"/>
                </a:cxn>
                <a:cxn ang="0">
                  <a:pos x="232" y="12"/>
                </a:cxn>
                <a:cxn ang="0">
                  <a:pos x="235" y="12"/>
                </a:cxn>
                <a:cxn ang="0">
                  <a:pos x="237" y="11"/>
                </a:cxn>
                <a:cxn ang="0">
                  <a:pos x="239" y="11"/>
                </a:cxn>
                <a:cxn ang="0">
                  <a:pos x="240" y="12"/>
                </a:cxn>
                <a:cxn ang="0">
                  <a:pos x="247" y="4"/>
                </a:cxn>
                <a:cxn ang="0">
                  <a:pos x="249" y="4"/>
                </a:cxn>
                <a:cxn ang="0">
                  <a:pos x="251" y="0"/>
                </a:cxn>
                <a:cxn ang="0">
                  <a:pos x="256" y="0"/>
                </a:cxn>
                <a:cxn ang="0">
                  <a:pos x="254" y="26"/>
                </a:cxn>
                <a:cxn ang="0">
                  <a:pos x="252" y="26"/>
                </a:cxn>
                <a:cxn ang="0">
                  <a:pos x="249" y="87"/>
                </a:cxn>
                <a:cxn ang="0">
                  <a:pos x="247" y="87"/>
                </a:cxn>
                <a:cxn ang="0">
                  <a:pos x="244" y="135"/>
                </a:cxn>
                <a:cxn ang="0">
                  <a:pos x="239" y="139"/>
                </a:cxn>
                <a:cxn ang="0">
                  <a:pos x="235" y="137"/>
                </a:cxn>
                <a:cxn ang="0">
                  <a:pos x="232" y="139"/>
                </a:cxn>
                <a:cxn ang="0">
                  <a:pos x="232" y="135"/>
                </a:cxn>
                <a:cxn ang="0">
                  <a:pos x="230" y="135"/>
                </a:cxn>
              </a:cxnLst>
              <a:rect l="0" t="0" r="r" b="b"/>
              <a:pathLst>
                <a:path w="256" h="139">
                  <a:moveTo>
                    <a:pt x="230" y="135"/>
                  </a:moveTo>
                  <a:lnTo>
                    <a:pt x="227" y="137"/>
                  </a:lnTo>
                  <a:lnTo>
                    <a:pt x="225" y="139"/>
                  </a:lnTo>
                  <a:lnTo>
                    <a:pt x="148" y="134"/>
                  </a:lnTo>
                  <a:lnTo>
                    <a:pt x="150" y="128"/>
                  </a:lnTo>
                  <a:lnTo>
                    <a:pt x="152" y="127"/>
                  </a:lnTo>
                  <a:lnTo>
                    <a:pt x="162" y="116"/>
                  </a:lnTo>
                  <a:lnTo>
                    <a:pt x="165" y="106"/>
                  </a:lnTo>
                  <a:lnTo>
                    <a:pt x="0" y="93"/>
                  </a:lnTo>
                  <a:lnTo>
                    <a:pt x="3" y="43"/>
                  </a:lnTo>
                  <a:lnTo>
                    <a:pt x="76" y="50"/>
                  </a:lnTo>
                  <a:lnTo>
                    <a:pt x="204" y="58"/>
                  </a:lnTo>
                  <a:lnTo>
                    <a:pt x="203" y="57"/>
                  </a:lnTo>
                  <a:lnTo>
                    <a:pt x="206" y="53"/>
                  </a:lnTo>
                  <a:lnTo>
                    <a:pt x="204" y="53"/>
                  </a:lnTo>
                  <a:lnTo>
                    <a:pt x="204" y="52"/>
                  </a:lnTo>
                  <a:lnTo>
                    <a:pt x="204" y="48"/>
                  </a:lnTo>
                  <a:lnTo>
                    <a:pt x="208" y="45"/>
                  </a:lnTo>
                  <a:lnTo>
                    <a:pt x="208" y="40"/>
                  </a:lnTo>
                  <a:lnTo>
                    <a:pt x="213" y="24"/>
                  </a:lnTo>
                  <a:lnTo>
                    <a:pt x="218" y="19"/>
                  </a:lnTo>
                  <a:lnTo>
                    <a:pt x="218" y="9"/>
                  </a:lnTo>
                  <a:lnTo>
                    <a:pt x="222" y="7"/>
                  </a:lnTo>
                  <a:lnTo>
                    <a:pt x="228" y="7"/>
                  </a:lnTo>
                  <a:lnTo>
                    <a:pt x="228" y="9"/>
                  </a:lnTo>
                  <a:lnTo>
                    <a:pt x="232" y="12"/>
                  </a:lnTo>
                  <a:lnTo>
                    <a:pt x="235" y="12"/>
                  </a:lnTo>
                  <a:lnTo>
                    <a:pt x="237" y="11"/>
                  </a:lnTo>
                  <a:lnTo>
                    <a:pt x="239" y="11"/>
                  </a:lnTo>
                  <a:lnTo>
                    <a:pt x="240" y="12"/>
                  </a:lnTo>
                  <a:lnTo>
                    <a:pt x="247" y="4"/>
                  </a:lnTo>
                  <a:lnTo>
                    <a:pt x="249" y="4"/>
                  </a:lnTo>
                  <a:lnTo>
                    <a:pt x="251" y="0"/>
                  </a:lnTo>
                  <a:lnTo>
                    <a:pt x="256" y="0"/>
                  </a:lnTo>
                  <a:lnTo>
                    <a:pt x="254" y="26"/>
                  </a:lnTo>
                  <a:lnTo>
                    <a:pt x="252" y="26"/>
                  </a:lnTo>
                  <a:lnTo>
                    <a:pt x="249" y="87"/>
                  </a:lnTo>
                  <a:lnTo>
                    <a:pt x="247" y="87"/>
                  </a:lnTo>
                  <a:lnTo>
                    <a:pt x="244" y="135"/>
                  </a:lnTo>
                  <a:lnTo>
                    <a:pt x="239" y="139"/>
                  </a:lnTo>
                  <a:lnTo>
                    <a:pt x="235" y="137"/>
                  </a:lnTo>
                  <a:lnTo>
                    <a:pt x="232" y="139"/>
                  </a:lnTo>
                  <a:lnTo>
                    <a:pt x="232" y="135"/>
                  </a:lnTo>
                  <a:lnTo>
                    <a:pt x="230" y="13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20" name="Freeform 1852"/>
            <p:cNvSpPr>
              <a:spLocks/>
            </p:cNvSpPr>
            <p:nvPr/>
          </p:nvSpPr>
          <p:spPr bwMode="auto">
            <a:xfrm>
              <a:off x="2361" y="1873"/>
              <a:ext cx="52" cy="48"/>
            </a:xfrm>
            <a:custGeom>
              <a:avLst/>
              <a:gdLst/>
              <a:ahLst/>
              <a:cxnLst>
                <a:cxn ang="0">
                  <a:pos x="89" y="121"/>
                </a:cxn>
                <a:cxn ang="0">
                  <a:pos x="87" y="81"/>
                </a:cxn>
                <a:cxn ang="0">
                  <a:pos x="84" y="78"/>
                </a:cxn>
                <a:cxn ang="0">
                  <a:pos x="82" y="81"/>
                </a:cxn>
                <a:cxn ang="0">
                  <a:pos x="80" y="78"/>
                </a:cxn>
                <a:cxn ang="0">
                  <a:pos x="75" y="83"/>
                </a:cxn>
                <a:cxn ang="0">
                  <a:pos x="73" y="78"/>
                </a:cxn>
                <a:cxn ang="0">
                  <a:pos x="73" y="85"/>
                </a:cxn>
                <a:cxn ang="0">
                  <a:pos x="63" y="88"/>
                </a:cxn>
                <a:cxn ang="0">
                  <a:pos x="60" y="92"/>
                </a:cxn>
                <a:cxn ang="0">
                  <a:pos x="56" y="87"/>
                </a:cxn>
                <a:cxn ang="0">
                  <a:pos x="51" y="87"/>
                </a:cxn>
                <a:cxn ang="0">
                  <a:pos x="41" y="85"/>
                </a:cxn>
                <a:cxn ang="0">
                  <a:pos x="38" y="85"/>
                </a:cxn>
                <a:cxn ang="0">
                  <a:pos x="29" y="87"/>
                </a:cxn>
                <a:cxn ang="0">
                  <a:pos x="20" y="83"/>
                </a:cxn>
                <a:cxn ang="0">
                  <a:pos x="17" y="81"/>
                </a:cxn>
                <a:cxn ang="0">
                  <a:pos x="8" y="83"/>
                </a:cxn>
                <a:cxn ang="0">
                  <a:pos x="2" y="80"/>
                </a:cxn>
                <a:cxn ang="0">
                  <a:pos x="0" y="59"/>
                </a:cxn>
                <a:cxn ang="0">
                  <a:pos x="2" y="0"/>
                </a:cxn>
                <a:cxn ang="0">
                  <a:pos x="56" y="6"/>
                </a:cxn>
                <a:cxn ang="0">
                  <a:pos x="67" y="15"/>
                </a:cxn>
                <a:cxn ang="0">
                  <a:pos x="89" y="18"/>
                </a:cxn>
                <a:cxn ang="0">
                  <a:pos x="94" y="13"/>
                </a:cxn>
                <a:cxn ang="0">
                  <a:pos x="85" y="8"/>
                </a:cxn>
                <a:cxn ang="0">
                  <a:pos x="82" y="5"/>
                </a:cxn>
                <a:cxn ang="0">
                  <a:pos x="87" y="0"/>
                </a:cxn>
                <a:cxn ang="0">
                  <a:pos x="97" y="5"/>
                </a:cxn>
                <a:cxn ang="0">
                  <a:pos x="99" y="18"/>
                </a:cxn>
                <a:cxn ang="0">
                  <a:pos x="104" y="27"/>
                </a:cxn>
                <a:cxn ang="0">
                  <a:pos x="119" y="35"/>
                </a:cxn>
                <a:cxn ang="0">
                  <a:pos x="123" y="51"/>
                </a:cxn>
                <a:cxn ang="0">
                  <a:pos x="128" y="61"/>
                </a:cxn>
                <a:cxn ang="0">
                  <a:pos x="121" y="73"/>
                </a:cxn>
                <a:cxn ang="0">
                  <a:pos x="114" y="78"/>
                </a:cxn>
                <a:cxn ang="0">
                  <a:pos x="109" y="90"/>
                </a:cxn>
                <a:cxn ang="0">
                  <a:pos x="109" y="95"/>
                </a:cxn>
                <a:cxn ang="0">
                  <a:pos x="119" y="97"/>
                </a:cxn>
                <a:cxn ang="0">
                  <a:pos x="123" y="111"/>
                </a:cxn>
                <a:cxn ang="0">
                  <a:pos x="128" y="122"/>
                </a:cxn>
              </a:cxnLst>
              <a:rect l="0" t="0" r="r" b="b"/>
              <a:pathLst>
                <a:path w="130" h="122">
                  <a:moveTo>
                    <a:pt x="99" y="121"/>
                  </a:moveTo>
                  <a:lnTo>
                    <a:pt x="89" y="121"/>
                  </a:lnTo>
                  <a:lnTo>
                    <a:pt x="89" y="80"/>
                  </a:lnTo>
                  <a:lnTo>
                    <a:pt x="87" y="81"/>
                  </a:lnTo>
                  <a:lnTo>
                    <a:pt x="85" y="78"/>
                  </a:lnTo>
                  <a:lnTo>
                    <a:pt x="84" y="78"/>
                  </a:lnTo>
                  <a:lnTo>
                    <a:pt x="84" y="83"/>
                  </a:lnTo>
                  <a:lnTo>
                    <a:pt x="82" y="81"/>
                  </a:lnTo>
                  <a:lnTo>
                    <a:pt x="82" y="78"/>
                  </a:lnTo>
                  <a:lnTo>
                    <a:pt x="80" y="78"/>
                  </a:lnTo>
                  <a:lnTo>
                    <a:pt x="77" y="83"/>
                  </a:lnTo>
                  <a:lnTo>
                    <a:pt x="75" y="83"/>
                  </a:lnTo>
                  <a:lnTo>
                    <a:pt x="75" y="80"/>
                  </a:lnTo>
                  <a:lnTo>
                    <a:pt x="73" y="78"/>
                  </a:lnTo>
                  <a:lnTo>
                    <a:pt x="72" y="81"/>
                  </a:lnTo>
                  <a:lnTo>
                    <a:pt x="73" y="85"/>
                  </a:lnTo>
                  <a:lnTo>
                    <a:pt x="68" y="85"/>
                  </a:lnTo>
                  <a:lnTo>
                    <a:pt x="63" y="88"/>
                  </a:lnTo>
                  <a:lnTo>
                    <a:pt x="60" y="87"/>
                  </a:lnTo>
                  <a:lnTo>
                    <a:pt x="60" y="92"/>
                  </a:lnTo>
                  <a:lnTo>
                    <a:pt x="58" y="92"/>
                  </a:lnTo>
                  <a:lnTo>
                    <a:pt x="56" y="87"/>
                  </a:lnTo>
                  <a:lnTo>
                    <a:pt x="51" y="88"/>
                  </a:lnTo>
                  <a:lnTo>
                    <a:pt x="51" y="87"/>
                  </a:lnTo>
                  <a:lnTo>
                    <a:pt x="41" y="87"/>
                  </a:lnTo>
                  <a:lnTo>
                    <a:pt x="41" y="85"/>
                  </a:lnTo>
                  <a:lnTo>
                    <a:pt x="39" y="87"/>
                  </a:lnTo>
                  <a:lnTo>
                    <a:pt x="38" y="85"/>
                  </a:lnTo>
                  <a:lnTo>
                    <a:pt x="32" y="87"/>
                  </a:lnTo>
                  <a:lnTo>
                    <a:pt x="29" y="87"/>
                  </a:lnTo>
                  <a:lnTo>
                    <a:pt x="27" y="85"/>
                  </a:lnTo>
                  <a:lnTo>
                    <a:pt x="20" y="83"/>
                  </a:lnTo>
                  <a:lnTo>
                    <a:pt x="17" y="85"/>
                  </a:lnTo>
                  <a:lnTo>
                    <a:pt x="17" y="81"/>
                  </a:lnTo>
                  <a:lnTo>
                    <a:pt x="15" y="83"/>
                  </a:lnTo>
                  <a:lnTo>
                    <a:pt x="8" y="83"/>
                  </a:lnTo>
                  <a:lnTo>
                    <a:pt x="7" y="81"/>
                  </a:lnTo>
                  <a:lnTo>
                    <a:pt x="2" y="80"/>
                  </a:lnTo>
                  <a:lnTo>
                    <a:pt x="2" y="59"/>
                  </a:lnTo>
                  <a:lnTo>
                    <a:pt x="0" y="59"/>
                  </a:lnTo>
                  <a:lnTo>
                    <a:pt x="2" y="5"/>
                  </a:lnTo>
                  <a:lnTo>
                    <a:pt x="2" y="0"/>
                  </a:lnTo>
                  <a:lnTo>
                    <a:pt x="55" y="1"/>
                  </a:lnTo>
                  <a:lnTo>
                    <a:pt x="56" y="6"/>
                  </a:lnTo>
                  <a:lnTo>
                    <a:pt x="61" y="15"/>
                  </a:lnTo>
                  <a:lnTo>
                    <a:pt x="67" y="15"/>
                  </a:lnTo>
                  <a:lnTo>
                    <a:pt x="72" y="13"/>
                  </a:lnTo>
                  <a:lnTo>
                    <a:pt x="89" y="18"/>
                  </a:lnTo>
                  <a:lnTo>
                    <a:pt x="94" y="17"/>
                  </a:lnTo>
                  <a:lnTo>
                    <a:pt x="94" y="13"/>
                  </a:lnTo>
                  <a:lnTo>
                    <a:pt x="90" y="8"/>
                  </a:lnTo>
                  <a:lnTo>
                    <a:pt x="85" y="8"/>
                  </a:lnTo>
                  <a:lnTo>
                    <a:pt x="84" y="8"/>
                  </a:lnTo>
                  <a:lnTo>
                    <a:pt x="82" y="5"/>
                  </a:lnTo>
                  <a:lnTo>
                    <a:pt x="84" y="1"/>
                  </a:lnTo>
                  <a:lnTo>
                    <a:pt x="87" y="0"/>
                  </a:lnTo>
                  <a:lnTo>
                    <a:pt x="94" y="1"/>
                  </a:lnTo>
                  <a:lnTo>
                    <a:pt x="97" y="5"/>
                  </a:lnTo>
                  <a:lnTo>
                    <a:pt x="101" y="10"/>
                  </a:lnTo>
                  <a:lnTo>
                    <a:pt x="99" y="18"/>
                  </a:lnTo>
                  <a:lnTo>
                    <a:pt x="101" y="23"/>
                  </a:lnTo>
                  <a:lnTo>
                    <a:pt x="104" y="27"/>
                  </a:lnTo>
                  <a:lnTo>
                    <a:pt x="111" y="30"/>
                  </a:lnTo>
                  <a:lnTo>
                    <a:pt x="119" y="35"/>
                  </a:lnTo>
                  <a:lnTo>
                    <a:pt x="125" y="42"/>
                  </a:lnTo>
                  <a:lnTo>
                    <a:pt x="123" y="51"/>
                  </a:lnTo>
                  <a:lnTo>
                    <a:pt x="123" y="54"/>
                  </a:lnTo>
                  <a:lnTo>
                    <a:pt x="128" y="61"/>
                  </a:lnTo>
                  <a:lnTo>
                    <a:pt x="128" y="64"/>
                  </a:lnTo>
                  <a:lnTo>
                    <a:pt x="121" y="73"/>
                  </a:lnTo>
                  <a:lnTo>
                    <a:pt x="114" y="76"/>
                  </a:lnTo>
                  <a:lnTo>
                    <a:pt x="114" y="78"/>
                  </a:lnTo>
                  <a:lnTo>
                    <a:pt x="116" y="87"/>
                  </a:lnTo>
                  <a:lnTo>
                    <a:pt x="109" y="90"/>
                  </a:lnTo>
                  <a:lnTo>
                    <a:pt x="108" y="93"/>
                  </a:lnTo>
                  <a:lnTo>
                    <a:pt x="109" y="95"/>
                  </a:lnTo>
                  <a:lnTo>
                    <a:pt x="118" y="95"/>
                  </a:lnTo>
                  <a:lnTo>
                    <a:pt x="119" y="97"/>
                  </a:lnTo>
                  <a:lnTo>
                    <a:pt x="121" y="102"/>
                  </a:lnTo>
                  <a:lnTo>
                    <a:pt x="123" y="111"/>
                  </a:lnTo>
                  <a:lnTo>
                    <a:pt x="130" y="119"/>
                  </a:lnTo>
                  <a:lnTo>
                    <a:pt x="128" y="122"/>
                  </a:lnTo>
                  <a:lnTo>
                    <a:pt x="99" y="12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21" name="Freeform 1853"/>
            <p:cNvSpPr>
              <a:spLocks/>
            </p:cNvSpPr>
            <p:nvPr/>
          </p:nvSpPr>
          <p:spPr bwMode="auto">
            <a:xfrm>
              <a:off x="2400" y="1875"/>
              <a:ext cx="31" cy="19"/>
            </a:xfrm>
            <a:custGeom>
              <a:avLst/>
              <a:gdLst/>
              <a:ahLst/>
              <a:cxnLst>
                <a:cxn ang="0">
                  <a:pos x="77" y="47"/>
                </a:cxn>
                <a:cxn ang="0">
                  <a:pos x="26" y="46"/>
                </a:cxn>
                <a:cxn ang="0">
                  <a:pos x="28" y="37"/>
                </a:cxn>
                <a:cxn ang="0">
                  <a:pos x="22" y="30"/>
                </a:cxn>
                <a:cxn ang="0">
                  <a:pos x="14" y="25"/>
                </a:cxn>
                <a:cxn ang="0">
                  <a:pos x="7" y="22"/>
                </a:cxn>
                <a:cxn ang="0">
                  <a:pos x="4" y="18"/>
                </a:cxn>
                <a:cxn ang="0">
                  <a:pos x="2" y="13"/>
                </a:cxn>
                <a:cxn ang="0">
                  <a:pos x="4" y="5"/>
                </a:cxn>
                <a:cxn ang="0">
                  <a:pos x="0" y="0"/>
                </a:cxn>
                <a:cxn ang="0">
                  <a:pos x="34" y="0"/>
                </a:cxn>
                <a:cxn ang="0">
                  <a:pos x="79" y="1"/>
                </a:cxn>
                <a:cxn ang="0">
                  <a:pos x="77" y="47"/>
                </a:cxn>
              </a:cxnLst>
              <a:rect l="0" t="0" r="r" b="b"/>
              <a:pathLst>
                <a:path w="79" h="47">
                  <a:moveTo>
                    <a:pt x="77" y="47"/>
                  </a:moveTo>
                  <a:lnTo>
                    <a:pt x="26" y="46"/>
                  </a:lnTo>
                  <a:lnTo>
                    <a:pt x="28" y="37"/>
                  </a:lnTo>
                  <a:lnTo>
                    <a:pt x="22" y="30"/>
                  </a:lnTo>
                  <a:lnTo>
                    <a:pt x="14" y="25"/>
                  </a:lnTo>
                  <a:lnTo>
                    <a:pt x="7" y="22"/>
                  </a:lnTo>
                  <a:lnTo>
                    <a:pt x="4" y="18"/>
                  </a:lnTo>
                  <a:lnTo>
                    <a:pt x="2" y="13"/>
                  </a:lnTo>
                  <a:lnTo>
                    <a:pt x="4" y="5"/>
                  </a:lnTo>
                  <a:lnTo>
                    <a:pt x="0" y="0"/>
                  </a:lnTo>
                  <a:lnTo>
                    <a:pt x="34" y="0"/>
                  </a:lnTo>
                  <a:lnTo>
                    <a:pt x="79" y="1"/>
                  </a:lnTo>
                  <a:lnTo>
                    <a:pt x="77" y="4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22" name="Rectangle 1854"/>
            <p:cNvSpPr>
              <a:spLocks noChangeArrowheads="1"/>
            </p:cNvSpPr>
            <p:nvPr/>
          </p:nvSpPr>
          <p:spPr bwMode="auto">
            <a:xfrm>
              <a:off x="2530" y="1877"/>
              <a:ext cx="21" cy="24"/>
            </a:xfrm>
            <a:prstGeom prst="rect">
              <a:avLst/>
            </a:prstGeom>
            <a:solidFill>
              <a:srgbClr val="D6301E"/>
            </a:solidFill>
            <a:ln w="3175">
              <a:solidFill>
                <a:srgbClr val="343434"/>
              </a:solidFill>
              <a:miter lim="800000"/>
              <a:headEnd/>
              <a:tailEnd/>
            </a:ln>
          </p:spPr>
          <p:txBody>
            <a:bodyPr>
              <a:prstTxWarp prst="textNoShape">
                <a:avLst/>
              </a:prstTxWarp>
            </a:bodyPr>
            <a:lstStyle/>
            <a:p>
              <a:endParaRPr lang="en-US"/>
            </a:p>
          </p:txBody>
        </p:sp>
        <p:sp>
          <p:nvSpPr>
            <p:cNvPr id="1186623" name="Freeform 1855"/>
            <p:cNvSpPr>
              <a:spLocks/>
            </p:cNvSpPr>
            <p:nvPr/>
          </p:nvSpPr>
          <p:spPr bwMode="auto">
            <a:xfrm>
              <a:off x="2273" y="1882"/>
              <a:ext cx="54" cy="43"/>
            </a:xfrm>
            <a:custGeom>
              <a:avLst/>
              <a:gdLst/>
              <a:ahLst/>
              <a:cxnLst>
                <a:cxn ang="0">
                  <a:pos x="111" y="108"/>
                </a:cxn>
                <a:cxn ang="0">
                  <a:pos x="3" y="101"/>
                </a:cxn>
                <a:cxn ang="0">
                  <a:pos x="3" y="86"/>
                </a:cxn>
                <a:cxn ang="0">
                  <a:pos x="0" y="86"/>
                </a:cxn>
                <a:cxn ang="0">
                  <a:pos x="3" y="48"/>
                </a:cxn>
                <a:cxn ang="0">
                  <a:pos x="5" y="48"/>
                </a:cxn>
                <a:cxn ang="0">
                  <a:pos x="5" y="52"/>
                </a:cxn>
                <a:cxn ang="0">
                  <a:pos x="8" y="50"/>
                </a:cxn>
                <a:cxn ang="0">
                  <a:pos x="12" y="52"/>
                </a:cxn>
                <a:cxn ang="0">
                  <a:pos x="17" y="48"/>
                </a:cxn>
                <a:cxn ang="0">
                  <a:pos x="20" y="0"/>
                </a:cxn>
                <a:cxn ang="0">
                  <a:pos x="22" y="0"/>
                </a:cxn>
                <a:cxn ang="0">
                  <a:pos x="136" y="7"/>
                </a:cxn>
                <a:cxn ang="0">
                  <a:pos x="135" y="33"/>
                </a:cxn>
                <a:cxn ang="0">
                  <a:pos x="126" y="33"/>
                </a:cxn>
                <a:cxn ang="0">
                  <a:pos x="124" y="36"/>
                </a:cxn>
                <a:cxn ang="0">
                  <a:pos x="123" y="35"/>
                </a:cxn>
                <a:cxn ang="0">
                  <a:pos x="121" y="38"/>
                </a:cxn>
                <a:cxn ang="0">
                  <a:pos x="117" y="38"/>
                </a:cxn>
                <a:cxn ang="0">
                  <a:pos x="114" y="41"/>
                </a:cxn>
                <a:cxn ang="0">
                  <a:pos x="111" y="108"/>
                </a:cxn>
              </a:cxnLst>
              <a:rect l="0" t="0" r="r" b="b"/>
              <a:pathLst>
                <a:path w="136" h="108">
                  <a:moveTo>
                    <a:pt x="111" y="108"/>
                  </a:moveTo>
                  <a:lnTo>
                    <a:pt x="3" y="101"/>
                  </a:lnTo>
                  <a:lnTo>
                    <a:pt x="3" y="86"/>
                  </a:lnTo>
                  <a:lnTo>
                    <a:pt x="0" y="86"/>
                  </a:lnTo>
                  <a:lnTo>
                    <a:pt x="3" y="48"/>
                  </a:lnTo>
                  <a:lnTo>
                    <a:pt x="5" y="48"/>
                  </a:lnTo>
                  <a:lnTo>
                    <a:pt x="5" y="52"/>
                  </a:lnTo>
                  <a:lnTo>
                    <a:pt x="8" y="50"/>
                  </a:lnTo>
                  <a:lnTo>
                    <a:pt x="12" y="52"/>
                  </a:lnTo>
                  <a:lnTo>
                    <a:pt x="17" y="48"/>
                  </a:lnTo>
                  <a:lnTo>
                    <a:pt x="20" y="0"/>
                  </a:lnTo>
                  <a:lnTo>
                    <a:pt x="22" y="0"/>
                  </a:lnTo>
                  <a:lnTo>
                    <a:pt x="136" y="7"/>
                  </a:lnTo>
                  <a:lnTo>
                    <a:pt x="135" y="33"/>
                  </a:lnTo>
                  <a:lnTo>
                    <a:pt x="126" y="33"/>
                  </a:lnTo>
                  <a:lnTo>
                    <a:pt x="124" y="36"/>
                  </a:lnTo>
                  <a:lnTo>
                    <a:pt x="123" y="35"/>
                  </a:lnTo>
                  <a:lnTo>
                    <a:pt x="121" y="38"/>
                  </a:lnTo>
                  <a:lnTo>
                    <a:pt x="117" y="38"/>
                  </a:lnTo>
                  <a:lnTo>
                    <a:pt x="114" y="41"/>
                  </a:lnTo>
                  <a:lnTo>
                    <a:pt x="111" y="10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24" name="Freeform 1856"/>
            <p:cNvSpPr>
              <a:spLocks/>
            </p:cNvSpPr>
            <p:nvPr/>
          </p:nvSpPr>
          <p:spPr bwMode="auto">
            <a:xfrm>
              <a:off x="2404" y="1893"/>
              <a:ext cx="33" cy="30"/>
            </a:xfrm>
            <a:custGeom>
              <a:avLst/>
              <a:gdLst/>
              <a:ahLst/>
              <a:cxnLst>
                <a:cxn ang="0">
                  <a:pos x="80" y="75"/>
                </a:cxn>
                <a:cxn ang="0">
                  <a:pos x="20" y="71"/>
                </a:cxn>
                <a:cxn ang="0">
                  <a:pos x="22" y="68"/>
                </a:cxn>
                <a:cxn ang="0">
                  <a:pos x="15" y="60"/>
                </a:cxn>
                <a:cxn ang="0">
                  <a:pos x="13" y="51"/>
                </a:cxn>
                <a:cxn ang="0">
                  <a:pos x="11" y="46"/>
                </a:cxn>
                <a:cxn ang="0">
                  <a:pos x="10" y="44"/>
                </a:cxn>
                <a:cxn ang="0">
                  <a:pos x="1" y="44"/>
                </a:cxn>
                <a:cxn ang="0">
                  <a:pos x="0" y="42"/>
                </a:cxn>
                <a:cxn ang="0">
                  <a:pos x="1" y="39"/>
                </a:cxn>
                <a:cxn ang="0">
                  <a:pos x="8" y="36"/>
                </a:cxn>
                <a:cxn ang="0">
                  <a:pos x="6" y="27"/>
                </a:cxn>
                <a:cxn ang="0">
                  <a:pos x="6" y="25"/>
                </a:cxn>
                <a:cxn ang="0">
                  <a:pos x="13" y="22"/>
                </a:cxn>
                <a:cxn ang="0">
                  <a:pos x="20" y="13"/>
                </a:cxn>
                <a:cxn ang="0">
                  <a:pos x="20" y="10"/>
                </a:cxn>
                <a:cxn ang="0">
                  <a:pos x="15" y="3"/>
                </a:cxn>
                <a:cxn ang="0">
                  <a:pos x="15" y="0"/>
                </a:cxn>
                <a:cxn ang="0">
                  <a:pos x="66" y="1"/>
                </a:cxn>
                <a:cxn ang="0">
                  <a:pos x="82" y="1"/>
                </a:cxn>
                <a:cxn ang="0">
                  <a:pos x="80" y="15"/>
                </a:cxn>
                <a:cxn ang="0">
                  <a:pos x="82" y="17"/>
                </a:cxn>
                <a:cxn ang="0">
                  <a:pos x="80" y="75"/>
                </a:cxn>
              </a:cxnLst>
              <a:rect l="0" t="0" r="r" b="b"/>
              <a:pathLst>
                <a:path w="82" h="75">
                  <a:moveTo>
                    <a:pt x="80" y="75"/>
                  </a:moveTo>
                  <a:lnTo>
                    <a:pt x="20" y="71"/>
                  </a:lnTo>
                  <a:lnTo>
                    <a:pt x="22" y="68"/>
                  </a:lnTo>
                  <a:lnTo>
                    <a:pt x="15" y="60"/>
                  </a:lnTo>
                  <a:lnTo>
                    <a:pt x="13" y="51"/>
                  </a:lnTo>
                  <a:lnTo>
                    <a:pt x="11" y="46"/>
                  </a:lnTo>
                  <a:lnTo>
                    <a:pt x="10" y="44"/>
                  </a:lnTo>
                  <a:lnTo>
                    <a:pt x="1" y="44"/>
                  </a:lnTo>
                  <a:lnTo>
                    <a:pt x="0" y="42"/>
                  </a:lnTo>
                  <a:lnTo>
                    <a:pt x="1" y="39"/>
                  </a:lnTo>
                  <a:lnTo>
                    <a:pt x="8" y="36"/>
                  </a:lnTo>
                  <a:lnTo>
                    <a:pt x="6" y="27"/>
                  </a:lnTo>
                  <a:lnTo>
                    <a:pt x="6" y="25"/>
                  </a:lnTo>
                  <a:lnTo>
                    <a:pt x="13" y="22"/>
                  </a:lnTo>
                  <a:lnTo>
                    <a:pt x="20" y="13"/>
                  </a:lnTo>
                  <a:lnTo>
                    <a:pt x="20" y="10"/>
                  </a:lnTo>
                  <a:lnTo>
                    <a:pt x="15" y="3"/>
                  </a:lnTo>
                  <a:lnTo>
                    <a:pt x="15" y="0"/>
                  </a:lnTo>
                  <a:lnTo>
                    <a:pt x="66" y="1"/>
                  </a:lnTo>
                  <a:lnTo>
                    <a:pt x="82" y="1"/>
                  </a:lnTo>
                  <a:lnTo>
                    <a:pt x="80" y="15"/>
                  </a:lnTo>
                  <a:lnTo>
                    <a:pt x="82" y="17"/>
                  </a:lnTo>
                  <a:lnTo>
                    <a:pt x="80" y="7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25" name="Freeform 1857"/>
            <p:cNvSpPr>
              <a:spLocks/>
            </p:cNvSpPr>
            <p:nvPr/>
          </p:nvSpPr>
          <p:spPr bwMode="auto">
            <a:xfrm>
              <a:off x="2317" y="1894"/>
              <a:ext cx="50" cy="33"/>
            </a:xfrm>
            <a:custGeom>
              <a:avLst/>
              <a:gdLst/>
              <a:ahLst/>
              <a:cxnLst>
                <a:cxn ang="0">
                  <a:pos x="123" y="84"/>
                </a:cxn>
                <a:cxn ang="0">
                  <a:pos x="0" y="79"/>
                </a:cxn>
                <a:cxn ang="0">
                  <a:pos x="3" y="12"/>
                </a:cxn>
                <a:cxn ang="0">
                  <a:pos x="6" y="9"/>
                </a:cxn>
                <a:cxn ang="0">
                  <a:pos x="10" y="9"/>
                </a:cxn>
                <a:cxn ang="0">
                  <a:pos x="12" y="6"/>
                </a:cxn>
                <a:cxn ang="0">
                  <a:pos x="13" y="7"/>
                </a:cxn>
                <a:cxn ang="0">
                  <a:pos x="15" y="4"/>
                </a:cxn>
                <a:cxn ang="0">
                  <a:pos x="24" y="4"/>
                </a:cxn>
                <a:cxn ang="0">
                  <a:pos x="25" y="0"/>
                </a:cxn>
                <a:cxn ang="0">
                  <a:pos x="29" y="2"/>
                </a:cxn>
                <a:cxn ang="0">
                  <a:pos x="29" y="4"/>
                </a:cxn>
                <a:cxn ang="0">
                  <a:pos x="32" y="2"/>
                </a:cxn>
                <a:cxn ang="0">
                  <a:pos x="36" y="6"/>
                </a:cxn>
                <a:cxn ang="0">
                  <a:pos x="36" y="9"/>
                </a:cxn>
                <a:cxn ang="0">
                  <a:pos x="39" y="7"/>
                </a:cxn>
                <a:cxn ang="0">
                  <a:pos x="41" y="9"/>
                </a:cxn>
                <a:cxn ang="0">
                  <a:pos x="42" y="9"/>
                </a:cxn>
                <a:cxn ang="0">
                  <a:pos x="44" y="12"/>
                </a:cxn>
                <a:cxn ang="0">
                  <a:pos x="46" y="12"/>
                </a:cxn>
                <a:cxn ang="0">
                  <a:pos x="46" y="14"/>
                </a:cxn>
                <a:cxn ang="0">
                  <a:pos x="47" y="14"/>
                </a:cxn>
                <a:cxn ang="0">
                  <a:pos x="51" y="18"/>
                </a:cxn>
                <a:cxn ang="0">
                  <a:pos x="54" y="18"/>
                </a:cxn>
                <a:cxn ang="0">
                  <a:pos x="56" y="19"/>
                </a:cxn>
                <a:cxn ang="0">
                  <a:pos x="54" y="23"/>
                </a:cxn>
                <a:cxn ang="0">
                  <a:pos x="56" y="24"/>
                </a:cxn>
                <a:cxn ang="0">
                  <a:pos x="61" y="23"/>
                </a:cxn>
                <a:cxn ang="0">
                  <a:pos x="61" y="26"/>
                </a:cxn>
                <a:cxn ang="0">
                  <a:pos x="66" y="26"/>
                </a:cxn>
                <a:cxn ang="0">
                  <a:pos x="70" y="28"/>
                </a:cxn>
                <a:cxn ang="0">
                  <a:pos x="73" y="24"/>
                </a:cxn>
                <a:cxn ang="0">
                  <a:pos x="73" y="23"/>
                </a:cxn>
                <a:cxn ang="0">
                  <a:pos x="77" y="23"/>
                </a:cxn>
                <a:cxn ang="0">
                  <a:pos x="80" y="19"/>
                </a:cxn>
                <a:cxn ang="0">
                  <a:pos x="82" y="19"/>
                </a:cxn>
                <a:cxn ang="0">
                  <a:pos x="83" y="21"/>
                </a:cxn>
                <a:cxn ang="0">
                  <a:pos x="85" y="21"/>
                </a:cxn>
                <a:cxn ang="0">
                  <a:pos x="85" y="24"/>
                </a:cxn>
                <a:cxn ang="0">
                  <a:pos x="88" y="23"/>
                </a:cxn>
                <a:cxn ang="0">
                  <a:pos x="90" y="26"/>
                </a:cxn>
                <a:cxn ang="0">
                  <a:pos x="95" y="24"/>
                </a:cxn>
                <a:cxn ang="0">
                  <a:pos x="94" y="28"/>
                </a:cxn>
                <a:cxn ang="0">
                  <a:pos x="99" y="26"/>
                </a:cxn>
                <a:cxn ang="0">
                  <a:pos x="102" y="28"/>
                </a:cxn>
                <a:cxn ang="0">
                  <a:pos x="102" y="26"/>
                </a:cxn>
                <a:cxn ang="0">
                  <a:pos x="106" y="26"/>
                </a:cxn>
                <a:cxn ang="0">
                  <a:pos x="107" y="26"/>
                </a:cxn>
                <a:cxn ang="0">
                  <a:pos x="111" y="28"/>
                </a:cxn>
                <a:cxn ang="0">
                  <a:pos x="116" y="29"/>
                </a:cxn>
                <a:cxn ang="0">
                  <a:pos x="117" y="31"/>
                </a:cxn>
                <a:cxn ang="0">
                  <a:pos x="124" y="31"/>
                </a:cxn>
                <a:cxn ang="0">
                  <a:pos x="123" y="70"/>
                </a:cxn>
                <a:cxn ang="0">
                  <a:pos x="124" y="70"/>
                </a:cxn>
                <a:cxn ang="0">
                  <a:pos x="123" y="84"/>
                </a:cxn>
              </a:cxnLst>
              <a:rect l="0" t="0" r="r" b="b"/>
              <a:pathLst>
                <a:path w="124" h="84">
                  <a:moveTo>
                    <a:pt x="123" y="84"/>
                  </a:moveTo>
                  <a:lnTo>
                    <a:pt x="0" y="79"/>
                  </a:lnTo>
                  <a:lnTo>
                    <a:pt x="3" y="12"/>
                  </a:lnTo>
                  <a:lnTo>
                    <a:pt x="6" y="9"/>
                  </a:lnTo>
                  <a:lnTo>
                    <a:pt x="10" y="9"/>
                  </a:lnTo>
                  <a:lnTo>
                    <a:pt x="12" y="6"/>
                  </a:lnTo>
                  <a:lnTo>
                    <a:pt x="13" y="7"/>
                  </a:lnTo>
                  <a:lnTo>
                    <a:pt x="15" y="4"/>
                  </a:lnTo>
                  <a:lnTo>
                    <a:pt x="24" y="4"/>
                  </a:lnTo>
                  <a:lnTo>
                    <a:pt x="25" y="0"/>
                  </a:lnTo>
                  <a:lnTo>
                    <a:pt x="29" y="2"/>
                  </a:lnTo>
                  <a:lnTo>
                    <a:pt x="29" y="4"/>
                  </a:lnTo>
                  <a:lnTo>
                    <a:pt x="32" y="2"/>
                  </a:lnTo>
                  <a:lnTo>
                    <a:pt x="36" y="6"/>
                  </a:lnTo>
                  <a:lnTo>
                    <a:pt x="36" y="9"/>
                  </a:lnTo>
                  <a:lnTo>
                    <a:pt x="39" y="7"/>
                  </a:lnTo>
                  <a:lnTo>
                    <a:pt x="41" y="9"/>
                  </a:lnTo>
                  <a:lnTo>
                    <a:pt x="42" y="9"/>
                  </a:lnTo>
                  <a:lnTo>
                    <a:pt x="44" y="12"/>
                  </a:lnTo>
                  <a:lnTo>
                    <a:pt x="46" y="12"/>
                  </a:lnTo>
                  <a:lnTo>
                    <a:pt x="46" y="14"/>
                  </a:lnTo>
                  <a:lnTo>
                    <a:pt x="47" y="14"/>
                  </a:lnTo>
                  <a:lnTo>
                    <a:pt x="51" y="18"/>
                  </a:lnTo>
                  <a:lnTo>
                    <a:pt x="54" y="18"/>
                  </a:lnTo>
                  <a:lnTo>
                    <a:pt x="56" y="19"/>
                  </a:lnTo>
                  <a:lnTo>
                    <a:pt x="54" y="23"/>
                  </a:lnTo>
                  <a:lnTo>
                    <a:pt x="56" y="24"/>
                  </a:lnTo>
                  <a:lnTo>
                    <a:pt x="61" y="23"/>
                  </a:lnTo>
                  <a:lnTo>
                    <a:pt x="61" y="26"/>
                  </a:lnTo>
                  <a:lnTo>
                    <a:pt x="66" y="26"/>
                  </a:lnTo>
                  <a:lnTo>
                    <a:pt x="70" y="28"/>
                  </a:lnTo>
                  <a:lnTo>
                    <a:pt x="73" y="24"/>
                  </a:lnTo>
                  <a:lnTo>
                    <a:pt x="73" y="23"/>
                  </a:lnTo>
                  <a:lnTo>
                    <a:pt x="77" y="23"/>
                  </a:lnTo>
                  <a:lnTo>
                    <a:pt x="80" y="19"/>
                  </a:lnTo>
                  <a:lnTo>
                    <a:pt x="82" y="19"/>
                  </a:lnTo>
                  <a:lnTo>
                    <a:pt x="83" y="21"/>
                  </a:lnTo>
                  <a:lnTo>
                    <a:pt x="85" y="21"/>
                  </a:lnTo>
                  <a:lnTo>
                    <a:pt x="85" y="24"/>
                  </a:lnTo>
                  <a:lnTo>
                    <a:pt x="88" y="23"/>
                  </a:lnTo>
                  <a:lnTo>
                    <a:pt x="90" y="26"/>
                  </a:lnTo>
                  <a:lnTo>
                    <a:pt x="95" y="24"/>
                  </a:lnTo>
                  <a:lnTo>
                    <a:pt x="94" y="28"/>
                  </a:lnTo>
                  <a:lnTo>
                    <a:pt x="99" y="26"/>
                  </a:lnTo>
                  <a:lnTo>
                    <a:pt x="102" y="28"/>
                  </a:lnTo>
                  <a:lnTo>
                    <a:pt x="102" y="26"/>
                  </a:lnTo>
                  <a:lnTo>
                    <a:pt x="106" y="26"/>
                  </a:lnTo>
                  <a:lnTo>
                    <a:pt x="107" y="26"/>
                  </a:lnTo>
                  <a:lnTo>
                    <a:pt x="111" y="28"/>
                  </a:lnTo>
                  <a:lnTo>
                    <a:pt x="116" y="29"/>
                  </a:lnTo>
                  <a:lnTo>
                    <a:pt x="117" y="31"/>
                  </a:lnTo>
                  <a:lnTo>
                    <a:pt x="124" y="31"/>
                  </a:lnTo>
                  <a:lnTo>
                    <a:pt x="123" y="70"/>
                  </a:lnTo>
                  <a:lnTo>
                    <a:pt x="124" y="70"/>
                  </a:lnTo>
                  <a:lnTo>
                    <a:pt x="123" y="8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26" name="Freeform 1858"/>
            <p:cNvSpPr>
              <a:spLocks/>
            </p:cNvSpPr>
            <p:nvPr/>
          </p:nvSpPr>
          <p:spPr bwMode="auto">
            <a:xfrm>
              <a:off x="2180" y="1884"/>
              <a:ext cx="68" cy="30"/>
            </a:xfrm>
            <a:custGeom>
              <a:avLst/>
              <a:gdLst/>
              <a:ahLst/>
              <a:cxnLst>
                <a:cxn ang="0">
                  <a:pos x="128" y="75"/>
                </a:cxn>
                <a:cxn ang="0">
                  <a:pos x="0" y="63"/>
                </a:cxn>
                <a:cxn ang="0">
                  <a:pos x="0" y="59"/>
                </a:cxn>
                <a:cxn ang="0">
                  <a:pos x="6" y="0"/>
                </a:cxn>
                <a:cxn ang="0">
                  <a:pos x="171" y="13"/>
                </a:cxn>
                <a:cxn ang="0">
                  <a:pos x="168" y="23"/>
                </a:cxn>
                <a:cxn ang="0">
                  <a:pos x="158" y="34"/>
                </a:cxn>
                <a:cxn ang="0">
                  <a:pos x="156" y="35"/>
                </a:cxn>
                <a:cxn ang="0">
                  <a:pos x="154" y="41"/>
                </a:cxn>
                <a:cxn ang="0">
                  <a:pos x="152" y="44"/>
                </a:cxn>
                <a:cxn ang="0">
                  <a:pos x="147" y="44"/>
                </a:cxn>
                <a:cxn ang="0">
                  <a:pos x="147" y="42"/>
                </a:cxn>
                <a:cxn ang="0">
                  <a:pos x="142" y="42"/>
                </a:cxn>
                <a:cxn ang="0">
                  <a:pos x="140" y="44"/>
                </a:cxn>
                <a:cxn ang="0">
                  <a:pos x="137" y="51"/>
                </a:cxn>
                <a:cxn ang="0">
                  <a:pos x="134" y="51"/>
                </a:cxn>
                <a:cxn ang="0">
                  <a:pos x="130" y="52"/>
                </a:cxn>
                <a:cxn ang="0">
                  <a:pos x="128" y="75"/>
                </a:cxn>
              </a:cxnLst>
              <a:rect l="0" t="0" r="r" b="b"/>
              <a:pathLst>
                <a:path w="171" h="75">
                  <a:moveTo>
                    <a:pt x="128" y="75"/>
                  </a:moveTo>
                  <a:lnTo>
                    <a:pt x="0" y="63"/>
                  </a:lnTo>
                  <a:lnTo>
                    <a:pt x="0" y="59"/>
                  </a:lnTo>
                  <a:lnTo>
                    <a:pt x="6" y="0"/>
                  </a:lnTo>
                  <a:lnTo>
                    <a:pt x="171" y="13"/>
                  </a:lnTo>
                  <a:lnTo>
                    <a:pt x="168" y="23"/>
                  </a:lnTo>
                  <a:lnTo>
                    <a:pt x="158" y="34"/>
                  </a:lnTo>
                  <a:lnTo>
                    <a:pt x="156" y="35"/>
                  </a:lnTo>
                  <a:lnTo>
                    <a:pt x="154" y="41"/>
                  </a:lnTo>
                  <a:lnTo>
                    <a:pt x="152" y="44"/>
                  </a:lnTo>
                  <a:lnTo>
                    <a:pt x="147" y="44"/>
                  </a:lnTo>
                  <a:lnTo>
                    <a:pt x="147" y="42"/>
                  </a:lnTo>
                  <a:lnTo>
                    <a:pt x="142" y="42"/>
                  </a:lnTo>
                  <a:lnTo>
                    <a:pt x="140" y="44"/>
                  </a:lnTo>
                  <a:lnTo>
                    <a:pt x="137" y="51"/>
                  </a:lnTo>
                  <a:lnTo>
                    <a:pt x="134" y="51"/>
                  </a:lnTo>
                  <a:lnTo>
                    <a:pt x="130" y="52"/>
                  </a:lnTo>
                  <a:lnTo>
                    <a:pt x="128" y="7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27" name="Freeform 1859"/>
            <p:cNvSpPr>
              <a:spLocks/>
            </p:cNvSpPr>
            <p:nvPr/>
          </p:nvSpPr>
          <p:spPr bwMode="auto">
            <a:xfrm>
              <a:off x="2780" y="1896"/>
              <a:ext cx="26" cy="24"/>
            </a:xfrm>
            <a:custGeom>
              <a:avLst/>
              <a:gdLst/>
              <a:ahLst/>
              <a:cxnLst>
                <a:cxn ang="0">
                  <a:pos x="18" y="59"/>
                </a:cxn>
                <a:cxn ang="0">
                  <a:pos x="2" y="61"/>
                </a:cxn>
                <a:cxn ang="0">
                  <a:pos x="0" y="1"/>
                </a:cxn>
                <a:cxn ang="0">
                  <a:pos x="53" y="0"/>
                </a:cxn>
                <a:cxn ang="0">
                  <a:pos x="59" y="10"/>
                </a:cxn>
                <a:cxn ang="0">
                  <a:pos x="59" y="20"/>
                </a:cxn>
                <a:cxn ang="0">
                  <a:pos x="59" y="29"/>
                </a:cxn>
                <a:cxn ang="0">
                  <a:pos x="62" y="41"/>
                </a:cxn>
                <a:cxn ang="0">
                  <a:pos x="62" y="49"/>
                </a:cxn>
                <a:cxn ang="0">
                  <a:pos x="64" y="58"/>
                </a:cxn>
                <a:cxn ang="0">
                  <a:pos x="18" y="59"/>
                </a:cxn>
              </a:cxnLst>
              <a:rect l="0" t="0" r="r" b="b"/>
              <a:pathLst>
                <a:path w="64" h="61">
                  <a:moveTo>
                    <a:pt x="18" y="59"/>
                  </a:moveTo>
                  <a:lnTo>
                    <a:pt x="2" y="61"/>
                  </a:lnTo>
                  <a:lnTo>
                    <a:pt x="0" y="1"/>
                  </a:lnTo>
                  <a:lnTo>
                    <a:pt x="53" y="0"/>
                  </a:lnTo>
                  <a:lnTo>
                    <a:pt x="59" y="10"/>
                  </a:lnTo>
                  <a:lnTo>
                    <a:pt x="59" y="20"/>
                  </a:lnTo>
                  <a:lnTo>
                    <a:pt x="59" y="29"/>
                  </a:lnTo>
                  <a:lnTo>
                    <a:pt x="62" y="41"/>
                  </a:lnTo>
                  <a:lnTo>
                    <a:pt x="62" y="49"/>
                  </a:lnTo>
                  <a:lnTo>
                    <a:pt x="64" y="58"/>
                  </a:lnTo>
                  <a:lnTo>
                    <a:pt x="18" y="5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28" name="Freeform 1860"/>
            <p:cNvSpPr>
              <a:spLocks/>
            </p:cNvSpPr>
            <p:nvPr/>
          </p:nvSpPr>
          <p:spPr bwMode="auto">
            <a:xfrm>
              <a:off x="2366" y="1904"/>
              <a:ext cx="35" cy="52"/>
            </a:xfrm>
            <a:custGeom>
              <a:avLst/>
              <a:gdLst/>
              <a:ahLst/>
              <a:cxnLst>
                <a:cxn ang="0">
                  <a:pos x="84" y="130"/>
                </a:cxn>
                <a:cxn ang="0">
                  <a:pos x="2" y="126"/>
                </a:cxn>
                <a:cxn ang="0">
                  <a:pos x="2" y="103"/>
                </a:cxn>
                <a:cxn ang="0">
                  <a:pos x="0" y="103"/>
                </a:cxn>
                <a:cxn ang="0">
                  <a:pos x="2" y="58"/>
                </a:cxn>
                <a:cxn ang="0">
                  <a:pos x="3" y="44"/>
                </a:cxn>
                <a:cxn ang="0">
                  <a:pos x="2" y="44"/>
                </a:cxn>
                <a:cxn ang="0">
                  <a:pos x="3" y="5"/>
                </a:cxn>
                <a:cxn ang="0">
                  <a:pos x="5" y="3"/>
                </a:cxn>
                <a:cxn ang="0">
                  <a:pos x="5" y="7"/>
                </a:cxn>
                <a:cxn ang="0">
                  <a:pos x="8" y="5"/>
                </a:cxn>
                <a:cxn ang="0">
                  <a:pos x="15" y="7"/>
                </a:cxn>
                <a:cxn ang="0">
                  <a:pos x="17" y="9"/>
                </a:cxn>
                <a:cxn ang="0">
                  <a:pos x="20" y="9"/>
                </a:cxn>
                <a:cxn ang="0">
                  <a:pos x="26" y="7"/>
                </a:cxn>
                <a:cxn ang="0">
                  <a:pos x="27" y="9"/>
                </a:cxn>
                <a:cxn ang="0">
                  <a:pos x="29" y="7"/>
                </a:cxn>
                <a:cxn ang="0">
                  <a:pos x="29" y="9"/>
                </a:cxn>
                <a:cxn ang="0">
                  <a:pos x="39" y="9"/>
                </a:cxn>
                <a:cxn ang="0">
                  <a:pos x="39" y="10"/>
                </a:cxn>
                <a:cxn ang="0">
                  <a:pos x="44" y="9"/>
                </a:cxn>
                <a:cxn ang="0">
                  <a:pos x="46" y="14"/>
                </a:cxn>
                <a:cxn ang="0">
                  <a:pos x="48" y="14"/>
                </a:cxn>
                <a:cxn ang="0">
                  <a:pos x="48" y="9"/>
                </a:cxn>
                <a:cxn ang="0">
                  <a:pos x="51" y="10"/>
                </a:cxn>
                <a:cxn ang="0">
                  <a:pos x="56" y="7"/>
                </a:cxn>
                <a:cxn ang="0">
                  <a:pos x="61" y="7"/>
                </a:cxn>
                <a:cxn ang="0">
                  <a:pos x="60" y="3"/>
                </a:cxn>
                <a:cxn ang="0">
                  <a:pos x="61" y="0"/>
                </a:cxn>
                <a:cxn ang="0">
                  <a:pos x="63" y="2"/>
                </a:cxn>
                <a:cxn ang="0">
                  <a:pos x="63" y="5"/>
                </a:cxn>
                <a:cxn ang="0">
                  <a:pos x="65" y="5"/>
                </a:cxn>
                <a:cxn ang="0">
                  <a:pos x="68" y="0"/>
                </a:cxn>
                <a:cxn ang="0">
                  <a:pos x="70" y="0"/>
                </a:cxn>
                <a:cxn ang="0">
                  <a:pos x="70" y="3"/>
                </a:cxn>
                <a:cxn ang="0">
                  <a:pos x="72" y="5"/>
                </a:cxn>
                <a:cxn ang="0">
                  <a:pos x="72" y="0"/>
                </a:cxn>
                <a:cxn ang="0">
                  <a:pos x="73" y="0"/>
                </a:cxn>
                <a:cxn ang="0">
                  <a:pos x="75" y="3"/>
                </a:cxn>
                <a:cxn ang="0">
                  <a:pos x="77" y="2"/>
                </a:cxn>
                <a:cxn ang="0">
                  <a:pos x="77" y="43"/>
                </a:cxn>
                <a:cxn ang="0">
                  <a:pos x="87" y="43"/>
                </a:cxn>
                <a:cxn ang="0">
                  <a:pos x="84" y="130"/>
                </a:cxn>
              </a:cxnLst>
              <a:rect l="0" t="0" r="r" b="b"/>
              <a:pathLst>
                <a:path w="87" h="130">
                  <a:moveTo>
                    <a:pt x="84" y="130"/>
                  </a:moveTo>
                  <a:lnTo>
                    <a:pt x="2" y="126"/>
                  </a:lnTo>
                  <a:lnTo>
                    <a:pt x="2" y="103"/>
                  </a:lnTo>
                  <a:lnTo>
                    <a:pt x="0" y="103"/>
                  </a:lnTo>
                  <a:lnTo>
                    <a:pt x="2" y="58"/>
                  </a:lnTo>
                  <a:lnTo>
                    <a:pt x="3" y="44"/>
                  </a:lnTo>
                  <a:lnTo>
                    <a:pt x="2" y="44"/>
                  </a:lnTo>
                  <a:lnTo>
                    <a:pt x="3" y="5"/>
                  </a:lnTo>
                  <a:lnTo>
                    <a:pt x="5" y="3"/>
                  </a:lnTo>
                  <a:lnTo>
                    <a:pt x="5" y="7"/>
                  </a:lnTo>
                  <a:lnTo>
                    <a:pt x="8" y="5"/>
                  </a:lnTo>
                  <a:lnTo>
                    <a:pt x="15" y="7"/>
                  </a:lnTo>
                  <a:lnTo>
                    <a:pt x="17" y="9"/>
                  </a:lnTo>
                  <a:lnTo>
                    <a:pt x="20" y="9"/>
                  </a:lnTo>
                  <a:lnTo>
                    <a:pt x="26" y="7"/>
                  </a:lnTo>
                  <a:lnTo>
                    <a:pt x="27" y="9"/>
                  </a:lnTo>
                  <a:lnTo>
                    <a:pt x="29" y="7"/>
                  </a:lnTo>
                  <a:lnTo>
                    <a:pt x="29" y="9"/>
                  </a:lnTo>
                  <a:lnTo>
                    <a:pt x="39" y="9"/>
                  </a:lnTo>
                  <a:lnTo>
                    <a:pt x="39" y="10"/>
                  </a:lnTo>
                  <a:lnTo>
                    <a:pt x="44" y="9"/>
                  </a:lnTo>
                  <a:lnTo>
                    <a:pt x="46" y="14"/>
                  </a:lnTo>
                  <a:lnTo>
                    <a:pt x="48" y="14"/>
                  </a:lnTo>
                  <a:lnTo>
                    <a:pt x="48" y="9"/>
                  </a:lnTo>
                  <a:lnTo>
                    <a:pt x="51" y="10"/>
                  </a:lnTo>
                  <a:lnTo>
                    <a:pt x="56" y="7"/>
                  </a:lnTo>
                  <a:lnTo>
                    <a:pt x="61" y="7"/>
                  </a:lnTo>
                  <a:lnTo>
                    <a:pt x="60" y="3"/>
                  </a:lnTo>
                  <a:lnTo>
                    <a:pt x="61" y="0"/>
                  </a:lnTo>
                  <a:lnTo>
                    <a:pt x="63" y="2"/>
                  </a:lnTo>
                  <a:lnTo>
                    <a:pt x="63" y="5"/>
                  </a:lnTo>
                  <a:lnTo>
                    <a:pt x="65" y="5"/>
                  </a:lnTo>
                  <a:lnTo>
                    <a:pt x="68" y="0"/>
                  </a:lnTo>
                  <a:lnTo>
                    <a:pt x="70" y="0"/>
                  </a:lnTo>
                  <a:lnTo>
                    <a:pt x="70" y="3"/>
                  </a:lnTo>
                  <a:lnTo>
                    <a:pt x="72" y="5"/>
                  </a:lnTo>
                  <a:lnTo>
                    <a:pt x="72" y="0"/>
                  </a:lnTo>
                  <a:lnTo>
                    <a:pt x="73" y="0"/>
                  </a:lnTo>
                  <a:lnTo>
                    <a:pt x="75" y="3"/>
                  </a:lnTo>
                  <a:lnTo>
                    <a:pt x="77" y="2"/>
                  </a:lnTo>
                  <a:lnTo>
                    <a:pt x="77" y="43"/>
                  </a:lnTo>
                  <a:lnTo>
                    <a:pt x="87" y="43"/>
                  </a:lnTo>
                  <a:lnTo>
                    <a:pt x="84" y="13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29" name="Freeform 1861"/>
            <p:cNvSpPr>
              <a:spLocks/>
            </p:cNvSpPr>
            <p:nvPr/>
          </p:nvSpPr>
          <p:spPr bwMode="auto">
            <a:xfrm>
              <a:off x="2229" y="1901"/>
              <a:ext cx="45" cy="48"/>
            </a:xfrm>
            <a:custGeom>
              <a:avLst/>
              <a:gdLst/>
              <a:ahLst/>
              <a:cxnLst>
                <a:cxn ang="0">
                  <a:pos x="27" y="116"/>
                </a:cxn>
                <a:cxn ang="0">
                  <a:pos x="0" y="114"/>
                </a:cxn>
                <a:cxn ang="0">
                  <a:pos x="6" y="34"/>
                </a:cxn>
                <a:cxn ang="0">
                  <a:pos x="8" y="11"/>
                </a:cxn>
                <a:cxn ang="0">
                  <a:pos x="12" y="10"/>
                </a:cxn>
                <a:cxn ang="0">
                  <a:pos x="15" y="10"/>
                </a:cxn>
                <a:cxn ang="0">
                  <a:pos x="18" y="3"/>
                </a:cxn>
                <a:cxn ang="0">
                  <a:pos x="20" y="1"/>
                </a:cxn>
                <a:cxn ang="0">
                  <a:pos x="25" y="1"/>
                </a:cxn>
                <a:cxn ang="0">
                  <a:pos x="25" y="3"/>
                </a:cxn>
                <a:cxn ang="0">
                  <a:pos x="30" y="3"/>
                </a:cxn>
                <a:cxn ang="0">
                  <a:pos x="32" y="0"/>
                </a:cxn>
                <a:cxn ang="0">
                  <a:pos x="109" y="5"/>
                </a:cxn>
                <a:cxn ang="0">
                  <a:pos x="111" y="3"/>
                </a:cxn>
                <a:cxn ang="0">
                  <a:pos x="114" y="1"/>
                </a:cxn>
                <a:cxn ang="0">
                  <a:pos x="111" y="39"/>
                </a:cxn>
                <a:cxn ang="0">
                  <a:pos x="114" y="39"/>
                </a:cxn>
                <a:cxn ang="0">
                  <a:pos x="114" y="54"/>
                </a:cxn>
                <a:cxn ang="0">
                  <a:pos x="111" y="97"/>
                </a:cxn>
                <a:cxn ang="0">
                  <a:pos x="114" y="97"/>
                </a:cxn>
                <a:cxn ang="0">
                  <a:pos x="112" y="122"/>
                </a:cxn>
                <a:cxn ang="0">
                  <a:pos x="27" y="116"/>
                </a:cxn>
              </a:cxnLst>
              <a:rect l="0" t="0" r="r" b="b"/>
              <a:pathLst>
                <a:path w="114" h="122">
                  <a:moveTo>
                    <a:pt x="27" y="116"/>
                  </a:moveTo>
                  <a:lnTo>
                    <a:pt x="0" y="114"/>
                  </a:lnTo>
                  <a:lnTo>
                    <a:pt x="6" y="34"/>
                  </a:lnTo>
                  <a:lnTo>
                    <a:pt x="8" y="11"/>
                  </a:lnTo>
                  <a:lnTo>
                    <a:pt x="12" y="10"/>
                  </a:lnTo>
                  <a:lnTo>
                    <a:pt x="15" y="10"/>
                  </a:lnTo>
                  <a:lnTo>
                    <a:pt x="18" y="3"/>
                  </a:lnTo>
                  <a:lnTo>
                    <a:pt x="20" y="1"/>
                  </a:lnTo>
                  <a:lnTo>
                    <a:pt x="25" y="1"/>
                  </a:lnTo>
                  <a:lnTo>
                    <a:pt x="25" y="3"/>
                  </a:lnTo>
                  <a:lnTo>
                    <a:pt x="30" y="3"/>
                  </a:lnTo>
                  <a:lnTo>
                    <a:pt x="32" y="0"/>
                  </a:lnTo>
                  <a:lnTo>
                    <a:pt x="109" y="5"/>
                  </a:lnTo>
                  <a:lnTo>
                    <a:pt x="111" y="3"/>
                  </a:lnTo>
                  <a:lnTo>
                    <a:pt x="114" y="1"/>
                  </a:lnTo>
                  <a:lnTo>
                    <a:pt x="111" y="39"/>
                  </a:lnTo>
                  <a:lnTo>
                    <a:pt x="114" y="39"/>
                  </a:lnTo>
                  <a:lnTo>
                    <a:pt x="114" y="54"/>
                  </a:lnTo>
                  <a:lnTo>
                    <a:pt x="111" y="97"/>
                  </a:lnTo>
                  <a:lnTo>
                    <a:pt x="114" y="97"/>
                  </a:lnTo>
                  <a:lnTo>
                    <a:pt x="112" y="122"/>
                  </a:lnTo>
                  <a:lnTo>
                    <a:pt x="27" y="11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30" name="Freeform 1862"/>
            <p:cNvSpPr>
              <a:spLocks/>
            </p:cNvSpPr>
            <p:nvPr/>
          </p:nvSpPr>
          <p:spPr bwMode="auto">
            <a:xfrm>
              <a:off x="2399" y="1921"/>
              <a:ext cx="51" cy="37"/>
            </a:xfrm>
            <a:custGeom>
              <a:avLst/>
              <a:gdLst/>
              <a:ahLst/>
              <a:cxnLst>
                <a:cxn ang="0">
                  <a:pos x="126" y="92"/>
                </a:cxn>
                <a:cxn ang="0">
                  <a:pos x="34" y="89"/>
                </a:cxn>
                <a:cxn ang="0">
                  <a:pos x="0" y="87"/>
                </a:cxn>
                <a:cxn ang="0">
                  <a:pos x="3" y="0"/>
                </a:cxn>
                <a:cxn ang="0">
                  <a:pos x="32" y="1"/>
                </a:cxn>
                <a:cxn ang="0">
                  <a:pos x="30" y="5"/>
                </a:cxn>
                <a:cxn ang="0">
                  <a:pos x="34" y="10"/>
                </a:cxn>
                <a:cxn ang="0">
                  <a:pos x="47" y="13"/>
                </a:cxn>
                <a:cxn ang="0">
                  <a:pos x="58" y="32"/>
                </a:cxn>
                <a:cxn ang="0">
                  <a:pos x="66" y="41"/>
                </a:cxn>
                <a:cxn ang="0">
                  <a:pos x="70" y="44"/>
                </a:cxn>
                <a:cxn ang="0">
                  <a:pos x="78" y="46"/>
                </a:cxn>
                <a:cxn ang="0">
                  <a:pos x="80" y="48"/>
                </a:cxn>
                <a:cxn ang="0">
                  <a:pos x="83" y="60"/>
                </a:cxn>
                <a:cxn ang="0">
                  <a:pos x="94" y="63"/>
                </a:cxn>
                <a:cxn ang="0">
                  <a:pos x="100" y="71"/>
                </a:cxn>
                <a:cxn ang="0">
                  <a:pos x="107" y="77"/>
                </a:cxn>
                <a:cxn ang="0">
                  <a:pos x="116" y="77"/>
                </a:cxn>
                <a:cxn ang="0">
                  <a:pos x="117" y="77"/>
                </a:cxn>
                <a:cxn ang="0">
                  <a:pos x="123" y="82"/>
                </a:cxn>
                <a:cxn ang="0">
                  <a:pos x="126" y="92"/>
                </a:cxn>
              </a:cxnLst>
              <a:rect l="0" t="0" r="r" b="b"/>
              <a:pathLst>
                <a:path w="126" h="92">
                  <a:moveTo>
                    <a:pt x="126" y="92"/>
                  </a:moveTo>
                  <a:lnTo>
                    <a:pt x="34" y="89"/>
                  </a:lnTo>
                  <a:lnTo>
                    <a:pt x="0" y="87"/>
                  </a:lnTo>
                  <a:lnTo>
                    <a:pt x="3" y="0"/>
                  </a:lnTo>
                  <a:lnTo>
                    <a:pt x="32" y="1"/>
                  </a:lnTo>
                  <a:lnTo>
                    <a:pt x="30" y="5"/>
                  </a:lnTo>
                  <a:lnTo>
                    <a:pt x="34" y="10"/>
                  </a:lnTo>
                  <a:lnTo>
                    <a:pt x="47" y="13"/>
                  </a:lnTo>
                  <a:lnTo>
                    <a:pt x="58" y="32"/>
                  </a:lnTo>
                  <a:lnTo>
                    <a:pt x="66" y="41"/>
                  </a:lnTo>
                  <a:lnTo>
                    <a:pt x="70" y="44"/>
                  </a:lnTo>
                  <a:lnTo>
                    <a:pt x="78" y="46"/>
                  </a:lnTo>
                  <a:lnTo>
                    <a:pt x="80" y="48"/>
                  </a:lnTo>
                  <a:lnTo>
                    <a:pt x="83" y="60"/>
                  </a:lnTo>
                  <a:lnTo>
                    <a:pt x="94" y="63"/>
                  </a:lnTo>
                  <a:lnTo>
                    <a:pt x="100" y="71"/>
                  </a:lnTo>
                  <a:lnTo>
                    <a:pt x="107" y="77"/>
                  </a:lnTo>
                  <a:lnTo>
                    <a:pt x="116" y="77"/>
                  </a:lnTo>
                  <a:lnTo>
                    <a:pt x="117" y="77"/>
                  </a:lnTo>
                  <a:lnTo>
                    <a:pt x="123" y="82"/>
                  </a:lnTo>
                  <a:lnTo>
                    <a:pt x="126" y="9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31" name="Freeform 1863"/>
            <p:cNvSpPr>
              <a:spLocks/>
            </p:cNvSpPr>
            <p:nvPr/>
          </p:nvSpPr>
          <p:spPr bwMode="auto">
            <a:xfrm>
              <a:off x="2411" y="1921"/>
              <a:ext cx="60" cy="47"/>
            </a:xfrm>
            <a:custGeom>
              <a:avLst/>
              <a:gdLst/>
              <a:ahLst/>
              <a:cxnLst>
                <a:cxn ang="0">
                  <a:pos x="96" y="91"/>
                </a:cxn>
                <a:cxn ang="0">
                  <a:pos x="93" y="81"/>
                </a:cxn>
                <a:cxn ang="0">
                  <a:pos x="87" y="76"/>
                </a:cxn>
                <a:cxn ang="0">
                  <a:pos x="86" y="76"/>
                </a:cxn>
                <a:cxn ang="0">
                  <a:pos x="77" y="76"/>
                </a:cxn>
                <a:cxn ang="0">
                  <a:pos x="70" y="70"/>
                </a:cxn>
                <a:cxn ang="0">
                  <a:pos x="64" y="62"/>
                </a:cxn>
                <a:cxn ang="0">
                  <a:pos x="53" y="59"/>
                </a:cxn>
                <a:cxn ang="0">
                  <a:pos x="50" y="47"/>
                </a:cxn>
                <a:cxn ang="0">
                  <a:pos x="48" y="45"/>
                </a:cxn>
                <a:cxn ang="0">
                  <a:pos x="40" y="43"/>
                </a:cxn>
                <a:cxn ang="0">
                  <a:pos x="36" y="40"/>
                </a:cxn>
                <a:cxn ang="0">
                  <a:pos x="28" y="31"/>
                </a:cxn>
                <a:cxn ang="0">
                  <a:pos x="17" y="12"/>
                </a:cxn>
                <a:cxn ang="0">
                  <a:pos x="4" y="9"/>
                </a:cxn>
                <a:cxn ang="0">
                  <a:pos x="0" y="4"/>
                </a:cxn>
                <a:cxn ang="0">
                  <a:pos x="2" y="0"/>
                </a:cxn>
                <a:cxn ang="0">
                  <a:pos x="62" y="4"/>
                </a:cxn>
                <a:cxn ang="0">
                  <a:pos x="72" y="4"/>
                </a:cxn>
                <a:cxn ang="0">
                  <a:pos x="72" y="24"/>
                </a:cxn>
                <a:cxn ang="0">
                  <a:pos x="75" y="24"/>
                </a:cxn>
                <a:cxn ang="0">
                  <a:pos x="144" y="57"/>
                </a:cxn>
                <a:cxn ang="0">
                  <a:pos x="149" y="59"/>
                </a:cxn>
                <a:cxn ang="0">
                  <a:pos x="149" y="60"/>
                </a:cxn>
                <a:cxn ang="0">
                  <a:pos x="144" y="69"/>
                </a:cxn>
                <a:cxn ang="0">
                  <a:pos x="144" y="74"/>
                </a:cxn>
                <a:cxn ang="0">
                  <a:pos x="144" y="84"/>
                </a:cxn>
                <a:cxn ang="0">
                  <a:pos x="144" y="89"/>
                </a:cxn>
                <a:cxn ang="0">
                  <a:pos x="145" y="94"/>
                </a:cxn>
                <a:cxn ang="0">
                  <a:pos x="142" y="100"/>
                </a:cxn>
                <a:cxn ang="0">
                  <a:pos x="144" y="103"/>
                </a:cxn>
                <a:cxn ang="0">
                  <a:pos x="142" y="105"/>
                </a:cxn>
                <a:cxn ang="0">
                  <a:pos x="142" y="108"/>
                </a:cxn>
                <a:cxn ang="0">
                  <a:pos x="139" y="113"/>
                </a:cxn>
                <a:cxn ang="0">
                  <a:pos x="137" y="113"/>
                </a:cxn>
                <a:cxn ang="0">
                  <a:pos x="137" y="117"/>
                </a:cxn>
                <a:cxn ang="0">
                  <a:pos x="120" y="110"/>
                </a:cxn>
                <a:cxn ang="0">
                  <a:pos x="110" y="103"/>
                </a:cxn>
                <a:cxn ang="0">
                  <a:pos x="101" y="100"/>
                </a:cxn>
                <a:cxn ang="0">
                  <a:pos x="96" y="91"/>
                </a:cxn>
              </a:cxnLst>
              <a:rect l="0" t="0" r="r" b="b"/>
              <a:pathLst>
                <a:path w="149" h="117">
                  <a:moveTo>
                    <a:pt x="96" y="91"/>
                  </a:moveTo>
                  <a:lnTo>
                    <a:pt x="93" y="81"/>
                  </a:lnTo>
                  <a:lnTo>
                    <a:pt x="87" y="76"/>
                  </a:lnTo>
                  <a:lnTo>
                    <a:pt x="86" y="76"/>
                  </a:lnTo>
                  <a:lnTo>
                    <a:pt x="77" y="76"/>
                  </a:lnTo>
                  <a:lnTo>
                    <a:pt x="70" y="70"/>
                  </a:lnTo>
                  <a:lnTo>
                    <a:pt x="64" y="62"/>
                  </a:lnTo>
                  <a:lnTo>
                    <a:pt x="53" y="59"/>
                  </a:lnTo>
                  <a:lnTo>
                    <a:pt x="50" y="47"/>
                  </a:lnTo>
                  <a:lnTo>
                    <a:pt x="48" y="45"/>
                  </a:lnTo>
                  <a:lnTo>
                    <a:pt x="40" y="43"/>
                  </a:lnTo>
                  <a:lnTo>
                    <a:pt x="36" y="40"/>
                  </a:lnTo>
                  <a:lnTo>
                    <a:pt x="28" y="31"/>
                  </a:lnTo>
                  <a:lnTo>
                    <a:pt x="17" y="12"/>
                  </a:lnTo>
                  <a:lnTo>
                    <a:pt x="4" y="9"/>
                  </a:lnTo>
                  <a:lnTo>
                    <a:pt x="0" y="4"/>
                  </a:lnTo>
                  <a:lnTo>
                    <a:pt x="2" y="0"/>
                  </a:lnTo>
                  <a:lnTo>
                    <a:pt x="62" y="4"/>
                  </a:lnTo>
                  <a:lnTo>
                    <a:pt x="72" y="4"/>
                  </a:lnTo>
                  <a:lnTo>
                    <a:pt x="72" y="24"/>
                  </a:lnTo>
                  <a:lnTo>
                    <a:pt x="75" y="24"/>
                  </a:lnTo>
                  <a:lnTo>
                    <a:pt x="144" y="57"/>
                  </a:lnTo>
                  <a:lnTo>
                    <a:pt x="149" y="59"/>
                  </a:lnTo>
                  <a:lnTo>
                    <a:pt x="149" y="60"/>
                  </a:lnTo>
                  <a:lnTo>
                    <a:pt x="144" y="69"/>
                  </a:lnTo>
                  <a:lnTo>
                    <a:pt x="144" y="74"/>
                  </a:lnTo>
                  <a:lnTo>
                    <a:pt x="144" y="84"/>
                  </a:lnTo>
                  <a:lnTo>
                    <a:pt x="144" y="89"/>
                  </a:lnTo>
                  <a:lnTo>
                    <a:pt x="145" y="94"/>
                  </a:lnTo>
                  <a:lnTo>
                    <a:pt x="142" y="100"/>
                  </a:lnTo>
                  <a:lnTo>
                    <a:pt x="144" y="103"/>
                  </a:lnTo>
                  <a:lnTo>
                    <a:pt x="142" y="105"/>
                  </a:lnTo>
                  <a:lnTo>
                    <a:pt x="142" y="108"/>
                  </a:lnTo>
                  <a:lnTo>
                    <a:pt x="139" y="113"/>
                  </a:lnTo>
                  <a:lnTo>
                    <a:pt x="137" y="113"/>
                  </a:lnTo>
                  <a:lnTo>
                    <a:pt x="137" y="117"/>
                  </a:lnTo>
                  <a:lnTo>
                    <a:pt x="120" y="110"/>
                  </a:lnTo>
                  <a:lnTo>
                    <a:pt x="110" y="103"/>
                  </a:lnTo>
                  <a:lnTo>
                    <a:pt x="101" y="100"/>
                  </a:lnTo>
                  <a:lnTo>
                    <a:pt x="96" y="9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32" name="Freeform 1864"/>
            <p:cNvSpPr>
              <a:spLocks/>
            </p:cNvSpPr>
            <p:nvPr/>
          </p:nvSpPr>
          <p:spPr bwMode="auto">
            <a:xfrm>
              <a:off x="2440" y="1923"/>
              <a:ext cx="29" cy="21"/>
            </a:xfrm>
            <a:custGeom>
              <a:avLst/>
              <a:gdLst/>
              <a:ahLst/>
              <a:cxnLst>
                <a:cxn ang="0">
                  <a:pos x="72" y="53"/>
                </a:cxn>
                <a:cxn ang="0">
                  <a:pos x="3" y="20"/>
                </a:cxn>
                <a:cxn ang="0">
                  <a:pos x="0" y="20"/>
                </a:cxn>
                <a:cxn ang="0">
                  <a:pos x="0" y="0"/>
                </a:cxn>
                <a:cxn ang="0">
                  <a:pos x="48" y="2"/>
                </a:cxn>
                <a:cxn ang="0">
                  <a:pos x="73" y="2"/>
                </a:cxn>
                <a:cxn ang="0">
                  <a:pos x="72" y="53"/>
                </a:cxn>
              </a:cxnLst>
              <a:rect l="0" t="0" r="r" b="b"/>
              <a:pathLst>
                <a:path w="73" h="53">
                  <a:moveTo>
                    <a:pt x="72" y="53"/>
                  </a:moveTo>
                  <a:lnTo>
                    <a:pt x="3" y="20"/>
                  </a:lnTo>
                  <a:lnTo>
                    <a:pt x="0" y="20"/>
                  </a:lnTo>
                  <a:lnTo>
                    <a:pt x="0" y="0"/>
                  </a:lnTo>
                  <a:lnTo>
                    <a:pt x="48" y="2"/>
                  </a:lnTo>
                  <a:lnTo>
                    <a:pt x="73" y="2"/>
                  </a:lnTo>
                  <a:lnTo>
                    <a:pt x="72" y="5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33" name="Freeform 1865"/>
            <p:cNvSpPr>
              <a:spLocks/>
            </p:cNvSpPr>
            <p:nvPr/>
          </p:nvSpPr>
          <p:spPr bwMode="auto">
            <a:xfrm>
              <a:off x="2469" y="1924"/>
              <a:ext cx="36" cy="22"/>
            </a:xfrm>
            <a:custGeom>
              <a:avLst/>
              <a:gdLst/>
              <a:ahLst/>
              <a:cxnLst>
                <a:cxn ang="0">
                  <a:pos x="5" y="54"/>
                </a:cxn>
                <a:cxn ang="0">
                  <a:pos x="5" y="53"/>
                </a:cxn>
                <a:cxn ang="0">
                  <a:pos x="0" y="51"/>
                </a:cxn>
                <a:cxn ang="0">
                  <a:pos x="1" y="0"/>
                </a:cxn>
                <a:cxn ang="0">
                  <a:pos x="20" y="0"/>
                </a:cxn>
                <a:cxn ang="0">
                  <a:pos x="63" y="1"/>
                </a:cxn>
                <a:cxn ang="0">
                  <a:pos x="89" y="1"/>
                </a:cxn>
                <a:cxn ang="0">
                  <a:pos x="89" y="56"/>
                </a:cxn>
                <a:cxn ang="0">
                  <a:pos x="60" y="56"/>
                </a:cxn>
                <a:cxn ang="0">
                  <a:pos x="5" y="54"/>
                </a:cxn>
              </a:cxnLst>
              <a:rect l="0" t="0" r="r" b="b"/>
              <a:pathLst>
                <a:path w="89" h="56">
                  <a:moveTo>
                    <a:pt x="5" y="54"/>
                  </a:moveTo>
                  <a:lnTo>
                    <a:pt x="5" y="53"/>
                  </a:lnTo>
                  <a:lnTo>
                    <a:pt x="0" y="51"/>
                  </a:lnTo>
                  <a:lnTo>
                    <a:pt x="1" y="0"/>
                  </a:lnTo>
                  <a:lnTo>
                    <a:pt x="20" y="0"/>
                  </a:lnTo>
                  <a:lnTo>
                    <a:pt x="63" y="1"/>
                  </a:lnTo>
                  <a:lnTo>
                    <a:pt x="89" y="1"/>
                  </a:lnTo>
                  <a:lnTo>
                    <a:pt x="89" y="56"/>
                  </a:lnTo>
                  <a:lnTo>
                    <a:pt x="60" y="56"/>
                  </a:lnTo>
                  <a:lnTo>
                    <a:pt x="5" y="5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34" name="Freeform 1866"/>
            <p:cNvSpPr>
              <a:spLocks/>
            </p:cNvSpPr>
            <p:nvPr/>
          </p:nvSpPr>
          <p:spPr bwMode="auto">
            <a:xfrm>
              <a:off x="2177" y="1910"/>
              <a:ext cx="54" cy="36"/>
            </a:xfrm>
            <a:custGeom>
              <a:avLst/>
              <a:gdLst/>
              <a:ahLst/>
              <a:cxnLst>
                <a:cxn ang="0">
                  <a:pos x="128" y="92"/>
                </a:cxn>
                <a:cxn ang="0">
                  <a:pos x="68" y="87"/>
                </a:cxn>
                <a:cxn ang="0">
                  <a:pos x="0" y="80"/>
                </a:cxn>
                <a:cxn ang="0">
                  <a:pos x="6" y="0"/>
                </a:cxn>
                <a:cxn ang="0">
                  <a:pos x="134" y="12"/>
                </a:cxn>
                <a:cxn ang="0">
                  <a:pos x="128" y="92"/>
                </a:cxn>
              </a:cxnLst>
              <a:rect l="0" t="0" r="r" b="b"/>
              <a:pathLst>
                <a:path w="134" h="92">
                  <a:moveTo>
                    <a:pt x="128" y="92"/>
                  </a:moveTo>
                  <a:lnTo>
                    <a:pt x="68" y="87"/>
                  </a:lnTo>
                  <a:lnTo>
                    <a:pt x="0" y="80"/>
                  </a:lnTo>
                  <a:lnTo>
                    <a:pt x="6" y="0"/>
                  </a:lnTo>
                  <a:lnTo>
                    <a:pt x="134" y="12"/>
                  </a:lnTo>
                  <a:lnTo>
                    <a:pt x="128" y="9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35" name="Freeform 1867"/>
            <p:cNvSpPr>
              <a:spLocks/>
            </p:cNvSpPr>
            <p:nvPr/>
          </p:nvSpPr>
          <p:spPr bwMode="auto">
            <a:xfrm>
              <a:off x="2273" y="1922"/>
              <a:ext cx="44" cy="30"/>
            </a:xfrm>
            <a:custGeom>
              <a:avLst/>
              <a:gdLst/>
              <a:ahLst/>
              <a:cxnLst>
                <a:cxn ang="0">
                  <a:pos x="107" y="75"/>
                </a:cxn>
                <a:cxn ang="0">
                  <a:pos x="1" y="68"/>
                </a:cxn>
                <a:cxn ang="0">
                  <a:pos x="3" y="43"/>
                </a:cxn>
                <a:cxn ang="0">
                  <a:pos x="0" y="43"/>
                </a:cxn>
                <a:cxn ang="0">
                  <a:pos x="3" y="0"/>
                </a:cxn>
                <a:cxn ang="0">
                  <a:pos x="111" y="7"/>
                </a:cxn>
                <a:cxn ang="0">
                  <a:pos x="107" y="75"/>
                </a:cxn>
              </a:cxnLst>
              <a:rect l="0" t="0" r="r" b="b"/>
              <a:pathLst>
                <a:path w="111" h="75">
                  <a:moveTo>
                    <a:pt x="107" y="75"/>
                  </a:moveTo>
                  <a:lnTo>
                    <a:pt x="1" y="68"/>
                  </a:lnTo>
                  <a:lnTo>
                    <a:pt x="3" y="43"/>
                  </a:lnTo>
                  <a:lnTo>
                    <a:pt x="0" y="43"/>
                  </a:lnTo>
                  <a:lnTo>
                    <a:pt x="3" y="0"/>
                  </a:lnTo>
                  <a:lnTo>
                    <a:pt x="111" y="7"/>
                  </a:lnTo>
                  <a:lnTo>
                    <a:pt x="107" y="7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36" name="Freeform 1868"/>
            <p:cNvSpPr>
              <a:spLocks/>
            </p:cNvSpPr>
            <p:nvPr/>
          </p:nvSpPr>
          <p:spPr bwMode="auto">
            <a:xfrm>
              <a:off x="2316" y="1925"/>
              <a:ext cx="51" cy="29"/>
            </a:xfrm>
            <a:custGeom>
              <a:avLst/>
              <a:gdLst/>
              <a:ahLst/>
              <a:cxnLst>
                <a:cxn ang="0">
                  <a:pos x="127" y="73"/>
                </a:cxn>
                <a:cxn ang="0">
                  <a:pos x="0" y="68"/>
                </a:cxn>
                <a:cxn ang="0">
                  <a:pos x="4" y="0"/>
                </a:cxn>
                <a:cxn ang="0">
                  <a:pos x="127" y="5"/>
                </a:cxn>
                <a:cxn ang="0">
                  <a:pos x="125" y="50"/>
                </a:cxn>
                <a:cxn ang="0">
                  <a:pos x="127" y="50"/>
                </a:cxn>
                <a:cxn ang="0">
                  <a:pos x="127" y="73"/>
                </a:cxn>
              </a:cxnLst>
              <a:rect l="0" t="0" r="r" b="b"/>
              <a:pathLst>
                <a:path w="127" h="73">
                  <a:moveTo>
                    <a:pt x="127" y="73"/>
                  </a:moveTo>
                  <a:lnTo>
                    <a:pt x="0" y="68"/>
                  </a:lnTo>
                  <a:lnTo>
                    <a:pt x="4" y="0"/>
                  </a:lnTo>
                  <a:lnTo>
                    <a:pt x="127" y="5"/>
                  </a:lnTo>
                  <a:lnTo>
                    <a:pt x="125" y="50"/>
                  </a:lnTo>
                  <a:lnTo>
                    <a:pt x="127" y="50"/>
                  </a:lnTo>
                  <a:lnTo>
                    <a:pt x="127" y="7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37" name="Freeform 1869"/>
            <p:cNvSpPr>
              <a:spLocks/>
            </p:cNvSpPr>
            <p:nvPr/>
          </p:nvSpPr>
          <p:spPr bwMode="auto">
            <a:xfrm>
              <a:off x="2466" y="1945"/>
              <a:ext cx="27" cy="28"/>
            </a:xfrm>
            <a:custGeom>
              <a:avLst/>
              <a:gdLst/>
              <a:ahLst/>
              <a:cxnLst>
                <a:cxn ang="0">
                  <a:pos x="0" y="57"/>
                </a:cxn>
                <a:cxn ang="0">
                  <a:pos x="0" y="53"/>
                </a:cxn>
                <a:cxn ang="0">
                  <a:pos x="2" y="53"/>
                </a:cxn>
                <a:cxn ang="0">
                  <a:pos x="5" y="48"/>
                </a:cxn>
                <a:cxn ang="0">
                  <a:pos x="5" y="45"/>
                </a:cxn>
                <a:cxn ang="0">
                  <a:pos x="7" y="43"/>
                </a:cxn>
                <a:cxn ang="0">
                  <a:pos x="5" y="40"/>
                </a:cxn>
                <a:cxn ang="0">
                  <a:pos x="8" y="34"/>
                </a:cxn>
                <a:cxn ang="0">
                  <a:pos x="7" y="29"/>
                </a:cxn>
                <a:cxn ang="0">
                  <a:pos x="7" y="24"/>
                </a:cxn>
                <a:cxn ang="0">
                  <a:pos x="7" y="14"/>
                </a:cxn>
                <a:cxn ang="0">
                  <a:pos x="7" y="9"/>
                </a:cxn>
                <a:cxn ang="0">
                  <a:pos x="12" y="0"/>
                </a:cxn>
                <a:cxn ang="0">
                  <a:pos x="67" y="2"/>
                </a:cxn>
                <a:cxn ang="0">
                  <a:pos x="65" y="55"/>
                </a:cxn>
                <a:cxn ang="0">
                  <a:pos x="60" y="58"/>
                </a:cxn>
                <a:cxn ang="0">
                  <a:pos x="55" y="55"/>
                </a:cxn>
                <a:cxn ang="0">
                  <a:pos x="48" y="57"/>
                </a:cxn>
                <a:cxn ang="0">
                  <a:pos x="46" y="57"/>
                </a:cxn>
                <a:cxn ang="0">
                  <a:pos x="43" y="53"/>
                </a:cxn>
                <a:cxn ang="0">
                  <a:pos x="34" y="55"/>
                </a:cxn>
                <a:cxn ang="0">
                  <a:pos x="34" y="58"/>
                </a:cxn>
                <a:cxn ang="0">
                  <a:pos x="29" y="65"/>
                </a:cxn>
                <a:cxn ang="0">
                  <a:pos x="24" y="69"/>
                </a:cxn>
                <a:cxn ang="0">
                  <a:pos x="20" y="70"/>
                </a:cxn>
                <a:cxn ang="0">
                  <a:pos x="15" y="69"/>
                </a:cxn>
                <a:cxn ang="0">
                  <a:pos x="5" y="62"/>
                </a:cxn>
                <a:cxn ang="0">
                  <a:pos x="5" y="60"/>
                </a:cxn>
                <a:cxn ang="0">
                  <a:pos x="2" y="58"/>
                </a:cxn>
                <a:cxn ang="0">
                  <a:pos x="0" y="57"/>
                </a:cxn>
              </a:cxnLst>
              <a:rect l="0" t="0" r="r" b="b"/>
              <a:pathLst>
                <a:path w="67" h="70">
                  <a:moveTo>
                    <a:pt x="0" y="57"/>
                  </a:moveTo>
                  <a:lnTo>
                    <a:pt x="0" y="53"/>
                  </a:lnTo>
                  <a:lnTo>
                    <a:pt x="2" y="53"/>
                  </a:lnTo>
                  <a:lnTo>
                    <a:pt x="5" y="48"/>
                  </a:lnTo>
                  <a:lnTo>
                    <a:pt x="5" y="45"/>
                  </a:lnTo>
                  <a:lnTo>
                    <a:pt x="7" y="43"/>
                  </a:lnTo>
                  <a:lnTo>
                    <a:pt x="5" y="40"/>
                  </a:lnTo>
                  <a:lnTo>
                    <a:pt x="8" y="34"/>
                  </a:lnTo>
                  <a:lnTo>
                    <a:pt x="7" y="29"/>
                  </a:lnTo>
                  <a:lnTo>
                    <a:pt x="7" y="24"/>
                  </a:lnTo>
                  <a:lnTo>
                    <a:pt x="7" y="14"/>
                  </a:lnTo>
                  <a:lnTo>
                    <a:pt x="7" y="9"/>
                  </a:lnTo>
                  <a:lnTo>
                    <a:pt x="12" y="0"/>
                  </a:lnTo>
                  <a:lnTo>
                    <a:pt x="67" y="2"/>
                  </a:lnTo>
                  <a:lnTo>
                    <a:pt x="65" y="55"/>
                  </a:lnTo>
                  <a:lnTo>
                    <a:pt x="60" y="58"/>
                  </a:lnTo>
                  <a:lnTo>
                    <a:pt x="55" y="55"/>
                  </a:lnTo>
                  <a:lnTo>
                    <a:pt x="48" y="57"/>
                  </a:lnTo>
                  <a:lnTo>
                    <a:pt x="46" y="57"/>
                  </a:lnTo>
                  <a:lnTo>
                    <a:pt x="43" y="53"/>
                  </a:lnTo>
                  <a:lnTo>
                    <a:pt x="34" y="55"/>
                  </a:lnTo>
                  <a:lnTo>
                    <a:pt x="34" y="58"/>
                  </a:lnTo>
                  <a:lnTo>
                    <a:pt x="29" y="65"/>
                  </a:lnTo>
                  <a:lnTo>
                    <a:pt x="24" y="69"/>
                  </a:lnTo>
                  <a:lnTo>
                    <a:pt x="20" y="70"/>
                  </a:lnTo>
                  <a:lnTo>
                    <a:pt x="15" y="69"/>
                  </a:lnTo>
                  <a:lnTo>
                    <a:pt x="5" y="62"/>
                  </a:lnTo>
                  <a:lnTo>
                    <a:pt x="5" y="60"/>
                  </a:lnTo>
                  <a:lnTo>
                    <a:pt x="2" y="58"/>
                  </a:lnTo>
                  <a:lnTo>
                    <a:pt x="0" y="5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38" name="Freeform 1870"/>
            <p:cNvSpPr>
              <a:spLocks/>
            </p:cNvSpPr>
            <p:nvPr/>
          </p:nvSpPr>
          <p:spPr bwMode="auto">
            <a:xfrm>
              <a:off x="2799" y="1599"/>
              <a:ext cx="69" cy="53"/>
            </a:xfrm>
            <a:custGeom>
              <a:avLst/>
              <a:gdLst/>
              <a:ahLst/>
              <a:cxnLst>
                <a:cxn ang="0">
                  <a:pos x="0" y="10"/>
                </a:cxn>
                <a:cxn ang="0">
                  <a:pos x="18" y="0"/>
                </a:cxn>
                <a:cxn ang="0">
                  <a:pos x="32" y="27"/>
                </a:cxn>
                <a:cxn ang="0">
                  <a:pos x="53" y="20"/>
                </a:cxn>
                <a:cxn ang="0">
                  <a:pos x="54" y="25"/>
                </a:cxn>
                <a:cxn ang="0">
                  <a:pos x="100" y="19"/>
                </a:cxn>
                <a:cxn ang="0">
                  <a:pos x="114" y="22"/>
                </a:cxn>
                <a:cxn ang="0">
                  <a:pos x="119" y="32"/>
                </a:cxn>
                <a:cxn ang="0">
                  <a:pos x="129" y="37"/>
                </a:cxn>
                <a:cxn ang="0">
                  <a:pos x="146" y="31"/>
                </a:cxn>
                <a:cxn ang="0">
                  <a:pos x="172" y="32"/>
                </a:cxn>
                <a:cxn ang="0">
                  <a:pos x="160" y="36"/>
                </a:cxn>
                <a:cxn ang="0">
                  <a:pos x="160" y="41"/>
                </a:cxn>
                <a:cxn ang="0">
                  <a:pos x="121" y="66"/>
                </a:cxn>
                <a:cxn ang="0">
                  <a:pos x="63" y="89"/>
                </a:cxn>
                <a:cxn ang="0">
                  <a:pos x="6" y="133"/>
                </a:cxn>
                <a:cxn ang="0">
                  <a:pos x="0" y="10"/>
                </a:cxn>
              </a:cxnLst>
              <a:rect l="0" t="0" r="r" b="b"/>
              <a:pathLst>
                <a:path w="172" h="133">
                  <a:moveTo>
                    <a:pt x="0" y="10"/>
                  </a:moveTo>
                  <a:lnTo>
                    <a:pt x="18" y="0"/>
                  </a:lnTo>
                  <a:lnTo>
                    <a:pt x="32" y="27"/>
                  </a:lnTo>
                  <a:lnTo>
                    <a:pt x="53" y="20"/>
                  </a:lnTo>
                  <a:lnTo>
                    <a:pt x="54" y="25"/>
                  </a:lnTo>
                  <a:lnTo>
                    <a:pt x="100" y="19"/>
                  </a:lnTo>
                  <a:lnTo>
                    <a:pt x="114" y="22"/>
                  </a:lnTo>
                  <a:lnTo>
                    <a:pt x="119" y="32"/>
                  </a:lnTo>
                  <a:lnTo>
                    <a:pt x="129" y="37"/>
                  </a:lnTo>
                  <a:lnTo>
                    <a:pt x="146" y="31"/>
                  </a:lnTo>
                  <a:lnTo>
                    <a:pt x="172" y="32"/>
                  </a:lnTo>
                  <a:lnTo>
                    <a:pt x="160" y="36"/>
                  </a:lnTo>
                  <a:lnTo>
                    <a:pt x="160" y="41"/>
                  </a:lnTo>
                  <a:lnTo>
                    <a:pt x="121" y="66"/>
                  </a:lnTo>
                  <a:lnTo>
                    <a:pt x="63" y="89"/>
                  </a:lnTo>
                  <a:lnTo>
                    <a:pt x="6" y="133"/>
                  </a:lnTo>
                  <a:lnTo>
                    <a:pt x="0" y="1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39" name="Freeform 1871"/>
            <p:cNvSpPr>
              <a:spLocks/>
            </p:cNvSpPr>
            <p:nvPr/>
          </p:nvSpPr>
          <p:spPr bwMode="auto">
            <a:xfrm>
              <a:off x="1711" y="1473"/>
              <a:ext cx="95" cy="106"/>
            </a:xfrm>
            <a:custGeom>
              <a:avLst/>
              <a:gdLst/>
              <a:ahLst/>
              <a:cxnLst>
                <a:cxn ang="0">
                  <a:pos x="145" y="244"/>
                </a:cxn>
                <a:cxn ang="0">
                  <a:pos x="151" y="235"/>
                </a:cxn>
                <a:cxn ang="0">
                  <a:pos x="144" y="228"/>
                </a:cxn>
                <a:cxn ang="0">
                  <a:pos x="145" y="218"/>
                </a:cxn>
                <a:cxn ang="0">
                  <a:pos x="149" y="204"/>
                </a:cxn>
                <a:cxn ang="0">
                  <a:pos x="140" y="193"/>
                </a:cxn>
                <a:cxn ang="0">
                  <a:pos x="132" y="186"/>
                </a:cxn>
                <a:cxn ang="0">
                  <a:pos x="130" y="174"/>
                </a:cxn>
                <a:cxn ang="0">
                  <a:pos x="110" y="174"/>
                </a:cxn>
                <a:cxn ang="0">
                  <a:pos x="108" y="179"/>
                </a:cxn>
                <a:cxn ang="0">
                  <a:pos x="58" y="175"/>
                </a:cxn>
                <a:cxn ang="0">
                  <a:pos x="53" y="203"/>
                </a:cxn>
                <a:cxn ang="0">
                  <a:pos x="0" y="179"/>
                </a:cxn>
                <a:cxn ang="0">
                  <a:pos x="2" y="155"/>
                </a:cxn>
                <a:cxn ang="0">
                  <a:pos x="40" y="68"/>
                </a:cxn>
                <a:cxn ang="0">
                  <a:pos x="63" y="58"/>
                </a:cxn>
                <a:cxn ang="0">
                  <a:pos x="62" y="51"/>
                </a:cxn>
                <a:cxn ang="0">
                  <a:pos x="70" y="44"/>
                </a:cxn>
                <a:cxn ang="0">
                  <a:pos x="62" y="29"/>
                </a:cxn>
                <a:cxn ang="0">
                  <a:pos x="65" y="12"/>
                </a:cxn>
                <a:cxn ang="0">
                  <a:pos x="67" y="0"/>
                </a:cxn>
                <a:cxn ang="0">
                  <a:pos x="139" y="20"/>
                </a:cxn>
                <a:cxn ang="0">
                  <a:pos x="140" y="27"/>
                </a:cxn>
                <a:cxn ang="0">
                  <a:pos x="139" y="34"/>
                </a:cxn>
                <a:cxn ang="0">
                  <a:pos x="142" y="44"/>
                </a:cxn>
                <a:cxn ang="0">
                  <a:pos x="152" y="42"/>
                </a:cxn>
                <a:cxn ang="0">
                  <a:pos x="161" y="46"/>
                </a:cxn>
                <a:cxn ang="0">
                  <a:pos x="164" y="56"/>
                </a:cxn>
                <a:cxn ang="0">
                  <a:pos x="169" y="70"/>
                </a:cxn>
                <a:cxn ang="0">
                  <a:pos x="166" y="76"/>
                </a:cxn>
                <a:cxn ang="0">
                  <a:pos x="169" y="88"/>
                </a:cxn>
                <a:cxn ang="0">
                  <a:pos x="183" y="93"/>
                </a:cxn>
                <a:cxn ang="0">
                  <a:pos x="186" y="117"/>
                </a:cxn>
                <a:cxn ang="0">
                  <a:pos x="198" y="124"/>
                </a:cxn>
                <a:cxn ang="0">
                  <a:pos x="195" y="143"/>
                </a:cxn>
                <a:cxn ang="0">
                  <a:pos x="197" y="146"/>
                </a:cxn>
                <a:cxn ang="0">
                  <a:pos x="205" y="153"/>
                </a:cxn>
                <a:cxn ang="0">
                  <a:pos x="205" y="167"/>
                </a:cxn>
                <a:cxn ang="0">
                  <a:pos x="214" y="172"/>
                </a:cxn>
                <a:cxn ang="0">
                  <a:pos x="224" y="175"/>
                </a:cxn>
                <a:cxn ang="0">
                  <a:pos x="231" y="181"/>
                </a:cxn>
                <a:cxn ang="0">
                  <a:pos x="236" y="193"/>
                </a:cxn>
                <a:cxn ang="0">
                  <a:pos x="239" y="206"/>
                </a:cxn>
                <a:cxn ang="0">
                  <a:pos x="222" y="211"/>
                </a:cxn>
                <a:cxn ang="0">
                  <a:pos x="214" y="215"/>
                </a:cxn>
                <a:cxn ang="0">
                  <a:pos x="209" y="240"/>
                </a:cxn>
                <a:cxn ang="0">
                  <a:pos x="200" y="247"/>
                </a:cxn>
                <a:cxn ang="0">
                  <a:pos x="162" y="256"/>
                </a:cxn>
              </a:cxnLst>
              <a:rect l="0" t="0" r="r" b="b"/>
              <a:pathLst>
                <a:path w="239" h="263">
                  <a:moveTo>
                    <a:pt x="162" y="256"/>
                  </a:moveTo>
                  <a:lnTo>
                    <a:pt x="144" y="252"/>
                  </a:lnTo>
                  <a:lnTo>
                    <a:pt x="145" y="244"/>
                  </a:lnTo>
                  <a:lnTo>
                    <a:pt x="151" y="240"/>
                  </a:lnTo>
                  <a:lnTo>
                    <a:pt x="151" y="237"/>
                  </a:lnTo>
                  <a:lnTo>
                    <a:pt x="151" y="235"/>
                  </a:lnTo>
                  <a:lnTo>
                    <a:pt x="147" y="235"/>
                  </a:lnTo>
                  <a:lnTo>
                    <a:pt x="147" y="232"/>
                  </a:lnTo>
                  <a:lnTo>
                    <a:pt x="144" y="228"/>
                  </a:lnTo>
                  <a:lnTo>
                    <a:pt x="144" y="227"/>
                  </a:lnTo>
                  <a:lnTo>
                    <a:pt x="147" y="225"/>
                  </a:lnTo>
                  <a:lnTo>
                    <a:pt x="145" y="218"/>
                  </a:lnTo>
                  <a:lnTo>
                    <a:pt x="147" y="216"/>
                  </a:lnTo>
                  <a:lnTo>
                    <a:pt x="147" y="208"/>
                  </a:lnTo>
                  <a:lnTo>
                    <a:pt x="149" y="204"/>
                  </a:lnTo>
                  <a:lnTo>
                    <a:pt x="144" y="198"/>
                  </a:lnTo>
                  <a:lnTo>
                    <a:pt x="142" y="193"/>
                  </a:lnTo>
                  <a:lnTo>
                    <a:pt x="140" y="193"/>
                  </a:lnTo>
                  <a:lnTo>
                    <a:pt x="139" y="193"/>
                  </a:lnTo>
                  <a:lnTo>
                    <a:pt x="137" y="186"/>
                  </a:lnTo>
                  <a:lnTo>
                    <a:pt x="132" y="186"/>
                  </a:lnTo>
                  <a:lnTo>
                    <a:pt x="130" y="181"/>
                  </a:lnTo>
                  <a:lnTo>
                    <a:pt x="132" y="177"/>
                  </a:lnTo>
                  <a:lnTo>
                    <a:pt x="130" y="174"/>
                  </a:lnTo>
                  <a:lnTo>
                    <a:pt x="115" y="170"/>
                  </a:lnTo>
                  <a:lnTo>
                    <a:pt x="113" y="174"/>
                  </a:lnTo>
                  <a:lnTo>
                    <a:pt x="110" y="174"/>
                  </a:lnTo>
                  <a:lnTo>
                    <a:pt x="110" y="175"/>
                  </a:lnTo>
                  <a:lnTo>
                    <a:pt x="106" y="175"/>
                  </a:lnTo>
                  <a:lnTo>
                    <a:pt x="108" y="179"/>
                  </a:lnTo>
                  <a:lnTo>
                    <a:pt x="110" y="179"/>
                  </a:lnTo>
                  <a:lnTo>
                    <a:pt x="110" y="186"/>
                  </a:lnTo>
                  <a:lnTo>
                    <a:pt x="58" y="175"/>
                  </a:lnTo>
                  <a:lnTo>
                    <a:pt x="55" y="189"/>
                  </a:lnTo>
                  <a:lnTo>
                    <a:pt x="57" y="189"/>
                  </a:lnTo>
                  <a:lnTo>
                    <a:pt x="53" y="203"/>
                  </a:lnTo>
                  <a:lnTo>
                    <a:pt x="40" y="201"/>
                  </a:lnTo>
                  <a:lnTo>
                    <a:pt x="43" y="187"/>
                  </a:lnTo>
                  <a:lnTo>
                    <a:pt x="0" y="179"/>
                  </a:lnTo>
                  <a:lnTo>
                    <a:pt x="5" y="157"/>
                  </a:lnTo>
                  <a:lnTo>
                    <a:pt x="2" y="155"/>
                  </a:lnTo>
                  <a:lnTo>
                    <a:pt x="2" y="155"/>
                  </a:lnTo>
                  <a:lnTo>
                    <a:pt x="9" y="121"/>
                  </a:lnTo>
                  <a:lnTo>
                    <a:pt x="28" y="124"/>
                  </a:lnTo>
                  <a:lnTo>
                    <a:pt x="40" y="68"/>
                  </a:lnTo>
                  <a:lnTo>
                    <a:pt x="34" y="66"/>
                  </a:lnTo>
                  <a:lnTo>
                    <a:pt x="38" y="53"/>
                  </a:lnTo>
                  <a:lnTo>
                    <a:pt x="63" y="58"/>
                  </a:lnTo>
                  <a:lnTo>
                    <a:pt x="63" y="56"/>
                  </a:lnTo>
                  <a:lnTo>
                    <a:pt x="60" y="53"/>
                  </a:lnTo>
                  <a:lnTo>
                    <a:pt x="62" y="51"/>
                  </a:lnTo>
                  <a:lnTo>
                    <a:pt x="62" y="47"/>
                  </a:lnTo>
                  <a:lnTo>
                    <a:pt x="67" y="44"/>
                  </a:lnTo>
                  <a:lnTo>
                    <a:pt x="70" y="44"/>
                  </a:lnTo>
                  <a:lnTo>
                    <a:pt x="67" y="35"/>
                  </a:lnTo>
                  <a:lnTo>
                    <a:pt x="60" y="30"/>
                  </a:lnTo>
                  <a:lnTo>
                    <a:pt x="62" y="29"/>
                  </a:lnTo>
                  <a:lnTo>
                    <a:pt x="65" y="25"/>
                  </a:lnTo>
                  <a:lnTo>
                    <a:pt x="67" y="13"/>
                  </a:lnTo>
                  <a:lnTo>
                    <a:pt x="65" y="12"/>
                  </a:lnTo>
                  <a:lnTo>
                    <a:pt x="70" y="5"/>
                  </a:lnTo>
                  <a:lnTo>
                    <a:pt x="67" y="3"/>
                  </a:lnTo>
                  <a:lnTo>
                    <a:pt x="67" y="0"/>
                  </a:lnTo>
                  <a:lnTo>
                    <a:pt x="140" y="13"/>
                  </a:lnTo>
                  <a:lnTo>
                    <a:pt x="139" y="15"/>
                  </a:lnTo>
                  <a:lnTo>
                    <a:pt x="139" y="20"/>
                  </a:lnTo>
                  <a:lnTo>
                    <a:pt x="142" y="22"/>
                  </a:lnTo>
                  <a:lnTo>
                    <a:pt x="139" y="25"/>
                  </a:lnTo>
                  <a:lnTo>
                    <a:pt x="140" y="27"/>
                  </a:lnTo>
                  <a:lnTo>
                    <a:pt x="142" y="30"/>
                  </a:lnTo>
                  <a:lnTo>
                    <a:pt x="142" y="32"/>
                  </a:lnTo>
                  <a:lnTo>
                    <a:pt x="139" y="34"/>
                  </a:lnTo>
                  <a:lnTo>
                    <a:pt x="140" y="37"/>
                  </a:lnTo>
                  <a:lnTo>
                    <a:pt x="144" y="41"/>
                  </a:lnTo>
                  <a:lnTo>
                    <a:pt x="142" y="44"/>
                  </a:lnTo>
                  <a:lnTo>
                    <a:pt x="145" y="47"/>
                  </a:lnTo>
                  <a:lnTo>
                    <a:pt x="151" y="46"/>
                  </a:lnTo>
                  <a:lnTo>
                    <a:pt x="152" y="42"/>
                  </a:lnTo>
                  <a:lnTo>
                    <a:pt x="156" y="46"/>
                  </a:lnTo>
                  <a:lnTo>
                    <a:pt x="159" y="42"/>
                  </a:lnTo>
                  <a:lnTo>
                    <a:pt x="161" y="46"/>
                  </a:lnTo>
                  <a:lnTo>
                    <a:pt x="162" y="46"/>
                  </a:lnTo>
                  <a:lnTo>
                    <a:pt x="166" y="51"/>
                  </a:lnTo>
                  <a:lnTo>
                    <a:pt x="164" y="56"/>
                  </a:lnTo>
                  <a:lnTo>
                    <a:pt x="164" y="58"/>
                  </a:lnTo>
                  <a:lnTo>
                    <a:pt x="169" y="64"/>
                  </a:lnTo>
                  <a:lnTo>
                    <a:pt x="169" y="70"/>
                  </a:lnTo>
                  <a:lnTo>
                    <a:pt x="169" y="71"/>
                  </a:lnTo>
                  <a:lnTo>
                    <a:pt x="166" y="73"/>
                  </a:lnTo>
                  <a:lnTo>
                    <a:pt x="166" y="76"/>
                  </a:lnTo>
                  <a:lnTo>
                    <a:pt x="162" y="80"/>
                  </a:lnTo>
                  <a:lnTo>
                    <a:pt x="162" y="83"/>
                  </a:lnTo>
                  <a:lnTo>
                    <a:pt x="169" y="88"/>
                  </a:lnTo>
                  <a:lnTo>
                    <a:pt x="174" y="90"/>
                  </a:lnTo>
                  <a:lnTo>
                    <a:pt x="176" y="93"/>
                  </a:lnTo>
                  <a:lnTo>
                    <a:pt x="183" y="93"/>
                  </a:lnTo>
                  <a:lnTo>
                    <a:pt x="186" y="100"/>
                  </a:lnTo>
                  <a:lnTo>
                    <a:pt x="190" y="100"/>
                  </a:lnTo>
                  <a:lnTo>
                    <a:pt x="186" y="117"/>
                  </a:lnTo>
                  <a:lnTo>
                    <a:pt x="188" y="119"/>
                  </a:lnTo>
                  <a:lnTo>
                    <a:pt x="193" y="123"/>
                  </a:lnTo>
                  <a:lnTo>
                    <a:pt x="198" y="124"/>
                  </a:lnTo>
                  <a:lnTo>
                    <a:pt x="200" y="133"/>
                  </a:lnTo>
                  <a:lnTo>
                    <a:pt x="193" y="138"/>
                  </a:lnTo>
                  <a:lnTo>
                    <a:pt x="195" y="143"/>
                  </a:lnTo>
                  <a:lnTo>
                    <a:pt x="195" y="143"/>
                  </a:lnTo>
                  <a:lnTo>
                    <a:pt x="198" y="145"/>
                  </a:lnTo>
                  <a:lnTo>
                    <a:pt x="197" y="146"/>
                  </a:lnTo>
                  <a:lnTo>
                    <a:pt x="200" y="148"/>
                  </a:lnTo>
                  <a:lnTo>
                    <a:pt x="203" y="153"/>
                  </a:lnTo>
                  <a:lnTo>
                    <a:pt x="205" y="153"/>
                  </a:lnTo>
                  <a:lnTo>
                    <a:pt x="209" y="158"/>
                  </a:lnTo>
                  <a:lnTo>
                    <a:pt x="207" y="162"/>
                  </a:lnTo>
                  <a:lnTo>
                    <a:pt x="205" y="167"/>
                  </a:lnTo>
                  <a:lnTo>
                    <a:pt x="209" y="169"/>
                  </a:lnTo>
                  <a:lnTo>
                    <a:pt x="212" y="169"/>
                  </a:lnTo>
                  <a:lnTo>
                    <a:pt x="214" y="172"/>
                  </a:lnTo>
                  <a:lnTo>
                    <a:pt x="219" y="175"/>
                  </a:lnTo>
                  <a:lnTo>
                    <a:pt x="222" y="174"/>
                  </a:lnTo>
                  <a:lnTo>
                    <a:pt x="224" y="175"/>
                  </a:lnTo>
                  <a:lnTo>
                    <a:pt x="224" y="179"/>
                  </a:lnTo>
                  <a:lnTo>
                    <a:pt x="231" y="179"/>
                  </a:lnTo>
                  <a:lnTo>
                    <a:pt x="231" y="181"/>
                  </a:lnTo>
                  <a:lnTo>
                    <a:pt x="231" y="184"/>
                  </a:lnTo>
                  <a:lnTo>
                    <a:pt x="231" y="189"/>
                  </a:lnTo>
                  <a:lnTo>
                    <a:pt x="236" y="193"/>
                  </a:lnTo>
                  <a:lnTo>
                    <a:pt x="234" y="196"/>
                  </a:lnTo>
                  <a:lnTo>
                    <a:pt x="239" y="199"/>
                  </a:lnTo>
                  <a:lnTo>
                    <a:pt x="239" y="206"/>
                  </a:lnTo>
                  <a:lnTo>
                    <a:pt x="234" y="210"/>
                  </a:lnTo>
                  <a:lnTo>
                    <a:pt x="227" y="208"/>
                  </a:lnTo>
                  <a:lnTo>
                    <a:pt x="222" y="211"/>
                  </a:lnTo>
                  <a:lnTo>
                    <a:pt x="217" y="211"/>
                  </a:lnTo>
                  <a:lnTo>
                    <a:pt x="214" y="213"/>
                  </a:lnTo>
                  <a:lnTo>
                    <a:pt x="214" y="215"/>
                  </a:lnTo>
                  <a:lnTo>
                    <a:pt x="217" y="220"/>
                  </a:lnTo>
                  <a:lnTo>
                    <a:pt x="214" y="235"/>
                  </a:lnTo>
                  <a:lnTo>
                    <a:pt x="209" y="240"/>
                  </a:lnTo>
                  <a:lnTo>
                    <a:pt x="202" y="240"/>
                  </a:lnTo>
                  <a:lnTo>
                    <a:pt x="200" y="242"/>
                  </a:lnTo>
                  <a:lnTo>
                    <a:pt x="200" y="247"/>
                  </a:lnTo>
                  <a:lnTo>
                    <a:pt x="202" y="254"/>
                  </a:lnTo>
                  <a:lnTo>
                    <a:pt x="198" y="263"/>
                  </a:lnTo>
                  <a:lnTo>
                    <a:pt x="162" y="25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40" name="Freeform 1872"/>
            <p:cNvSpPr>
              <a:spLocks/>
            </p:cNvSpPr>
            <p:nvPr/>
          </p:nvSpPr>
          <p:spPr bwMode="auto">
            <a:xfrm>
              <a:off x="1766" y="1479"/>
              <a:ext cx="83" cy="58"/>
            </a:xfrm>
            <a:custGeom>
              <a:avLst/>
              <a:gdLst/>
              <a:ahLst/>
              <a:cxnLst>
                <a:cxn ang="0">
                  <a:pos x="194" y="125"/>
                </a:cxn>
                <a:cxn ang="0">
                  <a:pos x="189" y="123"/>
                </a:cxn>
                <a:cxn ang="0">
                  <a:pos x="148" y="116"/>
                </a:cxn>
                <a:cxn ang="0">
                  <a:pos x="143" y="145"/>
                </a:cxn>
                <a:cxn ang="0">
                  <a:pos x="56" y="130"/>
                </a:cxn>
                <a:cxn ang="0">
                  <a:pos x="54" y="125"/>
                </a:cxn>
                <a:cxn ang="0">
                  <a:pos x="61" y="120"/>
                </a:cxn>
                <a:cxn ang="0">
                  <a:pos x="59" y="111"/>
                </a:cxn>
                <a:cxn ang="0">
                  <a:pos x="54" y="110"/>
                </a:cxn>
                <a:cxn ang="0">
                  <a:pos x="49" y="106"/>
                </a:cxn>
                <a:cxn ang="0">
                  <a:pos x="47" y="104"/>
                </a:cxn>
                <a:cxn ang="0">
                  <a:pos x="51" y="87"/>
                </a:cxn>
                <a:cxn ang="0">
                  <a:pos x="47" y="87"/>
                </a:cxn>
                <a:cxn ang="0">
                  <a:pos x="44" y="80"/>
                </a:cxn>
                <a:cxn ang="0">
                  <a:pos x="37" y="80"/>
                </a:cxn>
                <a:cxn ang="0">
                  <a:pos x="35" y="77"/>
                </a:cxn>
                <a:cxn ang="0">
                  <a:pos x="30" y="75"/>
                </a:cxn>
                <a:cxn ang="0">
                  <a:pos x="23" y="70"/>
                </a:cxn>
                <a:cxn ang="0">
                  <a:pos x="23" y="67"/>
                </a:cxn>
                <a:cxn ang="0">
                  <a:pos x="27" y="63"/>
                </a:cxn>
                <a:cxn ang="0">
                  <a:pos x="27" y="60"/>
                </a:cxn>
                <a:cxn ang="0">
                  <a:pos x="30" y="58"/>
                </a:cxn>
                <a:cxn ang="0">
                  <a:pos x="30" y="57"/>
                </a:cxn>
                <a:cxn ang="0">
                  <a:pos x="30" y="51"/>
                </a:cxn>
                <a:cxn ang="0">
                  <a:pos x="25" y="45"/>
                </a:cxn>
                <a:cxn ang="0">
                  <a:pos x="25" y="43"/>
                </a:cxn>
                <a:cxn ang="0">
                  <a:pos x="27" y="38"/>
                </a:cxn>
                <a:cxn ang="0">
                  <a:pos x="23" y="33"/>
                </a:cxn>
                <a:cxn ang="0">
                  <a:pos x="22" y="33"/>
                </a:cxn>
                <a:cxn ang="0">
                  <a:pos x="20" y="29"/>
                </a:cxn>
                <a:cxn ang="0">
                  <a:pos x="17" y="33"/>
                </a:cxn>
                <a:cxn ang="0">
                  <a:pos x="13" y="29"/>
                </a:cxn>
                <a:cxn ang="0">
                  <a:pos x="12" y="33"/>
                </a:cxn>
                <a:cxn ang="0">
                  <a:pos x="6" y="34"/>
                </a:cxn>
                <a:cxn ang="0">
                  <a:pos x="3" y="31"/>
                </a:cxn>
                <a:cxn ang="0">
                  <a:pos x="5" y="28"/>
                </a:cxn>
                <a:cxn ang="0">
                  <a:pos x="1" y="24"/>
                </a:cxn>
                <a:cxn ang="0">
                  <a:pos x="0" y="21"/>
                </a:cxn>
                <a:cxn ang="0">
                  <a:pos x="3" y="19"/>
                </a:cxn>
                <a:cxn ang="0">
                  <a:pos x="3" y="17"/>
                </a:cxn>
                <a:cxn ang="0">
                  <a:pos x="1" y="14"/>
                </a:cxn>
                <a:cxn ang="0">
                  <a:pos x="0" y="12"/>
                </a:cxn>
                <a:cxn ang="0">
                  <a:pos x="3" y="9"/>
                </a:cxn>
                <a:cxn ang="0">
                  <a:pos x="0" y="7"/>
                </a:cxn>
                <a:cxn ang="0">
                  <a:pos x="0" y="2"/>
                </a:cxn>
                <a:cxn ang="0">
                  <a:pos x="1" y="0"/>
                </a:cxn>
                <a:cxn ang="0">
                  <a:pos x="208" y="38"/>
                </a:cxn>
                <a:cxn ang="0">
                  <a:pos x="204" y="53"/>
                </a:cxn>
                <a:cxn ang="0">
                  <a:pos x="206" y="53"/>
                </a:cxn>
                <a:cxn ang="0">
                  <a:pos x="194" y="125"/>
                </a:cxn>
              </a:cxnLst>
              <a:rect l="0" t="0" r="r" b="b"/>
              <a:pathLst>
                <a:path w="208" h="145">
                  <a:moveTo>
                    <a:pt x="194" y="125"/>
                  </a:moveTo>
                  <a:lnTo>
                    <a:pt x="189" y="123"/>
                  </a:lnTo>
                  <a:lnTo>
                    <a:pt x="148" y="116"/>
                  </a:lnTo>
                  <a:lnTo>
                    <a:pt x="143" y="145"/>
                  </a:lnTo>
                  <a:lnTo>
                    <a:pt x="56" y="130"/>
                  </a:lnTo>
                  <a:lnTo>
                    <a:pt x="54" y="125"/>
                  </a:lnTo>
                  <a:lnTo>
                    <a:pt x="61" y="120"/>
                  </a:lnTo>
                  <a:lnTo>
                    <a:pt x="59" y="111"/>
                  </a:lnTo>
                  <a:lnTo>
                    <a:pt x="54" y="110"/>
                  </a:lnTo>
                  <a:lnTo>
                    <a:pt x="49" y="106"/>
                  </a:lnTo>
                  <a:lnTo>
                    <a:pt x="47" y="104"/>
                  </a:lnTo>
                  <a:lnTo>
                    <a:pt x="51" y="87"/>
                  </a:lnTo>
                  <a:lnTo>
                    <a:pt x="47" y="87"/>
                  </a:lnTo>
                  <a:lnTo>
                    <a:pt x="44" y="80"/>
                  </a:lnTo>
                  <a:lnTo>
                    <a:pt x="37" y="80"/>
                  </a:lnTo>
                  <a:lnTo>
                    <a:pt x="35" y="77"/>
                  </a:lnTo>
                  <a:lnTo>
                    <a:pt x="30" y="75"/>
                  </a:lnTo>
                  <a:lnTo>
                    <a:pt x="23" y="70"/>
                  </a:lnTo>
                  <a:lnTo>
                    <a:pt x="23" y="67"/>
                  </a:lnTo>
                  <a:lnTo>
                    <a:pt x="27" y="63"/>
                  </a:lnTo>
                  <a:lnTo>
                    <a:pt x="27" y="60"/>
                  </a:lnTo>
                  <a:lnTo>
                    <a:pt x="30" y="58"/>
                  </a:lnTo>
                  <a:lnTo>
                    <a:pt x="30" y="57"/>
                  </a:lnTo>
                  <a:lnTo>
                    <a:pt x="30" y="51"/>
                  </a:lnTo>
                  <a:lnTo>
                    <a:pt x="25" y="45"/>
                  </a:lnTo>
                  <a:lnTo>
                    <a:pt x="25" y="43"/>
                  </a:lnTo>
                  <a:lnTo>
                    <a:pt x="27" y="38"/>
                  </a:lnTo>
                  <a:lnTo>
                    <a:pt x="23" y="33"/>
                  </a:lnTo>
                  <a:lnTo>
                    <a:pt x="22" y="33"/>
                  </a:lnTo>
                  <a:lnTo>
                    <a:pt x="20" y="29"/>
                  </a:lnTo>
                  <a:lnTo>
                    <a:pt x="17" y="33"/>
                  </a:lnTo>
                  <a:lnTo>
                    <a:pt x="13" y="29"/>
                  </a:lnTo>
                  <a:lnTo>
                    <a:pt x="12" y="33"/>
                  </a:lnTo>
                  <a:lnTo>
                    <a:pt x="6" y="34"/>
                  </a:lnTo>
                  <a:lnTo>
                    <a:pt x="3" y="31"/>
                  </a:lnTo>
                  <a:lnTo>
                    <a:pt x="5" y="28"/>
                  </a:lnTo>
                  <a:lnTo>
                    <a:pt x="1" y="24"/>
                  </a:lnTo>
                  <a:lnTo>
                    <a:pt x="0" y="21"/>
                  </a:lnTo>
                  <a:lnTo>
                    <a:pt x="3" y="19"/>
                  </a:lnTo>
                  <a:lnTo>
                    <a:pt x="3" y="17"/>
                  </a:lnTo>
                  <a:lnTo>
                    <a:pt x="1" y="14"/>
                  </a:lnTo>
                  <a:lnTo>
                    <a:pt x="0" y="12"/>
                  </a:lnTo>
                  <a:lnTo>
                    <a:pt x="3" y="9"/>
                  </a:lnTo>
                  <a:lnTo>
                    <a:pt x="0" y="7"/>
                  </a:lnTo>
                  <a:lnTo>
                    <a:pt x="0" y="2"/>
                  </a:lnTo>
                  <a:lnTo>
                    <a:pt x="1" y="0"/>
                  </a:lnTo>
                  <a:lnTo>
                    <a:pt x="208" y="38"/>
                  </a:lnTo>
                  <a:lnTo>
                    <a:pt x="204" y="53"/>
                  </a:lnTo>
                  <a:lnTo>
                    <a:pt x="206" y="53"/>
                  </a:lnTo>
                  <a:lnTo>
                    <a:pt x="194" y="12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41" name="Freeform 1873"/>
            <p:cNvSpPr>
              <a:spLocks/>
            </p:cNvSpPr>
            <p:nvPr/>
          </p:nvSpPr>
          <p:spPr bwMode="auto">
            <a:xfrm>
              <a:off x="1874" y="1501"/>
              <a:ext cx="39" cy="60"/>
            </a:xfrm>
            <a:custGeom>
              <a:avLst/>
              <a:gdLst/>
              <a:ahLst/>
              <a:cxnLst>
                <a:cxn ang="0">
                  <a:pos x="0" y="142"/>
                </a:cxn>
                <a:cxn ang="0">
                  <a:pos x="2" y="126"/>
                </a:cxn>
                <a:cxn ang="0">
                  <a:pos x="17" y="128"/>
                </a:cxn>
                <a:cxn ang="0">
                  <a:pos x="40" y="0"/>
                </a:cxn>
                <a:cxn ang="0">
                  <a:pos x="98" y="8"/>
                </a:cxn>
                <a:cxn ang="0">
                  <a:pos x="77" y="138"/>
                </a:cxn>
                <a:cxn ang="0">
                  <a:pos x="69" y="136"/>
                </a:cxn>
                <a:cxn ang="0">
                  <a:pos x="67" y="150"/>
                </a:cxn>
                <a:cxn ang="0">
                  <a:pos x="0" y="142"/>
                </a:cxn>
              </a:cxnLst>
              <a:rect l="0" t="0" r="r" b="b"/>
              <a:pathLst>
                <a:path w="98" h="150">
                  <a:moveTo>
                    <a:pt x="0" y="142"/>
                  </a:moveTo>
                  <a:lnTo>
                    <a:pt x="2" y="126"/>
                  </a:lnTo>
                  <a:lnTo>
                    <a:pt x="17" y="128"/>
                  </a:lnTo>
                  <a:lnTo>
                    <a:pt x="40" y="0"/>
                  </a:lnTo>
                  <a:lnTo>
                    <a:pt x="98" y="8"/>
                  </a:lnTo>
                  <a:lnTo>
                    <a:pt x="77" y="138"/>
                  </a:lnTo>
                  <a:lnTo>
                    <a:pt x="69" y="136"/>
                  </a:lnTo>
                  <a:lnTo>
                    <a:pt x="67" y="150"/>
                  </a:lnTo>
                  <a:lnTo>
                    <a:pt x="0" y="14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42" name="Freeform 1874"/>
            <p:cNvSpPr>
              <a:spLocks/>
            </p:cNvSpPr>
            <p:nvPr/>
          </p:nvSpPr>
          <p:spPr bwMode="auto">
            <a:xfrm>
              <a:off x="1905" y="1504"/>
              <a:ext cx="64" cy="65"/>
            </a:xfrm>
            <a:custGeom>
              <a:avLst/>
              <a:gdLst/>
              <a:ahLst/>
              <a:cxnLst>
                <a:cxn ang="0">
                  <a:pos x="135" y="164"/>
                </a:cxn>
                <a:cxn ang="0">
                  <a:pos x="115" y="161"/>
                </a:cxn>
                <a:cxn ang="0">
                  <a:pos x="116" y="147"/>
                </a:cxn>
                <a:cxn ang="0">
                  <a:pos x="103" y="146"/>
                </a:cxn>
                <a:cxn ang="0">
                  <a:pos x="104" y="130"/>
                </a:cxn>
                <a:cxn ang="0">
                  <a:pos x="17" y="118"/>
                </a:cxn>
                <a:cxn ang="0">
                  <a:pos x="14" y="132"/>
                </a:cxn>
                <a:cxn ang="0">
                  <a:pos x="0" y="130"/>
                </a:cxn>
                <a:cxn ang="0">
                  <a:pos x="21" y="0"/>
                </a:cxn>
                <a:cxn ang="0">
                  <a:pos x="161" y="23"/>
                </a:cxn>
                <a:cxn ang="0">
                  <a:pos x="159" y="36"/>
                </a:cxn>
                <a:cxn ang="0">
                  <a:pos x="157" y="35"/>
                </a:cxn>
                <a:cxn ang="0">
                  <a:pos x="149" y="91"/>
                </a:cxn>
                <a:cxn ang="0">
                  <a:pos x="151" y="91"/>
                </a:cxn>
                <a:cxn ang="0">
                  <a:pos x="149" y="101"/>
                </a:cxn>
                <a:cxn ang="0">
                  <a:pos x="152" y="101"/>
                </a:cxn>
                <a:cxn ang="0">
                  <a:pos x="151" y="113"/>
                </a:cxn>
                <a:cxn ang="0">
                  <a:pos x="147" y="113"/>
                </a:cxn>
                <a:cxn ang="0">
                  <a:pos x="145" y="122"/>
                </a:cxn>
                <a:cxn ang="0">
                  <a:pos x="144" y="122"/>
                </a:cxn>
                <a:cxn ang="0">
                  <a:pos x="140" y="139"/>
                </a:cxn>
                <a:cxn ang="0">
                  <a:pos x="137" y="139"/>
                </a:cxn>
                <a:cxn ang="0">
                  <a:pos x="135" y="151"/>
                </a:cxn>
                <a:cxn ang="0">
                  <a:pos x="137" y="151"/>
                </a:cxn>
                <a:cxn ang="0">
                  <a:pos x="135" y="164"/>
                </a:cxn>
              </a:cxnLst>
              <a:rect l="0" t="0" r="r" b="b"/>
              <a:pathLst>
                <a:path w="161" h="164">
                  <a:moveTo>
                    <a:pt x="135" y="164"/>
                  </a:moveTo>
                  <a:lnTo>
                    <a:pt x="115" y="161"/>
                  </a:lnTo>
                  <a:lnTo>
                    <a:pt x="116" y="147"/>
                  </a:lnTo>
                  <a:lnTo>
                    <a:pt x="103" y="146"/>
                  </a:lnTo>
                  <a:lnTo>
                    <a:pt x="104" y="130"/>
                  </a:lnTo>
                  <a:lnTo>
                    <a:pt x="17" y="118"/>
                  </a:lnTo>
                  <a:lnTo>
                    <a:pt x="14" y="132"/>
                  </a:lnTo>
                  <a:lnTo>
                    <a:pt x="0" y="130"/>
                  </a:lnTo>
                  <a:lnTo>
                    <a:pt x="21" y="0"/>
                  </a:lnTo>
                  <a:lnTo>
                    <a:pt x="161" y="23"/>
                  </a:lnTo>
                  <a:lnTo>
                    <a:pt x="159" y="36"/>
                  </a:lnTo>
                  <a:lnTo>
                    <a:pt x="157" y="35"/>
                  </a:lnTo>
                  <a:lnTo>
                    <a:pt x="149" y="91"/>
                  </a:lnTo>
                  <a:lnTo>
                    <a:pt x="151" y="91"/>
                  </a:lnTo>
                  <a:lnTo>
                    <a:pt x="149" y="101"/>
                  </a:lnTo>
                  <a:lnTo>
                    <a:pt x="152" y="101"/>
                  </a:lnTo>
                  <a:lnTo>
                    <a:pt x="151" y="113"/>
                  </a:lnTo>
                  <a:lnTo>
                    <a:pt x="147" y="113"/>
                  </a:lnTo>
                  <a:lnTo>
                    <a:pt x="145" y="122"/>
                  </a:lnTo>
                  <a:lnTo>
                    <a:pt x="144" y="122"/>
                  </a:lnTo>
                  <a:lnTo>
                    <a:pt x="140" y="139"/>
                  </a:lnTo>
                  <a:lnTo>
                    <a:pt x="137" y="139"/>
                  </a:lnTo>
                  <a:lnTo>
                    <a:pt x="135" y="151"/>
                  </a:lnTo>
                  <a:lnTo>
                    <a:pt x="137" y="151"/>
                  </a:lnTo>
                  <a:lnTo>
                    <a:pt x="135" y="16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43" name="Freeform 1875"/>
            <p:cNvSpPr>
              <a:spLocks/>
            </p:cNvSpPr>
            <p:nvPr/>
          </p:nvSpPr>
          <p:spPr bwMode="auto">
            <a:xfrm>
              <a:off x="2166" y="1536"/>
              <a:ext cx="45" cy="45"/>
            </a:xfrm>
            <a:custGeom>
              <a:avLst/>
              <a:gdLst/>
              <a:ahLst/>
              <a:cxnLst>
                <a:cxn ang="0">
                  <a:pos x="105" y="111"/>
                </a:cxn>
                <a:cxn ang="0">
                  <a:pos x="41" y="106"/>
                </a:cxn>
                <a:cxn ang="0">
                  <a:pos x="42" y="92"/>
                </a:cxn>
                <a:cxn ang="0">
                  <a:pos x="27" y="90"/>
                </a:cxn>
                <a:cxn ang="0">
                  <a:pos x="29" y="75"/>
                </a:cxn>
                <a:cxn ang="0">
                  <a:pos x="5" y="73"/>
                </a:cxn>
                <a:cxn ang="0">
                  <a:pos x="6" y="58"/>
                </a:cxn>
                <a:cxn ang="0">
                  <a:pos x="0" y="56"/>
                </a:cxn>
                <a:cxn ang="0">
                  <a:pos x="3" y="13"/>
                </a:cxn>
                <a:cxn ang="0">
                  <a:pos x="1" y="13"/>
                </a:cxn>
                <a:cxn ang="0">
                  <a:pos x="1" y="0"/>
                </a:cxn>
                <a:cxn ang="0">
                  <a:pos x="114" y="10"/>
                </a:cxn>
                <a:cxn ang="0">
                  <a:pos x="109" y="68"/>
                </a:cxn>
                <a:cxn ang="0">
                  <a:pos x="105" y="111"/>
                </a:cxn>
              </a:cxnLst>
              <a:rect l="0" t="0" r="r" b="b"/>
              <a:pathLst>
                <a:path w="114" h="111">
                  <a:moveTo>
                    <a:pt x="105" y="111"/>
                  </a:moveTo>
                  <a:lnTo>
                    <a:pt x="41" y="106"/>
                  </a:lnTo>
                  <a:lnTo>
                    <a:pt x="42" y="92"/>
                  </a:lnTo>
                  <a:lnTo>
                    <a:pt x="27" y="90"/>
                  </a:lnTo>
                  <a:lnTo>
                    <a:pt x="29" y="75"/>
                  </a:lnTo>
                  <a:lnTo>
                    <a:pt x="5" y="73"/>
                  </a:lnTo>
                  <a:lnTo>
                    <a:pt x="6" y="58"/>
                  </a:lnTo>
                  <a:lnTo>
                    <a:pt x="0" y="56"/>
                  </a:lnTo>
                  <a:lnTo>
                    <a:pt x="3" y="13"/>
                  </a:lnTo>
                  <a:lnTo>
                    <a:pt x="1" y="13"/>
                  </a:lnTo>
                  <a:lnTo>
                    <a:pt x="1" y="0"/>
                  </a:lnTo>
                  <a:lnTo>
                    <a:pt x="114" y="10"/>
                  </a:lnTo>
                  <a:lnTo>
                    <a:pt x="109" y="68"/>
                  </a:lnTo>
                  <a:lnTo>
                    <a:pt x="105" y="11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44" name="Freeform 1876"/>
            <p:cNvSpPr>
              <a:spLocks/>
            </p:cNvSpPr>
            <p:nvPr/>
          </p:nvSpPr>
          <p:spPr bwMode="auto">
            <a:xfrm>
              <a:off x="2209" y="1540"/>
              <a:ext cx="54" cy="28"/>
            </a:xfrm>
            <a:custGeom>
              <a:avLst/>
              <a:gdLst/>
              <a:ahLst/>
              <a:cxnLst>
                <a:cxn ang="0">
                  <a:pos x="131" y="70"/>
                </a:cxn>
                <a:cxn ang="0">
                  <a:pos x="0" y="58"/>
                </a:cxn>
                <a:cxn ang="0">
                  <a:pos x="5" y="0"/>
                </a:cxn>
                <a:cxn ang="0">
                  <a:pos x="130" y="10"/>
                </a:cxn>
                <a:cxn ang="0">
                  <a:pos x="126" y="55"/>
                </a:cxn>
                <a:cxn ang="0">
                  <a:pos x="133" y="56"/>
                </a:cxn>
                <a:cxn ang="0">
                  <a:pos x="131" y="70"/>
                </a:cxn>
              </a:cxnLst>
              <a:rect l="0" t="0" r="r" b="b"/>
              <a:pathLst>
                <a:path w="133" h="70">
                  <a:moveTo>
                    <a:pt x="131" y="70"/>
                  </a:moveTo>
                  <a:lnTo>
                    <a:pt x="0" y="58"/>
                  </a:lnTo>
                  <a:lnTo>
                    <a:pt x="5" y="0"/>
                  </a:lnTo>
                  <a:lnTo>
                    <a:pt x="130" y="10"/>
                  </a:lnTo>
                  <a:lnTo>
                    <a:pt x="126" y="55"/>
                  </a:lnTo>
                  <a:lnTo>
                    <a:pt x="133" y="56"/>
                  </a:lnTo>
                  <a:lnTo>
                    <a:pt x="131" y="7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45" name="Freeform 1877"/>
            <p:cNvSpPr>
              <a:spLocks/>
            </p:cNvSpPr>
            <p:nvPr/>
          </p:nvSpPr>
          <p:spPr bwMode="auto">
            <a:xfrm>
              <a:off x="2384" y="1551"/>
              <a:ext cx="31" cy="32"/>
            </a:xfrm>
            <a:custGeom>
              <a:avLst/>
              <a:gdLst/>
              <a:ahLst/>
              <a:cxnLst>
                <a:cxn ang="0">
                  <a:pos x="3" y="77"/>
                </a:cxn>
                <a:cxn ang="0">
                  <a:pos x="3" y="48"/>
                </a:cxn>
                <a:cxn ang="0">
                  <a:pos x="0" y="48"/>
                </a:cxn>
                <a:cxn ang="0">
                  <a:pos x="2" y="0"/>
                </a:cxn>
                <a:cxn ang="0">
                  <a:pos x="75" y="4"/>
                </a:cxn>
                <a:cxn ang="0">
                  <a:pos x="73" y="50"/>
                </a:cxn>
                <a:cxn ang="0">
                  <a:pos x="77" y="50"/>
                </a:cxn>
                <a:cxn ang="0">
                  <a:pos x="77" y="81"/>
                </a:cxn>
                <a:cxn ang="0">
                  <a:pos x="3" y="77"/>
                </a:cxn>
              </a:cxnLst>
              <a:rect l="0" t="0" r="r" b="b"/>
              <a:pathLst>
                <a:path w="77" h="81">
                  <a:moveTo>
                    <a:pt x="3" y="77"/>
                  </a:moveTo>
                  <a:lnTo>
                    <a:pt x="3" y="48"/>
                  </a:lnTo>
                  <a:lnTo>
                    <a:pt x="0" y="48"/>
                  </a:lnTo>
                  <a:lnTo>
                    <a:pt x="2" y="0"/>
                  </a:lnTo>
                  <a:lnTo>
                    <a:pt x="75" y="4"/>
                  </a:lnTo>
                  <a:lnTo>
                    <a:pt x="73" y="50"/>
                  </a:lnTo>
                  <a:lnTo>
                    <a:pt x="77" y="50"/>
                  </a:lnTo>
                  <a:lnTo>
                    <a:pt x="77" y="81"/>
                  </a:lnTo>
                  <a:lnTo>
                    <a:pt x="3" y="7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46" name="Freeform 1878"/>
            <p:cNvSpPr>
              <a:spLocks/>
            </p:cNvSpPr>
            <p:nvPr/>
          </p:nvSpPr>
          <p:spPr bwMode="auto">
            <a:xfrm>
              <a:off x="1955" y="1513"/>
              <a:ext cx="69" cy="86"/>
            </a:xfrm>
            <a:custGeom>
              <a:avLst/>
              <a:gdLst/>
              <a:ahLst/>
              <a:cxnLst>
                <a:cxn ang="0">
                  <a:pos x="0" y="205"/>
                </a:cxn>
                <a:cxn ang="0">
                  <a:pos x="10" y="141"/>
                </a:cxn>
                <a:cxn ang="0">
                  <a:pos x="12" y="128"/>
                </a:cxn>
                <a:cxn ang="0">
                  <a:pos x="10" y="128"/>
                </a:cxn>
                <a:cxn ang="0">
                  <a:pos x="12" y="116"/>
                </a:cxn>
                <a:cxn ang="0">
                  <a:pos x="15" y="116"/>
                </a:cxn>
                <a:cxn ang="0">
                  <a:pos x="19" y="99"/>
                </a:cxn>
                <a:cxn ang="0">
                  <a:pos x="20" y="99"/>
                </a:cxn>
                <a:cxn ang="0">
                  <a:pos x="22" y="90"/>
                </a:cxn>
                <a:cxn ang="0">
                  <a:pos x="26" y="90"/>
                </a:cxn>
                <a:cxn ang="0">
                  <a:pos x="27" y="78"/>
                </a:cxn>
                <a:cxn ang="0">
                  <a:pos x="24" y="78"/>
                </a:cxn>
                <a:cxn ang="0">
                  <a:pos x="26" y="68"/>
                </a:cxn>
                <a:cxn ang="0">
                  <a:pos x="24" y="68"/>
                </a:cxn>
                <a:cxn ang="0">
                  <a:pos x="32" y="12"/>
                </a:cxn>
                <a:cxn ang="0">
                  <a:pos x="34" y="13"/>
                </a:cxn>
                <a:cxn ang="0">
                  <a:pos x="36" y="0"/>
                </a:cxn>
                <a:cxn ang="0">
                  <a:pos x="174" y="18"/>
                </a:cxn>
                <a:cxn ang="0">
                  <a:pos x="172" y="32"/>
                </a:cxn>
                <a:cxn ang="0">
                  <a:pos x="171" y="32"/>
                </a:cxn>
                <a:cxn ang="0">
                  <a:pos x="167" y="61"/>
                </a:cxn>
                <a:cxn ang="0">
                  <a:pos x="160" y="59"/>
                </a:cxn>
                <a:cxn ang="0">
                  <a:pos x="157" y="87"/>
                </a:cxn>
                <a:cxn ang="0">
                  <a:pos x="154" y="87"/>
                </a:cxn>
                <a:cxn ang="0">
                  <a:pos x="150" y="111"/>
                </a:cxn>
                <a:cxn ang="0">
                  <a:pos x="143" y="107"/>
                </a:cxn>
                <a:cxn ang="0">
                  <a:pos x="138" y="145"/>
                </a:cxn>
                <a:cxn ang="0">
                  <a:pos x="135" y="145"/>
                </a:cxn>
                <a:cxn ang="0">
                  <a:pos x="130" y="184"/>
                </a:cxn>
                <a:cxn ang="0">
                  <a:pos x="116" y="181"/>
                </a:cxn>
                <a:cxn ang="0">
                  <a:pos x="114" y="179"/>
                </a:cxn>
                <a:cxn ang="0">
                  <a:pos x="111" y="181"/>
                </a:cxn>
                <a:cxn ang="0">
                  <a:pos x="107" y="191"/>
                </a:cxn>
                <a:cxn ang="0">
                  <a:pos x="104" y="189"/>
                </a:cxn>
                <a:cxn ang="0">
                  <a:pos x="78" y="186"/>
                </a:cxn>
                <a:cxn ang="0">
                  <a:pos x="78" y="196"/>
                </a:cxn>
                <a:cxn ang="0">
                  <a:pos x="77" y="196"/>
                </a:cxn>
                <a:cxn ang="0">
                  <a:pos x="73" y="216"/>
                </a:cxn>
                <a:cxn ang="0">
                  <a:pos x="68" y="215"/>
                </a:cxn>
                <a:cxn ang="0">
                  <a:pos x="68" y="213"/>
                </a:cxn>
                <a:cxn ang="0">
                  <a:pos x="70" y="211"/>
                </a:cxn>
                <a:cxn ang="0">
                  <a:pos x="68" y="210"/>
                </a:cxn>
                <a:cxn ang="0">
                  <a:pos x="70" y="206"/>
                </a:cxn>
                <a:cxn ang="0">
                  <a:pos x="63" y="203"/>
                </a:cxn>
                <a:cxn ang="0">
                  <a:pos x="55" y="203"/>
                </a:cxn>
                <a:cxn ang="0">
                  <a:pos x="46" y="206"/>
                </a:cxn>
                <a:cxn ang="0">
                  <a:pos x="43" y="203"/>
                </a:cxn>
                <a:cxn ang="0">
                  <a:pos x="34" y="201"/>
                </a:cxn>
                <a:cxn ang="0">
                  <a:pos x="31" y="205"/>
                </a:cxn>
                <a:cxn ang="0">
                  <a:pos x="17" y="208"/>
                </a:cxn>
                <a:cxn ang="0">
                  <a:pos x="14" y="210"/>
                </a:cxn>
                <a:cxn ang="0">
                  <a:pos x="7" y="208"/>
                </a:cxn>
                <a:cxn ang="0">
                  <a:pos x="2" y="205"/>
                </a:cxn>
                <a:cxn ang="0">
                  <a:pos x="0" y="205"/>
                </a:cxn>
              </a:cxnLst>
              <a:rect l="0" t="0" r="r" b="b"/>
              <a:pathLst>
                <a:path w="174" h="216">
                  <a:moveTo>
                    <a:pt x="0" y="205"/>
                  </a:moveTo>
                  <a:lnTo>
                    <a:pt x="10" y="141"/>
                  </a:lnTo>
                  <a:lnTo>
                    <a:pt x="12" y="128"/>
                  </a:lnTo>
                  <a:lnTo>
                    <a:pt x="10" y="128"/>
                  </a:lnTo>
                  <a:lnTo>
                    <a:pt x="12" y="116"/>
                  </a:lnTo>
                  <a:lnTo>
                    <a:pt x="15" y="116"/>
                  </a:lnTo>
                  <a:lnTo>
                    <a:pt x="19" y="99"/>
                  </a:lnTo>
                  <a:lnTo>
                    <a:pt x="20" y="99"/>
                  </a:lnTo>
                  <a:lnTo>
                    <a:pt x="22" y="90"/>
                  </a:lnTo>
                  <a:lnTo>
                    <a:pt x="26" y="90"/>
                  </a:lnTo>
                  <a:lnTo>
                    <a:pt x="27" y="78"/>
                  </a:lnTo>
                  <a:lnTo>
                    <a:pt x="24" y="78"/>
                  </a:lnTo>
                  <a:lnTo>
                    <a:pt x="26" y="68"/>
                  </a:lnTo>
                  <a:lnTo>
                    <a:pt x="24" y="68"/>
                  </a:lnTo>
                  <a:lnTo>
                    <a:pt x="32" y="12"/>
                  </a:lnTo>
                  <a:lnTo>
                    <a:pt x="34" y="13"/>
                  </a:lnTo>
                  <a:lnTo>
                    <a:pt x="36" y="0"/>
                  </a:lnTo>
                  <a:lnTo>
                    <a:pt x="174" y="18"/>
                  </a:lnTo>
                  <a:lnTo>
                    <a:pt x="172" y="32"/>
                  </a:lnTo>
                  <a:lnTo>
                    <a:pt x="171" y="32"/>
                  </a:lnTo>
                  <a:lnTo>
                    <a:pt x="167" y="61"/>
                  </a:lnTo>
                  <a:lnTo>
                    <a:pt x="160" y="59"/>
                  </a:lnTo>
                  <a:lnTo>
                    <a:pt x="157" y="87"/>
                  </a:lnTo>
                  <a:lnTo>
                    <a:pt x="154" y="87"/>
                  </a:lnTo>
                  <a:lnTo>
                    <a:pt x="150" y="111"/>
                  </a:lnTo>
                  <a:lnTo>
                    <a:pt x="143" y="107"/>
                  </a:lnTo>
                  <a:lnTo>
                    <a:pt x="138" y="145"/>
                  </a:lnTo>
                  <a:lnTo>
                    <a:pt x="135" y="145"/>
                  </a:lnTo>
                  <a:lnTo>
                    <a:pt x="130" y="184"/>
                  </a:lnTo>
                  <a:lnTo>
                    <a:pt x="116" y="181"/>
                  </a:lnTo>
                  <a:lnTo>
                    <a:pt x="114" y="179"/>
                  </a:lnTo>
                  <a:lnTo>
                    <a:pt x="111" y="181"/>
                  </a:lnTo>
                  <a:lnTo>
                    <a:pt x="107" y="191"/>
                  </a:lnTo>
                  <a:lnTo>
                    <a:pt x="104" y="189"/>
                  </a:lnTo>
                  <a:lnTo>
                    <a:pt x="78" y="186"/>
                  </a:lnTo>
                  <a:lnTo>
                    <a:pt x="78" y="196"/>
                  </a:lnTo>
                  <a:lnTo>
                    <a:pt x="77" y="196"/>
                  </a:lnTo>
                  <a:lnTo>
                    <a:pt x="73" y="216"/>
                  </a:lnTo>
                  <a:lnTo>
                    <a:pt x="68" y="215"/>
                  </a:lnTo>
                  <a:lnTo>
                    <a:pt x="68" y="213"/>
                  </a:lnTo>
                  <a:lnTo>
                    <a:pt x="70" y="211"/>
                  </a:lnTo>
                  <a:lnTo>
                    <a:pt x="68" y="210"/>
                  </a:lnTo>
                  <a:lnTo>
                    <a:pt x="70" y="206"/>
                  </a:lnTo>
                  <a:lnTo>
                    <a:pt x="63" y="203"/>
                  </a:lnTo>
                  <a:lnTo>
                    <a:pt x="55" y="203"/>
                  </a:lnTo>
                  <a:lnTo>
                    <a:pt x="46" y="206"/>
                  </a:lnTo>
                  <a:lnTo>
                    <a:pt x="43" y="203"/>
                  </a:lnTo>
                  <a:lnTo>
                    <a:pt x="34" y="201"/>
                  </a:lnTo>
                  <a:lnTo>
                    <a:pt x="31" y="205"/>
                  </a:lnTo>
                  <a:lnTo>
                    <a:pt x="17" y="208"/>
                  </a:lnTo>
                  <a:lnTo>
                    <a:pt x="14" y="210"/>
                  </a:lnTo>
                  <a:lnTo>
                    <a:pt x="7" y="208"/>
                  </a:lnTo>
                  <a:lnTo>
                    <a:pt x="2" y="205"/>
                  </a:lnTo>
                  <a:lnTo>
                    <a:pt x="0" y="20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47" name="Freeform 1879"/>
            <p:cNvSpPr>
              <a:spLocks/>
            </p:cNvSpPr>
            <p:nvPr/>
          </p:nvSpPr>
          <p:spPr bwMode="auto">
            <a:xfrm>
              <a:off x="1984" y="1520"/>
              <a:ext cx="87" cy="104"/>
            </a:xfrm>
            <a:custGeom>
              <a:avLst/>
              <a:gdLst/>
              <a:ahLst/>
              <a:cxnLst>
                <a:cxn ang="0">
                  <a:pos x="108" y="255"/>
                </a:cxn>
                <a:cxn ang="0">
                  <a:pos x="103" y="239"/>
                </a:cxn>
                <a:cxn ang="0">
                  <a:pos x="79" y="234"/>
                </a:cxn>
                <a:cxn ang="0">
                  <a:pos x="64" y="233"/>
                </a:cxn>
                <a:cxn ang="0">
                  <a:pos x="55" y="231"/>
                </a:cxn>
                <a:cxn ang="0">
                  <a:pos x="50" y="228"/>
                </a:cxn>
                <a:cxn ang="0">
                  <a:pos x="43" y="228"/>
                </a:cxn>
                <a:cxn ang="0">
                  <a:pos x="36" y="224"/>
                </a:cxn>
                <a:cxn ang="0">
                  <a:pos x="23" y="221"/>
                </a:cxn>
                <a:cxn ang="0">
                  <a:pos x="12" y="216"/>
                </a:cxn>
                <a:cxn ang="0">
                  <a:pos x="7" y="204"/>
                </a:cxn>
                <a:cxn ang="0">
                  <a:pos x="4" y="178"/>
                </a:cxn>
                <a:cxn ang="0">
                  <a:pos x="5" y="168"/>
                </a:cxn>
                <a:cxn ang="0">
                  <a:pos x="34" y="173"/>
                </a:cxn>
                <a:cxn ang="0">
                  <a:pos x="41" y="161"/>
                </a:cxn>
                <a:cxn ang="0">
                  <a:pos x="57" y="166"/>
                </a:cxn>
                <a:cxn ang="0">
                  <a:pos x="65" y="127"/>
                </a:cxn>
                <a:cxn ang="0">
                  <a:pos x="77" y="93"/>
                </a:cxn>
                <a:cxn ang="0">
                  <a:pos x="84" y="69"/>
                </a:cxn>
                <a:cxn ang="0">
                  <a:pos x="94" y="43"/>
                </a:cxn>
                <a:cxn ang="0">
                  <a:pos x="99" y="14"/>
                </a:cxn>
                <a:cxn ang="0">
                  <a:pos x="219" y="14"/>
                </a:cxn>
                <a:cxn ang="0">
                  <a:pos x="215" y="28"/>
                </a:cxn>
                <a:cxn ang="0">
                  <a:pos x="210" y="84"/>
                </a:cxn>
                <a:cxn ang="0">
                  <a:pos x="207" y="94"/>
                </a:cxn>
                <a:cxn ang="0">
                  <a:pos x="200" y="98"/>
                </a:cxn>
                <a:cxn ang="0">
                  <a:pos x="193" y="113"/>
                </a:cxn>
                <a:cxn ang="0">
                  <a:pos x="197" y="128"/>
                </a:cxn>
                <a:cxn ang="0">
                  <a:pos x="183" y="142"/>
                </a:cxn>
                <a:cxn ang="0">
                  <a:pos x="171" y="198"/>
                </a:cxn>
                <a:cxn ang="0">
                  <a:pos x="166" y="228"/>
                </a:cxn>
                <a:cxn ang="0">
                  <a:pos x="163" y="238"/>
                </a:cxn>
                <a:cxn ang="0">
                  <a:pos x="154" y="233"/>
                </a:cxn>
                <a:cxn ang="0">
                  <a:pos x="142" y="231"/>
                </a:cxn>
                <a:cxn ang="0">
                  <a:pos x="130" y="239"/>
                </a:cxn>
                <a:cxn ang="0">
                  <a:pos x="113" y="250"/>
                </a:cxn>
                <a:cxn ang="0">
                  <a:pos x="110" y="260"/>
                </a:cxn>
              </a:cxnLst>
              <a:rect l="0" t="0" r="r" b="b"/>
              <a:pathLst>
                <a:path w="219" h="260">
                  <a:moveTo>
                    <a:pt x="106" y="260"/>
                  </a:moveTo>
                  <a:lnTo>
                    <a:pt x="108" y="255"/>
                  </a:lnTo>
                  <a:lnTo>
                    <a:pt x="106" y="245"/>
                  </a:lnTo>
                  <a:lnTo>
                    <a:pt x="103" y="239"/>
                  </a:lnTo>
                  <a:lnTo>
                    <a:pt x="87" y="234"/>
                  </a:lnTo>
                  <a:lnTo>
                    <a:pt x="79" y="234"/>
                  </a:lnTo>
                  <a:lnTo>
                    <a:pt x="69" y="233"/>
                  </a:lnTo>
                  <a:lnTo>
                    <a:pt x="64" y="233"/>
                  </a:lnTo>
                  <a:lnTo>
                    <a:pt x="60" y="236"/>
                  </a:lnTo>
                  <a:lnTo>
                    <a:pt x="55" y="231"/>
                  </a:lnTo>
                  <a:lnTo>
                    <a:pt x="50" y="231"/>
                  </a:lnTo>
                  <a:lnTo>
                    <a:pt x="50" y="228"/>
                  </a:lnTo>
                  <a:lnTo>
                    <a:pt x="48" y="226"/>
                  </a:lnTo>
                  <a:lnTo>
                    <a:pt x="43" y="228"/>
                  </a:lnTo>
                  <a:lnTo>
                    <a:pt x="40" y="224"/>
                  </a:lnTo>
                  <a:lnTo>
                    <a:pt x="36" y="224"/>
                  </a:lnTo>
                  <a:lnTo>
                    <a:pt x="31" y="221"/>
                  </a:lnTo>
                  <a:lnTo>
                    <a:pt x="23" y="221"/>
                  </a:lnTo>
                  <a:lnTo>
                    <a:pt x="17" y="216"/>
                  </a:lnTo>
                  <a:lnTo>
                    <a:pt x="12" y="216"/>
                  </a:lnTo>
                  <a:lnTo>
                    <a:pt x="11" y="209"/>
                  </a:lnTo>
                  <a:lnTo>
                    <a:pt x="7" y="204"/>
                  </a:lnTo>
                  <a:lnTo>
                    <a:pt x="0" y="198"/>
                  </a:lnTo>
                  <a:lnTo>
                    <a:pt x="4" y="178"/>
                  </a:lnTo>
                  <a:lnTo>
                    <a:pt x="5" y="178"/>
                  </a:lnTo>
                  <a:lnTo>
                    <a:pt x="5" y="168"/>
                  </a:lnTo>
                  <a:lnTo>
                    <a:pt x="31" y="171"/>
                  </a:lnTo>
                  <a:lnTo>
                    <a:pt x="34" y="173"/>
                  </a:lnTo>
                  <a:lnTo>
                    <a:pt x="38" y="163"/>
                  </a:lnTo>
                  <a:lnTo>
                    <a:pt x="41" y="161"/>
                  </a:lnTo>
                  <a:lnTo>
                    <a:pt x="43" y="163"/>
                  </a:lnTo>
                  <a:lnTo>
                    <a:pt x="57" y="166"/>
                  </a:lnTo>
                  <a:lnTo>
                    <a:pt x="62" y="127"/>
                  </a:lnTo>
                  <a:lnTo>
                    <a:pt x="65" y="127"/>
                  </a:lnTo>
                  <a:lnTo>
                    <a:pt x="70" y="89"/>
                  </a:lnTo>
                  <a:lnTo>
                    <a:pt x="77" y="93"/>
                  </a:lnTo>
                  <a:lnTo>
                    <a:pt x="81" y="69"/>
                  </a:lnTo>
                  <a:lnTo>
                    <a:pt x="84" y="69"/>
                  </a:lnTo>
                  <a:lnTo>
                    <a:pt x="87" y="41"/>
                  </a:lnTo>
                  <a:lnTo>
                    <a:pt x="94" y="43"/>
                  </a:lnTo>
                  <a:lnTo>
                    <a:pt x="98" y="14"/>
                  </a:lnTo>
                  <a:lnTo>
                    <a:pt x="99" y="14"/>
                  </a:lnTo>
                  <a:lnTo>
                    <a:pt x="101" y="0"/>
                  </a:lnTo>
                  <a:lnTo>
                    <a:pt x="219" y="14"/>
                  </a:lnTo>
                  <a:lnTo>
                    <a:pt x="219" y="29"/>
                  </a:lnTo>
                  <a:lnTo>
                    <a:pt x="215" y="28"/>
                  </a:lnTo>
                  <a:lnTo>
                    <a:pt x="209" y="84"/>
                  </a:lnTo>
                  <a:lnTo>
                    <a:pt x="210" y="84"/>
                  </a:lnTo>
                  <a:lnTo>
                    <a:pt x="209" y="94"/>
                  </a:lnTo>
                  <a:lnTo>
                    <a:pt x="207" y="94"/>
                  </a:lnTo>
                  <a:lnTo>
                    <a:pt x="202" y="93"/>
                  </a:lnTo>
                  <a:lnTo>
                    <a:pt x="200" y="98"/>
                  </a:lnTo>
                  <a:lnTo>
                    <a:pt x="195" y="98"/>
                  </a:lnTo>
                  <a:lnTo>
                    <a:pt x="193" y="113"/>
                  </a:lnTo>
                  <a:lnTo>
                    <a:pt x="198" y="113"/>
                  </a:lnTo>
                  <a:lnTo>
                    <a:pt x="197" y="128"/>
                  </a:lnTo>
                  <a:lnTo>
                    <a:pt x="185" y="127"/>
                  </a:lnTo>
                  <a:lnTo>
                    <a:pt x="183" y="142"/>
                  </a:lnTo>
                  <a:lnTo>
                    <a:pt x="180" y="140"/>
                  </a:lnTo>
                  <a:lnTo>
                    <a:pt x="171" y="198"/>
                  </a:lnTo>
                  <a:lnTo>
                    <a:pt x="169" y="198"/>
                  </a:lnTo>
                  <a:lnTo>
                    <a:pt x="166" y="228"/>
                  </a:lnTo>
                  <a:lnTo>
                    <a:pt x="164" y="234"/>
                  </a:lnTo>
                  <a:lnTo>
                    <a:pt x="163" y="238"/>
                  </a:lnTo>
                  <a:lnTo>
                    <a:pt x="157" y="238"/>
                  </a:lnTo>
                  <a:lnTo>
                    <a:pt x="154" y="233"/>
                  </a:lnTo>
                  <a:lnTo>
                    <a:pt x="145" y="233"/>
                  </a:lnTo>
                  <a:lnTo>
                    <a:pt x="142" y="231"/>
                  </a:lnTo>
                  <a:lnTo>
                    <a:pt x="134" y="234"/>
                  </a:lnTo>
                  <a:lnTo>
                    <a:pt x="130" y="239"/>
                  </a:lnTo>
                  <a:lnTo>
                    <a:pt x="125" y="245"/>
                  </a:lnTo>
                  <a:lnTo>
                    <a:pt x="113" y="250"/>
                  </a:lnTo>
                  <a:lnTo>
                    <a:pt x="113" y="257"/>
                  </a:lnTo>
                  <a:lnTo>
                    <a:pt x="110" y="260"/>
                  </a:lnTo>
                  <a:lnTo>
                    <a:pt x="106" y="26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48" name="Freeform 1880"/>
            <p:cNvSpPr>
              <a:spLocks/>
            </p:cNvSpPr>
            <p:nvPr/>
          </p:nvSpPr>
          <p:spPr bwMode="auto">
            <a:xfrm>
              <a:off x="2050" y="1526"/>
              <a:ext cx="80" cy="89"/>
            </a:xfrm>
            <a:custGeom>
              <a:avLst/>
              <a:gdLst/>
              <a:ahLst/>
              <a:cxnLst>
                <a:cxn ang="0">
                  <a:pos x="3" y="184"/>
                </a:cxn>
                <a:cxn ang="0">
                  <a:pos x="14" y="126"/>
                </a:cxn>
                <a:cxn ang="0">
                  <a:pos x="19" y="113"/>
                </a:cxn>
                <a:cxn ang="0">
                  <a:pos x="32" y="99"/>
                </a:cxn>
                <a:cxn ang="0">
                  <a:pos x="29" y="84"/>
                </a:cxn>
                <a:cxn ang="0">
                  <a:pos x="36" y="79"/>
                </a:cxn>
                <a:cxn ang="0">
                  <a:pos x="43" y="80"/>
                </a:cxn>
                <a:cxn ang="0">
                  <a:pos x="43" y="70"/>
                </a:cxn>
                <a:cxn ang="0">
                  <a:pos x="53" y="15"/>
                </a:cxn>
                <a:cxn ang="0">
                  <a:pos x="172" y="14"/>
                </a:cxn>
                <a:cxn ang="0">
                  <a:pos x="167" y="27"/>
                </a:cxn>
                <a:cxn ang="0">
                  <a:pos x="179" y="43"/>
                </a:cxn>
                <a:cxn ang="0">
                  <a:pos x="200" y="89"/>
                </a:cxn>
                <a:cxn ang="0">
                  <a:pos x="190" y="147"/>
                </a:cxn>
                <a:cxn ang="0">
                  <a:pos x="183" y="181"/>
                </a:cxn>
                <a:cxn ang="0">
                  <a:pos x="179" y="181"/>
                </a:cxn>
                <a:cxn ang="0">
                  <a:pos x="172" y="179"/>
                </a:cxn>
                <a:cxn ang="0">
                  <a:pos x="166" y="181"/>
                </a:cxn>
                <a:cxn ang="0">
                  <a:pos x="160" y="174"/>
                </a:cxn>
                <a:cxn ang="0">
                  <a:pos x="159" y="179"/>
                </a:cxn>
                <a:cxn ang="0">
                  <a:pos x="152" y="178"/>
                </a:cxn>
                <a:cxn ang="0">
                  <a:pos x="142" y="173"/>
                </a:cxn>
                <a:cxn ang="0">
                  <a:pos x="128" y="167"/>
                </a:cxn>
                <a:cxn ang="0">
                  <a:pos x="123" y="167"/>
                </a:cxn>
                <a:cxn ang="0">
                  <a:pos x="118" y="183"/>
                </a:cxn>
                <a:cxn ang="0">
                  <a:pos x="116" y="183"/>
                </a:cxn>
                <a:cxn ang="0">
                  <a:pos x="116" y="179"/>
                </a:cxn>
                <a:cxn ang="0">
                  <a:pos x="111" y="186"/>
                </a:cxn>
                <a:cxn ang="0">
                  <a:pos x="108" y="191"/>
                </a:cxn>
                <a:cxn ang="0">
                  <a:pos x="106" y="198"/>
                </a:cxn>
                <a:cxn ang="0">
                  <a:pos x="99" y="205"/>
                </a:cxn>
                <a:cxn ang="0">
                  <a:pos x="94" y="210"/>
                </a:cxn>
                <a:cxn ang="0">
                  <a:pos x="92" y="207"/>
                </a:cxn>
                <a:cxn ang="0">
                  <a:pos x="87" y="210"/>
                </a:cxn>
                <a:cxn ang="0">
                  <a:pos x="79" y="214"/>
                </a:cxn>
                <a:cxn ang="0">
                  <a:pos x="70" y="214"/>
                </a:cxn>
                <a:cxn ang="0">
                  <a:pos x="61" y="220"/>
                </a:cxn>
                <a:cxn ang="0">
                  <a:pos x="48" y="224"/>
                </a:cxn>
                <a:cxn ang="0">
                  <a:pos x="24" y="222"/>
                </a:cxn>
                <a:cxn ang="0">
                  <a:pos x="0" y="214"/>
                </a:cxn>
              </a:cxnLst>
              <a:rect l="0" t="0" r="r" b="b"/>
              <a:pathLst>
                <a:path w="200" h="224">
                  <a:moveTo>
                    <a:pt x="0" y="214"/>
                  </a:moveTo>
                  <a:lnTo>
                    <a:pt x="3" y="184"/>
                  </a:lnTo>
                  <a:lnTo>
                    <a:pt x="5" y="184"/>
                  </a:lnTo>
                  <a:lnTo>
                    <a:pt x="14" y="126"/>
                  </a:lnTo>
                  <a:lnTo>
                    <a:pt x="17" y="128"/>
                  </a:lnTo>
                  <a:lnTo>
                    <a:pt x="19" y="113"/>
                  </a:lnTo>
                  <a:lnTo>
                    <a:pt x="31" y="114"/>
                  </a:lnTo>
                  <a:lnTo>
                    <a:pt x="32" y="99"/>
                  </a:lnTo>
                  <a:lnTo>
                    <a:pt x="27" y="99"/>
                  </a:lnTo>
                  <a:lnTo>
                    <a:pt x="29" y="84"/>
                  </a:lnTo>
                  <a:lnTo>
                    <a:pt x="34" y="84"/>
                  </a:lnTo>
                  <a:lnTo>
                    <a:pt x="36" y="79"/>
                  </a:lnTo>
                  <a:lnTo>
                    <a:pt x="41" y="80"/>
                  </a:lnTo>
                  <a:lnTo>
                    <a:pt x="43" y="80"/>
                  </a:lnTo>
                  <a:lnTo>
                    <a:pt x="44" y="70"/>
                  </a:lnTo>
                  <a:lnTo>
                    <a:pt x="43" y="70"/>
                  </a:lnTo>
                  <a:lnTo>
                    <a:pt x="49" y="14"/>
                  </a:lnTo>
                  <a:lnTo>
                    <a:pt x="53" y="15"/>
                  </a:lnTo>
                  <a:lnTo>
                    <a:pt x="53" y="0"/>
                  </a:lnTo>
                  <a:lnTo>
                    <a:pt x="172" y="14"/>
                  </a:lnTo>
                  <a:lnTo>
                    <a:pt x="171" y="27"/>
                  </a:lnTo>
                  <a:lnTo>
                    <a:pt x="167" y="27"/>
                  </a:lnTo>
                  <a:lnTo>
                    <a:pt x="166" y="41"/>
                  </a:lnTo>
                  <a:lnTo>
                    <a:pt x="179" y="43"/>
                  </a:lnTo>
                  <a:lnTo>
                    <a:pt x="176" y="85"/>
                  </a:lnTo>
                  <a:lnTo>
                    <a:pt x="200" y="89"/>
                  </a:lnTo>
                  <a:lnTo>
                    <a:pt x="193" y="147"/>
                  </a:lnTo>
                  <a:lnTo>
                    <a:pt x="190" y="147"/>
                  </a:lnTo>
                  <a:lnTo>
                    <a:pt x="186" y="181"/>
                  </a:lnTo>
                  <a:lnTo>
                    <a:pt x="183" y="181"/>
                  </a:lnTo>
                  <a:lnTo>
                    <a:pt x="181" y="178"/>
                  </a:lnTo>
                  <a:lnTo>
                    <a:pt x="179" y="181"/>
                  </a:lnTo>
                  <a:lnTo>
                    <a:pt x="176" y="181"/>
                  </a:lnTo>
                  <a:lnTo>
                    <a:pt x="172" y="179"/>
                  </a:lnTo>
                  <a:lnTo>
                    <a:pt x="167" y="176"/>
                  </a:lnTo>
                  <a:lnTo>
                    <a:pt x="166" y="181"/>
                  </a:lnTo>
                  <a:lnTo>
                    <a:pt x="164" y="181"/>
                  </a:lnTo>
                  <a:lnTo>
                    <a:pt x="160" y="174"/>
                  </a:lnTo>
                  <a:lnTo>
                    <a:pt x="159" y="176"/>
                  </a:lnTo>
                  <a:lnTo>
                    <a:pt x="159" y="179"/>
                  </a:lnTo>
                  <a:lnTo>
                    <a:pt x="154" y="179"/>
                  </a:lnTo>
                  <a:lnTo>
                    <a:pt x="152" y="178"/>
                  </a:lnTo>
                  <a:lnTo>
                    <a:pt x="154" y="174"/>
                  </a:lnTo>
                  <a:lnTo>
                    <a:pt x="142" y="173"/>
                  </a:lnTo>
                  <a:lnTo>
                    <a:pt x="137" y="169"/>
                  </a:lnTo>
                  <a:lnTo>
                    <a:pt x="128" y="167"/>
                  </a:lnTo>
                  <a:lnTo>
                    <a:pt x="126" y="166"/>
                  </a:lnTo>
                  <a:lnTo>
                    <a:pt x="123" y="167"/>
                  </a:lnTo>
                  <a:lnTo>
                    <a:pt x="120" y="171"/>
                  </a:lnTo>
                  <a:lnTo>
                    <a:pt x="118" y="183"/>
                  </a:lnTo>
                  <a:lnTo>
                    <a:pt x="118" y="183"/>
                  </a:lnTo>
                  <a:lnTo>
                    <a:pt x="116" y="183"/>
                  </a:lnTo>
                  <a:lnTo>
                    <a:pt x="116" y="179"/>
                  </a:lnTo>
                  <a:lnTo>
                    <a:pt x="116" y="179"/>
                  </a:lnTo>
                  <a:lnTo>
                    <a:pt x="109" y="183"/>
                  </a:lnTo>
                  <a:lnTo>
                    <a:pt x="111" y="186"/>
                  </a:lnTo>
                  <a:lnTo>
                    <a:pt x="106" y="190"/>
                  </a:lnTo>
                  <a:lnTo>
                    <a:pt x="108" y="191"/>
                  </a:lnTo>
                  <a:lnTo>
                    <a:pt x="104" y="195"/>
                  </a:lnTo>
                  <a:lnTo>
                    <a:pt x="106" y="198"/>
                  </a:lnTo>
                  <a:lnTo>
                    <a:pt x="101" y="202"/>
                  </a:lnTo>
                  <a:lnTo>
                    <a:pt x="99" y="205"/>
                  </a:lnTo>
                  <a:lnTo>
                    <a:pt x="96" y="205"/>
                  </a:lnTo>
                  <a:lnTo>
                    <a:pt x="94" y="210"/>
                  </a:lnTo>
                  <a:lnTo>
                    <a:pt x="92" y="210"/>
                  </a:lnTo>
                  <a:lnTo>
                    <a:pt x="92" y="207"/>
                  </a:lnTo>
                  <a:lnTo>
                    <a:pt x="90" y="207"/>
                  </a:lnTo>
                  <a:lnTo>
                    <a:pt x="87" y="210"/>
                  </a:lnTo>
                  <a:lnTo>
                    <a:pt x="82" y="210"/>
                  </a:lnTo>
                  <a:lnTo>
                    <a:pt x="79" y="214"/>
                  </a:lnTo>
                  <a:lnTo>
                    <a:pt x="77" y="215"/>
                  </a:lnTo>
                  <a:lnTo>
                    <a:pt x="70" y="214"/>
                  </a:lnTo>
                  <a:lnTo>
                    <a:pt x="63" y="214"/>
                  </a:lnTo>
                  <a:lnTo>
                    <a:pt x="61" y="220"/>
                  </a:lnTo>
                  <a:lnTo>
                    <a:pt x="60" y="222"/>
                  </a:lnTo>
                  <a:lnTo>
                    <a:pt x="48" y="224"/>
                  </a:lnTo>
                  <a:lnTo>
                    <a:pt x="34" y="222"/>
                  </a:lnTo>
                  <a:lnTo>
                    <a:pt x="24" y="222"/>
                  </a:lnTo>
                  <a:lnTo>
                    <a:pt x="3" y="212"/>
                  </a:lnTo>
                  <a:lnTo>
                    <a:pt x="0" y="21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49" name="Freeform 1881"/>
            <p:cNvSpPr>
              <a:spLocks/>
            </p:cNvSpPr>
            <p:nvPr/>
          </p:nvSpPr>
          <p:spPr bwMode="auto">
            <a:xfrm>
              <a:off x="2117" y="1531"/>
              <a:ext cx="51" cy="34"/>
            </a:xfrm>
            <a:custGeom>
              <a:avLst/>
              <a:gdLst/>
              <a:ahLst/>
              <a:cxnLst>
                <a:cxn ang="0">
                  <a:pos x="34" y="75"/>
                </a:cxn>
                <a:cxn ang="0">
                  <a:pos x="10" y="71"/>
                </a:cxn>
                <a:cxn ang="0">
                  <a:pos x="13" y="29"/>
                </a:cxn>
                <a:cxn ang="0">
                  <a:pos x="0" y="27"/>
                </a:cxn>
                <a:cxn ang="0">
                  <a:pos x="1" y="13"/>
                </a:cxn>
                <a:cxn ang="0">
                  <a:pos x="5" y="13"/>
                </a:cxn>
                <a:cxn ang="0">
                  <a:pos x="6" y="0"/>
                </a:cxn>
                <a:cxn ang="0">
                  <a:pos x="124" y="12"/>
                </a:cxn>
                <a:cxn ang="0">
                  <a:pos x="124" y="25"/>
                </a:cxn>
                <a:cxn ang="0">
                  <a:pos x="126" y="25"/>
                </a:cxn>
                <a:cxn ang="0">
                  <a:pos x="123" y="68"/>
                </a:cxn>
                <a:cxn ang="0">
                  <a:pos x="129" y="70"/>
                </a:cxn>
                <a:cxn ang="0">
                  <a:pos x="128" y="85"/>
                </a:cxn>
                <a:cxn ang="0">
                  <a:pos x="34" y="75"/>
                </a:cxn>
              </a:cxnLst>
              <a:rect l="0" t="0" r="r" b="b"/>
              <a:pathLst>
                <a:path w="129" h="85">
                  <a:moveTo>
                    <a:pt x="34" y="75"/>
                  </a:moveTo>
                  <a:lnTo>
                    <a:pt x="10" y="71"/>
                  </a:lnTo>
                  <a:lnTo>
                    <a:pt x="13" y="29"/>
                  </a:lnTo>
                  <a:lnTo>
                    <a:pt x="0" y="27"/>
                  </a:lnTo>
                  <a:lnTo>
                    <a:pt x="1" y="13"/>
                  </a:lnTo>
                  <a:lnTo>
                    <a:pt x="5" y="13"/>
                  </a:lnTo>
                  <a:lnTo>
                    <a:pt x="6" y="0"/>
                  </a:lnTo>
                  <a:lnTo>
                    <a:pt x="124" y="12"/>
                  </a:lnTo>
                  <a:lnTo>
                    <a:pt x="124" y="25"/>
                  </a:lnTo>
                  <a:lnTo>
                    <a:pt x="126" y="25"/>
                  </a:lnTo>
                  <a:lnTo>
                    <a:pt x="123" y="68"/>
                  </a:lnTo>
                  <a:lnTo>
                    <a:pt x="129" y="70"/>
                  </a:lnTo>
                  <a:lnTo>
                    <a:pt x="128" y="85"/>
                  </a:lnTo>
                  <a:lnTo>
                    <a:pt x="34" y="7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50" name="Freeform 1882"/>
            <p:cNvSpPr>
              <a:spLocks/>
            </p:cNvSpPr>
            <p:nvPr/>
          </p:nvSpPr>
          <p:spPr bwMode="auto">
            <a:xfrm>
              <a:off x="2291" y="1560"/>
              <a:ext cx="56" cy="66"/>
            </a:xfrm>
            <a:custGeom>
              <a:avLst/>
              <a:gdLst/>
              <a:ahLst/>
              <a:cxnLst>
                <a:cxn ang="0">
                  <a:pos x="136" y="166"/>
                </a:cxn>
                <a:cxn ang="0">
                  <a:pos x="32" y="159"/>
                </a:cxn>
                <a:cxn ang="0">
                  <a:pos x="34" y="132"/>
                </a:cxn>
                <a:cxn ang="0">
                  <a:pos x="29" y="130"/>
                </a:cxn>
                <a:cxn ang="0">
                  <a:pos x="32" y="72"/>
                </a:cxn>
                <a:cxn ang="0">
                  <a:pos x="27" y="72"/>
                </a:cxn>
                <a:cxn ang="0">
                  <a:pos x="29" y="43"/>
                </a:cxn>
                <a:cxn ang="0">
                  <a:pos x="0" y="41"/>
                </a:cxn>
                <a:cxn ang="0">
                  <a:pos x="1" y="12"/>
                </a:cxn>
                <a:cxn ang="0">
                  <a:pos x="10" y="12"/>
                </a:cxn>
                <a:cxn ang="0">
                  <a:pos x="12" y="0"/>
                </a:cxn>
                <a:cxn ang="0">
                  <a:pos x="25" y="0"/>
                </a:cxn>
                <a:cxn ang="0">
                  <a:pos x="25" y="14"/>
                </a:cxn>
                <a:cxn ang="0">
                  <a:pos x="44" y="16"/>
                </a:cxn>
                <a:cxn ang="0">
                  <a:pos x="42" y="59"/>
                </a:cxn>
                <a:cxn ang="0">
                  <a:pos x="131" y="64"/>
                </a:cxn>
                <a:cxn ang="0">
                  <a:pos x="130" y="79"/>
                </a:cxn>
                <a:cxn ang="0">
                  <a:pos x="135" y="79"/>
                </a:cxn>
                <a:cxn ang="0">
                  <a:pos x="133" y="137"/>
                </a:cxn>
                <a:cxn ang="0">
                  <a:pos x="138" y="139"/>
                </a:cxn>
                <a:cxn ang="0">
                  <a:pos x="136" y="166"/>
                </a:cxn>
              </a:cxnLst>
              <a:rect l="0" t="0" r="r" b="b"/>
              <a:pathLst>
                <a:path w="138" h="166">
                  <a:moveTo>
                    <a:pt x="136" y="166"/>
                  </a:moveTo>
                  <a:lnTo>
                    <a:pt x="32" y="159"/>
                  </a:lnTo>
                  <a:lnTo>
                    <a:pt x="34" y="132"/>
                  </a:lnTo>
                  <a:lnTo>
                    <a:pt x="29" y="130"/>
                  </a:lnTo>
                  <a:lnTo>
                    <a:pt x="32" y="72"/>
                  </a:lnTo>
                  <a:lnTo>
                    <a:pt x="27" y="72"/>
                  </a:lnTo>
                  <a:lnTo>
                    <a:pt x="29" y="43"/>
                  </a:lnTo>
                  <a:lnTo>
                    <a:pt x="0" y="41"/>
                  </a:lnTo>
                  <a:lnTo>
                    <a:pt x="1" y="12"/>
                  </a:lnTo>
                  <a:lnTo>
                    <a:pt x="10" y="12"/>
                  </a:lnTo>
                  <a:lnTo>
                    <a:pt x="12" y="0"/>
                  </a:lnTo>
                  <a:lnTo>
                    <a:pt x="25" y="0"/>
                  </a:lnTo>
                  <a:lnTo>
                    <a:pt x="25" y="14"/>
                  </a:lnTo>
                  <a:lnTo>
                    <a:pt x="44" y="16"/>
                  </a:lnTo>
                  <a:lnTo>
                    <a:pt x="42" y="59"/>
                  </a:lnTo>
                  <a:lnTo>
                    <a:pt x="131" y="64"/>
                  </a:lnTo>
                  <a:lnTo>
                    <a:pt x="130" y="79"/>
                  </a:lnTo>
                  <a:lnTo>
                    <a:pt x="135" y="79"/>
                  </a:lnTo>
                  <a:lnTo>
                    <a:pt x="133" y="137"/>
                  </a:lnTo>
                  <a:lnTo>
                    <a:pt x="138" y="139"/>
                  </a:lnTo>
                  <a:lnTo>
                    <a:pt x="136" y="16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51" name="Freeform 1883"/>
            <p:cNvSpPr>
              <a:spLocks/>
            </p:cNvSpPr>
            <p:nvPr/>
          </p:nvSpPr>
          <p:spPr bwMode="auto">
            <a:xfrm>
              <a:off x="2206" y="1563"/>
              <a:ext cx="57" cy="47"/>
            </a:xfrm>
            <a:custGeom>
              <a:avLst/>
              <a:gdLst/>
              <a:ahLst/>
              <a:cxnLst>
                <a:cxn ang="0">
                  <a:pos x="142" y="97"/>
                </a:cxn>
                <a:cxn ang="0">
                  <a:pos x="139" y="96"/>
                </a:cxn>
                <a:cxn ang="0">
                  <a:pos x="132" y="97"/>
                </a:cxn>
                <a:cxn ang="0">
                  <a:pos x="125" y="94"/>
                </a:cxn>
                <a:cxn ang="0">
                  <a:pos x="108" y="92"/>
                </a:cxn>
                <a:cxn ang="0">
                  <a:pos x="98" y="96"/>
                </a:cxn>
                <a:cxn ang="0">
                  <a:pos x="94" y="97"/>
                </a:cxn>
                <a:cxn ang="0">
                  <a:pos x="94" y="102"/>
                </a:cxn>
                <a:cxn ang="0">
                  <a:pos x="93" y="104"/>
                </a:cxn>
                <a:cxn ang="0">
                  <a:pos x="79" y="108"/>
                </a:cxn>
                <a:cxn ang="0">
                  <a:pos x="72" y="108"/>
                </a:cxn>
                <a:cxn ang="0">
                  <a:pos x="63" y="111"/>
                </a:cxn>
                <a:cxn ang="0">
                  <a:pos x="60" y="106"/>
                </a:cxn>
                <a:cxn ang="0">
                  <a:pos x="57" y="104"/>
                </a:cxn>
                <a:cxn ang="0">
                  <a:pos x="57" y="99"/>
                </a:cxn>
                <a:cxn ang="0">
                  <a:pos x="53" y="92"/>
                </a:cxn>
                <a:cxn ang="0">
                  <a:pos x="55" y="90"/>
                </a:cxn>
                <a:cxn ang="0">
                  <a:pos x="53" y="90"/>
                </a:cxn>
                <a:cxn ang="0">
                  <a:pos x="50" y="92"/>
                </a:cxn>
                <a:cxn ang="0">
                  <a:pos x="43" y="92"/>
                </a:cxn>
                <a:cxn ang="0">
                  <a:pos x="38" y="96"/>
                </a:cxn>
                <a:cxn ang="0">
                  <a:pos x="40" y="99"/>
                </a:cxn>
                <a:cxn ang="0">
                  <a:pos x="38" y="101"/>
                </a:cxn>
                <a:cxn ang="0">
                  <a:pos x="34" y="102"/>
                </a:cxn>
                <a:cxn ang="0">
                  <a:pos x="31" y="102"/>
                </a:cxn>
                <a:cxn ang="0">
                  <a:pos x="31" y="106"/>
                </a:cxn>
                <a:cxn ang="0">
                  <a:pos x="29" y="111"/>
                </a:cxn>
                <a:cxn ang="0">
                  <a:pos x="26" y="113"/>
                </a:cxn>
                <a:cxn ang="0">
                  <a:pos x="24" y="108"/>
                </a:cxn>
                <a:cxn ang="0">
                  <a:pos x="23" y="109"/>
                </a:cxn>
                <a:cxn ang="0">
                  <a:pos x="21" y="113"/>
                </a:cxn>
                <a:cxn ang="0">
                  <a:pos x="17" y="116"/>
                </a:cxn>
                <a:cxn ang="0">
                  <a:pos x="14" y="116"/>
                </a:cxn>
                <a:cxn ang="0">
                  <a:pos x="11" y="111"/>
                </a:cxn>
                <a:cxn ang="0">
                  <a:pos x="7" y="113"/>
                </a:cxn>
                <a:cxn ang="0">
                  <a:pos x="4" y="109"/>
                </a:cxn>
                <a:cxn ang="0">
                  <a:pos x="0" y="108"/>
                </a:cxn>
                <a:cxn ang="0">
                  <a:pos x="5" y="43"/>
                </a:cxn>
                <a:cxn ang="0">
                  <a:pos x="9" y="0"/>
                </a:cxn>
                <a:cxn ang="0">
                  <a:pos x="140" y="12"/>
                </a:cxn>
                <a:cxn ang="0">
                  <a:pos x="140" y="27"/>
                </a:cxn>
                <a:cxn ang="0">
                  <a:pos x="139" y="56"/>
                </a:cxn>
                <a:cxn ang="0">
                  <a:pos x="144" y="56"/>
                </a:cxn>
                <a:cxn ang="0">
                  <a:pos x="142" y="97"/>
                </a:cxn>
              </a:cxnLst>
              <a:rect l="0" t="0" r="r" b="b"/>
              <a:pathLst>
                <a:path w="144" h="116">
                  <a:moveTo>
                    <a:pt x="142" y="97"/>
                  </a:moveTo>
                  <a:lnTo>
                    <a:pt x="139" y="96"/>
                  </a:lnTo>
                  <a:lnTo>
                    <a:pt x="132" y="97"/>
                  </a:lnTo>
                  <a:lnTo>
                    <a:pt x="125" y="94"/>
                  </a:lnTo>
                  <a:lnTo>
                    <a:pt x="108" y="92"/>
                  </a:lnTo>
                  <a:lnTo>
                    <a:pt x="98" y="96"/>
                  </a:lnTo>
                  <a:lnTo>
                    <a:pt x="94" y="97"/>
                  </a:lnTo>
                  <a:lnTo>
                    <a:pt x="94" y="102"/>
                  </a:lnTo>
                  <a:lnTo>
                    <a:pt x="93" y="104"/>
                  </a:lnTo>
                  <a:lnTo>
                    <a:pt x="79" y="108"/>
                  </a:lnTo>
                  <a:lnTo>
                    <a:pt x="72" y="108"/>
                  </a:lnTo>
                  <a:lnTo>
                    <a:pt x="63" y="111"/>
                  </a:lnTo>
                  <a:lnTo>
                    <a:pt x="60" y="106"/>
                  </a:lnTo>
                  <a:lnTo>
                    <a:pt x="57" y="104"/>
                  </a:lnTo>
                  <a:lnTo>
                    <a:pt x="57" y="99"/>
                  </a:lnTo>
                  <a:lnTo>
                    <a:pt x="53" y="92"/>
                  </a:lnTo>
                  <a:lnTo>
                    <a:pt x="55" y="90"/>
                  </a:lnTo>
                  <a:lnTo>
                    <a:pt x="53" y="90"/>
                  </a:lnTo>
                  <a:lnTo>
                    <a:pt x="50" y="92"/>
                  </a:lnTo>
                  <a:lnTo>
                    <a:pt x="43" y="92"/>
                  </a:lnTo>
                  <a:lnTo>
                    <a:pt x="38" y="96"/>
                  </a:lnTo>
                  <a:lnTo>
                    <a:pt x="40" y="99"/>
                  </a:lnTo>
                  <a:lnTo>
                    <a:pt x="38" y="101"/>
                  </a:lnTo>
                  <a:lnTo>
                    <a:pt x="34" y="102"/>
                  </a:lnTo>
                  <a:lnTo>
                    <a:pt x="31" y="102"/>
                  </a:lnTo>
                  <a:lnTo>
                    <a:pt x="31" y="106"/>
                  </a:lnTo>
                  <a:lnTo>
                    <a:pt x="29" y="111"/>
                  </a:lnTo>
                  <a:lnTo>
                    <a:pt x="26" y="113"/>
                  </a:lnTo>
                  <a:lnTo>
                    <a:pt x="24" y="108"/>
                  </a:lnTo>
                  <a:lnTo>
                    <a:pt x="23" y="109"/>
                  </a:lnTo>
                  <a:lnTo>
                    <a:pt x="21" y="113"/>
                  </a:lnTo>
                  <a:lnTo>
                    <a:pt x="17" y="116"/>
                  </a:lnTo>
                  <a:lnTo>
                    <a:pt x="14" y="116"/>
                  </a:lnTo>
                  <a:lnTo>
                    <a:pt x="11" y="111"/>
                  </a:lnTo>
                  <a:lnTo>
                    <a:pt x="7" y="113"/>
                  </a:lnTo>
                  <a:lnTo>
                    <a:pt x="4" y="109"/>
                  </a:lnTo>
                  <a:lnTo>
                    <a:pt x="0" y="108"/>
                  </a:lnTo>
                  <a:lnTo>
                    <a:pt x="5" y="43"/>
                  </a:lnTo>
                  <a:lnTo>
                    <a:pt x="9" y="0"/>
                  </a:lnTo>
                  <a:lnTo>
                    <a:pt x="140" y="12"/>
                  </a:lnTo>
                  <a:lnTo>
                    <a:pt x="140" y="27"/>
                  </a:lnTo>
                  <a:lnTo>
                    <a:pt x="139" y="56"/>
                  </a:lnTo>
                  <a:lnTo>
                    <a:pt x="144" y="56"/>
                  </a:lnTo>
                  <a:lnTo>
                    <a:pt x="142" y="9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52" name="Freeform 1884"/>
            <p:cNvSpPr>
              <a:spLocks/>
            </p:cNvSpPr>
            <p:nvPr/>
          </p:nvSpPr>
          <p:spPr bwMode="auto">
            <a:xfrm>
              <a:off x="2125" y="1561"/>
              <a:ext cx="83" cy="46"/>
            </a:xfrm>
            <a:custGeom>
              <a:avLst/>
              <a:gdLst/>
              <a:ahLst/>
              <a:cxnLst>
                <a:cxn ang="0">
                  <a:pos x="4" y="58"/>
                </a:cxn>
                <a:cxn ang="0">
                  <a:pos x="14" y="0"/>
                </a:cxn>
                <a:cxn ang="0">
                  <a:pos x="132" y="12"/>
                </a:cxn>
                <a:cxn ang="0">
                  <a:pos x="145" y="29"/>
                </a:cxn>
                <a:cxn ang="0">
                  <a:pos x="208" y="48"/>
                </a:cxn>
                <a:cxn ang="0">
                  <a:pos x="200" y="113"/>
                </a:cxn>
                <a:cxn ang="0">
                  <a:pos x="196" y="107"/>
                </a:cxn>
                <a:cxn ang="0">
                  <a:pos x="190" y="106"/>
                </a:cxn>
                <a:cxn ang="0">
                  <a:pos x="188" y="101"/>
                </a:cxn>
                <a:cxn ang="0">
                  <a:pos x="185" y="106"/>
                </a:cxn>
                <a:cxn ang="0">
                  <a:pos x="178" y="102"/>
                </a:cxn>
                <a:cxn ang="0">
                  <a:pos x="171" y="99"/>
                </a:cxn>
                <a:cxn ang="0">
                  <a:pos x="159" y="90"/>
                </a:cxn>
                <a:cxn ang="0">
                  <a:pos x="154" y="90"/>
                </a:cxn>
                <a:cxn ang="0">
                  <a:pos x="145" y="89"/>
                </a:cxn>
                <a:cxn ang="0">
                  <a:pos x="140" y="85"/>
                </a:cxn>
                <a:cxn ang="0">
                  <a:pos x="135" y="90"/>
                </a:cxn>
                <a:cxn ang="0">
                  <a:pos x="126" y="87"/>
                </a:cxn>
                <a:cxn ang="0">
                  <a:pos x="116" y="85"/>
                </a:cxn>
                <a:cxn ang="0">
                  <a:pos x="106" y="84"/>
                </a:cxn>
                <a:cxn ang="0">
                  <a:pos x="101" y="87"/>
                </a:cxn>
                <a:cxn ang="0">
                  <a:pos x="99" y="92"/>
                </a:cxn>
                <a:cxn ang="0">
                  <a:pos x="97" y="89"/>
                </a:cxn>
                <a:cxn ang="0">
                  <a:pos x="91" y="94"/>
                </a:cxn>
                <a:cxn ang="0">
                  <a:pos x="85" y="92"/>
                </a:cxn>
                <a:cxn ang="0">
                  <a:pos x="84" y="89"/>
                </a:cxn>
                <a:cxn ang="0">
                  <a:pos x="79" y="85"/>
                </a:cxn>
                <a:cxn ang="0">
                  <a:pos x="75" y="89"/>
                </a:cxn>
                <a:cxn ang="0">
                  <a:pos x="72" y="89"/>
                </a:cxn>
                <a:cxn ang="0">
                  <a:pos x="70" y="85"/>
                </a:cxn>
                <a:cxn ang="0">
                  <a:pos x="58" y="84"/>
                </a:cxn>
                <a:cxn ang="0">
                  <a:pos x="39" y="82"/>
                </a:cxn>
                <a:cxn ang="0">
                  <a:pos x="33" y="84"/>
                </a:cxn>
                <a:cxn ang="0">
                  <a:pos x="22" y="89"/>
                </a:cxn>
                <a:cxn ang="0">
                  <a:pos x="12" y="90"/>
                </a:cxn>
                <a:cxn ang="0">
                  <a:pos x="9" y="89"/>
                </a:cxn>
                <a:cxn ang="0">
                  <a:pos x="2" y="90"/>
                </a:cxn>
              </a:cxnLst>
              <a:rect l="0" t="0" r="r" b="b"/>
              <a:pathLst>
                <a:path w="208" h="113">
                  <a:moveTo>
                    <a:pt x="0" y="92"/>
                  </a:moveTo>
                  <a:lnTo>
                    <a:pt x="4" y="58"/>
                  </a:lnTo>
                  <a:lnTo>
                    <a:pt x="7" y="58"/>
                  </a:lnTo>
                  <a:lnTo>
                    <a:pt x="14" y="0"/>
                  </a:lnTo>
                  <a:lnTo>
                    <a:pt x="108" y="10"/>
                  </a:lnTo>
                  <a:lnTo>
                    <a:pt x="132" y="12"/>
                  </a:lnTo>
                  <a:lnTo>
                    <a:pt x="130" y="27"/>
                  </a:lnTo>
                  <a:lnTo>
                    <a:pt x="145" y="29"/>
                  </a:lnTo>
                  <a:lnTo>
                    <a:pt x="144" y="43"/>
                  </a:lnTo>
                  <a:lnTo>
                    <a:pt x="208" y="48"/>
                  </a:lnTo>
                  <a:lnTo>
                    <a:pt x="203" y="113"/>
                  </a:lnTo>
                  <a:lnTo>
                    <a:pt x="200" y="113"/>
                  </a:lnTo>
                  <a:lnTo>
                    <a:pt x="198" y="107"/>
                  </a:lnTo>
                  <a:lnTo>
                    <a:pt x="196" y="107"/>
                  </a:lnTo>
                  <a:lnTo>
                    <a:pt x="195" y="102"/>
                  </a:lnTo>
                  <a:lnTo>
                    <a:pt x="190" y="106"/>
                  </a:lnTo>
                  <a:lnTo>
                    <a:pt x="190" y="101"/>
                  </a:lnTo>
                  <a:lnTo>
                    <a:pt x="188" y="101"/>
                  </a:lnTo>
                  <a:lnTo>
                    <a:pt x="186" y="106"/>
                  </a:lnTo>
                  <a:lnTo>
                    <a:pt x="185" y="106"/>
                  </a:lnTo>
                  <a:lnTo>
                    <a:pt x="181" y="106"/>
                  </a:lnTo>
                  <a:lnTo>
                    <a:pt x="178" y="102"/>
                  </a:lnTo>
                  <a:lnTo>
                    <a:pt x="171" y="102"/>
                  </a:lnTo>
                  <a:lnTo>
                    <a:pt x="171" y="99"/>
                  </a:lnTo>
                  <a:lnTo>
                    <a:pt x="161" y="94"/>
                  </a:lnTo>
                  <a:lnTo>
                    <a:pt x="159" y="90"/>
                  </a:lnTo>
                  <a:lnTo>
                    <a:pt x="157" y="89"/>
                  </a:lnTo>
                  <a:lnTo>
                    <a:pt x="154" y="90"/>
                  </a:lnTo>
                  <a:lnTo>
                    <a:pt x="152" y="89"/>
                  </a:lnTo>
                  <a:lnTo>
                    <a:pt x="145" y="89"/>
                  </a:lnTo>
                  <a:lnTo>
                    <a:pt x="144" y="87"/>
                  </a:lnTo>
                  <a:lnTo>
                    <a:pt x="140" y="85"/>
                  </a:lnTo>
                  <a:lnTo>
                    <a:pt x="138" y="90"/>
                  </a:lnTo>
                  <a:lnTo>
                    <a:pt x="135" y="90"/>
                  </a:lnTo>
                  <a:lnTo>
                    <a:pt x="132" y="87"/>
                  </a:lnTo>
                  <a:lnTo>
                    <a:pt x="126" y="87"/>
                  </a:lnTo>
                  <a:lnTo>
                    <a:pt x="123" y="85"/>
                  </a:lnTo>
                  <a:lnTo>
                    <a:pt x="116" y="85"/>
                  </a:lnTo>
                  <a:lnTo>
                    <a:pt x="111" y="82"/>
                  </a:lnTo>
                  <a:lnTo>
                    <a:pt x="106" y="84"/>
                  </a:lnTo>
                  <a:lnTo>
                    <a:pt x="104" y="87"/>
                  </a:lnTo>
                  <a:lnTo>
                    <a:pt x="101" y="87"/>
                  </a:lnTo>
                  <a:lnTo>
                    <a:pt x="101" y="90"/>
                  </a:lnTo>
                  <a:lnTo>
                    <a:pt x="99" y="92"/>
                  </a:lnTo>
                  <a:lnTo>
                    <a:pt x="97" y="92"/>
                  </a:lnTo>
                  <a:lnTo>
                    <a:pt x="97" y="89"/>
                  </a:lnTo>
                  <a:lnTo>
                    <a:pt x="92" y="94"/>
                  </a:lnTo>
                  <a:lnTo>
                    <a:pt x="91" y="94"/>
                  </a:lnTo>
                  <a:lnTo>
                    <a:pt x="91" y="89"/>
                  </a:lnTo>
                  <a:lnTo>
                    <a:pt x="85" y="92"/>
                  </a:lnTo>
                  <a:lnTo>
                    <a:pt x="84" y="92"/>
                  </a:lnTo>
                  <a:lnTo>
                    <a:pt x="84" y="89"/>
                  </a:lnTo>
                  <a:lnTo>
                    <a:pt x="80" y="89"/>
                  </a:lnTo>
                  <a:lnTo>
                    <a:pt x="79" y="85"/>
                  </a:lnTo>
                  <a:lnTo>
                    <a:pt x="77" y="85"/>
                  </a:lnTo>
                  <a:lnTo>
                    <a:pt x="75" y="89"/>
                  </a:lnTo>
                  <a:lnTo>
                    <a:pt x="74" y="90"/>
                  </a:lnTo>
                  <a:lnTo>
                    <a:pt x="72" y="89"/>
                  </a:lnTo>
                  <a:lnTo>
                    <a:pt x="72" y="87"/>
                  </a:lnTo>
                  <a:lnTo>
                    <a:pt x="70" y="85"/>
                  </a:lnTo>
                  <a:lnTo>
                    <a:pt x="62" y="87"/>
                  </a:lnTo>
                  <a:lnTo>
                    <a:pt x="58" y="84"/>
                  </a:lnTo>
                  <a:lnTo>
                    <a:pt x="48" y="84"/>
                  </a:lnTo>
                  <a:lnTo>
                    <a:pt x="39" y="82"/>
                  </a:lnTo>
                  <a:lnTo>
                    <a:pt x="36" y="87"/>
                  </a:lnTo>
                  <a:lnTo>
                    <a:pt x="33" y="84"/>
                  </a:lnTo>
                  <a:lnTo>
                    <a:pt x="22" y="84"/>
                  </a:lnTo>
                  <a:lnTo>
                    <a:pt x="22" y="89"/>
                  </a:lnTo>
                  <a:lnTo>
                    <a:pt x="19" y="87"/>
                  </a:lnTo>
                  <a:lnTo>
                    <a:pt x="12" y="90"/>
                  </a:lnTo>
                  <a:lnTo>
                    <a:pt x="10" y="90"/>
                  </a:lnTo>
                  <a:lnTo>
                    <a:pt x="9" y="89"/>
                  </a:lnTo>
                  <a:lnTo>
                    <a:pt x="7" y="90"/>
                  </a:lnTo>
                  <a:lnTo>
                    <a:pt x="2" y="90"/>
                  </a:lnTo>
                  <a:lnTo>
                    <a:pt x="0" y="9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53" name="Freeform 1885"/>
            <p:cNvSpPr>
              <a:spLocks/>
            </p:cNvSpPr>
            <p:nvPr/>
          </p:nvSpPr>
          <p:spPr bwMode="auto">
            <a:xfrm>
              <a:off x="2261" y="1574"/>
              <a:ext cx="44" cy="54"/>
            </a:xfrm>
            <a:custGeom>
              <a:avLst/>
              <a:gdLst/>
              <a:ahLst/>
              <a:cxnLst>
                <a:cxn ang="0">
                  <a:pos x="20" y="123"/>
                </a:cxn>
                <a:cxn ang="0">
                  <a:pos x="18" y="118"/>
                </a:cxn>
                <a:cxn ang="0">
                  <a:pos x="22" y="106"/>
                </a:cxn>
                <a:cxn ang="0">
                  <a:pos x="29" y="98"/>
                </a:cxn>
                <a:cxn ang="0">
                  <a:pos x="30" y="94"/>
                </a:cxn>
                <a:cxn ang="0">
                  <a:pos x="30" y="93"/>
                </a:cxn>
                <a:cxn ang="0">
                  <a:pos x="27" y="91"/>
                </a:cxn>
                <a:cxn ang="0">
                  <a:pos x="25" y="86"/>
                </a:cxn>
                <a:cxn ang="0">
                  <a:pos x="20" y="86"/>
                </a:cxn>
                <a:cxn ang="0">
                  <a:pos x="20" y="79"/>
                </a:cxn>
                <a:cxn ang="0">
                  <a:pos x="12" y="77"/>
                </a:cxn>
                <a:cxn ang="0">
                  <a:pos x="12" y="74"/>
                </a:cxn>
                <a:cxn ang="0">
                  <a:pos x="12" y="72"/>
                </a:cxn>
                <a:cxn ang="0">
                  <a:pos x="3" y="70"/>
                </a:cxn>
                <a:cxn ang="0">
                  <a:pos x="5" y="29"/>
                </a:cxn>
                <a:cxn ang="0">
                  <a:pos x="0" y="29"/>
                </a:cxn>
                <a:cxn ang="0">
                  <a:pos x="1" y="0"/>
                </a:cxn>
                <a:cxn ang="0">
                  <a:pos x="75" y="5"/>
                </a:cxn>
                <a:cxn ang="0">
                  <a:pos x="104" y="7"/>
                </a:cxn>
                <a:cxn ang="0">
                  <a:pos x="102" y="36"/>
                </a:cxn>
                <a:cxn ang="0">
                  <a:pos x="107" y="36"/>
                </a:cxn>
                <a:cxn ang="0">
                  <a:pos x="104" y="94"/>
                </a:cxn>
                <a:cxn ang="0">
                  <a:pos x="109" y="96"/>
                </a:cxn>
                <a:cxn ang="0">
                  <a:pos x="107" y="123"/>
                </a:cxn>
                <a:cxn ang="0">
                  <a:pos x="49" y="122"/>
                </a:cxn>
                <a:cxn ang="0">
                  <a:pos x="49" y="133"/>
                </a:cxn>
                <a:cxn ang="0">
                  <a:pos x="42" y="135"/>
                </a:cxn>
                <a:cxn ang="0">
                  <a:pos x="39" y="133"/>
                </a:cxn>
                <a:cxn ang="0">
                  <a:pos x="27" y="130"/>
                </a:cxn>
                <a:cxn ang="0">
                  <a:pos x="22" y="125"/>
                </a:cxn>
                <a:cxn ang="0">
                  <a:pos x="20" y="123"/>
                </a:cxn>
              </a:cxnLst>
              <a:rect l="0" t="0" r="r" b="b"/>
              <a:pathLst>
                <a:path w="109" h="135">
                  <a:moveTo>
                    <a:pt x="20" y="123"/>
                  </a:moveTo>
                  <a:lnTo>
                    <a:pt x="18" y="118"/>
                  </a:lnTo>
                  <a:lnTo>
                    <a:pt x="22" y="106"/>
                  </a:lnTo>
                  <a:lnTo>
                    <a:pt x="29" y="98"/>
                  </a:lnTo>
                  <a:lnTo>
                    <a:pt x="30" y="94"/>
                  </a:lnTo>
                  <a:lnTo>
                    <a:pt x="30" y="93"/>
                  </a:lnTo>
                  <a:lnTo>
                    <a:pt x="27" y="91"/>
                  </a:lnTo>
                  <a:lnTo>
                    <a:pt x="25" y="86"/>
                  </a:lnTo>
                  <a:lnTo>
                    <a:pt x="20" y="86"/>
                  </a:lnTo>
                  <a:lnTo>
                    <a:pt x="20" y="79"/>
                  </a:lnTo>
                  <a:lnTo>
                    <a:pt x="12" y="77"/>
                  </a:lnTo>
                  <a:lnTo>
                    <a:pt x="12" y="74"/>
                  </a:lnTo>
                  <a:lnTo>
                    <a:pt x="12" y="72"/>
                  </a:lnTo>
                  <a:lnTo>
                    <a:pt x="3" y="70"/>
                  </a:lnTo>
                  <a:lnTo>
                    <a:pt x="5" y="29"/>
                  </a:lnTo>
                  <a:lnTo>
                    <a:pt x="0" y="29"/>
                  </a:lnTo>
                  <a:lnTo>
                    <a:pt x="1" y="0"/>
                  </a:lnTo>
                  <a:lnTo>
                    <a:pt x="75" y="5"/>
                  </a:lnTo>
                  <a:lnTo>
                    <a:pt x="104" y="7"/>
                  </a:lnTo>
                  <a:lnTo>
                    <a:pt x="102" y="36"/>
                  </a:lnTo>
                  <a:lnTo>
                    <a:pt x="107" y="36"/>
                  </a:lnTo>
                  <a:lnTo>
                    <a:pt x="104" y="94"/>
                  </a:lnTo>
                  <a:lnTo>
                    <a:pt x="109" y="96"/>
                  </a:lnTo>
                  <a:lnTo>
                    <a:pt x="107" y="123"/>
                  </a:lnTo>
                  <a:lnTo>
                    <a:pt x="49" y="122"/>
                  </a:lnTo>
                  <a:lnTo>
                    <a:pt x="49" y="133"/>
                  </a:lnTo>
                  <a:lnTo>
                    <a:pt x="42" y="135"/>
                  </a:lnTo>
                  <a:lnTo>
                    <a:pt x="39" y="133"/>
                  </a:lnTo>
                  <a:lnTo>
                    <a:pt x="27" y="130"/>
                  </a:lnTo>
                  <a:lnTo>
                    <a:pt x="22" y="125"/>
                  </a:lnTo>
                  <a:lnTo>
                    <a:pt x="20" y="12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54" name="Freeform 1886"/>
            <p:cNvSpPr>
              <a:spLocks/>
            </p:cNvSpPr>
            <p:nvPr/>
          </p:nvSpPr>
          <p:spPr bwMode="auto">
            <a:xfrm>
              <a:off x="2427" y="1584"/>
              <a:ext cx="42" cy="42"/>
            </a:xfrm>
            <a:custGeom>
              <a:avLst/>
              <a:gdLst/>
              <a:ahLst/>
              <a:cxnLst>
                <a:cxn ang="0">
                  <a:pos x="75" y="106"/>
                </a:cxn>
                <a:cxn ang="0">
                  <a:pos x="63" y="106"/>
                </a:cxn>
                <a:cxn ang="0">
                  <a:pos x="63" y="101"/>
                </a:cxn>
                <a:cxn ang="0">
                  <a:pos x="59" y="98"/>
                </a:cxn>
                <a:cxn ang="0">
                  <a:pos x="59" y="92"/>
                </a:cxn>
                <a:cxn ang="0">
                  <a:pos x="58" y="91"/>
                </a:cxn>
                <a:cxn ang="0">
                  <a:pos x="53" y="92"/>
                </a:cxn>
                <a:cxn ang="0">
                  <a:pos x="51" y="96"/>
                </a:cxn>
                <a:cxn ang="0">
                  <a:pos x="46" y="98"/>
                </a:cxn>
                <a:cxn ang="0">
                  <a:pos x="46" y="96"/>
                </a:cxn>
                <a:cxn ang="0">
                  <a:pos x="49" y="92"/>
                </a:cxn>
                <a:cxn ang="0">
                  <a:pos x="49" y="91"/>
                </a:cxn>
                <a:cxn ang="0">
                  <a:pos x="46" y="92"/>
                </a:cxn>
                <a:cxn ang="0">
                  <a:pos x="46" y="84"/>
                </a:cxn>
                <a:cxn ang="0">
                  <a:pos x="44" y="80"/>
                </a:cxn>
                <a:cxn ang="0">
                  <a:pos x="37" y="86"/>
                </a:cxn>
                <a:cxn ang="0">
                  <a:pos x="34" y="89"/>
                </a:cxn>
                <a:cxn ang="0">
                  <a:pos x="32" y="87"/>
                </a:cxn>
                <a:cxn ang="0">
                  <a:pos x="30" y="91"/>
                </a:cxn>
                <a:cxn ang="0">
                  <a:pos x="22" y="91"/>
                </a:cxn>
                <a:cxn ang="0">
                  <a:pos x="24" y="87"/>
                </a:cxn>
                <a:cxn ang="0">
                  <a:pos x="22" y="86"/>
                </a:cxn>
                <a:cxn ang="0">
                  <a:pos x="22" y="82"/>
                </a:cxn>
                <a:cxn ang="0">
                  <a:pos x="17" y="82"/>
                </a:cxn>
                <a:cxn ang="0">
                  <a:pos x="13" y="86"/>
                </a:cxn>
                <a:cxn ang="0">
                  <a:pos x="13" y="74"/>
                </a:cxn>
                <a:cxn ang="0">
                  <a:pos x="8" y="72"/>
                </a:cxn>
                <a:cxn ang="0">
                  <a:pos x="6" y="67"/>
                </a:cxn>
                <a:cxn ang="0">
                  <a:pos x="0" y="63"/>
                </a:cxn>
                <a:cxn ang="0">
                  <a:pos x="0" y="28"/>
                </a:cxn>
                <a:cxn ang="0">
                  <a:pos x="27" y="29"/>
                </a:cxn>
                <a:cxn ang="0">
                  <a:pos x="29" y="0"/>
                </a:cxn>
                <a:cxn ang="0">
                  <a:pos x="102" y="2"/>
                </a:cxn>
                <a:cxn ang="0">
                  <a:pos x="100" y="31"/>
                </a:cxn>
                <a:cxn ang="0">
                  <a:pos x="104" y="31"/>
                </a:cxn>
                <a:cxn ang="0">
                  <a:pos x="102" y="60"/>
                </a:cxn>
                <a:cxn ang="0">
                  <a:pos x="88" y="60"/>
                </a:cxn>
                <a:cxn ang="0">
                  <a:pos x="87" y="89"/>
                </a:cxn>
                <a:cxn ang="0">
                  <a:pos x="75" y="89"/>
                </a:cxn>
                <a:cxn ang="0">
                  <a:pos x="75" y="106"/>
                </a:cxn>
              </a:cxnLst>
              <a:rect l="0" t="0" r="r" b="b"/>
              <a:pathLst>
                <a:path w="104" h="106">
                  <a:moveTo>
                    <a:pt x="75" y="106"/>
                  </a:moveTo>
                  <a:lnTo>
                    <a:pt x="63" y="106"/>
                  </a:lnTo>
                  <a:lnTo>
                    <a:pt x="63" y="101"/>
                  </a:lnTo>
                  <a:lnTo>
                    <a:pt x="59" y="98"/>
                  </a:lnTo>
                  <a:lnTo>
                    <a:pt x="59" y="92"/>
                  </a:lnTo>
                  <a:lnTo>
                    <a:pt x="58" y="91"/>
                  </a:lnTo>
                  <a:lnTo>
                    <a:pt x="53" y="92"/>
                  </a:lnTo>
                  <a:lnTo>
                    <a:pt x="51" y="96"/>
                  </a:lnTo>
                  <a:lnTo>
                    <a:pt x="46" y="98"/>
                  </a:lnTo>
                  <a:lnTo>
                    <a:pt x="46" y="96"/>
                  </a:lnTo>
                  <a:lnTo>
                    <a:pt x="49" y="92"/>
                  </a:lnTo>
                  <a:lnTo>
                    <a:pt x="49" y="91"/>
                  </a:lnTo>
                  <a:lnTo>
                    <a:pt x="46" y="92"/>
                  </a:lnTo>
                  <a:lnTo>
                    <a:pt x="46" y="84"/>
                  </a:lnTo>
                  <a:lnTo>
                    <a:pt x="44" y="80"/>
                  </a:lnTo>
                  <a:lnTo>
                    <a:pt x="37" y="86"/>
                  </a:lnTo>
                  <a:lnTo>
                    <a:pt x="34" y="89"/>
                  </a:lnTo>
                  <a:lnTo>
                    <a:pt x="32" y="87"/>
                  </a:lnTo>
                  <a:lnTo>
                    <a:pt x="30" y="91"/>
                  </a:lnTo>
                  <a:lnTo>
                    <a:pt x="22" y="91"/>
                  </a:lnTo>
                  <a:lnTo>
                    <a:pt x="24" y="87"/>
                  </a:lnTo>
                  <a:lnTo>
                    <a:pt x="22" y="86"/>
                  </a:lnTo>
                  <a:lnTo>
                    <a:pt x="22" y="82"/>
                  </a:lnTo>
                  <a:lnTo>
                    <a:pt x="17" y="82"/>
                  </a:lnTo>
                  <a:lnTo>
                    <a:pt x="13" y="86"/>
                  </a:lnTo>
                  <a:lnTo>
                    <a:pt x="13" y="74"/>
                  </a:lnTo>
                  <a:lnTo>
                    <a:pt x="8" y="72"/>
                  </a:lnTo>
                  <a:lnTo>
                    <a:pt x="6" y="67"/>
                  </a:lnTo>
                  <a:lnTo>
                    <a:pt x="0" y="63"/>
                  </a:lnTo>
                  <a:lnTo>
                    <a:pt x="0" y="28"/>
                  </a:lnTo>
                  <a:lnTo>
                    <a:pt x="27" y="29"/>
                  </a:lnTo>
                  <a:lnTo>
                    <a:pt x="29" y="0"/>
                  </a:lnTo>
                  <a:lnTo>
                    <a:pt x="102" y="2"/>
                  </a:lnTo>
                  <a:lnTo>
                    <a:pt x="100" y="31"/>
                  </a:lnTo>
                  <a:lnTo>
                    <a:pt x="104" y="31"/>
                  </a:lnTo>
                  <a:lnTo>
                    <a:pt x="102" y="60"/>
                  </a:lnTo>
                  <a:lnTo>
                    <a:pt x="88" y="60"/>
                  </a:lnTo>
                  <a:lnTo>
                    <a:pt x="87" y="89"/>
                  </a:lnTo>
                  <a:lnTo>
                    <a:pt x="75" y="89"/>
                  </a:lnTo>
                  <a:lnTo>
                    <a:pt x="75" y="10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55" name="Freeform 1887"/>
            <p:cNvSpPr>
              <a:spLocks/>
            </p:cNvSpPr>
            <p:nvPr/>
          </p:nvSpPr>
          <p:spPr bwMode="auto">
            <a:xfrm>
              <a:off x="1789" y="1525"/>
              <a:ext cx="86" cy="42"/>
            </a:xfrm>
            <a:custGeom>
              <a:avLst/>
              <a:gdLst/>
              <a:ahLst/>
              <a:cxnLst>
                <a:cxn ang="0">
                  <a:pos x="36" y="50"/>
                </a:cxn>
                <a:cxn ang="0">
                  <a:pos x="29" y="50"/>
                </a:cxn>
                <a:cxn ang="0">
                  <a:pos x="29" y="46"/>
                </a:cxn>
                <a:cxn ang="0">
                  <a:pos x="27" y="45"/>
                </a:cxn>
                <a:cxn ang="0">
                  <a:pos x="24" y="46"/>
                </a:cxn>
                <a:cxn ang="0">
                  <a:pos x="19" y="43"/>
                </a:cxn>
                <a:cxn ang="0">
                  <a:pos x="17" y="40"/>
                </a:cxn>
                <a:cxn ang="0">
                  <a:pos x="14" y="40"/>
                </a:cxn>
                <a:cxn ang="0">
                  <a:pos x="10" y="38"/>
                </a:cxn>
                <a:cxn ang="0">
                  <a:pos x="12" y="33"/>
                </a:cxn>
                <a:cxn ang="0">
                  <a:pos x="14" y="29"/>
                </a:cxn>
                <a:cxn ang="0">
                  <a:pos x="10" y="24"/>
                </a:cxn>
                <a:cxn ang="0">
                  <a:pos x="8" y="24"/>
                </a:cxn>
                <a:cxn ang="0">
                  <a:pos x="5" y="19"/>
                </a:cxn>
                <a:cxn ang="0">
                  <a:pos x="2" y="17"/>
                </a:cxn>
                <a:cxn ang="0">
                  <a:pos x="3" y="16"/>
                </a:cxn>
                <a:cxn ang="0">
                  <a:pos x="0" y="14"/>
                </a:cxn>
                <a:cxn ang="0">
                  <a:pos x="0" y="14"/>
                </a:cxn>
                <a:cxn ang="0">
                  <a:pos x="87" y="29"/>
                </a:cxn>
                <a:cxn ang="0">
                  <a:pos x="92" y="0"/>
                </a:cxn>
                <a:cxn ang="0">
                  <a:pos x="133" y="7"/>
                </a:cxn>
                <a:cxn ang="0">
                  <a:pos x="138" y="9"/>
                </a:cxn>
                <a:cxn ang="0">
                  <a:pos x="138" y="11"/>
                </a:cxn>
                <a:cxn ang="0">
                  <a:pos x="142" y="11"/>
                </a:cxn>
                <a:cxn ang="0">
                  <a:pos x="147" y="17"/>
                </a:cxn>
                <a:cxn ang="0">
                  <a:pos x="150" y="17"/>
                </a:cxn>
                <a:cxn ang="0">
                  <a:pos x="154" y="16"/>
                </a:cxn>
                <a:cxn ang="0">
                  <a:pos x="155" y="17"/>
                </a:cxn>
                <a:cxn ang="0">
                  <a:pos x="157" y="17"/>
                </a:cxn>
                <a:cxn ang="0">
                  <a:pos x="157" y="19"/>
                </a:cxn>
                <a:cxn ang="0">
                  <a:pos x="157" y="26"/>
                </a:cxn>
                <a:cxn ang="0">
                  <a:pos x="178" y="31"/>
                </a:cxn>
                <a:cxn ang="0">
                  <a:pos x="176" y="38"/>
                </a:cxn>
                <a:cxn ang="0">
                  <a:pos x="191" y="40"/>
                </a:cxn>
                <a:cxn ang="0">
                  <a:pos x="188" y="60"/>
                </a:cxn>
                <a:cxn ang="0">
                  <a:pos x="215" y="65"/>
                </a:cxn>
                <a:cxn ang="0">
                  <a:pos x="213" y="81"/>
                </a:cxn>
                <a:cxn ang="0">
                  <a:pos x="210" y="105"/>
                </a:cxn>
                <a:cxn ang="0">
                  <a:pos x="145" y="94"/>
                </a:cxn>
                <a:cxn ang="0">
                  <a:pos x="147" y="84"/>
                </a:cxn>
                <a:cxn ang="0">
                  <a:pos x="140" y="82"/>
                </a:cxn>
                <a:cxn ang="0">
                  <a:pos x="142" y="75"/>
                </a:cxn>
                <a:cxn ang="0">
                  <a:pos x="128" y="72"/>
                </a:cxn>
                <a:cxn ang="0">
                  <a:pos x="128" y="65"/>
                </a:cxn>
                <a:cxn ang="0">
                  <a:pos x="36" y="50"/>
                </a:cxn>
              </a:cxnLst>
              <a:rect l="0" t="0" r="r" b="b"/>
              <a:pathLst>
                <a:path w="215" h="105">
                  <a:moveTo>
                    <a:pt x="36" y="50"/>
                  </a:moveTo>
                  <a:lnTo>
                    <a:pt x="29" y="50"/>
                  </a:lnTo>
                  <a:lnTo>
                    <a:pt x="29" y="46"/>
                  </a:lnTo>
                  <a:lnTo>
                    <a:pt x="27" y="45"/>
                  </a:lnTo>
                  <a:lnTo>
                    <a:pt x="24" y="46"/>
                  </a:lnTo>
                  <a:lnTo>
                    <a:pt x="19" y="43"/>
                  </a:lnTo>
                  <a:lnTo>
                    <a:pt x="17" y="40"/>
                  </a:lnTo>
                  <a:lnTo>
                    <a:pt x="14" y="40"/>
                  </a:lnTo>
                  <a:lnTo>
                    <a:pt x="10" y="38"/>
                  </a:lnTo>
                  <a:lnTo>
                    <a:pt x="12" y="33"/>
                  </a:lnTo>
                  <a:lnTo>
                    <a:pt x="14" y="29"/>
                  </a:lnTo>
                  <a:lnTo>
                    <a:pt x="10" y="24"/>
                  </a:lnTo>
                  <a:lnTo>
                    <a:pt x="8" y="24"/>
                  </a:lnTo>
                  <a:lnTo>
                    <a:pt x="5" y="19"/>
                  </a:lnTo>
                  <a:lnTo>
                    <a:pt x="2" y="17"/>
                  </a:lnTo>
                  <a:lnTo>
                    <a:pt x="3" y="16"/>
                  </a:lnTo>
                  <a:lnTo>
                    <a:pt x="0" y="14"/>
                  </a:lnTo>
                  <a:lnTo>
                    <a:pt x="0" y="14"/>
                  </a:lnTo>
                  <a:lnTo>
                    <a:pt x="87" y="29"/>
                  </a:lnTo>
                  <a:lnTo>
                    <a:pt x="92" y="0"/>
                  </a:lnTo>
                  <a:lnTo>
                    <a:pt x="133" y="7"/>
                  </a:lnTo>
                  <a:lnTo>
                    <a:pt x="138" y="9"/>
                  </a:lnTo>
                  <a:lnTo>
                    <a:pt x="138" y="11"/>
                  </a:lnTo>
                  <a:lnTo>
                    <a:pt x="142" y="11"/>
                  </a:lnTo>
                  <a:lnTo>
                    <a:pt x="147" y="17"/>
                  </a:lnTo>
                  <a:lnTo>
                    <a:pt x="150" y="17"/>
                  </a:lnTo>
                  <a:lnTo>
                    <a:pt x="154" y="16"/>
                  </a:lnTo>
                  <a:lnTo>
                    <a:pt x="155" y="17"/>
                  </a:lnTo>
                  <a:lnTo>
                    <a:pt x="157" y="17"/>
                  </a:lnTo>
                  <a:lnTo>
                    <a:pt x="157" y="19"/>
                  </a:lnTo>
                  <a:lnTo>
                    <a:pt x="157" y="26"/>
                  </a:lnTo>
                  <a:lnTo>
                    <a:pt x="178" y="31"/>
                  </a:lnTo>
                  <a:lnTo>
                    <a:pt x="176" y="38"/>
                  </a:lnTo>
                  <a:lnTo>
                    <a:pt x="191" y="40"/>
                  </a:lnTo>
                  <a:lnTo>
                    <a:pt x="188" y="60"/>
                  </a:lnTo>
                  <a:lnTo>
                    <a:pt x="215" y="65"/>
                  </a:lnTo>
                  <a:lnTo>
                    <a:pt x="213" y="81"/>
                  </a:lnTo>
                  <a:lnTo>
                    <a:pt x="210" y="105"/>
                  </a:lnTo>
                  <a:lnTo>
                    <a:pt x="145" y="94"/>
                  </a:lnTo>
                  <a:lnTo>
                    <a:pt x="147" y="84"/>
                  </a:lnTo>
                  <a:lnTo>
                    <a:pt x="140" y="82"/>
                  </a:lnTo>
                  <a:lnTo>
                    <a:pt x="142" y="75"/>
                  </a:lnTo>
                  <a:lnTo>
                    <a:pt x="128" y="72"/>
                  </a:lnTo>
                  <a:lnTo>
                    <a:pt x="128" y="65"/>
                  </a:lnTo>
                  <a:lnTo>
                    <a:pt x="36" y="5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56" name="Freeform 1888"/>
            <p:cNvSpPr>
              <a:spLocks/>
            </p:cNvSpPr>
            <p:nvPr/>
          </p:nvSpPr>
          <p:spPr bwMode="auto">
            <a:xfrm>
              <a:off x="2397" y="1593"/>
              <a:ext cx="60" cy="38"/>
            </a:xfrm>
            <a:custGeom>
              <a:avLst/>
              <a:gdLst/>
              <a:ahLst/>
              <a:cxnLst>
                <a:cxn ang="0">
                  <a:pos x="62" y="91"/>
                </a:cxn>
                <a:cxn ang="0">
                  <a:pos x="4" y="87"/>
                </a:cxn>
                <a:cxn ang="0">
                  <a:pos x="4" y="60"/>
                </a:cxn>
                <a:cxn ang="0">
                  <a:pos x="0" y="60"/>
                </a:cxn>
                <a:cxn ang="0">
                  <a:pos x="4" y="0"/>
                </a:cxn>
                <a:cxn ang="0">
                  <a:pos x="43" y="2"/>
                </a:cxn>
                <a:cxn ang="0">
                  <a:pos x="76" y="4"/>
                </a:cxn>
                <a:cxn ang="0">
                  <a:pos x="76" y="39"/>
                </a:cxn>
                <a:cxn ang="0">
                  <a:pos x="82" y="43"/>
                </a:cxn>
                <a:cxn ang="0">
                  <a:pos x="84" y="48"/>
                </a:cxn>
                <a:cxn ang="0">
                  <a:pos x="89" y="50"/>
                </a:cxn>
                <a:cxn ang="0">
                  <a:pos x="89" y="62"/>
                </a:cxn>
                <a:cxn ang="0">
                  <a:pos x="93" y="58"/>
                </a:cxn>
                <a:cxn ang="0">
                  <a:pos x="98" y="58"/>
                </a:cxn>
                <a:cxn ang="0">
                  <a:pos x="98" y="62"/>
                </a:cxn>
                <a:cxn ang="0">
                  <a:pos x="100" y="63"/>
                </a:cxn>
                <a:cxn ang="0">
                  <a:pos x="98" y="67"/>
                </a:cxn>
                <a:cxn ang="0">
                  <a:pos x="106" y="67"/>
                </a:cxn>
                <a:cxn ang="0">
                  <a:pos x="108" y="63"/>
                </a:cxn>
                <a:cxn ang="0">
                  <a:pos x="110" y="65"/>
                </a:cxn>
                <a:cxn ang="0">
                  <a:pos x="113" y="62"/>
                </a:cxn>
                <a:cxn ang="0">
                  <a:pos x="120" y="56"/>
                </a:cxn>
                <a:cxn ang="0">
                  <a:pos x="122" y="60"/>
                </a:cxn>
                <a:cxn ang="0">
                  <a:pos x="122" y="68"/>
                </a:cxn>
                <a:cxn ang="0">
                  <a:pos x="125" y="67"/>
                </a:cxn>
                <a:cxn ang="0">
                  <a:pos x="125" y="68"/>
                </a:cxn>
                <a:cxn ang="0">
                  <a:pos x="122" y="72"/>
                </a:cxn>
                <a:cxn ang="0">
                  <a:pos x="122" y="74"/>
                </a:cxn>
                <a:cxn ang="0">
                  <a:pos x="127" y="72"/>
                </a:cxn>
                <a:cxn ang="0">
                  <a:pos x="129" y="68"/>
                </a:cxn>
                <a:cxn ang="0">
                  <a:pos x="134" y="67"/>
                </a:cxn>
                <a:cxn ang="0">
                  <a:pos x="135" y="68"/>
                </a:cxn>
                <a:cxn ang="0">
                  <a:pos x="135" y="74"/>
                </a:cxn>
                <a:cxn ang="0">
                  <a:pos x="139" y="77"/>
                </a:cxn>
                <a:cxn ang="0">
                  <a:pos x="139" y="82"/>
                </a:cxn>
                <a:cxn ang="0">
                  <a:pos x="151" y="82"/>
                </a:cxn>
                <a:cxn ang="0">
                  <a:pos x="151" y="94"/>
                </a:cxn>
                <a:cxn ang="0">
                  <a:pos x="62" y="91"/>
                </a:cxn>
              </a:cxnLst>
              <a:rect l="0" t="0" r="r" b="b"/>
              <a:pathLst>
                <a:path w="151" h="94">
                  <a:moveTo>
                    <a:pt x="62" y="91"/>
                  </a:moveTo>
                  <a:lnTo>
                    <a:pt x="4" y="87"/>
                  </a:lnTo>
                  <a:lnTo>
                    <a:pt x="4" y="60"/>
                  </a:lnTo>
                  <a:lnTo>
                    <a:pt x="0" y="60"/>
                  </a:lnTo>
                  <a:lnTo>
                    <a:pt x="4" y="0"/>
                  </a:lnTo>
                  <a:lnTo>
                    <a:pt x="43" y="2"/>
                  </a:lnTo>
                  <a:lnTo>
                    <a:pt x="76" y="4"/>
                  </a:lnTo>
                  <a:lnTo>
                    <a:pt x="76" y="39"/>
                  </a:lnTo>
                  <a:lnTo>
                    <a:pt x="82" y="43"/>
                  </a:lnTo>
                  <a:lnTo>
                    <a:pt x="84" y="48"/>
                  </a:lnTo>
                  <a:lnTo>
                    <a:pt x="89" y="50"/>
                  </a:lnTo>
                  <a:lnTo>
                    <a:pt x="89" y="62"/>
                  </a:lnTo>
                  <a:lnTo>
                    <a:pt x="93" y="58"/>
                  </a:lnTo>
                  <a:lnTo>
                    <a:pt x="98" y="58"/>
                  </a:lnTo>
                  <a:lnTo>
                    <a:pt x="98" y="62"/>
                  </a:lnTo>
                  <a:lnTo>
                    <a:pt x="100" y="63"/>
                  </a:lnTo>
                  <a:lnTo>
                    <a:pt x="98" y="67"/>
                  </a:lnTo>
                  <a:lnTo>
                    <a:pt x="106" y="67"/>
                  </a:lnTo>
                  <a:lnTo>
                    <a:pt x="108" y="63"/>
                  </a:lnTo>
                  <a:lnTo>
                    <a:pt x="110" y="65"/>
                  </a:lnTo>
                  <a:lnTo>
                    <a:pt x="113" y="62"/>
                  </a:lnTo>
                  <a:lnTo>
                    <a:pt x="120" y="56"/>
                  </a:lnTo>
                  <a:lnTo>
                    <a:pt x="122" y="60"/>
                  </a:lnTo>
                  <a:lnTo>
                    <a:pt x="122" y="68"/>
                  </a:lnTo>
                  <a:lnTo>
                    <a:pt x="125" y="67"/>
                  </a:lnTo>
                  <a:lnTo>
                    <a:pt x="125" y="68"/>
                  </a:lnTo>
                  <a:lnTo>
                    <a:pt x="122" y="72"/>
                  </a:lnTo>
                  <a:lnTo>
                    <a:pt x="122" y="74"/>
                  </a:lnTo>
                  <a:lnTo>
                    <a:pt x="127" y="72"/>
                  </a:lnTo>
                  <a:lnTo>
                    <a:pt x="129" y="68"/>
                  </a:lnTo>
                  <a:lnTo>
                    <a:pt x="134" y="67"/>
                  </a:lnTo>
                  <a:lnTo>
                    <a:pt x="135" y="68"/>
                  </a:lnTo>
                  <a:lnTo>
                    <a:pt x="135" y="74"/>
                  </a:lnTo>
                  <a:lnTo>
                    <a:pt x="139" y="77"/>
                  </a:lnTo>
                  <a:lnTo>
                    <a:pt x="139" y="82"/>
                  </a:lnTo>
                  <a:lnTo>
                    <a:pt x="151" y="82"/>
                  </a:lnTo>
                  <a:lnTo>
                    <a:pt x="151" y="94"/>
                  </a:lnTo>
                  <a:lnTo>
                    <a:pt x="62" y="9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57" name="Freeform 1889"/>
            <p:cNvSpPr>
              <a:spLocks/>
            </p:cNvSpPr>
            <p:nvPr/>
          </p:nvSpPr>
          <p:spPr bwMode="auto">
            <a:xfrm>
              <a:off x="1869" y="1551"/>
              <a:ext cx="90" cy="61"/>
            </a:xfrm>
            <a:custGeom>
              <a:avLst/>
              <a:gdLst/>
              <a:ahLst/>
              <a:cxnLst>
                <a:cxn ang="0">
                  <a:pos x="82" y="145"/>
                </a:cxn>
                <a:cxn ang="0">
                  <a:pos x="82" y="142"/>
                </a:cxn>
                <a:cxn ang="0">
                  <a:pos x="69" y="139"/>
                </a:cxn>
                <a:cxn ang="0">
                  <a:pos x="70" y="127"/>
                </a:cxn>
                <a:cxn ang="0">
                  <a:pos x="58" y="123"/>
                </a:cxn>
                <a:cxn ang="0">
                  <a:pos x="57" y="120"/>
                </a:cxn>
                <a:cxn ang="0">
                  <a:pos x="55" y="120"/>
                </a:cxn>
                <a:cxn ang="0">
                  <a:pos x="52" y="118"/>
                </a:cxn>
                <a:cxn ang="0">
                  <a:pos x="48" y="115"/>
                </a:cxn>
                <a:cxn ang="0">
                  <a:pos x="43" y="113"/>
                </a:cxn>
                <a:cxn ang="0">
                  <a:pos x="40" y="110"/>
                </a:cxn>
                <a:cxn ang="0">
                  <a:pos x="40" y="106"/>
                </a:cxn>
                <a:cxn ang="0">
                  <a:pos x="45" y="99"/>
                </a:cxn>
                <a:cxn ang="0">
                  <a:pos x="47" y="99"/>
                </a:cxn>
                <a:cxn ang="0">
                  <a:pos x="50" y="96"/>
                </a:cxn>
                <a:cxn ang="0">
                  <a:pos x="50" y="92"/>
                </a:cxn>
                <a:cxn ang="0">
                  <a:pos x="0" y="86"/>
                </a:cxn>
                <a:cxn ang="0">
                  <a:pos x="9" y="40"/>
                </a:cxn>
                <a:cxn ang="0">
                  <a:pos x="12" y="16"/>
                </a:cxn>
                <a:cxn ang="0">
                  <a:pos x="79" y="24"/>
                </a:cxn>
                <a:cxn ang="0">
                  <a:pos x="81" y="10"/>
                </a:cxn>
                <a:cxn ang="0">
                  <a:pos x="89" y="12"/>
                </a:cxn>
                <a:cxn ang="0">
                  <a:pos x="103" y="14"/>
                </a:cxn>
                <a:cxn ang="0">
                  <a:pos x="106" y="0"/>
                </a:cxn>
                <a:cxn ang="0">
                  <a:pos x="193" y="12"/>
                </a:cxn>
                <a:cxn ang="0">
                  <a:pos x="192" y="28"/>
                </a:cxn>
                <a:cxn ang="0">
                  <a:pos x="205" y="29"/>
                </a:cxn>
                <a:cxn ang="0">
                  <a:pos x="204" y="43"/>
                </a:cxn>
                <a:cxn ang="0">
                  <a:pos x="224" y="46"/>
                </a:cxn>
                <a:cxn ang="0">
                  <a:pos x="214" y="110"/>
                </a:cxn>
                <a:cxn ang="0">
                  <a:pos x="209" y="108"/>
                </a:cxn>
                <a:cxn ang="0">
                  <a:pos x="207" y="111"/>
                </a:cxn>
                <a:cxn ang="0">
                  <a:pos x="204" y="110"/>
                </a:cxn>
                <a:cxn ang="0">
                  <a:pos x="197" y="110"/>
                </a:cxn>
                <a:cxn ang="0">
                  <a:pos x="192" y="113"/>
                </a:cxn>
                <a:cxn ang="0">
                  <a:pos x="180" y="111"/>
                </a:cxn>
                <a:cxn ang="0">
                  <a:pos x="178" y="123"/>
                </a:cxn>
                <a:cxn ang="0">
                  <a:pos x="176" y="130"/>
                </a:cxn>
                <a:cxn ang="0">
                  <a:pos x="176" y="137"/>
                </a:cxn>
                <a:cxn ang="0">
                  <a:pos x="175" y="139"/>
                </a:cxn>
                <a:cxn ang="0">
                  <a:pos x="164" y="142"/>
                </a:cxn>
                <a:cxn ang="0">
                  <a:pos x="163" y="144"/>
                </a:cxn>
                <a:cxn ang="0">
                  <a:pos x="156" y="145"/>
                </a:cxn>
                <a:cxn ang="0">
                  <a:pos x="152" y="145"/>
                </a:cxn>
                <a:cxn ang="0">
                  <a:pos x="144" y="152"/>
                </a:cxn>
                <a:cxn ang="0">
                  <a:pos x="137" y="154"/>
                </a:cxn>
                <a:cxn ang="0">
                  <a:pos x="130" y="154"/>
                </a:cxn>
                <a:cxn ang="0">
                  <a:pos x="82" y="145"/>
                </a:cxn>
              </a:cxnLst>
              <a:rect l="0" t="0" r="r" b="b"/>
              <a:pathLst>
                <a:path w="224" h="154">
                  <a:moveTo>
                    <a:pt x="82" y="145"/>
                  </a:moveTo>
                  <a:lnTo>
                    <a:pt x="82" y="142"/>
                  </a:lnTo>
                  <a:lnTo>
                    <a:pt x="69" y="139"/>
                  </a:lnTo>
                  <a:lnTo>
                    <a:pt x="70" y="127"/>
                  </a:lnTo>
                  <a:lnTo>
                    <a:pt x="58" y="123"/>
                  </a:lnTo>
                  <a:lnTo>
                    <a:pt x="57" y="120"/>
                  </a:lnTo>
                  <a:lnTo>
                    <a:pt x="55" y="120"/>
                  </a:lnTo>
                  <a:lnTo>
                    <a:pt x="52" y="118"/>
                  </a:lnTo>
                  <a:lnTo>
                    <a:pt x="48" y="115"/>
                  </a:lnTo>
                  <a:lnTo>
                    <a:pt x="43" y="113"/>
                  </a:lnTo>
                  <a:lnTo>
                    <a:pt x="40" y="110"/>
                  </a:lnTo>
                  <a:lnTo>
                    <a:pt x="40" y="106"/>
                  </a:lnTo>
                  <a:lnTo>
                    <a:pt x="45" y="99"/>
                  </a:lnTo>
                  <a:lnTo>
                    <a:pt x="47" y="99"/>
                  </a:lnTo>
                  <a:lnTo>
                    <a:pt x="50" y="96"/>
                  </a:lnTo>
                  <a:lnTo>
                    <a:pt x="50" y="92"/>
                  </a:lnTo>
                  <a:lnTo>
                    <a:pt x="0" y="86"/>
                  </a:lnTo>
                  <a:lnTo>
                    <a:pt x="9" y="40"/>
                  </a:lnTo>
                  <a:lnTo>
                    <a:pt x="12" y="16"/>
                  </a:lnTo>
                  <a:lnTo>
                    <a:pt x="79" y="24"/>
                  </a:lnTo>
                  <a:lnTo>
                    <a:pt x="81" y="10"/>
                  </a:lnTo>
                  <a:lnTo>
                    <a:pt x="89" y="12"/>
                  </a:lnTo>
                  <a:lnTo>
                    <a:pt x="103" y="14"/>
                  </a:lnTo>
                  <a:lnTo>
                    <a:pt x="106" y="0"/>
                  </a:lnTo>
                  <a:lnTo>
                    <a:pt x="193" y="12"/>
                  </a:lnTo>
                  <a:lnTo>
                    <a:pt x="192" y="28"/>
                  </a:lnTo>
                  <a:lnTo>
                    <a:pt x="205" y="29"/>
                  </a:lnTo>
                  <a:lnTo>
                    <a:pt x="204" y="43"/>
                  </a:lnTo>
                  <a:lnTo>
                    <a:pt x="224" y="46"/>
                  </a:lnTo>
                  <a:lnTo>
                    <a:pt x="214" y="110"/>
                  </a:lnTo>
                  <a:lnTo>
                    <a:pt x="209" y="108"/>
                  </a:lnTo>
                  <a:lnTo>
                    <a:pt x="207" y="111"/>
                  </a:lnTo>
                  <a:lnTo>
                    <a:pt x="204" y="110"/>
                  </a:lnTo>
                  <a:lnTo>
                    <a:pt x="197" y="110"/>
                  </a:lnTo>
                  <a:lnTo>
                    <a:pt x="192" y="113"/>
                  </a:lnTo>
                  <a:lnTo>
                    <a:pt x="180" y="111"/>
                  </a:lnTo>
                  <a:lnTo>
                    <a:pt x="178" y="123"/>
                  </a:lnTo>
                  <a:lnTo>
                    <a:pt x="176" y="130"/>
                  </a:lnTo>
                  <a:lnTo>
                    <a:pt x="176" y="137"/>
                  </a:lnTo>
                  <a:lnTo>
                    <a:pt x="175" y="139"/>
                  </a:lnTo>
                  <a:lnTo>
                    <a:pt x="164" y="142"/>
                  </a:lnTo>
                  <a:lnTo>
                    <a:pt x="163" y="144"/>
                  </a:lnTo>
                  <a:lnTo>
                    <a:pt x="156" y="145"/>
                  </a:lnTo>
                  <a:lnTo>
                    <a:pt x="152" y="145"/>
                  </a:lnTo>
                  <a:lnTo>
                    <a:pt x="144" y="152"/>
                  </a:lnTo>
                  <a:lnTo>
                    <a:pt x="137" y="154"/>
                  </a:lnTo>
                  <a:lnTo>
                    <a:pt x="130" y="154"/>
                  </a:lnTo>
                  <a:lnTo>
                    <a:pt x="82" y="14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58" name="Freeform 1890"/>
            <p:cNvSpPr>
              <a:spLocks/>
            </p:cNvSpPr>
            <p:nvPr/>
          </p:nvSpPr>
          <p:spPr bwMode="auto">
            <a:xfrm>
              <a:off x="1665" y="1512"/>
              <a:ext cx="74" cy="88"/>
            </a:xfrm>
            <a:custGeom>
              <a:avLst/>
              <a:gdLst/>
              <a:ahLst/>
              <a:cxnLst>
                <a:cxn ang="0">
                  <a:pos x="111" y="184"/>
                </a:cxn>
                <a:cxn ang="0">
                  <a:pos x="104" y="178"/>
                </a:cxn>
                <a:cxn ang="0">
                  <a:pos x="97" y="174"/>
                </a:cxn>
                <a:cxn ang="0">
                  <a:pos x="97" y="160"/>
                </a:cxn>
                <a:cxn ang="0">
                  <a:pos x="84" y="152"/>
                </a:cxn>
                <a:cxn ang="0">
                  <a:pos x="75" y="143"/>
                </a:cxn>
                <a:cxn ang="0">
                  <a:pos x="68" y="138"/>
                </a:cxn>
                <a:cxn ang="0">
                  <a:pos x="56" y="137"/>
                </a:cxn>
                <a:cxn ang="0">
                  <a:pos x="43" y="130"/>
                </a:cxn>
                <a:cxn ang="0">
                  <a:pos x="36" y="133"/>
                </a:cxn>
                <a:cxn ang="0">
                  <a:pos x="31" y="130"/>
                </a:cxn>
                <a:cxn ang="0">
                  <a:pos x="22" y="126"/>
                </a:cxn>
                <a:cxn ang="0">
                  <a:pos x="19" y="118"/>
                </a:cxn>
                <a:cxn ang="0">
                  <a:pos x="27" y="106"/>
                </a:cxn>
                <a:cxn ang="0">
                  <a:pos x="25" y="92"/>
                </a:cxn>
                <a:cxn ang="0">
                  <a:pos x="20" y="82"/>
                </a:cxn>
                <a:cxn ang="0">
                  <a:pos x="15" y="72"/>
                </a:cxn>
                <a:cxn ang="0">
                  <a:pos x="12" y="65"/>
                </a:cxn>
                <a:cxn ang="0">
                  <a:pos x="3" y="48"/>
                </a:cxn>
                <a:cxn ang="0">
                  <a:pos x="0" y="39"/>
                </a:cxn>
                <a:cxn ang="0">
                  <a:pos x="10" y="3"/>
                </a:cxn>
                <a:cxn ang="0">
                  <a:pos x="8" y="8"/>
                </a:cxn>
                <a:cxn ang="0">
                  <a:pos x="13" y="14"/>
                </a:cxn>
                <a:cxn ang="0">
                  <a:pos x="17" y="8"/>
                </a:cxn>
                <a:cxn ang="0">
                  <a:pos x="27" y="7"/>
                </a:cxn>
                <a:cxn ang="0">
                  <a:pos x="41" y="0"/>
                </a:cxn>
                <a:cxn ang="0">
                  <a:pos x="46" y="3"/>
                </a:cxn>
                <a:cxn ang="0">
                  <a:pos x="46" y="17"/>
                </a:cxn>
                <a:cxn ang="0">
                  <a:pos x="48" y="24"/>
                </a:cxn>
                <a:cxn ang="0">
                  <a:pos x="51" y="41"/>
                </a:cxn>
                <a:cxn ang="0">
                  <a:pos x="56" y="53"/>
                </a:cxn>
                <a:cxn ang="0">
                  <a:pos x="53" y="61"/>
                </a:cxn>
                <a:cxn ang="0">
                  <a:pos x="60" y="63"/>
                </a:cxn>
                <a:cxn ang="0">
                  <a:pos x="68" y="61"/>
                </a:cxn>
                <a:cxn ang="0">
                  <a:pos x="72" y="67"/>
                </a:cxn>
                <a:cxn ang="0">
                  <a:pos x="82" y="70"/>
                </a:cxn>
                <a:cxn ang="0">
                  <a:pos x="85" y="70"/>
                </a:cxn>
                <a:cxn ang="0">
                  <a:pos x="95" y="68"/>
                </a:cxn>
                <a:cxn ang="0">
                  <a:pos x="99" y="65"/>
                </a:cxn>
                <a:cxn ang="0">
                  <a:pos x="101" y="60"/>
                </a:cxn>
                <a:cxn ang="0">
                  <a:pos x="116" y="58"/>
                </a:cxn>
                <a:cxn ang="0">
                  <a:pos x="119" y="60"/>
                </a:cxn>
                <a:cxn ang="0">
                  <a:pos x="157" y="90"/>
                </a:cxn>
                <a:cxn ang="0">
                  <a:pos x="154" y="111"/>
                </a:cxn>
                <a:cxn ang="0">
                  <a:pos x="150" y="135"/>
                </a:cxn>
                <a:cxn ang="0">
                  <a:pos x="176" y="142"/>
                </a:cxn>
                <a:cxn ang="0">
                  <a:pos x="177" y="145"/>
                </a:cxn>
                <a:cxn ang="0">
                  <a:pos x="172" y="150"/>
                </a:cxn>
                <a:cxn ang="0">
                  <a:pos x="174" y="157"/>
                </a:cxn>
                <a:cxn ang="0">
                  <a:pos x="179" y="164"/>
                </a:cxn>
                <a:cxn ang="0">
                  <a:pos x="172" y="167"/>
                </a:cxn>
                <a:cxn ang="0">
                  <a:pos x="172" y="181"/>
                </a:cxn>
                <a:cxn ang="0">
                  <a:pos x="181" y="213"/>
                </a:cxn>
                <a:cxn ang="0">
                  <a:pos x="181" y="220"/>
                </a:cxn>
                <a:cxn ang="0">
                  <a:pos x="176" y="220"/>
                </a:cxn>
                <a:cxn ang="0">
                  <a:pos x="167" y="218"/>
                </a:cxn>
                <a:cxn ang="0">
                  <a:pos x="164" y="210"/>
                </a:cxn>
                <a:cxn ang="0">
                  <a:pos x="152" y="203"/>
                </a:cxn>
                <a:cxn ang="0">
                  <a:pos x="128" y="188"/>
                </a:cxn>
                <a:cxn ang="0">
                  <a:pos x="116" y="184"/>
                </a:cxn>
              </a:cxnLst>
              <a:rect l="0" t="0" r="r" b="b"/>
              <a:pathLst>
                <a:path w="186" h="220">
                  <a:moveTo>
                    <a:pt x="116" y="184"/>
                  </a:moveTo>
                  <a:lnTo>
                    <a:pt x="111" y="184"/>
                  </a:lnTo>
                  <a:lnTo>
                    <a:pt x="113" y="179"/>
                  </a:lnTo>
                  <a:lnTo>
                    <a:pt x="104" y="178"/>
                  </a:lnTo>
                  <a:lnTo>
                    <a:pt x="104" y="176"/>
                  </a:lnTo>
                  <a:lnTo>
                    <a:pt x="97" y="174"/>
                  </a:lnTo>
                  <a:lnTo>
                    <a:pt x="99" y="164"/>
                  </a:lnTo>
                  <a:lnTo>
                    <a:pt x="97" y="160"/>
                  </a:lnTo>
                  <a:lnTo>
                    <a:pt x="95" y="155"/>
                  </a:lnTo>
                  <a:lnTo>
                    <a:pt x="84" y="152"/>
                  </a:lnTo>
                  <a:lnTo>
                    <a:pt x="78" y="145"/>
                  </a:lnTo>
                  <a:lnTo>
                    <a:pt x="75" y="143"/>
                  </a:lnTo>
                  <a:lnTo>
                    <a:pt x="72" y="140"/>
                  </a:lnTo>
                  <a:lnTo>
                    <a:pt x="68" y="138"/>
                  </a:lnTo>
                  <a:lnTo>
                    <a:pt x="61" y="138"/>
                  </a:lnTo>
                  <a:lnTo>
                    <a:pt x="56" y="137"/>
                  </a:lnTo>
                  <a:lnTo>
                    <a:pt x="46" y="137"/>
                  </a:lnTo>
                  <a:lnTo>
                    <a:pt x="43" y="130"/>
                  </a:lnTo>
                  <a:lnTo>
                    <a:pt x="39" y="133"/>
                  </a:lnTo>
                  <a:lnTo>
                    <a:pt x="36" y="133"/>
                  </a:lnTo>
                  <a:lnTo>
                    <a:pt x="31" y="133"/>
                  </a:lnTo>
                  <a:lnTo>
                    <a:pt x="31" y="130"/>
                  </a:lnTo>
                  <a:lnTo>
                    <a:pt x="27" y="130"/>
                  </a:lnTo>
                  <a:lnTo>
                    <a:pt x="22" y="126"/>
                  </a:lnTo>
                  <a:lnTo>
                    <a:pt x="22" y="121"/>
                  </a:lnTo>
                  <a:lnTo>
                    <a:pt x="19" y="118"/>
                  </a:lnTo>
                  <a:lnTo>
                    <a:pt x="25" y="111"/>
                  </a:lnTo>
                  <a:lnTo>
                    <a:pt x="27" y="106"/>
                  </a:lnTo>
                  <a:lnTo>
                    <a:pt x="24" y="101"/>
                  </a:lnTo>
                  <a:lnTo>
                    <a:pt x="25" y="92"/>
                  </a:lnTo>
                  <a:lnTo>
                    <a:pt x="20" y="89"/>
                  </a:lnTo>
                  <a:lnTo>
                    <a:pt x="20" y="82"/>
                  </a:lnTo>
                  <a:lnTo>
                    <a:pt x="15" y="80"/>
                  </a:lnTo>
                  <a:lnTo>
                    <a:pt x="15" y="72"/>
                  </a:lnTo>
                  <a:lnTo>
                    <a:pt x="15" y="67"/>
                  </a:lnTo>
                  <a:lnTo>
                    <a:pt x="12" y="65"/>
                  </a:lnTo>
                  <a:lnTo>
                    <a:pt x="8" y="60"/>
                  </a:lnTo>
                  <a:lnTo>
                    <a:pt x="3" y="48"/>
                  </a:lnTo>
                  <a:lnTo>
                    <a:pt x="2" y="41"/>
                  </a:lnTo>
                  <a:lnTo>
                    <a:pt x="0" y="39"/>
                  </a:lnTo>
                  <a:lnTo>
                    <a:pt x="7" y="0"/>
                  </a:lnTo>
                  <a:lnTo>
                    <a:pt x="10" y="3"/>
                  </a:lnTo>
                  <a:lnTo>
                    <a:pt x="10" y="5"/>
                  </a:lnTo>
                  <a:lnTo>
                    <a:pt x="8" y="8"/>
                  </a:lnTo>
                  <a:lnTo>
                    <a:pt x="10" y="12"/>
                  </a:lnTo>
                  <a:lnTo>
                    <a:pt x="13" y="14"/>
                  </a:lnTo>
                  <a:lnTo>
                    <a:pt x="15" y="12"/>
                  </a:lnTo>
                  <a:lnTo>
                    <a:pt x="17" y="8"/>
                  </a:lnTo>
                  <a:lnTo>
                    <a:pt x="22" y="8"/>
                  </a:lnTo>
                  <a:lnTo>
                    <a:pt x="27" y="7"/>
                  </a:lnTo>
                  <a:lnTo>
                    <a:pt x="34" y="7"/>
                  </a:lnTo>
                  <a:lnTo>
                    <a:pt x="41" y="0"/>
                  </a:lnTo>
                  <a:lnTo>
                    <a:pt x="43" y="0"/>
                  </a:lnTo>
                  <a:lnTo>
                    <a:pt x="46" y="3"/>
                  </a:lnTo>
                  <a:lnTo>
                    <a:pt x="48" y="12"/>
                  </a:lnTo>
                  <a:lnTo>
                    <a:pt x="46" y="17"/>
                  </a:lnTo>
                  <a:lnTo>
                    <a:pt x="48" y="19"/>
                  </a:lnTo>
                  <a:lnTo>
                    <a:pt x="48" y="24"/>
                  </a:lnTo>
                  <a:lnTo>
                    <a:pt x="49" y="34"/>
                  </a:lnTo>
                  <a:lnTo>
                    <a:pt x="51" y="41"/>
                  </a:lnTo>
                  <a:lnTo>
                    <a:pt x="56" y="48"/>
                  </a:lnTo>
                  <a:lnTo>
                    <a:pt x="56" y="53"/>
                  </a:lnTo>
                  <a:lnTo>
                    <a:pt x="53" y="58"/>
                  </a:lnTo>
                  <a:lnTo>
                    <a:pt x="53" y="61"/>
                  </a:lnTo>
                  <a:lnTo>
                    <a:pt x="56" y="63"/>
                  </a:lnTo>
                  <a:lnTo>
                    <a:pt x="60" y="63"/>
                  </a:lnTo>
                  <a:lnTo>
                    <a:pt x="66" y="65"/>
                  </a:lnTo>
                  <a:lnTo>
                    <a:pt x="68" y="61"/>
                  </a:lnTo>
                  <a:lnTo>
                    <a:pt x="70" y="67"/>
                  </a:lnTo>
                  <a:lnTo>
                    <a:pt x="72" y="67"/>
                  </a:lnTo>
                  <a:lnTo>
                    <a:pt x="77" y="67"/>
                  </a:lnTo>
                  <a:lnTo>
                    <a:pt x="82" y="70"/>
                  </a:lnTo>
                  <a:lnTo>
                    <a:pt x="84" y="70"/>
                  </a:lnTo>
                  <a:lnTo>
                    <a:pt x="85" y="70"/>
                  </a:lnTo>
                  <a:lnTo>
                    <a:pt x="92" y="70"/>
                  </a:lnTo>
                  <a:lnTo>
                    <a:pt x="95" y="68"/>
                  </a:lnTo>
                  <a:lnTo>
                    <a:pt x="97" y="63"/>
                  </a:lnTo>
                  <a:lnTo>
                    <a:pt x="99" y="65"/>
                  </a:lnTo>
                  <a:lnTo>
                    <a:pt x="102" y="63"/>
                  </a:lnTo>
                  <a:lnTo>
                    <a:pt x="101" y="60"/>
                  </a:lnTo>
                  <a:lnTo>
                    <a:pt x="101" y="55"/>
                  </a:lnTo>
                  <a:lnTo>
                    <a:pt x="116" y="58"/>
                  </a:lnTo>
                  <a:lnTo>
                    <a:pt x="116" y="58"/>
                  </a:lnTo>
                  <a:lnTo>
                    <a:pt x="119" y="60"/>
                  </a:lnTo>
                  <a:lnTo>
                    <a:pt x="114" y="82"/>
                  </a:lnTo>
                  <a:lnTo>
                    <a:pt x="157" y="90"/>
                  </a:lnTo>
                  <a:lnTo>
                    <a:pt x="154" y="104"/>
                  </a:lnTo>
                  <a:lnTo>
                    <a:pt x="154" y="111"/>
                  </a:lnTo>
                  <a:lnTo>
                    <a:pt x="155" y="111"/>
                  </a:lnTo>
                  <a:lnTo>
                    <a:pt x="150" y="135"/>
                  </a:lnTo>
                  <a:lnTo>
                    <a:pt x="176" y="142"/>
                  </a:lnTo>
                  <a:lnTo>
                    <a:pt x="176" y="142"/>
                  </a:lnTo>
                  <a:lnTo>
                    <a:pt x="179" y="142"/>
                  </a:lnTo>
                  <a:lnTo>
                    <a:pt x="177" y="145"/>
                  </a:lnTo>
                  <a:lnTo>
                    <a:pt x="177" y="147"/>
                  </a:lnTo>
                  <a:lnTo>
                    <a:pt x="172" y="150"/>
                  </a:lnTo>
                  <a:lnTo>
                    <a:pt x="171" y="159"/>
                  </a:lnTo>
                  <a:lnTo>
                    <a:pt x="174" y="157"/>
                  </a:lnTo>
                  <a:lnTo>
                    <a:pt x="179" y="159"/>
                  </a:lnTo>
                  <a:lnTo>
                    <a:pt x="179" y="164"/>
                  </a:lnTo>
                  <a:lnTo>
                    <a:pt x="176" y="162"/>
                  </a:lnTo>
                  <a:lnTo>
                    <a:pt x="172" y="167"/>
                  </a:lnTo>
                  <a:lnTo>
                    <a:pt x="169" y="176"/>
                  </a:lnTo>
                  <a:lnTo>
                    <a:pt x="172" y="181"/>
                  </a:lnTo>
                  <a:lnTo>
                    <a:pt x="186" y="184"/>
                  </a:lnTo>
                  <a:lnTo>
                    <a:pt x="181" y="213"/>
                  </a:lnTo>
                  <a:lnTo>
                    <a:pt x="181" y="213"/>
                  </a:lnTo>
                  <a:lnTo>
                    <a:pt x="181" y="220"/>
                  </a:lnTo>
                  <a:lnTo>
                    <a:pt x="179" y="220"/>
                  </a:lnTo>
                  <a:lnTo>
                    <a:pt x="176" y="220"/>
                  </a:lnTo>
                  <a:lnTo>
                    <a:pt x="172" y="220"/>
                  </a:lnTo>
                  <a:lnTo>
                    <a:pt x="167" y="218"/>
                  </a:lnTo>
                  <a:lnTo>
                    <a:pt x="162" y="213"/>
                  </a:lnTo>
                  <a:lnTo>
                    <a:pt x="164" y="210"/>
                  </a:lnTo>
                  <a:lnTo>
                    <a:pt x="162" y="207"/>
                  </a:lnTo>
                  <a:lnTo>
                    <a:pt x="152" y="203"/>
                  </a:lnTo>
                  <a:lnTo>
                    <a:pt x="140" y="191"/>
                  </a:lnTo>
                  <a:lnTo>
                    <a:pt x="128" y="188"/>
                  </a:lnTo>
                  <a:lnTo>
                    <a:pt x="124" y="189"/>
                  </a:lnTo>
                  <a:lnTo>
                    <a:pt x="116" y="18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59" name="Freeform 1891"/>
            <p:cNvSpPr>
              <a:spLocks/>
            </p:cNvSpPr>
            <p:nvPr/>
          </p:nvSpPr>
          <p:spPr bwMode="auto">
            <a:xfrm>
              <a:off x="2457" y="1608"/>
              <a:ext cx="30" cy="35"/>
            </a:xfrm>
            <a:custGeom>
              <a:avLst/>
              <a:gdLst/>
              <a:ahLst/>
              <a:cxnLst>
                <a:cxn ang="0">
                  <a:pos x="63" y="89"/>
                </a:cxn>
                <a:cxn ang="0">
                  <a:pos x="3" y="87"/>
                </a:cxn>
                <a:cxn ang="0">
                  <a:pos x="0" y="87"/>
                </a:cxn>
                <a:cxn ang="0">
                  <a:pos x="2" y="58"/>
                </a:cxn>
                <a:cxn ang="0">
                  <a:pos x="2" y="46"/>
                </a:cxn>
                <a:cxn ang="0">
                  <a:pos x="2" y="29"/>
                </a:cxn>
                <a:cxn ang="0">
                  <a:pos x="14" y="29"/>
                </a:cxn>
                <a:cxn ang="0">
                  <a:pos x="15" y="0"/>
                </a:cxn>
                <a:cxn ang="0">
                  <a:pos x="29" y="0"/>
                </a:cxn>
                <a:cxn ang="0">
                  <a:pos x="75" y="2"/>
                </a:cxn>
                <a:cxn ang="0">
                  <a:pos x="73" y="31"/>
                </a:cxn>
                <a:cxn ang="0">
                  <a:pos x="77" y="31"/>
                </a:cxn>
                <a:cxn ang="0">
                  <a:pos x="75" y="89"/>
                </a:cxn>
                <a:cxn ang="0">
                  <a:pos x="63" y="89"/>
                </a:cxn>
              </a:cxnLst>
              <a:rect l="0" t="0" r="r" b="b"/>
              <a:pathLst>
                <a:path w="77" h="89">
                  <a:moveTo>
                    <a:pt x="63" y="89"/>
                  </a:moveTo>
                  <a:lnTo>
                    <a:pt x="3" y="87"/>
                  </a:lnTo>
                  <a:lnTo>
                    <a:pt x="0" y="87"/>
                  </a:lnTo>
                  <a:lnTo>
                    <a:pt x="2" y="58"/>
                  </a:lnTo>
                  <a:lnTo>
                    <a:pt x="2" y="46"/>
                  </a:lnTo>
                  <a:lnTo>
                    <a:pt x="2" y="29"/>
                  </a:lnTo>
                  <a:lnTo>
                    <a:pt x="14" y="29"/>
                  </a:lnTo>
                  <a:lnTo>
                    <a:pt x="15" y="0"/>
                  </a:lnTo>
                  <a:lnTo>
                    <a:pt x="29" y="0"/>
                  </a:lnTo>
                  <a:lnTo>
                    <a:pt x="75" y="2"/>
                  </a:lnTo>
                  <a:lnTo>
                    <a:pt x="73" y="31"/>
                  </a:lnTo>
                  <a:lnTo>
                    <a:pt x="77" y="31"/>
                  </a:lnTo>
                  <a:lnTo>
                    <a:pt x="75" y="89"/>
                  </a:lnTo>
                  <a:lnTo>
                    <a:pt x="63" y="8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60" name="Freeform 1892"/>
            <p:cNvSpPr>
              <a:spLocks/>
            </p:cNvSpPr>
            <p:nvPr/>
          </p:nvSpPr>
          <p:spPr bwMode="auto">
            <a:xfrm>
              <a:off x="2203" y="1599"/>
              <a:ext cx="70" cy="56"/>
            </a:xfrm>
            <a:custGeom>
              <a:avLst/>
              <a:gdLst/>
              <a:ahLst/>
              <a:cxnLst>
                <a:cxn ang="0">
                  <a:pos x="42" y="134"/>
                </a:cxn>
                <a:cxn ang="0">
                  <a:pos x="0" y="129"/>
                </a:cxn>
                <a:cxn ang="0">
                  <a:pos x="0" y="118"/>
                </a:cxn>
                <a:cxn ang="0">
                  <a:pos x="8" y="18"/>
                </a:cxn>
                <a:cxn ang="0">
                  <a:pos x="12" y="19"/>
                </a:cxn>
                <a:cxn ang="0">
                  <a:pos x="15" y="23"/>
                </a:cxn>
                <a:cxn ang="0">
                  <a:pos x="19" y="21"/>
                </a:cxn>
                <a:cxn ang="0">
                  <a:pos x="22" y="26"/>
                </a:cxn>
                <a:cxn ang="0">
                  <a:pos x="25" y="26"/>
                </a:cxn>
                <a:cxn ang="0">
                  <a:pos x="29" y="23"/>
                </a:cxn>
                <a:cxn ang="0">
                  <a:pos x="31" y="19"/>
                </a:cxn>
                <a:cxn ang="0">
                  <a:pos x="32" y="18"/>
                </a:cxn>
                <a:cxn ang="0">
                  <a:pos x="34" y="23"/>
                </a:cxn>
                <a:cxn ang="0">
                  <a:pos x="37" y="21"/>
                </a:cxn>
                <a:cxn ang="0">
                  <a:pos x="39" y="16"/>
                </a:cxn>
                <a:cxn ang="0">
                  <a:pos x="39" y="12"/>
                </a:cxn>
                <a:cxn ang="0">
                  <a:pos x="42" y="12"/>
                </a:cxn>
                <a:cxn ang="0">
                  <a:pos x="46" y="11"/>
                </a:cxn>
                <a:cxn ang="0">
                  <a:pos x="48" y="9"/>
                </a:cxn>
                <a:cxn ang="0">
                  <a:pos x="46" y="6"/>
                </a:cxn>
                <a:cxn ang="0">
                  <a:pos x="51" y="2"/>
                </a:cxn>
                <a:cxn ang="0">
                  <a:pos x="58" y="2"/>
                </a:cxn>
                <a:cxn ang="0">
                  <a:pos x="61" y="0"/>
                </a:cxn>
                <a:cxn ang="0">
                  <a:pos x="63" y="0"/>
                </a:cxn>
                <a:cxn ang="0">
                  <a:pos x="61" y="2"/>
                </a:cxn>
                <a:cxn ang="0">
                  <a:pos x="65" y="9"/>
                </a:cxn>
                <a:cxn ang="0">
                  <a:pos x="65" y="14"/>
                </a:cxn>
                <a:cxn ang="0">
                  <a:pos x="68" y="16"/>
                </a:cxn>
                <a:cxn ang="0">
                  <a:pos x="71" y="21"/>
                </a:cxn>
                <a:cxn ang="0">
                  <a:pos x="80" y="18"/>
                </a:cxn>
                <a:cxn ang="0">
                  <a:pos x="87" y="18"/>
                </a:cxn>
                <a:cxn ang="0">
                  <a:pos x="101" y="14"/>
                </a:cxn>
                <a:cxn ang="0">
                  <a:pos x="102" y="12"/>
                </a:cxn>
                <a:cxn ang="0">
                  <a:pos x="102" y="7"/>
                </a:cxn>
                <a:cxn ang="0">
                  <a:pos x="106" y="6"/>
                </a:cxn>
                <a:cxn ang="0">
                  <a:pos x="116" y="2"/>
                </a:cxn>
                <a:cxn ang="0">
                  <a:pos x="133" y="4"/>
                </a:cxn>
                <a:cxn ang="0">
                  <a:pos x="140" y="7"/>
                </a:cxn>
                <a:cxn ang="0">
                  <a:pos x="147" y="6"/>
                </a:cxn>
                <a:cxn ang="0">
                  <a:pos x="150" y="7"/>
                </a:cxn>
                <a:cxn ang="0">
                  <a:pos x="159" y="9"/>
                </a:cxn>
                <a:cxn ang="0">
                  <a:pos x="159" y="11"/>
                </a:cxn>
                <a:cxn ang="0">
                  <a:pos x="159" y="14"/>
                </a:cxn>
                <a:cxn ang="0">
                  <a:pos x="167" y="16"/>
                </a:cxn>
                <a:cxn ang="0">
                  <a:pos x="167" y="23"/>
                </a:cxn>
                <a:cxn ang="0">
                  <a:pos x="172" y="23"/>
                </a:cxn>
                <a:cxn ang="0">
                  <a:pos x="174" y="28"/>
                </a:cxn>
                <a:cxn ang="0">
                  <a:pos x="177" y="30"/>
                </a:cxn>
                <a:cxn ang="0">
                  <a:pos x="177" y="31"/>
                </a:cxn>
                <a:cxn ang="0">
                  <a:pos x="176" y="35"/>
                </a:cxn>
                <a:cxn ang="0">
                  <a:pos x="169" y="43"/>
                </a:cxn>
                <a:cxn ang="0">
                  <a:pos x="165" y="55"/>
                </a:cxn>
                <a:cxn ang="0">
                  <a:pos x="167" y="60"/>
                </a:cxn>
                <a:cxn ang="0">
                  <a:pos x="165" y="84"/>
                </a:cxn>
                <a:cxn ang="0">
                  <a:pos x="112" y="81"/>
                </a:cxn>
                <a:cxn ang="0">
                  <a:pos x="107" y="139"/>
                </a:cxn>
                <a:cxn ang="0">
                  <a:pos x="42" y="134"/>
                </a:cxn>
              </a:cxnLst>
              <a:rect l="0" t="0" r="r" b="b"/>
              <a:pathLst>
                <a:path w="177" h="139">
                  <a:moveTo>
                    <a:pt x="42" y="134"/>
                  </a:moveTo>
                  <a:lnTo>
                    <a:pt x="0" y="129"/>
                  </a:lnTo>
                  <a:lnTo>
                    <a:pt x="0" y="118"/>
                  </a:lnTo>
                  <a:lnTo>
                    <a:pt x="8" y="18"/>
                  </a:lnTo>
                  <a:lnTo>
                    <a:pt x="12" y="19"/>
                  </a:lnTo>
                  <a:lnTo>
                    <a:pt x="15" y="23"/>
                  </a:lnTo>
                  <a:lnTo>
                    <a:pt x="19" y="21"/>
                  </a:lnTo>
                  <a:lnTo>
                    <a:pt x="22" y="26"/>
                  </a:lnTo>
                  <a:lnTo>
                    <a:pt x="25" y="26"/>
                  </a:lnTo>
                  <a:lnTo>
                    <a:pt x="29" y="23"/>
                  </a:lnTo>
                  <a:lnTo>
                    <a:pt x="31" y="19"/>
                  </a:lnTo>
                  <a:lnTo>
                    <a:pt x="32" y="18"/>
                  </a:lnTo>
                  <a:lnTo>
                    <a:pt x="34" y="23"/>
                  </a:lnTo>
                  <a:lnTo>
                    <a:pt x="37" y="21"/>
                  </a:lnTo>
                  <a:lnTo>
                    <a:pt x="39" y="16"/>
                  </a:lnTo>
                  <a:lnTo>
                    <a:pt x="39" y="12"/>
                  </a:lnTo>
                  <a:lnTo>
                    <a:pt x="42" y="12"/>
                  </a:lnTo>
                  <a:lnTo>
                    <a:pt x="46" y="11"/>
                  </a:lnTo>
                  <a:lnTo>
                    <a:pt x="48" y="9"/>
                  </a:lnTo>
                  <a:lnTo>
                    <a:pt x="46" y="6"/>
                  </a:lnTo>
                  <a:lnTo>
                    <a:pt x="51" y="2"/>
                  </a:lnTo>
                  <a:lnTo>
                    <a:pt x="58" y="2"/>
                  </a:lnTo>
                  <a:lnTo>
                    <a:pt x="61" y="0"/>
                  </a:lnTo>
                  <a:lnTo>
                    <a:pt x="63" y="0"/>
                  </a:lnTo>
                  <a:lnTo>
                    <a:pt x="61" y="2"/>
                  </a:lnTo>
                  <a:lnTo>
                    <a:pt x="65" y="9"/>
                  </a:lnTo>
                  <a:lnTo>
                    <a:pt x="65" y="14"/>
                  </a:lnTo>
                  <a:lnTo>
                    <a:pt x="68" y="16"/>
                  </a:lnTo>
                  <a:lnTo>
                    <a:pt x="71" y="21"/>
                  </a:lnTo>
                  <a:lnTo>
                    <a:pt x="80" y="18"/>
                  </a:lnTo>
                  <a:lnTo>
                    <a:pt x="87" y="18"/>
                  </a:lnTo>
                  <a:lnTo>
                    <a:pt x="101" y="14"/>
                  </a:lnTo>
                  <a:lnTo>
                    <a:pt x="102" y="12"/>
                  </a:lnTo>
                  <a:lnTo>
                    <a:pt x="102" y="7"/>
                  </a:lnTo>
                  <a:lnTo>
                    <a:pt x="106" y="6"/>
                  </a:lnTo>
                  <a:lnTo>
                    <a:pt x="116" y="2"/>
                  </a:lnTo>
                  <a:lnTo>
                    <a:pt x="133" y="4"/>
                  </a:lnTo>
                  <a:lnTo>
                    <a:pt x="140" y="7"/>
                  </a:lnTo>
                  <a:lnTo>
                    <a:pt x="147" y="6"/>
                  </a:lnTo>
                  <a:lnTo>
                    <a:pt x="150" y="7"/>
                  </a:lnTo>
                  <a:lnTo>
                    <a:pt x="159" y="9"/>
                  </a:lnTo>
                  <a:lnTo>
                    <a:pt x="159" y="11"/>
                  </a:lnTo>
                  <a:lnTo>
                    <a:pt x="159" y="14"/>
                  </a:lnTo>
                  <a:lnTo>
                    <a:pt x="167" y="16"/>
                  </a:lnTo>
                  <a:lnTo>
                    <a:pt x="167" y="23"/>
                  </a:lnTo>
                  <a:lnTo>
                    <a:pt x="172" y="23"/>
                  </a:lnTo>
                  <a:lnTo>
                    <a:pt x="174" y="28"/>
                  </a:lnTo>
                  <a:lnTo>
                    <a:pt x="177" y="30"/>
                  </a:lnTo>
                  <a:lnTo>
                    <a:pt x="177" y="31"/>
                  </a:lnTo>
                  <a:lnTo>
                    <a:pt x="176" y="35"/>
                  </a:lnTo>
                  <a:lnTo>
                    <a:pt x="169" y="43"/>
                  </a:lnTo>
                  <a:lnTo>
                    <a:pt x="165" y="55"/>
                  </a:lnTo>
                  <a:lnTo>
                    <a:pt x="167" y="60"/>
                  </a:lnTo>
                  <a:lnTo>
                    <a:pt x="165" y="84"/>
                  </a:lnTo>
                  <a:lnTo>
                    <a:pt x="112" y="81"/>
                  </a:lnTo>
                  <a:lnTo>
                    <a:pt x="107" y="139"/>
                  </a:lnTo>
                  <a:lnTo>
                    <a:pt x="42" y="13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61" name="Freeform 1893"/>
            <p:cNvSpPr>
              <a:spLocks/>
            </p:cNvSpPr>
            <p:nvPr/>
          </p:nvSpPr>
          <p:spPr bwMode="auto">
            <a:xfrm>
              <a:off x="2150" y="1594"/>
              <a:ext cx="56" cy="55"/>
            </a:xfrm>
            <a:custGeom>
              <a:avLst/>
              <a:gdLst/>
              <a:ahLst/>
              <a:cxnLst>
                <a:cxn ang="0">
                  <a:pos x="89" y="135"/>
                </a:cxn>
                <a:cxn ang="0">
                  <a:pos x="79" y="133"/>
                </a:cxn>
                <a:cxn ang="0">
                  <a:pos x="81" y="104"/>
                </a:cxn>
                <a:cxn ang="0">
                  <a:pos x="72" y="104"/>
                </a:cxn>
                <a:cxn ang="0">
                  <a:pos x="74" y="90"/>
                </a:cxn>
                <a:cxn ang="0">
                  <a:pos x="29" y="83"/>
                </a:cxn>
                <a:cxn ang="0">
                  <a:pos x="29" y="72"/>
                </a:cxn>
                <a:cxn ang="0">
                  <a:pos x="0" y="68"/>
                </a:cxn>
                <a:cxn ang="0">
                  <a:pos x="2" y="54"/>
                </a:cxn>
                <a:cxn ang="0">
                  <a:pos x="4" y="43"/>
                </a:cxn>
                <a:cxn ang="0">
                  <a:pos x="7" y="43"/>
                </a:cxn>
                <a:cxn ang="0">
                  <a:pos x="11" y="8"/>
                </a:cxn>
                <a:cxn ang="0">
                  <a:pos x="12" y="7"/>
                </a:cxn>
                <a:cxn ang="0">
                  <a:pos x="14" y="3"/>
                </a:cxn>
                <a:cxn ang="0">
                  <a:pos x="16" y="3"/>
                </a:cxn>
                <a:cxn ang="0">
                  <a:pos x="17" y="7"/>
                </a:cxn>
                <a:cxn ang="0">
                  <a:pos x="21" y="7"/>
                </a:cxn>
                <a:cxn ang="0">
                  <a:pos x="21" y="10"/>
                </a:cxn>
                <a:cxn ang="0">
                  <a:pos x="22" y="10"/>
                </a:cxn>
                <a:cxn ang="0">
                  <a:pos x="28" y="7"/>
                </a:cxn>
                <a:cxn ang="0">
                  <a:pos x="28" y="12"/>
                </a:cxn>
                <a:cxn ang="0">
                  <a:pos x="29" y="12"/>
                </a:cxn>
                <a:cxn ang="0">
                  <a:pos x="34" y="7"/>
                </a:cxn>
                <a:cxn ang="0">
                  <a:pos x="34" y="10"/>
                </a:cxn>
                <a:cxn ang="0">
                  <a:pos x="36" y="10"/>
                </a:cxn>
                <a:cxn ang="0">
                  <a:pos x="38" y="8"/>
                </a:cxn>
                <a:cxn ang="0">
                  <a:pos x="38" y="5"/>
                </a:cxn>
                <a:cxn ang="0">
                  <a:pos x="41" y="5"/>
                </a:cxn>
                <a:cxn ang="0">
                  <a:pos x="43" y="2"/>
                </a:cxn>
                <a:cxn ang="0">
                  <a:pos x="48" y="0"/>
                </a:cxn>
                <a:cxn ang="0">
                  <a:pos x="53" y="3"/>
                </a:cxn>
                <a:cxn ang="0">
                  <a:pos x="60" y="3"/>
                </a:cxn>
                <a:cxn ang="0">
                  <a:pos x="63" y="5"/>
                </a:cxn>
                <a:cxn ang="0">
                  <a:pos x="69" y="5"/>
                </a:cxn>
                <a:cxn ang="0">
                  <a:pos x="72" y="8"/>
                </a:cxn>
                <a:cxn ang="0">
                  <a:pos x="75" y="8"/>
                </a:cxn>
                <a:cxn ang="0">
                  <a:pos x="77" y="3"/>
                </a:cxn>
                <a:cxn ang="0">
                  <a:pos x="81" y="5"/>
                </a:cxn>
                <a:cxn ang="0">
                  <a:pos x="82" y="7"/>
                </a:cxn>
                <a:cxn ang="0">
                  <a:pos x="89" y="7"/>
                </a:cxn>
                <a:cxn ang="0">
                  <a:pos x="91" y="8"/>
                </a:cxn>
                <a:cxn ang="0">
                  <a:pos x="94" y="7"/>
                </a:cxn>
                <a:cxn ang="0">
                  <a:pos x="96" y="8"/>
                </a:cxn>
                <a:cxn ang="0">
                  <a:pos x="98" y="12"/>
                </a:cxn>
                <a:cxn ang="0">
                  <a:pos x="108" y="17"/>
                </a:cxn>
                <a:cxn ang="0">
                  <a:pos x="108" y="20"/>
                </a:cxn>
                <a:cxn ang="0">
                  <a:pos x="115" y="20"/>
                </a:cxn>
                <a:cxn ang="0">
                  <a:pos x="118" y="24"/>
                </a:cxn>
                <a:cxn ang="0">
                  <a:pos x="122" y="24"/>
                </a:cxn>
                <a:cxn ang="0">
                  <a:pos x="123" y="24"/>
                </a:cxn>
                <a:cxn ang="0">
                  <a:pos x="125" y="19"/>
                </a:cxn>
                <a:cxn ang="0">
                  <a:pos x="127" y="19"/>
                </a:cxn>
                <a:cxn ang="0">
                  <a:pos x="127" y="24"/>
                </a:cxn>
                <a:cxn ang="0">
                  <a:pos x="132" y="20"/>
                </a:cxn>
                <a:cxn ang="0">
                  <a:pos x="133" y="25"/>
                </a:cxn>
                <a:cxn ang="0">
                  <a:pos x="135" y="25"/>
                </a:cxn>
                <a:cxn ang="0">
                  <a:pos x="137" y="31"/>
                </a:cxn>
                <a:cxn ang="0">
                  <a:pos x="140" y="31"/>
                </a:cxn>
                <a:cxn ang="0">
                  <a:pos x="132" y="131"/>
                </a:cxn>
                <a:cxn ang="0">
                  <a:pos x="123" y="131"/>
                </a:cxn>
                <a:cxn ang="0">
                  <a:pos x="123" y="138"/>
                </a:cxn>
                <a:cxn ang="0">
                  <a:pos x="89" y="135"/>
                </a:cxn>
              </a:cxnLst>
              <a:rect l="0" t="0" r="r" b="b"/>
              <a:pathLst>
                <a:path w="140" h="138">
                  <a:moveTo>
                    <a:pt x="89" y="135"/>
                  </a:moveTo>
                  <a:lnTo>
                    <a:pt x="79" y="133"/>
                  </a:lnTo>
                  <a:lnTo>
                    <a:pt x="81" y="104"/>
                  </a:lnTo>
                  <a:lnTo>
                    <a:pt x="72" y="104"/>
                  </a:lnTo>
                  <a:lnTo>
                    <a:pt x="74" y="90"/>
                  </a:lnTo>
                  <a:lnTo>
                    <a:pt x="29" y="83"/>
                  </a:lnTo>
                  <a:lnTo>
                    <a:pt x="29" y="72"/>
                  </a:lnTo>
                  <a:lnTo>
                    <a:pt x="0" y="68"/>
                  </a:lnTo>
                  <a:lnTo>
                    <a:pt x="2" y="54"/>
                  </a:lnTo>
                  <a:lnTo>
                    <a:pt x="4" y="43"/>
                  </a:lnTo>
                  <a:lnTo>
                    <a:pt x="7" y="43"/>
                  </a:lnTo>
                  <a:lnTo>
                    <a:pt x="11" y="8"/>
                  </a:lnTo>
                  <a:lnTo>
                    <a:pt x="12" y="7"/>
                  </a:lnTo>
                  <a:lnTo>
                    <a:pt x="14" y="3"/>
                  </a:lnTo>
                  <a:lnTo>
                    <a:pt x="16" y="3"/>
                  </a:lnTo>
                  <a:lnTo>
                    <a:pt x="17" y="7"/>
                  </a:lnTo>
                  <a:lnTo>
                    <a:pt x="21" y="7"/>
                  </a:lnTo>
                  <a:lnTo>
                    <a:pt x="21" y="10"/>
                  </a:lnTo>
                  <a:lnTo>
                    <a:pt x="22" y="10"/>
                  </a:lnTo>
                  <a:lnTo>
                    <a:pt x="28" y="7"/>
                  </a:lnTo>
                  <a:lnTo>
                    <a:pt x="28" y="12"/>
                  </a:lnTo>
                  <a:lnTo>
                    <a:pt x="29" y="12"/>
                  </a:lnTo>
                  <a:lnTo>
                    <a:pt x="34" y="7"/>
                  </a:lnTo>
                  <a:lnTo>
                    <a:pt x="34" y="10"/>
                  </a:lnTo>
                  <a:lnTo>
                    <a:pt x="36" y="10"/>
                  </a:lnTo>
                  <a:lnTo>
                    <a:pt x="38" y="8"/>
                  </a:lnTo>
                  <a:lnTo>
                    <a:pt x="38" y="5"/>
                  </a:lnTo>
                  <a:lnTo>
                    <a:pt x="41" y="5"/>
                  </a:lnTo>
                  <a:lnTo>
                    <a:pt x="43" y="2"/>
                  </a:lnTo>
                  <a:lnTo>
                    <a:pt x="48" y="0"/>
                  </a:lnTo>
                  <a:lnTo>
                    <a:pt x="53" y="3"/>
                  </a:lnTo>
                  <a:lnTo>
                    <a:pt x="60" y="3"/>
                  </a:lnTo>
                  <a:lnTo>
                    <a:pt x="63" y="5"/>
                  </a:lnTo>
                  <a:lnTo>
                    <a:pt x="69" y="5"/>
                  </a:lnTo>
                  <a:lnTo>
                    <a:pt x="72" y="8"/>
                  </a:lnTo>
                  <a:lnTo>
                    <a:pt x="75" y="8"/>
                  </a:lnTo>
                  <a:lnTo>
                    <a:pt x="77" y="3"/>
                  </a:lnTo>
                  <a:lnTo>
                    <a:pt x="81" y="5"/>
                  </a:lnTo>
                  <a:lnTo>
                    <a:pt x="82" y="7"/>
                  </a:lnTo>
                  <a:lnTo>
                    <a:pt x="89" y="7"/>
                  </a:lnTo>
                  <a:lnTo>
                    <a:pt x="91" y="8"/>
                  </a:lnTo>
                  <a:lnTo>
                    <a:pt x="94" y="7"/>
                  </a:lnTo>
                  <a:lnTo>
                    <a:pt x="96" y="8"/>
                  </a:lnTo>
                  <a:lnTo>
                    <a:pt x="98" y="12"/>
                  </a:lnTo>
                  <a:lnTo>
                    <a:pt x="108" y="17"/>
                  </a:lnTo>
                  <a:lnTo>
                    <a:pt x="108" y="20"/>
                  </a:lnTo>
                  <a:lnTo>
                    <a:pt x="115" y="20"/>
                  </a:lnTo>
                  <a:lnTo>
                    <a:pt x="118" y="24"/>
                  </a:lnTo>
                  <a:lnTo>
                    <a:pt x="122" y="24"/>
                  </a:lnTo>
                  <a:lnTo>
                    <a:pt x="123" y="24"/>
                  </a:lnTo>
                  <a:lnTo>
                    <a:pt x="125" y="19"/>
                  </a:lnTo>
                  <a:lnTo>
                    <a:pt x="127" y="19"/>
                  </a:lnTo>
                  <a:lnTo>
                    <a:pt x="127" y="24"/>
                  </a:lnTo>
                  <a:lnTo>
                    <a:pt x="132" y="20"/>
                  </a:lnTo>
                  <a:lnTo>
                    <a:pt x="133" y="25"/>
                  </a:lnTo>
                  <a:lnTo>
                    <a:pt x="135" y="25"/>
                  </a:lnTo>
                  <a:lnTo>
                    <a:pt x="137" y="31"/>
                  </a:lnTo>
                  <a:lnTo>
                    <a:pt x="140" y="31"/>
                  </a:lnTo>
                  <a:lnTo>
                    <a:pt x="132" y="131"/>
                  </a:lnTo>
                  <a:lnTo>
                    <a:pt x="123" y="131"/>
                  </a:lnTo>
                  <a:lnTo>
                    <a:pt x="123" y="138"/>
                  </a:lnTo>
                  <a:lnTo>
                    <a:pt x="89" y="13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62" name="Freeform 1894"/>
            <p:cNvSpPr>
              <a:spLocks/>
            </p:cNvSpPr>
            <p:nvPr/>
          </p:nvSpPr>
          <p:spPr bwMode="auto">
            <a:xfrm>
              <a:off x="2097" y="1592"/>
              <a:ext cx="57" cy="67"/>
            </a:xfrm>
            <a:custGeom>
              <a:avLst/>
              <a:gdLst/>
              <a:ahLst/>
              <a:cxnLst>
                <a:cxn ang="0">
                  <a:pos x="104" y="159"/>
                </a:cxn>
                <a:cxn ang="0">
                  <a:pos x="54" y="152"/>
                </a:cxn>
                <a:cxn ang="0">
                  <a:pos x="53" y="167"/>
                </a:cxn>
                <a:cxn ang="0">
                  <a:pos x="39" y="165"/>
                </a:cxn>
                <a:cxn ang="0">
                  <a:pos x="41" y="152"/>
                </a:cxn>
                <a:cxn ang="0">
                  <a:pos x="25" y="150"/>
                </a:cxn>
                <a:cxn ang="0">
                  <a:pos x="15" y="150"/>
                </a:cxn>
                <a:cxn ang="0">
                  <a:pos x="19" y="119"/>
                </a:cxn>
                <a:cxn ang="0">
                  <a:pos x="5" y="118"/>
                </a:cxn>
                <a:cxn ang="0">
                  <a:pos x="7" y="90"/>
                </a:cxn>
                <a:cxn ang="0">
                  <a:pos x="10" y="90"/>
                </a:cxn>
                <a:cxn ang="0">
                  <a:pos x="17" y="34"/>
                </a:cxn>
                <a:cxn ang="0">
                  <a:pos x="7" y="32"/>
                </a:cxn>
                <a:cxn ang="0">
                  <a:pos x="8" y="17"/>
                </a:cxn>
                <a:cxn ang="0">
                  <a:pos x="0" y="17"/>
                </a:cxn>
                <a:cxn ang="0">
                  <a:pos x="2" y="5"/>
                </a:cxn>
                <a:cxn ang="0">
                  <a:pos x="5" y="1"/>
                </a:cxn>
                <a:cxn ang="0">
                  <a:pos x="8" y="0"/>
                </a:cxn>
                <a:cxn ang="0">
                  <a:pos x="10" y="1"/>
                </a:cxn>
                <a:cxn ang="0">
                  <a:pos x="19" y="3"/>
                </a:cxn>
                <a:cxn ang="0">
                  <a:pos x="24" y="7"/>
                </a:cxn>
                <a:cxn ang="0">
                  <a:pos x="36" y="8"/>
                </a:cxn>
                <a:cxn ang="0">
                  <a:pos x="34" y="12"/>
                </a:cxn>
                <a:cxn ang="0">
                  <a:pos x="36" y="13"/>
                </a:cxn>
                <a:cxn ang="0">
                  <a:pos x="41" y="13"/>
                </a:cxn>
                <a:cxn ang="0">
                  <a:pos x="41" y="10"/>
                </a:cxn>
                <a:cxn ang="0">
                  <a:pos x="42" y="8"/>
                </a:cxn>
                <a:cxn ang="0">
                  <a:pos x="46" y="15"/>
                </a:cxn>
                <a:cxn ang="0">
                  <a:pos x="48" y="15"/>
                </a:cxn>
                <a:cxn ang="0">
                  <a:pos x="49" y="10"/>
                </a:cxn>
                <a:cxn ang="0">
                  <a:pos x="54" y="13"/>
                </a:cxn>
                <a:cxn ang="0">
                  <a:pos x="58" y="15"/>
                </a:cxn>
                <a:cxn ang="0">
                  <a:pos x="61" y="15"/>
                </a:cxn>
                <a:cxn ang="0">
                  <a:pos x="63" y="12"/>
                </a:cxn>
                <a:cxn ang="0">
                  <a:pos x="65" y="15"/>
                </a:cxn>
                <a:cxn ang="0">
                  <a:pos x="68" y="15"/>
                </a:cxn>
                <a:cxn ang="0">
                  <a:pos x="70" y="13"/>
                </a:cxn>
                <a:cxn ang="0">
                  <a:pos x="75" y="13"/>
                </a:cxn>
                <a:cxn ang="0">
                  <a:pos x="77" y="12"/>
                </a:cxn>
                <a:cxn ang="0">
                  <a:pos x="78" y="13"/>
                </a:cxn>
                <a:cxn ang="0">
                  <a:pos x="80" y="13"/>
                </a:cxn>
                <a:cxn ang="0">
                  <a:pos x="87" y="10"/>
                </a:cxn>
                <a:cxn ang="0">
                  <a:pos x="90" y="12"/>
                </a:cxn>
                <a:cxn ang="0">
                  <a:pos x="90" y="7"/>
                </a:cxn>
                <a:cxn ang="0">
                  <a:pos x="101" y="7"/>
                </a:cxn>
                <a:cxn ang="0">
                  <a:pos x="104" y="10"/>
                </a:cxn>
                <a:cxn ang="0">
                  <a:pos x="107" y="5"/>
                </a:cxn>
                <a:cxn ang="0">
                  <a:pos x="116" y="7"/>
                </a:cxn>
                <a:cxn ang="0">
                  <a:pos x="126" y="7"/>
                </a:cxn>
                <a:cxn ang="0">
                  <a:pos x="130" y="10"/>
                </a:cxn>
                <a:cxn ang="0">
                  <a:pos x="138" y="8"/>
                </a:cxn>
                <a:cxn ang="0">
                  <a:pos x="140" y="10"/>
                </a:cxn>
                <a:cxn ang="0">
                  <a:pos x="140" y="12"/>
                </a:cxn>
                <a:cxn ang="0">
                  <a:pos x="142" y="13"/>
                </a:cxn>
                <a:cxn ang="0">
                  <a:pos x="138" y="48"/>
                </a:cxn>
                <a:cxn ang="0">
                  <a:pos x="135" y="48"/>
                </a:cxn>
                <a:cxn ang="0">
                  <a:pos x="133" y="59"/>
                </a:cxn>
                <a:cxn ang="0">
                  <a:pos x="118" y="58"/>
                </a:cxn>
                <a:cxn ang="0">
                  <a:pos x="114" y="102"/>
                </a:cxn>
                <a:cxn ang="0">
                  <a:pos x="109" y="102"/>
                </a:cxn>
                <a:cxn ang="0">
                  <a:pos x="104" y="159"/>
                </a:cxn>
              </a:cxnLst>
              <a:rect l="0" t="0" r="r" b="b"/>
              <a:pathLst>
                <a:path w="142" h="167">
                  <a:moveTo>
                    <a:pt x="104" y="159"/>
                  </a:moveTo>
                  <a:lnTo>
                    <a:pt x="54" y="152"/>
                  </a:lnTo>
                  <a:lnTo>
                    <a:pt x="53" y="167"/>
                  </a:lnTo>
                  <a:lnTo>
                    <a:pt x="39" y="165"/>
                  </a:lnTo>
                  <a:lnTo>
                    <a:pt x="41" y="152"/>
                  </a:lnTo>
                  <a:lnTo>
                    <a:pt x="25" y="150"/>
                  </a:lnTo>
                  <a:lnTo>
                    <a:pt x="15" y="150"/>
                  </a:lnTo>
                  <a:lnTo>
                    <a:pt x="19" y="119"/>
                  </a:lnTo>
                  <a:lnTo>
                    <a:pt x="5" y="118"/>
                  </a:lnTo>
                  <a:lnTo>
                    <a:pt x="7" y="90"/>
                  </a:lnTo>
                  <a:lnTo>
                    <a:pt x="10" y="90"/>
                  </a:lnTo>
                  <a:lnTo>
                    <a:pt x="17" y="34"/>
                  </a:lnTo>
                  <a:lnTo>
                    <a:pt x="7" y="32"/>
                  </a:lnTo>
                  <a:lnTo>
                    <a:pt x="8" y="17"/>
                  </a:lnTo>
                  <a:lnTo>
                    <a:pt x="0" y="17"/>
                  </a:lnTo>
                  <a:lnTo>
                    <a:pt x="2" y="5"/>
                  </a:lnTo>
                  <a:lnTo>
                    <a:pt x="5" y="1"/>
                  </a:lnTo>
                  <a:lnTo>
                    <a:pt x="8" y="0"/>
                  </a:lnTo>
                  <a:lnTo>
                    <a:pt x="10" y="1"/>
                  </a:lnTo>
                  <a:lnTo>
                    <a:pt x="19" y="3"/>
                  </a:lnTo>
                  <a:lnTo>
                    <a:pt x="24" y="7"/>
                  </a:lnTo>
                  <a:lnTo>
                    <a:pt x="36" y="8"/>
                  </a:lnTo>
                  <a:lnTo>
                    <a:pt x="34" y="12"/>
                  </a:lnTo>
                  <a:lnTo>
                    <a:pt x="36" y="13"/>
                  </a:lnTo>
                  <a:lnTo>
                    <a:pt x="41" y="13"/>
                  </a:lnTo>
                  <a:lnTo>
                    <a:pt x="41" y="10"/>
                  </a:lnTo>
                  <a:lnTo>
                    <a:pt x="42" y="8"/>
                  </a:lnTo>
                  <a:lnTo>
                    <a:pt x="46" y="15"/>
                  </a:lnTo>
                  <a:lnTo>
                    <a:pt x="48" y="15"/>
                  </a:lnTo>
                  <a:lnTo>
                    <a:pt x="49" y="10"/>
                  </a:lnTo>
                  <a:lnTo>
                    <a:pt x="54" y="13"/>
                  </a:lnTo>
                  <a:lnTo>
                    <a:pt x="58" y="15"/>
                  </a:lnTo>
                  <a:lnTo>
                    <a:pt x="61" y="15"/>
                  </a:lnTo>
                  <a:lnTo>
                    <a:pt x="63" y="12"/>
                  </a:lnTo>
                  <a:lnTo>
                    <a:pt x="65" y="15"/>
                  </a:lnTo>
                  <a:lnTo>
                    <a:pt x="68" y="15"/>
                  </a:lnTo>
                  <a:lnTo>
                    <a:pt x="70" y="13"/>
                  </a:lnTo>
                  <a:lnTo>
                    <a:pt x="75" y="13"/>
                  </a:lnTo>
                  <a:lnTo>
                    <a:pt x="77" y="12"/>
                  </a:lnTo>
                  <a:lnTo>
                    <a:pt x="78" y="13"/>
                  </a:lnTo>
                  <a:lnTo>
                    <a:pt x="80" y="13"/>
                  </a:lnTo>
                  <a:lnTo>
                    <a:pt x="87" y="10"/>
                  </a:lnTo>
                  <a:lnTo>
                    <a:pt x="90" y="12"/>
                  </a:lnTo>
                  <a:lnTo>
                    <a:pt x="90" y="7"/>
                  </a:lnTo>
                  <a:lnTo>
                    <a:pt x="101" y="7"/>
                  </a:lnTo>
                  <a:lnTo>
                    <a:pt x="104" y="10"/>
                  </a:lnTo>
                  <a:lnTo>
                    <a:pt x="107" y="5"/>
                  </a:lnTo>
                  <a:lnTo>
                    <a:pt x="116" y="7"/>
                  </a:lnTo>
                  <a:lnTo>
                    <a:pt x="126" y="7"/>
                  </a:lnTo>
                  <a:lnTo>
                    <a:pt x="130" y="10"/>
                  </a:lnTo>
                  <a:lnTo>
                    <a:pt x="138" y="8"/>
                  </a:lnTo>
                  <a:lnTo>
                    <a:pt x="140" y="10"/>
                  </a:lnTo>
                  <a:lnTo>
                    <a:pt x="140" y="12"/>
                  </a:lnTo>
                  <a:lnTo>
                    <a:pt x="142" y="13"/>
                  </a:lnTo>
                  <a:lnTo>
                    <a:pt x="138" y="48"/>
                  </a:lnTo>
                  <a:lnTo>
                    <a:pt x="135" y="48"/>
                  </a:lnTo>
                  <a:lnTo>
                    <a:pt x="133" y="59"/>
                  </a:lnTo>
                  <a:lnTo>
                    <a:pt x="118" y="58"/>
                  </a:lnTo>
                  <a:lnTo>
                    <a:pt x="114" y="102"/>
                  </a:lnTo>
                  <a:lnTo>
                    <a:pt x="109" y="102"/>
                  </a:lnTo>
                  <a:lnTo>
                    <a:pt x="104" y="15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63" name="Freeform 1895"/>
            <p:cNvSpPr>
              <a:spLocks/>
            </p:cNvSpPr>
            <p:nvPr/>
          </p:nvSpPr>
          <p:spPr bwMode="auto">
            <a:xfrm>
              <a:off x="1725" y="1541"/>
              <a:ext cx="46" cy="61"/>
            </a:xfrm>
            <a:custGeom>
              <a:avLst/>
              <a:gdLst/>
              <a:ahLst/>
              <a:cxnLst>
                <a:cxn ang="0">
                  <a:pos x="31" y="140"/>
                </a:cxn>
                <a:cxn ang="0">
                  <a:pos x="36" y="111"/>
                </a:cxn>
                <a:cxn ang="0">
                  <a:pos x="19" y="103"/>
                </a:cxn>
                <a:cxn ang="0">
                  <a:pos x="26" y="89"/>
                </a:cxn>
                <a:cxn ang="0">
                  <a:pos x="29" y="86"/>
                </a:cxn>
                <a:cxn ang="0">
                  <a:pos x="21" y="86"/>
                </a:cxn>
                <a:cxn ang="0">
                  <a:pos x="27" y="74"/>
                </a:cxn>
                <a:cxn ang="0">
                  <a:pos x="29" y="69"/>
                </a:cxn>
                <a:cxn ang="0">
                  <a:pos x="26" y="69"/>
                </a:cxn>
                <a:cxn ang="0">
                  <a:pos x="5" y="38"/>
                </a:cxn>
                <a:cxn ang="0">
                  <a:pos x="4" y="31"/>
                </a:cxn>
                <a:cxn ang="0">
                  <a:pos x="21" y="19"/>
                </a:cxn>
                <a:cxn ang="0">
                  <a:pos x="22" y="5"/>
                </a:cxn>
                <a:cxn ang="0">
                  <a:pos x="74" y="9"/>
                </a:cxn>
                <a:cxn ang="0">
                  <a:pos x="70" y="5"/>
                </a:cxn>
                <a:cxn ang="0">
                  <a:pos x="74" y="4"/>
                </a:cxn>
                <a:cxn ang="0">
                  <a:pos x="79" y="0"/>
                </a:cxn>
                <a:cxn ang="0">
                  <a:pos x="96" y="7"/>
                </a:cxn>
                <a:cxn ang="0">
                  <a:pos x="96" y="16"/>
                </a:cxn>
                <a:cxn ang="0">
                  <a:pos x="103" y="23"/>
                </a:cxn>
                <a:cxn ang="0">
                  <a:pos x="106" y="23"/>
                </a:cxn>
                <a:cxn ang="0">
                  <a:pos x="113" y="34"/>
                </a:cxn>
                <a:cxn ang="0">
                  <a:pos x="111" y="46"/>
                </a:cxn>
                <a:cxn ang="0">
                  <a:pos x="111" y="55"/>
                </a:cxn>
                <a:cxn ang="0">
                  <a:pos x="108" y="58"/>
                </a:cxn>
                <a:cxn ang="0">
                  <a:pos x="111" y="65"/>
                </a:cxn>
                <a:cxn ang="0">
                  <a:pos x="115" y="67"/>
                </a:cxn>
                <a:cxn ang="0">
                  <a:pos x="109" y="74"/>
                </a:cxn>
                <a:cxn ang="0">
                  <a:pos x="72" y="75"/>
                </a:cxn>
                <a:cxn ang="0">
                  <a:pos x="74" y="84"/>
                </a:cxn>
                <a:cxn ang="0">
                  <a:pos x="74" y="93"/>
                </a:cxn>
                <a:cxn ang="0">
                  <a:pos x="68" y="96"/>
                </a:cxn>
                <a:cxn ang="0">
                  <a:pos x="75" y="113"/>
                </a:cxn>
                <a:cxn ang="0">
                  <a:pos x="72" y="122"/>
                </a:cxn>
                <a:cxn ang="0">
                  <a:pos x="70" y="128"/>
                </a:cxn>
                <a:cxn ang="0">
                  <a:pos x="75" y="135"/>
                </a:cxn>
                <a:cxn ang="0">
                  <a:pos x="62" y="145"/>
                </a:cxn>
                <a:cxn ang="0">
                  <a:pos x="31" y="147"/>
                </a:cxn>
              </a:cxnLst>
              <a:rect l="0" t="0" r="r" b="b"/>
              <a:pathLst>
                <a:path w="115" h="152">
                  <a:moveTo>
                    <a:pt x="31" y="147"/>
                  </a:moveTo>
                  <a:lnTo>
                    <a:pt x="31" y="140"/>
                  </a:lnTo>
                  <a:lnTo>
                    <a:pt x="31" y="140"/>
                  </a:lnTo>
                  <a:lnTo>
                    <a:pt x="36" y="111"/>
                  </a:lnTo>
                  <a:lnTo>
                    <a:pt x="22" y="108"/>
                  </a:lnTo>
                  <a:lnTo>
                    <a:pt x="19" y="103"/>
                  </a:lnTo>
                  <a:lnTo>
                    <a:pt x="22" y="94"/>
                  </a:lnTo>
                  <a:lnTo>
                    <a:pt x="26" y="89"/>
                  </a:lnTo>
                  <a:lnTo>
                    <a:pt x="29" y="91"/>
                  </a:lnTo>
                  <a:lnTo>
                    <a:pt x="29" y="86"/>
                  </a:lnTo>
                  <a:lnTo>
                    <a:pt x="24" y="84"/>
                  </a:lnTo>
                  <a:lnTo>
                    <a:pt x="21" y="86"/>
                  </a:lnTo>
                  <a:lnTo>
                    <a:pt x="22" y="77"/>
                  </a:lnTo>
                  <a:lnTo>
                    <a:pt x="27" y="74"/>
                  </a:lnTo>
                  <a:lnTo>
                    <a:pt x="27" y="72"/>
                  </a:lnTo>
                  <a:lnTo>
                    <a:pt x="29" y="69"/>
                  </a:lnTo>
                  <a:lnTo>
                    <a:pt x="26" y="69"/>
                  </a:lnTo>
                  <a:lnTo>
                    <a:pt x="26" y="69"/>
                  </a:lnTo>
                  <a:lnTo>
                    <a:pt x="0" y="62"/>
                  </a:lnTo>
                  <a:lnTo>
                    <a:pt x="5" y="38"/>
                  </a:lnTo>
                  <a:lnTo>
                    <a:pt x="4" y="38"/>
                  </a:lnTo>
                  <a:lnTo>
                    <a:pt x="4" y="31"/>
                  </a:lnTo>
                  <a:lnTo>
                    <a:pt x="17" y="33"/>
                  </a:lnTo>
                  <a:lnTo>
                    <a:pt x="21" y="19"/>
                  </a:lnTo>
                  <a:lnTo>
                    <a:pt x="19" y="19"/>
                  </a:lnTo>
                  <a:lnTo>
                    <a:pt x="22" y="5"/>
                  </a:lnTo>
                  <a:lnTo>
                    <a:pt x="74" y="16"/>
                  </a:lnTo>
                  <a:lnTo>
                    <a:pt x="74" y="9"/>
                  </a:lnTo>
                  <a:lnTo>
                    <a:pt x="72" y="9"/>
                  </a:lnTo>
                  <a:lnTo>
                    <a:pt x="70" y="5"/>
                  </a:lnTo>
                  <a:lnTo>
                    <a:pt x="74" y="5"/>
                  </a:lnTo>
                  <a:lnTo>
                    <a:pt x="74" y="4"/>
                  </a:lnTo>
                  <a:lnTo>
                    <a:pt x="77" y="4"/>
                  </a:lnTo>
                  <a:lnTo>
                    <a:pt x="79" y="0"/>
                  </a:lnTo>
                  <a:lnTo>
                    <a:pt x="94" y="4"/>
                  </a:lnTo>
                  <a:lnTo>
                    <a:pt x="96" y="7"/>
                  </a:lnTo>
                  <a:lnTo>
                    <a:pt x="94" y="11"/>
                  </a:lnTo>
                  <a:lnTo>
                    <a:pt x="96" y="16"/>
                  </a:lnTo>
                  <a:lnTo>
                    <a:pt x="101" y="16"/>
                  </a:lnTo>
                  <a:lnTo>
                    <a:pt x="103" y="23"/>
                  </a:lnTo>
                  <a:lnTo>
                    <a:pt x="104" y="23"/>
                  </a:lnTo>
                  <a:lnTo>
                    <a:pt x="106" y="23"/>
                  </a:lnTo>
                  <a:lnTo>
                    <a:pt x="108" y="28"/>
                  </a:lnTo>
                  <a:lnTo>
                    <a:pt x="113" y="34"/>
                  </a:lnTo>
                  <a:lnTo>
                    <a:pt x="111" y="38"/>
                  </a:lnTo>
                  <a:lnTo>
                    <a:pt x="111" y="46"/>
                  </a:lnTo>
                  <a:lnTo>
                    <a:pt x="109" y="48"/>
                  </a:lnTo>
                  <a:lnTo>
                    <a:pt x="111" y="55"/>
                  </a:lnTo>
                  <a:lnTo>
                    <a:pt x="108" y="57"/>
                  </a:lnTo>
                  <a:lnTo>
                    <a:pt x="108" y="58"/>
                  </a:lnTo>
                  <a:lnTo>
                    <a:pt x="111" y="62"/>
                  </a:lnTo>
                  <a:lnTo>
                    <a:pt x="111" y="65"/>
                  </a:lnTo>
                  <a:lnTo>
                    <a:pt x="115" y="65"/>
                  </a:lnTo>
                  <a:lnTo>
                    <a:pt x="115" y="67"/>
                  </a:lnTo>
                  <a:lnTo>
                    <a:pt x="115" y="70"/>
                  </a:lnTo>
                  <a:lnTo>
                    <a:pt x="109" y="74"/>
                  </a:lnTo>
                  <a:lnTo>
                    <a:pt x="108" y="82"/>
                  </a:lnTo>
                  <a:lnTo>
                    <a:pt x="72" y="75"/>
                  </a:lnTo>
                  <a:lnTo>
                    <a:pt x="74" y="79"/>
                  </a:lnTo>
                  <a:lnTo>
                    <a:pt x="74" y="84"/>
                  </a:lnTo>
                  <a:lnTo>
                    <a:pt x="74" y="86"/>
                  </a:lnTo>
                  <a:lnTo>
                    <a:pt x="74" y="93"/>
                  </a:lnTo>
                  <a:lnTo>
                    <a:pt x="70" y="94"/>
                  </a:lnTo>
                  <a:lnTo>
                    <a:pt x="68" y="96"/>
                  </a:lnTo>
                  <a:lnTo>
                    <a:pt x="74" y="105"/>
                  </a:lnTo>
                  <a:lnTo>
                    <a:pt x="75" y="113"/>
                  </a:lnTo>
                  <a:lnTo>
                    <a:pt x="72" y="118"/>
                  </a:lnTo>
                  <a:lnTo>
                    <a:pt x="72" y="122"/>
                  </a:lnTo>
                  <a:lnTo>
                    <a:pt x="70" y="125"/>
                  </a:lnTo>
                  <a:lnTo>
                    <a:pt x="70" y="128"/>
                  </a:lnTo>
                  <a:lnTo>
                    <a:pt x="74" y="130"/>
                  </a:lnTo>
                  <a:lnTo>
                    <a:pt x="75" y="135"/>
                  </a:lnTo>
                  <a:lnTo>
                    <a:pt x="74" y="147"/>
                  </a:lnTo>
                  <a:lnTo>
                    <a:pt x="62" y="145"/>
                  </a:lnTo>
                  <a:lnTo>
                    <a:pt x="60" y="152"/>
                  </a:lnTo>
                  <a:lnTo>
                    <a:pt x="31" y="14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64" name="Freeform 1896"/>
            <p:cNvSpPr>
              <a:spLocks/>
            </p:cNvSpPr>
            <p:nvPr/>
          </p:nvSpPr>
          <p:spPr bwMode="auto">
            <a:xfrm>
              <a:off x="2281" y="1623"/>
              <a:ext cx="82" cy="50"/>
            </a:xfrm>
            <a:custGeom>
              <a:avLst/>
              <a:gdLst/>
              <a:ahLst/>
              <a:cxnLst>
                <a:cxn ang="0">
                  <a:pos x="123" y="104"/>
                </a:cxn>
                <a:cxn ang="0">
                  <a:pos x="121" y="100"/>
                </a:cxn>
                <a:cxn ang="0">
                  <a:pos x="115" y="99"/>
                </a:cxn>
                <a:cxn ang="0">
                  <a:pos x="111" y="93"/>
                </a:cxn>
                <a:cxn ang="0">
                  <a:pos x="111" y="85"/>
                </a:cxn>
                <a:cxn ang="0">
                  <a:pos x="108" y="82"/>
                </a:cxn>
                <a:cxn ang="0">
                  <a:pos x="106" y="71"/>
                </a:cxn>
                <a:cxn ang="0">
                  <a:pos x="104" y="70"/>
                </a:cxn>
                <a:cxn ang="0">
                  <a:pos x="108" y="64"/>
                </a:cxn>
                <a:cxn ang="0">
                  <a:pos x="111" y="61"/>
                </a:cxn>
                <a:cxn ang="0">
                  <a:pos x="106" y="54"/>
                </a:cxn>
                <a:cxn ang="0">
                  <a:pos x="101" y="54"/>
                </a:cxn>
                <a:cxn ang="0">
                  <a:pos x="86" y="58"/>
                </a:cxn>
                <a:cxn ang="0">
                  <a:pos x="74" y="56"/>
                </a:cxn>
                <a:cxn ang="0">
                  <a:pos x="62" y="61"/>
                </a:cxn>
                <a:cxn ang="0">
                  <a:pos x="53" y="59"/>
                </a:cxn>
                <a:cxn ang="0">
                  <a:pos x="48" y="56"/>
                </a:cxn>
                <a:cxn ang="0">
                  <a:pos x="39" y="52"/>
                </a:cxn>
                <a:cxn ang="0">
                  <a:pos x="38" y="49"/>
                </a:cxn>
                <a:cxn ang="0">
                  <a:pos x="34" y="47"/>
                </a:cxn>
                <a:cxn ang="0">
                  <a:pos x="26" y="47"/>
                </a:cxn>
                <a:cxn ang="0">
                  <a:pos x="19" y="46"/>
                </a:cxn>
                <a:cxn ang="0">
                  <a:pos x="14" y="39"/>
                </a:cxn>
                <a:cxn ang="0">
                  <a:pos x="12" y="35"/>
                </a:cxn>
                <a:cxn ang="0">
                  <a:pos x="14" y="22"/>
                </a:cxn>
                <a:cxn ang="0">
                  <a:pos x="10" y="15"/>
                </a:cxn>
                <a:cxn ang="0">
                  <a:pos x="12" y="13"/>
                </a:cxn>
                <a:cxn ang="0">
                  <a:pos x="12" y="10"/>
                </a:cxn>
                <a:cxn ang="0">
                  <a:pos x="10" y="10"/>
                </a:cxn>
                <a:cxn ang="0">
                  <a:pos x="5" y="6"/>
                </a:cxn>
                <a:cxn ang="0">
                  <a:pos x="4" y="8"/>
                </a:cxn>
                <a:cxn ang="0">
                  <a:pos x="0" y="11"/>
                </a:cxn>
                <a:cxn ang="0">
                  <a:pos x="0" y="0"/>
                </a:cxn>
                <a:cxn ang="0">
                  <a:pos x="58" y="1"/>
                </a:cxn>
                <a:cxn ang="0">
                  <a:pos x="162" y="8"/>
                </a:cxn>
                <a:cxn ang="0">
                  <a:pos x="205" y="10"/>
                </a:cxn>
                <a:cxn ang="0">
                  <a:pos x="203" y="41"/>
                </a:cxn>
                <a:cxn ang="0">
                  <a:pos x="195" y="41"/>
                </a:cxn>
                <a:cxn ang="0">
                  <a:pos x="191" y="97"/>
                </a:cxn>
                <a:cxn ang="0">
                  <a:pos x="183" y="97"/>
                </a:cxn>
                <a:cxn ang="0">
                  <a:pos x="181" y="126"/>
                </a:cxn>
                <a:cxn ang="0">
                  <a:pos x="157" y="124"/>
                </a:cxn>
                <a:cxn ang="0">
                  <a:pos x="156" y="121"/>
                </a:cxn>
                <a:cxn ang="0">
                  <a:pos x="154" y="117"/>
                </a:cxn>
                <a:cxn ang="0">
                  <a:pos x="156" y="111"/>
                </a:cxn>
                <a:cxn ang="0">
                  <a:pos x="154" y="107"/>
                </a:cxn>
                <a:cxn ang="0">
                  <a:pos x="149" y="102"/>
                </a:cxn>
                <a:cxn ang="0">
                  <a:pos x="138" y="100"/>
                </a:cxn>
                <a:cxn ang="0">
                  <a:pos x="133" y="102"/>
                </a:cxn>
                <a:cxn ang="0">
                  <a:pos x="130" y="107"/>
                </a:cxn>
                <a:cxn ang="0">
                  <a:pos x="123" y="104"/>
                </a:cxn>
              </a:cxnLst>
              <a:rect l="0" t="0" r="r" b="b"/>
              <a:pathLst>
                <a:path w="205" h="126">
                  <a:moveTo>
                    <a:pt x="123" y="104"/>
                  </a:moveTo>
                  <a:lnTo>
                    <a:pt x="121" y="100"/>
                  </a:lnTo>
                  <a:lnTo>
                    <a:pt x="115" y="99"/>
                  </a:lnTo>
                  <a:lnTo>
                    <a:pt x="111" y="93"/>
                  </a:lnTo>
                  <a:lnTo>
                    <a:pt x="111" y="85"/>
                  </a:lnTo>
                  <a:lnTo>
                    <a:pt x="108" y="82"/>
                  </a:lnTo>
                  <a:lnTo>
                    <a:pt x="106" y="71"/>
                  </a:lnTo>
                  <a:lnTo>
                    <a:pt x="104" y="70"/>
                  </a:lnTo>
                  <a:lnTo>
                    <a:pt x="108" y="64"/>
                  </a:lnTo>
                  <a:lnTo>
                    <a:pt x="111" y="61"/>
                  </a:lnTo>
                  <a:lnTo>
                    <a:pt x="106" y="54"/>
                  </a:lnTo>
                  <a:lnTo>
                    <a:pt x="101" y="54"/>
                  </a:lnTo>
                  <a:lnTo>
                    <a:pt x="86" y="58"/>
                  </a:lnTo>
                  <a:lnTo>
                    <a:pt x="74" y="56"/>
                  </a:lnTo>
                  <a:lnTo>
                    <a:pt x="62" y="61"/>
                  </a:lnTo>
                  <a:lnTo>
                    <a:pt x="53" y="59"/>
                  </a:lnTo>
                  <a:lnTo>
                    <a:pt x="48" y="56"/>
                  </a:lnTo>
                  <a:lnTo>
                    <a:pt x="39" y="52"/>
                  </a:lnTo>
                  <a:lnTo>
                    <a:pt x="38" y="49"/>
                  </a:lnTo>
                  <a:lnTo>
                    <a:pt x="34" y="47"/>
                  </a:lnTo>
                  <a:lnTo>
                    <a:pt x="26" y="47"/>
                  </a:lnTo>
                  <a:lnTo>
                    <a:pt x="19" y="46"/>
                  </a:lnTo>
                  <a:lnTo>
                    <a:pt x="14" y="39"/>
                  </a:lnTo>
                  <a:lnTo>
                    <a:pt x="12" y="35"/>
                  </a:lnTo>
                  <a:lnTo>
                    <a:pt x="14" y="22"/>
                  </a:lnTo>
                  <a:lnTo>
                    <a:pt x="10" y="15"/>
                  </a:lnTo>
                  <a:lnTo>
                    <a:pt x="12" y="13"/>
                  </a:lnTo>
                  <a:lnTo>
                    <a:pt x="12" y="10"/>
                  </a:lnTo>
                  <a:lnTo>
                    <a:pt x="10" y="10"/>
                  </a:lnTo>
                  <a:lnTo>
                    <a:pt x="5" y="6"/>
                  </a:lnTo>
                  <a:lnTo>
                    <a:pt x="4" y="8"/>
                  </a:lnTo>
                  <a:lnTo>
                    <a:pt x="0" y="11"/>
                  </a:lnTo>
                  <a:lnTo>
                    <a:pt x="0" y="0"/>
                  </a:lnTo>
                  <a:lnTo>
                    <a:pt x="58" y="1"/>
                  </a:lnTo>
                  <a:lnTo>
                    <a:pt x="162" y="8"/>
                  </a:lnTo>
                  <a:lnTo>
                    <a:pt x="205" y="10"/>
                  </a:lnTo>
                  <a:lnTo>
                    <a:pt x="203" y="41"/>
                  </a:lnTo>
                  <a:lnTo>
                    <a:pt x="195" y="41"/>
                  </a:lnTo>
                  <a:lnTo>
                    <a:pt x="191" y="97"/>
                  </a:lnTo>
                  <a:lnTo>
                    <a:pt x="183" y="97"/>
                  </a:lnTo>
                  <a:lnTo>
                    <a:pt x="181" y="126"/>
                  </a:lnTo>
                  <a:lnTo>
                    <a:pt x="157" y="124"/>
                  </a:lnTo>
                  <a:lnTo>
                    <a:pt x="156" y="121"/>
                  </a:lnTo>
                  <a:lnTo>
                    <a:pt x="154" y="117"/>
                  </a:lnTo>
                  <a:lnTo>
                    <a:pt x="156" y="111"/>
                  </a:lnTo>
                  <a:lnTo>
                    <a:pt x="154" y="107"/>
                  </a:lnTo>
                  <a:lnTo>
                    <a:pt x="149" y="102"/>
                  </a:lnTo>
                  <a:lnTo>
                    <a:pt x="138" y="100"/>
                  </a:lnTo>
                  <a:lnTo>
                    <a:pt x="133" y="102"/>
                  </a:lnTo>
                  <a:lnTo>
                    <a:pt x="130" y="107"/>
                  </a:lnTo>
                  <a:lnTo>
                    <a:pt x="123" y="10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65" name="Freeform 1897"/>
            <p:cNvSpPr>
              <a:spLocks/>
            </p:cNvSpPr>
            <p:nvPr/>
          </p:nvSpPr>
          <p:spPr bwMode="auto">
            <a:xfrm>
              <a:off x="2422" y="1630"/>
              <a:ext cx="36" cy="18"/>
            </a:xfrm>
            <a:custGeom>
              <a:avLst/>
              <a:gdLst/>
              <a:ahLst/>
              <a:cxnLst>
                <a:cxn ang="0">
                  <a:pos x="2" y="42"/>
                </a:cxn>
                <a:cxn ang="0">
                  <a:pos x="3" y="29"/>
                </a:cxn>
                <a:cxn ang="0">
                  <a:pos x="0" y="29"/>
                </a:cxn>
                <a:cxn ang="0">
                  <a:pos x="0" y="0"/>
                </a:cxn>
                <a:cxn ang="0">
                  <a:pos x="89" y="3"/>
                </a:cxn>
                <a:cxn ang="0">
                  <a:pos x="87" y="32"/>
                </a:cxn>
                <a:cxn ang="0">
                  <a:pos x="90" y="32"/>
                </a:cxn>
                <a:cxn ang="0">
                  <a:pos x="90" y="46"/>
                </a:cxn>
                <a:cxn ang="0">
                  <a:pos x="2" y="42"/>
                </a:cxn>
              </a:cxnLst>
              <a:rect l="0" t="0" r="r" b="b"/>
              <a:pathLst>
                <a:path w="90" h="46">
                  <a:moveTo>
                    <a:pt x="2" y="42"/>
                  </a:moveTo>
                  <a:lnTo>
                    <a:pt x="3" y="29"/>
                  </a:lnTo>
                  <a:lnTo>
                    <a:pt x="0" y="29"/>
                  </a:lnTo>
                  <a:lnTo>
                    <a:pt x="0" y="0"/>
                  </a:lnTo>
                  <a:lnTo>
                    <a:pt x="89" y="3"/>
                  </a:lnTo>
                  <a:lnTo>
                    <a:pt x="87" y="32"/>
                  </a:lnTo>
                  <a:lnTo>
                    <a:pt x="90" y="32"/>
                  </a:lnTo>
                  <a:lnTo>
                    <a:pt x="90" y="46"/>
                  </a:lnTo>
                  <a:lnTo>
                    <a:pt x="2" y="4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66" name="Freeform 1898"/>
            <p:cNvSpPr>
              <a:spLocks/>
            </p:cNvSpPr>
            <p:nvPr/>
          </p:nvSpPr>
          <p:spPr bwMode="auto">
            <a:xfrm>
              <a:off x="2245" y="1623"/>
              <a:ext cx="44" cy="57"/>
            </a:xfrm>
            <a:custGeom>
              <a:avLst/>
              <a:gdLst/>
              <a:ahLst/>
              <a:cxnLst>
                <a:cxn ang="0">
                  <a:pos x="106" y="139"/>
                </a:cxn>
                <a:cxn ang="0">
                  <a:pos x="64" y="137"/>
                </a:cxn>
                <a:cxn ang="0">
                  <a:pos x="64" y="142"/>
                </a:cxn>
                <a:cxn ang="0">
                  <a:pos x="4" y="137"/>
                </a:cxn>
                <a:cxn ang="0">
                  <a:pos x="9" y="79"/>
                </a:cxn>
                <a:cxn ang="0">
                  <a:pos x="0" y="79"/>
                </a:cxn>
                <a:cxn ang="0">
                  <a:pos x="5" y="21"/>
                </a:cxn>
                <a:cxn ang="0">
                  <a:pos x="58" y="24"/>
                </a:cxn>
                <a:cxn ang="0">
                  <a:pos x="60" y="0"/>
                </a:cxn>
                <a:cxn ang="0">
                  <a:pos x="62" y="2"/>
                </a:cxn>
                <a:cxn ang="0">
                  <a:pos x="67" y="7"/>
                </a:cxn>
                <a:cxn ang="0">
                  <a:pos x="79" y="10"/>
                </a:cxn>
                <a:cxn ang="0">
                  <a:pos x="82" y="12"/>
                </a:cxn>
                <a:cxn ang="0">
                  <a:pos x="89" y="10"/>
                </a:cxn>
                <a:cxn ang="0">
                  <a:pos x="93" y="7"/>
                </a:cxn>
                <a:cxn ang="0">
                  <a:pos x="94" y="5"/>
                </a:cxn>
                <a:cxn ang="0">
                  <a:pos x="99" y="9"/>
                </a:cxn>
                <a:cxn ang="0">
                  <a:pos x="101" y="9"/>
                </a:cxn>
                <a:cxn ang="0">
                  <a:pos x="101" y="12"/>
                </a:cxn>
                <a:cxn ang="0">
                  <a:pos x="99" y="14"/>
                </a:cxn>
                <a:cxn ang="0">
                  <a:pos x="103" y="21"/>
                </a:cxn>
                <a:cxn ang="0">
                  <a:pos x="101" y="34"/>
                </a:cxn>
                <a:cxn ang="0">
                  <a:pos x="103" y="38"/>
                </a:cxn>
                <a:cxn ang="0">
                  <a:pos x="108" y="45"/>
                </a:cxn>
                <a:cxn ang="0">
                  <a:pos x="103" y="84"/>
                </a:cxn>
                <a:cxn ang="0">
                  <a:pos x="110" y="86"/>
                </a:cxn>
                <a:cxn ang="0">
                  <a:pos x="106" y="139"/>
                </a:cxn>
              </a:cxnLst>
              <a:rect l="0" t="0" r="r" b="b"/>
              <a:pathLst>
                <a:path w="110" h="142">
                  <a:moveTo>
                    <a:pt x="106" y="139"/>
                  </a:moveTo>
                  <a:lnTo>
                    <a:pt x="64" y="137"/>
                  </a:lnTo>
                  <a:lnTo>
                    <a:pt x="64" y="142"/>
                  </a:lnTo>
                  <a:lnTo>
                    <a:pt x="4" y="137"/>
                  </a:lnTo>
                  <a:lnTo>
                    <a:pt x="9" y="79"/>
                  </a:lnTo>
                  <a:lnTo>
                    <a:pt x="0" y="79"/>
                  </a:lnTo>
                  <a:lnTo>
                    <a:pt x="5" y="21"/>
                  </a:lnTo>
                  <a:lnTo>
                    <a:pt x="58" y="24"/>
                  </a:lnTo>
                  <a:lnTo>
                    <a:pt x="60" y="0"/>
                  </a:lnTo>
                  <a:lnTo>
                    <a:pt x="62" y="2"/>
                  </a:lnTo>
                  <a:lnTo>
                    <a:pt x="67" y="7"/>
                  </a:lnTo>
                  <a:lnTo>
                    <a:pt x="79" y="10"/>
                  </a:lnTo>
                  <a:lnTo>
                    <a:pt x="82" y="12"/>
                  </a:lnTo>
                  <a:lnTo>
                    <a:pt x="89" y="10"/>
                  </a:lnTo>
                  <a:lnTo>
                    <a:pt x="93" y="7"/>
                  </a:lnTo>
                  <a:lnTo>
                    <a:pt x="94" y="5"/>
                  </a:lnTo>
                  <a:lnTo>
                    <a:pt x="99" y="9"/>
                  </a:lnTo>
                  <a:lnTo>
                    <a:pt x="101" y="9"/>
                  </a:lnTo>
                  <a:lnTo>
                    <a:pt x="101" y="12"/>
                  </a:lnTo>
                  <a:lnTo>
                    <a:pt x="99" y="14"/>
                  </a:lnTo>
                  <a:lnTo>
                    <a:pt x="103" y="21"/>
                  </a:lnTo>
                  <a:lnTo>
                    <a:pt x="101" y="34"/>
                  </a:lnTo>
                  <a:lnTo>
                    <a:pt x="103" y="38"/>
                  </a:lnTo>
                  <a:lnTo>
                    <a:pt x="108" y="45"/>
                  </a:lnTo>
                  <a:lnTo>
                    <a:pt x="103" y="84"/>
                  </a:lnTo>
                  <a:lnTo>
                    <a:pt x="110" y="86"/>
                  </a:lnTo>
                  <a:lnTo>
                    <a:pt x="106" y="13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67" name="Freeform 1899"/>
            <p:cNvSpPr>
              <a:spLocks/>
            </p:cNvSpPr>
            <p:nvPr/>
          </p:nvSpPr>
          <p:spPr bwMode="auto">
            <a:xfrm>
              <a:off x="1710" y="1571"/>
              <a:ext cx="68" cy="65"/>
            </a:xfrm>
            <a:custGeom>
              <a:avLst/>
              <a:gdLst/>
              <a:ahLst/>
              <a:cxnLst>
                <a:cxn ang="0">
                  <a:pos x="35" y="147"/>
                </a:cxn>
                <a:cxn ang="0">
                  <a:pos x="23" y="146"/>
                </a:cxn>
                <a:cxn ang="0">
                  <a:pos x="11" y="146"/>
                </a:cxn>
                <a:cxn ang="0">
                  <a:pos x="1" y="139"/>
                </a:cxn>
                <a:cxn ang="0">
                  <a:pos x="3" y="135"/>
                </a:cxn>
                <a:cxn ang="0">
                  <a:pos x="0" y="125"/>
                </a:cxn>
                <a:cxn ang="0">
                  <a:pos x="17" y="113"/>
                </a:cxn>
                <a:cxn ang="0">
                  <a:pos x="18" y="93"/>
                </a:cxn>
                <a:cxn ang="0">
                  <a:pos x="22" y="88"/>
                </a:cxn>
                <a:cxn ang="0">
                  <a:pos x="23" y="86"/>
                </a:cxn>
                <a:cxn ang="0">
                  <a:pos x="34" y="91"/>
                </a:cxn>
                <a:cxn ang="0">
                  <a:pos x="37" y="88"/>
                </a:cxn>
                <a:cxn ang="0">
                  <a:pos x="30" y="84"/>
                </a:cxn>
                <a:cxn ang="0">
                  <a:pos x="23" y="76"/>
                </a:cxn>
                <a:cxn ang="0">
                  <a:pos x="20" y="70"/>
                </a:cxn>
                <a:cxn ang="0">
                  <a:pos x="17" y="64"/>
                </a:cxn>
                <a:cxn ang="0">
                  <a:pos x="15" y="60"/>
                </a:cxn>
                <a:cxn ang="0">
                  <a:pos x="11" y="55"/>
                </a:cxn>
                <a:cxn ang="0">
                  <a:pos x="10" y="53"/>
                </a:cxn>
                <a:cxn ang="0">
                  <a:pos x="3" y="45"/>
                </a:cxn>
                <a:cxn ang="0">
                  <a:pos x="1" y="41"/>
                </a:cxn>
                <a:cxn ang="0">
                  <a:pos x="11" y="41"/>
                </a:cxn>
                <a:cxn ang="0">
                  <a:pos x="27" y="43"/>
                </a:cxn>
                <a:cxn ang="0">
                  <a:pos x="49" y="59"/>
                </a:cxn>
                <a:cxn ang="0">
                  <a:pos x="49" y="65"/>
                </a:cxn>
                <a:cxn ang="0">
                  <a:pos x="59" y="72"/>
                </a:cxn>
                <a:cxn ang="0">
                  <a:pos x="66" y="72"/>
                </a:cxn>
                <a:cxn ang="0">
                  <a:pos x="97" y="77"/>
                </a:cxn>
                <a:cxn ang="0">
                  <a:pos x="111" y="72"/>
                </a:cxn>
                <a:cxn ang="0">
                  <a:pos x="111" y="55"/>
                </a:cxn>
                <a:cxn ang="0">
                  <a:pos x="107" y="50"/>
                </a:cxn>
                <a:cxn ang="0">
                  <a:pos x="109" y="43"/>
                </a:cxn>
                <a:cxn ang="0">
                  <a:pos x="111" y="30"/>
                </a:cxn>
                <a:cxn ang="0">
                  <a:pos x="107" y="19"/>
                </a:cxn>
                <a:cxn ang="0">
                  <a:pos x="111" y="11"/>
                </a:cxn>
                <a:cxn ang="0">
                  <a:pos x="111" y="4"/>
                </a:cxn>
                <a:cxn ang="0">
                  <a:pos x="145" y="7"/>
                </a:cxn>
                <a:cxn ang="0">
                  <a:pos x="150" y="81"/>
                </a:cxn>
                <a:cxn ang="0">
                  <a:pos x="158" y="140"/>
                </a:cxn>
                <a:cxn ang="0">
                  <a:pos x="145" y="144"/>
                </a:cxn>
                <a:cxn ang="0">
                  <a:pos x="134" y="152"/>
                </a:cxn>
                <a:cxn ang="0">
                  <a:pos x="126" y="156"/>
                </a:cxn>
                <a:cxn ang="0">
                  <a:pos x="112" y="161"/>
                </a:cxn>
              </a:cxnLst>
              <a:rect l="0" t="0" r="r" b="b"/>
              <a:pathLst>
                <a:path w="169" h="161">
                  <a:moveTo>
                    <a:pt x="95" y="159"/>
                  </a:moveTo>
                  <a:lnTo>
                    <a:pt x="35" y="147"/>
                  </a:lnTo>
                  <a:lnTo>
                    <a:pt x="30" y="146"/>
                  </a:lnTo>
                  <a:lnTo>
                    <a:pt x="23" y="146"/>
                  </a:lnTo>
                  <a:lnTo>
                    <a:pt x="18" y="149"/>
                  </a:lnTo>
                  <a:lnTo>
                    <a:pt x="11" y="146"/>
                  </a:lnTo>
                  <a:lnTo>
                    <a:pt x="3" y="146"/>
                  </a:lnTo>
                  <a:lnTo>
                    <a:pt x="1" y="139"/>
                  </a:lnTo>
                  <a:lnTo>
                    <a:pt x="1" y="137"/>
                  </a:lnTo>
                  <a:lnTo>
                    <a:pt x="3" y="135"/>
                  </a:lnTo>
                  <a:lnTo>
                    <a:pt x="0" y="127"/>
                  </a:lnTo>
                  <a:lnTo>
                    <a:pt x="0" y="125"/>
                  </a:lnTo>
                  <a:lnTo>
                    <a:pt x="13" y="129"/>
                  </a:lnTo>
                  <a:lnTo>
                    <a:pt x="17" y="113"/>
                  </a:lnTo>
                  <a:lnTo>
                    <a:pt x="15" y="113"/>
                  </a:lnTo>
                  <a:lnTo>
                    <a:pt x="18" y="93"/>
                  </a:lnTo>
                  <a:lnTo>
                    <a:pt x="20" y="93"/>
                  </a:lnTo>
                  <a:lnTo>
                    <a:pt x="22" y="88"/>
                  </a:lnTo>
                  <a:lnTo>
                    <a:pt x="23" y="88"/>
                  </a:lnTo>
                  <a:lnTo>
                    <a:pt x="23" y="86"/>
                  </a:lnTo>
                  <a:lnTo>
                    <a:pt x="27" y="86"/>
                  </a:lnTo>
                  <a:lnTo>
                    <a:pt x="34" y="91"/>
                  </a:lnTo>
                  <a:lnTo>
                    <a:pt x="35" y="88"/>
                  </a:lnTo>
                  <a:lnTo>
                    <a:pt x="37" y="88"/>
                  </a:lnTo>
                  <a:lnTo>
                    <a:pt x="37" y="86"/>
                  </a:lnTo>
                  <a:lnTo>
                    <a:pt x="30" y="84"/>
                  </a:lnTo>
                  <a:lnTo>
                    <a:pt x="32" y="77"/>
                  </a:lnTo>
                  <a:lnTo>
                    <a:pt x="23" y="76"/>
                  </a:lnTo>
                  <a:lnTo>
                    <a:pt x="23" y="70"/>
                  </a:lnTo>
                  <a:lnTo>
                    <a:pt x="20" y="70"/>
                  </a:lnTo>
                  <a:lnTo>
                    <a:pt x="22" y="65"/>
                  </a:lnTo>
                  <a:lnTo>
                    <a:pt x="17" y="64"/>
                  </a:lnTo>
                  <a:lnTo>
                    <a:pt x="17" y="62"/>
                  </a:lnTo>
                  <a:lnTo>
                    <a:pt x="15" y="60"/>
                  </a:lnTo>
                  <a:lnTo>
                    <a:pt x="15" y="57"/>
                  </a:lnTo>
                  <a:lnTo>
                    <a:pt x="11" y="55"/>
                  </a:lnTo>
                  <a:lnTo>
                    <a:pt x="11" y="53"/>
                  </a:lnTo>
                  <a:lnTo>
                    <a:pt x="10" y="53"/>
                  </a:lnTo>
                  <a:lnTo>
                    <a:pt x="10" y="47"/>
                  </a:lnTo>
                  <a:lnTo>
                    <a:pt x="3" y="45"/>
                  </a:lnTo>
                  <a:lnTo>
                    <a:pt x="3" y="43"/>
                  </a:lnTo>
                  <a:lnTo>
                    <a:pt x="1" y="41"/>
                  </a:lnTo>
                  <a:lnTo>
                    <a:pt x="3" y="36"/>
                  </a:lnTo>
                  <a:lnTo>
                    <a:pt x="11" y="41"/>
                  </a:lnTo>
                  <a:lnTo>
                    <a:pt x="15" y="40"/>
                  </a:lnTo>
                  <a:lnTo>
                    <a:pt x="27" y="43"/>
                  </a:lnTo>
                  <a:lnTo>
                    <a:pt x="39" y="55"/>
                  </a:lnTo>
                  <a:lnTo>
                    <a:pt x="49" y="59"/>
                  </a:lnTo>
                  <a:lnTo>
                    <a:pt x="51" y="62"/>
                  </a:lnTo>
                  <a:lnTo>
                    <a:pt x="49" y="65"/>
                  </a:lnTo>
                  <a:lnTo>
                    <a:pt x="54" y="70"/>
                  </a:lnTo>
                  <a:lnTo>
                    <a:pt x="59" y="72"/>
                  </a:lnTo>
                  <a:lnTo>
                    <a:pt x="63" y="72"/>
                  </a:lnTo>
                  <a:lnTo>
                    <a:pt x="66" y="72"/>
                  </a:lnTo>
                  <a:lnTo>
                    <a:pt x="68" y="72"/>
                  </a:lnTo>
                  <a:lnTo>
                    <a:pt x="97" y="77"/>
                  </a:lnTo>
                  <a:lnTo>
                    <a:pt x="99" y="70"/>
                  </a:lnTo>
                  <a:lnTo>
                    <a:pt x="111" y="72"/>
                  </a:lnTo>
                  <a:lnTo>
                    <a:pt x="112" y="60"/>
                  </a:lnTo>
                  <a:lnTo>
                    <a:pt x="111" y="55"/>
                  </a:lnTo>
                  <a:lnTo>
                    <a:pt x="107" y="53"/>
                  </a:lnTo>
                  <a:lnTo>
                    <a:pt x="107" y="50"/>
                  </a:lnTo>
                  <a:lnTo>
                    <a:pt x="109" y="47"/>
                  </a:lnTo>
                  <a:lnTo>
                    <a:pt x="109" y="43"/>
                  </a:lnTo>
                  <a:lnTo>
                    <a:pt x="112" y="38"/>
                  </a:lnTo>
                  <a:lnTo>
                    <a:pt x="111" y="30"/>
                  </a:lnTo>
                  <a:lnTo>
                    <a:pt x="105" y="21"/>
                  </a:lnTo>
                  <a:lnTo>
                    <a:pt x="107" y="19"/>
                  </a:lnTo>
                  <a:lnTo>
                    <a:pt x="111" y="18"/>
                  </a:lnTo>
                  <a:lnTo>
                    <a:pt x="111" y="11"/>
                  </a:lnTo>
                  <a:lnTo>
                    <a:pt x="111" y="9"/>
                  </a:lnTo>
                  <a:lnTo>
                    <a:pt x="111" y="4"/>
                  </a:lnTo>
                  <a:lnTo>
                    <a:pt x="109" y="0"/>
                  </a:lnTo>
                  <a:lnTo>
                    <a:pt x="145" y="7"/>
                  </a:lnTo>
                  <a:lnTo>
                    <a:pt x="163" y="11"/>
                  </a:lnTo>
                  <a:lnTo>
                    <a:pt x="150" y="81"/>
                  </a:lnTo>
                  <a:lnTo>
                    <a:pt x="169" y="84"/>
                  </a:lnTo>
                  <a:lnTo>
                    <a:pt x="158" y="140"/>
                  </a:lnTo>
                  <a:lnTo>
                    <a:pt x="145" y="139"/>
                  </a:lnTo>
                  <a:lnTo>
                    <a:pt x="145" y="144"/>
                  </a:lnTo>
                  <a:lnTo>
                    <a:pt x="136" y="144"/>
                  </a:lnTo>
                  <a:lnTo>
                    <a:pt x="134" y="152"/>
                  </a:lnTo>
                  <a:lnTo>
                    <a:pt x="128" y="151"/>
                  </a:lnTo>
                  <a:lnTo>
                    <a:pt x="126" y="156"/>
                  </a:lnTo>
                  <a:lnTo>
                    <a:pt x="114" y="152"/>
                  </a:lnTo>
                  <a:lnTo>
                    <a:pt x="112" y="161"/>
                  </a:lnTo>
                  <a:lnTo>
                    <a:pt x="95" y="15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68" name="Freeform 1900"/>
            <p:cNvSpPr>
              <a:spLocks/>
            </p:cNvSpPr>
            <p:nvPr/>
          </p:nvSpPr>
          <p:spPr bwMode="auto">
            <a:xfrm>
              <a:off x="2287" y="1641"/>
              <a:ext cx="43" cy="41"/>
            </a:xfrm>
            <a:custGeom>
              <a:avLst/>
              <a:gdLst/>
              <a:ahLst/>
              <a:cxnLst>
                <a:cxn ang="0">
                  <a:pos x="48" y="102"/>
                </a:cxn>
                <a:cxn ang="0">
                  <a:pos x="8" y="99"/>
                </a:cxn>
                <a:cxn ang="0">
                  <a:pos x="3" y="99"/>
                </a:cxn>
                <a:cxn ang="0">
                  <a:pos x="3" y="94"/>
                </a:cxn>
                <a:cxn ang="0">
                  <a:pos x="7" y="41"/>
                </a:cxn>
                <a:cxn ang="0">
                  <a:pos x="0" y="39"/>
                </a:cxn>
                <a:cxn ang="0">
                  <a:pos x="5" y="0"/>
                </a:cxn>
                <a:cxn ang="0">
                  <a:pos x="12" y="1"/>
                </a:cxn>
                <a:cxn ang="0">
                  <a:pos x="20" y="1"/>
                </a:cxn>
                <a:cxn ang="0">
                  <a:pos x="24" y="3"/>
                </a:cxn>
                <a:cxn ang="0">
                  <a:pos x="25" y="6"/>
                </a:cxn>
                <a:cxn ang="0">
                  <a:pos x="34" y="10"/>
                </a:cxn>
                <a:cxn ang="0">
                  <a:pos x="39" y="13"/>
                </a:cxn>
                <a:cxn ang="0">
                  <a:pos x="48" y="15"/>
                </a:cxn>
                <a:cxn ang="0">
                  <a:pos x="60" y="10"/>
                </a:cxn>
                <a:cxn ang="0">
                  <a:pos x="72" y="12"/>
                </a:cxn>
                <a:cxn ang="0">
                  <a:pos x="87" y="8"/>
                </a:cxn>
                <a:cxn ang="0">
                  <a:pos x="92" y="8"/>
                </a:cxn>
                <a:cxn ang="0">
                  <a:pos x="97" y="15"/>
                </a:cxn>
                <a:cxn ang="0">
                  <a:pos x="94" y="18"/>
                </a:cxn>
                <a:cxn ang="0">
                  <a:pos x="90" y="24"/>
                </a:cxn>
                <a:cxn ang="0">
                  <a:pos x="92" y="25"/>
                </a:cxn>
                <a:cxn ang="0">
                  <a:pos x="94" y="36"/>
                </a:cxn>
                <a:cxn ang="0">
                  <a:pos x="97" y="39"/>
                </a:cxn>
                <a:cxn ang="0">
                  <a:pos x="97" y="47"/>
                </a:cxn>
                <a:cxn ang="0">
                  <a:pos x="101" y="53"/>
                </a:cxn>
                <a:cxn ang="0">
                  <a:pos x="107" y="54"/>
                </a:cxn>
                <a:cxn ang="0">
                  <a:pos x="109" y="58"/>
                </a:cxn>
                <a:cxn ang="0">
                  <a:pos x="109" y="61"/>
                </a:cxn>
                <a:cxn ang="0">
                  <a:pos x="51" y="59"/>
                </a:cxn>
                <a:cxn ang="0">
                  <a:pos x="48" y="102"/>
                </a:cxn>
              </a:cxnLst>
              <a:rect l="0" t="0" r="r" b="b"/>
              <a:pathLst>
                <a:path w="109" h="102">
                  <a:moveTo>
                    <a:pt x="48" y="102"/>
                  </a:moveTo>
                  <a:lnTo>
                    <a:pt x="8" y="99"/>
                  </a:lnTo>
                  <a:lnTo>
                    <a:pt x="3" y="99"/>
                  </a:lnTo>
                  <a:lnTo>
                    <a:pt x="3" y="94"/>
                  </a:lnTo>
                  <a:lnTo>
                    <a:pt x="7" y="41"/>
                  </a:lnTo>
                  <a:lnTo>
                    <a:pt x="0" y="39"/>
                  </a:lnTo>
                  <a:lnTo>
                    <a:pt x="5" y="0"/>
                  </a:lnTo>
                  <a:lnTo>
                    <a:pt x="12" y="1"/>
                  </a:lnTo>
                  <a:lnTo>
                    <a:pt x="20" y="1"/>
                  </a:lnTo>
                  <a:lnTo>
                    <a:pt x="24" y="3"/>
                  </a:lnTo>
                  <a:lnTo>
                    <a:pt x="25" y="6"/>
                  </a:lnTo>
                  <a:lnTo>
                    <a:pt x="34" y="10"/>
                  </a:lnTo>
                  <a:lnTo>
                    <a:pt x="39" y="13"/>
                  </a:lnTo>
                  <a:lnTo>
                    <a:pt x="48" y="15"/>
                  </a:lnTo>
                  <a:lnTo>
                    <a:pt x="60" y="10"/>
                  </a:lnTo>
                  <a:lnTo>
                    <a:pt x="72" y="12"/>
                  </a:lnTo>
                  <a:lnTo>
                    <a:pt x="87" y="8"/>
                  </a:lnTo>
                  <a:lnTo>
                    <a:pt x="92" y="8"/>
                  </a:lnTo>
                  <a:lnTo>
                    <a:pt x="97" y="15"/>
                  </a:lnTo>
                  <a:lnTo>
                    <a:pt x="94" y="18"/>
                  </a:lnTo>
                  <a:lnTo>
                    <a:pt x="90" y="24"/>
                  </a:lnTo>
                  <a:lnTo>
                    <a:pt x="92" y="25"/>
                  </a:lnTo>
                  <a:lnTo>
                    <a:pt x="94" y="36"/>
                  </a:lnTo>
                  <a:lnTo>
                    <a:pt x="97" y="39"/>
                  </a:lnTo>
                  <a:lnTo>
                    <a:pt x="97" y="47"/>
                  </a:lnTo>
                  <a:lnTo>
                    <a:pt x="101" y="53"/>
                  </a:lnTo>
                  <a:lnTo>
                    <a:pt x="107" y="54"/>
                  </a:lnTo>
                  <a:lnTo>
                    <a:pt x="109" y="58"/>
                  </a:lnTo>
                  <a:lnTo>
                    <a:pt x="109" y="61"/>
                  </a:lnTo>
                  <a:lnTo>
                    <a:pt x="51" y="59"/>
                  </a:lnTo>
                  <a:lnTo>
                    <a:pt x="48" y="10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69" name="Freeform 1901"/>
            <p:cNvSpPr>
              <a:spLocks/>
            </p:cNvSpPr>
            <p:nvPr/>
          </p:nvSpPr>
          <p:spPr bwMode="auto">
            <a:xfrm>
              <a:off x="2289" y="1681"/>
              <a:ext cx="71" cy="50"/>
            </a:xfrm>
            <a:custGeom>
              <a:avLst/>
              <a:gdLst/>
              <a:ahLst/>
              <a:cxnLst>
                <a:cxn ang="0">
                  <a:pos x="172" y="104"/>
                </a:cxn>
                <a:cxn ang="0">
                  <a:pos x="169" y="104"/>
                </a:cxn>
                <a:cxn ang="0">
                  <a:pos x="167" y="106"/>
                </a:cxn>
                <a:cxn ang="0">
                  <a:pos x="162" y="106"/>
                </a:cxn>
                <a:cxn ang="0">
                  <a:pos x="157" y="111"/>
                </a:cxn>
                <a:cxn ang="0">
                  <a:pos x="155" y="107"/>
                </a:cxn>
                <a:cxn ang="0">
                  <a:pos x="145" y="109"/>
                </a:cxn>
                <a:cxn ang="0">
                  <a:pos x="141" y="107"/>
                </a:cxn>
                <a:cxn ang="0">
                  <a:pos x="141" y="106"/>
                </a:cxn>
                <a:cxn ang="0">
                  <a:pos x="136" y="106"/>
                </a:cxn>
                <a:cxn ang="0">
                  <a:pos x="133" y="109"/>
                </a:cxn>
                <a:cxn ang="0">
                  <a:pos x="131" y="114"/>
                </a:cxn>
                <a:cxn ang="0">
                  <a:pos x="126" y="118"/>
                </a:cxn>
                <a:cxn ang="0">
                  <a:pos x="123" y="119"/>
                </a:cxn>
                <a:cxn ang="0">
                  <a:pos x="123" y="123"/>
                </a:cxn>
                <a:cxn ang="0">
                  <a:pos x="121" y="126"/>
                </a:cxn>
                <a:cxn ang="0">
                  <a:pos x="117" y="126"/>
                </a:cxn>
                <a:cxn ang="0">
                  <a:pos x="119" y="111"/>
                </a:cxn>
                <a:cxn ang="0">
                  <a:pos x="88" y="109"/>
                </a:cxn>
                <a:cxn ang="0">
                  <a:pos x="92" y="66"/>
                </a:cxn>
                <a:cxn ang="0">
                  <a:pos x="42" y="61"/>
                </a:cxn>
                <a:cxn ang="0">
                  <a:pos x="44" y="48"/>
                </a:cxn>
                <a:cxn ang="0">
                  <a:pos x="0" y="44"/>
                </a:cxn>
                <a:cxn ang="0">
                  <a:pos x="1" y="0"/>
                </a:cxn>
                <a:cxn ang="0">
                  <a:pos x="41" y="3"/>
                </a:cxn>
                <a:cxn ang="0">
                  <a:pos x="138" y="8"/>
                </a:cxn>
                <a:cxn ang="0">
                  <a:pos x="141" y="15"/>
                </a:cxn>
                <a:cxn ang="0">
                  <a:pos x="140" y="22"/>
                </a:cxn>
                <a:cxn ang="0">
                  <a:pos x="150" y="39"/>
                </a:cxn>
                <a:cxn ang="0">
                  <a:pos x="147" y="48"/>
                </a:cxn>
                <a:cxn ang="0">
                  <a:pos x="153" y="51"/>
                </a:cxn>
                <a:cxn ang="0">
                  <a:pos x="153" y="53"/>
                </a:cxn>
                <a:cxn ang="0">
                  <a:pos x="152" y="54"/>
                </a:cxn>
                <a:cxn ang="0">
                  <a:pos x="153" y="59"/>
                </a:cxn>
                <a:cxn ang="0">
                  <a:pos x="157" y="59"/>
                </a:cxn>
                <a:cxn ang="0">
                  <a:pos x="160" y="65"/>
                </a:cxn>
                <a:cxn ang="0">
                  <a:pos x="167" y="65"/>
                </a:cxn>
                <a:cxn ang="0">
                  <a:pos x="167" y="68"/>
                </a:cxn>
                <a:cxn ang="0">
                  <a:pos x="170" y="73"/>
                </a:cxn>
                <a:cxn ang="0">
                  <a:pos x="176" y="75"/>
                </a:cxn>
                <a:cxn ang="0">
                  <a:pos x="177" y="78"/>
                </a:cxn>
                <a:cxn ang="0">
                  <a:pos x="176" y="80"/>
                </a:cxn>
                <a:cxn ang="0">
                  <a:pos x="177" y="87"/>
                </a:cxn>
                <a:cxn ang="0">
                  <a:pos x="172" y="97"/>
                </a:cxn>
                <a:cxn ang="0">
                  <a:pos x="172" y="104"/>
                </a:cxn>
              </a:cxnLst>
              <a:rect l="0" t="0" r="r" b="b"/>
              <a:pathLst>
                <a:path w="177" h="126">
                  <a:moveTo>
                    <a:pt x="172" y="104"/>
                  </a:moveTo>
                  <a:lnTo>
                    <a:pt x="169" y="104"/>
                  </a:lnTo>
                  <a:lnTo>
                    <a:pt x="167" y="106"/>
                  </a:lnTo>
                  <a:lnTo>
                    <a:pt x="162" y="106"/>
                  </a:lnTo>
                  <a:lnTo>
                    <a:pt x="157" y="111"/>
                  </a:lnTo>
                  <a:lnTo>
                    <a:pt x="155" y="107"/>
                  </a:lnTo>
                  <a:lnTo>
                    <a:pt x="145" y="109"/>
                  </a:lnTo>
                  <a:lnTo>
                    <a:pt x="141" y="107"/>
                  </a:lnTo>
                  <a:lnTo>
                    <a:pt x="141" y="106"/>
                  </a:lnTo>
                  <a:lnTo>
                    <a:pt x="136" y="106"/>
                  </a:lnTo>
                  <a:lnTo>
                    <a:pt x="133" y="109"/>
                  </a:lnTo>
                  <a:lnTo>
                    <a:pt x="131" y="114"/>
                  </a:lnTo>
                  <a:lnTo>
                    <a:pt x="126" y="118"/>
                  </a:lnTo>
                  <a:lnTo>
                    <a:pt x="123" y="119"/>
                  </a:lnTo>
                  <a:lnTo>
                    <a:pt x="123" y="123"/>
                  </a:lnTo>
                  <a:lnTo>
                    <a:pt x="121" y="126"/>
                  </a:lnTo>
                  <a:lnTo>
                    <a:pt x="117" y="126"/>
                  </a:lnTo>
                  <a:lnTo>
                    <a:pt x="119" y="111"/>
                  </a:lnTo>
                  <a:lnTo>
                    <a:pt x="88" y="109"/>
                  </a:lnTo>
                  <a:lnTo>
                    <a:pt x="92" y="66"/>
                  </a:lnTo>
                  <a:lnTo>
                    <a:pt x="42" y="61"/>
                  </a:lnTo>
                  <a:lnTo>
                    <a:pt x="44" y="48"/>
                  </a:lnTo>
                  <a:lnTo>
                    <a:pt x="0" y="44"/>
                  </a:lnTo>
                  <a:lnTo>
                    <a:pt x="1" y="0"/>
                  </a:lnTo>
                  <a:lnTo>
                    <a:pt x="41" y="3"/>
                  </a:lnTo>
                  <a:lnTo>
                    <a:pt x="138" y="8"/>
                  </a:lnTo>
                  <a:lnTo>
                    <a:pt x="141" y="15"/>
                  </a:lnTo>
                  <a:lnTo>
                    <a:pt x="140" y="22"/>
                  </a:lnTo>
                  <a:lnTo>
                    <a:pt x="150" y="39"/>
                  </a:lnTo>
                  <a:lnTo>
                    <a:pt x="147" y="48"/>
                  </a:lnTo>
                  <a:lnTo>
                    <a:pt x="153" y="51"/>
                  </a:lnTo>
                  <a:lnTo>
                    <a:pt x="153" y="53"/>
                  </a:lnTo>
                  <a:lnTo>
                    <a:pt x="152" y="54"/>
                  </a:lnTo>
                  <a:lnTo>
                    <a:pt x="153" y="59"/>
                  </a:lnTo>
                  <a:lnTo>
                    <a:pt x="157" y="59"/>
                  </a:lnTo>
                  <a:lnTo>
                    <a:pt x="160" y="65"/>
                  </a:lnTo>
                  <a:lnTo>
                    <a:pt x="167" y="65"/>
                  </a:lnTo>
                  <a:lnTo>
                    <a:pt x="167" y="68"/>
                  </a:lnTo>
                  <a:lnTo>
                    <a:pt x="170" y="73"/>
                  </a:lnTo>
                  <a:lnTo>
                    <a:pt x="176" y="75"/>
                  </a:lnTo>
                  <a:lnTo>
                    <a:pt x="177" y="78"/>
                  </a:lnTo>
                  <a:lnTo>
                    <a:pt x="176" y="80"/>
                  </a:lnTo>
                  <a:lnTo>
                    <a:pt x="177" y="87"/>
                  </a:lnTo>
                  <a:lnTo>
                    <a:pt x="172" y="97"/>
                  </a:lnTo>
                  <a:lnTo>
                    <a:pt x="172" y="10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70" name="Freeform 1902"/>
            <p:cNvSpPr>
              <a:spLocks/>
            </p:cNvSpPr>
            <p:nvPr/>
          </p:nvSpPr>
          <p:spPr bwMode="auto">
            <a:xfrm>
              <a:off x="2779" y="1686"/>
              <a:ext cx="36" cy="55"/>
            </a:xfrm>
            <a:custGeom>
              <a:avLst/>
              <a:gdLst/>
              <a:ahLst/>
              <a:cxnLst>
                <a:cxn ang="0">
                  <a:pos x="5" y="138"/>
                </a:cxn>
                <a:cxn ang="0">
                  <a:pos x="0" y="37"/>
                </a:cxn>
                <a:cxn ang="0">
                  <a:pos x="80" y="0"/>
                </a:cxn>
                <a:cxn ang="0">
                  <a:pos x="91" y="5"/>
                </a:cxn>
                <a:cxn ang="0">
                  <a:pos x="91" y="12"/>
                </a:cxn>
                <a:cxn ang="0">
                  <a:pos x="75" y="63"/>
                </a:cxn>
                <a:cxn ang="0">
                  <a:pos x="77" y="114"/>
                </a:cxn>
                <a:cxn ang="0">
                  <a:pos x="79" y="135"/>
                </a:cxn>
                <a:cxn ang="0">
                  <a:pos x="5" y="138"/>
                </a:cxn>
              </a:cxnLst>
              <a:rect l="0" t="0" r="r" b="b"/>
              <a:pathLst>
                <a:path w="91" h="138">
                  <a:moveTo>
                    <a:pt x="5" y="138"/>
                  </a:moveTo>
                  <a:lnTo>
                    <a:pt x="0" y="37"/>
                  </a:lnTo>
                  <a:lnTo>
                    <a:pt x="80" y="0"/>
                  </a:lnTo>
                  <a:lnTo>
                    <a:pt x="91" y="5"/>
                  </a:lnTo>
                  <a:lnTo>
                    <a:pt x="91" y="12"/>
                  </a:lnTo>
                  <a:lnTo>
                    <a:pt x="75" y="63"/>
                  </a:lnTo>
                  <a:lnTo>
                    <a:pt x="77" y="114"/>
                  </a:lnTo>
                  <a:lnTo>
                    <a:pt x="79" y="135"/>
                  </a:lnTo>
                  <a:lnTo>
                    <a:pt x="5" y="13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71" name="Freeform 1903"/>
            <p:cNvSpPr>
              <a:spLocks/>
            </p:cNvSpPr>
            <p:nvPr/>
          </p:nvSpPr>
          <p:spPr bwMode="auto">
            <a:xfrm>
              <a:off x="2022" y="1665"/>
              <a:ext cx="83" cy="120"/>
            </a:xfrm>
            <a:custGeom>
              <a:avLst/>
              <a:gdLst/>
              <a:ahLst/>
              <a:cxnLst>
                <a:cxn ang="0">
                  <a:pos x="176" y="199"/>
                </a:cxn>
                <a:cxn ang="0">
                  <a:pos x="171" y="199"/>
                </a:cxn>
                <a:cxn ang="0">
                  <a:pos x="164" y="272"/>
                </a:cxn>
                <a:cxn ang="0">
                  <a:pos x="159" y="272"/>
                </a:cxn>
                <a:cxn ang="0">
                  <a:pos x="155" y="301"/>
                </a:cxn>
                <a:cxn ang="0">
                  <a:pos x="97" y="294"/>
                </a:cxn>
                <a:cxn ang="0">
                  <a:pos x="101" y="265"/>
                </a:cxn>
                <a:cxn ang="0">
                  <a:pos x="106" y="267"/>
                </a:cxn>
                <a:cxn ang="0">
                  <a:pos x="113" y="210"/>
                </a:cxn>
                <a:cxn ang="0">
                  <a:pos x="90" y="207"/>
                </a:cxn>
                <a:cxn ang="0">
                  <a:pos x="92" y="190"/>
                </a:cxn>
                <a:cxn ang="0">
                  <a:pos x="96" y="190"/>
                </a:cxn>
                <a:cxn ang="0">
                  <a:pos x="96" y="183"/>
                </a:cxn>
                <a:cxn ang="0">
                  <a:pos x="90" y="183"/>
                </a:cxn>
                <a:cxn ang="0">
                  <a:pos x="90" y="176"/>
                </a:cxn>
                <a:cxn ang="0">
                  <a:pos x="96" y="132"/>
                </a:cxn>
                <a:cxn ang="0">
                  <a:pos x="89" y="132"/>
                </a:cxn>
                <a:cxn ang="0">
                  <a:pos x="92" y="103"/>
                </a:cxn>
                <a:cxn ang="0">
                  <a:pos x="90" y="101"/>
                </a:cxn>
                <a:cxn ang="0">
                  <a:pos x="90" y="88"/>
                </a:cxn>
                <a:cxn ang="0">
                  <a:pos x="77" y="86"/>
                </a:cxn>
                <a:cxn ang="0">
                  <a:pos x="77" y="74"/>
                </a:cxn>
                <a:cxn ang="0">
                  <a:pos x="75" y="74"/>
                </a:cxn>
                <a:cxn ang="0">
                  <a:pos x="75" y="70"/>
                </a:cxn>
                <a:cxn ang="0">
                  <a:pos x="10" y="62"/>
                </a:cxn>
                <a:cxn ang="0">
                  <a:pos x="8" y="62"/>
                </a:cxn>
                <a:cxn ang="0">
                  <a:pos x="8" y="60"/>
                </a:cxn>
                <a:cxn ang="0">
                  <a:pos x="5" y="60"/>
                </a:cxn>
                <a:cxn ang="0">
                  <a:pos x="3" y="60"/>
                </a:cxn>
                <a:cxn ang="0">
                  <a:pos x="5" y="43"/>
                </a:cxn>
                <a:cxn ang="0">
                  <a:pos x="2" y="41"/>
                </a:cxn>
                <a:cxn ang="0">
                  <a:pos x="5" y="38"/>
                </a:cxn>
                <a:cxn ang="0">
                  <a:pos x="3" y="36"/>
                </a:cxn>
                <a:cxn ang="0">
                  <a:pos x="7" y="31"/>
                </a:cxn>
                <a:cxn ang="0">
                  <a:pos x="7" y="28"/>
                </a:cxn>
                <a:cxn ang="0">
                  <a:pos x="5" y="23"/>
                </a:cxn>
                <a:cxn ang="0">
                  <a:pos x="7" y="19"/>
                </a:cxn>
                <a:cxn ang="0">
                  <a:pos x="5" y="16"/>
                </a:cxn>
                <a:cxn ang="0">
                  <a:pos x="3" y="12"/>
                </a:cxn>
                <a:cxn ang="0">
                  <a:pos x="5" y="7"/>
                </a:cxn>
                <a:cxn ang="0">
                  <a:pos x="0" y="0"/>
                </a:cxn>
                <a:cxn ang="0">
                  <a:pos x="48" y="6"/>
                </a:cxn>
                <a:cxn ang="0">
                  <a:pos x="49" y="2"/>
                </a:cxn>
                <a:cxn ang="0">
                  <a:pos x="135" y="14"/>
                </a:cxn>
                <a:cxn ang="0">
                  <a:pos x="133" y="16"/>
                </a:cxn>
                <a:cxn ang="0">
                  <a:pos x="207" y="24"/>
                </a:cxn>
                <a:cxn ang="0">
                  <a:pos x="207" y="26"/>
                </a:cxn>
                <a:cxn ang="0">
                  <a:pos x="203" y="26"/>
                </a:cxn>
                <a:cxn ang="0">
                  <a:pos x="196" y="86"/>
                </a:cxn>
                <a:cxn ang="0">
                  <a:pos x="193" y="84"/>
                </a:cxn>
                <a:cxn ang="0">
                  <a:pos x="186" y="142"/>
                </a:cxn>
                <a:cxn ang="0">
                  <a:pos x="183" y="142"/>
                </a:cxn>
                <a:cxn ang="0">
                  <a:pos x="176" y="199"/>
                </a:cxn>
              </a:cxnLst>
              <a:rect l="0" t="0" r="r" b="b"/>
              <a:pathLst>
                <a:path w="207" h="301">
                  <a:moveTo>
                    <a:pt x="176" y="199"/>
                  </a:moveTo>
                  <a:lnTo>
                    <a:pt x="171" y="199"/>
                  </a:lnTo>
                  <a:lnTo>
                    <a:pt x="164" y="272"/>
                  </a:lnTo>
                  <a:lnTo>
                    <a:pt x="159" y="272"/>
                  </a:lnTo>
                  <a:lnTo>
                    <a:pt x="155" y="301"/>
                  </a:lnTo>
                  <a:lnTo>
                    <a:pt x="97" y="294"/>
                  </a:lnTo>
                  <a:lnTo>
                    <a:pt x="101" y="265"/>
                  </a:lnTo>
                  <a:lnTo>
                    <a:pt x="106" y="267"/>
                  </a:lnTo>
                  <a:lnTo>
                    <a:pt x="113" y="210"/>
                  </a:lnTo>
                  <a:lnTo>
                    <a:pt x="90" y="207"/>
                  </a:lnTo>
                  <a:lnTo>
                    <a:pt x="92" y="190"/>
                  </a:lnTo>
                  <a:lnTo>
                    <a:pt x="96" y="190"/>
                  </a:lnTo>
                  <a:lnTo>
                    <a:pt x="96" y="183"/>
                  </a:lnTo>
                  <a:lnTo>
                    <a:pt x="90" y="183"/>
                  </a:lnTo>
                  <a:lnTo>
                    <a:pt x="90" y="176"/>
                  </a:lnTo>
                  <a:lnTo>
                    <a:pt x="96" y="132"/>
                  </a:lnTo>
                  <a:lnTo>
                    <a:pt x="89" y="132"/>
                  </a:lnTo>
                  <a:lnTo>
                    <a:pt x="92" y="103"/>
                  </a:lnTo>
                  <a:lnTo>
                    <a:pt x="90" y="101"/>
                  </a:lnTo>
                  <a:lnTo>
                    <a:pt x="90" y="88"/>
                  </a:lnTo>
                  <a:lnTo>
                    <a:pt x="77" y="86"/>
                  </a:lnTo>
                  <a:lnTo>
                    <a:pt x="77" y="74"/>
                  </a:lnTo>
                  <a:lnTo>
                    <a:pt x="75" y="74"/>
                  </a:lnTo>
                  <a:lnTo>
                    <a:pt x="75" y="70"/>
                  </a:lnTo>
                  <a:lnTo>
                    <a:pt x="10" y="62"/>
                  </a:lnTo>
                  <a:lnTo>
                    <a:pt x="8" y="62"/>
                  </a:lnTo>
                  <a:lnTo>
                    <a:pt x="8" y="60"/>
                  </a:lnTo>
                  <a:lnTo>
                    <a:pt x="5" y="60"/>
                  </a:lnTo>
                  <a:lnTo>
                    <a:pt x="3" y="60"/>
                  </a:lnTo>
                  <a:lnTo>
                    <a:pt x="5" y="43"/>
                  </a:lnTo>
                  <a:lnTo>
                    <a:pt x="2" y="41"/>
                  </a:lnTo>
                  <a:lnTo>
                    <a:pt x="5" y="38"/>
                  </a:lnTo>
                  <a:lnTo>
                    <a:pt x="3" y="36"/>
                  </a:lnTo>
                  <a:lnTo>
                    <a:pt x="7" y="31"/>
                  </a:lnTo>
                  <a:lnTo>
                    <a:pt x="7" y="28"/>
                  </a:lnTo>
                  <a:lnTo>
                    <a:pt x="5" y="23"/>
                  </a:lnTo>
                  <a:lnTo>
                    <a:pt x="7" y="19"/>
                  </a:lnTo>
                  <a:lnTo>
                    <a:pt x="5" y="16"/>
                  </a:lnTo>
                  <a:lnTo>
                    <a:pt x="3" y="12"/>
                  </a:lnTo>
                  <a:lnTo>
                    <a:pt x="5" y="7"/>
                  </a:lnTo>
                  <a:lnTo>
                    <a:pt x="0" y="0"/>
                  </a:lnTo>
                  <a:lnTo>
                    <a:pt x="48" y="6"/>
                  </a:lnTo>
                  <a:lnTo>
                    <a:pt x="49" y="2"/>
                  </a:lnTo>
                  <a:lnTo>
                    <a:pt x="135" y="14"/>
                  </a:lnTo>
                  <a:lnTo>
                    <a:pt x="133" y="16"/>
                  </a:lnTo>
                  <a:lnTo>
                    <a:pt x="207" y="24"/>
                  </a:lnTo>
                  <a:lnTo>
                    <a:pt x="207" y="26"/>
                  </a:lnTo>
                  <a:lnTo>
                    <a:pt x="203" y="26"/>
                  </a:lnTo>
                  <a:lnTo>
                    <a:pt x="196" y="86"/>
                  </a:lnTo>
                  <a:lnTo>
                    <a:pt x="193" y="84"/>
                  </a:lnTo>
                  <a:lnTo>
                    <a:pt x="186" y="142"/>
                  </a:lnTo>
                  <a:lnTo>
                    <a:pt x="183" y="142"/>
                  </a:lnTo>
                  <a:lnTo>
                    <a:pt x="176" y="19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72" name="Freeform 1904"/>
            <p:cNvSpPr>
              <a:spLocks/>
            </p:cNvSpPr>
            <p:nvPr/>
          </p:nvSpPr>
          <p:spPr bwMode="auto">
            <a:xfrm>
              <a:off x="2289" y="1698"/>
              <a:ext cx="48" cy="50"/>
            </a:xfrm>
            <a:custGeom>
              <a:avLst/>
              <a:gdLst/>
              <a:ahLst/>
              <a:cxnLst>
                <a:cxn ang="0">
                  <a:pos x="3" y="113"/>
                </a:cxn>
                <a:cxn ang="0">
                  <a:pos x="5" y="87"/>
                </a:cxn>
                <a:cxn ang="0">
                  <a:pos x="6" y="75"/>
                </a:cxn>
                <a:cxn ang="0">
                  <a:pos x="0" y="74"/>
                </a:cxn>
                <a:cxn ang="0">
                  <a:pos x="3" y="15"/>
                </a:cxn>
                <a:cxn ang="0">
                  <a:pos x="0" y="15"/>
                </a:cxn>
                <a:cxn ang="0">
                  <a:pos x="0" y="0"/>
                </a:cxn>
                <a:cxn ang="0">
                  <a:pos x="44" y="4"/>
                </a:cxn>
                <a:cxn ang="0">
                  <a:pos x="42" y="17"/>
                </a:cxn>
                <a:cxn ang="0">
                  <a:pos x="92" y="22"/>
                </a:cxn>
                <a:cxn ang="0">
                  <a:pos x="88" y="65"/>
                </a:cxn>
                <a:cxn ang="0">
                  <a:pos x="119" y="67"/>
                </a:cxn>
                <a:cxn ang="0">
                  <a:pos x="117" y="82"/>
                </a:cxn>
                <a:cxn ang="0">
                  <a:pos x="112" y="84"/>
                </a:cxn>
                <a:cxn ang="0">
                  <a:pos x="109" y="87"/>
                </a:cxn>
                <a:cxn ang="0">
                  <a:pos x="109" y="91"/>
                </a:cxn>
                <a:cxn ang="0">
                  <a:pos x="100" y="96"/>
                </a:cxn>
                <a:cxn ang="0">
                  <a:pos x="99" y="103"/>
                </a:cxn>
                <a:cxn ang="0">
                  <a:pos x="97" y="103"/>
                </a:cxn>
                <a:cxn ang="0">
                  <a:pos x="95" y="104"/>
                </a:cxn>
                <a:cxn ang="0">
                  <a:pos x="87" y="106"/>
                </a:cxn>
                <a:cxn ang="0">
                  <a:pos x="87" y="108"/>
                </a:cxn>
                <a:cxn ang="0">
                  <a:pos x="82" y="113"/>
                </a:cxn>
                <a:cxn ang="0">
                  <a:pos x="75" y="115"/>
                </a:cxn>
                <a:cxn ang="0">
                  <a:pos x="71" y="116"/>
                </a:cxn>
                <a:cxn ang="0">
                  <a:pos x="70" y="116"/>
                </a:cxn>
                <a:cxn ang="0">
                  <a:pos x="65" y="116"/>
                </a:cxn>
                <a:cxn ang="0">
                  <a:pos x="63" y="118"/>
                </a:cxn>
                <a:cxn ang="0">
                  <a:pos x="63" y="121"/>
                </a:cxn>
                <a:cxn ang="0">
                  <a:pos x="58" y="120"/>
                </a:cxn>
                <a:cxn ang="0">
                  <a:pos x="58" y="121"/>
                </a:cxn>
                <a:cxn ang="0">
                  <a:pos x="56" y="123"/>
                </a:cxn>
                <a:cxn ang="0">
                  <a:pos x="53" y="121"/>
                </a:cxn>
                <a:cxn ang="0">
                  <a:pos x="51" y="123"/>
                </a:cxn>
                <a:cxn ang="0">
                  <a:pos x="47" y="120"/>
                </a:cxn>
                <a:cxn ang="0">
                  <a:pos x="44" y="121"/>
                </a:cxn>
                <a:cxn ang="0">
                  <a:pos x="41" y="121"/>
                </a:cxn>
                <a:cxn ang="0">
                  <a:pos x="36" y="118"/>
                </a:cxn>
                <a:cxn ang="0">
                  <a:pos x="32" y="118"/>
                </a:cxn>
                <a:cxn ang="0">
                  <a:pos x="32" y="118"/>
                </a:cxn>
                <a:cxn ang="0">
                  <a:pos x="27" y="118"/>
                </a:cxn>
                <a:cxn ang="0">
                  <a:pos x="27" y="120"/>
                </a:cxn>
                <a:cxn ang="0">
                  <a:pos x="22" y="118"/>
                </a:cxn>
                <a:cxn ang="0">
                  <a:pos x="20" y="111"/>
                </a:cxn>
                <a:cxn ang="0">
                  <a:pos x="17" y="111"/>
                </a:cxn>
                <a:cxn ang="0">
                  <a:pos x="15" y="113"/>
                </a:cxn>
                <a:cxn ang="0">
                  <a:pos x="10" y="111"/>
                </a:cxn>
                <a:cxn ang="0">
                  <a:pos x="8" y="113"/>
                </a:cxn>
                <a:cxn ang="0">
                  <a:pos x="3" y="113"/>
                </a:cxn>
              </a:cxnLst>
              <a:rect l="0" t="0" r="r" b="b"/>
              <a:pathLst>
                <a:path w="119" h="123">
                  <a:moveTo>
                    <a:pt x="3" y="113"/>
                  </a:moveTo>
                  <a:lnTo>
                    <a:pt x="5" y="87"/>
                  </a:lnTo>
                  <a:lnTo>
                    <a:pt x="6" y="75"/>
                  </a:lnTo>
                  <a:lnTo>
                    <a:pt x="0" y="74"/>
                  </a:lnTo>
                  <a:lnTo>
                    <a:pt x="3" y="15"/>
                  </a:lnTo>
                  <a:lnTo>
                    <a:pt x="0" y="15"/>
                  </a:lnTo>
                  <a:lnTo>
                    <a:pt x="0" y="0"/>
                  </a:lnTo>
                  <a:lnTo>
                    <a:pt x="44" y="4"/>
                  </a:lnTo>
                  <a:lnTo>
                    <a:pt x="42" y="17"/>
                  </a:lnTo>
                  <a:lnTo>
                    <a:pt x="92" y="22"/>
                  </a:lnTo>
                  <a:lnTo>
                    <a:pt x="88" y="65"/>
                  </a:lnTo>
                  <a:lnTo>
                    <a:pt x="119" y="67"/>
                  </a:lnTo>
                  <a:lnTo>
                    <a:pt x="117" y="82"/>
                  </a:lnTo>
                  <a:lnTo>
                    <a:pt x="112" y="84"/>
                  </a:lnTo>
                  <a:lnTo>
                    <a:pt x="109" y="87"/>
                  </a:lnTo>
                  <a:lnTo>
                    <a:pt x="109" y="91"/>
                  </a:lnTo>
                  <a:lnTo>
                    <a:pt x="100" y="96"/>
                  </a:lnTo>
                  <a:lnTo>
                    <a:pt x="99" y="103"/>
                  </a:lnTo>
                  <a:lnTo>
                    <a:pt x="97" y="103"/>
                  </a:lnTo>
                  <a:lnTo>
                    <a:pt x="95" y="104"/>
                  </a:lnTo>
                  <a:lnTo>
                    <a:pt x="87" y="106"/>
                  </a:lnTo>
                  <a:lnTo>
                    <a:pt x="87" y="108"/>
                  </a:lnTo>
                  <a:lnTo>
                    <a:pt x="82" y="113"/>
                  </a:lnTo>
                  <a:lnTo>
                    <a:pt x="75" y="115"/>
                  </a:lnTo>
                  <a:lnTo>
                    <a:pt x="71" y="116"/>
                  </a:lnTo>
                  <a:lnTo>
                    <a:pt x="70" y="116"/>
                  </a:lnTo>
                  <a:lnTo>
                    <a:pt x="65" y="116"/>
                  </a:lnTo>
                  <a:lnTo>
                    <a:pt x="63" y="118"/>
                  </a:lnTo>
                  <a:lnTo>
                    <a:pt x="63" y="121"/>
                  </a:lnTo>
                  <a:lnTo>
                    <a:pt x="58" y="120"/>
                  </a:lnTo>
                  <a:lnTo>
                    <a:pt x="58" y="121"/>
                  </a:lnTo>
                  <a:lnTo>
                    <a:pt x="56" y="123"/>
                  </a:lnTo>
                  <a:lnTo>
                    <a:pt x="53" y="121"/>
                  </a:lnTo>
                  <a:lnTo>
                    <a:pt x="51" y="123"/>
                  </a:lnTo>
                  <a:lnTo>
                    <a:pt x="47" y="120"/>
                  </a:lnTo>
                  <a:lnTo>
                    <a:pt x="44" y="121"/>
                  </a:lnTo>
                  <a:lnTo>
                    <a:pt x="41" y="121"/>
                  </a:lnTo>
                  <a:lnTo>
                    <a:pt x="36" y="118"/>
                  </a:lnTo>
                  <a:lnTo>
                    <a:pt x="32" y="118"/>
                  </a:lnTo>
                  <a:lnTo>
                    <a:pt x="32" y="118"/>
                  </a:lnTo>
                  <a:lnTo>
                    <a:pt x="27" y="118"/>
                  </a:lnTo>
                  <a:lnTo>
                    <a:pt x="27" y="120"/>
                  </a:lnTo>
                  <a:lnTo>
                    <a:pt x="22" y="118"/>
                  </a:lnTo>
                  <a:lnTo>
                    <a:pt x="20" y="111"/>
                  </a:lnTo>
                  <a:lnTo>
                    <a:pt x="17" y="111"/>
                  </a:lnTo>
                  <a:lnTo>
                    <a:pt x="15" y="113"/>
                  </a:lnTo>
                  <a:lnTo>
                    <a:pt x="10" y="111"/>
                  </a:lnTo>
                  <a:lnTo>
                    <a:pt x="8" y="113"/>
                  </a:lnTo>
                  <a:lnTo>
                    <a:pt x="3" y="11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73" name="Freeform 1905"/>
            <p:cNvSpPr>
              <a:spLocks/>
            </p:cNvSpPr>
            <p:nvPr/>
          </p:nvSpPr>
          <p:spPr bwMode="auto">
            <a:xfrm>
              <a:off x="2809" y="1706"/>
              <a:ext cx="32" cy="45"/>
            </a:xfrm>
            <a:custGeom>
              <a:avLst/>
              <a:gdLst/>
              <a:ahLst/>
              <a:cxnLst>
                <a:cxn ang="0">
                  <a:pos x="4" y="84"/>
                </a:cxn>
                <a:cxn ang="0">
                  <a:pos x="2" y="63"/>
                </a:cxn>
                <a:cxn ang="0">
                  <a:pos x="0" y="12"/>
                </a:cxn>
                <a:cxn ang="0">
                  <a:pos x="22" y="0"/>
                </a:cxn>
                <a:cxn ang="0">
                  <a:pos x="45" y="8"/>
                </a:cxn>
                <a:cxn ang="0">
                  <a:pos x="48" y="66"/>
                </a:cxn>
                <a:cxn ang="0">
                  <a:pos x="63" y="66"/>
                </a:cxn>
                <a:cxn ang="0">
                  <a:pos x="63" y="80"/>
                </a:cxn>
                <a:cxn ang="0">
                  <a:pos x="77" y="80"/>
                </a:cxn>
                <a:cxn ang="0">
                  <a:pos x="79" y="107"/>
                </a:cxn>
                <a:cxn ang="0">
                  <a:pos x="34" y="111"/>
                </a:cxn>
                <a:cxn ang="0">
                  <a:pos x="7" y="113"/>
                </a:cxn>
                <a:cxn ang="0">
                  <a:pos x="4" y="84"/>
                </a:cxn>
              </a:cxnLst>
              <a:rect l="0" t="0" r="r" b="b"/>
              <a:pathLst>
                <a:path w="79" h="113">
                  <a:moveTo>
                    <a:pt x="4" y="84"/>
                  </a:moveTo>
                  <a:lnTo>
                    <a:pt x="2" y="63"/>
                  </a:lnTo>
                  <a:lnTo>
                    <a:pt x="0" y="12"/>
                  </a:lnTo>
                  <a:lnTo>
                    <a:pt x="22" y="0"/>
                  </a:lnTo>
                  <a:lnTo>
                    <a:pt x="45" y="8"/>
                  </a:lnTo>
                  <a:lnTo>
                    <a:pt x="48" y="66"/>
                  </a:lnTo>
                  <a:lnTo>
                    <a:pt x="63" y="66"/>
                  </a:lnTo>
                  <a:lnTo>
                    <a:pt x="63" y="80"/>
                  </a:lnTo>
                  <a:lnTo>
                    <a:pt x="77" y="80"/>
                  </a:lnTo>
                  <a:lnTo>
                    <a:pt x="79" y="107"/>
                  </a:lnTo>
                  <a:lnTo>
                    <a:pt x="34" y="111"/>
                  </a:lnTo>
                  <a:lnTo>
                    <a:pt x="7" y="113"/>
                  </a:lnTo>
                  <a:lnTo>
                    <a:pt x="4" y="8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74" name="Freeform 1906"/>
            <p:cNvSpPr>
              <a:spLocks/>
            </p:cNvSpPr>
            <p:nvPr/>
          </p:nvSpPr>
          <p:spPr bwMode="auto">
            <a:xfrm>
              <a:off x="2355" y="1708"/>
              <a:ext cx="36" cy="48"/>
            </a:xfrm>
            <a:custGeom>
              <a:avLst/>
              <a:gdLst/>
              <a:ahLst/>
              <a:cxnLst>
                <a:cxn ang="0">
                  <a:pos x="87" y="121"/>
                </a:cxn>
                <a:cxn ang="0">
                  <a:pos x="12" y="118"/>
                </a:cxn>
                <a:cxn ang="0">
                  <a:pos x="12" y="114"/>
                </a:cxn>
                <a:cxn ang="0">
                  <a:pos x="11" y="109"/>
                </a:cxn>
                <a:cxn ang="0">
                  <a:pos x="5" y="102"/>
                </a:cxn>
                <a:cxn ang="0">
                  <a:pos x="4" y="99"/>
                </a:cxn>
                <a:cxn ang="0">
                  <a:pos x="0" y="87"/>
                </a:cxn>
                <a:cxn ang="0">
                  <a:pos x="2" y="79"/>
                </a:cxn>
                <a:cxn ang="0">
                  <a:pos x="9" y="67"/>
                </a:cxn>
                <a:cxn ang="0">
                  <a:pos x="7" y="60"/>
                </a:cxn>
                <a:cxn ang="0">
                  <a:pos x="11" y="51"/>
                </a:cxn>
                <a:cxn ang="0">
                  <a:pos x="11" y="46"/>
                </a:cxn>
                <a:cxn ang="0">
                  <a:pos x="7" y="36"/>
                </a:cxn>
                <a:cxn ang="0">
                  <a:pos x="7" y="29"/>
                </a:cxn>
                <a:cxn ang="0">
                  <a:pos x="12" y="19"/>
                </a:cxn>
                <a:cxn ang="0">
                  <a:pos x="11" y="12"/>
                </a:cxn>
                <a:cxn ang="0">
                  <a:pos x="12" y="10"/>
                </a:cxn>
                <a:cxn ang="0">
                  <a:pos x="11" y="7"/>
                </a:cxn>
                <a:cxn ang="0">
                  <a:pos x="5" y="5"/>
                </a:cxn>
                <a:cxn ang="0">
                  <a:pos x="2" y="0"/>
                </a:cxn>
                <a:cxn ang="0">
                  <a:pos x="67" y="3"/>
                </a:cxn>
                <a:cxn ang="0">
                  <a:pos x="87" y="5"/>
                </a:cxn>
                <a:cxn ang="0">
                  <a:pos x="86" y="63"/>
                </a:cxn>
                <a:cxn ang="0">
                  <a:pos x="89" y="63"/>
                </a:cxn>
                <a:cxn ang="0">
                  <a:pos x="87" y="121"/>
                </a:cxn>
              </a:cxnLst>
              <a:rect l="0" t="0" r="r" b="b"/>
              <a:pathLst>
                <a:path w="89" h="121">
                  <a:moveTo>
                    <a:pt x="87" y="121"/>
                  </a:moveTo>
                  <a:lnTo>
                    <a:pt x="12" y="118"/>
                  </a:lnTo>
                  <a:lnTo>
                    <a:pt x="12" y="114"/>
                  </a:lnTo>
                  <a:lnTo>
                    <a:pt x="11" y="109"/>
                  </a:lnTo>
                  <a:lnTo>
                    <a:pt x="5" y="102"/>
                  </a:lnTo>
                  <a:lnTo>
                    <a:pt x="4" y="99"/>
                  </a:lnTo>
                  <a:lnTo>
                    <a:pt x="0" y="87"/>
                  </a:lnTo>
                  <a:lnTo>
                    <a:pt x="2" y="79"/>
                  </a:lnTo>
                  <a:lnTo>
                    <a:pt x="9" y="67"/>
                  </a:lnTo>
                  <a:lnTo>
                    <a:pt x="7" y="60"/>
                  </a:lnTo>
                  <a:lnTo>
                    <a:pt x="11" y="51"/>
                  </a:lnTo>
                  <a:lnTo>
                    <a:pt x="11" y="46"/>
                  </a:lnTo>
                  <a:lnTo>
                    <a:pt x="7" y="36"/>
                  </a:lnTo>
                  <a:lnTo>
                    <a:pt x="7" y="29"/>
                  </a:lnTo>
                  <a:lnTo>
                    <a:pt x="12" y="19"/>
                  </a:lnTo>
                  <a:lnTo>
                    <a:pt x="11" y="12"/>
                  </a:lnTo>
                  <a:lnTo>
                    <a:pt x="12" y="10"/>
                  </a:lnTo>
                  <a:lnTo>
                    <a:pt x="11" y="7"/>
                  </a:lnTo>
                  <a:lnTo>
                    <a:pt x="5" y="5"/>
                  </a:lnTo>
                  <a:lnTo>
                    <a:pt x="2" y="0"/>
                  </a:lnTo>
                  <a:lnTo>
                    <a:pt x="67" y="3"/>
                  </a:lnTo>
                  <a:lnTo>
                    <a:pt x="87" y="5"/>
                  </a:lnTo>
                  <a:lnTo>
                    <a:pt x="86" y="63"/>
                  </a:lnTo>
                  <a:lnTo>
                    <a:pt x="89" y="63"/>
                  </a:lnTo>
                  <a:lnTo>
                    <a:pt x="87" y="12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75" name="Freeform 1907"/>
            <p:cNvSpPr>
              <a:spLocks/>
            </p:cNvSpPr>
            <p:nvPr/>
          </p:nvSpPr>
          <p:spPr bwMode="auto">
            <a:xfrm>
              <a:off x="2513" y="1714"/>
              <a:ext cx="34" cy="46"/>
            </a:xfrm>
            <a:custGeom>
              <a:avLst/>
              <a:gdLst/>
              <a:ahLst/>
              <a:cxnLst>
                <a:cxn ang="0">
                  <a:pos x="5" y="116"/>
                </a:cxn>
                <a:cxn ang="0">
                  <a:pos x="5" y="106"/>
                </a:cxn>
                <a:cxn ang="0">
                  <a:pos x="3" y="106"/>
                </a:cxn>
                <a:cxn ang="0">
                  <a:pos x="3" y="58"/>
                </a:cxn>
                <a:cxn ang="0">
                  <a:pos x="0" y="58"/>
                </a:cxn>
                <a:cxn ang="0">
                  <a:pos x="2" y="0"/>
                </a:cxn>
                <a:cxn ang="0">
                  <a:pos x="58" y="0"/>
                </a:cxn>
                <a:cxn ang="0">
                  <a:pos x="60" y="1"/>
                </a:cxn>
                <a:cxn ang="0">
                  <a:pos x="62" y="5"/>
                </a:cxn>
                <a:cxn ang="0">
                  <a:pos x="63" y="6"/>
                </a:cxn>
                <a:cxn ang="0">
                  <a:pos x="65" y="24"/>
                </a:cxn>
                <a:cxn ang="0">
                  <a:pos x="67" y="27"/>
                </a:cxn>
                <a:cxn ang="0">
                  <a:pos x="68" y="34"/>
                </a:cxn>
                <a:cxn ang="0">
                  <a:pos x="70" y="37"/>
                </a:cxn>
                <a:cxn ang="0">
                  <a:pos x="73" y="46"/>
                </a:cxn>
                <a:cxn ang="0">
                  <a:pos x="79" y="47"/>
                </a:cxn>
                <a:cxn ang="0">
                  <a:pos x="80" y="49"/>
                </a:cxn>
                <a:cxn ang="0">
                  <a:pos x="80" y="66"/>
                </a:cxn>
                <a:cxn ang="0">
                  <a:pos x="82" y="70"/>
                </a:cxn>
                <a:cxn ang="0">
                  <a:pos x="82" y="75"/>
                </a:cxn>
                <a:cxn ang="0">
                  <a:pos x="84" y="77"/>
                </a:cxn>
                <a:cxn ang="0">
                  <a:pos x="85" y="90"/>
                </a:cxn>
                <a:cxn ang="0">
                  <a:pos x="82" y="102"/>
                </a:cxn>
                <a:cxn ang="0">
                  <a:pos x="84" y="116"/>
                </a:cxn>
                <a:cxn ang="0">
                  <a:pos x="84" y="117"/>
                </a:cxn>
                <a:cxn ang="0">
                  <a:pos x="5" y="116"/>
                </a:cxn>
              </a:cxnLst>
              <a:rect l="0" t="0" r="r" b="b"/>
              <a:pathLst>
                <a:path w="85" h="117">
                  <a:moveTo>
                    <a:pt x="5" y="116"/>
                  </a:moveTo>
                  <a:lnTo>
                    <a:pt x="5" y="106"/>
                  </a:lnTo>
                  <a:lnTo>
                    <a:pt x="3" y="106"/>
                  </a:lnTo>
                  <a:lnTo>
                    <a:pt x="3" y="58"/>
                  </a:lnTo>
                  <a:lnTo>
                    <a:pt x="0" y="58"/>
                  </a:lnTo>
                  <a:lnTo>
                    <a:pt x="2" y="0"/>
                  </a:lnTo>
                  <a:lnTo>
                    <a:pt x="58" y="0"/>
                  </a:lnTo>
                  <a:lnTo>
                    <a:pt x="60" y="1"/>
                  </a:lnTo>
                  <a:lnTo>
                    <a:pt x="62" y="5"/>
                  </a:lnTo>
                  <a:lnTo>
                    <a:pt x="63" y="6"/>
                  </a:lnTo>
                  <a:lnTo>
                    <a:pt x="65" y="24"/>
                  </a:lnTo>
                  <a:lnTo>
                    <a:pt x="67" y="27"/>
                  </a:lnTo>
                  <a:lnTo>
                    <a:pt x="68" y="34"/>
                  </a:lnTo>
                  <a:lnTo>
                    <a:pt x="70" y="37"/>
                  </a:lnTo>
                  <a:lnTo>
                    <a:pt x="73" y="46"/>
                  </a:lnTo>
                  <a:lnTo>
                    <a:pt x="79" y="47"/>
                  </a:lnTo>
                  <a:lnTo>
                    <a:pt x="80" y="49"/>
                  </a:lnTo>
                  <a:lnTo>
                    <a:pt x="80" y="66"/>
                  </a:lnTo>
                  <a:lnTo>
                    <a:pt x="82" y="70"/>
                  </a:lnTo>
                  <a:lnTo>
                    <a:pt x="82" y="75"/>
                  </a:lnTo>
                  <a:lnTo>
                    <a:pt x="84" y="77"/>
                  </a:lnTo>
                  <a:lnTo>
                    <a:pt x="85" y="90"/>
                  </a:lnTo>
                  <a:lnTo>
                    <a:pt x="82" y="102"/>
                  </a:lnTo>
                  <a:lnTo>
                    <a:pt x="84" y="116"/>
                  </a:lnTo>
                  <a:lnTo>
                    <a:pt x="84" y="117"/>
                  </a:lnTo>
                  <a:lnTo>
                    <a:pt x="5" y="11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76" name="Freeform 1908"/>
            <p:cNvSpPr>
              <a:spLocks/>
            </p:cNvSpPr>
            <p:nvPr/>
          </p:nvSpPr>
          <p:spPr bwMode="auto">
            <a:xfrm>
              <a:off x="2827" y="1709"/>
              <a:ext cx="31" cy="40"/>
            </a:xfrm>
            <a:custGeom>
              <a:avLst/>
              <a:gdLst/>
              <a:ahLst/>
              <a:cxnLst>
                <a:cxn ang="0">
                  <a:pos x="17" y="2"/>
                </a:cxn>
                <a:cxn ang="0">
                  <a:pos x="18" y="7"/>
                </a:cxn>
                <a:cxn ang="0">
                  <a:pos x="27" y="6"/>
                </a:cxn>
                <a:cxn ang="0">
                  <a:pos x="29" y="6"/>
                </a:cxn>
                <a:cxn ang="0">
                  <a:pos x="29" y="9"/>
                </a:cxn>
                <a:cxn ang="0">
                  <a:pos x="32" y="9"/>
                </a:cxn>
                <a:cxn ang="0">
                  <a:pos x="34" y="12"/>
                </a:cxn>
                <a:cxn ang="0">
                  <a:pos x="39" y="12"/>
                </a:cxn>
                <a:cxn ang="0">
                  <a:pos x="46" y="23"/>
                </a:cxn>
                <a:cxn ang="0">
                  <a:pos x="49" y="29"/>
                </a:cxn>
                <a:cxn ang="0">
                  <a:pos x="53" y="35"/>
                </a:cxn>
                <a:cxn ang="0">
                  <a:pos x="53" y="40"/>
                </a:cxn>
                <a:cxn ang="0">
                  <a:pos x="75" y="43"/>
                </a:cxn>
                <a:cxn ang="0">
                  <a:pos x="78" y="98"/>
                </a:cxn>
                <a:cxn ang="0">
                  <a:pos x="64" y="98"/>
                </a:cxn>
                <a:cxn ang="0">
                  <a:pos x="34" y="99"/>
                </a:cxn>
                <a:cxn ang="0">
                  <a:pos x="32" y="72"/>
                </a:cxn>
                <a:cxn ang="0">
                  <a:pos x="18" y="72"/>
                </a:cxn>
                <a:cxn ang="0">
                  <a:pos x="18" y="58"/>
                </a:cxn>
                <a:cxn ang="0">
                  <a:pos x="3" y="58"/>
                </a:cxn>
                <a:cxn ang="0">
                  <a:pos x="0" y="0"/>
                </a:cxn>
                <a:cxn ang="0">
                  <a:pos x="17" y="2"/>
                </a:cxn>
              </a:cxnLst>
              <a:rect l="0" t="0" r="r" b="b"/>
              <a:pathLst>
                <a:path w="78" h="99">
                  <a:moveTo>
                    <a:pt x="17" y="2"/>
                  </a:moveTo>
                  <a:lnTo>
                    <a:pt x="18" y="7"/>
                  </a:lnTo>
                  <a:lnTo>
                    <a:pt x="27" y="6"/>
                  </a:lnTo>
                  <a:lnTo>
                    <a:pt x="29" y="6"/>
                  </a:lnTo>
                  <a:lnTo>
                    <a:pt x="29" y="9"/>
                  </a:lnTo>
                  <a:lnTo>
                    <a:pt x="32" y="9"/>
                  </a:lnTo>
                  <a:lnTo>
                    <a:pt x="34" y="12"/>
                  </a:lnTo>
                  <a:lnTo>
                    <a:pt x="39" y="12"/>
                  </a:lnTo>
                  <a:lnTo>
                    <a:pt x="46" y="23"/>
                  </a:lnTo>
                  <a:lnTo>
                    <a:pt x="49" y="29"/>
                  </a:lnTo>
                  <a:lnTo>
                    <a:pt x="53" y="35"/>
                  </a:lnTo>
                  <a:lnTo>
                    <a:pt x="53" y="40"/>
                  </a:lnTo>
                  <a:lnTo>
                    <a:pt x="75" y="43"/>
                  </a:lnTo>
                  <a:lnTo>
                    <a:pt x="78" y="98"/>
                  </a:lnTo>
                  <a:lnTo>
                    <a:pt x="64" y="98"/>
                  </a:lnTo>
                  <a:lnTo>
                    <a:pt x="34" y="99"/>
                  </a:lnTo>
                  <a:lnTo>
                    <a:pt x="32" y="72"/>
                  </a:lnTo>
                  <a:lnTo>
                    <a:pt x="18" y="72"/>
                  </a:lnTo>
                  <a:lnTo>
                    <a:pt x="18" y="58"/>
                  </a:lnTo>
                  <a:lnTo>
                    <a:pt x="3" y="58"/>
                  </a:lnTo>
                  <a:lnTo>
                    <a:pt x="0" y="0"/>
                  </a:lnTo>
                  <a:lnTo>
                    <a:pt x="17" y="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77" name="Freeform 1909"/>
            <p:cNvSpPr>
              <a:spLocks/>
            </p:cNvSpPr>
            <p:nvPr/>
          </p:nvSpPr>
          <p:spPr bwMode="auto">
            <a:xfrm>
              <a:off x="1965" y="1689"/>
              <a:ext cx="72" cy="66"/>
            </a:xfrm>
            <a:custGeom>
              <a:avLst/>
              <a:gdLst/>
              <a:ahLst/>
              <a:cxnLst>
                <a:cxn ang="0">
                  <a:pos x="6" y="127"/>
                </a:cxn>
                <a:cxn ang="0">
                  <a:pos x="5" y="123"/>
                </a:cxn>
                <a:cxn ang="0">
                  <a:pos x="3" y="121"/>
                </a:cxn>
                <a:cxn ang="0">
                  <a:pos x="1" y="118"/>
                </a:cxn>
                <a:cxn ang="0">
                  <a:pos x="6" y="72"/>
                </a:cxn>
                <a:cxn ang="0">
                  <a:pos x="8" y="43"/>
                </a:cxn>
                <a:cxn ang="0">
                  <a:pos x="68" y="51"/>
                </a:cxn>
                <a:cxn ang="0">
                  <a:pos x="75" y="34"/>
                </a:cxn>
                <a:cxn ang="0">
                  <a:pos x="80" y="33"/>
                </a:cxn>
                <a:cxn ang="0">
                  <a:pos x="114" y="34"/>
                </a:cxn>
                <a:cxn ang="0">
                  <a:pos x="117" y="28"/>
                </a:cxn>
                <a:cxn ang="0">
                  <a:pos x="121" y="24"/>
                </a:cxn>
                <a:cxn ang="0">
                  <a:pos x="124" y="22"/>
                </a:cxn>
                <a:cxn ang="0">
                  <a:pos x="126" y="19"/>
                </a:cxn>
                <a:cxn ang="0">
                  <a:pos x="129" y="17"/>
                </a:cxn>
                <a:cxn ang="0">
                  <a:pos x="146" y="17"/>
                </a:cxn>
                <a:cxn ang="0">
                  <a:pos x="151" y="0"/>
                </a:cxn>
                <a:cxn ang="0">
                  <a:pos x="153" y="2"/>
                </a:cxn>
                <a:cxn ang="0">
                  <a:pos x="155" y="5"/>
                </a:cxn>
                <a:cxn ang="0">
                  <a:pos x="157" y="10"/>
                </a:cxn>
                <a:cxn ang="0">
                  <a:pos x="160" y="16"/>
                </a:cxn>
                <a:cxn ang="0">
                  <a:pos x="160" y="19"/>
                </a:cxn>
                <a:cxn ang="0">
                  <a:pos x="162" y="24"/>
                </a:cxn>
                <a:cxn ang="0">
                  <a:pos x="165" y="28"/>
                </a:cxn>
                <a:cxn ang="0">
                  <a:pos x="167" y="34"/>
                </a:cxn>
                <a:cxn ang="0">
                  <a:pos x="169" y="36"/>
                </a:cxn>
                <a:cxn ang="0">
                  <a:pos x="170" y="41"/>
                </a:cxn>
                <a:cxn ang="0">
                  <a:pos x="172" y="45"/>
                </a:cxn>
                <a:cxn ang="0">
                  <a:pos x="174" y="50"/>
                </a:cxn>
                <a:cxn ang="0">
                  <a:pos x="175" y="55"/>
                </a:cxn>
                <a:cxn ang="0">
                  <a:pos x="179" y="57"/>
                </a:cxn>
                <a:cxn ang="0">
                  <a:pos x="177" y="65"/>
                </a:cxn>
                <a:cxn ang="0">
                  <a:pos x="175" y="70"/>
                </a:cxn>
                <a:cxn ang="0">
                  <a:pos x="170" y="80"/>
                </a:cxn>
                <a:cxn ang="0">
                  <a:pos x="150" y="87"/>
                </a:cxn>
                <a:cxn ang="0">
                  <a:pos x="136" y="91"/>
                </a:cxn>
                <a:cxn ang="0">
                  <a:pos x="129" y="94"/>
                </a:cxn>
                <a:cxn ang="0">
                  <a:pos x="124" y="99"/>
                </a:cxn>
                <a:cxn ang="0">
                  <a:pos x="102" y="116"/>
                </a:cxn>
                <a:cxn ang="0">
                  <a:pos x="93" y="159"/>
                </a:cxn>
                <a:cxn ang="0">
                  <a:pos x="80" y="162"/>
                </a:cxn>
                <a:cxn ang="0">
                  <a:pos x="64" y="166"/>
                </a:cxn>
                <a:cxn ang="0">
                  <a:pos x="20" y="157"/>
                </a:cxn>
                <a:cxn ang="0">
                  <a:pos x="13" y="147"/>
                </a:cxn>
                <a:cxn ang="0">
                  <a:pos x="10" y="142"/>
                </a:cxn>
                <a:cxn ang="0">
                  <a:pos x="5" y="130"/>
                </a:cxn>
              </a:cxnLst>
              <a:rect l="0" t="0" r="r" b="b"/>
              <a:pathLst>
                <a:path w="179" h="166">
                  <a:moveTo>
                    <a:pt x="5" y="130"/>
                  </a:moveTo>
                  <a:lnTo>
                    <a:pt x="6" y="127"/>
                  </a:lnTo>
                  <a:lnTo>
                    <a:pt x="5" y="127"/>
                  </a:lnTo>
                  <a:lnTo>
                    <a:pt x="5" y="123"/>
                  </a:lnTo>
                  <a:lnTo>
                    <a:pt x="3" y="123"/>
                  </a:lnTo>
                  <a:lnTo>
                    <a:pt x="3" y="121"/>
                  </a:lnTo>
                  <a:lnTo>
                    <a:pt x="1" y="120"/>
                  </a:lnTo>
                  <a:lnTo>
                    <a:pt x="1" y="118"/>
                  </a:lnTo>
                  <a:lnTo>
                    <a:pt x="0" y="118"/>
                  </a:lnTo>
                  <a:lnTo>
                    <a:pt x="6" y="72"/>
                  </a:lnTo>
                  <a:lnTo>
                    <a:pt x="5" y="72"/>
                  </a:lnTo>
                  <a:lnTo>
                    <a:pt x="8" y="43"/>
                  </a:lnTo>
                  <a:lnTo>
                    <a:pt x="23" y="45"/>
                  </a:lnTo>
                  <a:lnTo>
                    <a:pt x="68" y="51"/>
                  </a:lnTo>
                  <a:lnTo>
                    <a:pt x="71" y="34"/>
                  </a:lnTo>
                  <a:lnTo>
                    <a:pt x="75" y="34"/>
                  </a:lnTo>
                  <a:lnTo>
                    <a:pt x="76" y="33"/>
                  </a:lnTo>
                  <a:lnTo>
                    <a:pt x="80" y="33"/>
                  </a:lnTo>
                  <a:lnTo>
                    <a:pt x="81" y="31"/>
                  </a:lnTo>
                  <a:lnTo>
                    <a:pt x="114" y="34"/>
                  </a:lnTo>
                  <a:lnTo>
                    <a:pt x="116" y="28"/>
                  </a:lnTo>
                  <a:lnTo>
                    <a:pt x="117" y="28"/>
                  </a:lnTo>
                  <a:lnTo>
                    <a:pt x="119" y="24"/>
                  </a:lnTo>
                  <a:lnTo>
                    <a:pt x="121" y="24"/>
                  </a:lnTo>
                  <a:lnTo>
                    <a:pt x="121" y="22"/>
                  </a:lnTo>
                  <a:lnTo>
                    <a:pt x="124" y="22"/>
                  </a:lnTo>
                  <a:lnTo>
                    <a:pt x="124" y="19"/>
                  </a:lnTo>
                  <a:lnTo>
                    <a:pt x="126" y="19"/>
                  </a:lnTo>
                  <a:lnTo>
                    <a:pt x="128" y="17"/>
                  </a:lnTo>
                  <a:lnTo>
                    <a:pt x="129" y="17"/>
                  </a:lnTo>
                  <a:lnTo>
                    <a:pt x="129" y="14"/>
                  </a:lnTo>
                  <a:lnTo>
                    <a:pt x="146" y="17"/>
                  </a:lnTo>
                  <a:lnTo>
                    <a:pt x="148" y="0"/>
                  </a:lnTo>
                  <a:lnTo>
                    <a:pt x="151" y="0"/>
                  </a:lnTo>
                  <a:lnTo>
                    <a:pt x="151" y="2"/>
                  </a:lnTo>
                  <a:lnTo>
                    <a:pt x="153" y="2"/>
                  </a:lnTo>
                  <a:lnTo>
                    <a:pt x="153" y="5"/>
                  </a:lnTo>
                  <a:lnTo>
                    <a:pt x="155" y="5"/>
                  </a:lnTo>
                  <a:lnTo>
                    <a:pt x="153" y="10"/>
                  </a:lnTo>
                  <a:lnTo>
                    <a:pt x="157" y="10"/>
                  </a:lnTo>
                  <a:lnTo>
                    <a:pt x="157" y="16"/>
                  </a:lnTo>
                  <a:lnTo>
                    <a:pt x="160" y="16"/>
                  </a:lnTo>
                  <a:lnTo>
                    <a:pt x="158" y="19"/>
                  </a:lnTo>
                  <a:lnTo>
                    <a:pt x="160" y="19"/>
                  </a:lnTo>
                  <a:lnTo>
                    <a:pt x="160" y="22"/>
                  </a:lnTo>
                  <a:lnTo>
                    <a:pt x="162" y="24"/>
                  </a:lnTo>
                  <a:lnTo>
                    <a:pt x="162" y="26"/>
                  </a:lnTo>
                  <a:lnTo>
                    <a:pt x="165" y="28"/>
                  </a:lnTo>
                  <a:lnTo>
                    <a:pt x="163" y="34"/>
                  </a:lnTo>
                  <a:lnTo>
                    <a:pt x="167" y="34"/>
                  </a:lnTo>
                  <a:lnTo>
                    <a:pt x="167" y="36"/>
                  </a:lnTo>
                  <a:lnTo>
                    <a:pt x="169" y="36"/>
                  </a:lnTo>
                  <a:lnTo>
                    <a:pt x="169" y="41"/>
                  </a:lnTo>
                  <a:lnTo>
                    <a:pt x="170" y="41"/>
                  </a:lnTo>
                  <a:lnTo>
                    <a:pt x="170" y="45"/>
                  </a:lnTo>
                  <a:lnTo>
                    <a:pt x="172" y="45"/>
                  </a:lnTo>
                  <a:lnTo>
                    <a:pt x="172" y="50"/>
                  </a:lnTo>
                  <a:lnTo>
                    <a:pt x="174" y="50"/>
                  </a:lnTo>
                  <a:lnTo>
                    <a:pt x="174" y="53"/>
                  </a:lnTo>
                  <a:lnTo>
                    <a:pt x="175" y="55"/>
                  </a:lnTo>
                  <a:lnTo>
                    <a:pt x="175" y="57"/>
                  </a:lnTo>
                  <a:lnTo>
                    <a:pt x="179" y="57"/>
                  </a:lnTo>
                  <a:lnTo>
                    <a:pt x="177" y="60"/>
                  </a:lnTo>
                  <a:lnTo>
                    <a:pt x="177" y="65"/>
                  </a:lnTo>
                  <a:lnTo>
                    <a:pt x="175" y="65"/>
                  </a:lnTo>
                  <a:lnTo>
                    <a:pt x="175" y="70"/>
                  </a:lnTo>
                  <a:lnTo>
                    <a:pt x="170" y="75"/>
                  </a:lnTo>
                  <a:lnTo>
                    <a:pt x="170" y="80"/>
                  </a:lnTo>
                  <a:lnTo>
                    <a:pt x="151" y="77"/>
                  </a:lnTo>
                  <a:lnTo>
                    <a:pt x="150" y="87"/>
                  </a:lnTo>
                  <a:lnTo>
                    <a:pt x="136" y="86"/>
                  </a:lnTo>
                  <a:lnTo>
                    <a:pt x="136" y="91"/>
                  </a:lnTo>
                  <a:lnTo>
                    <a:pt x="131" y="89"/>
                  </a:lnTo>
                  <a:lnTo>
                    <a:pt x="129" y="94"/>
                  </a:lnTo>
                  <a:lnTo>
                    <a:pt x="124" y="94"/>
                  </a:lnTo>
                  <a:lnTo>
                    <a:pt x="124" y="99"/>
                  </a:lnTo>
                  <a:lnTo>
                    <a:pt x="104" y="96"/>
                  </a:lnTo>
                  <a:lnTo>
                    <a:pt x="102" y="116"/>
                  </a:lnTo>
                  <a:lnTo>
                    <a:pt x="99" y="116"/>
                  </a:lnTo>
                  <a:lnTo>
                    <a:pt x="93" y="159"/>
                  </a:lnTo>
                  <a:lnTo>
                    <a:pt x="80" y="157"/>
                  </a:lnTo>
                  <a:lnTo>
                    <a:pt x="80" y="162"/>
                  </a:lnTo>
                  <a:lnTo>
                    <a:pt x="66" y="161"/>
                  </a:lnTo>
                  <a:lnTo>
                    <a:pt x="64" y="166"/>
                  </a:lnTo>
                  <a:lnTo>
                    <a:pt x="25" y="159"/>
                  </a:lnTo>
                  <a:lnTo>
                    <a:pt x="20" y="157"/>
                  </a:lnTo>
                  <a:lnTo>
                    <a:pt x="20" y="149"/>
                  </a:lnTo>
                  <a:lnTo>
                    <a:pt x="13" y="147"/>
                  </a:lnTo>
                  <a:lnTo>
                    <a:pt x="13" y="144"/>
                  </a:lnTo>
                  <a:lnTo>
                    <a:pt x="10" y="142"/>
                  </a:lnTo>
                  <a:lnTo>
                    <a:pt x="13" y="128"/>
                  </a:lnTo>
                  <a:lnTo>
                    <a:pt x="5" y="13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78" name="Freeform 1910"/>
            <p:cNvSpPr>
              <a:spLocks/>
            </p:cNvSpPr>
            <p:nvPr/>
          </p:nvSpPr>
          <p:spPr bwMode="auto">
            <a:xfrm>
              <a:off x="2026" y="1690"/>
              <a:ext cx="35" cy="45"/>
            </a:xfrm>
            <a:custGeom>
              <a:avLst/>
              <a:gdLst/>
              <a:ahLst/>
              <a:cxnLst>
                <a:cxn ang="0">
                  <a:pos x="17" y="78"/>
                </a:cxn>
                <a:cxn ang="0">
                  <a:pos x="17" y="73"/>
                </a:cxn>
                <a:cxn ang="0">
                  <a:pos x="22" y="68"/>
                </a:cxn>
                <a:cxn ang="0">
                  <a:pos x="22" y="63"/>
                </a:cxn>
                <a:cxn ang="0">
                  <a:pos x="24" y="63"/>
                </a:cxn>
                <a:cxn ang="0">
                  <a:pos x="24" y="58"/>
                </a:cxn>
                <a:cxn ang="0">
                  <a:pos x="26" y="55"/>
                </a:cxn>
                <a:cxn ang="0">
                  <a:pos x="22" y="55"/>
                </a:cxn>
                <a:cxn ang="0">
                  <a:pos x="22" y="53"/>
                </a:cxn>
                <a:cxn ang="0">
                  <a:pos x="21" y="51"/>
                </a:cxn>
                <a:cxn ang="0">
                  <a:pos x="21" y="48"/>
                </a:cxn>
                <a:cxn ang="0">
                  <a:pos x="19" y="48"/>
                </a:cxn>
                <a:cxn ang="0">
                  <a:pos x="19" y="43"/>
                </a:cxn>
                <a:cxn ang="0">
                  <a:pos x="17" y="43"/>
                </a:cxn>
                <a:cxn ang="0">
                  <a:pos x="17" y="39"/>
                </a:cxn>
                <a:cxn ang="0">
                  <a:pos x="16" y="39"/>
                </a:cxn>
                <a:cxn ang="0">
                  <a:pos x="16" y="34"/>
                </a:cxn>
                <a:cxn ang="0">
                  <a:pos x="14" y="34"/>
                </a:cxn>
                <a:cxn ang="0">
                  <a:pos x="14" y="32"/>
                </a:cxn>
                <a:cxn ang="0">
                  <a:pos x="10" y="32"/>
                </a:cxn>
                <a:cxn ang="0">
                  <a:pos x="12" y="26"/>
                </a:cxn>
                <a:cxn ang="0">
                  <a:pos x="9" y="24"/>
                </a:cxn>
                <a:cxn ang="0">
                  <a:pos x="9" y="22"/>
                </a:cxn>
                <a:cxn ang="0">
                  <a:pos x="7" y="20"/>
                </a:cxn>
                <a:cxn ang="0">
                  <a:pos x="7" y="17"/>
                </a:cxn>
                <a:cxn ang="0">
                  <a:pos x="5" y="17"/>
                </a:cxn>
                <a:cxn ang="0">
                  <a:pos x="7" y="14"/>
                </a:cxn>
                <a:cxn ang="0">
                  <a:pos x="4" y="14"/>
                </a:cxn>
                <a:cxn ang="0">
                  <a:pos x="4" y="8"/>
                </a:cxn>
                <a:cxn ang="0">
                  <a:pos x="0" y="8"/>
                </a:cxn>
                <a:cxn ang="0">
                  <a:pos x="2" y="3"/>
                </a:cxn>
                <a:cxn ang="0">
                  <a:pos x="0" y="3"/>
                </a:cxn>
                <a:cxn ang="0">
                  <a:pos x="0" y="0"/>
                </a:cxn>
                <a:cxn ang="0">
                  <a:pos x="65" y="8"/>
                </a:cxn>
                <a:cxn ang="0">
                  <a:pos x="65" y="12"/>
                </a:cxn>
                <a:cxn ang="0">
                  <a:pos x="67" y="12"/>
                </a:cxn>
                <a:cxn ang="0">
                  <a:pos x="67" y="24"/>
                </a:cxn>
                <a:cxn ang="0">
                  <a:pos x="80" y="26"/>
                </a:cxn>
                <a:cxn ang="0">
                  <a:pos x="80" y="39"/>
                </a:cxn>
                <a:cxn ang="0">
                  <a:pos x="82" y="41"/>
                </a:cxn>
                <a:cxn ang="0">
                  <a:pos x="79" y="70"/>
                </a:cxn>
                <a:cxn ang="0">
                  <a:pos x="86" y="70"/>
                </a:cxn>
                <a:cxn ang="0">
                  <a:pos x="80" y="114"/>
                </a:cxn>
                <a:cxn ang="0">
                  <a:pos x="67" y="111"/>
                </a:cxn>
                <a:cxn ang="0">
                  <a:pos x="69" y="106"/>
                </a:cxn>
                <a:cxn ang="0">
                  <a:pos x="53" y="102"/>
                </a:cxn>
                <a:cxn ang="0">
                  <a:pos x="55" y="96"/>
                </a:cxn>
                <a:cxn ang="0">
                  <a:pos x="26" y="92"/>
                </a:cxn>
                <a:cxn ang="0">
                  <a:pos x="28" y="78"/>
                </a:cxn>
                <a:cxn ang="0">
                  <a:pos x="17" y="78"/>
                </a:cxn>
              </a:cxnLst>
              <a:rect l="0" t="0" r="r" b="b"/>
              <a:pathLst>
                <a:path w="86" h="114">
                  <a:moveTo>
                    <a:pt x="17" y="78"/>
                  </a:moveTo>
                  <a:lnTo>
                    <a:pt x="17" y="73"/>
                  </a:lnTo>
                  <a:lnTo>
                    <a:pt x="22" y="68"/>
                  </a:lnTo>
                  <a:lnTo>
                    <a:pt x="22" y="63"/>
                  </a:lnTo>
                  <a:lnTo>
                    <a:pt x="24" y="63"/>
                  </a:lnTo>
                  <a:lnTo>
                    <a:pt x="24" y="58"/>
                  </a:lnTo>
                  <a:lnTo>
                    <a:pt x="26" y="55"/>
                  </a:lnTo>
                  <a:lnTo>
                    <a:pt x="22" y="55"/>
                  </a:lnTo>
                  <a:lnTo>
                    <a:pt x="22" y="53"/>
                  </a:lnTo>
                  <a:lnTo>
                    <a:pt x="21" y="51"/>
                  </a:lnTo>
                  <a:lnTo>
                    <a:pt x="21" y="48"/>
                  </a:lnTo>
                  <a:lnTo>
                    <a:pt x="19" y="48"/>
                  </a:lnTo>
                  <a:lnTo>
                    <a:pt x="19" y="43"/>
                  </a:lnTo>
                  <a:lnTo>
                    <a:pt x="17" y="43"/>
                  </a:lnTo>
                  <a:lnTo>
                    <a:pt x="17" y="39"/>
                  </a:lnTo>
                  <a:lnTo>
                    <a:pt x="16" y="39"/>
                  </a:lnTo>
                  <a:lnTo>
                    <a:pt x="16" y="34"/>
                  </a:lnTo>
                  <a:lnTo>
                    <a:pt x="14" y="34"/>
                  </a:lnTo>
                  <a:lnTo>
                    <a:pt x="14" y="32"/>
                  </a:lnTo>
                  <a:lnTo>
                    <a:pt x="10" y="32"/>
                  </a:lnTo>
                  <a:lnTo>
                    <a:pt x="12" y="26"/>
                  </a:lnTo>
                  <a:lnTo>
                    <a:pt x="9" y="24"/>
                  </a:lnTo>
                  <a:lnTo>
                    <a:pt x="9" y="22"/>
                  </a:lnTo>
                  <a:lnTo>
                    <a:pt x="7" y="20"/>
                  </a:lnTo>
                  <a:lnTo>
                    <a:pt x="7" y="17"/>
                  </a:lnTo>
                  <a:lnTo>
                    <a:pt x="5" y="17"/>
                  </a:lnTo>
                  <a:lnTo>
                    <a:pt x="7" y="14"/>
                  </a:lnTo>
                  <a:lnTo>
                    <a:pt x="4" y="14"/>
                  </a:lnTo>
                  <a:lnTo>
                    <a:pt x="4" y="8"/>
                  </a:lnTo>
                  <a:lnTo>
                    <a:pt x="0" y="8"/>
                  </a:lnTo>
                  <a:lnTo>
                    <a:pt x="2" y="3"/>
                  </a:lnTo>
                  <a:lnTo>
                    <a:pt x="0" y="3"/>
                  </a:lnTo>
                  <a:lnTo>
                    <a:pt x="0" y="0"/>
                  </a:lnTo>
                  <a:lnTo>
                    <a:pt x="65" y="8"/>
                  </a:lnTo>
                  <a:lnTo>
                    <a:pt x="65" y="12"/>
                  </a:lnTo>
                  <a:lnTo>
                    <a:pt x="67" y="12"/>
                  </a:lnTo>
                  <a:lnTo>
                    <a:pt x="67" y="24"/>
                  </a:lnTo>
                  <a:lnTo>
                    <a:pt x="80" y="26"/>
                  </a:lnTo>
                  <a:lnTo>
                    <a:pt x="80" y="39"/>
                  </a:lnTo>
                  <a:lnTo>
                    <a:pt x="82" y="41"/>
                  </a:lnTo>
                  <a:lnTo>
                    <a:pt x="79" y="70"/>
                  </a:lnTo>
                  <a:lnTo>
                    <a:pt x="86" y="70"/>
                  </a:lnTo>
                  <a:lnTo>
                    <a:pt x="80" y="114"/>
                  </a:lnTo>
                  <a:lnTo>
                    <a:pt x="67" y="111"/>
                  </a:lnTo>
                  <a:lnTo>
                    <a:pt x="69" y="106"/>
                  </a:lnTo>
                  <a:lnTo>
                    <a:pt x="53" y="102"/>
                  </a:lnTo>
                  <a:lnTo>
                    <a:pt x="55" y="96"/>
                  </a:lnTo>
                  <a:lnTo>
                    <a:pt x="26" y="92"/>
                  </a:lnTo>
                  <a:lnTo>
                    <a:pt x="28" y="78"/>
                  </a:lnTo>
                  <a:lnTo>
                    <a:pt x="17" y="7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79" name="Freeform 1911"/>
            <p:cNvSpPr>
              <a:spLocks/>
            </p:cNvSpPr>
            <p:nvPr/>
          </p:nvSpPr>
          <p:spPr bwMode="auto">
            <a:xfrm>
              <a:off x="2291" y="1722"/>
              <a:ext cx="69" cy="33"/>
            </a:xfrm>
            <a:custGeom>
              <a:avLst/>
              <a:gdLst/>
              <a:ahLst/>
              <a:cxnLst>
                <a:cxn ang="0">
                  <a:pos x="0" y="72"/>
                </a:cxn>
                <a:cxn ang="0">
                  <a:pos x="5" y="53"/>
                </a:cxn>
                <a:cxn ang="0">
                  <a:pos x="12" y="53"/>
                </a:cxn>
                <a:cxn ang="0">
                  <a:pos x="17" y="51"/>
                </a:cxn>
                <a:cxn ang="0">
                  <a:pos x="24" y="60"/>
                </a:cxn>
                <a:cxn ang="0">
                  <a:pos x="29" y="58"/>
                </a:cxn>
                <a:cxn ang="0">
                  <a:pos x="33" y="58"/>
                </a:cxn>
                <a:cxn ang="0">
                  <a:pos x="41" y="61"/>
                </a:cxn>
                <a:cxn ang="0">
                  <a:pos x="48" y="63"/>
                </a:cxn>
                <a:cxn ang="0">
                  <a:pos x="53" y="63"/>
                </a:cxn>
                <a:cxn ang="0">
                  <a:pos x="55" y="60"/>
                </a:cxn>
                <a:cxn ang="0">
                  <a:pos x="60" y="58"/>
                </a:cxn>
                <a:cxn ang="0">
                  <a:pos x="67" y="56"/>
                </a:cxn>
                <a:cxn ang="0">
                  <a:pos x="72" y="55"/>
                </a:cxn>
                <a:cxn ang="0">
                  <a:pos x="84" y="48"/>
                </a:cxn>
                <a:cxn ang="0">
                  <a:pos x="92" y="44"/>
                </a:cxn>
                <a:cxn ang="0">
                  <a:pos x="96" y="43"/>
                </a:cxn>
                <a:cxn ang="0">
                  <a:pos x="106" y="31"/>
                </a:cxn>
                <a:cxn ang="0">
                  <a:pos x="109" y="24"/>
                </a:cxn>
                <a:cxn ang="0">
                  <a:pos x="118" y="22"/>
                </a:cxn>
                <a:cxn ang="0">
                  <a:pos x="120" y="15"/>
                </a:cxn>
                <a:cxn ang="0">
                  <a:pos x="128" y="10"/>
                </a:cxn>
                <a:cxn ang="0">
                  <a:pos x="133" y="2"/>
                </a:cxn>
                <a:cxn ang="0">
                  <a:pos x="138" y="3"/>
                </a:cxn>
                <a:cxn ang="0">
                  <a:pos x="152" y="3"/>
                </a:cxn>
                <a:cxn ang="0">
                  <a:pos x="159" y="2"/>
                </a:cxn>
                <a:cxn ang="0">
                  <a:pos x="166" y="0"/>
                </a:cxn>
                <a:cxn ang="0">
                  <a:pos x="173" y="10"/>
                </a:cxn>
                <a:cxn ang="0">
                  <a:pos x="169" y="24"/>
                </a:cxn>
                <a:cxn ang="0">
                  <a:pos x="164" y="43"/>
                </a:cxn>
                <a:cxn ang="0">
                  <a:pos x="166" y="63"/>
                </a:cxn>
                <a:cxn ang="0">
                  <a:pos x="173" y="73"/>
                </a:cxn>
                <a:cxn ang="0">
                  <a:pos x="174" y="82"/>
                </a:cxn>
              </a:cxnLst>
              <a:rect l="0" t="0" r="r" b="b"/>
              <a:pathLst>
                <a:path w="174" h="82">
                  <a:moveTo>
                    <a:pt x="174" y="82"/>
                  </a:moveTo>
                  <a:lnTo>
                    <a:pt x="0" y="72"/>
                  </a:lnTo>
                  <a:lnTo>
                    <a:pt x="0" y="53"/>
                  </a:lnTo>
                  <a:lnTo>
                    <a:pt x="5" y="53"/>
                  </a:lnTo>
                  <a:lnTo>
                    <a:pt x="7" y="51"/>
                  </a:lnTo>
                  <a:lnTo>
                    <a:pt x="12" y="53"/>
                  </a:lnTo>
                  <a:lnTo>
                    <a:pt x="14" y="51"/>
                  </a:lnTo>
                  <a:lnTo>
                    <a:pt x="17" y="51"/>
                  </a:lnTo>
                  <a:lnTo>
                    <a:pt x="19" y="58"/>
                  </a:lnTo>
                  <a:lnTo>
                    <a:pt x="24" y="60"/>
                  </a:lnTo>
                  <a:lnTo>
                    <a:pt x="24" y="58"/>
                  </a:lnTo>
                  <a:lnTo>
                    <a:pt x="29" y="58"/>
                  </a:lnTo>
                  <a:lnTo>
                    <a:pt x="29" y="58"/>
                  </a:lnTo>
                  <a:lnTo>
                    <a:pt x="33" y="58"/>
                  </a:lnTo>
                  <a:lnTo>
                    <a:pt x="38" y="61"/>
                  </a:lnTo>
                  <a:lnTo>
                    <a:pt x="41" y="61"/>
                  </a:lnTo>
                  <a:lnTo>
                    <a:pt x="44" y="60"/>
                  </a:lnTo>
                  <a:lnTo>
                    <a:pt x="48" y="63"/>
                  </a:lnTo>
                  <a:lnTo>
                    <a:pt x="50" y="61"/>
                  </a:lnTo>
                  <a:lnTo>
                    <a:pt x="53" y="63"/>
                  </a:lnTo>
                  <a:lnTo>
                    <a:pt x="55" y="61"/>
                  </a:lnTo>
                  <a:lnTo>
                    <a:pt x="55" y="60"/>
                  </a:lnTo>
                  <a:lnTo>
                    <a:pt x="60" y="61"/>
                  </a:lnTo>
                  <a:lnTo>
                    <a:pt x="60" y="58"/>
                  </a:lnTo>
                  <a:lnTo>
                    <a:pt x="62" y="56"/>
                  </a:lnTo>
                  <a:lnTo>
                    <a:pt x="67" y="56"/>
                  </a:lnTo>
                  <a:lnTo>
                    <a:pt x="68" y="56"/>
                  </a:lnTo>
                  <a:lnTo>
                    <a:pt x="72" y="55"/>
                  </a:lnTo>
                  <a:lnTo>
                    <a:pt x="79" y="53"/>
                  </a:lnTo>
                  <a:lnTo>
                    <a:pt x="84" y="48"/>
                  </a:lnTo>
                  <a:lnTo>
                    <a:pt x="84" y="46"/>
                  </a:lnTo>
                  <a:lnTo>
                    <a:pt x="92" y="44"/>
                  </a:lnTo>
                  <a:lnTo>
                    <a:pt x="94" y="43"/>
                  </a:lnTo>
                  <a:lnTo>
                    <a:pt x="96" y="43"/>
                  </a:lnTo>
                  <a:lnTo>
                    <a:pt x="97" y="36"/>
                  </a:lnTo>
                  <a:lnTo>
                    <a:pt x="106" y="31"/>
                  </a:lnTo>
                  <a:lnTo>
                    <a:pt x="106" y="27"/>
                  </a:lnTo>
                  <a:lnTo>
                    <a:pt x="109" y="24"/>
                  </a:lnTo>
                  <a:lnTo>
                    <a:pt x="114" y="22"/>
                  </a:lnTo>
                  <a:lnTo>
                    <a:pt x="118" y="22"/>
                  </a:lnTo>
                  <a:lnTo>
                    <a:pt x="120" y="19"/>
                  </a:lnTo>
                  <a:lnTo>
                    <a:pt x="120" y="15"/>
                  </a:lnTo>
                  <a:lnTo>
                    <a:pt x="123" y="14"/>
                  </a:lnTo>
                  <a:lnTo>
                    <a:pt x="128" y="10"/>
                  </a:lnTo>
                  <a:lnTo>
                    <a:pt x="130" y="5"/>
                  </a:lnTo>
                  <a:lnTo>
                    <a:pt x="133" y="2"/>
                  </a:lnTo>
                  <a:lnTo>
                    <a:pt x="138" y="2"/>
                  </a:lnTo>
                  <a:lnTo>
                    <a:pt x="138" y="3"/>
                  </a:lnTo>
                  <a:lnTo>
                    <a:pt x="142" y="5"/>
                  </a:lnTo>
                  <a:lnTo>
                    <a:pt x="152" y="3"/>
                  </a:lnTo>
                  <a:lnTo>
                    <a:pt x="154" y="7"/>
                  </a:lnTo>
                  <a:lnTo>
                    <a:pt x="159" y="2"/>
                  </a:lnTo>
                  <a:lnTo>
                    <a:pt x="164" y="2"/>
                  </a:lnTo>
                  <a:lnTo>
                    <a:pt x="166" y="0"/>
                  </a:lnTo>
                  <a:lnTo>
                    <a:pt x="169" y="0"/>
                  </a:lnTo>
                  <a:lnTo>
                    <a:pt x="173" y="10"/>
                  </a:lnTo>
                  <a:lnTo>
                    <a:pt x="173" y="15"/>
                  </a:lnTo>
                  <a:lnTo>
                    <a:pt x="169" y="24"/>
                  </a:lnTo>
                  <a:lnTo>
                    <a:pt x="171" y="31"/>
                  </a:lnTo>
                  <a:lnTo>
                    <a:pt x="164" y="43"/>
                  </a:lnTo>
                  <a:lnTo>
                    <a:pt x="162" y="51"/>
                  </a:lnTo>
                  <a:lnTo>
                    <a:pt x="166" y="63"/>
                  </a:lnTo>
                  <a:lnTo>
                    <a:pt x="167" y="66"/>
                  </a:lnTo>
                  <a:lnTo>
                    <a:pt x="173" y="73"/>
                  </a:lnTo>
                  <a:lnTo>
                    <a:pt x="174" y="78"/>
                  </a:lnTo>
                  <a:lnTo>
                    <a:pt x="174" y="8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80" name="Freeform 1912"/>
            <p:cNvSpPr>
              <a:spLocks/>
            </p:cNvSpPr>
            <p:nvPr/>
          </p:nvSpPr>
          <p:spPr bwMode="auto">
            <a:xfrm>
              <a:off x="2478" y="1736"/>
              <a:ext cx="37" cy="24"/>
            </a:xfrm>
            <a:custGeom>
              <a:avLst/>
              <a:gdLst/>
              <a:ahLst/>
              <a:cxnLst>
                <a:cxn ang="0">
                  <a:pos x="5" y="60"/>
                </a:cxn>
                <a:cxn ang="0">
                  <a:pos x="0" y="60"/>
                </a:cxn>
                <a:cxn ang="0">
                  <a:pos x="2" y="0"/>
                </a:cxn>
                <a:cxn ang="0">
                  <a:pos x="87" y="2"/>
                </a:cxn>
                <a:cxn ang="0">
                  <a:pos x="90" y="2"/>
                </a:cxn>
                <a:cxn ang="0">
                  <a:pos x="90" y="50"/>
                </a:cxn>
                <a:cxn ang="0">
                  <a:pos x="92" y="50"/>
                </a:cxn>
                <a:cxn ang="0">
                  <a:pos x="92" y="60"/>
                </a:cxn>
                <a:cxn ang="0">
                  <a:pos x="5" y="60"/>
                </a:cxn>
              </a:cxnLst>
              <a:rect l="0" t="0" r="r" b="b"/>
              <a:pathLst>
                <a:path w="92" h="60">
                  <a:moveTo>
                    <a:pt x="5" y="60"/>
                  </a:moveTo>
                  <a:lnTo>
                    <a:pt x="0" y="60"/>
                  </a:lnTo>
                  <a:lnTo>
                    <a:pt x="2" y="0"/>
                  </a:lnTo>
                  <a:lnTo>
                    <a:pt x="87" y="2"/>
                  </a:lnTo>
                  <a:lnTo>
                    <a:pt x="90" y="2"/>
                  </a:lnTo>
                  <a:lnTo>
                    <a:pt x="90" y="50"/>
                  </a:lnTo>
                  <a:lnTo>
                    <a:pt x="92" y="50"/>
                  </a:lnTo>
                  <a:lnTo>
                    <a:pt x="92" y="60"/>
                  </a:lnTo>
                  <a:lnTo>
                    <a:pt x="5" y="6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81" name="Freeform 1913"/>
            <p:cNvSpPr>
              <a:spLocks/>
            </p:cNvSpPr>
            <p:nvPr/>
          </p:nvSpPr>
          <p:spPr bwMode="auto">
            <a:xfrm>
              <a:off x="2244" y="1726"/>
              <a:ext cx="47" cy="25"/>
            </a:xfrm>
            <a:custGeom>
              <a:avLst/>
              <a:gdLst/>
              <a:ahLst/>
              <a:cxnLst>
                <a:cxn ang="0">
                  <a:pos x="5" y="57"/>
                </a:cxn>
                <a:cxn ang="0">
                  <a:pos x="0" y="57"/>
                </a:cxn>
                <a:cxn ang="0">
                  <a:pos x="3" y="0"/>
                </a:cxn>
                <a:cxn ang="0">
                  <a:pos x="12" y="0"/>
                </a:cxn>
                <a:cxn ang="0">
                  <a:pos x="61" y="4"/>
                </a:cxn>
                <a:cxn ang="0">
                  <a:pos x="61" y="16"/>
                </a:cxn>
                <a:cxn ang="0">
                  <a:pos x="118" y="19"/>
                </a:cxn>
                <a:cxn ang="0">
                  <a:pos x="116" y="45"/>
                </a:cxn>
                <a:cxn ang="0">
                  <a:pos x="116" y="64"/>
                </a:cxn>
                <a:cxn ang="0">
                  <a:pos x="5" y="57"/>
                </a:cxn>
              </a:cxnLst>
              <a:rect l="0" t="0" r="r" b="b"/>
              <a:pathLst>
                <a:path w="118" h="64">
                  <a:moveTo>
                    <a:pt x="5" y="57"/>
                  </a:moveTo>
                  <a:lnTo>
                    <a:pt x="0" y="57"/>
                  </a:lnTo>
                  <a:lnTo>
                    <a:pt x="3" y="0"/>
                  </a:lnTo>
                  <a:lnTo>
                    <a:pt x="12" y="0"/>
                  </a:lnTo>
                  <a:lnTo>
                    <a:pt x="61" y="4"/>
                  </a:lnTo>
                  <a:lnTo>
                    <a:pt x="61" y="16"/>
                  </a:lnTo>
                  <a:lnTo>
                    <a:pt x="118" y="19"/>
                  </a:lnTo>
                  <a:lnTo>
                    <a:pt x="116" y="45"/>
                  </a:lnTo>
                  <a:lnTo>
                    <a:pt x="116" y="64"/>
                  </a:lnTo>
                  <a:lnTo>
                    <a:pt x="5" y="5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82" name="Freeform 1914"/>
            <p:cNvSpPr>
              <a:spLocks/>
            </p:cNvSpPr>
            <p:nvPr/>
          </p:nvSpPr>
          <p:spPr bwMode="auto">
            <a:xfrm>
              <a:off x="2758" y="1741"/>
              <a:ext cx="26" cy="35"/>
            </a:xfrm>
            <a:custGeom>
              <a:avLst/>
              <a:gdLst/>
              <a:ahLst/>
              <a:cxnLst>
                <a:cxn ang="0">
                  <a:pos x="7" y="89"/>
                </a:cxn>
                <a:cxn ang="0">
                  <a:pos x="4" y="32"/>
                </a:cxn>
                <a:cxn ang="0">
                  <a:pos x="2" y="32"/>
                </a:cxn>
                <a:cxn ang="0">
                  <a:pos x="0" y="2"/>
                </a:cxn>
                <a:cxn ang="0">
                  <a:pos x="58" y="0"/>
                </a:cxn>
                <a:cxn ang="0">
                  <a:pos x="60" y="27"/>
                </a:cxn>
                <a:cxn ang="0">
                  <a:pos x="62" y="27"/>
                </a:cxn>
                <a:cxn ang="0">
                  <a:pos x="65" y="87"/>
                </a:cxn>
                <a:cxn ang="0">
                  <a:pos x="7" y="89"/>
                </a:cxn>
              </a:cxnLst>
              <a:rect l="0" t="0" r="r" b="b"/>
              <a:pathLst>
                <a:path w="65" h="89">
                  <a:moveTo>
                    <a:pt x="7" y="89"/>
                  </a:moveTo>
                  <a:lnTo>
                    <a:pt x="4" y="32"/>
                  </a:lnTo>
                  <a:lnTo>
                    <a:pt x="2" y="32"/>
                  </a:lnTo>
                  <a:lnTo>
                    <a:pt x="0" y="2"/>
                  </a:lnTo>
                  <a:lnTo>
                    <a:pt x="58" y="0"/>
                  </a:lnTo>
                  <a:lnTo>
                    <a:pt x="60" y="27"/>
                  </a:lnTo>
                  <a:lnTo>
                    <a:pt x="62" y="27"/>
                  </a:lnTo>
                  <a:lnTo>
                    <a:pt x="65" y="87"/>
                  </a:lnTo>
                  <a:lnTo>
                    <a:pt x="7" y="8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83" name="Freeform 1915"/>
            <p:cNvSpPr>
              <a:spLocks/>
            </p:cNvSpPr>
            <p:nvPr/>
          </p:nvSpPr>
          <p:spPr bwMode="auto">
            <a:xfrm>
              <a:off x="2781" y="1740"/>
              <a:ext cx="43" cy="36"/>
            </a:xfrm>
            <a:custGeom>
              <a:avLst/>
              <a:gdLst/>
              <a:ahLst/>
              <a:cxnLst>
                <a:cxn ang="0">
                  <a:pos x="104" y="27"/>
                </a:cxn>
                <a:cxn ang="0">
                  <a:pos x="108" y="85"/>
                </a:cxn>
                <a:cxn ang="0">
                  <a:pos x="7" y="90"/>
                </a:cxn>
                <a:cxn ang="0">
                  <a:pos x="4" y="30"/>
                </a:cxn>
                <a:cxn ang="0">
                  <a:pos x="2" y="30"/>
                </a:cxn>
                <a:cxn ang="0">
                  <a:pos x="0" y="3"/>
                </a:cxn>
                <a:cxn ang="0">
                  <a:pos x="74" y="0"/>
                </a:cxn>
                <a:cxn ang="0">
                  <a:pos x="77" y="29"/>
                </a:cxn>
                <a:cxn ang="0">
                  <a:pos x="104" y="27"/>
                </a:cxn>
              </a:cxnLst>
              <a:rect l="0" t="0" r="r" b="b"/>
              <a:pathLst>
                <a:path w="108" h="90">
                  <a:moveTo>
                    <a:pt x="104" y="27"/>
                  </a:moveTo>
                  <a:lnTo>
                    <a:pt x="108" y="85"/>
                  </a:lnTo>
                  <a:lnTo>
                    <a:pt x="7" y="90"/>
                  </a:lnTo>
                  <a:lnTo>
                    <a:pt x="4" y="30"/>
                  </a:lnTo>
                  <a:lnTo>
                    <a:pt x="2" y="30"/>
                  </a:lnTo>
                  <a:lnTo>
                    <a:pt x="0" y="3"/>
                  </a:lnTo>
                  <a:lnTo>
                    <a:pt x="74" y="0"/>
                  </a:lnTo>
                  <a:lnTo>
                    <a:pt x="77" y="29"/>
                  </a:lnTo>
                  <a:lnTo>
                    <a:pt x="104" y="2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84" name="Freeform 1916"/>
            <p:cNvSpPr>
              <a:spLocks/>
            </p:cNvSpPr>
            <p:nvPr/>
          </p:nvSpPr>
          <p:spPr bwMode="auto">
            <a:xfrm>
              <a:off x="2720" y="1742"/>
              <a:ext cx="41" cy="36"/>
            </a:xfrm>
            <a:custGeom>
              <a:avLst/>
              <a:gdLst/>
              <a:ahLst/>
              <a:cxnLst>
                <a:cxn ang="0">
                  <a:pos x="101" y="87"/>
                </a:cxn>
                <a:cxn ang="0">
                  <a:pos x="86" y="88"/>
                </a:cxn>
                <a:cxn ang="0">
                  <a:pos x="86" y="73"/>
                </a:cxn>
                <a:cxn ang="0">
                  <a:pos x="41" y="75"/>
                </a:cxn>
                <a:cxn ang="0">
                  <a:pos x="41" y="88"/>
                </a:cxn>
                <a:cxn ang="0">
                  <a:pos x="0" y="90"/>
                </a:cxn>
                <a:cxn ang="0">
                  <a:pos x="2" y="78"/>
                </a:cxn>
                <a:cxn ang="0">
                  <a:pos x="5" y="75"/>
                </a:cxn>
                <a:cxn ang="0">
                  <a:pos x="12" y="70"/>
                </a:cxn>
                <a:cxn ang="0">
                  <a:pos x="14" y="58"/>
                </a:cxn>
                <a:cxn ang="0">
                  <a:pos x="16" y="56"/>
                </a:cxn>
                <a:cxn ang="0">
                  <a:pos x="19" y="47"/>
                </a:cxn>
                <a:cxn ang="0">
                  <a:pos x="24" y="44"/>
                </a:cxn>
                <a:cxn ang="0">
                  <a:pos x="38" y="37"/>
                </a:cxn>
                <a:cxn ang="0">
                  <a:pos x="39" y="32"/>
                </a:cxn>
                <a:cxn ang="0">
                  <a:pos x="48" y="32"/>
                </a:cxn>
                <a:cxn ang="0">
                  <a:pos x="51" y="24"/>
                </a:cxn>
                <a:cxn ang="0">
                  <a:pos x="58" y="25"/>
                </a:cxn>
                <a:cxn ang="0">
                  <a:pos x="62" y="24"/>
                </a:cxn>
                <a:cxn ang="0">
                  <a:pos x="63" y="18"/>
                </a:cxn>
                <a:cxn ang="0">
                  <a:pos x="67" y="15"/>
                </a:cxn>
                <a:cxn ang="0">
                  <a:pos x="67" y="1"/>
                </a:cxn>
                <a:cxn ang="0">
                  <a:pos x="94" y="0"/>
                </a:cxn>
                <a:cxn ang="0">
                  <a:pos x="96" y="30"/>
                </a:cxn>
                <a:cxn ang="0">
                  <a:pos x="98" y="30"/>
                </a:cxn>
                <a:cxn ang="0">
                  <a:pos x="101" y="87"/>
                </a:cxn>
              </a:cxnLst>
              <a:rect l="0" t="0" r="r" b="b"/>
              <a:pathLst>
                <a:path w="101" h="90">
                  <a:moveTo>
                    <a:pt x="101" y="87"/>
                  </a:moveTo>
                  <a:lnTo>
                    <a:pt x="86" y="88"/>
                  </a:lnTo>
                  <a:lnTo>
                    <a:pt x="86" y="73"/>
                  </a:lnTo>
                  <a:lnTo>
                    <a:pt x="41" y="75"/>
                  </a:lnTo>
                  <a:lnTo>
                    <a:pt x="41" y="88"/>
                  </a:lnTo>
                  <a:lnTo>
                    <a:pt x="0" y="90"/>
                  </a:lnTo>
                  <a:lnTo>
                    <a:pt x="2" y="78"/>
                  </a:lnTo>
                  <a:lnTo>
                    <a:pt x="5" y="75"/>
                  </a:lnTo>
                  <a:lnTo>
                    <a:pt x="12" y="70"/>
                  </a:lnTo>
                  <a:lnTo>
                    <a:pt x="14" y="58"/>
                  </a:lnTo>
                  <a:lnTo>
                    <a:pt x="16" y="56"/>
                  </a:lnTo>
                  <a:lnTo>
                    <a:pt x="19" y="47"/>
                  </a:lnTo>
                  <a:lnTo>
                    <a:pt x="24" y="44"/>
                  </a:lnTo>
                  <a:lnTo>
                    <a:pt x="38" y="37"/>
                  </a:lnTo>
                  <a:lnTo>
                    <a:pt x="39" y="32"/>
                  </a:lnTo>
                  <a:lnTo>
                    <a:pt x="48" y="32"/>
                  </a:lnTo>
                  <a:lnTo>
                    <a:pt x="51" y="24"/>
                  </a:lnTo>
                  <a:lnTo>
                    <a:pt x="58" y="25"/>
                  </a:lnTo>
                  <a:lnTo>
                    <a:pt x="62" y="24"/>
                  </a:lnTo>
                  <a:lnTo>
                    <a:pt x="63" y="18"/>
                  </a:lnTo>
                  <a:lnTo>
                    <a:pt x="67" y="15"/>
                  </a:lnTo>
                  <a:lnTo>
                    <a:pt x="67" y="1"/>
                  </a:lnTo>
                  <a:lnTo>
                    <a:pt x="94" y="0"/>
                  </a:lnTo>
                  <a:lnTo>
                    <a:pt x="96" y="30"/>
                  </a:lnTo>
                  <a:lnTo>
                    <a:pt x="98" y="30"/>
                  </a:lnTo>
                  <a:lnTo>
                    <a:pt x="101" y="8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85" name="Freeform 1917"/>
            <p:cNvSpPr>
              <a:spLocks/>
            </p:cNvSpPr>
            <p:nvPr/>
          </p:nvSpPr>
          <p:spPr bwMode="auto">
            <a:xfrm>
              <a:off x="2142" y="1727"/>
              <a:ext cx="52" cy="81"/>
            </a:xfrm>
            <a:custGeom>
              <a:avLst/>
              <a:gdLst/>
              <a:ahLst/>
              <a:cxnLst>
                <a:cxn ang="0">
                  <a:pos x="19" y="58"/>
                </a:cxn>
                <a:cxn ang="0">
                  <a:pos x="24" y="58"/>
                </a:cxn>
                <a:cxn ang="0">
                  <a:pos x="31" y="0"/>
                </a:cxn>
                <a:cxn ang="0">
                  <a:pos x="37" y="0"/>
                </a:cxn>
                <a:cxn ang="0">
                  <a:pos x="78" y="5"/>
                </a:cxn>
                <a:cxn ang="0">
                  <a:pos x="77" y="19"/>
                </a:cxn>
                <a:cxn ang="0">
                  <a:pos x="92" y="20"/>
                </a:cxn>
                <a:cxn ang="0">
                  <a:pos x="92" y="34"/>
                </a:cxn>
                <a:cxn ang="0">
                  <a:pos x="121" y="36"/>
                </a:cxn>
                <a:cxn ang="0">
                  <a:pos x="121" y="51"/>
                </a:cxn>
                <a:cxn ang="0">
                  <a:pos x="131" y="53"/>
                </a:cxn>
                <a:cxn ang="0">
                  <a:pos x="123" y="164"/>
                </a:cxn>
                <a:cxn ang="0">
                  <a:pos x="119" y="201"/>
                </a:cxn>
                <a:cxn ang="0">
                  <a:pos x="118" y="201"/>
                </a:cxn>
                <a:cxn ang="0">
                  <a:pos x="0" y="189"/>
                </a:cxn>
                <a:cxn ang="0">
                  <a:pos x="7" y="131"/>
                </a:cxn>
                <a:cxn ang="0">
                  <a:pos x="12" y="131"/>
                </a:cxn>
                <a:cxn ang="0">
                  <a:pos x="13" y="116"/>
                </a:cxn>
                <a:cxn ang="0">
                  <a:pos x="15" y="116"/>
                </a:cxn>
                <a:cxn ang="0">
                  <a:pos x="20" y="68"/>
                </a:cxn>
                <a:cxn ang="0">
                  <a:pos x="17" y="68"/>
                </a:cxn>
                <a:cxn ang="0">
                  <a:pos x="19" y="58"/>
                </a:cxn>
              </a:cxnLst>
              <a:rect l="0" t="0" r="r" b="b"/>
              <a:pathLst>
                <a:path w="131" h="201">
                  <a:moveTo>
                    <a:pt x="19" y="58"/>
                  </a:moveTo>
                  <a:lnTo>
                    <a:pt x="24" y="58"/>
                  </a:lnTo>
                  <a:lnTo>
                    <a:pt x="31" y="0"/>
                  </a:lnTo>
                  <a:lnTo>
                    <a:pt x="37" y="0"/>
                  </a:lnTo>
                  <a:lnTo>
                    <a:pt x="78" y="5"/>
                  </a:lnTo>
                  <a:lnTo>
                    <a:pt x="77" y="19"/>
                  </a:lnTo>
                  <a:lnTo>
                    <a:pt x="92" y="20"/>
                  </a:lnTo>
                  <a:lnTo>
                    <a:pt x="92" y="34"/>
                  </a:lnTo>
                  <a:lnTo>
                    <a:pt x="121" y="36"/>
                  </a:lnTo>
                  <a:lnTo>
                    <a:pt x="121" y="51"/>
                  </a:lnTo>
                  <a:lnTo>
                    <a:pt x="131" y="53"/>
                  </a:lnTo>
                  <a:lnTo>
                    <a:pt x="123" y="164"/>
                  </a:lnTo>
                  <a:lnTo>
                    <a:pt x="119" y="201"/>
                  </a:lnTo>
                  <a:lnTo>
                    <a:pt x="118" y="201"/>
                  </a:lnTo>
                  <a:lnTo>
                    <a:pt x="0" y="189"/>
                  </a:lnTo>
                  <a:lnTo>
                    <a:pt x="7" y="131"/>
                  </a:lnTo>
                  <a:lnTo>
                    <a:pt x="12" y="131"/>
                  </a:lnTo>
                  <a:lnTo>
                    <a:pt x="13" y="116"/>
                  </a:lnTo>
                  <a:lnTo>
                    <a:pt x="15" y="116"/>
                  </a:lnTo>
                  <a:lnTo>
                    <a:pt x="20" y="68"/>
                  </a:lnTo>
                  <a:lnTo>
                    <a:pt x="17" y="68"/>
                  </a:lnTo>
                  <a:lnTo>
                    <a:pt x="19"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86" name="Freeform 1918"/>
            <p:cNvSpPr>
              <a:spLocks/>
            </p:cNvSpPr>
            <p:nvPr/>
          </p:nvSpPr>
          <p:spPr bwMode="auto">
            <a:xfrm>
              <a:off x="1970" y="1720"/>
              <a:ext cx="116" cy="78"/>
            </a:xfrm>
            <a:custGeom>
              <a:avLst/>
              <a:gdLst/>
              <a:ahLst/>
              <a:cxnLst>
                <a:cxn ang="0">
                  <a:pos x="91" y="171"/>
                </a:cxn>
                <a:cxn ang="0">
                  <a:pos x="48" y="166"/>
                </a:cxn>
                <a:cxn ang="0">
                  <a:pos x="51" y="159"/>
                </a:cxn>
                <a:cxn ang="0">
                  <a:pos x="53" y="157"/>
                </a:cxn>
                <a:cxn ang="0">
                  <a:pos x="53" y="154"/>
                </a:cxn>
                <a:cxn ang="0">
                  <a:pos x="57" y="150"/>
                </a:cxn>
                <a:cxn ang="0">
                  <a:pos x="58" y="150"/>
                </a:cxn>
                <a:cxn ang="0">
                  <a:pos x="60" y="145"/>
                </a:cxn>
                <a:cxn ang="0">
                  <a:pos x="62" y="145"/>
                </a:cxn>
                <a:cxn ang="0">
                  <a:pos x="62" y="142"/>
                </a:cxn>
                <a:cxn ang="0">
                  <a:pos x="67" y="137"/>
                </a:cxn>
                <a:cxn ang="0">
                  <a:pos x="68" y="132"/>
                </a:cxn>
                <a:cxn ang="0">
                  <a:pos x="0" y="121"/>
                </a:cxn>
                <a:cxn ang="0">
                  <a:pos x="2" y="104"/>
                </a:cxn>
                <a:cxn ang="0">
                  <a:pos x="7" y="87"/>
                </a:cxn>
                <a:cxn ang="0">
                  <a:pos x="12" y="82"/>
                </a:cxn>
                <a:cxn ang="0">
                  <a:pos x="51" y="89"/>
                </a:cxn>
                <a:cxn ang="0">
                  <a:pos x="53" y="84"/>
                </a:cxn>
                <a:cxn ang="0">
                  <a:pos x="67" y="85"/>
                </a:cxn>
                <a:cxn ang="0">
                  <a:pos x="67" y="80"/>
                </a:cxn>
                <a:cxn ang="0">
                  <a:pos x="80" y="82"/>
                </a:cxn>
                <a:cxn ang="0">
                  <a:pos x="86" y="39"/>
                </a:cxn>
                <a:cxn ang="0">
                  <a:pos x="89" y="39"/>
                </a:cxn>
                <a:cxn ang="0">
                  <a:pos x="91" y="19"/>
                </a:cxn>
                <a:cxn ang="0">
                  <a:pos x="111" y="22"/>
                </a:cxn>
                <a:cxn ang="0">
                  <a:pos x="111" y="17"/>
                </a:cxn>
                <a:cxn ang="0">
                  <a:pos x="116" y="17"/>
                </a:cxn>
                <a:cxn ang="0">
                  <a:pos x="118" y="12"/>
                </a:cxn>
                <a:cxn ang="0">
                  <a:pos x="123" y="14"/>
                </a:cxn>
                <a:cxn ang="0">
                  <a:pos x="123" y="9"/>
                </a:cxn>
                <a:cxn ang="0">
                  <a:pos x="137" y="10"/>
                </a:cxn>
                <a:cxn ang="0">
                  <a:pos x="138" y="0"/>
                </a:cxn>
                <a:cxn ang="0">
                  <a:pos x="157" y="3"/>
                </a:cxn>
                <a:cxn ang="0">
                  <a:pos x="168" y="3"/>
                </a:cxn>
                <a:cxn ang="0">
                  <a:pos x="166" y="17"/>
                </a:cxn>
                <a:cxn ang="0">
                  <a:pos x="195" y="21"/>
                </a:cxn>
                <a:cxn ang="0">
                  <a:pos x="193" y="27"/>
                </a:cxn>
                <a:cxn ang="0">
                  <a:pos x="209" y="31"/>
                </a:cxn>
                <a:cxn ang="0">
                  <a:pos x="207" y="36"/>
                </a:cxn>
                <a:cxn ang="0">
                  <a:pos x="220" y="39"/>
                </a:cxn>
                <a:cxn ang="0">
                  <a:pos x="220" y="46"/>
                </a:cxn>
                <a:cxn ang="0">
                  <a:pos x="226" y="46"/>
                </a:cxn>
                <a:cxn ang="0">
                  <a:pos x="226" y="53"/>
                </a:cxn>
                <a:cxn ang="0">
                  <a:pos x="222" y="53"/>
                </a:cxn>
                <a:cxn ang="0">
                  <a:pos x="220" y="70"/>
                </a:cxn>
                <a:cxn ang="0">
                  <a:pos x="243" y="73"/>
                </a:cxn>
                <a:cxn ang="0">
                  <a:pos x="236" y="130"/>
                </a:cxn>
                <a:cxn ang="0">
                  <a:pos x="231" y="128"/>
                </a:cxn>
                <a:cxn ang="0">
                  <a:pos x="227" y="157"/>
                </a:cxn>
                <a:cxn ang="0">
                  <a:pos x="285" y="164"/>
                </a:cxn>
                <a:cxn ang="0">
                  <a:pos x="289" y="164"/>
                </a:cxn>
                <a:cxn ang="0">
                  <a:pos x="285" y="195"/>
                </a:cxn>
                <a:cxn ang="0">
                  <a:pos x="91" y="171"/>
                </a:cxn>
              </a:cxnLst>
              <a:rect l="0" t="0" r="r" b="b"/>
              <a:pathLst>
                <a:path w="289" h="195">
                  <a:moveTo>
                    <a:pt x="91" y="171"/>
                  </a:moveTo>
                  <a:lnTo>
                    <a:pt x="48" y="166"/>
                  </a:lnTo>
                  <a:lnTo>
                    <a:pt x="51" y="159"/>
                  </a:lnTo>
                  <a:lnTo>
                    <a:pt x="53" y="157"/>
                  </a:lnTo>
                  <a:lnTo>
                    <a:pt x="53" y="154"/>
                  </a:lnTo>
                  <a:lnTo>
                    <a:pt x="57" y="150"/>
                  </a:lnTo>
                  <a:lnTo>
                    <a:pt x="58" y="150"/>
                  </a:lnTo>
                  <a:lnTo>
                    <a:pt x="60" y="145"/>
                  </a:lnTo>
                  <a:lnTo>
                    <a:pt x="62" y="145"/>
                  </a:lnTo>
                  <a:lnTo>
                    <a:pt x="62" y="142"/>
                  </a:lnTo>
                  <a:lnTo>
                    <a:pt x="67" y="137"/>
                  </a:lnTo>
                  <a:lnTo>
                    <a:pt x="68" y="132"/>
                  </a:lnTo>
                  <a:lnTo>
                    <a:pt x="0" y="121"/>
                  </a:lnTo>
                  <a:lnTo>
                    <a:pt x="2" y="104"/>
                  </a:lnTo>
                  <a:lnTo>
                    <a:pt x="7" y="87"/>
                  </a:lnTo>
                  <a:lnTo>
                    <a:pt x="12" y="82"/>
                  </a:lnTo>
                  <a:lnTo>
                    <a:pt x="51" y="89"/>
                  </a:lnTo>
                  <a:lnTo>
                    <a:pt x="53" y="84"/>
                  </a:lnTo>
                  <a:lnTo>
                    <a:pt x="67" y="85"/>
                  </a:lnTo>
                  <a:lnTo>
                    <a:pt x="67" y="80"/>
                  </a:lnTo>
                  <a:lnTo>
                    <a:pt x="80" y="82"/>
                  </a:lnTo>
                  <a:lnTo>
                    <a:pt x="86" y="39"/>
                  </a:lnTo>
                  <a:lnTo>
                    <a:pt x="89" y="39"/>
                  </a:lnTo>
                  <a:lnTo>
                    <a:pt x="91" y="19"/>
                  </a:lnTo>
                  <a:lnTo>
                    <a:pt x="111" y="22"/>
                  </a:lnTo>
                  <a:lnTo>
                    <a:pt x="111" y="17"/>
                  </a:lnTo>
                  <a:lnTo>
                    <a:pt x="116" y="17"/>
                  </a:lnTo>
                  <a:lnTo>
                    <a:pt x="118" y="12"/>
                  </a:lnTo>
                  <a:lnTo>
                    <a:pt x="123" y="14"/>
                  </a:lnTo>
                  <a:lnTo>
                    <a:pt x="123" y="9"/>
                  </a:lnTo>
                  <a:lnTo>
                    <a:pt x="137" y="10"/>
                  </a:lnTo>
                  <a:lnTo>
                    <a:pt x="138" y="0"/>
                  </a:lnTo>
                  <a:lnTo>
                    <a:pt x="157" y="3"/>
                  </a:lnTo>
                  <a:lnTo>
                    <a:pt x="168" y="3"/>
                  </a:lnTo>
                  <a:lnTo>
                    <a:pt x="166" y="17"/>
                  </a:lnTo>
                  <a:lnTo>
                    <a:pt x="195" y="21"/>
                  </a:lnTo>
                  <a:lnTo>
                    <a:pt x="193" y="27"/>
                  </a:lnTo>
                  <a:lnTo>
                    <a:pt x="209" y="31"/>
                  </a:lnTo>
                  <a:lnTo>
                    <a:pt x="207" y="36"/>
                  </a:lnTo>
                  <a:lnTo>
                    <a:pt x="220" y="39"/>
                  </a:lnTo>
                  <a:lnTo>
                    <a:pt x="220" y="46"/>
                  </a:lnTo>
                  <a:lnTo>
                    <a:pt x="226" y="46"/>
                  </a:lnTo>
                  <a:lnTo>
                    <a:pt x="226" y="53"/>
                  </a:lnTo>
                  <a:lnTo>
                    <a:pt x="222" y="53"/>
                  </a:lnTo>
                  <a:lnTo>
                    <a:pt x="220" y="70"/>
                  </a:lnTo>
                  <a:lnTo>
                    <a:pt x="243" y="73"/>
                  </a:lnTo>
                  <a:lnTo>
                    <a:pt x="236" y="130"/>
                  </a:lnTo>
                  <a:lnTo>
                    <a:pt x="231" y="128"/>
                  </a:lnTo>
                  <a:lnTo>
                    <a:pt x="227" y="157"/>
                  </a:lnTo>
                  <a:lnTo>
                    <a:pt x="285" y="164"/>
                  </a:lnTo>
                  <a:lnTo>
                    <a:pt x="289" y="164"/>
                  </a:lnTo>
                  <a:lnTo>
                    <a:pt x="285" y="195"/>
                  </a:lnTo>
                  <a:lnTo>
                    <a:pt x="91" y="17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87" name="Freeform 1919"/>
            <p:cNvSpPr>
              <a:spLocks/>
            </p:cNvSpPr>
            <p:nvPr/>
          </p:nvSpPr>
          <p:spPr bwMode="auto">
            <a:xfrm>
              <a:off x="2720" y="1771"/>
              <a:ext cx="35" cy="35"/>
            </a:xfrm>
            <a:custGeom>
              <a:avLst/>
              <a:gdLst/>
              <a:ahLst/>
              <a:cxnLst>
                <a:cxn ang="0">
                  <a:pos x="17" y="89"/>
                </a:cxn>
                <a:cxn ang="0">
                  <a:pos x="17" y="75"/>
                </a:cxn>
                <a:cxn ang="0">
                  <a:pos x="22" y="72"/>
                </a:cxn>
                <a:cxn ang="0">
                  <a:pos x="24" y="63"/>
                </a:cxn>
                <a:cxn ang="0">
                  <a:pos x="29" y="58"/>
                </a:cxn>
                <a:cxn ang="0">
                  <a:pos x="29" y="51"/>
                </a:cxn>
                <a:cxn ang="0">
                  <a:pos x="28" y="48"/>
                </a:cxn>
                <a:cxn ang="0">
                  <a:pos x="24" y="46"/>
                </a:cxn>
                <a:cxn ang="0">
                  <a:pos x="19" y="33"/>
                </a:cxn>
                <a:cxn ang="0">
                  <a:pos x="14" y="31"/>
                </a:cxn>
                <a:cxn ang="0">
                  <a:pos x="5" y="31"/>
                </a:cxn>
                <a:cxn ang="0">
                  <a:pos x="0" y="27"/>
                </a:cxn>
                <a:cxn ang="0">
                  <a:pos x="0" y="17"/>
                </a:cxn>
                <a:cxn ang="0">
                  <a:pos x="41" y="15"/>
                </a:cxn>
                <a:cxn ang="0">
                  <a:pos x="41" y="2"/>
                </a:cxn>
                <a:cxn ang="0">
                  <a:pos x="86" y="0"/>
                </a:cxn>
                <a:cxn ang="0">
                  <a:pos x="86" y="15"/>
                </a:cxn>
                <a:cxn ang="0">
                  <a:pos x="87" y="87"/>
                </a:cxn>
                <a:cxn ang="0">
                  <a:pos x="17" y="89"/>
                </a:cxn>
              </a:cxnLst>
              <a:rect l="0" t="0" r="r" b="b"/>
              <a:pathLst>
                <a:path w="87" h="89">
                  <a:moveTo>
                    <a:pt x="17" y="89"/>
                  </a:moveTo>
                  <a:lnTo>
                    <a:pt x="17" y="75"/>
                  </a:lnTo>
                  <a:lnTo>
                    <a:pt x="22" y="72"/>
                  </a:lnTo>
                  <a:lnTo>
                    <a:pt x="24" y="63"/>
                  </a:lnTo>
                  <a:lnTo>
                    <a:pt x="29" y="58"/>
                  </a:lnTo>
                  <a:lnTo>
                    <a:pt x="29" y="51"/>
                  </a:lnTo>
                  <a:lnTo>
                    <a:pt x="28" y="48"/>
                  </a:lnTo>
                  <a:lnTo>
                    <a:pt x="24" y="46"/>
                  </a:lnTo>
                  <a:lnTo>
                    <a:pt x="19" y="33"/>
                  </a:lnTo>
                  <a:lnTo>
                    <a:pt x="14" y="31"/>
                  </a:lnTo>
                  <a:lnTo>
                    <a:pt x="5" y="31"/>
                  </a:lnTo>
                  <a:lnTo>
                    <a:pt x="0" y="27"/>
                  </a:lnTo>
                  <a:lnTo>
                    <a:pt x="0" y="17"/>
                  </a:lnTo>
                  <a:lnTo>
                    <a:pt x="41" y="15"/>
                  </a:lnTo>
                  <a:lnTo>
                    <a:pt x="41" y="2"/>
                  </a:lnTo>
                  <a:lnTo>
                    <a:pt x="86" y="0"/>
                  </a:lnTo>
                  <a:lnTo>
                    <a:pt x="86" y="15"/>
                  </a:lnTo>
                  <a:lnTo>
                    <a:pt x="87" y="87"/>
                  </a:lnTo>
                  <a:lnTo>
                    <a:pt x="17" y="8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88" name="Freeform 1920"/>
            <p:cNvSpPr>
              <a:spLocks/>
            </p:cNvSpPr>
            <p:nvPr/>
          </p:nvSpPr>
          <p:spPr bwMode="auto">
            <a:xfrm>
              <a:off x="2755" y="1776"/>
              <a:ext cx="30" cy="30"/>
            </a:xfrm>
            <a:custGeom>
              <a:avLst/>
              <a:gdLst/>
              <a:ahLst/>
              <a:cxnLst>
                <a:cxn ang="0">
                  <a:pos x="0" y="3"/>
                </a:cxn>
                <a:cxn ang="0">
                  <a:pos x="15" y="2"/>
                </a:cxn>
                <a:cxn ang="0">
                  <a:pos x="73" y="0"/>
                </a:cxn>
                <a:cxn ang="0">
                  <a:pos x="75" y="58"/>
                </a:cxn>
                <a:cxn ang="0">
                  <a:pos x="75" y="72"/>
                </a:cxn>
                <a:cxn ang="0">
                  <a:pos x="61" y="72"/>
                </a:cxn>
                <a:cxn ang="0">
                  <a:pos x="1" y="75"/>
                </a:cxn>
                <a:cxn ang="0">
                  <a:pos x="0" y="3"/>
                </a:cxn>
              </a:cxnLst>
              <a:rect l="0" t="0" r="r" b="b"/>
              <a:pathLst>
                <a:path w="75" h="75">
                  <a:moveTo>
                    <a:pt x="0" y="3"/>
                  </a:moveTo>
                  <a:lnTo>
                    <a:pt x="15" y="2"/>
                  </a:lnTo>
                  <a:lnTo>
                    <a:pt x="73" y="0"/>
                  </a:lnTo>
                  <a:lnTo>
                    <a:pt x="75" y="58"/>
                  </a:lnTo>
                  <a:lnTo>
                    <a:pt x="75" y="72"/>
                  </a:lnTo>
                  <a:lnTo>
                    <a:pt x="61" y="72"/>
                  </a:lnTo>
                  <a:lnTo>
                    <a:pt x="1" y="75"/>
                  </a:lnTo>
                  <a:lnTo>
                    <a:pt x="0" y="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89" name="Freeform 1921"/>
            <p:cNvSpPr>
              <a:spLocks/>
            </p:cNvSpPr>
            <p:nvPr/>
          </p:nvSpPr>
          <p:spPr bwMode="auto">
            <a:xfrm>
              <a:off x="1916" y="1740"/>
              <a:ext cx="81" cy="46"/>
            </a:xfrm>
            <a:custGeom>
              <a:avLst/>
              <a:gdLst/>
              <a:ahLst/>
              <a:cxnLst>
                <a:cxn ang="0">
                  <a:pos x="0" y="89"/>
                </a:cxn>
                <a:cxn ang="0">
                  <a:pos x="5" y="60"/>
                </a:cxn>
                <a:cxn ang="0">
                  <a:pos x="17" y="62"/>
                </a:cxn>
                <a:cxn ang="0">
                  <a:pos x="21" y="48"/>
                </a:cxn>
                <a:cxn ang="0">
                  <a:pos x="29" y="50"/>
                </a:cxn>
                <a:cxn ang="0">
                  <a:pos x="31" y="43"/>
                </a:cxn>
                <a:cxn ang="0">
                  <a:pos x="33" y="43"/>
                </a:cxn>
                <a:cxn ang="0">
                  <a:pos x="34" y="40"/>
                </a:cxn>
                <a:cxn ang="0">
                  <a:pos x="36" y="40"/>
                </a:cxn>
                <a:cxn ang="0">
                  <a:pos x="40" y="31"/>
                </a:cxn>
                <a:cxn ang="0">
                  <a:pos x="41" y="31"/>
                </a:cxn>
                <a:cxn ang="0">
                  <a:pos x="43" y="29"/>
                </a:cxn>
                <a:cxn ang="0">
                  <a:pos x="45" y="29"/>
                </a:cxn>
                <a:cxn ang="0">
                  <a:pos x="45" y="28"/>
                </a:cxn>
                <a:cxn ang="0">
                  <a:pos x="48" y="28"/>
                </a:cxn>
                <a:cxn ang="0">
                  <a:pos x="48" y="26"/>
                </a:cxn>
                <a:cxn ang="0">
                  <a:pos x="51" y="26"/>
                </a:cxn>
                <a:cxn ang="0">
                  <a:pos x="53" y="24"/>
                </a:cxn>
                <a:cxn ang="0">
                  <a:pos x="55" y="24"/>
                </a:cxn>
                <a:cxn ang="0">
                  <a:pos x="55" y="22"/>
                </a:cxn>
                <a:cxn ang="0">
                  <a:pos x="63" y="22"/>
                </a:cxn>
                <a:cxn ang="0">
                  <a:pos x="63" y="21"/>
                </a:cxn>
                <a:cxn ang="0">
                  <a:pos x="82" y="22"/>
                </a:cxn>
                <a:cxn ang="0">
                  <a:pos x="84" y="14"/>
                </a:cxn>
                <a:cxn ang="0">
                  <a:pos x="91" y="14"/>
                </a:cxn>
                <a:cxn ang="0">
                  <a:pos x="92" y="4"/>
                </a:cxn>
                <a:cxn ang="0">
                  <a:pos x="101" y="4"/>
                </a:cxn>
                <a:cxn ang="0">
                  <a:pos x="113" y="2"/>
                </a:cxn>
                <a:cxn ang="0">
                  <a:pos x="123" y="4"/>
                </a:cxn>
                <a:cxn ang="0">
                  <a:pos x="127" y="2"/>
                </a:cxn>
                <a:cxn ang="0">
                  <a:pos x="135" y="0"/>
                </a:cxn>
                <a:cxn ang="0">
                  <a:pos x="132" y="14"/>
                </a:cxn>
                <a:cxn ang="0">
                  <a:pos x="135" y="16"/>
                </a:cxn>
                <a:cxn ang="0">
                  <a:pos x="135" y="19"/>
                </a:cxn>
                <a:cxn ang="0">
                  <a:pos x="142" y="21"/>
                </a:cxn>
                <a:cxn ang="0">
                  <a:pos x="142" y="29"/>
                </a:cxn>
                <a:cxn ang="0">
                  <a:pos x="147" y="31"/>
                </a:cxn>
                <a:cxn ang="0">
                  <a:pos x="142" y="36"/>
                </a:cxn>
                <a:cxn ang="0">
                  <a:pos x="137" y="53"/>
                </a:cxn>
                <a:cxn ang="0">
                  <a:pos x="135" y="70"/>
                </a:cxn>
                <a:cxn ang="0">
                  <a:pos x="203" y="81"/>
                </a:cxn>
                <a:cxn ang="0">
                  <a:pos x="202" y="86"/>
                </a:cxn>
                <a:cxn ang="0">
                  <a:pos x="197" y="91"/>
                </a:cxn>
                <a:cxn ang="0">
                  <a:pos x="197" y="94"/>
                </a:cxn>
                <a:cxn ang="0">
                  <a:pos x="195" y="94"/>
                </a:cxn>
                <a:cxn ang="0">
                  <a:pos x="193" y="99"/>
                </a:cxn>
                <a:cxn ang="0">
                  <a:pos x="192" y="99"/>
                </a:cxn>
                <a:cxn ang="0">
                  <a:pos x="188" y="103"/>
                </a:cxn>
                <a:cxn ang="0">
                  <a:pos x="188" y="106"/>
                </a:cxn>
                <a:cxn ang="0">
                  <a:pos x="186" y="108"/>
                </a:cxn>
                <a:cxn ang="0">
                  <a:pos x="183" y="115"/>
                </a:cxn>
                <a:cxn ang="0">
                  <a:pos x="139" y="110"/>
                </a:cxn>
                <a:cxn ang="0">
                  <a:pos x="0" y="89"/>
                </a:cxn>
              </a:cxnLst>
              <a:rect l="0" t="0" r="r" b="b"/>
              <a:pathLst>
                <a:path w="203" h="115">
                  <a:moveTo>
                    <a:pt x="0" y="89"/>
                  </a:moveTo>
                  <a:lnTo>
                    <a:pt x="5" y="60"/>
                  </a:lnTo>
                  <a:lnTo>
                    <a:pt x="17" y="62"/>
                  </a:lnTo>
                  <a:lnTo>
                    <a:pt x="21" y="48"/>
                  </a:lnTo>
                  <a:lnTo>
                    <a:pt x="29" y="50"/>
                  </a:lnTo>
                  <a:lnTo>
                    <a:pt x="31" y="43"/>
                  </a:lnTo>
                  <a:lnTo>
                    <a:pt x="33" y="43"/>
                  </a:lnTo>
                  <a:lnTo>
                    <a:pt x="34" y="40"/>
                  </a:lnTo>
                  <a:lnTo>
                    <a:pt x="36" y="40"/>
                  </a:lnTo>
                  <a:lnTo>
                    <a:pt x="40" y="31"/>
                  </a:lnTo>
                  <a:lnTo>
                    <a:pt x="41" y="31"/>
                  </a:lnTo>
                  <a:lnTo>
                    <a:pt x="43" y="29"/>
                  </a:lnTo>
                  <a:lnTo>
                    <a:pt x="45" y="29"/>
                  </a:lnTo>
                  <a:lnTo>
                    <a:pt x="45" y="28"/>
                  </a:lnTo>
                  <a:lnTo>
                    <a:pt x="48" y="28"/>
                  </a:lnTo>
                  <a:lnTo>
                    <a:pt x="48" y="26"/>
                  </a:lnTo>
                  <a:lnTo>
                    <a:pt x="51" y="26"/>
                  </a:lnTo>
                  <a:lnTo>
                    <a:pt x="53" y="24"/>
                  </a:lnTo>
                  <a:lnTo>
                    <a:pt x="55" y="24"/>
                  </a:lnTo>
                  <a:lnTo>
                    <a:pt x="55" y="22"/>
                  </a:lnTo>
                  <a:lnTo>
                    <a:pt x="63" y="22"/>
                  </a:lnTo>
                  <a:lnTo>
                    <a:pt x="63" y="21"/>
                  </a:lnTo>
                  <a:lnTo>
                    <a:pt x="82" y="22"/>
                  </a:lnTo>
                  <a:lnTo>
                    <a:pt x="84" y="14"/>
                  </a:lnTo>
                  <a:lnTo>
                    <a:pt x="91" y="14"/>
                  </a:lnTo>
                  <a:lnTo>
                    <a:pt x="92" y="4"/>
                  </a:lnTo>
                  <a:lnTo>
                    <a:pt x="101" y="4"/>
                  </a:lnTo>
                  <a:lnTo>
                    <a:pt x="113" y="2"/>
                  </a:lnTo>
                  <a:lnTo>
                    <a:pt x="123" y="4"/>
                  </a:lnTo>
                  <a:lnTo>
                    <a:pt x="127" y="2"/>
                  </a:lnTo>
                  <a:lnTo>
                    <a:pt x="135" y="0"/>
                  </a:lnTo>
                  <a:lnTo>
                    <a:pt x="132" y="14"/>
                  </a:lnTo>
                  <a:lnTo>
                    <a:pt x="135" y="16"/>
                  </a:lnTo>
                  <a:lnTo>
                    <a:pt x="135" y="19"/>
                  </a:lnTo>
                  <a:lnTo>
                    <a:pt x="142" y="21"/>
                  </a:lnTo>
                  <a:lnTo>
                    <a:pt x="142" y="29"/>
                  </a:lnTo>
                  <a:lnTo>
                    <a:pt x="147" y="31"/>
                  </a:lnTo>
                  <a:lnTo>
                    <a:pt x="142" y="36"/>
                  </a:lnTo>
                  <a:lnTo>
                    <a:pt x="137" y="53"/>
                  </a:lnTo>
                  <a:lnTo>
                    <a:pt x="135" y="70"/>
                  </a:lnTo>
                  <a:lnTo>
                    <a:pt x="203" y="81"/>
                  </a:lnTo>
                  <a:lnTo>
                    <a:pt x="202" y="86"/>
                  </a:lnTo>
                  <a:lnTo>
                    <a:pt x="197" y="91"/>
                  </a:lnTo>
                  <a:lnTo>
                    <a:pt x="197" y="94"/>
                  </a:lnTo>
                  <a:lnTo>
                    <a:pt x="195" y="94"/>
                  </a:lnTo>
                  <a:lnTo>
                    <a:pt x="193" y="99"/>
                  </a:lnTo>
                  <a:lnTo>
                    <a:pt x="192" y="99"/>
                  </a:lnTo>
                  <a:lnTo>
                    <a:pt x="188" y="103"/>
                  </a:lnTo>
                  <a:lnTo>
                    <a:pt x="188" y="106"/>
                  </a:lnTo>
                  <a:lnTo>
                    <a:pt x="186" y="108"/>
                  </a:lnTo>
                  <a:lnTo>
                    <a:pt x="183" y="115"/>
                  </a:lnTo>
                  <a:lnTo>
                    <a:pt x="139" y="110"/>
                  </a:lnTo>
                  <a:lnTo>
                    <a:pt x="0" y="8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90" name="Freeform 1922"/>
            <p:cNvSpPr>
              <a:spLocks/>
            </p:cNvSpPr>
            <p:nvPr/>
          </p:nvSpPr>
          <p:spPr bwMode="auto">
            <a:xfrm>
              <a:off x="2815" y="1813"/>
              <a:ext cx="32" cy="43"/>
            </a:xfrm>
            <a:custGeom>
              <a:avLst/>
              <a:gdLst/>
              <a:ahLst/>
              <a:cxnLst>
                <a:cxn ang="0">
                  <a:pos x="75" y="60"/>
                </a:cxn>
                <a:cxn ang="0">
                  <a:pos x="78" y="102"/>
                </a:cxn>
                <a:cxn ang="0">
                  <a:pos x="20" y="106"/>
                </a:cxn>
                <a:cxn ang="0">
                  <a:pos x="18" y="92"/>
                </a:cxn>
                <a:cxn ang="0">
                  <a:pos x="3" y="92"/>
                </a:cxn>
                <a:cxn ang="0">
                  <a:pos x="3" y="79"/>
                </a:cxn>
                <a:cxn ang="0">
                  <a:pos x="0" y="34"/>
                </a:cxn>
                <a:cxn ang="0">
                  <a:pos x="0" y="5"/>
                </a:cxn>
                <a:cxn ang="0">
                  <a:pos x="71" y="0"/>
                </a:cxn>
                <a:cxn ang="0">
                  <a:pos x="75" y="60"/>
                </a:cxn>
              </a:cxnLst>
              <a:rect l="0" t="0" r="r" b="b"/>
              <a:pathLst>
                <a:path w="78" h="106">
                  <a:moveTo>
                    <a:pt x="75" y="60"/>
                  </a:moveTo>
                  <a:lnTo>
                    <a:pt x="78" y="102"/>
                  </a:lnTo>
                  <a:lnTo>
                    <a:pt x="20" y="106"/>
                  </a:lnTo>
                  <a:lnTo>
                    <a:pt x="18" y="92"/>
                  </a:lnTo>
                  <a:lnTo>
                    <a:pt x="3" y="92"/>
                  </a:lnTo>
                  <a:lnTo>
                    <a:pt x="3" y="79"/>
                  </a:lnTo>
                  <a:lnTo>
                    <a:pt x="0" y="34"/>
                  </a:lnTo>
                  <a:lnTo>
                    <a:pt x="0" y="5"/>
                  </a:lnTo>
                  <a:lnTo>
                    <a:pt x="71" y="0"/>
                  </a:lnTo>
                  <a:lnTo>
                    <a:pt x="75" y="6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91" name="Freeform 1923"/>
            <p:cNvSpPr>
              <a:spLocks/>
            </p:cNvSpPr>
            <p:nvPr/>
          </p:nvSpPr>
          <p:spPr bwMode="auto">
            <a:xfrm>
              <a:off x="1967" y="1784"/>
              <a:ext cx="70" cy="65"/>
            </a:xfrm>
            <a:custGeom>
              <a:avLst/>
              <a:gdLst/>
              <a:ahLst/>
              <a:cxnLst>
                <a:cxn ang="0">
                  <a:pos x="1" y="140"/>
                </a:cxn>
                <a:cxn ang="0">
                  <a:pos x="0" y="140"/>
                </a:cxn>
                <a:cxn ang="0">
                  <a:pos x="8" y="78"/>
                </a:cxn>
                <a:cxn ang="0">
                  <a:pos x="6" y="78"/>
                </a:cxn>
                <a:cxn ang="0">
                  <a:pos x="13" y="22"/>
                </a:cxn>
                <a:cxn ang="0">
                  <a:pos x="10" y="22"/>
                </a:cxn>
                <a:cxn ang="0">
                  <a:pos x="12" y="0"/>
                </a:cxn>
                <a:cxn ang="0">
                  <a:pos x="56" y="5"/>
                </a:cxn>
                <a:cxn ang="0">
                  <a:pos x="99" y="10"/>
                </a:cxn>
                <a:cxn ang="0">
                  <a:pos x="100" y="13"/>
                </a:cxn>
                <a:cxn ang="0">
                  <a:pos x="100" y="20"/>
                </a:cxn>
                <a:cxn ang="0">
                  <a:pos x="102" y="23"/>
                </a:cxn>
                <a:cxn ang="0">
                  <a:pos x="100" y="30"/>
                </a:cxn>
                <a:cxn ang="0">
                  <a:pos x="102" y="35"/>
                </a:cxn>
                <a:cxn ang="0">
                  <a:pos x="104" y="41"/>
                </a:cxn>
                <a:cxn ang="0">
                  <a:pos x="102" y="46"/>
                </a:cxn>
                <a:cxn ang="0">
                  <a:pos x="111" y="51"/>
                </a:cxn>
                <a:cxn ang="0">
                  <a:pos x="109" y="56"/>
                </a:cxn>
                <a:cxn ang="0">
                  <a:pos x="112" y="59"/>
                </a:cxn>
                <a:cxn ang="0">
                  <a:pos x="117" y="63"/>
                </a:cxn>
                <a:cxn ang="0">
                  <a:pos x="117" y="66"/>
                </a:cxn>
                <a:cxn ang="0">
                  <a:pos x="119" y="66"/>
                </a:cxn>
                <a:cxn ang="0">
                  <a:pos x="126" y="66"/>
                </a:cxn>
                <a:cxn ang="0">
                  <a:pos x="131" y="68"/>
                </a:cxn>
                <a:cxn ang="0">
                  <a:pos x="133" y="71"/>
                </a:cxn>
                <a:cxn ang="0">
                  <a:pos x="135" y="73"/>
                </a:cxn>
                <a:cxn ang="0">
                  <a:pos x="133" y="76"/>
                </a:cxn>
                <a:cxn ang="0">
                  <a:pos x="138" y="76"/>
                </a:cxn>
                <a:cxn ang="0">
                  <a:pos x="138" y="82"/>
                </a:cxn>
                <a:cxn ang="0">
                  <a:pos x="140" y="82"/>
                </a:cxn>
                <a:cxn ang="0">
                  <a:pos x="145" y="83"/>
                </a:cxn>
                <a:cxn ang="0">
                  <a:pos x="146" y="85"/>
                </a:cxn>
                <a:cxn ang="0">
                  <a:pos x="150" y="87"/>
                </a:cxn>
                <a:cxn ang="0">
                  <a:pos x="152" y="92"/>
                </a:cxn>
                <a:cxn ang="0">
                  <a:pos x="155" y="95"/>
                </a:cxn>
                <a:cxn ang="0">
                  <a:pos x="155" y="99"/>
                </a:cxn>
                <a:cxn ang="0">
                  <a:pos x="158" y="102"/>
                </a:cxn>
                <a:cxn ang="0">
                  <a:pos x="157" y="107"/>
                </a:cxn>
                <a:cxn ang="0">
                  <a:pos x="158" y="109"/>
                </a:cxn>
                <a:cxn ang="0">
                  <a:pos x="162" y="112"/>
                </a:cxn>
                <a:cxn ang="0">
                  <a:pos x="167" y="111"/>
                </a:cxn>
                <a:cxn ang="0">
                  <a:pos x="169" y="112"/>
                </a:cxn>
                <a:cxn ang="0">
                  <a:pos x="169" y="121"/>
                </a:cxn>
                <a:cxn ang="0">
                  <a:pos x="172" y="121"/>
                </a:cxn>
                <a:cxn ang="0">
                  <a:pos x="172" y="124"/>
                </a:cxn>
                <a:cxn ang="0">
                  <a:pos x="174" y="128"/>
                </a:cxn>
                <a:cxn ang="0">
                  <a:pos x="170" y="133"/>
                </a:cxn>
                <a:cxn ang="0">
                  <a:pos x="174" y="136"/>
                </a:cxn>
                <a:cxn ang="0">
                  <a:pos x="172" y="162"/>
                </a:cxn>
                <a:cxn ang="0">
                  <a:pos x="1" y="140"/>
                </a:cxn>
              </a:cxnLst>
              <a:rect l="0" t="0" r="r" b="b"/>
              <a:pathLst>
                <a:path w="174" h="162">
                  <a:moveTo>
                    <a:pt x="1" y="140"/>
                  </a:moveTo>
                  <a:lnTo>
                    <a:pt x="0" y="140"/>
                  </a:lnTo>
                  <a:lnTo>
                    <a:pt x="8" y="78"/>
                  </a:lnTo>
                  <a:lnTo>
                    <a:pt x="6" y="78"/>
                  </a:lnTo>
                  <a:lnTo>
                    <a:pt x="13" y="22"/>
                  </a:lnTo>
                  <a:lnTo>
                    <a:pt x="10" y="22"/>
                  </a:lnTo>
                  <a:lnTo>
                    <a:pt x="12" y="0"/>
                  </a:lnTo>
                  <a:lnTo>
                    <a:pt x="56" y="5"/>
                  </a:lnTo>
                  <a:lnTo>
                    <a:pt x="99" y="10"/>
                  </a:lnTo>
                  <a:lnTo>
                    <a:pt x="100" y="13"/>
                  </a:lnTo>
                  <a:lnTo>
                    <a:pt x="100" y="20"/>
                  </a:lnTo>
                  <a:lnTo>
                    <a:pt x="102" y="23"/>
                  </a:lnTo>
                  <a:lnTo>
                    <a:pt x="100" y="30"/>
                  </a:lnTo>
                  <a:lnTo>
                    <a:pt x="102" y="35"/>
                  </a:lnTo>
                  <a:lnTo>
                    <a:pt x="104" y="41"/>
                  </a:lnTo>
                  <a:lnTo>
                    <a:pt x="102" y="46"/>
                  </a:lnTo>
                  <a:lnTo>
                    <a:pt x="111" y="51"/>
                  </a:lnTo>
                  <a:lnTo>
                    <a:pt x="109" y="56"/>
                  </a:lnTo>
                  <a:lnTo>
                    <a:pt x="112" y="59"/>
                  </a:lnTo>
                  <a:lnTo>
                    <a:pt x="117" y="63"/>
                  </a:lnTo>
                  <a:lnTo>
                    <a:pt x="117" y="66"/>
                  </a:lnTo>
                  <a:lnTo>
                    <a:pt x="119" y="66"/>
                  </a:lnTo>
                  <a:lnTo>
                    <a:pt x="126" y="66"/>
                  </a:lnTo>
                  <a:lnTo>
                    <a:pt x="131" y="68"/>
                  </a:lnTo>
                  <a:lnTo>
                    <a:pt x="133" y="71"/>
                  </a:lnTo>
                  <a:lnTo>
                    <a:pt x="135" y="73"/>
                  </a:lnTo>
                  <a:lnTo>
                    <a:pt x="133" y="76"/>
                  </a:lnTo>
                  <a:lnTo>
                    <a:pt x="138" y="76"/>
                  </a:lnTo>
                  <a:lnTo>
                    <a:pt x="138" y="82"/>
                  </a:lnTo>
                  <a:lnTo>
                    <a:pt x="140" y="82"/>
                  </a:lnTo>
                  <a:lnTo>
                    <a:pt x="145" y="83"/>
                  </a:lnTo>
                  <a:lnTo>
                    <a:pt x="146" y="85"/>
                  </a:lnTo>
                  <a:lnTo>
                    <a:pt x="150" y="87"/>
                  </a:lnTo>
                  <a:lnTo>
                    <a:pt x="152" y="92"/>
                  </a:lnTo>
                  <a:lnTo>
                    <a:pt x="155" y="95"/>
                  </a:lnTo>
                  <a:lnTo>
                    <a:pt x="155" y="99"/>
                  </a:lnTo>
                  <a:lnTo>
                    <a:pt x="158" y="102"/>
                  </a:lnTo>
                  <a:lnTo>
                    <a:pt x="157" y="107"/>
                  </a:lnTo>
                  <a:lnTo>
                    <a:pt x="158" y="109"/>
                  </a:lnTo>
                  <a:lnTo>
                    <a:pt x="162" y="112"/>
                  </a:lnTo>
                  <a:lnTo>
                    <a:pt x="167" y="111"/>
                  </a:lnTo>
                  <a:lnTo>
                    <a:pt x="169" y="112"/>
                  </a:lnTo>
                  <a:lnTo>
                    <a:pt x="169" y="121"/>
                  </a:lnTo>
                  <a:lnTo>
                    <a:pt x="172" y="121"/>
                  </a:lnTo>
                  <a:lnTo>
                    <a:pt x="172" y="124"/>
                  </a:lnTo>
                  <a:lnTo>
                    <a:pt x="174" y="128"/>
                  </a:lnTo>
                  <a:lnTo>
                    <a:pt x="170" y="133"/>
                  </a:lnTo>
                  <a:lnTo>
                    <a:pt x="174" y="136"/>
                  </a:lnTo>
                  <a:lnTo>
                    <a:pt x="172" y="162"/>
                  </a:lnTo>
                  <a:lnTo>
                    <a:pt x="1" y="14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92" name="Freeform 1924"/>
            <p:cNvSpPr>
              <a:spLocks/>
            </p:cNvSpPr>
            <p:nvPr/>
          </p:nvSpPr>
          <p:spPr bwMode="auto">
            <a:xfrm>
              <a:off x="2007" y="1788"/>
              <a:ext cx="88" cy="40"/>
            </a:xfrm>
            <a:custGeom>
              <a:avLst/>
              <a:gdLst/>
              <a:ahLst/>
              <a:cxnLst>
                <a:cxn ang="0">
                  <a:pos x="222" y="27"/>
                </a:cxn>
                <a:cxn ang="0">
                  <a:pos x="220" y="46"/>
                </a:cxn>
                <a:cxn ang="0">
                  <a:pos x="222" y="48"/>
                </a:cxn>
                <a:cxn ang="0">
                  <a:pos x="215" y="101"/>
                </a:cxn>
                <a:cxn ang="0">
                  <a:pos x="53" y="82"/>
                </a:cxn>
                <a:cxn ang="0">
                  <a:pos x="51" y="77"/>
                </a:cxn>
                <a:cxn ang="0">
                  <a:pos x="47" y="75"/>
                </a:cxn>
                <a:cxn ang="0">
                  <a:pos x="46" y="73"/>
                </a:cxn>
                <a:cxn ang="0">
                  <a:pos x="41" y="72"/>
                </a:cxn>
                <a:cxn ang="0">
                  <a:pos x="39" y="72"/>
                </a:cxn>
                <a:cxn ang="0">
                  <a:pos x="39" y="66"/>
                </a:cxn>
                <a:cxn ang="0">
                  <a:pos x="34" y="66"/>
                </a:cxn>
                <a:cxn ang="0">
                  <a:pos x="36" y="63"/>
                </a:cxn>
                <a:cxn ang="0">
                  <a:pos x="34" y="61"/>
                </a:cxn>
                <a:cxn ang="0">
                  <a:pos x="32" y="58"/>
                </a:cxn>
                <a:cxn ang="0">
                  <a:pos x="27" y="56"/>
                </a:cxn>
                <a:cxn ang="0">
                  <a:pos x="20" y="56"/>
                </a:cxn>
                <a:cxn ang="0">
                  <a:pos x="18" y="56"/>
                </a:cxn>
                <a:cxn ang="0">
                  <a:pos x="18" y="53"/>
                </a:cxn>
                <a:cxn ang="0">
                  <a:pos x="13" y="49"/>
                </a:cxn>
                <a:cxn ang="0">
                  <a:pos x="10" y="46"/>
                </a:cxn>
                <a:cxn ang="0">
                  <a:pos x="12" y="41"/>
                </a:cxn>
                <a:cxn ang="0">
                  <a:pos x="3" y="36"/>
                </a:cxn>
                <a:cxn ang="0">
                  <a:pos x="5" y="31"/>
                </a:cxn>
                <a:cxn ang="0">
                  <a:pos x="3" y="25"/>
                </a:cxn>
                <a:cxn ang="0">
                  <a:pos x="1" y="20"/>
                </a:cxn>
                <a:cxn ang="0">
                  <a:pos x="3" y="13"/>
                </a:cxn>
                <a:cxn ang="0">
                  <a:pos x="1" y="10"/>
                </a:cxn>
                <a:cxn ang="0">
                  <a:pos x="1" y="3"/>
                </a:cxn>
                <a:cxn ang="0">
                  <a:pos x="0" y="0"/>
                </a:cxn>
                <a:cxn ang="0">
                  <a:pos x="194" y="24"/>
                </a:cxn>
                <a:cxn ang="0">
                  <a:pos x="222" y="27"/>
                </a:cxn>
              </a:cxnLst>
              <a:rect l="0" t="0" r="r" b="b"/>
              <a:pathLst>
                <a:path w="222" h="101">
                  <a:moveTo>
                    <a:pt x="222" y="27"/>
                  </a:moveTo>
                  <a:lnTo>
                    <a:pt x="220" y="46"/>
                  </a:lnTo>
                  <a:lnTo>
                    <a:pt x="222" y="48"/>
                  </a:lnTo>
                  <a:lnTo>
                    <a:pt x="215" y="101"/>
                  </a:lnTo>
                  <a:lnTo>
                    <a:pt x="53" y="82"/>
                  </a:lnTo>
                  <a:lnTo>
                    <a:pt x="51" y="77"/>
                  </a:lnTo>
                  <a:lnTo>
                    <a:pt x="47" y="75"/>
                  </a:lnTo>
                  <a:lnTo>
                    <a:pt x="46" y="73"/>
                  </a:lnTo>
                  <a:lnTo>
                    <a:pt x="41" y="72"/>
                  </a:lnTo>
                  <a:lnTo>
                    <a:pt x="39" y="72"/>
                  </a:lnTo>
                  <a:lnTo>
                    <a:pt x="39" y="66"/>
                  </a:lnTo>
                  <a:lnTo>
                    <a:pt x="34" y="66"/>
                  </a:lnTo>
                  <a:lnTo>
                    <a:pt x="36" y="63"/>
                  </a:lnTo>
                  <a:lnTo>
                    <a:pt x="34" y="61"/>
                  </a:lnTo>
                  <a:lnTo>
                    <a:pt x="32" y="58"/>
                  </a:lnTo>
                  <a:lnTo>
                    <a:pt x="27" y="56"/>
                  </a:lnTo>
                  <a:lnTo>
                    <a:pt x="20" y="56"/>
                  </a:lnTo>
                  <a:lnTo>
                    <a:pt x="18" y="56"/>
                  </a:lnTo>
                  <a:lnTo>
                    <a:pt x="18" y="53"/>
                  </a:lnTo>
                  <a:lnTo>
                    <a:pt x="13" y="49"/>
                  </a:lnTo>
                  <a:lnTo>
                    <a:pt x="10" y="46"/>
                  </a:lnTo>
                  <a:lnTo>
                    <a:pt x="12" y="41"/>
                  </a:lnTo>
                  <a:lnTo>
                    <a:pt x="3" y="36"/>
                  </a:lnTo>
                  <a:lnTo>
                    <a:pt x="5" y="31"/>
                  </a:lnTo>
                  <a:lnTo>
                    <a:pt x="3" y="25"/>
                  </a:lnTo>
                  <a:lnTo>
                    <a:pt x="1" y="20"/>
                  </a:lnTo>
                  <a:lnTo>
                    <a:pt x="3" y="13"/>
                  </a:lnTo>
                  <a:lnTo>
                    <a:pt x="1" y="10"/>
                  </a:lnTo>
                  <a:lnTo>
                    <a:pt x="1" y="3"/>
                  </a:lnTo>
                  <a:lnTo>
                    <a:pt x="0" y="0"/>
                  </a:lnTo>
                  <a:lnTo>
                    <a:pt x="194" y="24"/>
                  </a:lnTo>
                  <a:lnTo>
                    <a:pt x="222" y="2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93" name="Freeform 1925"/>
            <p:cNvSpPr>
              <a:spLocks/>
            </p:cNvSpPr>
            <p:nvPr/>
          </p:nvSpPr>
          <p:spPr bwMode="auto">
            <a:xfrm>
              <a:off x="2726" y="1830"/>
              <a:ext cx="33" cy="22"/>
            </a:xfrm>
            <a:custGeom>
              <a:avLst/>
              <a:gdLst/>
              <a:ahLst/>
              <a:cxnLst>
                <a:cxn ang="0">
                  <a:pos x="78" y="0"/>
                </a:cxn>
                <a:cxn ang="0">
                  <a:pos x="80" y="29"/>
                </a:cxn>
                <a:cxn ang="0">
                  <a:pos x="82" y="53"/>
                </a:cxn>
                <a:cxn ang="0">
                  <a:pos x="60" y="55"/>
                </a:cxn>
                <a:cxn ang="0">
                  <a:pos x="56" y="51"/>
                </a:cxn>
                <a:cxn ang="0">
                  <a:pos x="37" y="49"/>
                </a:cxn>
                <a:cxn ang="0">
                  <a:pos x="24" y="43"/>
                </a:cxn>
                <a:cxn ang="0">
                  <a:pos x="22" y="38"/>
                </a:cxn>
                <a:cxn ang="0">
                  <a:pos x="8" y="27"/>
                </a:cxn>
                <a:cxn ang="0">
                  <a:pos x="0" y="20"/>
                </a:cxn>
                <a:cxn ang="0">
                  <a:pos x="5" y="7"/>
                </a:cxn>
                <a:cxn ang="0">
                  <a:pos x="5" y="2"/>
                </a:cxn>
                <a:cxn ang="0">
                  <a:pos x="78" y="0"/>
                </a:cxn>
              </a:cxnLst>
              <a:rect l="0" t="0" r="r" b="b"/>
              <a:pathLst>
                <a:path w="82" h="55">
                  <a:moveTo>
                    <a:pt x="78" y="0"/>
                  </a:moveTo>
                  <a:lnTo>
                    <a:pt x="80" y="29"/>
                  </a:lnTo>
                  <a:lnTo>
                    <a:pt x="82" y="53"/>
                  </a:lnTo>
                  <a:lnTo>
                    <a:pt x="60" y="55"/>
                  </a:lnTo>
                  <a:lnTo>
                    <a:pt x="56" y="51"/>
                  </a:lnTo>
                  <a:lnTo>
                    <a:pt x="37" y="49"/>
                  </a:lnTo>
                  <a:lnTo>
                    <a:pt x="24" y="43"/>
                  </a:lnTo>
                  <a:lnTo>
                    <a:pt x="22" y="38"/>
                  </a:lnTo>
                  <a:lnTo>
                    <a:pt x="8" y="27"/>
                  </a:lnTo>
                  <a:lnTo>
                    <a:pt x="0" y="20"/>
                  </a:lnTo>
                  <a:lnTo>
                    <a:pt x="5" y="7"/>
                  </a:lnTo>
                  <a:lnTo>
                    <a:pt x="5" y="2"/>
                  </a:lnTo>
                  <a:lnTo>
                    <a:pt x="78"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94" name="Freeform 1926"/>
            <p:cNvSpPr>
              <a:spLocks/>
            </p:cNvSpPr>
            <p:nvPr/>
          </p:nvSpPr>
          <p:spPr bwMode="auto">
            <a:xfrm>
              <a:off x="2780" y="1827"/>
              <a:ext cx="37" cy="19"/>
            </a:xfrm>
            <a:custGeom>
              <a:avLst/>
              <a:gdLst/>
              <a:ahLst/>
              <a:cxnLst>
                <a:cxn ang="0">
                  <a:pos x="18" y="48"/>
                </a:cxn>
                <a:cxn ang="0">
                  <a:pos x="4" y="48"/>
                </a:cxn>
                <a:cxn ang="0">
                  <a:pos x="2" y="34"/>
                </a:cxn>
                <a:cxn ang="0">
                  <a:pos x="0" y="4"/>
                </a:cxn>
                <a:cxn ang="0">
                  <a:pos x="88" y="0"/>
                </a:cxn>
                <a:cxn ang="0">
                  <a:pos x="91" y="45"/>
                </a:cxn>
                <a:cxn ang="0">
                  <a:pos x="62" y="46"/>
                </a:cxn>
                <a:cxn ang="0">
                  <a:pos x="18" y="48"/>
                </a:cxn>
              </a:cxnLst>
              <a:rect l="0" t="0" r="r" b="b"/>
              <a:pathLst>
                <a:path w="91" h="48">
                  <a:moveTo>
                    <a:pt x="18" y="48"/>
                  </a:moveTo>
                  <a:lnTo>
                    <a:pt x="4" y="48"/>
                  </a:lnTo>
                  <a:lnTo>
                    <a:pt x="2" y="34"/>
                  </a:lnTo>
                  <a:lnTo>
                    <a:pt x="0" y="4"/>
                  </a:lnTo>
                  <a:lnTo>
                    <a:pt x="88" y="0"/>
                  </a:lnTo>
                  <a:lnTo>
                    <a:pt x="91" y="45"/>
                  </a:lnTo>
                  <a:lnTo>
                    <a:pt x="62" y="46"/>
                  </a:lnTo>
                  <a:lnTo>
                    <a:pt x="18" y="4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95" name="Freeform 1927"/>
            <p:cNvSpPr>
              <a:spLocks/>
            </p:cNvSpPr>
            <p:nvPr/>
          </p:nvSpPr>
          <p:spPr bwMode="auto">
            <a:xfrm>
              <a:off x="2845" y="1836"/>
              <a:ext cx="30" cy="30"/>
            </a:xfrm>
            <a:custGeom>
              <a:avLst/>
              <a:gdLst/>
              <a:ahLst/>
              <a:cxnLst>
                <a:cxn ang="0">
                  <a:pos x="0" y="4"/>
                </a:cxn>
                <a:cxn ang="0">
                  <a:pos x="56" y="0"/>
                </a:cxn>
                <a:cxn ang="0">
                  <a:pos x="59" y="29"/>
                </a:cxn>
                <a:cxn ang="0">
                  <a:pos x="73" y="28"/>
                </a:cxn>
                <a:cxn ang="0">
                  <a:pos x="75" y="72"/>
                </a:cxn>
                <a:cxn ang="0">
                  <a:pos x="56" y="72"/>
                </a:cxn>
                <a:cxn ang="0">
                  <a:pos x="5" y="75"/>
                </a:cxn>
                <a:cxn ang="0">
                  <a:pos x="3" y="46"/>
                </a:cxn>
                <a:cxn ang="0">
                  <a:pos x="0" y="4"/>
                </a:cxn>
              </a:cxnLst>
              <a:rect l="0" t="0" r="r" b="b"/>
              <a:pathLst>
                <a:path w="75" h="75">
                  <a:moveTo>
                    <a:pt x="0" y="4"/>
                  </a:moveTo>
                  <a:lnTo>
                    <a:pt x="56" y="0"/>
                  </a:lnTo>
                  <a:lnTo>
                    <a:pt x="59" y="29"/>
                  </a:lnTo>
                  <a:lnTo>
                    <a:pt x="73" y="28"/>
                  </a:lnTo>
                  <a:lnTo>
                    <a:pt x="75" y="72"/>
                  </a:lnTo>
                  <a:lnTo>
                    <a:pt x="56" y="72"/>
                  </a:lnTo>
                  <a:lnTo>
                    <a:pt x="5" y="75"/>
                  </a:lnTo>
                  <a:lnTo>
                    <a:pt x="3" y="46"/>
                  </a:lnTo>
                  <a:lnTo>
                    <a:pt x="0" y="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96" name="Freeform 1928"/>
            <p:cNvSpPr>
              <a:spLocks/>
            </p:cNvSpPr>
            <p:nvPr/>
          </p:nvSpPr>
          <p:spPr bwMode="auto">
            <a:xfrm>
              <a:off x="2805" y="1845"/>
              <a:ext cx="42" cy="35"/>
            </a:xfrm>
            <a:custGeom>
              <a:avLst/>
              <a:gdLst/>
              <a:ahLst/>
              <a:cxnLst>
                <a:cxn ang="0">
                  <a:pos x="7" y="88"/>
                </a:cxn>
                <a:cxn ang="0">
                  <a:pos x="5" y="59"/>
                </a:cxn>
                <a:cxn ang="0">
                  <a:pos x="3" y="59"/>
                </a:cxn>
                <a:cxn ang="0">
                  <a:pos x="0" y="1"/>
                </a:cxn>
                <a:cxn ang="0">
                  <a:pos x="29" y="0"/>
                </a:cxn>
                <a:cxn ang="0">
                  <a:pos x="29" y="13"/>
                </a:cxn>
                <a:cxn ang="0">
                  <a:pos x="44" y="13"/>
                </a:cxn>
                <a:cxn ang="0">
                  <a:pos x="46" y="27"/>
                </a:cxn>
                <a:cxn ang="0">
                  <a:pos x="104" y="23"/>
                </a:cxn>
                <a:cxn ang="0">
                  <a:pos x="106" y="52"/>
                </a:cxn>
                <a:cxn ang="0">
                  <a:pos x="106" y="68"/>
                </a:cxn>
                <a:cxn ang="0">
                  <a:pos x="36" y="71"/>
                </a:cxn>
                <a:cxn ang="0">
                  <a:pos x="31" y="73"/>
                </a:cxn>
                <a:cxn ang="0">
                  <a:pos x="27" y="76"/>
                </a:cxn>
                <a:cxn ang="0">
                  <a:pos x="27" y="87"/>
                </a:cxn>
                <a:cxn ang="0">
                  <a:pos x="7" y="88"/>
                </a:cxn>
              </a:cxnLst>
              <a:rect l="0" t="0" r="r" b="b"/>
              <a:pathLst>
                <a:path w="106" h="88">
                  <a:moveTo>
                    <a:pt x="7" y="88"/>
                  </a:moveTo>
                  <a:lnTo>
                    <a:pt x="5" y="59"/>
                  </a:lnTo>
                  <a:lnTo>
                    <a:pt x="3" y="59"/>
                  </a:lnTo>
                  <a:lnTo>
                    <a:pt x="0" y="1"/>
                  </a:lnTo>
                  <a:lnTo>
                    <a:pt x="29" y="0"/>
                  </a:lnTo>
                  <a:lnTo>
                    <a:pt x="29" y="13"/>
                  </a:lnTo>
                  <a:lnTo>
                    <a:pt x="44" y="13"/>
                  </a:lnTo>
                  <a:lnTo>
                    <a:pt x="46" y="27"/>
                  </a:lnTo>
                  <a:lnTo>
                    <a:pt x="104" y="23"/>
                  </a:lnTo>
                  <a:lnTo>
                    <a:pt x="106" y="52"/>
                  </a:lnTo>
                  <a:lnTo>
                    <a:pt x="106" y="68"/>
                  </a:lnTo>
                  <a:lnTo>
                    <a:pt x="36" y="71"/>
                  </a:lnTo>
                  <a:lnTo>
                    <a:pt x="31" y="73"/>
                  </a:lnTo>
                  <a:lnTo>
                    <a:pt x="27" y="76"/>
                  </a:lnTo>
                  <a:lnTo>
                    <a:pt x="27" y="87"/>
                  </a:lnTo>
                  <a:lnTo>
                    <a:pt x="7" y="8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97" name="Freeform 1929"/>
            <p:cNvSpPr>
              <a:spLocks/>
            </p:cNvSpPr>
            <p:nvPr/>
          </p:nvSpPr>
          <p:spPr bwMode="auto">
            <a:xfrm>
              <a:off x="2847" y="1864"/>
              <a:ext cx="28" cy="43"/>
            </a:xfrm>
            <a:custGeom>
              <a:avLst/>
              <a:gdLst/>
              <a:ahLst/>
              <a:cxnLst>
                <a:cxn ang="0">
                  <a:pos x="5" y="106"/>
                </a:cxn>
                <a:cxn ang="0">
                  <a:pos x="5" y="92"/>
                </a:cxn>
                <a:cxn ang="0">
                  <a:pos x="0" y="19"/>
                </a:cxn>
                <a:cxn ang="0">
                  <a:pos x="0" y="3"/>
                </a:cxn>
                <a:cxn ang="0">
                  <a:pos x="51" y="0"/>
                </a:cxn>
                <a:cxn ang="0">
                  <a:pos x="51" y="3"/>
                </a:cxn>
                <a:cxn ang="0">
                  <a:pos x="49" y="7"/>
                </a:cxn>
                <a:cxn ang="0">
                  <a:pos x="49" y="12"/>
                </a:cxn>
                <a:cxn ang="0">
                  <a:pos x="48" y="15"/>
                </a:cxn>
                <a:cxn ang="0">
                  <a:pos x="43" y="15"/>
                </a:cxn>
                <a:cxn ang="0">
                  <a:pos x="43" y="21"/>
                </a:cxn>
                <a:cxn ang="0">
                  <a:pos x="37" y="26"/>
                </a:cxn>
                <a:cxn ang="0">
                  <a:pos x="37" y="34"/>
                </a:cxn>
                <a:cxn ang="0">
                  <a:pos x="39" y="41"/>
                </a:cxn>
                <a:cxn ang="0">
                  <a:pos x="44" y="44"/>
                </a:cxn>
                <a:cxn ang="0">
                  <a:pos x="46" y="55"/>
                </a:cxn>
                <a:cxn ang="0">
                  <a:pos x="44" y="58"/>
                </a:cxn>
                <a:cxn ang="0">
                  <a:pos x="48" y="65"/>
                </a:cxn>
                <a:cxn ang="0">
                  <a:pos x="61" y="82"/>
                </a:cxn>
                <a:cxn ang="0">
                  <a:pos x="65" y="94"/>
                </a:cxn>
                <a:cxn ang="0">
                  <a:pos x="70" y="99"/>
                </a:cxn>
                <a:cxn ang="0">
                  <a:pos x="70" y="102"/>
                </a:cxn>
                <a:cxn ang="0">
                  <a:pos x="5" y="106"/>
                </a:cxn>
              </a:cxnLst>
              <a:rect l="0" t="0" r="r" b="b"/>
              <a:pathLst>
                <a:path w="70" h="106">
                  <a:moveTo>
                    <a:pt x="5" y="106"/>
                  </a:moveTo>
                  <a:lnTo>
                    <a:pt x="5" y="92"/>
                  </a:lnTo>
                  <a:lnTo>
                    <a:pt x="0" y="19"/>
                  </a:lnTo>
                  <a:lnTo>
                    <a:pt x="0" y="3"/>
                  </a:lnTo>
                  <a:lnTo>
                    <a:pt x="51" y="0"/>
                  </a:lnTo>
                  <a:lnTo>
                    <a:pt x="51" y="3"/>
                  </a:lnTo>
                  <a:lnTo>
                    <a:pt x="49" y="7"/>
                  </a:lnTo>
                  <a:lnTo>
                    <a:pt x="49" y="12"/>
                  </a:lnTo>
                  <a:lnTo>
                    <a:pt x="48" y="15"/>
                  </a:lnTo>
                  <a:lnTo>
                    <a:pt x="43" y="15"/>
                  </a:lnTo>
                  <a:lnTo>
                    <a:pt x="43" y="21"/>
                  </a:lnTo>
                  <a:lnTo>
                    <a:pt x="37" y="26"/>
                  </a:lnTo>
                  <a:lnTo>
                    <a:pt x="37" y="34"/>
                  </a:lnTo>
                  <a:lnTo>
                    <a:pt x="39" y="41"/>
                  </a:lnTo>
                  <a:lnTo>
                    <a:pt x="44" y="44"/>
                  </a:lnTo>
                  <a:lnTo>
                    <a:pt x="46" y="55"/>
                  </a:lnTo>
                  <a:lnTo>
                    <a:pt x="44" y="58"/>
                  </a:lnTo>
                  <a:lnTo>
                    <a:pt x="48" y="65"/>
                  </a:lnTo>
                  <a:lnTo>
                    <a:pt x="61" y="82"/>
                  </a:lnTo>
                  <a:lnTo>
                    <a:pt x="65" y="94"/>
                  </a:lnTo>
                  <a:lnTo>
                    <a:pt x="70" y="99"/>
                  </a:lnTo>
                  <a:lnTo>
                    <a:pt x="70" y="102"/>
                  </a:lnTo>
                  <a:lnTo>
                    <a:pt x="5" y="10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98" name="Freeform 1930"/>
            <p:cNvSpPr>
              <a:spLocks/>
            </p:cNvSpPr>
            <p:nvPr/>
          </p:nvSpPr>
          <p:spPr bwMode="auto">
            <a:xfrm>
              <a:off x="2816" y="1872"/>
              <a:ext cx="33" cy="31"/>
            </a:xfrm>
            <a:custGeom>
              <a:avLst/>
              <a:gdLst/>
              <a:ahLst/>
              <a:cxnLst>
                <a:cxn ang="0">
                  <a:pos x="11" y="77"/>
                </a:cxn>
                <a:cxn ang="0">
                  <a:pos x="7" y="19"/>
                </a:cxn>
                <a:cxn ang="0">
                  <a:pos x="0" y="19"/>
                </a:cxn>
                <a:cxn ang="0">
                  <a:pos x="0" y="8"/>
                </a:cxn>
                <a:cxn ang="0">
                  <a:pos x="4" y="5"/>
                </a:cxn>
                <a:cxn ang="0">
                  <a:pos x="9" y="3"/>
                </a:cxn>
                <a:cxn ang="0">
                  <a:pos x="79" y="0"/>
                </a:cxn>
                <a:cxn ang="0">
                  <a:pos x="84" y="73"/>
                </a:cxn>
                <a:cxn ang="0">
                  <a:pos x="69" y="75"/>
                </a:cxn>
                <a:cxn ang="0">
                  <a:pos x="11" y="77"/>
                </a:cxn>
              </a:cxnLst>
              <a:rect l="0" t="0" r="r" b="b"/>
              <a:pathLst>
                <a:path w="84" h="77">
                  <a:moveTo>
                    <a:pt x="11" y="77"/>
                  </a:moveTo>
                  <a:lnTo>
                    <a:pt x="7" y="19"/>
                  </a:lnTo>
                  <a:lnTo>
                    <a:pt x="0" y="19"/>
                  </a:lnTo>
                  <a:lnTo>
                    <a:pt x="0" y="8"/>
                  </a:lnTo>
                  <a:lnTo>
                    <a:pt x="4" y="5"/>
                  </a:lnTo>
                  <a:lnTo>
                    <a:pt x="9" y="3"/>
                  </a:lnTo>
                  <a:lnTo>
                    <a:pt x="79" y="0"/>
                  </a:lnTo>
                  <a:lnTo>
                    <a:pt x="84" y="73"/>
                  </a:lnTo>
                  <a:lnTo>
                    <a:pt x="69" y="75"/>
                  </a:lnTo>
                  <a:lnTo>
                    <a:pt x="11" y="7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699" name="Freeform 1931"/>
            <p:cNvSpPr>
              <a:spLocks/>
            </p:cNvSpPr>
            <p:nvPr/>
          </p:nvSpPr>
          <p:spPr bwMode="auto">
            <a:xfrm>
              <a:off x="2794" y="1880"/>
              <a:ext cx="26" cy="24"/>
            </a:xfrm>
            <a:custGeom>
              <a:avLst/>
              <a:gdLst/>
              <a:ahLst/>
              <a:cxnLst>
                <a:cxn ang="0">
                  <a:pos x="65" y="58"/>
                </a:cxn>
                <a:cxn ang="0">
                  <a:pos x="24" y="61"/>
                </a:cxn>
                <a:cxn ang="0">
                  <a:pos x="24" y="51"/>
                </a:cxn>
                <a:cxn ang="0">
                  <a:pos x="18" y="41"/>
                </a:cxn>
                <a:cxn ang="0">
                  <a:pos x="6" y="24"/>
                </a:cxn>
                <a:cxn ang="0">
                  <a:pos x="0" y="18"/>
                </a:cxn>
                <a:cxn ang="0">
                  <a:pos x="12" y="17"/>
                </a:cxn>
                <a:cxn ang="0">
                  <a:pos x="10" y="10"/>
                </a:cxn>
                <a:cxn ang="0">
                  <a:pos x="12" y="6"/>
                </a:cxn>
                <a:cxn ang="0">
                  <a:pos x="15" y="3"/>
                </a:cxn>
                <a:cxn ang="0">
                  <a:pos x="20" y="3"/>
                </a:cxn>
                <a:cxn ang="0">
                  <a:pos x="24" y="5"/>
                </a:cxn>
                <a:cxn ang="0">
                  <a:pos x="29" y="0"/>
                </a:cxn>
                <a:cxn ang="0">
                  <a:pos x="34" y="1"/>
                </a:cxn>
                <a:cxn ang="0">
                  <a:pos x="54" y="0"/>
                </a:cxn>
                <a:cxn ang="0">
                  <a:pos x="61" y="0"/>
                </a:cxn>
                <a:cxn ang="0">
                  <a:pos x="65" y="58"/>
                </a:cxn>
              </a:cxnLst>
              <a:rect l="0" t="0" r="r" b="b"/>
              <a:pathLst>
                <a:path w="65" h="61">
                  <a:moveTo>
                    <a:pt x="65" y="58"/>
                  </a:moveTo>
                  <a:lnTo>
                    <a:pt x="24" y="61"/>
                  </a:lnTo>
                  <a:lnTo>
                    <a:pt x="24" y="51"/>
                  </a:lnTo>
                  <a:lnTo>
                    <a:pt x="18" y="41"/>
                  </a:lnTo>
                  <a:lnTo>
                    <a:pt x="6" y="24"/>
                  </a:lnTo>
                  <a:lnTo>
                    <a:pt x="0" y="18"/>
                  </a:lnTo>
                  <a:lnTo>
                    <a:pt x="12" y="17"/>
                  </a:lnTo>
                  <a:lnTo>
                    <a:pt x="10" y="10"/>
                  </a:lnTo>
                  <a:lnTo>
                    <a:pt x="12" y="6"/>
                  </a:lnTo>
                  <a:lnTo>
                    <a:pt x="15" y="3"/>
                  </a:lnTo>
                  <a:lnTo>
                    <a:pt x="20" y="3"/>
                  </a:lnTo>
                  <a:lnTo>
                    <a:pt x="24" y="5"/>
                  </a:lnTo>
                  <a:lnTo>
                    <a:pt x="29" y="0"/>
                  </a:lnTo>
                  <a:lnTo>
                    <a:pt x="34" y="1"/>
                  </a:lnTo>
                  <a:lnTo>
                    <a:pt x="54" y="0"/>
                  </a:lnTo>
                  <a:lnTo>
                    <a:pt x="61" y="0"/>
                  </a:lnTo>
                  <a:lnTo>
                    <a:pt x="65"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00" name="Freeform 1932"/>
            <p:cNvSpPr>
              <a:spLocks/>
            </p:cNvSpPr>
            <p:nvPr/>
          </p:nvSpPr>
          <p:spPr bwMode="auto">
            <a:xfrm>
              <a:off x="1929" y="1844"/>
              <a:ext cx="81" cy="48"/>
            </a:xfrm>
            <a:custGeom>
              <a:avLst/>
              <a:gdLst/>
              <a:ahLst/>
              <a:cxnLst>
                <a:cxn ang="0">
                  <a:pos x="200" y="114"/>
                </a:cxn>
                <a:cxn ang="0">
                  <a:pos x="198" y="119"/>
                </a:cxn>
                <a:cxn ang="0">
                  <a:pos x="131" y="111"/>
                </a:cxn>
                <a:cxn ang="0">
                  <a:pos x="131" y="113"/>
                </a:cxn>
                <a:cxn ang="0">
                  <a:pos x="108" y="111"/>
                </a:cxn>
                <a:cxn ang="0">
                  <a:pos x="108" y="107"/>
                </a:cxn>
                <a:cxn ang="0">
                  <a:pos x="94" y="106"/>
                </a:cxn>
                <a:cxn ang="0">
                  <a:pos x="94" y="101"/>
                </a:cxn>
                <a:cxn ang="0">
                  <a:pos x="80" y="99"/>
                </a:cxn>
                <a:cxn ang="0">
                  <a:pos x="80" y="94"/>
                </a:cxn>
                <a:cxn ang="0">
                  <a:pos x="68" y="92"/>
                </a:cxn>
                <a:cxn ang="0">
                  <a:pos x="68" y="85"/>
                </a:cxn>
                <a:cxn ang="0">
                  <a:pos x="53" y="83"/>
                </a:cxn>
                <a:cxn ang="0">
                  <a:pos x="55" y="78"/>
                </a:cxn>
                <a:cxn ang="0">
                  <a:pos x="39" y="77"/>
                </a:cxn>
                <a:cxn ang="0">
                  <a:pos x="41" y="73"/>
                </a:cxn>
                <a:cxn ang="0">
                  <a:pos x="12" y="70"/>
                </a:cxn>
                <a:cxn ang="0">
                  <a:pos x="14" y="58"/>
                </a:cxn>
                <a:cxn ang="0">
                  <a:pos x="10" y="54"/>
                </a:cxn>
                <a:cxn ang="0">
                  <a:pos x="9" y="46"/>
                </a:cxn>
                <a:cxn ang="0">
                  <a:pos x="5" y="44"/>
                </a:cxn>
                <a:cxn ang="0">
                  <a:pos x="3" y="39"/>
                </a:cxn>
                <a:cxn ang="0">
                  <a:pos x="0" y="37"/>
                </a:cxn>
                <a:cxn ang="0">
                  <a:pos x="0" y="36"/>
                </a:cxn>
                <a:cxn ang="0">
                  <a:pos x="27" y="39"/>
                </a:cxn>
                <a:cxn ang="0">
                  <a:pos x="29" y="24"/>
                </a:cxn>
                <a:cxn ang="0">
                  <a:pos x="48" y="25"/>
                </a:cxn>
                <a:cxn ang="0">
                  <a:pos x="50" y="13"/>
                </a:cxn>
                <a:cxn ang="0">
                  <a:pos x="65" y="15"/>
                </a:cxn>
                <a:cxn ang="0">
                  <a:pos x="68" y="0"/>
                </a:cxn>
                <a:cxn ang="0">
                  <a:pos x="96" y="3"/>
                </a:cxn>
                <a:cxn ang="0">
                  <a:pos x="102" y="5"/>
                </a:cxn>
                <a:cxn ang="0">
                  <a:pos x="101" y="19"/>
                </a:cxn>
                <a:cxn ang="0">
                  <a:pos x="109" y="20"/>
                </a:cxn>
                <a:cxn ang="0">
                  <a:pos x="108" y="36"/>
                </a:cxn>
                <a:cxn ang="0">
                  <a:pos x="120" y="37"/>
                </a:cxn>
                <a:cxn ang="0">
                  <a:pos x="120" y="46"/>
                </a:cxn>
                <a:cxn ang="0">
                  <a:pos x="135" y="49"/>
                </a:cxn>
                <a:cxn ang="0">
                  <a:pos x="135" y="51"/>
                </a:cxn>
                <a:cxn ang="0">
                  <a:pos x="137" y="54"/>
                </a:cxn>
                <a:cxn ang="0">
                  <a:pos x="164" y="58"/>
                </a:cxn>
                <a:cxn ang="0">
                  <a:pos x="162" y="72"/>
                </a:cxn>
                <a:cxn ang="0">
                  <a:pos x="190" y="75"/>
                </a:cxn>
                <a:cxn ang="0">
                  <a:pos x="188" y="90"/>
                </a:cxn>
                <a:cxn ang="0">
                  <a:pos x="203" y="92"/>
                </a:cxn>
                <a:cxn ang="0">
                  <a:pos x="200" y="114"/>
                </a:cxn>
              </a:cxnLst>
              <a:rect l="0" t="0" r="r" b="b"/>
              <a:pathLst>
                <a:path w="203" h="119">
                  <a:moveTo>
                    <a:pt x="200" y="114"/>
                  </a:moveTo>
                  <a:lnTo>
                    <a:pt x="198" y="119"/>
                  </a:lnTo>
                  <a:lnTo>
                    <a:pt x="131" y="111"/>
                  </a:lnTo>
                  <a:lnTo>
                    <a:pt x="131" y="113"/>
                  </a:lnTo>
                  <a:lnTo>
                    <a:pt x="108" y="111"/>
                  </a:lnTo>
                  <a:lnTo>
                    <a:pt x="108" y="107"/>
                  </a:lnTo>
                  <a:lnTo>
                    <a:pt x="94" y="106"/>
                  </a:lnTo>
                  <a:lnTo>
                    <a:pt x="94" y="101"/>
                  </a:lnTo>
                  <a:lnTo>
                    <a:pt x="80" y="99"/>
                  </a:lnTo>
                  <a:lnTo>
                    <a:pt x="80" y="94"/>
                  </a:lnTo>
                  <a:lnTo>
                    <a:pt x="68" y="92"/>
                  </a:lnTo>
                  <a:lnTo>
                    <a:pt x="68" y="85"/>
                  </a:lnTo>
                  <a:lnTo>
                    <a:pt x="53" y="83"/>
                  </a:lnTo>
                  <a:lnTo>
                    <a:pt x="55" y="78"/>
                  </a:lnTo>
                  <a:lnTo>
                    <a:pt x="39" y="77"/>
                  </a:lnTo>
                  <a:lnTo>
                    <a:pt x="41" y="73"/>
                  </a:lnTo>
                  <a:lnTo>
                    <a:pt x="12" y="70"/>
                  </a:lnTo>
                  <a:lnTo>
                    <a:pt x="14" y="58"/>
                  </a:lnTo>
                  <a:lnTo>
                    <a:pt x="10" y="54"/>
                  </a:lnTo>
                  <a:lnTo>
                    <a:pt x="9" y="46"/>
                  </a:lnTo>
                  <a:lnTo>
                    <a:pt x="5" y="44"/>
                  </a:lnTo>
                  <a:lnTo>
                    <a:pt x="3" y="39"/>
                  </a:lnTo>
                  <a:lnTo>
                    <a:pt x="0" y="37"/>
                  </a:lnTo>
                  <a:lnTo>
                    <a:pt x="0" y="36"/>
                  </a:lnTo>
                  <a:lnTo>
                    <a:pt x="27" y="39"/>
                  </a:lnTo>
                  <a:lnTo>
                    <a:pt x="29" y="24"/>
                  </a:lnTo>
                  <a:lnTo>
                    <a:pt x="48" y="25"/>
                  </a:lnTo>
                  <a:lnTo>
                    <a:pt x="50" y="13"/>
                  </a:lnTo>
                  <a:lnTo>
                    <a:pt x="65" y="15"/>
                  </a:lnTo>
                  <a:lnTo>
                    <a:pt x="68" y="0"/>
                  </a:lnTo>
                  <a:lnTo>
                    <a:pt x="96" y="3"/>
                  </a:lnTo>
                  <a:lnTo>
                    <a:pt x="102" y="5"/>
                  </a:lnTo>
                  <a:lnTo>
                    <a:pt x="101" y="19"/>
                  </a:lnTo>
                  <a:lnTo>
                    <a:pt x="109" y="20"/>
                  </a:lnTo>
                  <a:lnTo>
                    <a:pt x="108" y="36"/>
                  </a:lnTo>
                  <a:lnTo>
                    <a:pt x="120" y="37"/>
                  </a:lnTo>
                  <a:lnTo>
                    <a:pt x="120" y="46"/>
                  </a:lnTo>
                  <a:lnTo>
                    <a:pt x="135" y="49"/>
                  </a:lnTo>
                  <a:lnTo>
                    <a:pt x="135" y="51"/>
                  </a:lnTo>
                  <a:lnTo>
                    <a:pt x="137" y="54"/>
                  </a:lnTo>
                  <a:lnTo>
                    <a:pt x="164" y="58"/>
                  </a:lnTo>
                  <a:lnTo>
                    <a:pt x="162" y="72"/>
                  </a:lnTo>
                  <a:lnTo>
                    <a:pt x="190" y="75"/>
                  </a:lnTo>
                  <a:lnTo>
                    <a:pt x="188" y="90"/>
                  </a:lnTo>
                  <a:lnTo>
                    <a:pt x="203" y="92"/>
                  </a:lnTo>
                  <a:lnTo>
                    <a:pt x="200" y="11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01" name="Freeform 1933"/>
            <p:cNvSpPr>
              <a:spLocks/>
            </p:cNvSpPr>
            <p:nvPr/>
          </p:nvSpPr>
          <p:spPr bwMode="auto">
            <a:xfrm>
              <a:off x="1889" y="1840"/>
              <a:ext cx="123" cy="134"/>
            </a:xfrm>
            <a:custGeom>
              <a:avLst/>
              <a:gdLst/>
              <a:ahLst/>
              <a:cxnLst>
                <a:cxn ang="0">
                  <a:pos x="14" y="0"/>
                </a:cxn>
                <a:cxn ang="0">
                  <a:pos x="19" y="11"/>
                </a:cxn>
                <a:cxn ang="0">
                  <a:pos x="29" y="12"/>
                </a:cxn>
                <a:cxn ang="0">
                  <a:pos x="34" y="16"/>
                </a:cxn>
                <a:cxn ang="0">
                  <a:pos x="36" y="21"/>
                </a:cxn>
                <a:cxn ang="0">
                  <a:pos x="38" y="29"/>
                </a:cxn>
                <a:cxn ang="0">
                  <a:pos x="32" y="33"/>
                </a:cxn>
                <a:cxn ang="0">
                  <a:pos x="48" y="34"/>
                </a:cxn>
                <a:cxn ang="0">
                  <a:pos x="60" y="22"/>
                </a:cxn>
                <a:cxn ang="0">
                  <a:pos x="65" y="17"/>
                </a:cxn>
                <a:cxn ang="0">
                  <a:pos x="72" y="17"/>
                </a:cxn>
                <a:cxn ang="0">
                  <a:pos x="77" y="21"/>
                </a:cxn>
                <a:cxn ang="0">
                  <a:pos x="82" y="22"/>
                </a:cxn>
                <a:cxn ang="0">
                  <a:pos x="89" y="31"/>
                </a:cxn>
                <a:cxn ang="0">
                  <a:pos x="92" y="40"/>
                </a:cxn>
                <a:cxn ang="0">
                  <a:pos x="99" y="45"/>
                </a:cxn>
                <a:cxn ang="0">
                  <a:pos x="102" y="48"/>
                </a:cxn>
                <a:cxn ang="0">
                  <a:pos x="108" y="55"/>
                </a:cxn>
                <a:cxn ang="0">
                  <a:pos x="113" y="67"/>
                </a:cxn>
                <a:cxn ang="0">
                  <a:pos x="140" y="82"/>
                </a:cxn>
                <a:cxn ang="0">
                  <a:pos x="154" y="87"/>
                </a:cxn>
                <a:cxn ang="0">
                  <a:pos x="167" y="94"/>
                </a:cxn>
                <a:cxn ang="0">
                  <a:pos x="179" y="103"/>
                </a:cxn>
                <a:cxn ang="0">
                  <a:pos x="193" y="110"/>
                </a:cxn>
                <a:cxn ang="0">
                  <a:pos x="207" y="116"/>
                </a:cxn>
                <a:cxn ang="0">
                  <a:pos x="230" y="122"/>
                </a:cxn>
                <a:cxn ang="0">
                  <a:pos x="297" y="128"/>
                </a:cxn>
                <a:cxn ang="0">
                  <a:pos x="306" y="125"/>
                </a:cxn>
                <a:cxn ang="0">
                  <a:pos x="307" y="132"/>
                </a:cxn>
                <a:cxn ang="0">
                  <a:pos x="302" y="188"/>
                </a:cxn>
                <a:cxn ang="0">
                  <a:pos x="290" y="246"/>
                </a:cxn>
                <a:cxn ang="0">
                  <a:pos x="285" y="304"/>
                </a:cxn>
                <a:cxn ang="0">
                  <a:pos x="94" y="309"/>
                </a:cxn>
                <a:cxn ang="0">
                  <a:pos x="96" y="279"/>
                </a:cxn>
                <a:cxn ang="0">
                  <a:pos x="94" y="234"/>
                </a:cxn>
                <a:cxn ang="0">
                  <a:pos x="87" y="222"/>
                </a:cxn>
                <a:cxn ang="0">
                  <a:pos x="82" y="219"/>
                </a:cxn>
                <a:cxn ang="0">
                  <a:pos x="75" y="207"/>
                </a:cxn>
                <a:cxn ang="0">
                  <a:pos x="68" y="190"/>
                </a:cxn>
                <a:cxn ang="0">
                  <a:pos x="49" y="174"/>
                </a:cxn>
                <a:cxn ang="0">
                  <a:pos x="49" y="161"/>
                </a:cxn>
                <a:cxn ang="0">
                  <a:pos x="44" y="151"/>
                </a:cxn>
                <a:cxn ang="0">
                  <a:pos x="41" y="142"/>
                </a:cxn>
                <a:cxn ang="0">
                  <a:pos x="43" y="123"/>
                </a:cxn>
                <a:cxn ang="0">
                  <a:pos x="41" y="115"/>
                </a:cxn>
                <a:cxn ang="0">
                  <a:pos x="36" y="113"/>
                </a:cxn>
                <a:cxn ang="0">
                  <a:pos x="38" y="96"/>
                </a:cxn>
              </a:cxnLst>
              <a:rect l="0" t="0" r="r" b="b"/>
              <a:pathLst>
                <a:path w="307" h="335">
                  <a:moveTo>
                    <a:pt x="0" y="91"/>
                  </a:moveTo>
                  <a:lnTo>
                    <a:pt x="14" y="0"/>
                  </a:lnTo>
                  <a:lnTo>
                    <a:pt x="15" y="0"/>
                  </a:lnTo>
                  <a:lnTo>
                    <a:pt x="19" y="11"/>
                  </a:lnTo>
                  <a:lnTo>
                    <a:pt x="24" y="9"/>
                  </a:lnTo>
                  <a:lnTo>
                    <a:pt x="29" y="12"/>
                  </a:lnTo>
                  <a:lnTo>
                    <a:pt x="36" y="12"/>
                  </a:lnTo>
                  <a:lnTo>
                    <a:pt x="34" y="16"/>
                  </a:lnTo>
                  <a:lnTo>
                    <a:pt x="36" y="17"/>
                  </a:lnTo>
                  <a:lnTo>
                    <a:pt x="36" y="21"/>
                  </a:lnTo>
                  <a:lnTo>
                    <a:pt x="38" y="24"/>
                  </a:lnTo>
                  <a:lnTo>
                    <a:pt x="38" y="29"/>
                  </a:lnTo>
                  <a:lnTo>
                    <a:pt x="34" y="29"/>
                  </a:lnTo>
                  <a:lnTo>
                    <a:pt x="32" y="33"/>
                  </a:lnTo>
                  <a:lnTo>
                    <a:pt x="39" y="38"/>
                  </a:lnTo>
                  <a:lnTo>
                    <a:pt x="48" y="34"/>
                  </a:lnTo>
                  <a:lnTo>
                    <a:pt x="55" y="34"/>
                  </a:lnTo>
                  <a:lnTo>
                    <a:pt x="60" y="22"/>
                  </a:lnTo>
                  <a:lnTo>
                    <a:pt x="65" y="21"/>
                  </a:lnTo>
                  <a:lnTo>
                    <a:pt x="65" y="17"/>
                  </a:lnTo>
                  <a:lnTo>
                    <a:pt x="68" y="19"/>
                  </a:lnTo>
                  <a:lnTo>
                    <a:pt x="72" y="17"/>
                  </a:lnTo>
                  <a:lnTo>
                    <a:pt x="73" y="17"/>
                  </a:lnTo>
                  <a:lnTo>
                    <a:pt x="77" y="21"/>
                  </a:lnTo>
                  <a:lnTo>
                    <a:pt x="82" y="19"/>
                  </a:lnTo>
                  <a:lnTo>
                    <a:pt x="82" y="22"/>
                  </a:lnTo>
                  <a:lnTo>
                    <a:pt x="89" y="28"/>
                  </a:lnTo>
                  <a:lnTo>
                    <a:pt x="89" y="31"/>
                  </a:lnTo>
                  <a:lnTo>
                    <a:pt x="92" y="33"/>
                  </a:lnTo>
                  <a:lnTo>
                    <a:pt x="92" y="40"/>
                  </a:lnTo>
                  <a:lnTo>
                    <a:pt x="97" y="41"/>
                  </a:lnTo>
                  <a:lnTo>
                    <a:pt x="99" y="45"/>
                  </a:lnTo>
                  <a:lnTo>
                    <a:pt x="99" y="46"/>
                  </a:lnTo>
                  <a:lnTo>
                    <a:pt x="102" y="48"/>
                  </a:lnTo>
                  <a:lnTo>
                    <a:pt x="104" y="53"/>
                  </a:lnTo>
                  <a:lnTo>
                    <a:pt x="108" y="55"/>
                  </a:lnTo>
                  <a:lnTo>
                    <a:pt x="109" y="63"/>
                  </a:lnTo>
                  <a:lnTo>
                    <a:pt x="113" y="67"/>
                  </a:lnTo>
                  <a:lnTo>
                    <a:pt x="111" y="79"/>
                  </a:lnTo>
                  <a:lnTo>
                    <a:pt x="140" y="82"/>
                  </a:lnTo>
                  <a:lnTo>
                    <a:pt x="138" y="86"/>
                  </a:lnTo>
                  <a:lnTo>
                    <a:pt x="154" y="87"/>
                  </a:lnTo>
                  <a:lnTo>
                    <a:pt x="152" y="92"/>
                  </a:lnTo>
                  <a:lnTo>
                    <a:pt x="167" y="94"/>
                  </a:lnTo>
                  <a:lnTo>
                    <a:pt x="167" y="101"/>
                  </a:lnTo>
                  <a:lnTo>
                    <a:pt x="179" y="103"/>
                  </a:lnTo>
                  <a:lnTo>
                    <a:pt x="179" y="108"/>
                  </a:lnTo>
                  <a:lnTo>
                    <a:pt x="193" y="110"/>
                  </a:lnTo>
                  <a:lnTo>
                    <a:pt x="193" y="115"/>
                  </a:lnTo>
                  <a:lnTo>
                    <a:pt x="207" y="116"/>
                  </a:lnTo>
                  <a:lnTo>
                    <a:pt x="207" y="120"/>
                  </a:lnTo>
                  <a:lnTo>
                    <a:pt x="230" y="122"/>
                  </a:lnTo>
                  <a:lnTo>
                    <a:pt x="230" y="120"/>
                  </a:lnTo>
                  <a:lnTo>
                    <a:pt x="297" y="128"/>
                  </a:lnTo>
                  <a:lnTo>
                    <a:pt x="299" y="123"/>
                  </a:lnTo>
                  <a:lnTo>
                    <a:pt x="306" y="125"/>
                  </a:lnTo>
                  <a:lnTo>
                    <a:pt x="306" y="130"/>
                  </a:lnTo>
                  <a:lnTo>
                    <a:pt x="307" y="132"/>
                  </a:lnTo>
                  <a:lnTo>
                    <a:pt x="301" y="188"/>
                  </a:lnTo>
                  <a:lnTo>
                    <a:pt x="302" y="188"/>
                  </a:lnTo>
                  <a:lnTo>
                    <a:pt x="295" y="246"/>
                  </a:lnTo>
                  <a:lnTo>
                    <a:pt x="290" y="246"/>
                  </a:lnTo>
                  <a:lnTo>
                    <a:pt x="283" y="304"/>
                  </a:lnTo>
                  <a:lnTo>
                    <a:pt x="285" y="304"/>
                  </a:lnTo>
                  <a:lnTo>
                    <a:pt x="282" y="335"/>
                  </a:lnTo>
                  <a:lnTo>
                    <a:pt x="94" y="309"/>
                  </a:lnTo>
                  <a:lnTo>
                    <a:pt x="99" y="280"/>
                  </a:lnTo>
                  <a:lnTo>
                    <a:pt x="96" y="279"/>
                  </a:lnTo>
                  <a:lnTo>
                    <a:pt x="102" y="234"/>
                  </a:lnTo>
                  <a:lnTo>
                    <a:pt x="94" y="234"/>
                  </a:lnTo>
                  <a:lnTo>
                    <a:pt x="92" y="227"/>
                  </a:lnTo>
                  <a:lnTo>
                    <a:pt x="87" y="222"/>
                  </a:lnTo>
                  <a:lnTo>
                    <a:pt x="82" y="222"/>
                  </a:lnTo>
                  <a:lnTo>
                    <a:pt x="82" y="219"/>
                  </a:lnTo>
                  <a:lnTo>
                    <a:pt x="84" y="215"/>
                  </a:lnTo>
                  <a:lnTo>
                    <a:pt x="75" y="207"/>
                  </a:lnTo>
                  <a:lnTo>
                    <a:pt x="70" y="190"/>
                  </a:lnTo>
                  <a:lnTo>
                    <a:pt x="68" y="190"/>
                  </a:lnTo>
                  <a:lnTo>
                    <a:pt x="55" y="176"/>
                  </a:lnTo>
                  <a:lnTo>
                    <a:pt x="49" y="174"/>
                  </a:lnTo>
                  <a:lnTo>
                    <a:pt x="51" y="171"/>
                  </a:lnTo>
                  <a:lnTo>
                    <a:pt x="49" y="161"/>
                  </a:lnTo>
                  <a:lnTo>
                    <a:pt x="44" y="154"/>
                  </a:lnTo>
                  <a:lnTo>
                    <a:pt x="44" y="151"/>
                  </a:lnTo>
                  <a:lnTo>
                    <a:pt x="41" y="145"/>
                  </a:lnTo>
                  <a:lnTo>
                    <a:pt x="41" y="142"/>
                  </a:lnTo>
                  <a:lnTo>
                    <a:pt x="41" y="128"/>
                  </a:lnTo>
                  <a:lnTo>
                    <a:pt x="43" y="123"/>
                  </a:lnTo>
                  <a:lnTo>
                    <a:pt x="41" y="120"/>
                  </a:lnTo>
                  <a:lnTo>
                    <a:pt x="41" y="115"/>
                  </a:lnTo>
                  <a:lnTo>
                    <a:pt x="41" y="113"/>
                  </a:lnTo>
                  <a:lnTo>
                    <a:pt x="36" y="113"/>
                  </a:lnTo>
                  <a:lnTo>
                    <a:pt x="34" y="111"/>
                  </a:lnTo>
                  <a:lnTo>
                    <a:pt x="38" y="96"/>
                  </a:lnTo>
                  <a:lnTo>
                    <a:pt x="0" y="9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02" name="Freeform 1934"/>
            <p:cNvSpPr>
              <a:spLocks/>
            </p:cNvSpPr>
            <p:nvPr/>
          </p:nvSpPr>
          <p:spPr bwMode="auto">
            <a:xfrm>
              <a:off x="2804" y="1901"/>
              <a:ext cx="46" cy="23"/>
            </a:xfrm>
            <a:custGeom>
              <a:avLst/>
              <a:gdLst/>
              <a:ahLst/>
              <a:cxnLst>
                <a:cxn ang="0">
                  <a:pos x="73" y="55"/>
                </a:cxn>
                <a:cxn ang="0">
                  <a:pos x="6" y="57"/>
                </a:cxn>
                <a:cxn ang="0">
                  <a:pos x="5" y="50"/>
                </a:cxn>
                <a:cxn ang="0">
                  <a:pos x="5" y="45"/>
                </a:cxn>
                <a:cxn ang="0">
                  <a:pos x="3" y="36"/>
                </a:cxn>
                <a:cxn ang="0">
                  <a:pos x="3" y="28"/>
                </a:cxn>
                <a:cxn ang="0">
                  <a:pos x="0" y="16"/>
                </a:cxn>
                <a:cxn ang="0">
                  <a:pos x="0" y="7"/>
                </a:cxn>
                <a:cxn ang="0">
                  <a:pos x="41" y="4"/>
                </a:cxn>
                <a:cxn ang="0">
                  <a:pos x="99" y="2"/>
                </a:cxn>
                <a:cxn ang="0">
                  <a:pos x="114" y="0"/>
                </a:cxn>
                <a:cxn ang="0">
                  <a:pos x="114" y="14"/>
                </a:cxn>
                <a:cxn ang="0">
                  <a:pos x="116" y="29"/>
                </a:cxn>
                <a:cxn ang="0">
                  <a:pos x="71" y="31"/>
                </a:cxn>
                <a:cxn ang="0">
                  <a:pos x="73" y="55"/>
                </a:cxn>
              </a:cxnLst>
              <a:rect l="0" t="0" r="r" b="b"/>
              <a:pathLst>
                <a:path w="116" h="57">
                  <a:moveTo>
                    <a:pt x="73" y="55"/>
                  </a:moveTo>
                  <a:lnTo>
                    <a:pt x="6" y="57"/>
                  </a:lnTo>
                  <a:lnTo>
                    <a:pt x="5" y="50"/>
                  </a:lnTo>
                  <a:lnTo>
                    <a:pt x="5" y="45"/>
                  </a:lnTo>
                  <a:lnTo>
                    <a:pt x="3" y="36"/>
                  </a:lnTo>
                  <a:lnTo>
                    <a:pt x="3" y="28"/>
                  </a:lnTo>
                  <a:lnTo>
                    <a:pt x="0" y="16"/>
                  </a:lnTo>
                  <a:lnTo>
                    <a:pt x="0" y="7"/>
                  </a:lnTo>
                  <a:lnTo>
                    <a:pt x="41" y="4"/>
                  </a:lnTo>
                  <a:lnTo>
                    <a:pt x="99" y="2"/>
                  </a:lnTo>
                  <a:lnTo>
                    <a:pt x="114" y="0"/>
                  </a:lnTo>
                  <a:lnTo>
                    <a:pt x="114" y="14"/>
                  </a:lnTo>
                  <a:lnTo>
                    <a:pt x="116" y="29"/>
                  </a:lnTo>
                  <a:lnTo>
                    <a:pt x="71" y="31"/>
                  </a:lnTo>
                  <a:lnTo>
                    <a:pt x="73" y="5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03" name="Freeform 1935"/>
            <p:cNvSpPr>
              <a:spLocks/>
            </p:cNvSpPr>
            <p:nvPr/>
          </p:nvSpPr>
          <p:spPr bwMode="auto">
            <a:xfrm>
              <a:off x="1853" y="1877"/>
              <a:ext cx="77" cy="87"/>
            </a:xfrm>
            <a:custGeom>
              <a:avLst/>
              <a:gdLst/>
              <a:ahLst/>
              <a:cxnLst>
                <a:cxn ang="0">
                  <a:pos x="91" y="0"/>
                </a:cxn>
                <a:cxn ang="0">
                  <a:pos x="129" y="5"/>
                </a:cxn>
                <a:cxn ang="0">
                  <a:pos x="125" y="20"/>
                </a:cxn>
                <a:cxn ang="0">
                  <a:pos x="127" y="22"/>
                </a:cxn>
                <a:cxn ang="0">
                  <a:pos x="132" y="22"/>
                </a:cxn>
                <a:cxn ang="0">
                  <a:pos x="132" y="24"/>
                </a:cxn>
                <a:cxn ang="0">
                  <a:pos x="132" y="29"/>
                </a:cxn>
                <a:cxn ang="0">
                  <a:pos x="134" y="32"/>
                </a:cxn>
                <a:cxn ang="0">
                  <a:pos x="132" y="37"/>
                </a:cxn>
                <a:cxn ang="0">
                  <a:pos x="132" y="51"/>
                </a:cxn>
                <a:cxn ang="0">
                  <a:pos x="132" y="54"/>
                </a:cxn>
                <a:cxn ang="0">
                  <a:pos x="135" y="60"/>
                </a:cxn>
                <a:cxn ang="0">
                  <a:pos x="135" y="63"/>
                </a:cxn>
                <a:cxn ang="0">
                  <a:pos x="140" y="70"/>
                </a:cxn>
                <a:cxn ang="0">
                  <a:pos x="142" y="80"/>
                </a:cxn>
                <a:cxn ang="0">
                  <a:pos x="140" y="83"/>
                </a:cxn>
                <a:cxn ang="0">
                  <a:pos x="146" y="85"/>
                </a:cxn>
                <a:cxn ang="0">
                  <a:pos x="159" y="99"/>
                </a:cxn>
                <a:cxn ang="0">
                  <a:pos x="161" y="99"/>
                </a:cxn>
                <a:cxn ang="0">
                  <a:pos x="166" y="116"/>
                </a:cxn>
                <a:cxn ang="0">
                  <a:pos x="175" y="124"/>
                </a:cxn>
                <a:cxn ang="0">
                  <a:pos x="173" y="128"/>
                </a:cxn>
                <a:cxn ang="0">
                  <a:pos x="173" y="131"/>
                </a:cxn>
                <a:cxn ang="0">
                  <a:pos x="178" y="131"/>
                </a:cxn>
                <a:cxn ang="0">
                  <a:pos x="183" y="136"/>
                </a:cxn>
                <a:cxn ang="0">
                  <a:pos x="185" y="143"/>
                </a:cxn>
                <a:cxn ang="0">
                  <a:pos x="193" y="143"/>
                </a:cxn>
                <a:cxn ang="0">
                  <a:pos x="187" y="188"/>
                </a:cxn>
                <a:cxn ang="0">
                  <a:pos x="190" y="189"/>
                </a:cxn>
                <a:cxn ang="0">
                  <a:pos x="185" y="218"/>
                </a:cxn>
                <a:cxn ang="0">
                  <a:pos x="62" y="200"/>
                </a:cxn>
                <a:cxn ang="0">
                  <a:pos x="2" y="189"/>
                </a:cxn>
                <a:cxn ang="0">
                  <a:pos x="6" y="160"/>
                </a:cxn>
                <a:cxn ang="0">
                  <a:pos x="0" y="160"/>
                </a:cxn>
                <a:cxn ang="0">
                  <a:pos x="7" y="116"/>
                </a:cxn>
                <a:cxn ang="0">
                  <a:pos x="2" y="114"/>
                </a:cxn>
                <a:cxn ang="0">
                  <a:pos x="4" y="102"/>
                </a:cxn>
                <a:cxn ang="0">
                  <a:pos x="9" y="104"/>
                </a:cxn>
                <a:cxn ang="0">
                  <a:pos x="21" y="29"/>
                </a:cxn>
                <a:cxn ang="0">
                  <a:pos x="23" y="20"/>
                </a:cxn>
                <a:cxn ang="0">
                  <a:pos x="52" y="24"/>
                </a:cxn>
                <a:cxn ang="0">
                  <a:pos x="53" y="8"/>
                </a:cxn>
                <a:cxn ang="0">
                  <a:pos x="89" y="13"/>
                </a:cxn>
                <a:cxn ang="0">
                  <a:pos x="91" y="0"/>
                </a:cxn>
              </a:cxnLst>
              <a:rect l="0" t="0" r="r" b="b"/>
              <a:pathLst>
                <a:path w="193" h="218">
                  <a:moveTo>
                    <a:pt x="91" y="0"/>
                  </a:moveTo>
                  <a:lnTo>
                    <a:pt x="129" y="5"/>
                  </a:lnTo>
                  <a:lnTo>
                    <a:pt x="125" y="20"/>
                  </a:lnTo>
                  <a:lnTo>
                    <a:pt x="127" y="22"/>
                  </a:lnTo>
                  <a:lnTo>
                    <a:pt x="132" y="22"/>
                  </a:lnTo>
                  <a:lnTo>
                    <a:pt x="132" y="24"/>
                  </a:lnTo>
                  <a:lnTo>
                    <a:pt x="132" y="29"/>
                  </a:lnTo>
                  <a:lnTo>
                    <a:pt x="134" y="32"/>
                  </a:lnTo>
                  <a:lnTo>
                    <a:pt x="132" y="37"/>
                  </a:lnTo>
                  <a:lnTo>
                    <a:pt x="132" y="51"/>
                  </a:lnTo>
                  <a:lnTo>
                    <a:pt x="132" y="54"/>
                  </a:lnTo>
                  <a:lnTo>
                    <a:pt x="135" y="60"/>
                  </a:lnTo>
                  <a:lnTo>
                    <a:pt x="135" y="63"/>
                  </a:lnTo>
                  <a:lnTo>
                    <a:pt x="140" y="70"/>
                  </a:lnTo>
                  <a:lnTo>
                    <a:pt x="142" y="80"/>
                  </a:lnTo>
                  <a:lnTo>
                    <a:pt x="140" y="83"/>
                  </a:lnTo>
                  <a:lnTo>
                    <a:pt x="146" y="85"/>
                  </a:lnTo>
                  <a:lnTo>
                    <a:pt x="159" y="99"/>
                  </a:lnTo>
                  <a:lnTo>
                    <a:pt x="161" y="99"/>
                  </a:lnTo>
                  <a:lnTo>
                    <a:pt x="166" y="116"/>
                  </a:lnTo>
                  <a:lnTo>
                    <a:pt x="175" y="124"/>
                  </a:lnTo>
                  <a:lnTo>
                    <a:pt x="173" y="128"/>
                  </a:lnTo>
                  <a:lnTo>
                    <a:pt x="173" y="131"/>
                  </a:lnTo>
                  <a:lnTo>
                    <a:pt x="178" y="131"/>
                  </a:lnTo>
                  <a:lnTo>
                    <a:pt x="183" y="136"/>
                  </a:lnTo>
                  <a:lnTo>
                    <a:pt x="185" y="143"/>
                  </a:lnTo>
                  <a:lnTo>
                    <a:pt x="193" y="143"/>
                  </a:lnTo>
                  <a:lnTo>
                    <a:pt x="187" y="188"/>
                  </a:lnTo>
                  <a:lnTo>
                    <a:pt x="190" y="189"/>
                  </a:lnTo>
                  <a:lnTo>
                    <a:pt x="185" y="218"/>
                  </a:lnTo>
                  <a:lnTo>
                    <a:pt x="62" y="200"/>
                  </a:lnTo>
                  <a:lnTo>
                    <a:pt x="2" y="189"/>
                  </a:lnTo>
                  <a:lnTo>
                    <a:pt x="6" y="160"/>
                  </a:lnTo>
                  <a:lnTo>
                    <a:pt x="0" y="160"/>
                  </a:lnTo>
                  <a:lnTo>
                    <a:pt x="7" y="116"/>
                  </a:lnTo>
                  <a:lnTo>
                    <a:pt x="2" y="114"/>
                  </a:lnTo>
                  <a:lnTo>
                    <a:pt x="4" y="102"/>
                  </a:lnTo>
                  <a:lnTo>
                    <a:pt x="9" y="104"/>
                  </a:lnTo>
                  <a:lnTo>
                    <a:pt x="21" y="29"/>
                  </a:lnTo>
                  <a:lnTo>
                    <a:pt x="23" y="20"/>
                  </a:lnTo>
                  <a:lnTo>
                    <a:pt x="52" y="24"/>
                  </a:lnTo>
                  <a:lnTo>
                    <a:pt x="53" y="8"/>
                  </a:lnTo>
                  <a:lnTo>
                    <a:pt x="89" y="13"/>
                  </a:lnTo>
                  <a:lnTo>
                    <a:pt x="91"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04" name="Freeform 1936"/>
            <p:cNvSpPr>
              <a:spLocks/>
            </p:cNvSpPr>
            <p:nvPr/>
          </p:nvSpPr>
          <p:spPr bwMode="auto">
            <a:xfrm>
              <a:off x="2806" y="1923"/>
              <a:ext cx="28" cy="30"/>
            </a:xfrm>
            <a:custGeom>
              <a:avLst/>
              <a:gdLst/>
              <a:ahLst/>
              <a:cxnLst>
                <a:cxn ang="0">
                  <a:pos x="9" y="60"/>
                </a:cxn>
                <a:cxn ang="0">
                  <a:pos x="9" y="49"/>
                </a:cxn>
                <a:cxn ang="0">
                  <a:pos x="19" y="29"/>
                </a:cxn>
                <a:cxn ang="0">
                  <a:pos x="21" y="26"/>
                </a:cxn>
                <a:cxn ang="0">
                  <a:pos x="19" y="20"/>
                </a:cxn>
                <a:cxn ang="0">
                  <a:pos x="5" y="14"/>
                </a:cxn>
                <a:cxn ang="0">
                  <a:pos x="4" y="12"/>
                </a:cxn>
                <a:cxn ang="0">
                  <a:pos x="0" y="2"/>
                </a:cxn>
                <a:cxn ang="0">
                  <a:pos x="67" y="0"/>
                </a:cxn>
                <a:cxn ang="0">
                  <a:pos x="70" y="41"/>
                </a:cxn>
                <a:cxn ang="0">
                  <a:pos x="67" y="41"/>
                </a:cxn>
                <a:cxn ang="0">
                  <a:pos x="65" y="44"/>
                </a:cxn>
                <a:cxn ang="0">
                  <a:pos x="53" y="55"/>
                </a:cxn>
                <a:cxn ang="0">
                  <a:pos x="36" y="63"/>
                </a:cxn>
                <a:cxn ang="0">
                  <a:pos x="24" y="73"/>
                </a:cxn>
                <a:cxn ang="0">
                  <a:pos x="21" y="75"/>
                </a:cxn>
                <a:cxn ang="0">
                  <a:pos x="12" y="73"/>
                </a:cxn>
                <a:cxn ang="0">
                  <a:pos x="11" y="60"/>
                </a:cxn>
                <a:cxn ang="0">
                  <a:pos x="9" y="60"/>
                </a:cxn>
              </a:cxnLst>
              <a:rect l="0" t="0" r="r" b="b"/>
              <a:pathLst>
                <a:path w="70" h="75">
                  <a:moveTo>
                    <a:pt x="9" y="60"/>
                  </a:moveTo>
                  <a:lnTo>
                    <a:pt x="9" y="49"/>
                  </a:lnTo>
                  <a:lnTo>
                    <a:pt x="19" y="29"/>
                  </a:lnTo>
                  <a:lnTo>
                    <a:pt x="21" y="26"/>
                  </a:lnTo>
                  <a:lnTo>
                    <a:pt x="19" y="20"/>
                  </a:lnTo>
                  <a:lnTo>
                    <a:pt x="5" y="14"/>
                  </a:lnTo>
                  <a:lnTo>
                    <a:pt x="4" y="12"/>
                  </a:lnTo>
                  <a:lnTo>
                    <a:pt x="0" y="2"/>
                  </a:lnTo>
                  <a:lnTo>
                    <a:pt x="67" y="0"/>
                  </a:lnTo>
                  <a:lnTo>
                    <a:pt x="70" y="41"/>
                  </a:lnTo>
                  <a:lnTo>
                    <a:pt x="67" y="41"/>
                  </a:lnTo>
                  <a:lnTo>
                    <a:pt x="65" y="44"/>
                  </a:lnTo>
                  <a:lnTo>
                    <a:pt x="53" y="55"/>
                  </a:lnTo>
                  <a:lnTo>
                    <a:pt x="36" y="63"/>
                  </a:lnTo>
                  <a:lnTo>
                    <a:pt x="24" y="73"/>
                  </a:lnTo>
                  <a:lnTo>
                    <a:pt x="21" y="75"/>
                  </a:lnTo>
                  <a:lnTo>
                    <a:pt x="12" y="73"/>
                  </a:lnTo>
                  <a:lnTo>
                    <a:pt x="11" y="60"/>
                  </a:lnTo>
                  <a:lnTo>
                    <a:pt x="9" y="6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05" name="Freeform 1937"/>
            <p:cNvSpPr>
              <a:spLocks/>
            </p:cNvSpPr>
            <p:nvPr/>
          </p:nvSpPr>
          <p:spPr bwMode="auto">
            <a:xfrm>
              <a:off x="2203" y="1944"/>
              <a:ext cx="36" cy="41"/>
            </a:xfrm>
            <a:custGeom>
              <a:avLst/>
              <a:gdLst/>
              <a:ahLst/>
              <a:cxnLst>
                <a:cxn ang="0">
                  <a:pos x="5" y="95"/>
                </a:cxn>
                <a:cxn ang="0">
                  <a:pos x="0" y="95"/>
                </a:cxn>
                <a:cxn ang="0">
                  <a:pos x="5" y="36"/>
                </a:cxn>
                <a:cxn ang="0">
                  <a:pos x="3" y="36"/>
                </a:cxn>
                <a:cxn ang="0">
                  <a:pos x="5" y="0"/>
                </a:cxn>
                <a:cxn ang="0">
                  <a:pos x="65" y="5"/>
                </a:cxn>
                <a:cxn ang="0">
                  <a:pos x="92" y="7"/>
                </a:cxn>
                <a:cxn ang="0">
                  <a:pos x="89" y="43"/>
                </a:cxn>
                <a:cxn ang="0">
                  <a:pos x="92" y="44"/>
                </a:cxn>
                <a:cxn ang="0">
                  <a:pos x="87" y="101"/>
                </a:cxn>
                <a:cxn ang="0">
                  <a:pos x="5" y="95"/>
                </a:cxn>
              </a:cxnLst>
              <a:rect l="0" t="0" r="r" b="b"/>
              <a:pathLst>
                <a:path w="92" h="101">
                  <a:moveTo>
                    <a:pt x="5" y="95"/>
                  </a:moveTo>
                  <a:lnTo>
                    <a:pt x="0" y="95"/>
                  </a:lnTo>
                  <a:lnTo>
                    <a:pt x="5" y="36"/>
                  </a:lnTo>
                  <a:lnTo>
                    <a:pt x="3" y="36"/>
                  </a:lnTo>
                  <a:lnTo>
                    <a:pt x="5" y="0"/>
                  </a:lnTo>
                  <a:lnTo>
                    <a:pt x="65" y="5"/>
                  </a:lnTo>
                  <a:lnTo>
                    <a:pt x="92" y="7"/>
                  </a:lnTo>
                  <a:lnTo>
                    <a:pt x="89" y="43"/>
                  </a:lnTo>
                  <a:lnTo>
                    <a:pt x="92" y="44"/>
                  </a:lnTo>
                  <a:lnTo>
                    <a:pt x="87" y="101"/>
                  </a:lnTo>
                  <a:lnTo>
                    <a:pt x="5" y="9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06" name="Freeform 1938"/>
            <p:cNvSpPr>
              <a:spLocks/>
            </p:cNvSpPr>
            <p:nvPr/>
          </p:nvSpPr>
          <p:spPr bwMode="auto">
            <a:xfrm>
              <a:off x="2237" y="1947"/>
              <a:ext cx="37" cy="70"/>
            </a:xfrm>
            <a:custGeom>
              <a:avLst/>
              <a:gdLst/>
              <a:ahLst/>
              <a:cxnLst>
                <a:cxn ang="0">
                  <a:pos x="0" y="94"/>
                </a:cxn>
                <a:cxn ang="0">
                  <a:pos x="5" y="37"/>
                </a:cxn>
                <a:cxn ang="0">
                  <a:pos x="2" y="36"/>
                </a:cxn>
                <a:cxn ang="0">
                  <a:pos x="5" y="0"/>
                </a:cxn>
                <a:cxn ang="0">
                  <a:pos x="90" y="6"/>
                </a:cxn>
                <a:cxn ang="0">
                  <a:pos x="89" y="42"/>
                </a:cxn>
                <a:cxn ang="0">
                  <a:pos x="92" y="42"/>
                </a:cxn>
                <a:cxn ang="0">
                  <a:pos x="87" y="100"/>
                </a:cxn>
                <a:cxn ang="0">
                  <a:pos x="90" y="100"/>
                </a:cxn>
                <a:cxn ang="0">
                  <a:pos x="87" y="160"/>
                </a:cxn>
                <a:cxn ang="0">
                  <a:pos x="90" y="160"/>
                </a:cxn>
                <a:cxn ang="0">
                  <a:pos x="90" y="174"/>
                </a:cxn>
                <a:cxn ang="0">
                  <a:pos x="84" y="174"/>
                </a:cxn>
                <a:cxn ang="0">
                  <a:pos x="7" y="169"/>
                </a:cxn>
                <a:cxn ang="0">
                  <a:pos x="3" y="169"/>
                </a:cxn>
                <a:cxn ang="0">
                  <a:pos x="5" y="155"/>
                </a:cxn>
                <a:cxn ang="0">
                  <a:pos x="0" y="153"/>
                </a:cxn>
                <a:cxn ang="0">
                  <a:pos x="3" y="94"/>
                </a:cxn>
                <a:cxn ang="0">
                  <a:pos x="0" y="94"/>
                </a:cxn>
              </a:cxnLst>
              <a:rect l="0" t="0" r="r" b="b"/>
              <a:pathLst>
                <a:path w="92" h="174">
                  <a:moveTo>
                    <a:pt x="0" y="94"/>
                  </a:moveTo>
                  <a:lnTo>
                    <a:pt x="5" y="37"/>
                  </a:lnTo>
                  <a:lnTo>
                    <a:pt x="2" y="36"/>
                  </a:lnTo>
                  <a:lnTo>
                    <a:pt x="5" y="0"/>
                  </a:lnTo>
                  <a:lnTo>
                    <a:pt x="90" y="6"/>
                  </a:lnTo>
                  <a:lnTo>
                    <a:pt x="89" y="42"/>
                  </a:lnTo>
                  <a:lnTo>
                    <a:pt x="92" y="42"/>
                  </a:lnTo>
                  <a:lnTo>
                    <a:pt x="87" y="100"/>
                  </a:lnTo>
                  <a:lnTo>
                    <a:pt x="90" y="100"/>
                  </a:lnTo>
                  <a:lnTo>
                    <a:pt x="87" y="160"/>
                  </a:lnTo>
                  <a:lnTo>
                    <a:pt x="90" y="160"/>
                  </a:lnTo>
                  <a:lnTo>
                    <a:pt x="90" y="174"/>
                  </a:lnTo>
                  <a:lnTo>
                    <a:pt x="84" y="174"/>
                  </a:lnTo>
                  <a:lnTo>
                    <a:pt x="7" y="169"/>
                  </a:lnTo>
                  <a:lnTo>
                    <a:pt x="3" y="169"/>
                  </a:lnTo>
                  <a:lnTo>
                    <a:pt x="5" y="155"/>
                  </a:lnTo>
                  <a:lnTo>
                    <a:pt x="0" y="153"/>
                  </a:lnTo>
                  <a:lnTo>
                    <a:pt x="3" y="94"/>
                  </a:lnTo>
                  <a:lnTo>
                    <a:pt x="0" y="9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07" name="Freeform 1939"/>
            <p:cNvSpPr>
              <a:spLocks/>
            </p:cNvSpPr>
            <p:nvPr/>
          </p:nvSpPr>
          <p:spPr bwMode="auto">
            <a:xfrm>
              <a:off x="2412" y="1957"/>
              <a:ext cx="47" cy="16"/>
            </a:xfrm>
            <a:custGeom>
              <a:avLst/>
              <a:gdLst/>
              <a:ahLst/>
              <a:cxnLst>
                <a:cxn ang="0">
                  <a:pos x="118" y="42"/>
                </a:cxn>
                <a:cxn ang="0">
                  <a:pos x="113" y="41"/>
                </a:cxn>
                <a:cxn ang="0">
                  <a:pos x="97" y="41"/>
                </a:cxn>
                <a:cxn ang="0">
                  <a:pos x="84" y="39"/>
                </a:cxn>
                <a:cxn ang="0">
                  <a:pos x="73" y="34"/>
                </a:cxn>
                <a:cxn ang="0">
                  <a:pos x="68" y="34"/>
                </a:cxn>
                <a:cxn ang="0">
                  <a:pos x="62" y="29"/>
                </a:cxn>
                <a:cxn ang="0">
                  <a:pos x="55" y="29"/>
                </a:cxn>
                <a:cxn ang="0">
                  <a:pos x="51" y="27"/>
                </a:cxn>
                <a:cxn ang="0">
                  <a:pos x="46" y="27"/>
                </a:cxn>
                <a:cxn ang="0">
                  <a:pos x="41" y="20"/>
                </a:cxn>
                <a:cxn ang="0">
                  <a:pos x="34" y="18"/>
                </a:cxn>
                <a:cxn ang="0">
                  <a:pos x="29" y="18"/>
                </a:cxn>
                <a:cxn ang="0">
                  <a:pos x="19" y="25"/>
                </a:cxn>
                <a:cxn ang="0">
                  <a:pos x="12" y="27"/>
                </a:cxn>
                <a:cxn ang="0">
                  <a:pos x="9" y="29"/>
                </a:cxn>
                <a:cxn ang="0">
                  <a:pos x="0" y="32"/>
                </a:cxn>
                <a:cxn ang="0">
                  <a:pos x="2" y="0"/>
                </a:cxn>
                <a:cxn ang="0">
                  <a:pos x="94" y="3"/>
                </a:cxn>
                <a:cxn ang="0">
                  <a:pos x="99" y="12"/>
                </a:cxn>
                <a:cxn ang="0">
                  <a:pos x="108" y="15"/>
                </a:cxn>
                <a:cxn ang="0">
                  <a:pos x="118" y="22"/>
                </a:cxn>
                <a:cxn ang="0">
                  <a:pos x="116" y="39"/>
                </a:cxn>
                <a:cxn ang="0">
                  <a:pos x="118" y="42"/>
                </a:cxn>
              </a:cxnLst>
              <a:rect l="0" t="0" r="r" b="b"/>
              <a:pathLst>
                <a:path w="118" h="42">
                  <a:moveTo>
                    <a:pt x="118" y="42"/>
                  </a:moveTo>
                  <a:lnTo>
                    <a:pt x="113" y="41"/>
                  </a:lnTo>
                  <a:lnTo>
                    <a:pt x="97" y="41"/>
                  </a:lnTo>
                  <a:lnTo>
                    <a:pt x="84" y="39"/>
                  </a:lnTo>
                  <a:lnTo>
                    <a:pt x="73" y="34"/>
                  </a:lnTo>
                  <a:lnTo>
                    <a:pt x="68" y="34"/>
                  </a:lnTo>
                  <a:lnTo>
                    <a:pt x="62" y="29"/>
                  </a:lnTo>
                  <a:lnTo>
                    <a:pt x="55" y="29"/>
                  </a:lnTo>
                  <a:lnTo>
                    <a:pt x="51" y="27"/>
                  </a:lnTo>
                  <a:lnTo>
                    <a:pt x="46" y="27"/>
                  </a:lnTo>
                  <a:lnTo>
                    <a:pt x="41" y="20"/>
                  </a:lnTo>
                  <a:lnTo>
                    <a:pt x="34" y="18"/>
                  </a:lnTo>
                  <a:lnTo>
                    <a:pt x="29" y="18"/>
                  </a:lnTo>
                  <a:lnTo>
                    <a:pt x="19" y="25"/>
                  </a:lnTo>
                  <a:lnTo>
                    <a:pt x="12" y="27"/>
                  </a:lnTo>
                  <a:lnTo>
                    <a:pt x="9" y="29"/>
                  </a:lnTo>
                  <a:lnTo>
                    <a:pt x="0" y="32"/>
                  </a:lnTo>
                  <a:lnTo>
                    <a:pt x="2" y="0"/>
                  </a:lnTo>
                  <a:lnTo>
                    <a:pt x="94" y="3"/>
                  </a:lnTo>
                  <a:lnTo>
                    <a:pt x="99" y="12"/>
                  </a:lnTo>
                  <a:lnTo>
                    <a:pt x="108" y="15"/>
                  </a:lnTo>
                  <a:lnTo>
                    <a:pt x="118" y="22"/>
                  </a:lnTo>
                  <a:lnTo>
                    <a:pt x="116" y="39"/>
                  </a:lnTo>
                  <a:lnTo>
                    <a:pt x="118" y="4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08" name="Freeform 1940"/>
            <p:cNvSpPr>
              <a:spLocks/>
            </p:cNvSpPr>
            <p:nvPr/>
          </p:nvSpPr>
          <p:spPr bwMode="auto">
            <a:xfrm>
              <a:off x="2272" y="1949"/>
              <a:ext cx="95" cy="68"/>
            </a:xfrm>
            <a:custGeom>
              <a:avLst/>
              <a:gdLst/>
              <a:ahLst/>
              <a:cxnLst>
                <a:cxn ang="0">
                  <a:pos x="234" y="40"/>
                </a:cxn>
                <a:cxn ang="0">
                  <a:pos x="234" y="50"/>
                </a:cxn>
                <a:cxn ang="0">
                  <a:pos x="236" y="50"/>
                </a:cxn>
                <a:cxn ang="0">
                  <a:pos x="234" y="108"/>
                </a:cxn>
                <a:cxn ang="0">
                  <a:pos x="236" y="108"/>
                </a:cxn>
                <a:cxn ang="0">
                  <a:pos x="234" y="168"/>
                </a:cxn>
                <a:cxn ang="0">
                  <a:pos x="220" y="166"/>
                </a:cxn>
                <a:cxn ang="0">
                  <a:pos x="149" y="163"/>
                </a:cxn>
                <a:cxn ang="0">
                  <a:pos x="77" y="159"/>
                </a:cxn>
                <a:cxn ang="0">
                  <a:pos x="3" y="154"/>
                </a:cxn>
                <a:cxn ang="0">
                  <a:pos x="0" y="154"/>
                </a:cxn>
                <a:cxn ang="0">
                  <a:pos x="3" y="94"/>
                </a:cxn>
                <a:cxn ang="0">
                  <a:pos x="0" y="94"/>
                </a:cxn>
                <a:cxn ang="0">
                  <a:pos x="5" y="36"/>
                </a:cxn>
                <a:cxn ang="0">
                  <a:pos x="2" y="36"/>
                </a:cxn>
                <a:cxn ang="0">
                  <a:pos x="3" y="0"/>
                </a:cxn>
                <a:cxn ang="0">
                  <a:pos x="109" y="7"/>
                </a:cxn>
                <a:cxn ang="0">
                  <a:pos x="236" y="12"/>
                </a:cxn>
                <a:cxn ang="0">
                  <a:pos x="234" y="40"/>
                </a:cxn>
              </a:cxnLst>
              <a:rect l="0" t="0" r="r" b="b"/>
              <a:pathLst>
                <a:path w="236" h="168">
                  <a:moveTo>
                    <a:pt x="234" y="40"/>
                  </a:moveTo>
                  <a:lnTo>
                    <a:pt x="234" y="50"/>
                  </a:lnTo>
                  <a:lnTo>
                    <a:pt x="236" y="50"/>
                  </a:lnTo>
                  <a:lnTo>
                    <a:pt x="234" y="108"/>
                  </a:lnTo>
                  <a:lnTo>
                    <a:pt x="236" y="108"/>
                  </a:lnTo>
                  <a:lnTo>
                    <a:pt x="234" y="168"/>
                  </a:lnTo>
                  <a:lnTo>
                    <a:pt x="220" y="166"/>
                  </a:lnTo>
                  <a:lnTo>
                    <a:pt x="149" y="163"/>
                  </a:lnTo>
                  <a:lnTo>
                    <a:pt x="77" y="159"/>
                  </a:lnTo>
                  <a:lnTo>
                    <a:pt x="3" y="154"/>
                  </a:lnTo>
                  <a:lnTo>
                    <a:pt x="0" y="154"/>
                  </a:lnTo>
                  <a:lnTo>
                    <a:pt x="3" y="94"/>
                  </a:lnTo>
                  <a:lnTo>
                    <a:pt x="0" y="94"/>
                  </a:lnTo>
                  <a:lnTo>
                    <a:pt x="5" y="36"/>
                  </a:lnTo>
                  <a:lnTo>
                    <a:pt x="2" y="36"/>
                  </a:lnTo>
                  <a:lnTo>
                    <a:pt x="3" y="0"/>
                  </a:lnTo>
                  <a:lnTo>
                    <a:pt x="109" y="7"/>
                  </a:lnTo>
                  <a:lnTo>
                    <a:pt x="236" y="12"/>
                  </a:lnTo>
                  <a:lnTo>
                    <a:pt x="234" y="4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09" name="Freeform 1941"/>
            <p:cNvSpPr>
              <a:spLocks/>
            </p:cNvSpPr>
            <p:nvPr/>
          </p:nvSpPr>
          <p:spPr bwMode="auto">
            <a:xfrm>
              <a:off x="2412" y="1964"/>
              <a:ext cx="47" cy="55"/>
            </a:xfrm>
            <a:custGeom>
              <a:avLst/>
              <a:gdLst/>
              <a:ahLst/>
              <a:cxnLst>
                <a:cxn ang="0">
                  <a:pos x="58" y="137"/>
                </a:cxn>
                <a:cxn ang="0">
                  <a:pos x="0" y="135"/>
                </a:cxn>
                <a:cxn ang="0">
                  <a:pos x="0" y="135"/>
                </a:cxn>
                <a:cxn ang="0">
                  <a:pos x="2" y="77"/>
                </a:cxn>
                <a:cxn ang="0">
                  <a:pos x="0" y="17"/>
                </a:cxn>
                <a:cxn ang="0">
                  <a:pos x="0" y="17"/>
                </a:cxn>
                <a:cxn ang="0">
                  <a:pos x="0" y="14"/>
                </a:cxn>
                <a:cxn ang="0">
                  <a:pos x="9" y="11"/>
                </a:cxn>
                <a:cxn ang="0">
                  <a:pos x="12" y="9"/>
                </a:cxn>
                <a:cxn ang="0">
                  <a:pos x="19" y="7"/>
                </a:cxn>
                <a:cxn ang="0">
                  <a:pos x="29" y="0"/>
                </a:cxn>
                <a:cxn ang="0">
                  <a:pos x="34" y="0"/>
                </a:cxn>
                <a:cxn ang="0">
                  <a:pos x="41" y="2"/>
                </a:cxn>
                <a:cxn ang="0">
                  <a:pos x="46" y="9"/>
                </a:cxn>
                <a:cxn ang="0">
                  <a:pos x="51" y="9"/>
                </a:cxn>
                <a:cxn ang="0">
                  <a:pos x="55" y="11"/>
                </a:cxn>
                <a:cxn ang="0">
                  <a:pos x="62" y="11"/>
                </a:cxn>
                <a:cxn ang="0">
                  <a:pos x="68" y="16"/>
                </a:cxn>
                <a:cxn ang="0">
                  <a:pos x="73" y="16"/>
                </a:cxn>
                <a:cxn ang="0">
                  <a:pos x="84" y="21"/>
                </a:cxn>
                <a:cxn ang="0">
                  <a:pos x="97" y="23"/>
                </a:cxn>
                <a:cxn ang="0">
                  <a:pos x="113" y="23"/>
                </a:cxn>
                <a:cxn ang="0">
                  <a:pos x="118" y="24"/>
                </a:cxn>
                <a:cxn ang="0">
                  <a:pos x="116" y="79"/>
                </a:cxn>
                <a:cxn ang="0">
                  <a:pos x="116" y="139"/>
                </a:cxn>
                <a:cxn ang="0">
                  <a:pos x="58" y="137"/>
                </a:cxn>
              </a:cxnLst>
              <a:rect l="0" t="0" r="r" b="b"/>
              <a:pathLst>
                <a:path w="118" h="139">
                  <a:moveTo>
                    <a:pt x="58" y="137"/>
                  </a:moveTo>
                  <a:lnTo>
                    <a:pt x="0" y="135"/>
                  </a:lnTo>
                  <a:lnTo>
                    <a:pt x="0" y="135"/>
                  </a:lnTo>
                  <a:lnTo>
                    <a:pt x="2" y="77"/>
                  </a:lnTo>
                  <a:lnTo>
                    <a:pt x="0" y="17"/>
                  </a:lnTo>
                  <a:lnTo>
                    <a:pt x="0" y="17"/>
                  </a:lnTo>
                  <a:lnTo>
                    <a:pt x="0" y="14"/>
                  </a:lnTo>
                  <a:lnTo>
                    <a:pt x="9" y="11"/>
                  </a:lnTo>
                  <a:lnTo>
                    <a:pt x="12" y="9"/>
                  </a:lnTo>
                  <a:lnTo>
                    <a:pt x="19" y="7"/>
                  </a:lnTo>
                  <a:lnTo>
                    <a:pt x="29" y="0"/>
                  </a:lnTo>
                  <a:lnTo>
                    <a:pt x="34" y="0"/>
                  </a:lnTo>
                  <a:lnTo>
                    <a:pt x="41" y="2"/>
                  </a:lnTo>
                  <a:lnTo>
                    <a:pt x="46" y="9"/>
                  </a:lnTo>
                  <a:lnTo>
                    <a:pt x="51" y="9"/>
                  </a:lnTo>
                  <a:lnTo>
                    <a:pt x="55" y="11"/>
                  </a:lnTo>
                  <a:lnTo>
                    <a:pt x="62" y="11"/>
                  </a:lnTo>
                  <a:lnTo>
                    <a:pt x="68" y="16"/>
                  </a:lnTo>
                  <a:lnTo>
                    <a:pt x="73" y="16"/>
                  </a:lnTo>
                  <a:lnTo>
                    <a:pt x="84" y="21"/>
                  </a:lnTo>
                  <a:lnTo>
                    <a:pt x="97" y="23"/>
                  </a:lnTo>
                  <a:lnTo>
                    <a:pt x="113" y="23"/>
                  </a:lnTo>
                  <a:lnTo>
                    <a:pt x="118" y="24"/>
                  </a:lnTo>
                  <a:lnTo>
                    <a:pt x="116" y="79"/>
                  </a:lnTo>
                  <a:lnTo>
                    <a:pt x="116" y="139"/>
                  </a:lnTo>
                  <a:lnTo>
                    <a:pt x="58" y="13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10" name="Freeform 1942"/>
            <p:cNvSpPr>
              <a:spLocks/>
            </p:cNvSpPr>
            <p:nvPr/>
          </p:nvSpPr>
          <p:spPr bwMode="auto">
            <a:xfrm>
              <a:off x="2459" y="1965"/>
              <a:ext cx="41" cy="31"/>
            </a:xfrm>
            <a:custGeom>
              <a:avLst/>
              <a:gdLst/>
              <a:ahLst/>
              <a:cxnLst>
                <a:cxn ang="0">
                  <a:pos x="58" y="77"/>
                </a:cxn>
                <a:cxn ang="0">
                  <a:pos x="0" y="75"/>
                </a:cxn>
                <a:cxn ang="0">
                  <a:pos x="2" y="20"/>
                </a:cxn>
                <a:cxn ang="0">
                  <a:pos x="0" y="17"/>
                </a:cxn>
                <a:cxn ang="0">
                  <a:pos x="2" y="0"/>
                </a:cxn>
                <a:cxn ang="0">
                  <a:pos x="19" y="7"/>
                </a:cxn>
                <a:cxn ang="0">
                  <a:pos x="21" y="8"/>
                </a:cxn>
                <a:cxn ang="0">
                  <a:pos x="24" y="10"/>
                </a:cxn>
                <a:cxn ang="0">
                  <a:pos x="24" y="12"/>
                </a:cxn>
                <a:cxn ang="0">
                  <a:pos x="34" y="19"/>
                </a:cxn>
                <a:cxn ang="0">
                  <a:pos x="39" y="20"/>
                </a:cxn>
                <a:cxn ang="0">
                  <a:pos x="43" y="19"/>
                </a:cxn>
                <a:cxn ang="0">
                  <a:pos x="48" y="15"/>
                </a:cxn>
                <a:cxn ang="0">
                  <a:pos x="53" y="8"/>
                </a:cxn>
                <a:cxn ang="0">
                  <a:pos x="53" y="5"/>
                </a:cxn>
                <a:cxn ang="0">
                  <a:pos x="62" y="3"/>
                </a:cxn>
                <a:cxn ang="0">
                  <a:pos x="65" y="7"/>
                </a:cxn>
                <a:cxn ang="0">
                  <a:pos x="67" y="7"/>
                </a:cxn>
                <a:cxn ang="0">
                  <a:pos x="74" y="5"/>
                </a:cxn>
                <a:cxn ang="0">
                  <a:pos x="79" y="8"/>
                </a:cxn>
                <a:cxn ang="0">
                  <a:pos x="84" y="5"/>
                </a:cxn>
                <a:cxn ang="0">
                  <a:pos x="92" y="7"/>
                </a:cxn>
                <a:cxn ang="0">
                  <a:pos x="101" y="5"/>
                </a:cxn>
                <a:cxn ang="0">
                  <a:pos x="103" y="5"/>
                </a:cxn>
                <a:cxn ang="0">
                  <a:pos x="101" y="77"/>
                </a:cxn>
                <a:cxn ang="0">
                  <a:pos x="58" y="77"/>
                </a:cxn>
              </a:cxnLst>
              <a:rect l="0" t="0" r="r" b="b"/>
              <a:pathLst>
                <a:path w="103" h="77">
                  <a:moveTo>
                    <a:pt x="58" y="77"/>
                  </a:moveTo>
                  <a:lnTo>
                    <a:pt x="0" y="75"/>
                  </a:lnTo>
                  <a:lnTo>
                    <a:pt x="2" y="20"/>
                  </a:lnTo>
                  <a:lnTo>
                    <a:pt x="0" y="17"/>
                  </a:lnTo>
                  <a:lnTo>
                    <a:pt x="2" y="0"/>
                  </a:lnTo>
                  <a:lnTo>
                    <a:pt x="19" y="7"/>
                  </a:lnTo>
                  <a:lnTo>
                    <a:pt x="21" y="8"/>
                  </a:lnTo>
                  <a:lnTo>
                    <a:pt x="24" y="10"/>
                  </a:lnTo>
                  <a:lnTo>
                    <a:pt x="24" y="12"/>
                  </a:lnTo>
                  <a:lnTo>
                    <a:pt x="34" y="19"/>
                  </a:lnTo>
                  <a:lnTo>
                    <a:pt x="39" y="20"/>
                  </a:lnTo>
                  <a:lnTo>
                    <a:pt x="43" y="19"/>
                  </a:lnTo>
                  <a:lnTo>
                    <a:pt x="48" y="15"/>
                  </a:lnTo>
                  <a:lnTo>
                    <a:pt x="53" y="8"/>
                  </a:lnTo>
                  <a:lnTo>
                    <a:pt x="53" y="5"/>
                  </a:lnTo>
                  <a:lnTo>
                    <a:pt x="62" y="3"/>
                  </a:lnTo>
                  <a:lnTo>
                    <a:pt x="65" y="7"/>
                  </a:lnTo>
                  <a:lnTo>
                    <a:pt x="67" y="7"/>
                  </a:lnTo>
                  <a:lnTo>
                    <a:pt x="74" y="5"/>
                  </a:lnTo>
                  <a:lnTo>
                    <a:pt x="79" y="8"/>
                  </a:lnTo>
                  <a:lnTo>
                    <a:pt x="84" y="5"/>
                  </a:lnTo>
                  <a:lnTo>
                    <a:pt x="92" y="7"/>
                  </a:lnTo>
                  <a:lnTo>
                    <a:pt x="101" y="5"/>
                  </a:lnTo>
                  <a:lnTo>
                    <a:pt x="103" y="5"/>
                  </a:lnTo>
                  <a:lnTo>
                    <a:pt x="101" y="77"/>
                  </a:lnTo>
                  <a:lnTo>
                    <a:pt x="58" y="7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11" name="Freeform 1943"/>
            <p:cNvSpPr>
              <a:spLocks/>
            </p:cNvSpPr>
            <p:nvPr/>
          </p:nvSpPr>
          <p:spPr bwMode="auto">
            <a:xfrm>
              <a:off x="2522" y="1975"/>
              <a:ext cx="20" cy="33"/>
            </a:xfrm>
            <a:custGeom>
              <a:avLst/>
              <a:gdLst/>
              <a:ahLst/>
              <a:cxnLst>
                <a:cxn ang="0">
                  <a:pos x="36" y="82"/>
                </a:cxn>
                <a:cxn ang="0">
                  <a:pos x="36" y="83"/>
                </a:cxn>
                <a:cxn ang="0">
                  <a:pos x="24" y="83"/>
                </a:cxn>
                <a:cxn ang="0">
                  <a:pos x="0" y="83"/>
                </a:cxn>
                <a:cxn ang="0">
                  <a:pos x="0" y="68"/>
                </a:cxn>
                <a:cxn ang="0">
                  <a:pos x="2" y="0"/>
                </a:cxn>
                <a:cxn ang="0">
                  <a:pos x="5" y="0"/>
                </a:cxn>
                <a:cxn ang="0">
                  <a:pos x="7" y="0"/>
                </a:cxn>
                <a:cxn ang="0">
                  <a:pos x="5" y="5"/>
                </a:cxn>
                <a:cxn ang="0">
                  <a:pos x="7" y="5"/>
                </a:cxn>
                <a:cxn ang="0">
                  <a:pos x="15" y="3"/>
                </a:cxn>
                <a:cxn ang="0">
                  <a:pos x="27" y="8"/>
                </a:cxn>
                <a:cxn ang="0">
                  <a:pos x="27" y="12"/>
                </a:cxn>
                <a:cxn ang="0">
                  <a:pos x="27" y="15"/>
                </a:cxn>
                <a:cxn ang="0">
                  <a:pos x="38" y="15"/>
                </a:cxn>
                <a:cxn ang="0">
                  <a:pos x="41" y="17"/>
                </a:cxn>
                <a:cxn ang="0">
                  <a:pos x="41" y="18"/>
                </a:cxn>
                <a:cxn ang="0">
                  <a:pos x="38" y="22"/>
                </a:cxn>
                <a:cxn ang="0">
                  <a:pos x="38" y="24"/>
                </a:cxn>
                <a:cxn ang="0">
                  <a:pos x="48" y="34"/>
                </a:cxn>
                <a:cxn ang="0">
                  <a:pos x="49" y="39"/>
                </a:cxn>
                <a:cxn ang="0">
                  <a:pos x="38" y="39"/>
                </a:cxn>
                <a:cxn ang="0">
                  <a:pos x="36" y="82"/>
                </a:cxn>
              </a:cxnLst>
              <a:rect l="0" t="0" r="r" b="b"/>
              <a:pathLst>
                <a:path w="49" h="83">
                  <a:moveTo>
                    <a:pt x="36" y="82"/>
                  </a:moveTo>
                  <a:lnTo>
                    <a:pt x="36" y="83"/>
                  </a:lnTo>
                  <a:lnTo>
                    <a:pt x="24" y="83"/>
                  </a:lnTo>
                  <a:lnTo>
                    <a:pt x="0" y="83"/>
                  </a:lnTo>
                  <a:lnTo>
                    <a:pt x="0" y="68"/>
                  </a:lnTo>
                  <a:lnTo>
                    <a:pt x="2" y="0"/>
                  </a:lnTo>
                  <a:lnTo>
                    <a:pt x="5" y="0"/>
                  </a:lnTo>
                  <a:lnTo>
                    <a:pt x="7" y="0"/>
                  </a:lnTo>
                  <a:lnTo>
                    <a:pt x="5" y="5"/>
                  </a:lnTo>
                  <a:lnTo>
                    <a:pt x="7" y="5"/>
                  </a:lnTo>
                  <a:lnTo>
                    <a:pt x="15" y="3"/>
                  </a:lnTo>
                  <a:lnTo>
                    <a:pt x="27" y="8"/>
                  </a:lnTo>
                  <a:lnTo>
                    <a:pt x="27" y="12"/>
                  </a:lnTo>
                  <a:lnTo>
                    <a:pt x="27" y="15"/>
                  </a:lnTo>
                  <a:lnTo>
                    <a:pt x="38" y="15"/>
                  </a:lnTo>
                  <a:lnTo>
                    <a:pt x="41" y="17"/>
                  </a:lnTo>
                  <a:lnTo>
                    <a:pt x="41" y="18"/>
                  </a:lnTo>
                  <a:lnTo>
                    <a:pt x="38" y="22"/>
                  </a:lnTo>
                  <a:lnTo>
                    <a:pt x="38" y="24"/>
                  </a:lnTo>
                  <a:lnTo>
                    <a:pt x="48" y="34"/>
                  </a:lnTo>
                  <a:lnTo>
                    <a:pt x="49" y="39"/>
                  </a:lnTo>
                  <a:lnTo>
                    <a:pt x="38" y="39"/>
                  </a:lnTo>
                  <a:lnTo>
                    <a:pt x="36" y="8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12" name="Freeform 1944"/>
            <p:cNvSpPr>
              <a:spLocks/>
            </p:cNvSpPr>
            <p:nvPr/>
          </p:nvSpPr>
          <p:spPr bwMode="auto">
            <a:xfrm>
              <a:off x="2549" y="1988"/>
              <a:ext cx="40" cy="24"/>
            </a:xfrm>
            <a:custGeom>
              <a:avLst/>
              <a:gdLst/>
              <a:ahLst/>
              <a:cxnLst>
                <a:cxn ang="0">
                  <a:pos x="17" y="48"/>
                </a:cxn>
                <a:cxn ang="0">
                  <a:pos x="13" y="46"/>
                </a:cxn>
                <a:cxn ang="0">
                  <a:pos x="12" y="41"/>
                </a:cxn>
                <a:cxn ang="0">
                  <a:pos x="6" y="38"/>
                </a:cxn>
                <a:cxn ang="0">
                  <a:pos x="8" y="31"/>
                </a:cxn>
                <a:cxn ang="0">
                  <a:pos x="8" y="26"/>
                </a:cxn>
                <a:cxn ang="0">
                  <a:pos x="10" y="21"/>
                </a:cxn>
                <a:cxn ang="0">
                  <a:pos x="10" y="17"/>
                </a:cxn>
                <a:cxn ang="0">
                  <a:pos x="5" y="14"/>
                </a:cxn>
                <a:cxn ang="0">
                  <a:pos x="0" y="9"/>
                </a:cxn>
                <a:cxn ang="0">
                  <a:pos x="0" y="0"/>
                </a:cxn>
                <a:cxn ang="0">
                  <a:pos x="76" y="0"/>
                </a:cxn>
                <a:cxn ang="0">
                  <a:pos x="90" y="0"/>
                </a:cxn>
                <a:cxn ang="0">
                  <a:pos x="90" y="15"/>
                </a:cxn>
                <a:cxn ang="0">
                  <a:pos x="99" y="15"/>
                </a:cxn>
                <a:cxn ang="0">
                  <a:pos x="100" y="60"/>
                </a:cxn>
                <a:cxn ang="0">
                  <a:pos x="15" y="60"/>
                </a:cxn>
                <a:cxn ang="0">
                  <a:pos x="18" y="56"/>
                </a:cxn>
                <a:cxn ang="0">
                  <a:pos x="18" y="51"/>
                </a:cxn>
                <a:cxn ang="0">
                  <a:pos x="17" y="48"/>
                </a:cxn>
              </a:cxnLst>
              <a:rect l="0" t="0" r="r" b="b"/>
              <a:pathLst>
                <a:path w="100" h="60">
                  <a:moveTo>
                    <a:pt x="17" y="48"/>
                  </a:moveTo>
                  <a:lnTo>
                    <a:pt x="13" y="46"/>
                  </a:lnTo>
                  <a:lnTo>
                    <a:pt x="12" y="41"/>
                  </a:lnTo>
                  <a:lnTo>
                    <a:pt x="6" y="38"/>
                  </a:lnTo>
                  <a:lnTo>
                    <a:pt x="8" y="31"/>
                  </a:lnTo>
                  <a:lnTo>
                    <a:pt x="8" y="26"/>
                  </a:lnTo>
                  <a:lnTo>
                    <a:pt x="10" y="21"/>
                  </a:lnTo>
                  <a:lnTo>
                    <a:pt x="10" y="17"/>
                  </a:lnTo>
                  <a:lnTo>
                    <a:pt x="5" y="14"/>
                  </a:lnTo>
                  <a:lnTo>
                    <a:pt x="0" y="9"/>
                  </a:lnTo>
                  <a:lnTo>
                    <a:pt x="0" y="0"/>
                  </a:lnTo>
                  <a:lnTo>
                    <a:pt x="76" y="0"/>
                  </a:lnTo>
                  <a:lnTo>
                    <a:pt x="90" y="0"/>
                  </a:lnTo>
                  <a:lnTo>
                    <a:pt x="90" y="15"/>
                  </a:lnTo>
                  <a:lnTo>
                    <a:pt x="99" y="15"/>
                  </a:lnTo>
                  <a:lnTo>
                    <a:pt x="100" y="60"/>
                  </a:lnTo>
                  <a:lnTo>
                    <a:pt x="15" y="60"/>
                  </a:lnTo>
                  <a:lnTo>
                    <a:pt x="18" y="56"/>
                  </a:lnTo>
                  <a:lnTo>
                    <a:pt x="18" y="51"/>
                  </a:lnTo>
                  <a:lnTo>
                    <a:pt x="17" y="4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13" name="Freeform 1945"/>
            <p:cNvSpPr>
              <a:spLocks/>
            </p:cNvSpPr>
            <p:nvPr/>
          </p:nvSpPr>
          <p:spPr bwMode="auto">
            <a:xfrm>
              <a:off x="2537" y="1991"/>
              <a:ext cx="19" cy="17"/>
            </a:xfrm>
            <a:custGeom>
              <a:avLst/>
              <a:gdLst/>
              <a:ahLst/>
              <a:cxnLst>
                <a:cxn ang="0">
                  <a:pos x="0" y="43"/>
                </a:cxn>
                <a:cxn ang="0">
                  <a:pos x="2" y="0"/>
                </a:cxn>
                <a:cxn ang="0">
                  <a:pos x="13" y="0"/>
                </a:cxn>
                <a:cxn ang="0">
                  <a:pos x="15" y="3"/>
                </a:cxn>
                <a:cxn ang="0">
                  <a:pos x="19" y="2"/>
                </a:cxn>
                <a:cxn ang="0">
                  <a:pos x="22" y="0"/>
                </a:cxn>
                <a:cxn ang="0">
                  <a:pos x="29" y="7"/>
                </a:cxn>
                <a:cxn ang="0">
                  <a:pos x="36" y="7"/>
                </a:cxn>
                <a:cxn ang="0">
                  <a:pos x="41" y="10"/>
                </a:cxn>
                <a:cxn ang="0">
                  <a:pos x="41" y="14"/>
                </a:cxn>
                <a:cxn ang="0">
                  <a:pos x="39" y="19"/>
                </a:cxn>
                <a:cxn ang="0">
                  <a:pos x="39" y="24"/>
                </a:cxn>
                <a:cxn ang="0">
                  <a:pos x="37" y="31"/>
                </a:cxn>
                <a:cxn ang="0">
                  <a:pos x="43" y="34"/>
                </a:cxn>
                <a:cxn ang="0">
                  <a:pos x="44" y="39"/>
                </a:cxn>
                <a:cxn ang="0">
                  <a:pos x="48" y="41"/>
                </a:cxn>
                <a:cxn ang="0">
                  <a:pos x="0" y="43"/>
                </a:cxn>
              </a:cxnLst>
              <a:rect l="0" t="0" r="r" b="b"/>
              <a:pathLst>
                <a:path w="48" h="43">
                  <a:moveTo>
                    <a:pt x="0" y="43"/>
                  </a:moveTo>
                  <a:lnTo>
                    <a:pt x="2" y="0"/>
                  </a:lnTo>
                  <a:lnTo>
                    <a:pt x="13" y="0"/>
                  </a:lnTo>
                  <a:lnTo>
                    <a:pt x="15" y="3"/>
                  </a:lnTo>
                  <a:lnTo>
                    <a:pt x="19" y="2"/>
                  </a:lnTo>
                  <a:lnTo>
                    <a:pt x="22" y="0"/>
                  </a:lnTo>
                  <a:lnTo>
                    <a:pt x="29" y="7"/>
                  </a:lnTo>
                  <a:lnTo>
                    <a:pt x="36" y="7"/>
                  </a:lnTo>
                  <a:lnTo>
                    <a:pt x="41" y="10"/>
                  </a:lnTo>
                  <a:lnTo>
                    <a:pt x="41" y="14"/>
                  </a:lnTo>
                  <a:lnTo>
                    <a:pt x="39" y="19"/>
                  </a:lnTo>
                  <a:lnTo>
                    <a:pt x="39" y="24"/>
                  </a:lnTo>
                  <a:lnTo>
                    <a:pt x="37" y="31"/>
                  </a:lnTo>
                  <a:lnTo>
                    <a:pt x="43" y="34"/>
                  </a:lnTo>
                  <a:lnTo>
                    <a:pt x="44" y="39"/>
                  </a:lnTo>
                  <a:lnTo>
                    <a:pt x="48" y="41"/>
                  </a:lnTo>
                  <a:lnTo>
                    <a:pt x="0" y="4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14" name="Freeform 1946"/>
            <p:cNvSpPr>
              <a:spLocks/>
            </p:cNvSpPr>
            <p:nvPr/>
          </p:nvSpPr>
          <p:spPr bwMode="auto">
            <a:xfrm>
              <a:off x="2505" y="2002"/>
              <a:ext cx="27" cy="18"/>
            </a:xfrm>
            <a:custGeom>
              <a:avLst/>
              <a:gdLst/>
              <a:ahLst/>
              <a:cxnLst>
                <a:cxn ang="0">
                  <a:pos x="67" y="44"/>
                </a:cxn>
                <a:cxn ang="0">
                  <a:pos x="43" y="44"/>
                </a:cxn>
                <a:cxn ang="0">
                  <a:pos x="0" y="44"/>
                </a:cxn>
                <a:cxn ang="0">
                  <a:pos x="0" y="0"/>
                </a:cxn>
                <a:cxn ang="0">
                  <a:pos x="43" y="0"/>
                </a:cxn>
                <a:cxn ang="0">
                  <a:pos x="43" y="15"/>
                </a:cxn>
                <a:cxn ang="0">
                  <a:pos x="67" y="15"/>
                </a:cxn>
                <a:cxn ang="0">
                  <a:pos x="67" y="44"/>
                </a:cxn>
              </a:cxnLst>
              <a:rect l="0" t="0" r="r" b="b"/>
              <a:pathLst>
                <a:path w="67" h="44">
                  <a:moveTo>
                    <a:pt x="67" y="44"/>
                  </a:moveTo>
                  <a:lnTo>
                    <a:pt x="43" y="44"/>
                  </a:lnTo>
                  <a:lnTo>
                    <a:pt x="0" y="44"/>
                  </a:lnTo>
                  <a:lnTo>
                    <a:pt x="0" y="0"/>
                  </a:lnTo>
                  <a:lnTo>
                    <a:pt x="43" y="0"/>
                  </a:lnTo>
                  <a:lnTo>
                    <a:pt x="43" y="15"/>
                  </a:lnTo>
                  <a:lnTo>
                    <a:pt x="67" y="15"/>
                  </a:lnTo>
                  <a:lnTo>
                    <a:pt x="67" y="4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15" name="Freeform 1947"/>
            <p:cNvSpPr>
              <a:spLocks/>
            </p:cNvSpPr>
            <p:nvPr/>
          </p:nvSpPr>
          <p:spPr bwMode="auto">
            <a:xfrm>
              <a:off x="2733" y="2003"/>
              <a:ext cx="25" cy="30"/>
            </a:xfrm>
            <a:custGeom>
              <a:avLst/>
              <a:gdLst/>
              <a:ahLst/>
              <a:cxnLst>
                <a:cxn ang="0">
                  <a:pos x="63" y="73"/>
                </a:cxn>
                <a:cxn ang="0">
                  <a:pos x="3" y="75"/>
                </a:cxn>
                <a:cxn ang="0">
                  <a:pos x="2" y="17"/>
                </a:cxn>
                <a:cxn ang="0">
                  <a:pos x="0" y="1"/>
                </a:cxn>
                <a:cxn ang="0">
                  <a:pos x="29" y="0"/>
                </a:cxn>
                <a:cxn ang="0">
                  <a:pos x="60" y="0"/>
                </a:cxn>
                <a:cxn ang="0">
                  <a:pos x="63" y="73"/>
                </a:cxn>
              </a:cxnLst>
              <a:rect l="0" t="0" r="r" b="b"/>
              <a:pathLst>
                <a:path w="63" h="75">
                  <a:moveTo>
                    <a:pt x="63" y="73"/>
                  </a:moveTo>
                  <a:lnTo>
                    <a:pt x="3" y="75"/>
                  </a:lnTo>
                  <a:lnTo>
                    <a:pt x="2" y="17"/>
                  </a:lnTo>
                  <a:lnTo>
                    <a:pt x="0" y="1"/>
                  </a:lnTo>
                  <a:lnTo>
                    <a:pt x="29" y="0"/>
                  </a:lnTo>
                  <a:lnTo>
                    <a:pt x="60" y="0"/>
                  </a:lnTo>
                  <a:lnTo>
                    <a:pt x="63" y="7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16" name="Freeform 1948"/>
            <p:cNvSpPr>
              <a:spLocks/>
            </p:cNvSpPr>
            <p:nvPr/>
          </p:nvSpPr>
          <p:spPr bwMode="auto">
            <a:xfrm>
              <a:off x="2532" y="2007"/>
              <a:ext cx="28" cy="18"/>
            </a:xfrm>
            <a:custGeom>
              <a:avLst/>
              <a:gdLst/>
              <a:ahLst/>
              <a:cxnLst>
                <a:cxn ang="0">
                  <a:pos x="70" y="39"/>
                </a:cxn>
                <a:cxn ang="0">
                  <a:pos x="65" y="39"/>
                </a:cxn>
                <a:cxn ang="0">
                  <a:pos x="65" y="44"/>
                </a:cxn>
                <a:cxn ang="0">
                  <a:pos x="34" y="44"/>
                </a:cxn>
                <a:cxn ang="0">
                  <a:pos x="34" y="32"/>
                </a:cxn>
                <a:cxn ang="0">
                  <a:pos x="0" y="32"/>
                </a:cxn>
                <a:cxn ang="0">
                  <a:pos x="0" y="3"/>
                </a:cxn>
                <a:cxn ang="0">
                  <a:pos x="12" y="3"/>
                </a:cxn>
                <a:cxn ang="0">
                  <a:pos x="12" y="2"/>
                </a:cxn>
                <a:cxn ang="0">
                  <a:pos x="60" y="0"/>
                </a:cxn>
                <a:cxn ang="0">
                  <a:pos x="61" y="3"/>
                </a:cxn>
                <a:cxn ang="0">
                  <a:pos x="61" y="8"/>
                </a:cxn>
                <a:cxn ang="0">
                  <a:pos x="58" y="12"/>
                </a:cxn>
                <a:cxn ang="0">
                  <a:pos x="58" y="20"/>
                </a:cxn>
                <a:cxn ang="0">
                  <a:pos x="66" y="27"/>
                </a:cxn>
                <a:cxn ang="0">
                  <a:pos x="70" y="39"/>
                </a:cxn>
              </a:cxnLst>
              <a:rect l="0" t="0" r="r" b="b"/>
              <a:pathLst>
                <a:path w="70" h="44">
                  <a:moveTo>
                    <a:pt x="70" y="39"/>
                  </a:moveTo>
                  <a:lnTo>
                    <a:pt x="65" y="39"/>
                  </a:lnTo>
                  <a:lnTo>
                    <a:pt x="65" y="44"/>
                  </a:lnTo>
                  <a:lnTo>
                    <a:pt x="34" y="44"/>
                  </a:lnTo>
                  <a:lnTo>
                    <a:pt x="34" y="32"/>
                  </a:lnTo>
                  <a:lnTo>
                    <a:pt x="0" y="32"/>
                  </a:lnTo>
                  <a:lnTo>
                    <a:pt x="0" y="3"/>
                  </a:lnTo>
                  <a:lnTo>
                    <a:pt x="12" y="3"/>
                  </a:lnTo>
                  <a:lnTo>
                    <a:pt x="12" y="2"/>
                  </a:lnTo>
                  <a:lnTo>
                    <a:pt x="60" y="0"/>
                  </a:lnTo>
                  <a:lnTo>
                    <a:pt x="61" y="3"/>
                  </a:lnTo>
                  <a:lnTo>
                    <a:pt x="61" y="8"/>
                  </a:lnTo>
                  <a:lnTo>
                    <a:pt x="58" y="12"/>
                  </a:lnTo>
                  <a:lnTo>
                    <a:pt x="58" y="20"/>
                  </a:lnTo>
                  <a:lnTo>
                    <a:pt x="66" y="27"/>
                  </a:lnTo>
                  <a:lnTo>
                    <a:pt x="70" y="3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17" name="Freeform 1949"/>
            <p:cNvSpPr>
              <a:spLocks/>
            </p:cNvSpPr>
            <p:nvPr/>
          </p:nvSpPr>
          <p:spPr bwMode="auto">
            <a:xfrm>
              <a:off x="2555" y="2012"/>
              <a:ext cx="34" cy="24"/>
            </a:xfrm>
            <a:custGeom>
              <a:avLst/>
              <a:gdLst/>
              <a:ahLst/>
              <a:cxnLst>
                <a:cxn ang="0">
                  <a:pos x="85" y="60"/>
                </a:cxn>
                <a:cxn ang="0">
                  <a:pos x="27" y="60"/>
                </a:cxn>
                <a:cxn ang="0">
                  <a:pos x="24" y="53"/>
                </a:cxn>
                <a:cxn ang="0">
                  <a:pos x="26" y="49"/>
                </a:cxn>
                <a:cxn ang="0">
                  <a:pos x="26" y="43"/>
                </a:cxn>
                <a:cxn ang="0">
                  <a:pos x="22" y="39"/>
                </a:cxn>
                <a:cxn ang="0">
                  <a:pos x="19" y="37"/>
                </a:cxn>
                <a:cxn ang="0">
                  <a:pos x="15" y="36"/>
                </a:cxn>
                <a:cxn ang="0">
                  <a:pos x="15" y="31"/>
                </a:cxn>
                <a:cxn ang="0">
                  <a:pos x="12" y="27"/>
                </a:cxn>
                <a:cxn ang="0">
                  <a:pos x="8" y="15"/>
                </a:cxn>
                <a:cxn ang="0">
                  <a:pos x="0" y="8"/>
                </a:cxn>
                <a:cxn ang="0">
                  <a:pos x="0" y="0"/>
                </a:cxn>
                <a:cxn ang="0">
                  <a:pos x="85" y="0"/>
                </a:cxn>
                <a:cxn ang="0">
                  <a:pos x="85" y="60"/>
                </a:cxn>
              </a:cxnLst>
              <a:rect l="0" t="0" r="r" b="b"/>
              <a:pathLst>
                <a:path w="85" h="60">
                  <a:moveTo>
                    <a:pt x="85" y="60"/>
                  </a:moveTo>
                  <a:lnTo>
                    <a:pt x="27" y="60"/>
                  </a:lnTo>
                  <a:lnTo>
                    <a:pt x="24" y="53"/>
                  </a:lnTo>
                  <a:lnTo>
                    <a:pt x="26" y="49"/>
                  </a:lnTo>
                  <a:lnTo>
                    <a:pt x="26" y="43"/>
                  </a:lnTo>
                  <a:lnTo>
                    <a:pt x="22" y="39"/>
                  </a:lnTo>
                  <a:lnTo>
                    <a:pt x="19" y="37"/>
                  </a:lnTo>
                  <a:lnTo>
                    <a:pt x="15" y="36"/>
                  </a:lnTo>
                  <a:lnTo>
                    <a:pt x="15" y="31"/>
                  </a:lnTo>
                  <a:lnTo>
                    <a:pt x="12" y="27"/>
                  </a:lnTo>
                  <a:lnTo>
                    <a:pt x="8" y="15"/>
                  </a:lnTo>
                  <a:lnTo>
                    <a:pt x="0" y="8"/>
                  </a:lnTo>
                  <a:lnTo>
                    <a:pt x="0" y="0"/>
                  </a:lnTo>
                  <a:lnTo>
                    <a:pt x="85" y="0"/>
                  </a:lnTo>
                  <a:lnTo>
                    <a:pt x="85" y="6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18" name="Freeform 1950"/>
            <p:cNvSpPr>
              <a:spLocks/>
            </p:cNvSpPr>
            <p:nvPr/>
          </p:nvSpPr>
          <p:spPr bwMode="auto">
            <a:xfrm>
              <a:off x="2522" y="2020"/>
              <a:ext cx="23" cy="24"/>
            </a:xfrm>
            <a:custGeom>
              <a:avLst/>
              <a:gdLst/>
              <a:ahLst/>
              <a:cxnLst>
                <a:cxn ang="0">
                  <a:pos x="58" y="60"/>
                </a:cxn>
                <a:cxn ang="0">
                  <a:pos x="14" y="58"/>
                </a:cxn>
                <a:cxn ang="0">
                  <a:pos x="0" y="58"/>
                </a:cxn>
                <a:cxn ang="0">
                  <a:pos x="0" y="0"/>
                </a:cxn>
                <a:cxn ang="0">
                  <a:pos x="24" y="0"/>
                </a:cxn>
                <a:cxn ang="0">
                  <a:pos x="58" y="0"/>
                </a:cxn>
                <a:cxn ang="0">
                  <a:pos x="58" y="12"/>
                </a:cxn>
                <a:cxn ang="0">
                  <a:pos x="58" y="60"/>
                </a:cxn>
              </a:cxnLst>
              <a:rect l="0" t="0" r="r" b="b"/>
              <a:pathLst>
                <a:path w="58" h="60">
                  <a:moveTo>
                    <a:pt x="58" y="60"/>
                  </a:moveTo>
                  <a:lnTo>
                    <a:pt x="14" y="58"/>
                  </a:lnTo>
                  <a:lnTo>
                    <a:pt x="0" y="58"/>
                  </a:lnTo>
                  <a:lnTo>
                    <a:pt x="0" y="0"/>
                  </a:lnTo>
                  <a:lnTo>
                    <a:pt x="24" y="0"/>
                  </a:lnTo>
                  <a:lnTo>
                    <a:pt x="58" y="0"/>
                  </a:lnTo>
                  <a:lnTo>
                    <a:pt x="58" y="12"/>
                  </a:lnTo>
                  <a:lnTo>
                    <a:pt x="58" y="6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19" name="Freeform 1951"/>
            <p:cNvSpPr>
              <a:spLocks/>
            </p:cNvSpPr>
            <p:nvPr/>
          </p:nvSpPr>
          <p:spPr bwMode="auto">
            <a:xfrm>
              <a:off x="2505" y="2020"/>
              <a:ext cx="17" cy="23"/>
            </a:xfrm>
            <a:custGeom>
              <a:avLst/>
              <a:gdLst/>
              <a:ahLst/>
              <a:cxnLst>
                <a:cxn ang="0">
                  <a:pos x="15" y="58"/>
                </a:cxn>
                <a:cxn ang="0">
                  <a:pos x="0" y="58"/>
                </a:cxn>
                <a:cxn ang="0">
                  <a:pos x="1" y="0"/>
                </a:cxn>
                <a:cxn ang="0">
                  <a:pos x="44" y="0"/>
                </a:cxn>
                <a:cxn ang="0">
                  <a:pos x="44" y="58"/>
                </a:cxn>
                <a:cxn ang="0">
                  <a:pos x="15" y="58"/>
                </a:cxn>
              </a:cxnLst>
              <a:rect l="0" t="0" r="r" b="b"/>
              <a:pathLst>
                <a:path w="44" h="58">
                  <a:moveTo>
                    <a:pt x="15" y="58"/>
                  </a:moveTo>
                  <a:lnTo>
                    <a:pt x="0" y="58"/>
                  </a:lnTo>
                  <a:lnTo>
                    <a:pt x="1" y="0"/>
                  </a:lnTo>
                  <a:lnTo>
                    <a:pt x="44" y="0"/>
                  </a:lnTo>
                  <a:lnTo>
                    <a:pt x="44" y="58"/>
                  </a:lnTo>
                  <a:lnTo>
                    <a:pt x="15"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20" name="Freeform 1952"/>
            <p:cNvSpPr>
              <a:spLocks/>
            </p:cNvSpPr>
            <p:nvPr/>
          </p:nvSpPr>
          <p:spPr bwMode="auto">
            <a:xfrm>
              <a:off x="2481" y="2020"/>
              <a:ext cx="24" cy="23"/>
            </a:xfrm>
            <a:custGeom>
              <a:avLst/>
              <a:gdLst/>
              <a:ahLst/>
              <a:cxnLst>
                <a:cxn ang="0">
                  <a:pos x="0" y="58"/>
                </a:cxn>
                <a:cxn ang="0">
                  <a:pos x="0" y="28"/>
                </a:cxn>
                <a:cxn ang="0">
                  <a:pos x="0" y="0"/>
                </a:cxn>
                <a:cxn ang="0">
                  <a:pos x="59" y="0"/>
                </a:cxn>
                <a:cxn ang="0">
                  <a:pos x="58" y="58"/>
                </a:cxn>
                <a:cxn ang="0">
                  <a:pos x="0" y="58"/>
                </a:cxn>
              </a:cxnLst>
              <a:rect l="0" t="0" r="r" b="b"/>
              <a:pathLst>
                <a:path w="59" h="58">
                  <a:moveTo>
                    <a:pt x="0" y="58"/>
                  </a:moveTo>
                  <a:lnTo>
                    <a:pt x="0" y="28"/>
                  </a:lnTo>
                  <a:lnTo>
                    <a:pt x="0" y="0"/>
                  </a:lnTo>
                  <a:lnTo>
                    <a:pt x="59" y="0"/>
                  </a:lnTo>
                  <a:lnTo>
                    <a:pt x="58" y="58"/>
                  </a:lnTo>
                  <a:lnTo>
                    <a:pt x="0"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21" name="Freeform 1953"/>
            <p:cNvSpPr>
              <a:spLocks/>
            </p:cNvSpPr>
            <p:nvPr/>
          </p:nvSpPr>
          <p:spPr bwMode="auto">
            <a:xfrm>
              <a:off x="2545" y="2023"/>
              <a:ext cx="24" cy="25"/>
            </a:xfrm>
            <a:custGeom>
              <a:avLst/>
              <a:gdLst/>
              <a:ahLst/>
              <a:cxnLst>
                <a:cxn ang="0">
                  <a:pos x="0" y="53"/>
                </a:cxn>
                <a:cxn ang="0">
                  <a:pos x="0" y="5"/>
                </a:cxn>
                <a:cxn ang="0">
                  <a:pos x="31" y="5"/>
                </a:cxn>
                <a:cxn ang="0">
                  <a:pos x="31" y="0"/>
                </a:cxn>
                <a:cxn ang="0">
                  <a:pos x="36" y="0"/>
                </a:cxn>
                <a:cxn ang="0">
                  <a:pos x="39" y="4"/>
                </a:cxn>
                <a:cxn ang="0">
                  <a:pos x="39" y="9"/>
                </a:cxn>
                <a:cxn ang="0">
                  <a:pos x="43" y="10"/>
                </a:cxn>
                <a:cxn ang="0">
                  <a:pos x="46" y="12"/>
                </a:cxn>
                <a:cxn ang="0">
                  <a:pos x="50" y="16"/>
                </a:cxn>
                <a:cxn ang="0">
                  <a:pos x="50" y="22"/>
                </a:cxn>
                <a:cxn ang="0">
                  <a:pos x="48" y="26"/>
                </a:cxn>
                <a:cxn ang="0">
                  <a:pos x="51" y="33"/>
                </a:cxn>
                <a:cxn ang="0">
                  <a:pos x="60" y="45"/>
                </a:cxn>
                <a:cxn ang="0">
                  <a:pos x="56" y="51"/>
                </a:cxn>
                <a:cxn ang="0">
                  <a:pos x="56" y="55"/>
                </a:cxn>
                <a:cxn ang="0">
                  <a:pos x="58" y="60"/>
                </a:cxn>
                <a:cxn ang="0">
                  <a:pos x="53" y="62"/>
                </a:cxn>
                <a:cxn ang="0">
                  <a:pos x="53" y="63"/>
                </a:cxn>
                <a:cxn ang="0">
                  <a:pos x="14" y="62"/>
                </a:cxn>
                <a:cxn ang="0">
                  <a:pos x="14" y="53"/>
                </a:cxn>
                <a:cxn ang="0">
                  <a:pos x="0" y="53"/>
                </a:cxn>
              </a:cxnLst>
              <a:rect l="0" t="0" r="r" b="b"/>
              <a:pathLst>
                <a:path w="60" h="63">
                  <a:moveTo>
                    <a:pt x="0" y="53"/>
                  </a:moveTo>
                  <a:lnTo>
                    <a:pt x="0" y="5"/>
                  </a:lnTo>
                  <a:lnTo>
                    <a:pt x="31" y="5"/>
                  </a:lnTo>
                  <a:lnTo>
                    <a:pt x="31" y="0"/>
                  </a:lnTo>
                  <a:lnTo>
                    <a:pt x="36" y="0"/>
                  </a:lnTo>
                  <a:lnTo>
                    <a:pt x="39" y="4"/>
                  </a:lnTo>
                  <a:lnTo>
                    <a:pt x="39" y="9"/>
                  </a:lnTo>
                  <a:lnTo>
                    <a:pt x="43" y="10"/>
                  </a:lnTo>
                  <a:lnTo>
                    <a:pt x="46" y="12"/>
                  </a:lnTo>
                  <a:lnTo>
                    <a:pt x="50" y="16"/>
                  </a:lnTo>
                  <a:lnTo>
                    <a:pt x="50" y="22"/>
                  </a:lnTo>
                  <a:lnTo>
                    <a:pt x="48" y="26"/>
                  </a:lnTo>
                  <a:lnTo>
                    <a:pt x="51" y="33"/>
                  </a:lnTo>
                  <a:lnTo>
                    <a:pt x="60" y="45"/>
                  </a:lnTo>
                  <a:lnTo>
                    <a:pt x="56" y="51"/>
                  </a:lnTo>
                  <a:lnTo>
                    <a:pt x="56" y="55"/>
                  </a:lnTo>
                  <a:lnTo>
                    <a:pt x="58" y="60"/>
                  </a:lnTo>
                  <a:lnTo>
                    <a:pt x="53" y="62"/>
                  </a:lnTo>
                  <a:lnTo>
                    <a:pt x="53" y="63"/>
                  </a:lnTo>
                  <a:lnTo>
                    <a:pt x="14" y="62"/>
                  </a:lnTo>
                  <a:lnTo>
                    <a:pt x="14" y="53"/>
                  </a:lnTo>
                  <a:lnTo>
                    <a:pt x="0" y="5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22" name="Freeform 1954"/>
            <p:cNvSpPr>
              <a:spLocks/>
            </p:cNvSpPr>
            <p:nvPr/>
          </p:nvSpPr>
          <p:spPr bwMode="auto">
            <a:xfrm>
              <a:off x="2481" y="2043"/>
              <a:ext cx="30" cy="28"/>
            </a:xfrm>
            <a:custGeom>
              <a:avLst/>
              <a:gdLst/>
              <a:ahLst/>
              <a:cxnLst>
                <a:cxn ang="0">
                  <a:pos x="58" y="60"/>
                </a:cxn>
                <a:cxn ang="0">
                  <a:pos x="56" y="60"/>
                </a:cxn>
                <a:cxn ang="0">
                  <a:pos x="56" y="58"/>
                </a:cxn>
                <a:cxn ang="0">
                  <a:pos x="47" y="64"/>
                </a:cxn>
                <a:cxn ang="0">
                  <a:pos x="42" y="65"/>
                </a:cxn>
                <a:cxn ang="0">
                  <a:pos x="37" y="65"/>
                </a:cxn>
                <a:cxn ang="0">
                  <a:pos x="27" y="70"/>
                </a:cxn>
                <a:cxn ang="0">
                  <a:pos x="27" y="60"/>
                </a:cxn>
                <a:cxn ang="0">
                  <a:pos x="15" y="60"/>
                </a:cxn>
                <a:cxn ang="0">
                  <a:pos x="15" y="36"/>
                </a:cxn>
                <a:cxn ang="0">
                  <a:pos x="0" y="36"/>
                </a:cxn>
                <a:cxn ang="0">
                  <a:pos x="0" y="0"/>
                </a:cxn>
                <a:cxn ang="0">
                  <a:pos x="58" y="0"/>
                </a:cxn>
                <a:cxn ang="0">
                  <a:pos x="73" y="0"/>
                </a:cxn>
                <a:cxn ang="0">
                  <a:pos x="71" y="60"/>
                </a:cxn>
                <a:cxn ang="0">
                  <a:pos x="68" y="64"/>
                </a:cxn>
                <a:cxn ang="0">
                  <a:pos x="63" y="62"/>
                </a:cxn>
                <a:cxn ang="0">
                  <a:pos x="58" y="60"/>
                </a:cxn>
              </a:cxnLst>
              <a:rect l="0" t="0" r="r" b="b"/>
              <a:pathLst>
                <a:path w="73" h="70">
                  <a:moveTo>
                    <a:pt x="58" y="60"/>
                  </a:moveTo>
                  <a:lnTo>
                    <a:pt x="56" y="60"/>
                  </a:lnTo>
                  <a:lnTo>
                    <a:pt x="56" y="58"/>
                  </a:lnTo>
                  <a:lnTo>
                    <a:pt x="47" y="64"/>
                  </a:lnTo>
                  <a:lnTo>
                    <a:pt x="42" y="65"/>
                  </a:lnTo>
                  <a:lnTo>
                    <a:pt x="37" y="65"/>
                  </a:lnTo>
                  <a:lnTo>
                    <a:pt x="27" y="70"/>
                  </a:lnTo>
                  <a:lnTo>
                    <a:pt x="27" y="60"/>
                  </a:lnTo>
                  <a:lnTo>
                    <a:pt x="15" y="60"/>
                  </a:lnTo>
                  <a:lnTo>
                    <a:pt x="15" y="36"/>
                  </a:lnTo>
                  <a:lnTo>
                    <a:pt x="0" y="36"/>
                  </a:lnTo>
                  <a:lnTo>
                    <a:pt x="0" y="0"/>
                  </a:lnTo>
                  <a:lnTo>
                    <a:pt x="58" y="0"/>
                  </a:lnTo>
                  <a:lnTo>
                    <a:pt x="73" y="0"/>
                  </a:lnTo>
                  <a:lnTo>
                    <a:pt x="71" y="60"/>
                  </a:lnTo>
                  <a:lnTo>
                    <a:pt x="68" y="64"/>
                  </a:lnTo>
                  <a:lnTo>
                    <a:pt x="63" y="62"/>
                  </a:lnTo>
                  <a:lnTo>
                    <a:pt x="58" y="6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23" name="Freeform 1955"/>
            <p:cNvSpPr>
              <a:spLocks/>
            </p:cNvSpPr>
            <p:nvPr/>
          </p:nvSpPr>
          <p:spPr bwMode="auto">
            <a:xfrm>
              <a:off x="2572" y="2059"/>
              <a:ext cx="43" cy="24"/>
            </a:xfrm>
            <a:custGeom>
              <a:avLst/>
              <a:gdLst/>
              <a:ahLst/>
              <a:cxnLst>
                <a:cxn ang="0">
                  <a:pos x="78" y="58"/>
                </a:cxn>
                <a:cxn ang="0">
                  <a:pos x="17" y="58"/>
                </a:cxn>
                <a:cxn ang="0">
                  <a:pos x="18" y="58"/>
                </a:cxn>
                <a:cxn ang="0">
                  <a:pos x="20" y="57"/>
                </a:cxn>
                <a:cxn ang="0">
                  <a:pos x="12" y="53"/>
                </a:cxn>
                <a:cxn ang="0">
                  <a:pos x="12" y="52"/>
                </a:cxn>
                <a:cxn ang="0">
                  <a:pos x="13" y="48"/>
                </a:cxn>
                <a:cxn ang="0">
                  <a:pos x="10" y="36"/>
                </a:cxn>
                <a:cxn ang="0">
                  <a:pos x="13" y="35"/>
                </a:cxn>
                <a:cxn ang="0">
                  <a:pos x="15" y="38"/>
                </a:cxn>
                <a:cxn ang="0">
                  <a:pos x="15" y="36"/>
                </a:cxn>
                <a:cxn ang="0">
                  <a:pos x="8" y="29"/>
                </a:cxn>
                <a:cxn ang="0">
                  <a:pos x="10" y="19"/>
                </a:cxn>
                <a:cxn ang="0">
                  <a:pos x="10" y="9"/>
                </a:cxn>
                <a:cxn ang="0">
                  <a:pos x="8" y="7"/>
                </a:cxn>
                <a:cxn ang="0">
                  <a:pos x="1" y="6"/>
                </a:cxn>
                <a:cxn ang="0">
                  <a:pos x="0" y="4"/>
                </a:cxn>
                <a:cxn ang="0">
                  <a:pos x="1" y="0"/>
                </a:cxn>
                <a:cxn ang="0">
                  <a:pos x="63" y="0"/>
                </a:cxn>
                <a:cxn ang="0">
                  <a:pos x="107" y="0"/>
                </a:cxn>
                <a:cxn ang="0">
                  <a:pos x="107" y="58"/>
                </a:cxn>
                <a:cxn ang="0">
                  <a:pos x="78" y="58"/>
                </a:cxn>
              </a:cxnLst>
              <a:rect l="0" t="0" r="r" b="b"/>
              <a:pathLst>
                <a:path w="107" h="58">
                  <a:moveTo>
                    <a:pt x="78" y="58"/>
                  </a:moveTo>
                  <a:lnTo>
                    <a:pt x="17" y="58"/>
                  </a:lnTo>
                  <a:lnTo>
                    <a:pt x="18" y="58"/>
                  </a:lnTo>
                  <a:lnTo>
                    <a:pt x="20" y="57"/>
                  </a:lnTo>
                  <a:lnTo>
                    <a:pt x="12" y="53"/>
                  </a:lnTo>
                  <a:lnTo>
                    <a:pt x="12" y="52"/>
                  </a:lnTo>
                  <a:lnTo>
                    <a:pt x="13" y="48"/>
                  </a:lnTo>
                  <a:lnTo>
                    <a:pt x="10" y="36"/>
                  </a:lnTo>
                  <a:lnTo>
                    <a:pt x="13" y="35"/>
                  </a:lnTo>
                  <a:lnTo>
                    <a:pt x="15" y="38"/>
                  </a:lnTo>
                  <a:lnTo>
                    <a:pt x="15" y="36"/>
                  </a:lnTo>
                  <a:lnTo>
                    <a:pt x="8" y="29"/>
                  </a:lnTo>
                  <a:lnTo>
                    <a:pt x="10" y="19"/>
                  </a:lnTo>
                  <a:lnTo>
                    <a:pt x="10" y="9"/>
                  </a:lnTo>
                  <a:lnTo>
                    <a:pt x="8" y="7"/>
                  </a:lnTo>
                  <a:lnTo>
                    <a:pt x="1" y="6"/>
                  </a:lnTo>
                  <a:lnTo>
                    <a:pt x="0" y="4"/>
                  </a:lnTo>
                  <a:lnTo>
                    <a:pt x="1" y="0"/>
                  </a:lnTo>
                  <a:lnTo>
                    <a:pt x="63" y="0"/>
                  </a:lnTo>
                  <a:lnTo>
                    <a:pt x="107" y="0"/>
                  </a:lnTo>
                  <a:lnTo>
                    <a:pt x="107" y="58"/>
                  </a:lnTo>
                  <a:lnTo>
                    <a:pt x="78"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24" name="Freeform 1956"/>
            <p:cNvSpPr>
              <a:spLocks/>
            </p:cNvSpPr>
            <p:nvPr/>
          </p:nvSpPr>
          <p:spPr bwMode="auto">
            <a:xfrm>
              <a:off x="3051" y="2035"/>
              <a:ext cx="22" cy="23"/>
            </a:xfrm>
            <a:custGeom>
              <a:avLst/>
              <a:gdLst/>
              <a:ahLst/>
              <a:cxnLst>
                <a:cxn ang="0">
                  <a:pos x="51" y="7"/>
                </a:cxn>
                <a:cxn ang="0">
                  <a:pos x="56" y="53"/>
                </a:cxn>
                <a:cxn ang="0">
                  <a:pos x="53" y="53"/>
                </a:cxn>
                <a:cxn ang="0">
                  <a:pos x="5" y="58"/>
                </a:cxn>
                <a:cxn ang="0">
                  <a:pos x="0" y="14"/>
                </a:cxn>
                <a:cxn ang="0">
                  <a:pos x="0" y="5"/>
                </a:cxn>
                <a:cxn ang="0">
                  <a:pos x="49" y="0"/>
                </a:cxn>
                <a:cxn ang="0">
                  <a:pos x="51" y="7"/>
                </a:cxn>
              </a:cxnLst>
              <a:rect l="0" t="0" r="r" b="b"/>
              <a:pathLst>
                <a:path w="56" h="58">
                  <a:moveTo>
                    <a:pt x="51" y="7"/>
                  </a:moveTo>
                  <a:lnTo>
                    <a:pt x="56" y="53"/>
                  </a:lnTo>
                  <a:lnTo>
                    <a:pt x="53" y="53"/>
                  </a:lnTo>
                  <a:lnTo>
                    <a:pt x="5" y="58"/>
                  </a:lnTo>
                  <a:lnTo>
                    <a:pt x="0" y="14"/>
                  </a:lnTo>
                  <a:lnTo>
                    <a:pt x="0" y="5"/>
                  </a:lnTo>
                  <a:lnTo>
                    <a:pt x="49" y="0"/>
                  </a:lnTo>
                  <a:lnTo>
                    <a:pt x="51" y="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25" name="Freeform 1957"/>
            <p:cNvSpPr>
              <a:spLocks/>
            </p:cNvSpPr>
            <p:nvPr/>
          </p:nvSpPr>
          <p:spPr bwMode="auto">
            <a:xfrm>
              <a:off x="3071" y="2036"/>
              <a:ext cx="22" cy="28"/>
            </a:xfrm>
            <a:custGeom>
              <a:avLst/>
              <a:gdLst/>
              <a:ahLst/>
              <a:cxnLst>
                <a:cxn ang="0">
                  <a:pos x="20" y="71"/>
                </a:cxn>
                <a:cxn ang="0">
                  <a:pos x="12" y="71"/>
                </a:cxn>
                <a:cxn ang="0">
                  <a:pos x="10" y="65"/>
                </a:cxn>
                <a:cxn ang="0">
                  <a:pos x="3" y="65"/>
                </a:cxn>
                <a:cxn ang="0">
                  <a:pos x="2" y="51"/>
                </a:cxn>
                <a:cxn ang="0">
                  <a:pos x="5" y="51"/>
                </a:cxn>
                <a:cxn ang="0">
                  <a:pos x="0" y="5"/>
                </a:cxn>
                <a:cxn ang="0">
                  <a:pos x="19" y="3"/>
                </a:cxn>
                <a:cxn ang="0">
                  <a:pos x="49" y="0"/>
                </a:cxn>
                <a:cxn ang="0">
                  <a:pos x="53" y="25"/>
                </a:cxn>
                <a:cxn ang="0">
                  <a:pos x="55" y="42"/>
                </a:cxn>
                <a:cxn ang="0">
                  <a:pos x="51" y="44"/>
                </a:cxn>
                <a:cxn ang="0">
                  <a:pos x="55" y="68"/>
                </a:cxn>
                <a:cxn ang="0">
                  <a:pos x="20" y="71"/>
                </a:cxn>
              </a:cxnLst>
              <a:rect l="0" t="0" r="r" b="b"/>
              <a:pathLst>
                <a:path w="55" h="71">
                  <a:moveTo>
                    <a:pt x="20" y="71"/>
                  </a:moveTo>
                  <a:lnTo>
                    <a:pt x="12" y="71"/>
                  </a:lnTo>
                  <a:lnTo>
                    <a:pt x="10" y="65"/>
                  </a:lnTo>
                  <a:lnTo>
                    <a:pt x="3" y="65"/>
                  </a:lnTo>
                  <a:lnTo>
                    <a:pt x="2" y="51"/>
                  </a:lnTo>
                  <a:lnTo>
                    <a:pt x="5" y="51"/>
                  </a:lnTo>
                  <a:lnTo>
                    <a:pt x="0" y="5"/>
                  </a:lnTo>
                  <a:lnTo>
                    <a:pt x="19" y="3"/>
                  </a:lnTo>
                  <a:lnTo>
                    <a:pt x="49" y="0"/>
                  </a:lnTo>
                  <a:lnTo>
                    <a:pt x="53" y="25"/>
                  </a:lnTo>
                  <a:lnTo>
                    <a:pt x="55" y="42"/>
                  </a:lnTo>
                  <a:lnTo>
                    <a:pt x="51" y="44"/>
                  </a:lnTo>
                  <a:lnTo>
                    <a:pt x="55" y="68"/>
                  </a:lnTo>
                  <a:lnTo>
                    <a:pt x="20" y="7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26" name="Freeform 1958"/>
            <p:cNvSpPr>
              <a:spLocks/>
            </p:cNvSpPr>
            <p:nvPr/>
          </p:nvSpPr>
          <p:spPr bwMode="auto">
            <a:xfrm>
              <a:off x="3029" y="2041"/>
              <a:ext cx="24" cy="19"/>
            </a:xfrm>
            <a:custGeom>
              <a:avLst/>
              <a:gdLst/>
              <a:ahLst/>
              <a:cxnLst>
                <a:cxn ang="0">
                  <a:pos x="55" y="0"/>
                </a:cxn>
                <a:cxn ang="0">
                  <a:pos x="60" y="44"/>
                </a:cxn>
                <a:cxn ang="0">
                  <a:pos x="2" y="49"/>
                </a:cxn>
                <a:cxn ang="0">
                  <a:pos x="0" y="39"/>
                </a:cxn>
                <a:cxn ang="0">
                  <a:pos x="7" y="34"/>
                </a:cxn>
                <a:cxn ang="0">
                  <a:pos x="15" y="30"/>
                </a:cxn>
                <a:cxn ang="0">
                  <a:pos x="21" y="27"/>
                </a:cxn>
                <a:cxn ang="0">
                  <a:pos x="22" y="22"/>
                </a:cxn>
                <a:cxn ang="0">
                  <a:pos x="26" y="10"/>
                </a:cxn>
                <a:cxn ang="0">
                  <a:pos x="33" y="1"/>
                </a:cxn>
                <a:cxn ang="0">
                  <a:pos x="48" y="0"/>
                </a:cxn>
                <a:cxn ang="0">
                  <a:pos x="55" y="0"/>
                </a:cxn>
              </a:cxnLst>
              <a:rect l="0" t="0" r="r" b="b"/>
              <a:pathLst>
                <a:path w="60" h="49">
                  <a:moveTo>
                    <a:pt x="55" y="0"/>
                  </a:moveTo>
                  <a:lnTo>
                    <a:pt x="60" y="44"/>
                  </a:lnTo>
                  <a:lnTo>
                    <a:pt x="2" y="49"/>
                  </a:lnTo>
                  <a:lnTo>
                    <a:pt x="0" y="39"/>
                  </a:lnTo>
                  <a:lnTo>
                    <a:pt x="7" y="34"/>
                  </a:lnTo>
                  <a:lnTo>
                    <a:pt x="15" y="30"/>
                  </a:lnTo>
                  <a:lnTo>
                    <a:pt x="21" y="27"/>
                  </a:lnTo>
                  <a:lnTo>
                    <a:pt x="22" y="22"/>
                  </a:lnTo>
                  <a:lnTo>
                    <a:pt x="26" y="10"/>
                  </a:lnTo>
                  <a:lnTo>
                    <a:pt x="33" y="1"/>
                  </a:lnTo>
                  <a:lnTo>
                    <a:pt x="48" y="0"/>
                  </a:lnTo>
                  <a:lnTo>
                    <a:pt x="55"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27" name="Freeform 1959"/>
            <p:cNvSpPr>
              <a:spLocks/>
            </p:cNvSpPr>
            <p:nvPr/>
          </p:nvSpPr>
          <p:spPr bwMode="auto">
            <a:xfrm>
              <a:off x="2549" y="2067"/>
              <a:ext cx="29" cy="14"/>
            </a:xfrm>
            <a:custGeom>
              <a:avLst/>
              <a:gdLst/>
              <a:ahLst/>
              <a:cxnLst>
                <a:cxn ang="0">
                  <a:pos x="17" y="36"/>
                </a:cxn>
                <a:cxn ang="0">
                  <a:pos x="12" y="29"/>
                </a:cxn>
                <a:cxn ang="0">
                  <a:pos x="14" y="21"/>
                </a:cxn>
                <a:cxn ang="0">
                  <a:pos x="9" y="17"/>
                </a:cxn>
                <a:cxn ang="0">
                  <a:pos x="7" y="9"/>
                </a:cxn>
                <a:cxn ang="0">
                  <a:pos x="0" y="0"/>
                </a:cxn>
                <a:cxn ang="0">
                  <a:pos x="17" y="0"/>
                </a:cxn>
                <a:cxn ang="0">
                  <a:pos x="67" y="0"/>
                </a:cxn>
                <a:cxn ang="0">
                  <a:pos x="65" y="10"/>
                </a:cxn>
                <a:cxn ang="0">
                  <a:pos x="72" y="17"/>
                </a:cxn>
                <a:cxn ang="0">
                  <a:pos x="72" y="19"/>
                </a:cxn>
                <a:cxn ang="0">
                  <a:pos x="70" y="16"/>
                </a:cxn>
                <a:cxn ang="0">
                  <a:pos x="67" y="17"/>
                </a:cxn>
                <a:cxn ang="0">
                  <a:pos x="70" y="29"/>
                </a:cxn>
                <a:cxn ang="0">
                  <a:pos x="69" y="33"/>
                </a:cxn>
                <a:cxn ang="0">
                  <a:pos x="69" y="34"/>
                </a:cxn>
                <a:cxn ang="0">
                  <a:pos x="17" y="36"/>
                </a:cxn>
              </a:cxnLst>
              <a:rect l="0" t="0" r="r" b="b"/>
              <a:pathLst>
                <a:path w="72" h="36">
                  <a:moveTo>
                    <a:pt x="17" y="36"/>
                  </a:moveTo>
                  <a:lnTo>
                    <a:pt x="12" y="29"/>
                  </a:lnTo>
                  <a:lnTo>
                    <a:pt x="14" y="21"/>
                  </a:lnTo>
                  <a:lnTo>
                    <a:pt x="9" y="17"/>
                  </a:lnTo>
                  <a:lnTo>
                    <a:pt x="7" y="9"/>
                  </a:lnTo>
                  <a:lnTo>
                    <a:pt x="0" y="0"/>
                  </a:lnTo>
                  <a:lnTo>
                    <a:pt x="17" y="0"/>
                  </a:lnTo>
                  <a:lnTo>
                    <a:pt x="67" y="0"/>
                  </a:lnTo>
                  <a:lnTo>
                    <a:pt x="65" y="10"/>
                  </a:lnTo>
                  <a:lnTo>
                    <a:pt x="72" y="17"/>
                  </a:lnTo>
                  <a:lnTo>
                    <a:pt x="72" y="19"/>
                  </a:lnTo>
                  <a:lnTo>
                    <a:pt x="70" y="16"/>
                  </a:lnTo>
                  <a:lnTo>
                    <a:pt x="67" y="17"/>
                  </a:lnTo>
                  <a:lnTo>
                    <a:pt x="70" y="29"/>
                  </a:lnTo>
                  <a:lnTo>
                    <a:pt x="69" y="33"/>
                  </a:lnTo>
                  <a:lnTo>
                    <a:pt x="69" y="34"/>
                  </a:lnTo>
                  <a:lnTo>
                    <a:pt x="17" y="3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28" name="Freeform 1960"/>
            <p:cNvSpPr>
              <a:spLocks/>
            </p:cNvSpPr>
            <p:nvPr/>
          </p:nvSpPr>
          <p:spPr bwMode="auto">
            <a:xfrm>
              <a:off x="2556" y="2081"/>
              <a:ext cx="24" cy="13"/>
            </a:xfrm>
            <a:custGeom>
              <a:avLst/>
              <a:gdLst/>
              <a:ahLst/>
              <a:cxnLst>
                <a:cxn ang="0">
                  <a:pos x="2" y="26"/>
                </a:cxn>
                <a:cxn ang="0">
                  <a:pos x="0" y="21"/>
                </a:cxn>
                <a:cxn ang="0">
                  <a:pos x="2" y="11"/>
                </a:cxn>
                <a:cxn ang="0">
                  <a:pos x="0" y="2"/>
                </a:cxn>
                <a:cxn ang="0">
                  <a:pos x="52" y="0"/>
                </a:cxn>
                <a:cxn ang="0">
                  <a:pos x="60" y="4"/>
                </a:cxn>
                <a:cxn ang="0">
                  <a:pos x="58" y="5"/>
                </a:cxn>
                <a:cxn ang="0">
                  <a:pos x="57" y="5"/>
                </a:cxn>
                <a:cxn ang="0">
                  <a:pos x="60" y="16"/>
                </a:cxn>
                <a:cxn ang="0">
                  <a:pos x="57" y="23"/>
                </a:cxn>
                <a:cxn ang="0">
                  <a:pos x="43" y="24"/>
                </a:cxn>
                <a:cxn ang="0">
                  <a:pos x="38" y="23"/>
                </a:cxn>
                <a:cxn ang="0">
                  <a:pos x="33" y="23"/>
                </a:cxn>
                <a:cxn ang="0">
                  <a:pos x="28" y="26"/>
                </a:cxn>
                <a:cxn ang="0">
                  <a:pos x="19" y="33"/>
                </a:cxn>
                <a:cxn ang="0">
                  <a:pos x="16" y="33"/>
                </a:cxn>
                <a:cxn ang="0">
                  <a:pos x="7" y="29"/>
                </a:cxn>
                <a:cxn ang="0">
                  <a:pos x="2" y="26"/>
                </a:cxn>
              </a:cxnLst>
              <a:rect l="0" t="0" r="r" b="b"/>
              <a:pathLst>
                <a:path w="60" h="33">
                  <a:moveTo>
                    <a:pt x="2" y="26"/>
                  </a:moveTo>
                  <a:lnTo>
                    <a:pt x="0" y="21"/>
                  </a:lnTo>
                  <a:lnTo>
                    <a:pt x="2" y="11"/>
                  </a:lnTo>
                  <a:lnTo>
                    <a:pt x="0" y="2"/>
                  </a:lnTo>
                  <a:lnTo>
                    <a:pt x="52" y="0"/>
                  </a:lnTo>
                  <a:lnTo>
                    <a:pt x="60" y="4"/>
                  </a:lnTo>
                  <a:lnTo>
                    <a:pt x="58" y="5"/>
                  </a:lnTo>
                  <a:lnTo>
                    <a:pt x="57" y="5"/>
                  </a:lnTo>
                  <a:lnTo>
                    <a:pt x="60" y="16"/>
                  </a:lnTo>
                  <a:lnTo>
                    <a:pt x="57" y="23"/>
                  </a:lnTo>
                  <a:lnTo>
                    <a:pt x="43" y="24"/>
                  </a:lnTo>
                  <a:lnTo>
                    <a:pt x="38" y="23"/>
                  </a:lnTo>
                  <a:lnTo>
                    <a:pt x="33" y="23"/>
                  </a:lnTo>
                  <a:lnTo>
                    <a:pt x="28" y="26"/>
                  </a:lnTo>
                  <a:lnTo>
                    <a:pt x="19" y="33"/>
                  </a:lnTo>
                  <a:lnTo>
                    <a:pt x="16" y="33"/>
                  </a:lnTo>
                  <a:lnTo>
                    <a:pt x="7" y="29"/>
                  </a:lnTo>
                  <a:lnTo>
                    <a:pt x="2" y="2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29" name="Freeform 1961"/>
            <p:cNvSpPr>
              <a:spLocks/>
            </p:cNvSpPr>
            <p:nvPr/>
          </p:nvSpPr>
          <p:spPr bwMode="auto">
            <a:xfrm>
              <a:off x="2527" y="2091"/>
              <a:ext cx="22" cy="36"/>
            </a:xfrm>
            <a:custGeom>
              <a:avLst/>
              <a:gdLst/>
              <a:ahLst/>
              <a:cxnLst>
                <a:cxn ang="0">
                  <a:pos x="56" y="87"/>
                </a:cxn>
                <a:cxn ang="0">
                  <a:pos x="0" y="89"/>
                </a:cxn>
                <a:cxn ang="0">
                  <a:pos x="0" y="58"/>
                </a:cxn>
                <a:cxn ang="0">
                  <a:pos x="0" y="0"/>
                </a:cxn>
                <a:cxn ang="0">
                  <a:pos x="56" y="0"/>
                </a:cxn>
                <a:cxn ang="0">
                  <a:pos x="56" y="5"/>
                </a:cxn>
                <a:cxn ang="0">
                  <a:pos x="56" y="44"/>
                </a:cxn>
                <a:cxn ang="0">
                  <a:pos x="56" y="87"/>
                </a:cxn>
              </a:cxnLst>
              <a:rect l="0" t="0" r="r" b="b"/>
              <a:pathLst>
                <a:path w="56" h="89">
                  <a:moveTo>
                    <a:pt x="56" y="87"/>
                  </a:moveTo>
                  <a:lnTo>
                    <a:pt x="0" y="89"/>
                  </a:lnTo>
                  <a:lnTo>
                    <a:pt x="0" y="58"/>
                  </a:lnTo>
                  <a:lnTo>
                    <a:pt x="0" y="0"/>
                  </a:lnTo>
                  <a:lnTo>
                    <a:pt x="56" y="0"/>
                  </a:lnTo>
                  <a:lnTo>
                    <a:pt x="56" y="5"/>
                  </a:lnTo>
                  <a:lnTo>
                    <a:pt x="56" y="44"/>
                  </a:lnTo>
                  <a:lnTo>
                    <a:pt x="56" y="8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30" name="Freeform 1962"/>
            <p:cNvSpPr>
              <a:spLocks/>
            </p:cNvSpPr>
            <p:nvPr/>
          </p:nvSpPr>
          <p:spPr bwMode="auto">
            <a:xfrm>
              <a:off x="2435" y="2090"/>
              <a:ext cx="23" cy="23"/>
            </a:xfrm>
            <a:custGeom>
              <a:avLst/>
              <a:gdLst/>
              <a:ahLst/>
              <a:cxnLst>
                <a:cxn ang="0">
                  <a:pos x="0" y="58"/>
                </a:cxn>
                <a:cxn ang="0">
                  <a:pos x="2" y="0"/>
                </a:cxn>
                <a:cxn ang="0">
                  <a:pos x="57" y="1"/>
                </a:cxn>
                <a:cxn ang="0">
                  <a:pos x="58" y="8"/>
                </a:cxn>
                <a:cxn ang="0">
                  <a:pos x="57" y="29"/>
                </a:cxn>
                <a:cxn ang="0">
                  <a:pos x="57" y="58"/>
                </a:cxn>
                <a:cxn ang="0">
                  <a:pos x="0" y="58"/>
                </a:cxn>
              </a:cxnLst>
              <a:rect l="0" t="0" r="r" b="b"/>
              <a:pathLst>
                <a:path w="58" h="58">
                  <a:moveTo>
                    <a:pt x="0" y="58"/>
                  </a:moveTo>
                  <a:lnTo>
                    <a:pt x="2" y="0"/>
                  </a:lnTo>
                  <a:lnTo>
                    <a:pt x="57" y="1"/>
                  </a:lnTo>
                  <a:lnTo>
                    <a:pt x="58" y="8"/>
                  </a:lnTo>
                  <a:lnTo>
                    <a:pt x="57" y="29"/>
                  </a:lnTo>
                  <a:lnTo>
                    <a:pt x="57" y="58"/>
                  </a:lnTo>
                  <a:lnTo>
                    <a:pt x="0"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31" name="Freeform 1963"/>
            <p:cNvSpPr>
              <a:spLocks/>
            </p:cNvSpPr>
            <p:nvPr/>
          </p:nvSpPr>
          <p:spPr bwMode="auto">
            <a:xfrm>
              <a:off x="2573" y="2143"/>
              <a:ext cx="35" cy="20"/>
            </a:xfrm>
            <a:custGeom>
              <a:avLst/>
              <a:gdLst/>
              <a:ahLst/>
              <a:cxnLst>
                <a:cxn ang="0">
                  <a:pos x="0" y="47"/>
                </a:cxn>
                <a:cxn ang="0">
                  <a:pos x="0" y="2"/>
                </a:cxn>
                <a:cxn ang="0">
                  <a:pos x="58" y="0"/>
                </a:cxn>
                <a:cxn ang="0">
                  <a:pos x="67" y="7"/>
                </a:cxn>
                <a:cxn ang="0">
                  <a:pos x="69" y="11"/>
                </a:cxn>
                <a:cxn ang="0">
                  <a:pos x="70" y="18"/>
                </a:cxn>
                <a:cxn ang="0">
                  <a:pos x="74" y="24"/>
                </a:cxn>
                <a:cxn ang="0">
                  <a:pos x="79" y="26"/>
                </a:cxn>
                <a:cxn ang="0">
                  <a:pos x="79" y="29"/>
                </a:cxn>
                <a:cxn ang="0">
                  <a:pos x="77" y="33"/>
                </a:cxn>
                <a:cxn ang="0">
                  <a:pos x="75" y="38"/>
                </a:cxn>
                <a:cxn ang="0">
                  <a:pos x="79" y="38"/>
                </a:cxn>
                <a:cxn ang="0">
                  <a:pos x="81" y="41"/>
                </a:cxn>
                <a:cxn ang="0">
                  <a:pos x="84" y="41"/>
                </a:cxn>
                <a:cxn ang="0">
                  <a:pos x="89" y="47"/>
                </a:cxn>
                <a:cxn ang="0">
                  <a:pos x="86" y="48"/>
                </a:cxn>
                <a:cxn ang="0">
                  <a:pos x="29" y="48"/>
                </a:cxn>
                <a:cxn ang="0">
                  <a:pos x="0" y="47"/>
                </a:cxn>
              </a:cxnLst>
              <a:rect l="0" t="0" r="r" b="b"/>
              <a:pathLst>
                <a:path w="89" h="48">
                  <a:moveTo>
                    <a:pt x="0" y="47"/>
                  </a:moveTo>
                  <a:lnTo>
                    <a:pt x="0" y="2"/>
                  </a:lnTo>
                  <a:lnTo>
                    <a:pt x="58" y="0"/>
                  </a:lnTo>
                  <a:lnTo>
                    <a:pt x="67" y="7"/>
                  </a:lnTo>
                  <a:lnTo>
                    <a:pt x="69" y="11"/>
                  </a:lnTo>
                  <a:lnTo>
                    <a:pt x="70" y="18"/>
                  </a:lnTo>
                  <a:lnTo>
                    <a:pt x="74" y="24"/>
                  </a:lnTo>
                  <a:lnTo>
                    <a:pt x="79" y="26"/>
                  </a:lnTo>
                  <a:lnTo>
                    <a:pt x="79" y="29"/>
                  </a:lnTo>
                  <a:lnTo>
                    <a:pt x="77" y="33"/>
                  </a:lnTo>
                  <a:lnTo>
                    <a:pt x="75" y="38"/>
                  </a:lnTo>
                  <a:lnTo>
                    <a:pt x="79" y="38"/>
                  </a:lnTo>
                  <a:lnTo>
                    <a:pt x="81" y="41"/>
                  </a:lnTo>
                  <a:lnTo>
                    <a:pt x="84" y="41"/>
                  </a:lnTo>
                  <a:lnTo>
                    <a:pt x="89" y="47"/>
                  </a:lnTo>
                  <a:lnTo>
                    <a:pt x="86" y="48"/>
                  </a:lnTo>
                  <a:lnTo>
                    <a:pt x="29" y="48"/>
                  </a:lnTo>
                  <a:lnTo>
                    <a:pt x="0" y="4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32" name="Freeform 1964"/>
            <p:cNvSpPr>
              <a:spLocks noEditPoints="1"/>
            </p:cNvSpPr>
            <p:nvPr/>
          </p:nvSpPr>
          <p:spPr bwMode="auto">
            <a:xfrm>
              <a:off x="2899" y="1656"/>
              <a:ext cx="32" cy="60"/>
            </a:xfrm>
            <a:custGeom>
              <a:avLst/>
              <a:gdLst/>
              <a:ahLst/>
              <a:cxnLst>
                <a:cxn ang="0">
                  <a:pos x="47" y="1"/>
                </a:cxn>
                <a:cxn ang="0">
                  <a:pos x="71" y="0"/>
                </a:cxn>
                <a:cxn ang="0">
                  <a:pos x="71" y="13"/>
                </a:cxn>
                <a:cxn ang="0">
                  <a:pos x="80" y="13"/>
                </a:cxn>
                <a:cxn ang="0">
                  <a:pos x="61" y="51"/>
                </a:cxn>
                <a:cxn ang="0">
                  <a:pos x="53" y="30"/>
                </a:cxn>
                <a:cxn ang="0">
                  <a:pos x="39" y="27"/>
                </a:cxn>
                <a:cxn ang="0">
                  <a:pos x="37" y="10"/>
                </a:cxn>
                <a:cxn ang="0">
                  <a:pos x="47" y="1"/>
                </a:cxn>
                <a:cxn ang="0">
                  <a:pos x="1" y="151"/>
                </a:cxn>
                <a:cxn ang="0">
                  <a:pos x="0" y="107"/>
                </a:cxn>
                <a:cxn ang="0">
                  <a:pos x="13" y="105"/>
                </a:cxn>
                <a:cxn ang="0">
                  <a:pos x="13" y="92"/>
                </a:cxn>
                <a:cxn ang="0">
                  <a:pos x="5" y="92"/>
                </a:cxn>
                <a:cxn ang="0">
                  <a:pos x="1" y="47"/>
                </a:cxn>
                <a:cxn ang="0">
                  <a:pos x="5" y="35"/>
                </a:cxn>
                <a:cxn ang="0">
                  <a:pos x="34" y="13"/>
                </a:cxn>
                <a:cxn ang="0">
                  <a:pos x="35" y="29"/>
                </a:cxn>
                <a:cxn ang="0">
                  <a:pos x="49" y="32"/>
                </a:cxn>
                <a:cxn ang="0">
                  <a:pos x="49" y="44"/>
                </a:cxn>
                <a:cxn ang="0">
                  <a:pos x="58" y="51"/>
                </a:cxn>
                <a:cxn ang="0">
                  <a:pos x="58" y="61"/>
                </a:cxn>
                <a:cxn ang="0">
                  <a:pos x="46" y="63"/>
                </a:cxn>
                <a:cxn ang="0">
                  <a:pos x="47" y="73"/>
                </a:cxn>
                <a:cxn ang="0">
                  <a:pos x="32" y="75"/>
                </a:cxn>
                <a:cxn ang="0">
                  <a:pos x="39" y="148"/>
                </a:cxn>
                <a:cxn ang="0">
                  <a:pos x="1" y="151"/>
                </a:cxn>
              </a:cxnLst>
              <a:rect l="0" t="0" r="r" b="b"/>
              <a:pathLst>
                <a:path w="80" h="151">
                  <a:moveTo>
                    <a:pt x="47" y="1"/>
                  </a:moveTo>
                  <a:lnTo>
                    <a:pt x="71" y="0"/>
                  </a:lnTo>
                  <a:lnTo>
                    <a:pt x="71" y="13"/>
                  </a:lnTo>
                  <a:lnTo>
                    <a:pt x="80" y="13"/>
                  </a:lnTo>
                  <a:lnTo>
                    <a:pt x="61" y="51"/>
                  </a:lnTo>
                  <a:lnTo>
                    <a:pt x="53" y="30"/>
                  </a:lnTo>
                  <a:lnTo>
                    <a:pt x="39" y="27"/>
                  </a:lnTo>
                  <a:lnTo>
                    <a:pt x="37" y="10"/>
                  </a:lnTo>
                  <a:lnTo>
                    <a:pt x="47" y="1"/>
                  </a:lnTo>
                  <a:close/>
                  <a:moveTo>
                    <a:pt x="1" y="151"/>
                  </a:moveTo>
                  <a:lnTo>
                    <a:pt x="0" y="107"/>
                  </a:lnTo>
                  <a:lnTo>
                    <a:pt x="13" y="105"/>
                  </a:lnTo>
                  <a:lnTo>
                    <a:pt x="13" y="92"/>
                  </a:lnTo>
                  <a:lnTo>
                    <a:pt x="5" y="92"/>
                  </a:lnTo>
                  <a:lnTo>
                    <a:pt x="1" y="47"/>
                  </a:lnTo>
                  <a:lnTo>
                    <a:pt x="5" y="35"/>
                  </a:lnTo>
                  <a:lnTo>
                    <a:pt x="34" y="13"/>
                  </a:lnTo>
                  <a:lnTo>
                    <a:pt x="35" y="29"/>
                  </a:lnTo>
                  <a:lnTo>
                    <a:pt x="49" y="32"/>
                  </a:lnTo>
                  <a:lnTo>
                    <a:pt x="49" y="44"/>
                  </a:lnTo>
                  <a:lnTo>
                    <a:pt x="58" y="51"/>
                  </a:lnTo>
                  <a:lnTo>
                    <a:pt x="58" y="61"/>
                  </a:lnTo>
                  <a:lnTo>
                    <a:pt x="46" y="63"/>
                  </a:lnTo>
                  <a:lnTo>
                    <a:pt x="47" y="73"/>
                  </a:lnTo>
                  <a:lnTo>
                    <a:pt x="32" y="75"/>
                  </a:lnTo>
                  <a:lnTo>
                    <a:pt x="39" y="148"/>
                  </a:lnTo>
                  <a:lnTo>
                    <a:pt x="1" y="15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33" name="Freeform 1965"/>
            <p:cNvSpPr>
              <a:spLocks/>
            </p:cNvSpPr>
            <p:nvPr/>
          </p:nvSpPr>
          <p:spPr bwMode="auto">
            <a:xfrm>
              <a:off x="2857" y="1674"/>
              <a:ext cx="48" cy="48"/>
            </a:xfrm>
            <a:custGeom>
              <a:avLst/>
              <a:gdLst/>
              <a:ahLst/>
              <a:cxnLst>
                <a:cxn ang="0">
                  <a:pos x="109" y="118"/>
                </a:cxn>
                <a:cxn ang="0">
                  <a:pos x="66" y="120"/>
                </a:cxn>
                <a:cxn ang="0">
                  <a:pos x="63" y="93"/>
                </a:cxn>
                <a:cxn ang="0">
                  <a:pos x="20" y="94"/>
                </a:cxn>
                <a:cxn ang="0">
                  <a:pos x="19" y="81"/>
                </a:cxn>
                <a:cxn ang="0">
                  <a:pos x="5" y="81"/>
                </a:cxn>
                <a:cxn ang="0">
                  <a:pos x="3" y="52"/>
                </a:cxn>
                <a:cxn ang="0">
                  <a:pos x="0" y="52"/>
                </a:cxn>
                <a:cxn ang="0">
                  <a:pos x="10" y="43"/>
                </a:cxn>
                <a:cxn ang="0">
                  <a:pos x="56" y="34"/>
                </a:cxn>
                <a:cxn ang="0">
                  <a:pos x="75" y="21"/>
                </a:cxn>
                <a:cxn ang="0">
                  <a:pos x="85" y="9"/>
                </a:cxn>
                <a:cxn ang="0">
                  <a:pos x="100" y="7"/>
                </a:cxn>
                <a:cxn ang="0">
                  <a:pos x="107" y="0"/>
                </a:cxn>
                <a:cxn ang="0">
                  <a:pos x="111" y="45"/>
                </a:cxn>
                <a:cxn ang="0">
                  <a:pos x="119" y="45"/>
                </a:cxn>
                <a:cxn ang="0">
                  <a:pos x="119" y="58"/>
                </a:cxn>
                <a:cxn ang="0">
                  <a:pos x="106" y="60"/>
                </a:cxn>
                <a:cxn ang="0">
                  <a:pos x="107" y="104"/>
                </a:cxn>
                <a:cxn ang="0">
                  <a:pos x="109" y="118"/>
                </a:cxn>
              </a:cxnLst>
              <a:rect l="0" t="0" r="r" b="b"/>
              <a:pathLst>
                <a:path w="119" h="120">
                  <a:moveTo>
                    <a:pt x="109" y="118"/>
                  </a:moveTo>
                  <a:lnTo>
                    <a:pt x="66" y="120"/>
                  </a:lnTo>
                  <a:lnTo>
                    <a:pt x="63" y="93"/>
                  </a:lnTo>
                  <a:lnTo>
                    <a:pt x="20" y="94"/>
                  </a:lnTo>
                  <a:lnTo>
                    <a:pt x="19" y="81"/>
                  </a:lnTo>
                  <a:lnTo>
                    <a:pt x="5" y="81"/>
                  </a:lnTo>
                  <a:lnTo>
                    <a:pt x="3" y="52"/>
                  </a:lnTo>
                  <a:lnTo>
                    <a:pt x="0" y="52"/>
                  </a:lnTo>
                  <a:lnTo>
                    <a:pt x="10" y="43"/>
                  </a:lnTo>
                  <a:lnTo>
                    <a:pt x="56" y="34"/>
                  </a:lnTo>
                  <a:lnTo>
                    <a:pt x="75" y="21"/>
                  </a:lnTo>
                  <a:lnTo>
                    <a:pt x="85" y="9"/>
                  </a:lnTo>
                  <a:lnTo>
                    <a:pt x="100" y="7"/>
                  </a:lnTo>
                  <a:lnTo>
                    <a:pt x="107" y="0"/>
                  </a:lnTo>
                  <a:lnTo>
                    <a:pt x="111" y="45"/>
                  </a:lnTo>
                  <a:lnTo>
                    <a:pt x="119" y="45"/>
                  </a:lnTo>
                  <a:lnTo>
                    <a:pt x="119" y="58"/>
                  </a:lnTo>
                  <a:lnTo>
                    <a:pt x="106" y="60"/>
                  </a:lnTo>
                  <a:lnTo>
                    <a:pt x="107" y="104"/>
                  </a:lnTo>
                  <a:lnTo>
                    <a:pt x="109" y="11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34" name="Freeform 1966"/>
            <p:cNvSpPr>
              <a:spLocks/>
            </p:cNvSpPr>
            <p:nvPr/>
          </p:nvSpPr>
          <p:spPr bwMode="auto">
            <a:xfrm>
              <a:off x="2912" y="1678"/>
              <a:ext cx="34" cy="37"/>
            </a:xfrm>
            <a:custGeom>
              <a:avLst/>
              <a:gdLst/>
              <a:ahLst/>
              <a:cxnLst>
                <a:cxn ang="0">
                  <a:pos x="7" y="92"/>
                </a:cxn>
                <a:cxn ang="0">
                  <a:pos x="0" y="19"/>
                </a:cxn>
                <a:cxn ang="0">
                  <a:pos x="15" y="17"/>
                </a:cxn>
                <a:cxn ang="0">
                  <a:pos x="14" y="7"/>
                </a:cxn>
                <a:cxn ang="0">
                  <a:pos x="26" y="5"/>
                </a:cxn>
                <a:cxn ang="0">
                  <a:pos x="24" y="17"/>
                </a:cxn>
                <a:cxn ang="0">
                  <a:pos x="27" y="25"/>
                </a:cxn>
                <a:cxn ang="0">
                  <a:pos x="56" y="0"/>
                </a:cxn>
                <a:cxn ang="0">
                  <a:pos x="56" y="7"/>
                </a:cxn>
                <a:cxn ang="0">
                  <a:pos x="73" y="3"/>
                </a:cxn>
                <a:cxn ang="0">
                  <a:pos x="75" y="27"/>
                </a:cxn>
                <a:cxn ang="0">
                  <a:pos x="82" y="27"/>
                </a:cxn>
                <a:cxn ang="0">
                  <a:pos x="84" y="41"/>
                </a:cxn>
                <a:cxn ang="0">
                  <a:pos x="68" y="43"/>
                </a:cxn>
                <a:cxn ang="0">
                  <a:pos x="72" y="85"/>
                </a:cxn>
                <a:cxn ang="0">
                  <a:pos x="7" y="92"/>
                </a:cxn>
              </a:cxnLst>
              <a:rect l="0" t="0" r="r" b="b"/>
              <a:pathLst>
                <a:path w="84" h="92">
                  <a:moveTo>
                    <a:pt x="7" y="92"/>
                  </a:moveTo>
                  <a:lnTo>
                    <a:pt x="0" y="19"/>
                  </a:lnTo>
                  <a:lnTo>
                    <a:pt x="15" y="17"/>
                  </a:lnTo>
                  <a:lnTo>
                    <a:pt x="14" y="7"/>
                  </a:lnTo>
                  <a:lnTo>
                    <a:pt x="26" y="5"/>
                  </a:lnTo>
                  <a:lnTo>
                    <a:pt x="24" y="17"/>
                  </a:lnTo>
                  <a:lnTo>
                    <a:pt x="27" y="25"/>
                  </a:lnTo>
                  <a:lnTo>
                    <a:pt x="56" y="0"/>
                  </a:lnTo>
                  <a:lnTo>
                    <a:pt x="56" y="7"/>
                  </a:lnTo>
                  <a:lnTo>
                    <a:pt x="73" y="3"/>
                  </a:lnTo>
                  <a:lnTo>
                    <a:pt x="75" y="27"/>
                  </a:lnTo>
                  <a:lnTo>
                    <a:pt x="82" y="27"/>
                  </a:lnTo>
                  <a:lnTo>
                    <a:pt x="84" y="41"/>
                  </a:lnTo>
                  <a:lnTo>
                    <a:pt x="68" y="43"/>
                  </a:lnTo>
                  <a:lnTo>
                    <a:pt x="72" y="85"/>
                  </a:lnTo>
                  <a:lnTo>
                    <a:pt x="7" y="9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35" name="Freeform 1967"/>
            <p:cNvSpPr>
              <a:spLocks/>
            </p:cNvSpPr>
            <p:nvPr/>
          </p:nvSpPr>
          <p:spPr bwMode="auto">
            <a:xfrm>
              <a:off x="2939" y="1679"/>
              <a:ext cx="50" cy="61"/>
            </a:xfrm>
            <a:custGeom>
              <a:avLst/>
              <a:gdLst/>
              <a:ahLst/>
              <a:cxnLst>
                <a:cxn ang="0">
                  <a:pos x="69" y="151"/>
                </a:cxn>
                <a:cxn ang="0">
                  <a:pos x="65" y="108"/>
                </a:cxn>
                <a:cxn ang="0">
                  <a:pos x="5" y="113"/>
                </a:cxn>
                <a:cxn ang="0">
                  <a:pos x="4" y="82"/>
                </a:cxn>
                <a:cxn ang="0">
                  <a:pos x="0" y="40"/>
                </a:cxn>
                <a:cxn ang="0">
                  <a:pos x="16" y="38"/>
                </a:cxn>
                <a:cxn ang="0">
                  <a:pos x="14" y="24"/>
                </a:cxn>
                <a:cxn ang="0">
                  <a:pos x="7" y="24"/>
                </a:cxn>
                <a:cxn ang="0">
                  <a:pos x="5" y="0"/>
                </a:cxn>
                <a:cxn ang="0">
                  <a:pos x="21" y="0"/>
                </a:cxn>
                <a:cxn ang="0">
                  <a:pos x="50" y="9"/>
                </a:cxn>
                <a:cxn ang="0">
                  <a:pos x="89" y="62"/>
                </a:cxn>
                <a:cxn ang="0">
                  <a:pos x="120" y="60"/>
                </a:cxn>
                <a:cxn ang="0">
                  <a:pos x="125" y="116"/>
                </a:cxn>
                <a:cxn ang="0">
                  <a:pos x="110" y="118"/>
                </a:cxn>
                <a:cxn ang="0">
                  <a:pos x="111" y="147"/>
                </a:cxn>
                <a:cxn ang="0">
                  <a:pos x="98" y="149"/>
                </a:cxn>
                <a:cxn ang="0">
                  <a:pos x="69" y="151"/>
                </a:cxn>
              </a:cxnLst>
              <a:rect l="0" t="0" r="r" b="b"/>
              <a:pathLst>
                <a:path w="125" h="151">
                  <a:moveTo>
                    <a:pt x="69" y="151"/>
                  </a:moveTo>
                  <a:lnTo>
                    <a:pt x="65" y="108"/>
                  </a:lnTo>
                  <a:lnTo>
                    <a:pt x="5" y="113"/>
                  </a:lnTo>
                  <a:lnTo>
                    <a:pt x="4" y="82"/>
                  </a:lnTo>
                  <a:lnTo>
                    <a:pt x="0" y="40"/>
                  </a:lnTo>
                  <a:lnTo>
                    <a:pt x="16" y="38"/>
                  </a:lnTo>
                  <a:lnTo>
                    <a:pt x="14" y="24"/>
                  </a:lnTo>
                  <a:lnTo>
                    <a:pt x="7" y="24"/>
                  </a:lnTo>
                  <a:lnTo>
                    <a:pt x="5" y="0"/>
                  </a:lnTo>
                  <a:lnTo>
                    <a:pt x="21" y="0"/>
                  </a:lnTo>
                  <a:lnTo>
                    <a:pt x="50" y="9"/>
                  </a:lnTo>
                  <a:lnTo>
                    <a:pt x="89" y="62"/>
                  </a:lnTo>
                  <a:lnTo>
                    <a:pt x="120" y="60"/>
                  </a:lnTo>
                  <a:lnTo>
                    <a:pt x="125" y="116"/>
                  </a:lnTo>
                  <a:lnTo>
                    <a:pt x="110" y="118"/>
                  </a:lnTo>
                  <a:lnTo>
                    <a:pt x="111" y="147"/>
                  </a:lnTo>
                  <a:lnTo>
                    <a:pt x="98" y="149"/>
                  </a:lnTo>
                  <a:lnTo>
                    <a:pt x="69" y="15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36" name="Freeform 1968"/>
            <p:cNvSpPr>
              <a:spLocks/>
            </p:cNvSpPr>
            <p:nvPr/>
          </p:nvSpPr>
          <p:spPr bwMode="auto">
            <a:xfrm>
              <a:off x="2834" y="1695"/>
              <a:ext cx="68" cy="42"/>
            </a:xfrm>
            <a:custGeom>
              <a:avLst/>
              <a:gdLst/>
              <a:ahLst/>
              <a:cxnLst>
                <a:cxn ang="0">
                  <a:pos x="170" y="105"/>
                </a:cxn>
                <a:cxn ang="0">
                  <a:pos x="157" y="99"/>
                </a:cxn>
                <a:cxn ang="0">
                  <a:pos x="58" y="78"/>
                </a:cxn>
                <a:cxn ang="0">
                  <a:pos x="36" y="75"/>
                </a:cxn>
                <a:cxn ang="0">
                  <a:pos x="36" y="70"/>
                </a:cxn>
                <a:cxn ang="0">
                  <a:pos x="32" y="64"/>
                </a:cxn>
                <a:cxn ang="0">
                  <a:pos x="29" y="58"/>
                </a:cxn>
                <a:cxn ang="0">
                  <a:pos x="22" y="47"/>
                </a:cxn>
                <a:cxn ang="0">
                  <a:pos x="17" y="47"/>
                </a:cxn>
                <a:cxn ang="0">
                  <a:pos x="15" y="44"/>
                </a:cxn>
                <a:cxn ang="0">
                  <a:pos x="12" y="44"/>
                </a:cxn>
                <a:cxn ang="0">
                  <a:pos x="12" y="41"/>
                </a:cxn>
                <a:cxn ang="0">
                  <a:pos x="10" y="41"/>
                </a:cxn>
                <a:cxn ang="0">
                  <a:pos x="1" y="42"/>
                </a:cxn>
                <a:cxn ang="0">
                  <a:pos x="0" y="37"/>
                </a:cxn>
                <a:cxn ang="0">
                  <a:pos x="42" y="17"/>
                </a:cxn>
                <a:cxn ang="0">
                  <a:pos x="58" y="0"/>
                </a:cxn>
                <a:cxn ang="0">
                  <a:pos x="61" y="0"/>
                </a:cxn>
                <a:cxn ang="0">
                  <a:pos x="63" y="29"/>
                </a:cxn>
                <a:cxn ang="0">
                  <a:pos x="77" y="29"/>
                </a:cxn>
                <a:cxn ang="0">
                  <a:pos x="78" y="42"/>
                </a:cxn>
                <a:cxn ang="0">
                  <a:pos x="121" y="41"/>
                </a:cxn>
                <a:cxn ang="0">
                  <a:pos x="124" y="68"/>
                </a:cxn>
                <a:cxn ang="0">
                  <a:pos x="167" y="66"/>
                </a:cxn>
                <a:cxn ang="0">
                  <a:pos x="170" y="105"/>
                </a:cxn>
              </a:cxnLst>
              <a:rect l="0" t="0" r="r" b="b"/>
              <a:pathLst>
                <a:path w="170" h="105">
                  <a:moveTo>
                    <a:pt x="170" y="105"/>
                  </a:moveTo>
                  <a:lnTo>
                    <a:pt x="157" y="99"/>
                  </a:lnTo>
                  <a:lnTo>
                    <a:pt x="58" y="78"/>
                  </a:lnTo>
                  <a:lnTo>
                    <a:pt x="36" y="75"/>
                  </a:lnTo>
                  <a:lnTo>
                    <a:pt x="36" y="70"/>
                  </a:lnTo>
                  <a:lnTo>
                    <a:pt x="32" y="64"/>
                  </a:lnTo>
                  <a:lnTo>
                    <a:pt x="29" y="58"/>
                  </a:lnTo>
                  <a:lnTo>
                    <a:pt x="22" y="47"/>
                  </a:lnTo>
                  <a:lnTo>
                    <a:pt x="17" y="47"/>
                  </a:lnTo>
                  <a:lnTo>
                    <a:pt x="15" y="44"/>
                  </a:lnTo>
                  <a:lnTo>
                    <a:pt x="12" y="44"/>
                  </a:lnTo>
                  <a:lnTo>
                    <a:pt x="12" y="41"/>
                  </a:lnTo>
                  <a:lnTo>
                    <a:pt x="10" y="41"/>
                  </a:lnTo>
                  <a:lnTo>
                    <a:pt x="1" y="42"/>
                  </a:lnTo>
                  <a:lnTo>
                    <a:pt x="0" y="37"/>
                  </a:lnTo>
                  <a:lnTo>
                    <a:pt x="42" y="17"/>
                  </a:lnTo>
                  <a:lnTo>
                    <a:pt x="58" y="0"/>
                  </a:lnTo>
                  <a:lnTo>
                    <a:pt x="61" y="0"/>
                  </a:lnTo>
                  <a:lnTo>
                    <a:pt x="63" y="29"/>
                  </a:lnTo>
                  <a:lnTo>
                    <a:pt x="77" y="29"/>
                  </a:lnTo>
                  <a:lnTo>
                    <a:pt x="78" y="42"/>
                  </a:lnTo>
                  <a:lnTo>
                    <a:pt x="121" y="41"/>
                  </a:lnTo>
                  <a:lnTo>
                    <a:pt x="124" y="68"/>
                  </a:lnTo>
                  <a:lnTo>
                    <a:pt x="167" y="66"/>
                  </a:lnTo>
                  <a:lnTo>
                    <a:pt x="170" y="10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37" name="Freeform 1969"/>
            <p:cNvSpPr>
              <a:spLocks/>
            </p:cNvSpPr>
            <p:nvPr/>
          </p:nvSpPr>
          <p:spPr bwMode="auto">
            <a:xfrm>
              <a:off x="3044" y="1677"/>
              <a:ext cx="32" cy="37"/>
            </a:xfrm>
            <a:custGeom>
              <a:avLst/>
              <a:gdLst/>
              <a:ahLst/>
              <a:cxnLst>
                <a:cxn ang="0">
                  <a:pos x="6" y="92"/>
                </a:cxn>
                <a:cxn ang="0">
                  <a:pos x="3" y="50"/>
                </a:cxn>
                <a:cxn ang="0">
                  <a:pos x="0" y="17"/>
                </a:cxn>
                <a:cxn ang="0">
                  <a:pos x="41" y="17"/>
                </a:cxn>
                <a:cxn ang="0">
                  <a:pos x="71" y="0"/>
                </a:cxn>
                <a:cxn ang="0">
                  <a:pos x="80" y="84"/>
                </a:cxn>
                <a:cxn ang="0">
                  <a:pos x="6" y="92"/>
                </a:cxn>
              </a:cxnLst>
              <a:rect l="0" t="0" r="r" b="b"/>
              <a:pathLst>
                <a:path w="80" h="92">
                  <a:moveTo>
                    <a:pt x="6" y="92"/>
                  </a:moveTo>
                  <a:lnTo>
                    <a:pt x="3" y="50"/>
                  </a:lnTo>
                  <a:lnTo>
                    <a:pt x="0" y="17"/>
                  </a:lnTo>
                  <a:lnTo>
                    <a:pt x="41" y="17"/>
                  </a:lnTo>
                  <a:lnTo>
                    <a:pt x="71" y="0"/>
                  </a:lnTo>
                  <a:lnTo>
                    <a:pt x="80" y="84"/>
                  </a:lnTo>
                  <a:lnTo>
                    <a:pt x="6" y="9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38" name="Freeform 1970"/>
            <p:cNvSpPr>
              <a:spLocks/>
            </p:cNvSpPr>
            <p:nvPr/>
          </p:nvSpPr>
          <p:spPr bwMode="auto">
            <a:xfrm>
              <a:off x="2987" y="1684"/>
              <a:ext cx="58" cy="42"/>
            </a:xfrm>
            <a:custGeom>
              <a:avLst/>
              <a:gdLst/>
              <a:ahLst/>
              <a:cxnLst>
                <a:cxn ang="0">
                  <a:pos x="5" y="104"/>
                </a:cxn>
                <a:cxn ang="0">
                  <a:pos x="0" y="48"/>
                </a:cxn>
                <a:cxn ang="0">
                  <a:pos x="10" y="41"/>
                </a:cxn>
                <a:cxn ang="0">
                  <a:pos x="27" y="55"/>
                </a:cxn>
                <a:cxn ang="0">
                  <a:pos x="41" y="46"/>
                </a:cxn>
                <a:cxn ang="0">
                  <a:pos x="55" y="55"/>
                </a:cxn>
                <a:cxn ang="0">
                  <a:pos x="73" y="31"/>
                </a:cxn>
                <a:cxn ang="0">
                  <a:pos x="107" y="9"/>
                </a:cxn>
                <a:cxn ang="0">
                  <a:pos x="114" y="10"/>
                </a:cxn>
                <a:cxn ang="0">
                  <a:pos x="142" y="0"/>
                </a:cxn>
                <a:cxn ang="0">
                  <a:pos x="145" y="33"/>
                </a:cxn>
                <a:cxn ang="0">
                  <a:pos x="85" y="38"/>
                </a:cxn>
                <a:cxn ang="0">
                  <a:pos x="89" y="67"/>
                </a:cxn>
                <a:cxn ang="0">
                  <a:pos x="60" y="70"/>
                </a:cxn>
                <a:cxn ang="0">
                  <a:pos x="63" y="99"/>
                </a:cxn>
                <a:cxn ang="0">
                  <a:pos x="5" y="104"/>
                </a:cxn>
              </a:cxnLst>
              <a:rect l="0" t="0" r="r" b="b"/>
              <a:pathLst>
                <a:path w="145" h="104">
                  <a:moveTo>
                    <a:pt x="5" y="104"/>
                  </a:moveTo>
                  <a:lnTo>
                    <a:pt x="0" y="48"/>
                  </a:lnTo>
                  <a:lnTo>
                    <a:pt x="10" y="41"/>
                  </a:lnTo>
                  <a:lnTo>
                    <a:pt x="27" y="55"/>
                  </a:lnTo>
                  <a:lnTo>
                    <a:pt x="41" y="46"/>
                  </a:lnTo>
                  <a:lnTo>
                    <a:pt x="55" y="55"/>
                  </a:lnTo>
                  <a:lnTo>
                    <a:pt x="73" y="31"/>
                  </a:lnTo>
                  <a:lnTo>
                    <a:pt x="107" y="9"/>
                  </a:lnTo>
                  <a:lnTo>
                    <a:pt x="114" y="10"/>
                  </a:lnTo>
                  <a:lnTo>
                    <a:pt x="142" y="0"/>
                  </a:lnTo>
                  <a:lnTo>
                    <a:pt x="145" y="33"/>
                  </a:lnTo>
                  <a:lnTo>
                    <a:pt x="85" y="38"/>
                  </a:lnTo>
                  <a:lnTo>
                    <a:pt x="89" y="67"/>
                  </a:lnTo>
                  <a:lnTo>
                    <a:pt x="60" y="70"/>
                  </a:lnTo>
                  <a:lnTo>
                    <a:pt x="63" y="99"/>
                  </a:lnTo>
                  <a:lnTo>
                    <a:pt x="5" y="10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39" name="Freeform 1971"/>
            <p:cNvSpPr>
              <a:spLocks/>
            </p:cNvSpPr>
            <p:nvPr/>
          </p:nvSpPr>
          <p:spPr bwMode="auto">
            <a:xfrm>
              <a:off x="3011" y="1697"/>
              <a:ext cx="38" cy="53"/>
            </a:xfrm>
            <a:custGeom>
              <a:avLst/>
              <a:gdLst/>
              <a:ahLst/>
              <a:cxnLst>
                <a:cxn ang="0">
                  <a:pos x="27" y="131"/>
                </a:cxn>
                <a:cxn ang="0">
                  <a:pos x="25" y="109"/>
                </a:cxn>
                <a:cxn ang="0">
                  <a:pos x="22" y="109"/>
                </a:cxn>
                <a:cxn ang="0">
                  <a:pos x="17" y="65"/>
                </a:cxn>
                <a:cxn ang="0">
                  <a:pos x="3" y="66"/>
                </a:cxn>
                <a:cxn ang="0">
                  <a:pos x="0" y="37"/>
                </a:cxn>
                <a:cxn ang="0">
                  <a:pos x="29" y="34"/>
                </a:cxn>
                <a:cxn ang="0">
                  <a:pos x="25" y="5"/>
                </a:cxn>
                <a:cxn ang="0">
                  <a:pos x="85" y="0"/>
                </a:cxn>
                <a:cxn ang="0">
                  <a:pos x="88" y="42"/>
                </a:cxn>
                <a:cxn ang="0">
                  <a:pos x="94" y="88"/>
                </a:cxn>
                <a:cxn ang="0">
                  <a:pos x="88" y="92"/>
                </a:cxn>
                <a:cxn ang="0">
                  <a:pos x="88" y="99"/>
                </a:cxn>
                <a:cxn ang="0">
                  <a:pos x="70" y="92"/>
                </a:cxn>
                <a:cxn ang="0">
                  <a:pos x="47" y="97"/>
                </a:cxn>
                <a:cxn ang="0">
                  <a:pos x="42" y="106"/>
                </a:cxn>
                <a:cxn ang="0">
                  <a:pos x="39" y="118"/>
                </a:cxn>
                <a:cxn ang="0">
                  <a:pos x="27" y="131"/>
                </a:cxn>
              </a:cxnLst>
              <a:rect l="0" t="0" r="r" b="b"/>
              <a:pathLst>
                <a:path w="94" h="131">
                  <a:moveTo>
                    <a:pt x="27" y="131"/>
                  </a:moveTo>
                  <a:lnTo>
                    <a:pt x="25" y="109"/>
                  </a:lnTo>
                  <a:lnTo>
                    <a:pt x="22" y="109"/>
                  </a:lnTo>
                  <a:lnTo>
                    <a:pt x="17" y="65"/>
                  </a:lnTo>
                  <a:lnTo>
                    <a:pt x="3" y="66"/>
                  </a:lnTo>
                  <a:lnTo>
                    <a:pt x="0" y="37"/>
                  </a:lnTo>
                  <a:lnTo>
                    <a:pt x="29" y="34"/>
                  </a:lnTo>
                  <a:lnTo>
                    <a:pt x="25" y="5"/>
                  </a:lnTo>
                  <a:lnTo>
                    <a:pt x="85" y="0"/>
                  </a:lnTo>
                  <a:lnTo>
                    <a:pt x="88" y="42"/>
                  </a:lnTo>
                  <a:lnTo>
                    <a:pt x="94" y="88"/>
                  </a:lnTo>
                  <a:lnTo>
                    <a:pt x="88" y="92"/>
                  </a:lnTo>
                  <a:lnTo>
                    <a:pt x="88" y="99"/>
                  </a:lnTo>
                  <a:lnTo>
                    <a:pt x="70" y="92"/>
                  </a:lnTo>
                  <a:lnTo>
                    <a:pt x="47" y="97"/>
                  </a:lnTo>
                  <a:lnTo>
                    <a:pt x="42" y="106"/>
                  </a:lnTo>
                  <a:lnTo>
                    <a:pt x="39" y="118"/>
                  </a:lnTo>
                  <a:lnTo>
                    <a:pt x="27" y="13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40" name="Freeform 1972"/>
            <p:cNvSpPr>
              <a:spLocks/>
            </p:cNvSpPr>
            <p:nvPr/>
          </p:nvSpPr>
          <p:spPr bwMode="auto">
            <a:xfrm>
              <a:off x="2853" y="1726"/>
              <a:ext cx="52" cy="28"/>
            </a:xfrm>
            <a:custGeom>
              <a:avLst/>
              <a:gdLst/>
              <a:ahLst/>
              <a:cxnLst>
                <a:cxn ang="0">
                  <a:pos x="2" y="70"/>
                </a:cxn>
                <a:cxn ang="0">
                  <a:pos x="0" y="55"/>
                </a:cxn>
                <a:cxn ang="0">
                  <a:pos x="14" y="55"/>
                </a:cxn>
                <a:cxn ang="0">
                  <a:pos x="11" y="0"/>
                </a:cxn>
                <a:cxn ang="0">
                  <a:pos x="110" y="21"/>
                </a:cxn>
                <a:cxn ang="0">
                  <a:pos x="123" y="27"/>
                </a:cxn>
                <a:cxn ang="0">
                  <a:pos x="130" y="31"/>
                </a:cxn>
                <a:cxn ang="0">
                  <a:pos x="132" y="46"/>
                </a:cxn>
                <a:cxn ang="0">
                  <a:pos x="118" y="48"/>
                </a:cxn>
                <a:cxn ang="0">
                  <a:pos x="118" y="62"/>
                </a:cxn>
                <a:cxn ang="0">
                  <a:pos x="105" y="63"/>
                </a:cxn>
                <a:cxn ang="0">
                  <a:pos x="105" y="68"/>
                </a:cxn>
                <a:cxn ang="0">
                  <a:pos x="91" y="70"/>
                </a:cxn>
                <a:cxn ang="0">
                  <a:pos x="89" y="63"/>
                </a:cxn>
                <a:cxn ang="0">
                  <a:pos x="2" y="70"/>
                </a:cxn>
              </a:cxnLst>
              <a:rect l="0" t="0" r="r" b="b"/>
              <a:pathLst>
                <a:path w="132" h="70">
                  <a:moveTo>
                    <a:pt x="2" y="70"/>
                  </a:moveTo>
                  <a:lnTo>
                    <a:pt x="0" y="55"/>
                  </a:lnTo>
                  <a:lnTo>
                    <a:pt x="14" y="55"/>
                  </a:lnTo>
                  <a:lnTo>
                    <a:pt x="11" y="0"/>
                  </a:lnTo>
                  <a:lnTo>
                    <a:pt x="110" y="21"/>
                  </a:lnTo>
                  <a:lnTo>
                    <a:pt x="123" y="27"/>
                  </a:lnTo>
                  <a:lnTo>
                    <a:pt x="130" y="31"/>
                  </a:lnTo>
                  <a:lnTo>
                    <a:pt x="132" y="46"/>
                  </a:lnTo>
                  <a:lnTo>
                    <a:pt x="118" y="48"/>
                  </a:lnTo>
                  <a:lnTo>
                    <a:pt x="118" y="62"/>
                  </a:lnTo>
                  <a:lnTo>
                    <a:pt x="105" y="63"/>
                  </a:lnTo>
                  <a:lnTo>
                    <a:pt x="105" y="68"/>
                  </a:lnTo>
                  <a:lnTo>
                    <a:pt x="91" y="70"/>
                  </a:lnTo>
                  <a:lnTo>
                    <a:pt x="89" y="63"/>
                  </a:lnTo>
                  <a:lnTo>
                    <a:pt x="2" y="7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42" name="Freeform 1974"/>
            <p:cNvSpPr>
              <a:spLocks/>
            </p:cNvSpPr>
            <p:nvPr/>
          </p:nvSpPr>
          <p:spPr bwMode="auto">
            <a:xfrm>
              <a:off x="3046" y="1711"/>
              <a:ext cx="85" cy="24"/>
            </a:xfrm>
            <a:custGeom>
              <a:avLst/>
              <a:gdLst/>
              <a:ahLst/>
              <a:cxnLst>
                <a:cxn ang="0">
                  <a:pos x="6" y="54"/>
                </a:cxn>
                <a:cxn ang="0">
                  <a:pos x="0" y="8"/>
                </a:cxn>
                <a:cxn ang="0">
                  <a:pos x="74" y="0"/>
                </a:cxn>
                <a:cxn ang="0">
                  <a:pos x="88" y="0"/>
                </a:cxn>
                <a:cxn ang="0">
                  <a:pos x="89" y="13"/>
                </a:cxn>
                <a:cxn ang="0">
                  <a:pos x="176" y="3"/>
                </a:cxn>
                <a:cxn ang="0">
                  <a:pos x="178" y="17"/>
                </a:cxn>
                <a:cxn ang="0">
                  <a:pos x="193" y="15"/>
                </a:cxn>
                <a:cxn ang="0">
                  <a:pos x="195" y="29"/>
                </a:cxn>
                <a:cxn ang="0">
                  <a:pos x="209" y="27"/>
                </a:cxn>
                <a:cxn ang="0">
                  <a:pos x="211" y="31"/>
                </a:cxn>
                <a:cxn ang="0">
                  <a:pos x="181" y="31"/>
                </a:cxn>
                <a:cxn ang="0">
                  <a:pos x="164" y="36"/>
                </a:cxn>
                <a:cxn ang="0">
                  <a:pos x="149" y="27"/>
                </a:cxn>
                <a:cxn ang="0">
                  <a:pos x="142" y="29"/>
                </a:cxn>
                <a:cxn ang="0">
                  <a:pos x="141" y="60"/>
                </a:cxn>
                <a:cxn ang="0">
                  <a:pos x="125" y="54"/>
                </a:cxn>
                <a:cxn ang="0">
                  <a:pos x="98" y="36"/>
                </a:cxn>
                <a:cxn ang="0">
                  <a:pos x="60" y="27"/>
                </a:cxn>
                <a:cxn ang="0">
                  <a:pos x="45" y="29"/>
                </a:cxn>
                <a:cxn ang="0">
                  <a:pos x="30" y="51"/>
                </a:cxn>
                <a:cxn ang="0">
                  <a:pos x="6" y="54"/>
                </a:cxn>
              </a:cxnLst>
              <a:rect l="0" t="0" r="r" b="b"/>
              <a:pathLst>
                <a:path w="211" h="60">
                  <a:moveTo>
                    <a:pt x="6" y="54"/>
                  </a:moveTo>
                  <a:lnTo>
                    <a:pt x="0" y="8"/>
                  </a:lnTo>
                  <a:lnTo>
                    <a:pt x="74" y="0"/>
                  </a:lnTo>
                  <a:lnTo>
                    <a:pt x="88" y="0"/>
                  </a:lnTo>
                  <a:lnTo>
                    <a:pt x="89" y="13"/>
                  </a:lnTo>
                  <a:lnTo>
                    <a:pt x="176" y="3"/>
                  </a:lnTo>
                  <a:lnTo>
                    <a:pt x="178" y="17"/>
                  </a:lnTo>
                  <a:lnTo>
                    <a:pt x="193" y="15"/>
                  </a:lnTo>
                  <a:lnTo>
                    <a:pt x="195" y="29"/>
                  </a:lnTo>
                  <a:lnTo>
                    <a:pt x="209" y="27"/>
                  </a:lnTo>
                  <a:lnTo>
                    <a:pt x="211" y="31"/>
                  </a:lnTo>
                  <a:lnTo>
                    <a:pt x="181" y="31"/>
                  </a:lnTo>
                  <a:lnTo>
                    <a:pt x="164" y="36"/>
                  </a:lnTo>
                  <a:lnTo>
                    <a:pt x="149" y="27"/>
                  </a:lnTo>
                  <a:lnTo>
                    <a:pt x="142" y="29"/>
                  </a:lnTo>
                  <a:lnTo>
                    <a:pt x="141" y="60"/>
                  </a:lnTo>
                  <a:lnTo>
                    <a:pt x="125" y="54"/>
                  </a:lnTo>
                  <a:lnTo>
                    <a:pt x="98" y="36"/>
                  </a:lnTo>
                  <a:lnTo>
                    <a:pt x="60" y="27"/>
                  </a:lnTo>
                  <a:lnTo>
                    <a:pt x="45" y="29"/>
                  </a:lnTo>
                  <a:lnTo>
                    <a:pt x="30" y="51"/>
                  </a:lnTo>
                  <a:lnTo>
                    <a:pt x="6" y="5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43" name="Freeform 1975"/>
            <p:cNvSpPr>
              <a:spLocks/>
            </p:cNvSpPr>
            <p:nvPr/>
          </p:nvSpPr>
          <p:spPr bwMode="auto">
            <a:xfrm>
              <a:off x="2978" y="1723"/>
              <a:ext cx="44" cy="45"/>
            </a:xfrm>
            <a:custGeom>
              <a:avLst/>
              <a:gdLst/>
              <a:ahLst/>
              <a:cxnLst>
                <a:cxn ang="0">
                  <a:pos x="109" y="66"/>
                </a:cxn>
                <a:cxn ang="0">
                  <a:pos x="100" y="70"/>
                </a:cxn>
                <a:cxn ang="0">
                  <a:pos x="102" y="73"/>
                </a:cxn>
                <a:cxn ang="0">
                  <a:pos x="97" y="76"/>
                </a:cxn>
                <a:cxn ang="0">
                  <a:pos x="92" y="92"/>
                </a:cxn>
                <a:cxn ang="0">
                  <a:pos x="85" y="87"/>
                </a:cxn>
                <a:cxn ang="0">
                  <a:pos x="82" y="80"/>
                </a:cxn>
                <a:cxn ang="0">
                  <a:pos x="94" y="59"/>
                </a:cxn>
                <a:cxn ang="0">
                  <a:pos x="73" y="59"/>
                </a:cxn>
                <a:cxn ang="0">
                  <a:pos x="58" y="80"/>
                </a:cxn>
                <a:cxn ang="0">
                  <a:pos x="32" y="85"/>
                </a:cxn>
                <a:cxn ang="0">
                  <a:pos x="18" y="111"/>
                </a:cxn>
                <a:cxn ang="0">
                  <a:pos x="12" y="111"/>
                </a:cxn>
                <a:cxn ang="0">
                  <a:pos x="5" y="53"/>
                </a:cxn>
                <a:cxn ang="0">
                  <a:pos x="1" y="53"/>
                </a:cxn>
                <a:cxn ang="0">
                  <a:pos x="0" y="39"/>
                </a:cxn>
                <a:cxn ang="0">
                  <a:pos x="13" y="37"/>
                </a:cxn>
                <a:cxn ang="0">
                  <a:pos x="12" y="8"/>
                </a:cxn>
                <a:cxn ang="0">
                  <a:pos x="27" y="6"/>
                </a:cxn>
                <a:cxn ang="0">
                  <a:pos x="85" y="1"/>
                </a:cxn>
                <a:cxn ang="0">
                  <a:pos x="99" y="0"/>
                </a:cxn>
                <a:cxn ang="0">
                  <a:pos x="104" y="44"/>
                </a:cxn>
                <a:cxn ang="0">
                  <a:pos x="107" y="44"/>
                </a:cxn>
                <a:cxn ang="0">
                  <a:pos x="109" y="66"/>
                </a:cxn>
              </a:cxnLst>
              <a:rect l="0" t="0" r="r" b="b"/>
              <a:pathLst>
                <a:path w="109" h="111">
                  <a:moveTo>
                    <a:pt x="109" y="66"/>
                  </a:moveTo>
                  <a:lnTo>
                    <a:pt x="100" y="70"/>
                  </a:lnTo>
                  <a:lnTo>
                    <a:pt x="102" y="73"/>
                  </a:lnTo>
                  <a:lnTo>
                    <a:pt x="97" y="76"/>
                  </a:lnTo>
                  <a:lnTo>
                    <a:pt x="92" y="92"/>
                  </a:lnTo>
                  <a:lnTo>
                    <a:pt x="85" y="87"/>
                  </a:lnTo>
                  <a:lnTo>
                    <a:pt x="82" y="80"/>
                  </a:lnTo>
                  <a:lnTo>
                    <a:pt x="94" y="59"/>
                  </a:lnTo>
                  <a:lnTo>
                    <a:pt x="73" y="59"/>
                  </a:lnTo>
                  <a:lnTo>
                    <a:pt x="58" y="80"/>
                  </a:lnTo>
                  <a:lnTo>
                    <a:pt x="32" y="85"/>
                  </a:lnTo>
                  <a:lnTo>
                    <a:pt x="18" y="111"/>
                  </a:lnTo>
                  <a:lnTo>
                    <a:pt x="12" y="111"/>
                  </a:lnTo>
                  <a:lnTo>
                    <a:pt x="5" y="53"/>
                  </a:lnTo>
                  <a:lnTo>
                    <a:pt x="1" y="53"/>
                  </a:lnTo>
                  <a:lnTo>
                    <a:pt x="0" y="39"/>
                  </a:lnTo>
                  <a:lnTo>
                    <a:pt x="13" y="37"/>
                  </a:lnTo>
                  <a:lnTo>
                    <a:pt x="12" y="8"/>
                  </a:lnTo>
                  <a:lnTo>
                    <a:pt x="27" y="6"/>
                  </a:lnTo>
                  <a:lnTo>
                    <a:pt x="85" y="1"/>
                  </a:lnTo>
                  <a:lnTo>
                    <a:pt x="99" y="0"/>
                  </a:lnTo>
                  <a:lnTo>
                    <a:pt x="104" y="44"/>
                  </a:lnTo>
                  <a:lnTo>
                    <a:pt x="107" y="44"/>
                  </a:lnTo>
                  <a:lnTo>
                    <a:pt x="109" y="6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44" name="Freeform 1976"/>
            <p:cNvSpPr>
              <a:spLocks noEditPoints="1"/>
            </p:cNvSpPr>
            <p:nvPr/>
          </p:nvSpPr>
          <p:spPr bwMode="auto">
            <a:xfrm>
              <a:off x="3072" y="1674"/>
              <a:ext cx="88" cy="50"/>
            </a:xfrm>
            <a:custGeom>
              <a:avLst/>
              <a:gdLst/>
              <a:ahLst/>
              <a:cxnLst>
                <a:cxn ang="0">
                  <a:pos x="0" y="7"/>
                </a:cxn>
                <a:cxn ang="0">
                  <a:pos x="31" y="0"/>
                </a:cxn>
                <a:cxn ang="0">
                  <a:pos x="24" y="14"/>
                </a:cxn>
                <a:cxn ang="0">
                  <a:pos x="28" y="38"/>
                </a:cxn>
                <a:cxn ang="0">
                  <a:pos x="24" y="46"/>
                </a:cxn>
                <a:cxn ang="0">
                  <a:pos x="29" y="50"/>
                </a:cxn>
                <a:cxn ang="0">
                  <a:pos x="40" y="48"/>
                </a:cxn>
                <a:cxn ang="0">
                  <a:pos x="55" y="53"/>
                </a:cxn>
                <a:cxn ang="0">
                  <a:pos x="74" y="45"/>
                </a:cxn>
                <a:cxn ang="0">
                  <a:pos x="82" y="55"/>
                </a:cxn>
                <a:cxn ang="0">
                  <a:pos x="99" y="41"/>
                </a:cxn>
                <a:cxn ang="0">
                  <a:pos x="111" y="38"/>
                </a:cxn>
                <a:cxn ang="0">
                  <a:pos x="132" y="77"/>
                </a:cxn>
                <a:cxn ang="0">
                  <a:pos x="122" y="86"/>
                </a:cxn>
                <a:cxn ang="0">
                  <a:pos x="125" y="91"/>
                </a:cxn>
                <a:cxn ang="0">
                  <a:pos x="140" y="87"/>
                </a:cxn>
                <a:cxn ang="0">
                  <a:pos x="151" y="94"/>
                </a:cxn>
                <a:cxn ang="0">
                  <a:pos x="149" y="101"/>
                </a:cxn>
                <a:cxn ang="0">
                  <a:pos x="157" y="111"/>
                </a:cxn>
                <a:cxn ang="0">
                  <a:pos x="169" y="113"/>
                </a:cxn>
                <a:cxn ang="0">
                  <a:pos x="169" y="122"/>
                </a:cxn>
                <a:cxn ang="0">
                  <a:pos x="146" y="122"/>
                </a:cxn>
                <a:cxn ang="0">
                  <a:pos x="144" y="118"/>
                </a:cxn>
                <a:cxn ang="0">
                  <a:pos x="130" y="120"/>
                </a:cxn>
                <a:cxn ang="0">
                  <a:pos x="128" y="106"/>
                </a:cxn>
                <a:cxn ang="0">
                  <a:pos x="113" y="108"/>
                </a:cxn>
                <a:cxn ang="0">
                  <a:pos x="111" y="94"/>
                </a:cxn>
                <a:cxn ang="0">
                  <a:pos x="24" y="104"/>
                </a:cxn>
                <a:cxn ang="0">
                  <a:pos x="23" y="91"/>
                </a:cxn>
                <a:cxn ang="0">
                  <a:pos x="9" y="91"/>
                </a:cxn>
                <a:cxn ang="0">
                  <a:pos x="0" y="7"/>
                </a:cxn>
                <a:cxn ang="0">
                  <a:pos x="175" y="111"/>
                </a:cxn>
                <a:cxn ang="0">
                  <a:pos x="181" y="115"/>
                </a:cxn>
                <a:cxn ang="0">
                  <a:pos x="185" y="108"/>
                </a:cxn>
                <a:cxn ang="0">
                  <a:pos x="195" y="104"/>
                </a:cxn>
                <a:cxn ang="0">
                  <a:pos x="193" y="99"/>
                </a:cxn>
                <a:cxn ang="0">
                  <a:pos x="187" y="98"/>
                </a:cxn>
                <a:cxn ang="0">
                  <a:pos x="197" y="93"/>
                </a:cxn>
                <a:cxn ang="0">
                  <a:pos x="204" y="94"/>
                </a:cxn>
                <a:cxn ang="0">
                  <a:pos x="212" y="106"/>
                </a:cxn>
                <a:cxn ang="0">
                  <a:pos x="219" y="110"/>
                </a:cxn>
                <a:cxn ang="0">
                  <a:pos x="216" y="120"/>
                </a:cxn>
                <a:cxn ang="0">
                  <a:pos x="209" y="123"/>
                </a:cxn>
                <a:cxn ang="0">
                  <a:pos x="202" y="118"/>
                </a:cxn>
                <a:cxn ang="0">
                  <a:pos x="181" y="123"/>
                </a:cxn>
                <a:cxn ang="0">
                  <a:pos x="175" y="113"/>
                </a:cxn>
                <a:cxn ang="0">
                  <a:pos x="171" y="118"/>
                </a:cxn>
                <a:cxn ang="0">
                  <a:pos x="175" y="111"/>
                </a:cxn>
              </a:cxnLst>
              <a:rect l="0" t="0" r="r" b="b"/>
              <a:pathLst>
                <a:path w="219" h="123">
                  <a:moveTo>
                    <a:pt x="0" y="7"/>
                  </a:moveTo>
                  <a:lnTo>
                    <a:pt x="31" y="0"/>
                  </a:lnTo>
                  <a:lnTo>
                    <a:pt x="24" y="14"/>
                  </a:lnTo>
                  <a:lnTo>
                    <a:pt x="28" y="38"/>
                  </a:lnTo>
                  <a:lnTo>
                    <a:pt x="24" y="46"/>
                  </a:lnTo>
                  <a:lnTo>
                    <a:pt x="29" y="50"/>
                  </a:lnTo>
                  <a:lnTo>
                    <a:pt x="40" y="48"/>
                  </a:lnTo>
                  <a:lnTo>
                    <a:pt x="55" y="53"/>
                  </a:lnTo>
                  <a:lnTo>
                    <a:pt x="74" y="45"/>
                  </a:lnTo>
                  <a:lnTo>
                    <a:pt x="82" y="55"/>
                  </a:lnTo>
                  <a:lnTo>
                    <a:pt x="99" y="41"/>
                  </a:lnTo>
                  <a:lnTo>
                    <a:pt x="111" y="38"/>
                  </a:lnTo>
                  <a:lnTo>
                    <a:pt x="132" y="77"/>
                  </a:lnTo>
                  <a:lnTo>
                    <a:pt x="122" y="86"/>
                  </a:lnTo>
                  <a:lnTo>
                    <a:pt x="125" y="91"/>
                  </a:lnTo>
                  <a:lnTo>
                    <a:pt x="140" y="87"/>
                  </a:lnTo>
                  <a:lnTo>
                    <a:pt x="151" y="94"/>
                  </a:lnTo>
                  <a:lnTo>
                    <a:pt x="149" y="101"/>
                  </a:lnTo>
                  <a:lnTo>
                    <a:pt x="157" y="111"/>
                  </a:lnTo>
                  <a:lnTo>
                    <a:pt x="169" y="113"/>
                  </a:lnTo>
                  <a:lnTo>
                    <a:pt x="169" y="122"/>
                  </a:lnTo>
                  <a:lnTo>
                    <a:pt x="146" y="122"/>
                  </a:lnTo>
                  <a:lnTo>
                    <a:pt x="144" y="118"/>
                  </a:lnTo>
                  <a:lnTo>
                    <a:pt x="130" y="120"/>
                  </a:lnTo>
                  <a:lnTo>
                    <a:pt x="128" y="106"/>
                  </a:lnTo>
                  <a:lnTo>
                    <a:pt x="113" y="108"/>
                  </a:lnTo>
                  <a:lnTo>
                    <a:pt x="111" y="94"/>
                  </a:lnTo>
                  <a:lnTo>
                    <a:pt x="24" y="104"/>
                  </a:lnTo>
                  <a:lnTo>
                    <a:pt x="23" y="91"/>
                  </a:lnTo>
                  <a:lnTo>
                    <a:pt x="9" y="91"/>
                  </a:lnTo>
                  <a:lnTo>
                    <a:pt x="0" y="7"/>
                  </a:lnTo>
                  <a:close/>
                  <a:moveTo>
                    <a:pt x="175" y="111"/>
                  </a:moveTo>
                  <a:lnTo>
                    <a:pt x="181" y="115"/>
                  </a:lnTo>
                  <a:lnTo>
                    <a:pt x="185" y="108"/>
                  </a:lnTo>
                  <a:lnTo>
                    <a:pt x="195" y="104"/>
                  </a:lnTo>
                  <a:lnTo>
                    <a:pt x="193" y="99"/>
                  </a:lnTo>
                  <a:lnTo>
                    <a:pt x="187" y="98"/>
                  </a:lnTo>
                  <a:lnTo>
                    <a:pt x="197" y="93"/>
                  </a:lnTo>
                  <a:lnTo>
                    <a:pt x="204" y="94"/>
                  </a:lnTo>
                  <a:lnTo>
                    <a:pt x="212" y="106"/>
                  </a:lnTo>
                  <a:lnTo>
                    <a:pt x="219" y="110"/>
                  </a:lnTo>
                  <a:lnTo>
                    <a:pt x="216" y="120"/>
                  </a:lnTo>
                  <a:lnTo>
                    <a:pt x="209" y="123"/>
                  </a:lnTo>
                  <a:lnTo>
                    <a:pt x="202" y="118"/>
                  </a:lnTo>
                  <a:lnTo>
                    <a:pt x="181" y="123"/>
                  </a:lnTo>
                  <a:lnTo>
                    <a:pt x="175" y="113"/>
                  </a:lnTo>
                  <a:lnTo>
                    <a:pt x="171" y="118"/>
                  </a:lnTo>
                  <a:lnTo>
                    <a:pt x="175" y="11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45" name="Freeform 1977"/>
            <p:cNvSpPr>
              <a:spLocks/>
            </p:cNvSpPr>
            <p:nvPr/>
          </p:nvSpPr>
          <p:spPr bwMode="auto">
            <a:xfrm>
              <a:off x="2900" y="1739"/>
              <a:ext cx="32" cy="46"/>
            </a:xfrm>
            <a:custGeom>
              <a:avLst/>
              <a:gdLst/>
              <a:ahLst/>
              <a:cxnLst>
                <a:cxn ang="0">
                  <a:pos x="7" y="102"/>
                </a:cxn>
                <a:cxn ang="0">
                  <a:pos x="0" y="31"/>
                </a:cxn>
                <a:cxn ang="0">
                  <a:pos x="0" y="17"/>
                </a:cxn>
                <a:cxn ang="0">
                  <a:pos x="14" y="15"/>
                </a:cxn>
                <a:cxn ang="0">
                  <a:pos x="12" y="0"/>
                </a:cxn>
                <a:cxn ang="0">
                  <a:pos x="28" y="7"/>
                </a:cxn>
                <a:cxn ang="0">
                  <a:pos x="28" y="5"/>
                </a:cxn>
                <a:cxn ang="0">
                  <a:pos x="31" y="5"/>
                </a:cxn>
                <a:cxn ang="0">
                  <a:pos x="31" y="8"/>
                </a:cxn>
                <a:cxn ang="0">
                  <a:pos x="36" y="5"/>
                </a:cxn>
                <a:cxn ang="0">
                  <a:pos x="40" y="7"/>
                </a:cxn>
                <a:cxn ang="0">
                  <a:pos x="43" y="7"/>
                </a:cxn>
                <a:cxn ang="0">
                  <a:pos x="43" y="14"/>
                </a:cxn>
                <a:cxn ang="0">
                  <a:pos x="45" y="14"/>
                </a:cxn>
                <a:cxn ang="0">
                  <a:pos x="46" y="56"/>
                </a:cxn>
                <a:cxn ang="0">
                  <a:pos x="77" y="54"/>
                </a:cxn>
                <a:cxn ang="0">
                  <a:pos x="81" y="113"/>
                </a:cxn>
                <a:cxn ang="0">
                  <a:pos x="52" y="114"/>
                </a:cxn>
                <a:cxn ang="0">
                  <a:pos x="23" y="116"/>
                </a:cxn>
                <a:cxn ang="0">
                  <a:pos x="21" y="102"/>
                </a:cxn>
                <a:cxn ang="0">
                  <a:pos x="7" y="102"/>
                </a:cxn>
              </a:cxnLst>
              <a:rect l="0" t="0" r="r" b="b"/>
              <a:pathLst>
                <a:path w="81" h="116">
                  <a:moveTo>
                    <a:pt x="7" y="102"/>
                  </a:moveTo>
                  <a:lnTo>
                    <a:pt x="0" y="31"/>
                  </a:lnTo>
                  <a:lnTo>
                    <a:pt x="0" y="17"/>
                  </a:lnTo>
                  <a:lnTo>
                    <a:pt x="14" y="15"/>
                  </a:lnTo>
                  <a:lnTo>
                    <a:pt x="12" y="0"/>
                  </a:lnTo>
                  <a:lnTo>
                    <a:pt x="28" y="7"/>
                  </a:lnTo>
                  <a:lnTo>
                    <a:pt x="28" y="5"/>
                  </a:lnTo>
                  <a:lnTo>
                    <a:pt x="31" y="5"/>
                  </a:lnTo>
                  <a:lnTo>
                    <a:pt x="31" y="8"/>
                  </a:lnTo>
                  <a:lnTo>
                    <a:pt x="36" y="5"/>
                  </a:lnTo>
                  <a:lnTo>
                    <a:pt x="40" y="7"/>
                  </a:lnTo>
                  <a:lnTo>
                    <a:pt x="43" y="7"/>
                  </a:lnTo>
                  <a:lnTo>
                    <a:pt x="43" y="14"/>
                  </a:lnTo>
                  <a:lnTo>
                    <a:pt x="45" y="14"/>
                  </a:lnTo>
                  <a:lnTo>
                    <a:pt x="46" y="56"/>
                  </a:lnTo>
                  <a:lnTo>
                    <a:pt x="77" y="54"/>
                  </a:lnTo>
                  <a:lnTo>
                    <a:pt x="81" y="113"/>
                  </a:lnTo>
                  <a:lnTo>
                    <a:pt x="52" y="114"/>
                  </a:lnTo>
                  <a:lnTo>
                    <a:pt x="23" y="116"/>
                  </a:lnTo>
                  <a:lnTo>
                    <a:pt x="21" y="102"/>
                  </a:lnTo>
                  <a:lnTo>
                    <a:pt x="7" y="10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46" name="Freeform 1978"/>
            <p:cNvSpPr>
              <a:spLocks/>
            </p:cNvSpPr>
            <p:nvPr/>
          </p:nvSpPr>
          <p:spPr bwMode="auto">
            <a:xfrm>
              <a:off x="2957" y="1739"/>
              <a:ext cx="29" cy="60"/>
            </a:xfrm>
            <a:custGeom>
              <a:avLst/>
              <a:gdLst/>
              <a:ahLst/>
              <a:cxnLst>
                <a:cxn ang="0">
                  <a:pos x="0" y="49"/>
                </a:cxn>
                <a:cxn ang="0">
                  <a:pos x="17" y="48"/>
                </a:cxn>
                <a:cxn ang="0">
                  <a:pos x="15" y="17"/>
                </a:cxn>
                <a:cxn ang="0">
                  <a:pos x="24" y="17"/>
                </a:cxn>
                <a:cxn ang="0">
                  <a:pos x="24" y="2"/>
                </a:cxn>
                <a:cxn ang="0">
                  <a:pos x="53" y="0"/>
                </a:cxn>
                <a:cxn ang="0">
                  <a:pos x="54" y="14"/>
                </a:cxn>
                <a:cxn ang="0">
                  <a:pos x="58" y="14"/>
                </a:cxn>
                <a:cxn ang="0">
                  <a:pos x="65" y="72"/>
                </a:cxn>
                <a:cxn ang="0">
                  <a:pos x="71" y="72"/>
                </a:cxn>
                <a:cxn ang="0">
                  <a:pos x="65" y="94"/>
                </a:cxn>
                <a:cxn ang="0">
                  <a:pos x="39" y="140"/>
                </a:cxn>
                <a:cxn ang="0">
                  <a:pos x="39" y="150"/>
                </a:cxn>
                <a:cxn ang="0">
                  <a:pos x="29" y="145"/>
                </a:cxn>
                <a:cxn ang="0">
                  <a:pos x="22" y="140"/>
                </a:cxn>
                <a:cxn ang="0">
                  <a:pos x="20" y="135"/>
                </a:cxn>
                <a:cxn ang="0">
                  <a:pos x="22" y="133"/>
                </a:cxn>
                <a:cxn ang="0">
                  <a:pos x="22" y="130"/>
                </a:cxn>
                <a:cxn ang="0">
                  <a:pos x="24" y="128"/>
                </a:cxn>
                <a:cxn ang="0">
                  <a:pos x="24" y="123"/>
                </a:cxn>
                <a:cxn ang="0">
                  <a:pos x="29" y="109"/>
                </a:cxn>
                <a:cxn ang="0">
                  <a:pos x="29" y="107"/>
                </a:cxn>
                <a:cxn ang="0">
                  <a:pos x="24" y="102"/>
                </a:cxn>
                <a:cxn ang="0">
                  <a:pos x="15" y="111"/>
                </a:cxn>
                <a:cxn ang="0">
                  <a:pos x="7" y="109"/>
                </a:cxn>
                <a:cxn ang="0">
                  <a:pos x="7" y="113"/>
                </a:cxn>
                <a:cxn ang="0">
                  <a:pos x="3" y="107"/>
                </a:cxn>
                <a:cxn ang="0">
                  <a:pos x="3" y="107"/>
                </a:cxn>
                <a:cxn ang="0">
                  <a:pos x="1" y="109"/>
                </a:cxn>
                <a:cxn ang="0">
                  <a:pos x="1" y="109"/>
                </a:cxn>
                <a:cxn ang="0">
                  <a:pos x="5" y="102"/>
                </a:cxn>
                <a:cxn ang="0">
                  <a:pos x="1" y="95"/>
                </a:cxn>
                <a:cxn ang="0">
                  <a:pos x="8" y="92"/>
                </a:cxn>
                <a:cxn ang="0">
                  <a:pos x="10" y="85"/>
                </a:cxn>
                <a:cxn ang="0">
                  <a:pos x="7" y="78"/>
                </a:cxn>
                <a:cxn ang="0">
                  <a:pos x="5" y="75"/>
                </a:cxn>
                <a:cxn ang="0">
                  <a:pos x="10" y="73"/>
                </a:cxn>
                <a:cxn ang="0">
                  <a:pos x="10" y="68"/>
                </a:cxn>
                <a:cxn ang="0">
                  <a:pos x="10" y="66"/>
                </a:cxn>
                <a:cxn ang="0">
                  <a:pos x="3" y="60"/>
                </a:cxn>
                <a:cxn ang="0">
                  <a:pos x="5" y="58"/>
                </a:cxn>
                <a:cxn ang="0">
                  <a:pos x="8" y="56"/>
                </a:cxn>
                <a:cxn ang="0">
                  <a:pos x="8" y="54"/>
                </a:cxn>
                <a:cxn ang="0">
                  <a:pos x="5" y="53"/>
                </a:cxn>
                <a:cxn ang="0">
                  <a:pos x="5" y="51"/>
                </a:cxn>
                <a:cxn ang="0">
                  <a:pos x="0" y="49"/>
                </a:cxn>
              </a:cxnLst>
              <a:rect l="0" t="0" r="r" b="b"/>
              <a:pathLst>
                <a:path w="71" h="150">
                  <a:moveTo>
                    <a:pt x="0" y="49"/>
                  </a:moveTo>
                  <a:lnTo>
                    <a:pt x="17" y="48"/>
                  </a:lnTo>
                  <a:lnTo>
                    <a:pt x="15" y="17"/>
                  </a:lnTo>
                  <a:lnTo>
                    <a:pt x="24" y="17"/>
                  </a:lnTo>
                  <a:lnTo>
                    <a:pt x="24" y="2"/>
                  </a:lnTo>
                  <a:lnTo>
                    <a:pt x="53" y="0"/>
                  </a:lnTo>
                  <a:lnTo>
                    <a:pt x="54" y="14"/>
                  </a:lnTo>
                  <a:lnTo>
                    <a:pt x="58" y="14"/>
                  </a:lnTo>
                  <a:lnTo>
                    <a:pt x="65" y="72"/>
                  </a:lnTo>
                  <a:lnTo>
                    <a:pt x="71" y="72"/>
                  </a:lnTo>
                  <a:lnTo>
                    <a:pt x="65" y="94"/>
                  </a:lnTo>
                  <a:lnTo>
                    <a:pt x="39" y="140"/>
                  </a:lnTo>
                  <a:lnTo>
                    <a:pt x="39" y="150"/>
                  </a:lnTo>
                  <a:lnTo>
                    <a:pt x="29" y="145"/>
                  </a:lnTo>
                  <a:lnTo>
                    <a:pt x="22" y="140"/>
                  </a:lnTo>
                  <a:lnTo>
                    <a:pt x="20" y="135"/>
                  </a:lnTo>
                  <a:lnTo>
                    <a:pt x="22" y="133"/>
                  </a:lnTo>
                  <a:lnTo>
                    <a:pt x="22" y="130"/>
                  </a:lnTo>
                  <a:lnTo>
                    <a:pt x="24" y="128"/>
                  </a:lnTo>
                  <a:lnTo>
                    <a:pt x="24" y="123"/>
                  </a:lnTo>
                  <a:lnTo>
                    <a:pt x="29" y="109"/>
                  </a:lnTo>
                  <a:lnTo>
                    <a:pt x="29" y="107"/>
                  </a:lnTo>
                  <a:lnTo>
                    <a:pt x="24" y="102"/>
                  </a:lnTo>
                  <a:lnTo>
                    <a:pt x="15" y="111"/>
                  </a:lnTo>
                  <a:lnTo>
                    <a:pt x="7" y="109"/>
                  </a:lnTo>
                  <a:lnTo>
                    <a:pt x="7" y="113"/>
                  </a:lnTo>
                  <a:lnTo>
                    <a:pt x="3" y="107"/>
                  </a:lnTo>
                  <a:lnTo>
                    <a:pt x="3" y="107"/>
                  </a:lnTo>
                  <a:lnTo>
                    <a:pt x="1" y="109"/>
                  </a:lnTo>
                  <a:lnTo>
                    <a:pt x="1" y="109"/>
                  </a:lnTo>
                  <a:lnTo>
                    <a:pt x="5" y="102"/>
                  </a:lnTo>
                  <a:lnTo>
                    <a:pt x="1" y="95"/>
                  </a:lnTo>
                  <a:lnTo>
                    <a:pt x="8" y="92"/>
                  </a:lnTo>
                  <a:lnTo>
                    <a:pt x="10" y="85"/>
                  </a:lnTo>
                  <a:lnTo>
                    <a:pt x="7" y="78"/>
                  </a:lnTo>
                  <a:lnTo>
                    <a:pt x="5" y="75"/>
                  </a:lnTo>
                  <a:lnTo>
                    <a:pt x="10" y="73"/>
                  </a:lnTo>
                  <a:lnTo>
                    <a:pt x="10" y="68"/>
                  </a:lnTo>
                  <a:lnTo>
                    <a:pt x="10" y="66"/>
                  </a:lnTo>
                  <a:lnTo>
                    <a:pt x="3" y="60"/>
                  </a:lnTo>
                  <a:lnTo>
                    <a:pt x="5" y="58"/>
                  </a:lnTo>
                  <a:lnTo>
                    <a:pt x="8" y="56"/>
                  </a:lnTo>
                  <a:lnTo>
                    <a:pt x="8" y="54"/>
                  </a:lnTo>
                  <a:lnTo>
                    <a:pt x="5" y="53"/>
                  </a:lnTo>
                  <a:lnTo>
                    <a:pt x="5" y="51"/>
                  </a:lnTo>
                  <a:lnTo>
                    <a:pt x="0" y="4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47" name="Freeform 1979"/>
            <p:cNvSpPr>
              <a:spLocks/>
            </p:cNvSpPr>
            <p:nvPr/>
          </p:nvSpPr>
          <p:spPr bwMode="auto">
            <a:xfrm>
              <a:off x="2853" y="1751"/>
              <a:ext cx="49" cy="30"/>
            </a:xfrm>
            <a:custGeom>
              <a:avLst/>
              <a:gdLst/>
              <a:ahLst/>
              <a:cxnLst>
                <a:cxn ang="0">
                  <a:pos x="116" y="0"/>
                </a:cxn>
                <a:cxn ang="0">
                  <a:pos x="123" y="71"/>
                </a:cxn>
                <a:cxn ang="0">
                  <a:pos x="77" y="75"/>
                </a:cxn>
                <a:cxn ang="0">
                  <a:pos x="77" y="59"/>
                </a:cxn>
                <a:cxn ang="0">
                  <a:pos x="4" y="64"/>
                </a:cxn>
                <a:cxn ang="0">
                  <a:pos x="0" y="8"/>
                </a:cxn>
                <a:cxn ang="0">
                  <a:pos x="87" y="1"/>
                </a:cxn>
                <a:cxn ang="0">
                  <a:pos x="89" y="8"/>
                </a:cxn>
                <a:cxn ang="0">
                  <a:pos x="103" y="6"/>
                </a:cxn>
                <a:cxn ang="0">
                  <a:pos x="103" y="1"/>
                </a:cxn>
                <a:cxn ang="0">
                  <a:pos x="116" y="0"/>
                </a:cxn>
              </a:cxnLst>
              <a:rect l="0" t="0" r="r" b="b"/>
              <a:pathLst>
                <a:path w="123" h="75">
                  <a:moveTo>
                    <a:pt x="116" y="0"/>
                  </a:moveTo>
                  <a:lnTo>
                    <a:pt x="123" y="71"/>
                  </a:lnTo>
                  <a:lnTo>
                    <a:pt x="77" y="75"/>
                  </a:lnTo>
                  <a:lnTo>
                    <a:pt x="77" y="59"/>
                  </a:lnTo>
                  <a:lnTo>
                    <a:pt x="4" y="64"/>
                  </a:lnTo>
                  <a:lnTo>
                    <a:pt x="0" y="8"/>
                  </a:lnTo>
                  <a:lnTo>
                    <a:pt x="87" y="1"/>
                  </a:lnTo>
                  <a:lnTo>
                    <a:pt x="89" y="8"/>
                  </a:lnTo>
                  <a:lnTo>
                    <a:pt x="103" y="6"/>
                  </a:lnTo>
                  <a:lnTo>
                    <a:pt x="103" y="1"/>
                  </a:lnTo>
                  <a:lnTo>
                    <a:pt x="116"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48" name="Freeform 1980"/>
            <p:cNvSpPr>
              <a:spLocks/>
            </p:cNvSpPr>
            <p:nvPr/>
          </p:nvSpPr>
          <p:spPr bwMode="auto">
            <a:xfrm>
              <a:off x="2930" y="1754"/>
              <a:ext cx="44" cy="55"/>
            </a:xfrm>
            <a:custGeom>
              <a:avLst/>
              <a:gdLst/>
              <a:ahLst/>
              <a:cxnLst>
                <a:cxn ang="0">
                  <a:pos x="67" y="12"/>
                </a:cxn>
                <a:cxn ang="0">
                  <a:pos x="72" y="14"/>
                </a:cxn>
                <a:cxn ang="0">
                  <a:pos x="72" y="16"/>
                </a:cxn>
                <a:cxn ang="0">
                  <a:pos x="75" y="17"/>
                </a:cxn>
                <a:cxn ang="0">
                  <a:pos x="75" y="19"/>
                </a:cxn>
                <a:cxn ang="0">
                  <a:pos x="72" y="21"/>
                </a:cxn>
                <a:cxn ang="0">
                  <a:pos x="70" y="23"/>
                </a:cxn>
                <a:cxn ang="0">
                  <a:pos x="77" y="29"/>
                </a:cxn>
                <a:cxn ang="0">
                  <a:pos x="77" y="31"/>
                </a:cxn>
                <a:cxn ang="0">
                  <a:pos x="77" y="36"/>
                </a:cxn>
                <a:cxn ang="0">
                  <a:pos x="72" y="38"/>
                </a:cxn>
                <a:cxn ang="0">
                  <a:pos x="74" y="41"/>
                </a:cxn>
                <a:cxn ang="0">
                  <a:pos x="77" y="48"/>
                </a:cxn>
                <a:cxn ang="0">
                  <a:pos x="75" y="55"/>
                </a:cxn>
                <a:cxn ang="0">
                  <a:pos x="68" y="58"/>
                </a:cxn>
                <a:cxn ang="0">
                  <a:pos x="72" y="65"/>
                </a:cxn>
                <a:cxn ang="0">
                  <a:pos x="68" y="72"/>
                </a:cxn>
                <a:cxn ang="0">
                  <a:pos x="68" y="72"/>
                </a:cxn>
                <a:cxn ang="0">
                  <a:pos x="70" y="70"/>
                </a:cxn>
                <a:cxn ang="0">
                  <a:pos x="70" y="70"/>
                </a:cxn>
                <a:cxn ang="0">
                  <a:pos x="74" y="76"/>
                </a:cxn>
                <a:cxn ang="0">
                  <a:pos x="74" y="72"/>
                </a:cxn>
                <a:cxn ang="0">
                  <a:pos x="82" y="74"/>
                </a:cxn>
                <a:cxn ang="0">
                  <a:pos x="91" y="65"/>
                </a:cxn>
                <a:cxn ang="0">
                  <a:pos x="96" y="70"/>
                </a:cxn>
                <a:cxn ang="0">
                  <a:pos x="96" y="72"/>
                </a:cxn>
                <a:cxn ang="0">
                  <a:pos x="91" y="86"/>
                </a:cxn>
                <a:cxn ang="0">
                  <a:pos x="91" y="91"/>
                </a:cxn>
                <a:cxn ang="0">
                  <a:pos x="89" y="93"/>
                </a:cxn>
                <a:cxn ang="0">
                  <a:pos x="89" y="96"/>
                </a:cxn>
                <a:cxn ang="0">
                  <a:pos x="87" y="98"/>
                </a:cxn>
                <a:cxn ang="0">
                  <a:pos x="89" y="103"/>
                </a:cxn>
                <a:cxn ang="0">
                  <a:pos x="96" y="108"/>
                </a:cxn>
                <a:cxn ang="0">
                  <a:pos x="98" y="113"/>
                </a:cxn>
                <a:cxn ang="0">
                  <a:pos x="108" y="115"/>
                </a:cxn>
                <a:cxn ang="0">
                  <a:pos x="104" y="122"/>
                </a:cxn>
                <a:cxn ang="0">
                  <a:pos x="104" y="132"/>
                </a:cxn>
                <a:cxn ang="0">
                  <a:pos x="89" y="139"/>
                </a:cxn>
                <a:cxn ang="0">
                  <a:pos x="89" y="134"/>
                </a:cxn>
                <a:cxn ang="0">
                  <a:pos x="67" y="135"/>
                </a:cxn>
                <a:cxn ang="0">
                  <a:pos x="67" y="130"/>
                </a:cxn>
                <a:cxn ang="0">
                  <a:pos x="45" y="132"/>
                </a:cxn>
                <a:cxn ang="0">
                  <a:pos x="43" y="117"/>
                </a:cxn>
                <a:cxn ang="0">
                  <a:pos x="36" y="117"/>
                </a:cxn>
                <a:cxn ang="0">
                  <a:pos x="34" y="103"/>
                </a:cxn>
                <a:cxn ang="0">
                  <a:pos x="21" y="103"/>
                </a:cxn>
                <a:cxn ang="0">
                  <a:pos x="19" y="76"/>
                </a:cxn>
                <a:cxn ang="0">
                  <a:pos x="4" y="76"/>
                </a:cxn>
                <a:cxn ang="0">
                  <a:pos x="0" y="17"/>
                </a:cxn>
                <a:cxn ang="0">
                  <a:pos x="43" y="16"/>
                </a:cxn>
                <a:cxn ang="0">
                  <a:pos x="41" y="4"/>
                </a:cxn>
                <a:cxn ang="0">
                  <a:pos x="50" y="0"/>
                </a:cxn>
                <a:cxn ang="0">
                  <a:pos x="51" y="6"/>
                </a:cxn>
                <a:cxn ang="0">
                  <a:pos x="63" y="7"/>
                </a:cxn>
                <a:cxn ang="0">
                  <a:pos x="67" y="12"/>
                </a:cxn>
              </a:cxnLst>
              <a:rect l="0" t="0" r="r" b="b"/>
              <a:pathLst>
                <a:path w="108" h="139">
                  <a:moveTo>
                    <a:pt x="67" y="12"/>
                  </a:moveTo>
                  <a:lnTo>
                    <a:pt x="72" y="14"/>
                  </a:lnTo>
                  <a:lnTo>
                    <a:pt x="72" y="16"/>
                  </a:lnTo>
                  <a:lnTo>
                    <a:pt x="75" y="17"/>
                  </a:lnTo>
                  <a:lnTo>
                    <a:pt x="75" y="19"/>
                  </a:lnTo>
                  <a:lnTo>
                    <a:pt x="72" y="21"/>
                  </a:lnTo>
                  <a:lnTo>
                    <a:pt x="70" y="23"/>
                  </a:lnTo>
                  <a:lnTo>
                    <a:pt x="77" y="29"/>
                  </a:lnTo>
                  <a:lnTo>
                    <a:pt x="77" y="31"/>
                  </a:lnTo>
                  <a:lnTo>
                    <a:pt x="77" y="36"/>
                  </a:lnTo>
                  <a:lnTo>
                    <a:pt x="72" y="38"/>
                  </a:lnTo>
                  <a:lnTo>
                    <a:pt x="74" y="41"/>
                  </a:lnTo>
                  <a:lnTo>
                    <a:pt x="77" y="48"/>
                  </a:lnTo>
                  <a:lnTo>
                    <a:pt x="75" y="55"/>
                  </a:lnTo>
                  <a:lnTo>
                    <a:pt x="68" y="58"/>
                  </a:lnTo>
                  <a:lnTo>
                    <a:pt x="72" y="65"/>
                  </a:lnTo>
                  <a:lnTo>
                    <a:pt x="68" y="72"/>
                  </a:lnTo>
                  <a:lnTo>
                    <a:pt x="68" y="72"/>
                  </a:lnTo>
                  <a:lnTo>
                    <a:pt x="70" y="70"/>
                  </a:lnTo>
                  <a:lnTo>
                    <a:pt x="70" y="70"/>
                  </a:lnTo>
                  <a:lnTo>
                    <a:pt x="74" y="76"/>
                  </a:lnTo>
                  <a:lnTo>
                    <a:pt x="74" y="72"/>
                  </a:lnTo>
                  <a:lnTo>
                    <a:pt x="82" y="74"/>
                  </a:lnTo>
                  <a:lnTo>
                    <a:pt x="91" y="65"/>
                  </a:lnTo>
                  <a:lnTo>
                    <a:pt x="96" y="70"/>
                  </a:lnTo>
                  <a:lnTo>
                    <a:pt x="96" y="72"/>
                  </a:lnTo>
                  <a:lnTo>
                    <a:pt x="91" y="86"/>
                  </a:lnTo>
                  <a:lnTo>
                    <a:pt x="91" y="91"/>
                  </a:lnTo>
                  <a:lnTo>
                    <a:pt x="89" y="93"/>
                  </a:lnTo>
                  <a:lnTo>
                    <a:pt x="89" y="96"/>
                  </a:lnTo>
                  <a:lnTo>
                    <a:pt x="87" y="98"/>
                  </a:lnTo>
                  <a:lnTo>
                    <a:pt x="89" y="103"/>
                  </a:lnTo>
                  <a:lnTo>
                    <a:pt x="96" y="108"/>
                  </a:lnTo>
                  <a:lnTo>
                    <a:pt x="98" y="113"/>
                  </a:lnTo>
                  <a:lnTo>
                    <a:pt x="108" y="115"/>
                  </a:lnTo>
                  <a:lnTo>
                    <a:pt x="104" y="122"/>
                  </a:lnTo>
                  <a:lnTo>
                    <a:pt x="104" y="132"/>
                  </a:lnTo>
                  <a:lnTo>
                    <a:pt x="89" y="139"/>
                  </a:lnTo>
                  <a:lnTo>
                    <a:pt x="89" y="134"/>
                  </a:lnTo>
                  <a:lnTo>
                    <a:pt x="67" y="135"/>
                  </a:lnTo>
                  <a:lnTo>
                    <a:pt x="67" y="130"/>
                  </a:lnTo>
                  <a:lnTo>
                    <a:pt x="45" y="132"/>
                  </a:lnTo>
                  <a:lnTo>
                    <a:pt x="43" y="117"/>
                  </a:lnTo>
                  <a:lnTo>
                    <a:pt x="36" y="117"/>
                  </a:lnTo>
                  <a:lnTo>
                    <a:pt x="34" y="103"/>
                  </a:lnTo>
                  <a:lnTo>
                    <a:pt x="21" y="103"/>
                  </a:lnTo>
                  <a:lnTo>
                    <a:pt x="19" y="76"/>
                  </a:lnTo>
                  <a:lnTo>
                    <a:pt x="4" y="76"/>
                  </a:lnTo>
                  <a:lnTo>
                    <a:pt x="0" y="17"/>
                  </a:lnTo>
                  <a:lnTo>
                    <a:pt x="43" y="16"/>
                  </a:lnTo>
                  <a:lnTo>
                    <a:pt x="41" y="4"/>
                  </a:lnTo>
                  <a:lnTo>
                    <a:pt x="50" y="0"/>
                  </a:lnTo>
                  <a:lnTo>
                    <a:pt x="51" y="6"/>
                  </a:lnTo>
                  <a:lnTo>
                    <a:pt x="63" y="7"/>
                  </a:lnTo>
                  <a:lnTo>
                    <a:pt x="67" y="1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49" name="Freeform 1981"/>
            <p:cNvSpPr>
              <a:spLocks/>
            </p:cNvSpPr>
            <p:nvPr/>
          </p:nvSpPr>
          <p:spPr bwMode="auto">
            <a:xfrm>
              <a:off x="3086" y="1740"/>
              <a:ext cx="21" cy="34"/>
            </a:xfrm>
            <a:custGeom>
              <a:avLst/>
              <a:gdLst/>
              <a:ahLst/>
              <a:cxnLst>
                <a:cxn ang="0">
                  <a:pos x="6" y="73"/>
                </a:cxn>
                <a:cxn ang="0">
                  <a:pos x="20" y="71"/>
                </a:cxn>
                <a:cxn ang="0">
                  <a:pos x="27" y="64"/>
                </a:cxn>
                <a:cxn ang="0">
                  <a:pos x="6" y="58"/>
                </a:cxn>
                <a:cxn ang="0">
                  <a:pos x="0" y="41"/>
                </a:cxn>
                <a:cxn ang="0">
                  <a:pos x="5" y="30"/>
                </a:cxn>
                <a:cxn ang="0">
                  <a:pos x="13" y="20"/>
                </a:cxn>
                <a:cxn ang="0">
                  <a:pos x="15" y="10"/>
                </a:cxn>
                <a:cxn ang="0">
                  <a:pos x="42" y="0"/>
                </a:cxn>
                <a:cxn ang="0">
                  <a:pos x="51" y="82"/>
                </a:cxn>
                <a:cxn ang="0">
                  <a:pos x="25" y="85"/>
                </a:cxn>
                <a:cxn ang="0">
                  <a:pos x="23" y="87"/>
                </a:cxn>
                <a:cxn ang="0">
                  <a:pos x="20" y="87"/>
                </a:cxn>
                <a:cxn ang="0">
                  <a:pos x="13" y="78"/>
                </a:cxn>
                <a:cxn ang="0">
                  <a:pos x="8" y="78"/>
                </a:cxn>
                <a:cxn ang="0">
                  <a:pos x="6" y="73"/>
                </a:cxn>
              </a:cxnLst>
              <a:rect l="0" t="0" r="r" b="b"/>
              <a:pathLst>
                <a:path w="51" h="87">
                  <a:moveTo>
                    <a:pt x="6" y="73"/>
                  </a:moveTo>
                  <a:lnTo>
                    <a:pt x="20" y="71"/>
                  </a:lnTo>
                  <a:lnTo>
                    <a:pt x="27" y="64"/>
                  </a:lnTo>
                  <a:lnTo>
                    <a:pt x="6" y="58"/>
                  </a:lnTo>
                  <a:lnTo>
                    <a:pt x="0" y="41"/>
                  </a:lnTo>
                  <a:lnTo>
                    <a:pt x="5" y="30"/>
                  </a:lnTo>
                  <a:lnTo>
                    <a:pt x="13" y="20"/>
                  </a:lnTo>
                  <a:lnTo>
                    <a:pt x="15" y="10"/>
                  </a:lnTo>
                  <a:lnTo>
                    <a:pt x="42" y="0"/>
                  </a:lnTo>
                  <a:lnTo>
                    <a:pt x="51" y="82"/>
                  </a:lnTo>
                  <a:lnTo>
                    <a:pt x="25" y="85"/>
                  </a:lnTo>
                  <a:lnTo>
                    <a:pt x="23" y="87"/>
                  </a:lnTo>
                  <a:lnTo>
                    <a:pt x="20" y="87"/>
                  </a:lnTo>
                  <a:lnTo>
                    <a:pt x="13" y="78"/>
                  </a:lnTo>
                  <a:lnTo>
                    <a:pt x="8" y="78"/>
                  </a:lnTo>
                  <a:lnTo>
                    <a:pt x="6" y="7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50" name="Freeform 1982"/>
            <p:cNvSpPr>
              <a:spLocks/>
            </p:cNvSpPr>
            <p:nvPr/>
          </p:nvSpPr>
          <p:spPr bwMode="auto">
            <a:xfrm>
              <a:off x="3103" y="1740"/>
              <a:ext cx="28" cy="38"/>
            </a:xfrm>
            <a:custGeom>
              <a:avLst/>
              <a:gdLst/>
              <a:ahLst/>
              <a:cxnLst>
                <a:cxn ang="0">
                  <a:pos x="69" y="90"/>
                </a:cxn>
                <a:cxn ang="0">
                  <a:pos x="53" y="92"/>
                </a:cxn>
                <a:cxn ang="0">
                  <a:pos x="10" y="95"/>
                </a:cxn>
                <a:cxn ang="0">
                  <a:pos x="9" y="82"/>
                </a:cxn>
                <a:cxn ang="0">
                  <a:pos x="0" y="0"/>
                </a:cxn>
                <a:cxn ang="0">
                  <a:pos x="33" y="17"/>
                </a:cxn>
                <a:cxn ang="0">
                  <a:pos x="50" y="13"/>
                </a:cxn>
                <a:cxn ang="0">
                  <a:pos x="63" y="17"/>
                </a:cxn>
                <a:cxn ang="0">
                  <a:pos x="60" y="18"/>
                </a:cxn>
                <a:cxn ang="0">
                  <a:pos x="67" y="76"/>
                </a:cxn>
                <a:cxn ang="0">
                  <a:pos x="67" y="76"/>
                </a:cxn>
                <a:cxn ang="0">
                  <a:pos x="69" y="90"/>
                </a:cxn>
              </a:cxnLst>
              <a:rect l="0" t="0" r="r" b="b"/>
              <a:pathLst>
                <a:path w="69" h="95">
                  <a:moveTo>
                    <a:pt x="69" y="90"/>
                  </a:moveTo>
                  <a:lnTo>
                    <a:pt x="53" y="92"/>
                  </a:lnTo>
                  <a:lnTo>
                    <a:pt x="10" y="95"/>
                  </a:lnTo>
                  <a:lnTo>
                    <a:pt x="9" y="82"/>
                  </a:lnTo>
                  <a:lnTo>
                    <a:pt x="0" y="0"/>
                  </a:lnTo>
                  <a:lnTo>
                    <a:pt x="33" y="17"/>
                  </a:lnTo>
                  <a:lnTo>
                    <a:pt x="50" y="13"/>
                  </a:lnTo>
                  <a:lnTo>
                    <a:pt x="63" y="17"/>
                  </a:lnTo>
                  <a:lnTo>
                    <a:pt x="60" y="18"/>
                  </a:lnTo>
                  <a:lnTo>
                    <a:pt x="67" y="76"/>
                  </a:lnTo>
                  <a:lnTo>
                    <a:pt x="67" y="76"/>
                  </a:lnTo>
                  <a:lnTo>
                    <a:pt x="69" y="9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51" name="Freeform 1983"/>
            <p:cNvSpPr>
              <a:spLocks/>
            </p:cNvSpPr>
            <p:nvPr/>
          </p:nvSpPr>
          <p:spPr bwMode="auto">
            <a:xfrm>
              <a:off x="3127" y="1746"/>
              <a:ext cx="43" cy="30"/>
            </a:xfrm>
            <a:custGeom>
              <a:avLst/>
              <a:gdLst/>
              <a:ahLst/>
              <a:cxnLst>
                <a:cxn ang="0">
                  <a:pos x="9" y="73"/>
                </a:cxn>
                <a:cxn ang="0">
                  <a:pos x="7" y="59"/>
                </a:cxn>
                <a:cxn ang="0">
                  <a:pos x="7" y="59"/>
                </a:cxn>
                <a:cxn ang="0">
                  <a:pos x="0" y="1"/>
                </a:cxn>
                <a:cxn ang="0">
                  <a:pos x="3" y="0"/>
                </a:cxn>
                <a:cxn ang="0">
                  <a:pos x="14" y="10"/>
                </a:cxn>
                <a:cxn ang="0">
                  <a:pos x="19" y="20"/>
                </a:cxn>
                <a:cxn ang="0">
                  <a:pos x="41" y="18"/>
                </a:cxn>
                <a:cxn ang="0">
                  <a:pos x="58" y="30"/>
                </a:cxn>
                <a:cxn ang="0">
                  <a:pos x="67" y="29"/>
                </a:cxn>
                <a:cxn ang="0">
                  <a:pos x="82" y="37"/>
                </a:cxn>
                <a:cxn ang="0">
                  <a:pos x="94" y="34"/>
                </a:cxn>
                <a:cxn ang="0">
                  <a:pos x="96" y="41"/>
                </a:cxn>
                <a:cxn ang="0">
                  <a:pos x="108" y="47"/>
                </a:cxn>
                <a:cxn ang="0">
                  <a:pos x="104" y="51"/>
                </a:cxn>
                <a:cxn ang="0">
                  <a:pos x="108" y="58"/>
                </a:cxn>
                <a:cxn ang="0">
                  <a:pos x="51" y="66"/>
                </a:cxn>
                <a:cxn ang="0">
                  <a:pos x="9" y="73"/>
                </a:cxn>
              </a:cxnLst>
              <a:rect l="0" t="0" r="r" b="b"/>
              <a:pathLst>
                <a:path w="108" h="73">
                  <a:moveTo>
                    <a:pt x="9" y="73"/>
                  </a:moveTo>
                  <a:lnTo>
                    <a:pt x="7" y="59"/>
                  </a:lnTo>
                  <a:lnTo>
                    <a:pt x="7" y="59"/>
                  </a:lnTo>
                  <a:lnTo>
                    <a:pt x="0" y="1"/>
                  </a:lnTo>
                  <a:lnTo>
                    <a:pt x="3" y="0"/>
                  </a:lnTo>
                  <a:lnTo>
                    <a:pt x="14" y="10"/>
                  </a:lnTo>
                  <a:lnTo>
                    <a:pt x="19" y="20"/>
                  </a:lnTo>
                  <a:lnTo>
                    <a:pt x="41" y="18"/>
                  </a:lnTo>
                  <a:lnTo>
                    <a:pt x="58" y="30"/>
                  </a:lnTo>
                  <a:lnTo>
                    <a:pt x="67" y="29"/>
                  </a:lnTo>
                  <a:lnTo>
                    <a:pt x="82" y="37"/>
                  </a:lnTo>
                  <a:lnTo>
                    <a:pt x="94" y="34"/>
                  </a:lnTo>
                  <a:lnTo>
                    <a:pt x="96" y="41"/>
                  </a:lnTo>
                  <a:lnTo>
                    <a:pt x="108" y="47"/>
                  </a:lnTo>
                  <a:lnTo>
                    <a:pt x="104" y="51"/>
                  </a:lnTo>
                  <a:lnTo>
                    <a:pt x="108" y="58"/>
                  </a:lnTo>
                  <a:lnTo>
                    <a:pt x="51" y="66"/>
                  </a:lnTo>
                  <a:lnTo>
                    <a:pt x="9" y="7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52" name="Freeform 1984"/>
            <p:cNvSpPr>
              <a:spLocks/>
            </p:cNvSpPr>
            <p:nvPr/>
          </p:nvSpPr>
          <p:spPr bwMode="auto">
            <a:xfrm>
              <a:off x="2884" y="1780"/>
              <a:ext cx="40" cy="30"/>
            </a:xfrm>
            <a:custGeom>
              <a:avLst/>
              <a:gdLst/>
              <a:ahLst/>
              <a:cxnLst>
                <a:cxn ang="0">
                  <a:pos x="31" y="75"/>
                </a:cxn>
                <a:cxn ang="0">
                  <a:pos x="29" y="62"/>
                </a:cxn>
                <a:cxn ang="0">
                  <a:pos x="5" y="62"/>
                </a:cxn>
                <a:cxn ang="0">
                  <a:pos x="0" y="4"/>
                </a:cxn>
                <a:cxn ang="0">
                  <a:pos x="46" y="0"/>
                </a:cxn>
                <a:cxn ang="0">
                  <a:pos x="60" y="0"/>
                </a:cxn>
                <a:cxn ang="0">
                  <a:pos x="62" y="14"/>
                </a:cxn>
                <a:cxn ang="0">
                  <a:pos x="91" y="12"/>
                </a:cxn>
                <a:cxn ang="0">
                  <a:pos x="92" y="41"/>
                </a:cxn>
                <a:cxn ang="0">
                  <a:pos x="97" y="41"/>
                </a:cxn>
                <a:cxn ang="0">
                  <a:pos x="99" y="57"/>
                </a:cxn>
                <a:cxn ang="0">
                  <a:pos x="56" y="58"/>
                </a:cxn>
                <a:cxn ang="0">
                  <a:pos x="58" y="74"/>
                </a:cxn>
                <a:cxn ang="0">
                  <a:pos x="31" y="75"/>
                </a:cxn>
              </a:cxnLst>
              <a:rect l="0" t="0" r="r" b="b"/>
              <a:pathLst>
                <a:path w="99" h="75">
                  <a:moveTo>
                    <a:pt x="31" y="75"/>
                  </a:moveTo>
                  <a:lnTo>
                    <a:pt x="29" y="62"/>
                  </a:lnTo>
                  <a:lnTo>
                    <a:pt x="5" y="62"/>
                  </a:lnTo>
                  <a:lnTo>
                    <a:pt x="0" y="4"/>
                  </a:lnTo>
                  <a:lnTo>
                    <a:pt x="46" y="0"/>
                  </a:lnTo>
                  <a:lnTo>
                    <a:pt x="60" y="0"/>
                  </a:lnTo>
                  <a:lnTo>
                    <a:pt x="62" y="14"/>
                  </a:lnTo>
                  <a:lnTo>
                    <a:pt x="91" y="12"/>
                  </a:lnTo>
                  <a:lnTo>
                    <a:pt x="92" y="41"/>
                  </a:lnTo>
                  <a:lnTo>
                    <a:pt x="97" y="41"/>
                  </a:lnTo>
                  <a:lnTo>
                    <a:pt x="99" y="57"/>
                  </a:lnTo>
                  <a:lnTo>
                    <a:pt x="56" y="58"/>
                  </a:lnTo>
                  <a:lnTo>
                    <a:pt x="58" y="74"/>
                  </a:lnTo>
                  <a:lnTo>
                    <a:pt x="31" y="7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53" name="Freeform 1985"/>
            <p:cNvSpPr>
              <a:spLocks/>
            </p:cNvSpPr>
            <p:nvPr/>
          </p:nvSpPr>
          <p:spPr bwMode="auto">
            <a:xfrm>
              <a:off x="2920" y="1784"/>
              <a:ext cx="46" cy="46"/>
            </a:xfrm>
            <a:custGeom>
              <a:avLst/>
              <a:gdLst/>
              <a:ahLst/>
              <a:cxnLst>
                <a:cxn ang="0">
                  <a:pos x="114" y="63"/>
                </a:cxn>
                <a:cxn ang="0">
                  <a:pos x="104" y="70"/>
                </a:cxn>
                <a:cxn ang="0">
                  <a:pos x="105" y="78"/>
                </a:cxn>
                <a:cxn ang="0">
                  <a:pos x="90" y="105"/>
                </a:cxn>
                <a:cxn ang="0">
                  <a:pos x="90" y="112"/>
                </a:cxn>
                <a:cxn ang="0">
                  <a:pos x="61" y="116"/>
                </a:cxn>
                <a:cxn ang="0">
                  <a:pos x="58" y="85"/>
                </a:cxn>
                <a:cxn ang="0">
                  <a:pos x="29" y="87"/>
                </a:cxn>
                <a:cxn ang="0">
                  <a:pos x="25" y="44"/>
                </a:cxn>
                <a:cxn ang="0">
                  <a:pos x="8" y="46"/>
                </a:cxn>
                <a:cxn ang="0">
                  <a:pos x="6" y="30"/>
                </a:cxn>
                <a:cxn ang="0">
                  <a:pos x="1" y="30"/>
                </a:cxn>
                <a:cxn ang="0">
                  <a:pos x="0" y="1"/>
                </a:cxn>
                <a:cxn ang="0">
                  <a:pos x="29" y="0"/>
                </a:cxn>
                <a:cxn ang="0">
                  <a:pos x="44" y="0"/>
                </a:cxn>
                <a:cxn ang="0">
                  <a:pos x="46" y="27"/>
                </a:cxn>
                <a:cxn ang="0">
                  <a:pos x="59" y="27"/>
                </a:cxn>
                <a:cxn ang="0">
                  <a:pos x="61" y="41"/>
                </a:cxn>
                <a:cxn ang="0">
                  <a:pos x="68" y="41"/>
                </a:cxn>
                <a:cxn ang="0">
                  <a:pos x="70" y="56"/>
                </a:cxn>
                <a:cxn ang="0">
                  <a:pos x="92" y="54"/>
                </a:cxn>
                <a:cxn ang="0">
                  <a:pos x="92" y="59"/>
                </a:cxn>
                <a:cxn ang="0">
                  <a:pos x="114" y="58"/>
                </a:cxn>
                <a:cxn ang="0">
                  <a:pos x="114" y="63"/>
                </a:cxn>
              </a:cxnLst>
              <a:rect l="0" t="0" r="r" b="b"/>
              <a:pathLst>
                <a:path w="114" h="116">
                  <a:moveTo>
                    <a:pt x="114" y="63"/>
                  </a:moveTo>
                  <a:lnTo>
                    <a:pt x="104" y="70"/>
                  </a:lnTo>
                  <a:lnTo>
                    <a:pt x="105" y="78"/>
                  </a:lnTo>
                  <a:lnTo>
                    <a:pt x="90" y="105"/>
                  </a:lnTo>
                  <a:lnTo>
                    <a:pt x="90" y="112"/>
                  </a:lnTo>
                  <a:lnTo>
                    <a:pt x="61" y="116"/>
                  </a:lnTo>
                  <a:lnTo>
                    <a:pt x="58" y="85"/>
                  </a:lnTo>
                  <a:lnTo>
                    <a:pt x="29" y="87"/>
                  </a:lnTo>
                  <a:lnTo>
                    <a:pt x="25" y="44"/>
                  </a:lnTo>
                  <a:lnTo>
                    <a:pt x="8" y="46"/>
                  </a:lnTo>
                  <a:lnTo>
                    <a:pt x="6" y="30"/>
                  </a:lnTo>
                  <a:lnTo>
                    <a:pt x="1" y="30"/>
                  </a:lnTo>
                  <a:lnTo>
                    <a:pt x="0" y="1"/>
                  </a:lnTo>
                  <a:lnTo>
                    <a:pt x="29" y="0"/>
                  </a:lnTo>
                  <a:lnTo>
                    <a:pt x="44" y="0"/>
                  </a:lnTo>
                  <a:lnTo>
                    <a:pt x="46" y="27"/>
                  </a:lnTo>
                  <a:lnTo>
                    <a:pt x="59" y="27"/>
                  </a:lnTo>
                  <a:lnTo>
                    <a:pt x="61" y="41"/>
                  </a:lnTo>
                  <a:lnTo>
                    <a:pt x="68" y="41"/>
                  </a:lnTo>
                  <a:lnTo>
                    <a:pt x="70" y="56"/>
                  </a:lnTo>
                  <a:lnTo>
                    <a:pt x="92" y="54"/>
                  </a:lnTo>
                  <a:lnTo>
                    <a:pt x="92" y="59"/>
                  </a:lnTo>
                  <a:lnTo>
                    <a:pt x="114" y="58"/>
                  </a:lnTo>
                  <a:lnTo>
                    <a:pt x="114" y="6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54" name="Freeform 1986"/>
            <p:cNvSpPr>
              <a:spLocks/>
            </p:cNvSpPr>
            <p:nvPr/>
          </p:nvSpPr>
          <p:spPr bwMode="auto">
            <a:xfrm>
              <a:off x="3077" y="1769"/>
              <a:ext cx="31" cy="17"/>
            </a:xfrm>
            <a:custGeom>
              <a:avLst/>
              <a:gdLst/>
              <a:ahLst/>
              <a:cxnLst>
                <a:cxn ang="0">
                  <a:pos x="63" y="39"/>
                </a:cxn>
                <a:cxn ang="0">
                  <a:pos x="20" y="44"/>
                </a:cxn>
                <a:cxn ang="0">
                  <a:pos x="18" y="29"/>
                </a:cxn>
                <a:cxn ang="0">
                  <a:pos x="0" y="31"/>
                </a:cxn>
                <a:cxn ang="0">
                  <a:pos x="0" y="20"/>
                </a:cxn>
                <a:cxn ang="0">
                  <a:pos x="6" y="12"/>
                </a:cxn>
                <a:cxn ang="0">
                  <a:pos x="30" y="0"/>
                </a:cxn>
                <a:cxn ang="0">
                  <a:pos x="32" y="5"/>
                </a:cxn>
                <a:cxn ang="0">
                  <a:pos x="37" y="5"/>
                </a:cxn>
                <a:cxn ang="0">
                  <a:pos x="44" y="14"/>
                </a:cxn>
                <a:cxn ang="0">
                  <a:pos x="47" y="14"/>
                </a:cxn>
                <a:cxn ang="0">
                  <a:pos x="49" y="12"/>
                </a:cxn>
                <a:cxn ang="0">
                  <a:pos x="75" y="9"/>
                </a:cxn>
                <a:cxn ang="0">
                  <a:pos x="76" y="22"/>
                </a:cxn>
                <a:cxn ang="0">
                  <a:pos x="78" y="38"/>
                </a:cxn>
                <a:cxn ang="0">
                  <a:pos x="63" y="39"/>
                </a:cxn>
              </a:cxnLst>
              <a:rect l="0" t="0" r="r" b="b"/>
              <a:pathLst>
                <a:path w="78" h="44">
                  <a:moveTo>
                    <a:pt x="63" y="39"/>
                  </a:moveTo>
                  <a:lnTo>
                    <a:pt x="20" y="44"/>
                  </a:lnTo>
                  <a:lnTo>
                    <a:pt x="18" y="29"/>
                  </a:lnTo>
                  <a:lnTo>
                    <a:pt x="0" y="31"/>
                  </a:lnTo>
                  <a:lnTo>
                    <a:pt x="0" y="20"/>
                  </a:lnTo>
                  <a:lnTo>
                    <a:pt x="6" y="12"/>
                  </a:lnTo>
                  <a:lnTo>
                    <a:pt x="30" y="0"/>
                  </a:lnTo>
                  <a:lnTo>
                    <a:pt x="32" y="5"/>
                  </a:lnTo>
                  <a:lnTo>
                    <a:pt x="37" y="5"/>
                  </a:lnTo>
                  <a:lnTo>
                    <a:pt x="44" y="14"/>
                  </a:lnTo>
                  <a:lnTo>
                    <a:pt x="47" y="14"/>
                  </a:lnTo>
                  <a:lnTo>
                    <a:pt x="49" y="12"/>
                  </a:lnTo>
                  <a:lnTo>
                    <a:pt x="75" y="9"/>
                  </a:lnTo>
                  <a:lnTo>
                    <a:pt x="76" y="22"/>
                  </a:lnTo>
                  <a:lnTo>
                    <a:pt x="78" y="38"/>
                  </a:lnTo>
                  <a:lnTo>
                    <a:pt x="63" y="3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55" name="Freeform 1987"/>
            <p:cNvSpPr>
              <a:spLocks/>
            </p:cNvSpPr>
            <p:nvPr/>
          </p:nvSpPr>
          <p:spPr bwMode="auto">
            <a:xfrm>
              <a:off x="3148" y="1770"/>
              <a:ext cx="29" cy="26"/>
            </a:xfrm>
            <a:custGeom>
              <a:avLst/>
              <a:gdLst/>
              <a:ahLst/>
              <a:cxnLst>
                <a:cxn ang="0">
                  <a:pos x="7" y="66"/>
                </a:cxn>
                <a:cxn ang="0">
                  <a:pos x="0" y="8"/>
                </a:cxn>
                <a:cxn ang="0">
                  <a:pos x="57" y="0"/>
                </a:cxn>
                <a:cxn ang="0">
                  <a:pos x="70" y="17"/>
                </a:cxn>
                <a:cxn ang="0">
                  <a:pos x="55" y="27"/>
                </a:cxn>
                <a:cxn ang="0">
                  <a:pos x="58" y="34"/>
                </a:cxn>
                <a:cxn ang="0">
                  <a:pos x="55" y="37"/>
                </a:cxn>
                <a:cxn ang="0">
                  <a:pos x="60" y="47"/>
                </a:cxn>
                <a:cxn ang="0">
                  <a:pos x="74" y="58"/>
                </a:cxn>
                <a:cxn ang="0">
                  <a:pos x="7" y="66"/>
                </a:cxn>
              </a:cxnLst>
              <a:rect l="0" t="0" r="r" b="b"/>
              <a:pathLst>
                <a:path w="74" h="66">
                  <a:moveTo>
                    <a:pt x="7" y="66"/>
                  </a:moveTo>
                  <a:lnTo>
                    <a:pt x="0" y="8"/>
                  </a:lnTo>
                  <a:lnTo>
                    <a:pt x="57" y="0"/>
                  </a:lnTo>
                  <a:lnTo>
                    <a:pt x="70" y="17"/>
                  </a:lnTo>
                  <a:lnTo>
                    <a:pt x="55" y="27"/>
                  </a:lnTo>
                  <a:lnTo>
                    <a:pt x="58" y="34"/>
                  </a:lnTo>
                  <a:lnTo>
                    <a:pt x="55" y="37"/>
                  </a:lnTo>
                  <a:lnTo>
                    <a:pt x="60" y="47"/>
                  </a:lnTo>
                  <a:lnTo>
                    <a:pt x="74" y="58"/>
                  </a:lnTo>
                  <a:lnTo>
                    <a:pt x="7" y="6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56" name="Freeform 1988"/>
            <p:cNvSpPr>
              <a:spLocks/>
            </p:cNvSpPr>
            <p:nvPr/>
          </p:nvSpPr>
          <p:spPr bwMode="auto">
            <a:xfrm>
              <a:off x="3076" y="1780"/>
              <a:ext cx="29" cy="28"/>
            </a:xfrm>
            <a:custGeom>
              <a:avLst/>
              <a:gdLst/>
              <a:ahLst/>
              <a:cxnLst>
                <a:cxn ang="0">
                  <a:pos x="15" y="68"/>
                </a:cxn>
                <a:cxn ang="0">
                  <a:pos x="14" y="65"/>
                </a:cxn>
                <a:cxn ang="0">
                  <a:pos x="10" y="63"/>
                </a:cxn>
                <a:cxn ang="0">
                  <a:pos x="8" y="61"/>
                </a:cxn>
                <a:cxn ang="0">
                  <a:pos x="0" y="61"/>
                </a:cxn>
                <a:cxn ang="0">
                  <a:pos x="5" y="36"/>
                </a:cxn>
                <a:cxn ang="0">
                  <a:pos x="2" y="2"/>
                </a:cxn>
                <a:cxn ang="0">
                  <a:pos x="20" y="0"/>
                </a:cxn>
                <a:cxn ang="0">
                  <a:pos x="22" y="15"/>
                </a:cxn>
                <a:cxn ang="0">
                  <a:pos x="65" y="10"/>
                </a:cxn>
                <a:cxn ang="0">
                  <a:pos x="67" y="26"/>
                </a:cxn>
                <a:cxn ang="0">
                  <a:pos x="68" y="26"/>
                </a:cxn>
                <a:cxn ang="0">
                  <a:pos x="72" y="53"/>
                </a:cxn>
                <a:cxn ang="0">
                  <a:pos x="19" y="60"/>
                </a:cxn>
                <a:cxn ang="0">
                  <a:pos x="17" y="61"/>
                </a:cxn>
                <a:cxn ang="0">
                  <a:pos x="15" y="68"/>
                </a:cxn>
              </a:cxnLst>
              <a:rect l="0" t="0" r="r" b="b"/>
              <a:pathLst>
                <a:path w="72" h="68">
                  <a:moveTo>
                    <a:pt x="15" y="68"/>
                  </a:moveTo>
                  <a:lnTo>
                    <a:pt x="14" y="65"/>
                  </a:lnTo>
                  <a:lnTo>
                    <a:pt x="10" y="63"/>
                  </a:lnTo>
                  <a:lnTo>
                    <a:pt x="8" y="61"/>
                  </a:lnTo>
                  <a:lnTo>
                    <a:pt x="0" y="61"/>
                  </a:lnTo>
                  <a:lnTo>
                    <a:pt x="5" y="36"/>
                  </a:lnTo>
                  <a:lnTo>
                    <a:pt x="2" y="2"/>
                  </a:lnTo>
                  <a:lnTo>
                    <a:pt x="20" y="0"/>
                  </a:lnTo>
                  <a:lnTo>
                    <a:pt x="22" y="15"/>
                  </a:lnTo>
                  <a:lnTo>
                    <a:pt x="65" y="10"/>
                  </a:lnTo>
                  <a:lnTo>
                    <a:pt x="67" y="26"/>
                  </a:lnTo>
                  <a:lnTo>
                    <a:pt x="68" y="26"/>
                  </a:lnTo>
                  <a:lnTo>
                    <a:pt x="72" y="53"/>
                  </a:lnTo>
                  <a:lnTo>
                    <a:pt x="19" y="60"/>
                  </a:lnTo>
                  <a:lnTo>
                    <a:pt x="17" y="61"/>
                  </a:lnTo>
                  <a:lnTo>
                    <a:pt x="15" y="6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57" name="Freeform 1989"/>
            <p:cNvSpPr>
              <a:spLocks/>
            </p:cNvSpPr>
            <p:nvPr/>
          </p:nvSpPr>
          <p:spPr bwMode="auto">
            <a:xfrm>
              <a:off x="3102" y="1776"/>
              <a:ext cx="25" cy="26"/>
            </a:xfrm>
            <a:custGeom>
              <a:avLst/>
              <a:gdLst/>
              <a:ahLst/>
              <a:cxnLst>
                <a:cxn ang="0">
                  <a:pos x="63" y="56"/>
                </a:cxn>
                <a:cxn ang="0">
                  <a:pos x="7" y="63"/>
                </a:cxn>
                <a:cxn ang="0">
                  <a:pos x="3" y="36"/>
                </a:cxn>
                <a:cxn ang="0">
                  <a:pos x="2" y="36"/>
                </a:cxn>
                <a:cxn ang="0">
                  <a:pos x="0" y="20"/>
                </a:cxn>
                <a:cxn ang="0">
                  <a:pos x="15" y="19"/>
                </a:cxn>
                <a:cxn ang="0">
                  <a:pos x="13" y="3"/>
                </a:cxn>
                <a:cxn ang="0">
                  <a:pos x="56" y="0"/>
                </a:cxn>
                <a:cxn ang="0">
                  <a:pos x="63" y="56"/>
                </a:cxn>
              </a:cxnLst>
              <a:rect l="0" t="0" r="r" b="b"/>
              <a:pathLst>
                <a:path w="63" h="63">
                  <a:moveTo>
                    <a:pt x="63" y="56"/>
                  </a:moveTo>
                  <a:lnTo>
                    <a:pt x="7" y="63"/>
                  </a:lnTo>
                  <a:lnTo>
                    <a:pt x="3" y="36"/>
                  </a:lnTo>
                  <a:lnTo>
                    <a:pt x="2" y="36"/>
                  </a:lnTo>
                  <a:lnTo>
                    <a:pt x="0" y="20"/>
                  </a:lnTo>
                  <a:lnTo>
                    <a:pt x="15" y="19"/>
                  </a:lnTo>
                  <a:lnTo>
                    <a:pt x="13" y="3"/>
                  </a:lnTo>
                  <a:lnTo>
                    <a:pt x="56" y="0"/>
                  </a:lnTo>
                  <a:lnTo>
                    <a:pt x="63" y="5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58" name="Freeform 1990"/>
            <p:cNvSpPr>
              <a:spLocks/>
            </p:cNvSpPr>
            <p:nvPr/>
          </p:nvSpPr>
          <p:spPr bwMode="auto">
            <a:xfrm>
              <a:off x="3124" y="1773"/>
              <a:ext cx="26" cy="26"/>
            </a:xfrm>
            <a:custGeom>
              <a:avLst/>
              <a:gdLst/>
              <a:ahLst/>
              <a:cxnLst>
                <a:cxn ang="0">
                  <a:pos x="65" y="58"/>
                </a:cxn>
                <a:cxn ang="0">
                  <a:pos x="7" y="65"/>
                </a:cxn>
                <a:cxn ang="0">
                  <a:pos x="0" y="9"/>
                </a:cxn>
                <a:cxn ang="0">
                  <a:pos x="16" y="7"/>
                </a:cxn>
                <a:cxn ang="0">
                  <a:pos x="58" y="0"/>
                </a:cxn>
                <a:cxn ang="0">
                  <a:pos x="65" y="58"/>
                </a:cxn>
              </a:cxnLst>
              <a:rect l="0" t="0" r="r" b="b"/>
              <a:pathLst>
                <a:path w="65" h="65">
                  <a:moveTo>
                    <a:pt x="65" y="58"/>
                  </a:moveTo>
                  <a:lnTo>
                    <a:pt x="7" y="65"/>
                  </a:lnTo>
                  <a:lnTo>
                    <a:pt x="0" y="9"/>
                  </a:lnTo>
                  <a:lnTo>
                    <a:pt x="16" y="7"/>
                  </a:lnTo>
                  <a:lnTo>
                    <a:pt x="58" y="0"/>
                  </a:lnTo>
                  <a:lnTo>
                    <a:pt x="65"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59" name="Freeform 1991"/>
            <p:cNvSpPr>
              <a:spLocks/>
            </p:cNvSpPr>
            <p:nvPr/>
          </p:nvSpPr>
          <p:spPr bwMode="auto">
            <a:xfrm>
              <a:off x="3045" y="1783"/>
              <a:ext cx="23" cy="31"/>
            </a:xfrm>
            <a:custGeom>
              <a:avLst/>
              <a:gdLst/>
              <a:ahLst/>
              <a:cxnLst>
                <a:cxn ang="0">
                  <a:pos x="3" y="77"/>
                </a:cxn>
                <a:cxn ang="0">
                  <a:pos x="0" y="65"/>
                </a:cxn>
                <a:cxn ang="0">
                  <a:pos x="3" y="56"/>
                </a:cxn>
                <a:cxn ang="0">
                  <a:pos x="34" y="37"/>
                </a:cxn>
                <a:cxn ang="0">
                  <a:pos x="53" y="0"/>
                </a:cxn>
                <a:cxn ang="0">
                  <a:pos x="58" y="2"/>
                </a:cxn>
                <a:cxn ang="0">
                  <a:pos x="51" y="41"/>
                </a:cxn>
                <a:cxn ang="0">
                  <a:pos x="56" y="70"/>
                </a:cxn>
                <a:cxn ang="0">
                  <a:pos x="36" y="73"/>
                </a:cxn>
                <a:cxn ang="0">
                  <a:pos x="3" y="77"/>
                </a:cxn>
              </a:cxnLst>
              <a:rect l="0" t="0" r="r" b="b"/>
              <a:pathLst>
                <a:path w="58" h="77">
                  <a:moveTo>
                    <a:pt x="3" y="77"/>
                  </a:moveTo>
                  <a:lnTo>
                    <a:pt x="0" y="65"/>
                  </a:lnTo>
                  <a:lnTo>
                    <a:pt x="3" y="56"/>
                  </a:lnTo>
                  <a:lnTo>
                    <a:pt x="34" y="37"/>
                  </a:lnTo>
                  <a:lnTo>
                    <a:pt x="53" y="0"/>
                  </a:lnTo>
                  <a:lnTo>
                    <a:pt x="58" y="2"/>
                  </a:lnTo>
                  <a:lnTo>
                    <a:pt x="51" y="41"/>
                  </a:lnTo>
                  <a:lnTo>
                    <a:pt x="56" y="70"/>
                  </a:lnTo>
                  <a:lnTo>
                    <a:pt x="36" y="73"/>
                  </a:lnTo>
                  <a:lnTo>
                    <a:pt x="3" y="7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60" name="Freeform 1992"/>
            <p:cNvSpPr>
              <a:spLocks/>
            </p:cNvSpPr>
            <p:nvPr/>
          </p:nvSpPr>
          <p:spPr bwMode="auto">
            <a:xfrm>
              <a:off x="2844" y="1804"/>
              <a:ext cx="54" cy="33"/>
            </a:xfrm>
            <a:custGeom>
              <a:avLst/>
              <a:gdLst/>
              <a:ahLst/>
              <a:cxnLst>
                <a:cxn ang="0">
                  <a:pos x="4" y="82"/>
                </a:cxn>
                <a:cxn ang="0">
                  <a:pos x="0" y="22"/>
                </a:cxn>
                <a:cxn ang="0">
                  <a:pos x="14" y="20"/>
                </a:cxn>
                <a:cxn ang="0">
                  <a:pos x="14" y="7"/>
                </a:cxn>
                <a:cxn ang="0">
                  <a:pos x="31" y="5"/>
                </a:cxn>
                <a:cxn ang="0">
                  <a:pos x="106" y="0"/>
                </a:cxn>
                <a:cxn ang="0">
                  <a:pos x="130" y="0"/>
                </a:cxn>
                <a:cxn ang="0">
                  <a:pos x="132" y="13"/>
                </a:cxn>
                <a:cxn ang="0">
                  <a:pos x="135" y="73"/>
                </a:cxn>
                <a:cxn ang="0">
                  <a:pos x="60" y="78"/>
                </a:cxn>
                <a:cxn ang="0">
                  <a:pos x="4" y="82"/>
                </a:cxn>
              </a:cxnLst>
              <a:rect l="0" t="0" r="r" b="b"/>
              <a:pathLst>
                <a:path w="135" h="82">
                  <a:moveTo>
                    <a:pt x="4" y="82"/>
                  </a:moveTo>
                  <a:lnTo>
                    <a:pt x="0" y="22"/>
                  </a:lnTo>
                  <a:lnTo>
                    <a:pt x="14" y="20"/>
                  </a:lnTo>
                  <a:lnTo>
                    <a:pt x="14" y="7"/>
                  </a:lnTo>
                  <a:lnTo>
                    <a:pt x="31" y="5"/>
                  </a:lnTo>
                  <a:lnTo>
                    <a:pt x="106" y="0"/>
                  </a:lnTo>
                  <a:lnTo>
                    <a:pt x="130" y="0"/>
                  </a:lnTo>
                  <a:lnTo>
                    <a:pt x="132" y="13"/>
                  </a:lnTo>
                  <a:lnTo>
                    <a:pt x="135" y="73"/>
                  </a:lnTo>
                  <a:lnTo>
                    <a:pt x="60" y="78"/>
                  </a:lnTo>
                  <a:lnTo>
                    <a:pt x="4" y="8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61" name="Freeform 1993"/>
            <p:cNvSpPr>
              <a:spLocks/>
            </p:cNvSpPr>
            <p:nvPr/>
          </p:nvSpPr>
          <p:spPr bwMode="auto">
            <a:xfrm>
              <a:off x="2906" y="1802"/>
              <a:ext cx="26" cy="18"/>
            </a:xfrm>
            <a:custGeom>
              <a:avLst/>
              <a:gdLst/>
              <a:ahLst/>
              <a:cxnLst>
                <a:cxn ang="0">
                  <a:pos x="64" y="43"/>
                </a:cxn>
                <a:cxn ang="0">
                  <a:pos x="35" y="46"/>
                </a:cxn>
                <a:cxn ang="0">
                  <a:pos x="33" y="31"/>
                </a:cxn>
                <a:cxn ang="0">
                  <a:pos x="4" y="34"/>
                </a:cxn>
                <a:cxn ang="0">
                  <a:pos x="2" y="19"/>
                </a:cxn>
                <a:cxn ang="0">
                  <a:pos x="0" y="3"/>
                </a:cxn>
                <a:cxn ang="0">
                  <a:pos x="43" y="2"/>
                </a:cxn>
                <a:cxn ang="0">
                  <a:pos x="60" y="0"/>
                </a:cxn>
                <a:cxn ang="0">
                  <a:pos x="64" y="43"/>
                </a:cxn>
              </a:cxnLst>
              <a:rect l="0" t="0" r="r" b="b"/>
              <a:pathLst>
                <a:path w="64" h="46">
                  <a:moveTo>
                    <a:pt x="64" y="43"/>
                  </a:moveTo>
                  <a:lnTo>
                    <a:pt x="35" y="46"/>
                  </a:lnTo>
                  <a:lnTo>
                    <a:pt x="33" y="31"/>
                  </a:lnTo>
                  <a:lnTo>
                    <a:pt x="4" y="34"/>
                  </a:lnTo>
                  <a:lnTo>
                    <a:pt x="2" y="19"/>
                  </a:lnTo>
                  <a:lnTo>
                    <a:pt x="0" y="3"/>
                  </a:lnTo>
                  <a:lnTo>
                    <a:pt x="43" y="2"/>
                  </a:lnTo>
                  <a:lnTo>
                    <a:pt x="60" y="0"/>
                  </a:lnTo>
                  <a:lnTo>
                    <a:pt x="64" y="4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62" name="Freeform 1994"/>
            <p:cNvSpPr>
              <a:spLocks/>
            </p:cNvSpPr>
            <p:nvPr/>
          </p:nvSpPr>
          <p:spPr bwMode="auto">
            <a:xfrm>
              <a:off x="2896" y="1809"/>
              <a:ext cx="49" cy="28"/>
            </a:xfrm>
            <a:custGeom>
              <a:avLst/>
              <a:gdLst/>
              <a:ahLst/>
              <a:cxnLst>
                <a:cxn ang="0">
                  <a:pos x="3" y="61"/>
                </a:cxn>
                <a:cxn ang="0">
                  <a:pos x="0" y="1"/>
                </a:cxn>
                <a:cxn ang="0">
                  <a:pos x="27" y="0"/>
                </a:cxn>
                <a:cxn ang="0">
                  <a:pos x="29" y="15"/>
                </a:cxn>
                <a:cxn ang="0">
                  <a:pos x="58" y="12"/>
                </a:cxn>
                <a:cxn ang="0">
                  <a:pos x="60" y="27"/>
                </a:cxn>
                <a:cxn ang="0">
                  <a:pos x="89" y="24"/>
                </a:cxn>
                <a:cxn ang="0">
                  <a:pos x="118" y="22"/>
                </a:cxn>
                <a:cxn ang="0">
                  <a:pos x="121" y="53"/>
                </a:cxn>
                <a:cxn ang="0">
                  <a:pos x="121" y="66"/>
                </a:cxn>
                <a:cxn ang="0">
                  <a:pos x="78" y="70"/>
                </a:cxn>
                <a:cxn ang="0">
                  <a:pos x="77" y="56"/>
                </a:cxn>
                <a:cxn ang="0">
                  <a:pos x="3" y="61"/>
                </a:cxn>
              </a:cxnLst>
              <a:rect l="0" t="0" r="r" b="b"/>
              <a:pathLst>
                <a:path w="121" h="70">
                  <a:moveTo>
                    <a:pt x="3" y="61"/>
                  </a:moveTo>
                  <a:lnTo>
                    <a:pt x="0" y="1"/>
                  </a:lnTo>
                  <a:lnTo>
                    <a:pt x="27" y="0"/>
                  </a:lnTo>
                  <a:lnTo>
                    <a:pt x="29" y="15"/>
                  </a:lnTo>
                  <a:lnTo>
                    <a:pt x="58" y="12"/>
                  </a:lnTo>
                  <a:lnTo>
                    <a:pt x="60" y="27"/>
                  </a:lnTo>
                  <a:lnTo>
                    <a:pt x="89" y="24"/>
                  </a:lnTo>
                  <a:lnTo>
                    <a:pt x="118" y="22"/>
                  </a:lnTo>
                  <a:lnTo>
                    <a:pt x="121" y="53"/>
                  </a:lnTo>
                  <a:lnTo>
                    <a:pt x="121" y="66"/>
                  </a:lnTo>
                  <a:lnTo>
                    <a:pt x="78" y="70"/>
                  </a:lnTo>
                  <a:lnTo>
                    <a:pt x="77" y="56"/>
                  </a:lnTo>
                  <a:lnTo>
                    <a:pt x="3" y="6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63" name="Freeform 1995"/>
            <p:cNvSpPr>
              <a:spLocks/>
            </p:cNvSpPr>
            <p:nvPr/>
          </p:nvSpPr>
          <p:spPr bwMode="auto">
            <a:xfrm>
              <a:off x="3082" y="1802"/>
              <a:ext cx="25" cy="26"/>
            </a:xfrm>
            <a:custGeom>
              <a:avLst/>
              <a:gdLst/>
              <a:ahLst/>
              <a:cxnLst>
                <a:cxn ang="0">
                  <a:pos x="5" y="65"/>
                </a:cxn>
                <a:cxn ang="0">
                  <a:pos x="0" y="15"/>
                </a:cxn>
                <a:cxn ang="0">
                  <a:pos x="2" y="8"/>
                </a:cxn>
                <a:cxn ang="0">
                  <a:pos x="4" y="7"/>
                </a:cxn>
                <a:cxn ang="0">
                  <a:pos x="57" y="0"/>
                </a:cxn>
                <a:cxn ang="0">
                  <a:pos x="63" y="58"/>
                </a:cxn>
                <a:cxn ang="0">
                  <a:pos x="5" y="65"/>
                </a:cxn>
              </a:cxnLst>
              <a:rect l="0" t="0" r="r" b="b"/>
              <a:pathLst>
                <a:path w="63" h="65">
                  <a:moveTo>
                    <a:pt x="5" y="65"/>
                  </a:moveTo>
                  <a:lnTo>
                    <a:pt x="0" y="15"/>
                  </a:lnTo>
                  <a:lnTo>
                    <a:pt x="2" y="8"/>
                  </a:lnTo>
                  <a:lnTo>
                    <a:pt x="4" y="7"/>
                  </a:lnTo>
                  <a:lnTo>
                    <a:pt x="57" y="0"/>
                  </a:lnTo>
                  <a:lnTo>
                    <a:pt x="63" y="58"/>
                  </a:lnTo>
                  <a:lnTo>
                    <a:pt x="5" y="6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64" name="Freeform 1996"/>
            <p:cNvSpPr>
              <a:spLocks/>
            </p:cNvSpPr>
            <p:nvPr/>
          </p:nvSpPr>
          <p:spPr bwMode="auto">
            <a:xfrm>
              <a:off x="3105" y="1799"/>
              <a:ext cx="25" cy="26"/>
            </a:xfrm>
            <a:custGeom>
              <a:avLst/>
              <a:gdLst/>
              <a:ahLst/>
              <a:cxnLst>
                <a:cxn ang="0">
                  <a:pos x="63" y="58"/>
                </a:cxn>
                <a:cxn ang="0">
                  <a:pos x="6" y="65"/>
                </a:cxn>
                <a:cxn ang="0">
                  <a:pos x="0" y="7"/>
                </a:cxn>
                <a:cxn ang="0">
                  <a:pos x="56" y="0"/>
                </a:cxn>
                <a:cxn ang="0">
                  <a:pos x="63" y="58"/>
                </a:cxn>
              </a:cxnLst>
              <a:rect l="0" t="0" r="r" b="b"/>
              <a:pathLst>
                <a:path w="63" h="65">
                  <a:moveTo>
                    <a:pt x="63" y="58"/>
                  </a:moveTo>
                  <a:lnTo>
                    <a:pt x="6" y="65"/>
                  </a:lnTo>
                  <a:lnTo>
                    <a:pt x="0" y="7"/>
                  </a:lnTo>
                  <a:lnTo>
                    <a:pt x="56" y="0"/>
                  </a:lnTo>
                  <a:lnTo>
                    <a:pt x="63"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65" name="Freeform 1997"/>
            <p:cNvSpPr>
              <a:spLocks/>
            </p:cNvSpPr>
            <p:nvPr/>
          </p:nvSpPr>
          <p:spPr bwMode="auto">
            <a:xfrm>
              <a:off x="3150" y="1793"/>
              <a:ext cx="30" cy="26"/>
            </a:xfrm>
            <a:custGeom>
              <a:avLst/>
              <a:gdLst/>
              <a:ahLst/>
              <a:cxnLst>
                <a:cxn ang="0">
                  <a:pos x="7" y="66"/>
                </a:cxn>
                <a:cxn ang="0">
                  <a:pos x="0" y="8"/>
                </a:cxn>
                <a:cxn ang="0">
                  <a:pos x="67" y="0"/>
                </a:cxn>
                <a:cxn ang="0">
                  <a:pos x="75" y="25"/>
                </a:cxn>
                <a:cxn ang="0">
                  <a:pos x="75" y="58"/>
                </a:cxn>
                <a:cxn ang="0">
                  <a:pos x="7" y="66"/>
                </a:cxn>
              </a:cxnLst>
              <a:rect l="0" t="0" r="r" b="b"/>
              <a:pathLst>
                <a:path w="75" h="66">
                  <a:moveTo>
                    <a:pt x="7" y="66"/>
                  </a:moveTo>
                  <a:lnTo>
                    <a:pt x="0" y="8"/>
                  </a:lnTo>
                  <a:lnTo>
                    <a:pt x="67" y="0"/>
                  </a:lnTo>
                  <a:lnTo>
                    <a:pt x="75" y="25"/>
                  </a:lnTo>
                  <a:lnTo>
                    <a:pt x="75" y="58"/>
                  </a:lnTo>
                  <a:lnTo>
                    <a:pt x="7" y="6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66" name="Freeform 1998"/>
            <p:cNvSpPr>
              <a:spLocks/>
            </p:cNvSpPr>
            <p:nvPr/>
          </p:nvSpPr>
          <p:spPr bwMode="auto">
            <a:xfrm>
              <a:off x="3060" y="1805"/>
              <a:ext cx="24" cy="25"/>
            </a:xfrm>
            <a:custGeom>
              <a:avLst/>
              <a:gdLst/>
              <a:ahLst/>
              <a:cxnLst>
                <a:cxn ang="0">
                  <a:pos x="3" y="64"/>
                </a:cxn>
                <a:cxn ang="0">
                  <a:pos x="0" y="19"/>
                </a:cxn>
                <a:cxn ang="0">
                  <a:pos x="20" y="16"/>
                </a:cxn>
                <a:cxn ang="0">
                  <a:pos x="34" y="18"/>
                </a:cxn>
                <a:cxn ang="0">
                  <a:pos x="41" y="0"/>
                </a:cxn>
                <a:cxn ang="0">
                  <a:pos x="49" y="0"/>
                </a:cxn>
                <a:cxn ang="0">
                  <a:pos x="51" y="2"/>
                </a:cxn>
                <a:cxn ang="0">
                  <a:pos x="55" y="4"/>
                </a:cxn>
                <a:cxn ang="0">
                  <a:pos x="56" y="7"/>
                </a:cxn>
                <a:cxn ang="0">
                  <a:pos x="61" y="57"/>
                </a:cxn>
                <a:cxn ang="0">
                  <a:pos x="3" y="64"/>
                </a:cxn>
              </a:cxnLst>
              <a:rect l="0" t="0" r="r" b="b"/>
              <a:pathLst>
                <a:path w="61" h="64">
                  <a:moveTo>
                    <a:pt x="3" y="64"/>
                  </a:moveTo>
                  <a:lnTo>
                    <a:pt x="0" y="19"/>
                  </a:lnTo>
                  <a:lnTo>
                    <a:pt x="20" y="16"/>
                  </a:lnTo>
                  <a:lnTo>
                    <a:pt x="34" y="18"/>
                  </a:lnTo>
                  <a:lnTo>
                    <a:pt x="41" y="0"/>
                  </a:lnTo>
                  <a:lnTo>
                    <a:pt x="49" y="0"/>
                  </a:lnTo>
                  <a:lnTo>
                    <a:pt x="51" y="2"/>
                  </a:lnTo>
                  <a:lnTo>
                    <a:pt x="55" y="4"/>
                  </a:lnTo>
                  <a:lnTo>
                    <a:pt x="56" y="7"/>
                  </a:lnTo>
                  <a:lnTo>
                    <a:pt x="61" y="57"/>
                  </a:lnTo>
                  <a:lnTo>
                    <a:pt x="3" y="6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67" name="Freeform 1999"/>
            <p:cNvSpPr>
              <a:spLocks/>
            </p:cNvSpPr>
            <p:nvPr/>
          </p:nvSpPr>
          <p:spPr bwMode="auto">
            <a:xfrm>
              <a:off x="3127" y="1796"/>
              <a:ext cx="26" cy="26"/>
            </a:xfrm>
            <a:custGeom>
              <a:avLst/>
              <a:gdLst/>
              <a:ahLst/>
              <a:cxnLst>
                <a:cxn ang="0">
                  <a:pos x="65" y="58"/>
                </a:cxn>
                <a:cxn ang="0">
                  <a:pos x="7" y="65"/>
                </a:cxn>
                <a:cxn ang="0">
                  <a:pos x="0" y="7"/>
                </a:cxn>
                <a:cxn ang="0">
                  <a:pos x="58" y="0"/>
                </a:cxn>
                <a:cxn ang="0">
                  <a:pos x="65" y="58"/>
                </a:cxn>
              </a:cxnLst>
              <a:rect l="0" t="0" r="r" b="b"/>
              <a:pathLst>
                <a:path w="65" h="65">
                  <a:moveTo>
                    <a:pt x="65" y="58"/>
                  </a:moveTo>
                  <a:lnTo>
                    <a:pt x="7" y="65"/>
                  </a:lnTo>
                  <a:lnTo>
                    <a:pt x="0" y="7"/>
                  </a:lnTo>
                  <a:lnTo>
                    <a:pt x="58" y="0"/>
                  </a:lnTo>
                  <a:lnTo>
                    <a:pt x="65"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68" name="Freeform 2000"/>
            <p:cNvSpPr>
              <a:spLocks/>
            </p:cNvSpPr>
            <p:nvPr/>
          </p:nvSpPr>
          <p:spPr bwMode="auto">
            <a:xfrm>
              <a:off x="3039" y="1812"/>
              <a:ext cx="22" cy="20"/>
            </a:xfrm>
            <a:custGeom>
              <a:avLst/>
              <a:gdLst/>
              <a:ahLst/>
              <a:cxnLst>
                <a:cxn ang="0">
                  <a:pos x="54" y="45"/>
                </a:cxn>
                <a:cxn ang="0">
                  <a:pos x="5" y="48"/>
                </a:cxn>
                <a:cxn ang="0">
                  <a:pos x="0" y="19"/>
                </a:cxn>
                <a:cxn ang="0">
                  <a:pos x="17" y="11"/>
                </a:cxn>
                <a:cxn ang="0">
                  <a:pos x="18" y="4"/>
                </a:cxn>
                <a:cxn ang="0">
                  <a:pos x="51" y="0"/>
                </a:cxn>
                <a:cxn ang="0">
                  <a:pos x="54" y="45"/>
                </a:cxn>
              </a:cxnLst>
              <a:rect l="0" t="0" r="r" b="b"/>
              <a:pathLst>
                <a:path w="54" h="48">
                  <a:moveTo>
                    <a:pt x="54" y="45"/>
                  </a:moveTo>
                  <a:lnTo>
                    <a:pt x="5" y="48"/>
                  </a:lnTo>
                  <a:lnTo>
                    <a:pt x="0" y="19"/>
                  </a:lnTo>
                  <a:lnTo>
                    <a:pt x="17" y="11"/>
                  </a:lnTo>
                  <a:lnTo>
                    <a:pt x="18" y="4"/>
                  </a:lnTo>
                  <a:lnTo>
                    <a:pt x="51" y="0"/>
                  </a:lnTo>
                  <a:lnTo>
                    <a:pt x="54" y="4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69" name="Freeform 2001"/>
            <p:cNvSpPr>
              <a:spLocks/>
            </p:cNvSpPr>
            <p:nvPr/>
          </p:nvSpPr>
          <p:spPr bwMode="auto">
            <a:xfrm>
              <a:off x="2945" y="1829"/>
              <a:ext cx="25" cy="30"/>
            </a:xfrm>
            <a:custGeom>
              <a:avLst/>
              <a:gdLst/>
              <a:ahLst/>
              <a:cxnLst>
                <a:cxn ang="0">
                  <a:pos x="0" y="17"/>
                </a:cxn>
                <a:cxn ang="0">
                  <a:pos x="0" y="4"/>
                </a:cxn>
                <a:cxn ang="0">
                  <a:pos x="29" y="0"/>
                </a:cxn>
                <a:cxn ang="0">
                  <a:pos x="27" y="7"/>
                </a:cxn>
                <a:cxn ang="0">
                  <a:pos x="32" y="14"/>
                </a:cxn>
                <a:cxn ang="0">
                  <a:pos x="27" y="10"/>
                </a:cxn>
                <a:cxn ang="0">
                  <a:pos x="24" y="19"/>
                </a:cxn>
                <a:cxn ang="0">
                  <a:pos x="34" y="24"/>
                </a:cxn>
                <a:cxn ang="0">
                  <a:pos x="38" y="24"/>
                </a:cxn>
                <a:cxn ang="0">
                  <a:pos x="44" y="10"/>
                </a:cxn>
                <a:cxn ang="0">
                  <a:pos x="56" y="4"/>
                </a:cxn>
                <a:cxn ang="0">
                  <a:pos x="62" y="57"/>
                </a:cxn>
                <a:cxn ang="0">
                  <a:pos x="48" y="58"/>
                </a:cxn>
                <a:cxn ang="0">
                  <a:pos x="48" y="74"/>
                </a:cxn>
                <a:cxn ang="0">
                  <a:pos x="29" y="75"/>
                </a:cxn>
                <a:cxn ang="0">
                  <a:pos x="12" y="75"/>
                </a:cxn>
                <a:cxn ang="0">
                  <a:pos x="7" y="19"/>
                </a:cxn>
                <a:cxn ang="0">
                  <a:pos x="0" y="17"/>
                </a:cxn>
              </a:cxnLst>
              <a:rect l="0" t="0" r="r" b="b"/>
              <a:pathLst>
                <a:path w="62" h="75">
                  <a:moveTo>
                    <a:pt x="0" y="17"/>
                  </a:moveTo>
                  <a:lnTo>
                    <a:pt x="0" y="4"/>
                  </a:lnTo>
                  <a:lnTo>
                    <a:pt x="29" y="0"/>
                  </a:lnTo>
                  <a:lnTo>
                    <a:pt x="27" y="7"/>
                  </a:lnTo>
                  <a:lnTo>
                    <a:pt x="32" y="14"/>
                  </a:lnTo>
                  <a:lnTo>
                    <a:pt x="27" y="10"/>
                  </a:lnTo>
                  <a:lnTo>
                    <a:pt x="24" y="19"/>
                  </a:lnTo>
                  <a:lnTo>
                    <a:pt x="34" y="24"/>
                  </a:lnTo>
                  <a:lnTo>
                    <a:pt x="38" y="24"/>
                  </a:lnTo>
                  <a:lnTo>
                    <a:pt x="44" y="10"/>
                  </a:lnTo>
                  <a:lnTo>
                    <a:pt x="56" y="4"/>
                  </a:lnTo>
                  <a:lnTo>
                    <a:pt x="62" y="57"/>
                  </a:lnTo>
                  <a:lnTo>
                    <a:pt x="48" y="58"/>
                  </a:lnTo>
                  <a:lnTo>
                    <a:pt x="48" y="74"/>
                  </a:lnTo>
                  <a:lnTo>
                    <a:pt x="29" y="75"/>
                  </a:lnTo>
                  <a:lnTo>
                    <a:pt x="12" y="75"/>
                  </a:lnTo>
                  <a:lnTo>
                    <a:pt x="7" y="19"/>
                  </a:lnTo>
                  <a:lnTo>
                    <a:pt x="0" y="1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70" name="Freeform 2002"/>
            <p:cNvSpPr>
              <a:spLocks/>
            </p:cNvSpPr>
            <p:nvPr/>
          </p:nvSpPr>
          <p:spPr bwMode="auto">
            <a:xfrm>
              <a:off x="2922" y="1836"/>
              <a:ext cx="28" cy="25"/>
            </a:xfrm>
            <a:custGeom>
              <a:avLst/>
              <a:gdLst/>
              <a:ahLst/>
              <a:cxnLst>
                <a:cxn ang="0">
                  <a:pos x="44" y="62"/>
                </a:cxn>
                <a:cxn ang="0">
                  <a:pos x="3" y="64"/>
                </a:cxn>
                <a:cxn ang="0">
                  <a:pos x="0" y="5"/>
                </a:cxn>
                <a:cxn ang="0">
                  <a:pos x="15" y="4"/>
                </a:cxn>
                <a:cxn ang="0">
                  <a:pos x="58" y="0"/>
                </a:cxn>
                <a:cxn ang="0">
                  <a:pos x="65" y="2"/>
                </a:cxn>
                <a:cxn ang="0">
                  <a:pos x="70" y="58"/>
                </a:cxn>
                <a:cxn ang="0">
                  <a:pos x="44" y="62"/>
                </a:cxn>
              </a:cxnLst>
              <a:rect l="0" t="0" r="r" b="b"/>
              <a:pathLst>
                <a:path w="70" h="64">
                  <a:moveTo>
                    <a:pt x="44" y="62"/>
                  </a:moveTo>
                  <a:lnTo>
                    <a:pt x="3" y="64"/>
                  </a:lnTo>
                  <a:lnTo>
                    <a:pt x="0" y="5"/>
                  </a:lnTo>
                  <a:lnTo>
                    <a:pt x="15" y="4"/>
                  </a:lnTo>
                  <a:lnTo>
                    <a:pt x="58" y="0"/>
                  </a:lnTo>
                  <a:lnTo>
                    <a:pt x="65" y="2"/>
                  </a:lnTo>
                  <a:lnTo>
                    <a:pt x="70" y="58"/>
                  </a:lnTo>
                  <a:lnTo>
                    <a:pt x="44" y="6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71" name="Freeform 2003"/>
            <p:cNvSpPr>
              <a:spLocks/>
            </p:cNvSpPr>
            <p:nvPr/>
          </p:nvSpPr>
          <p:spPr bwMode="auto">
            <a:xfrm>
              <a:off x="3036" y="1830"/>
              <a:ext cx="28" cy="26"/>
            </a:xfrm>
            <a:custGeom>
              <a:avLst/>
              <a:gdLst/>
              <a:ahLst/>
              <a:cxnLst>
                <a:cxn ang="0">
                  <a:pos x="68" y="58"/>
                </a:cxn>
                <a:cxn ang="0">
                  <a:pos x="41" y="59"/>
                </a:cxn>
                <a:cxn ang="0">
                  <a:pos x="0" y="63"/>
                </a:cxn>
                <a:cxn ang="0">
                  <a:pos x="10" y="32"/>
                </a:cxn>
                <a:cxn ang="0">
                  <a:pos x="12" y="3"/>
                </a:cxn>
                <a:cxn ang="0">
                  <a:pos x="61" y="0"/>
                </a:cxn>
                <a:cxn ang="0">
                  <a:pos x="68" y="58"/>
                </a:cxn>
              </a:cxnLst>
              <a:rect l="0" t="0" r="r" b="b"/>
              <a:pathLst>
                <a:path w="68" h="63">
                  <a:moveTo>
                    <a:pt x="68" y="58"/>
                  </a:moveTo>
                  <a:lnTo>
                    <a:pt x="41" y="59"/>
                  </a:lnTo>
                  <a:lnTo>
                    <a:pt x="0" y="63"/>
                  </a:lnTo>
                  <a:lnTo>
                    <a:pt x="10" y="32"/>
                  </a:lnTo>
                  <a:lnTo>
                    <a:pt x="12" y="3"/>
                  </a:lnTo>
                  <a:lnTo>
                    <a:pt x="61" y="0"/>
                  </a:lnTo>
                  <a:lnTo>
                    <a:pt x="68"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72" name="Freeform 2004"/>
            <p:cNvSpPr>
              <a:spLocks/>
            </p:cNvSpPr>
            <p:nvPr/>
          </p:nvSpPr>
          <p:spPr bwMode="auto">
            <a:xfrm>
              <a:off x="3153" y="1816"/>
              <a:ext cx="27" cy="26"/>
            </a:xfrm>
            <a:custGeom>
              <a:avLst/>
              <a:gdLst/>
              <a:ahLst/>
              <a:cxnLst>
                <a:cxn ang="0">
                  <a:pos x="68" y="0"/>
                </a:cxn>
                <a:cxn ang="0">
                  <a:pos x="68" y="31"/>
                </a:cxn>
                <a:cxn ang="0">
                  <a:pos x="49" y="44"/>
                </a:cxn>
                <a:cxn ang="0">
                  <a:pos x="46" y="61"/>
                </a:cxn>
                <a:cxn ang="0">
                  <a:pos x="8" y="66"/>
                </a:cxn>
                <a:cxn ang="0">
                  <a:pos x="0" y="8"/>
                </a:cxn>
                <a:cxn ang="0">
                  <a:pos x="68" y="0"/>
                </a:cxn>
              </a:cxnLst>
              <a:rect l="0" t="0" r="r" b="b"/>
              <a:pathLst>
                <a:path w="68" h="66">
                  <a:moveTo>
                    <a:pt x="68" y="0"/>
                  </a:moveTo>
                  <a:lnTo>
                    <a:pt x="68" y="31"/>
                  </a:lnTo>
                  <a:lnTo>
                    <a:pt x="49" y="44"/>
                  </a:lnTo>
                  <a:lnTo>
                    <a:pt x="46" y="61"/>
                  </a:lnTo>
                  <a:lnTo>
                    <a:pt x="8" y="66"/>
                  </a:lnTo>
                  <a:lnTo>
                    <a:pt x="0" y="8"/>
                  </a:lnTo>
                  <a:lnTo>
                    <a:pt x="68"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73" name="Freeform 2005"/>
            <p:cNvSpPr>
              <a:spLocks/>
            </p:cNvSpPr>
            <p:nvPr/>
          </p:nvSpPr>
          <p:spPr bwMode="auto">
            <a:xfrm>
              <a:off x="3061" y="1828"/>
              <a:ext cx="26" cy="26"/>
            </a:xfrm>
            <a:custGeom>
              <a:avLst/>
              <a:gdLst/>
              <a:ahLst/>
              <a:cxnLst>
                <a:cxn ang="0">
                  <a:pos x="38" y="61"/>
                </a:cxn>
                <a:cxn ang="0">
                  <a:pos x="7" y="65"/>
                </a:cxn>
                <a:cxn ang="0">
                  <a:pos x="0" y="7"/>
                </a:cxn>
                <a:cxn ang="0">
                  <a:pos x="58" y="0"/>
                </a:cxn>
                <a:cxn ang="0">
                  <a:pos x="65" y="58"/>
                </a:cxn>
                <a:cxn ang="0">
                  <a:pos x="38" y="61"/>
                </a:cxn>
              </a:cxnLst>
              <a:rect l="0" t="0" r="r" b="b"/>
              <a:pathLst>
                <a:path w="65" h="65">
                  <a:moveTo>
                    <a:pt x="38" y="61"/>
                  </a:moveTo>
                  <a:lnTo>
                    <a:pt x="7" y="65"/>
                  </a:lnTo>
                  <a:lnTo>
                    <a:pt x="0" y="7"/>
                  </a:lnTo>
                  <a:lnTo>
                    <a:pt x="58" y="0"/>
                  </a:lnTo>
                  <a:lnTo>
                    <a:pt x="65" y="58"/>
                  </a:lnTo>
                  <a:lnTo>
                    <a:pt x="38" y="6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74" name="Freeform 2006"/>
            <p:cNvSpPr>
              <a:spLocks/>
            </p:cNvSpPr>
            <p:nvPr/>
          </p:nvSpPr>
          <p:spPr bwMode="auto">
            <a:xfrm>
              <a:off x="3084" y="1825"/>
              <a:ext cx="26" cy="26"/>
            </a:xfrm>
            <a:custGeom>
              <a:avLst/>
              <a:gdLst/>
              <a:ahLst/>
              <a:cxnLst>
                <a:cxn ang="0">
                  <a:pos x="65" y="58"/>
                </a:cxn>
                <a:cxn ang="0">
                  <a:pos x="36" y="61"/>
                </a:cxn>
                <a:cxn ang="0">
                  <a:pos x="7" y="65"/>
                </a:cxn>
                <a:cxn ang="0">
                  <a:pos x="0" y="7"/>
                </a:cxn>
                <a:cxn ang="0">
                  <a:pos x="58" y="0"/>
                </a:cxn>
                <a:cxn ang="0">
                  <a:pos x="65" y="58"/>
                </a:cxn>
              </a:cxnLst>
              <a:rect l="0" t="0" r="r" b="b"/>
              <a:pathLst>
                <a:path w="65" h="65">
                  <a:moveTo>
                    <a:pt x="65" y="58"/>
                  </a:moveTo>
                  <a:lnTo>
                    <a:pt x="36" y="61"/>
                  </a:lnTo>
                  <a:lnTo>
                    <a:pt x="7" y="65"/>
                  </a:lnTo>
                  <a:lnTo>
                    <a:pt x="0" y="7"/>
                  </a:lnTo>
                  <a:lnTo>
                    <a:pt x="58" y="0"/>
                  </a:lnTo>
                  <a:lnTo>
                    <a:pt x="65"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75" name="Freeform 2007"/>
            <p:cNvSpPr>
              <a:spLocks/>
            </p:cNvSpPr>
            <p:nvPr/>
          </p:nvSpPr>
          <p:spPr bwMode="auto">
            <a:xfrm>
              <a:off x="3107" y="1822"/>
              <a:ext cx="26" cy="26"/>
            </a:xfrm>
            <a:custGeom>
              <a:avLst/>
              <a:gdLst/>
              <a:ahLst/>
              <a:cxnLst>
                <a:cxn ang="0">
                  <a:pos x="36" y="62"/>
                </a:cxn>
                <a:cxn ang="0">
                  <a:pos x="7" y="65"/>
                </a:cxn>
                <a:cxn ang="0">
                  <a:pos x="0" y="7"/>
                </a:cxn>
                <a:cxn ang="0">
                  <a:pos x="57" y="0"/>
                </a:cxn>
                <a:cxn ang="0">
                  <a:pos x="65" y="58"/>
                </a:cxn>
                <a:cxn ang="0">
                  <a:pos x="36" y="62"/>
                </a:cxn>
              </a:cxnLst>
              <a:rect l="0" t="0" r="r" b="b"/>
              <a:pathLst>
                <a:path w="65" h="65">
                  <a:moveTo>
                    <a:pt x="36" y="62"/>
                  </a:moveTo>
                  <a:lnTo>
                    <a:pt x="7" y="65"/>
                  </a:lnTo>
                  <a:lnTo>
                    <a:pt x="0" y="7"/>
                  </a:lnTo>
                  <a:lnTo>
                    <a:pt x="57" y="0"/>
                  </a:lnTo>
                  <a:lnTo>
                    <a:pt x="65" y="58"/>
                  </a:lnTo>
                  <a:lnTo>
                    <a:pt x="36" y="6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76" name="Freeform 2008"/>
            <p:cNvSpPr>
              <a:spLocks/>
            </p:cNvSpPr>
            <p:nvPr/>
          </p:nvSpPr>
          <p:spPr bwMode="auto">
            <a:xfrm>
              <a:off x="3130" y="1819"/>
              <a:ext cx="26" cy="26"/>
            </a:xfrm>
            <a:custGeom>
              <a:avLst/>
              <a:gdLst/>
              <a:ahLst/>
              <a:cxnLst>
                <a:cxn ang="0">
                  <a:pos x="32" y="62"/>
                </a:cxn>
                <a:cxn ang="0">
                  <a:pos x="8" y="65"/>
                </a:cxn>
                <a:cxn ang="0">
                  <a:pos x="0" y="7"/>
                </a:cxn>
                <a:cxn ang="0">
                  <a:pos x="58" y="0"/>
                </a:cxn>
                <a:cxn ang="0">
                  <a:pos x="66" y="58"/>
                </a:cxn>
                <a:cxn ang="0">
                  <a:pos x="32" y="62"/>
                </a:cxn>
              </a:cxnLst>
              <a:rect l="0" t="0" r="r" b="b"/>
              <a:pathLst>
                <a:path w="66" h="65">
                  <a:moveTo>
                    <a:pt x="32" y="62"/>
                  </a:moveTo>
                  <a:lnTo>
                    <a:pt x="8" y="65"/>
                  </a:lnTo>
                  <a:lnTo>
                    <a:pt x="0" y="7"/>
                  </a:lnTo>
                  <a:lnTo>
                    <a:pt x="58" y="0"/>
                  </a:lnTo>
                  <a:lnTo>
                    <a:pt x="66" y="58"/>
                  </a:lnTo>
                  <a:lnTo>
                    <a:pt x="32" y="6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77" name="Freeform 2009"/>
            <p:cNvSpPr>
              <a:spLocks/>
            </p:cNvSpPr>
            <p:nvPr/>
          </p:nvSpPr>
          <p:spPr bwMode="auto">
            <a:xfrm>
              <a:off x="2862" y="1864"/>
              <a:ext cx="22" cy="41"/>
            </a:xfrm>
            <a:custGeom>
              <a:avLst/>
              <a:gdLst/>
              <a:ahLst/>
              <a:cxnLst>
                <a:cxn ang="0">
                  <a:pos x="55" y="101"/>
                </a:cxn>
                <a:cxn ang="0">
                  <a:pos x="33" y="102"/>
                </a:cxn>
                <a:cxn ang="0">
                  <a:pos x="33" y="99"/>
                </a:cxn>
                <a:cxn ang="0">
                  <a:pos x="28" y="94"/>
                </a:cxn>
                <a:cxn ang="0">
                  <a:pos x="24" y="82"/>
                </a:cxn>
                <a:cxn ang="0">
                  <a:pos x="11" y="65"/>
                </a:cxn>
                <a:cxn ang="0">
                  <a:pos x="7" y="58"/>
                </a:cxn>
                <a:cxn ang="0">
                  <a:pos x="9" y="55"/>
                </a:cxn>
                <a:cxn ang="0">
                  <a:pos x="7" y="44"/>
                </a:cxn>
                <a:cxn ang="0">
                  <a:pos x="2" y="41"/>
                </a:cxn>
                <a:cxn ang="0">
                  <a:pos x="0" y="34"/>
                </a:cxn>
                <a:cxn ang="0">
                  <a:pos x="0" y="26"/>
                </a:cxn>
                <a:cxn ang="0">
                  <a:pos x="6" y="21"/>
                </a:cxn>
                <a:cxn ang="0">
                  <a:pos x="6" y="15"/>
                </a:cxn>
                <a:cxn ang="0">
                  <a:pos x="11" y="15"/>
                </a:cxn>
                <a:cxn ang="0">
                  <a:pos x="12" y="12"/>
                </a:cxn>
                <a:cxn ang="0">
                  <a:pos x="12" y="7"/>
                </a:cxn>
                <a:cxn ang="0">
                  <a:pos x="14" y="3"/>
                </a:cxn>
                <a:cxn ang="0">
                  <a:pos x="14" y="0"/>
                </a:cxn>
                <a:cxn ang="0">
                  <a:pos x="33" y="0"/>
                </a:cxn>
                <a:cxn ang="0">
                  <a:pos x="48" y="0"/>
                </a:cxn>
                <a:cxn ang="0">
                  <a:pos x="52" y="44"/>
                </a:cxn>
                <a:cxn ang="0">
                  <a:pos x="55" y="101"/>
                </a:cxn>
              </a:cxnLst>
              <a:rect l="0" t="0" r="r" b="b"/>
              <a:pathLst>
                <a:path w="55" h="102">
                  <a:moveTo>
                    <a:pt x="55" y="101"/>
                  </a:moveTo>
                  <a:lnTo>
                    <a:pt x="33" y="102"/>
                  </a:lnTo>
                  <a:lnTo>
                    <a:pt x="33" y="99"/>
                  </a:lnTo>
                  <a:lnTo>
                    <a:pt x="28" y="94"/>
                  </a:lnTo>
                  <a:lnTo>
                    <a:pt x="24" y="82"/>
                  </a:lnTo>
                  <a:lnTo>
                    <a:pt x="11" y="65"/>
                  </a:lnTo>
                  <a:lnTo>
                    <a:pt x="7" y="58"/>
                  </a:lnTo>
                  <a:lnTo>
                    <a:pt x="9" y="55"/>
                  </a:lnTo>
                  <a:lnTo>
                    <a:pt x="7" y="44"/>
                  </a:lnTo>
                  <a:lnTo>
                    <a:pt x="2" y="41"/>
                  </a:lnTo>
                  <a:lnTo>
                    <a:pt x="0" y="34"/>
                  </a:lnTo>
                  <a:lnTo>
                    <a:pt x="0" y="26"/>
                  </a:lnTo>
                  <a:lnTo>
                    <a:pt x="6" y="21"/>
                  </a:lnTo>
                  <a:lnTo>
                    <a:pt x="6" y="15"/>
                  </a:lnTo>
                  <a:lnTo>
                    <a:pt x="11" y="15"/>
                  </a:lnTo>
                  <a:lnTo>
                    <a:pt x="12" y="12"/>
                  </a:lnTo>
                  <a:lnTo>
                    <a:pt x="12" y="7"/>
                  </a:lnTo>
                  <a:lnTo>
                    <a:pt x="14" y="3"/>
                  </a:lnTo>
                  <a:lnTo>
                    <a:pt x="14" y="0"/>
                  </a:lnTo>
                  <a:lnTo>
                    <a:pt x="33" y="0"/>
                  </a:lnTo>
                  <a:lnTo>
                    <a:pt x="48" y="0"/>
                  </a:lnTo>
                  <a:lnTo>
                    <a:pt x="52" y="44"/>
                  </a:lnTo>
                  <a:lnTo>
                    <a:pt x="55" y="10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78" name="Freeform 2010"/>
            <p:cNvSpPr>
              <a:spLocks/>
            </p:cNvSpPr>
            <p:nvPr/>
          </p:nvSpPr>
          <p:spPr bwMode="auto">
            <a:xfrm>
              <a:off x="3031" y="1854"/>
              <a:ext cx="25" cy="26"/>
            </a:xfrm>
            <a:custGeom>
              <a:avLst/>
              <a:gdLst/>
              <a:ahLst/>
              <a:cxnLst>
                <a:cxn ang="0">
                  <a:pos x="62" y="60"/>
                </a:cxn>
                <a:cxn ang="0">
                  <a:pos x="16" y="65"/>
                </a:cxn>
                <a:cxn ang="0">
                  <a:pos x="9" y="43"/>
                </a:cxn>
                <a:cxn ang="0">
                  <a:pos x="12" y="43"/>
                </a:cxn>
                <a:cxn ang="0">
                  <a:pos x="0" y="26"/>
                </a:cxn>
                <a:cxn ang="0">
                  <a:pos x="14" y="4"/>
                </a:cxn>
                <a:cxn ang="0">
                  <a:pos x="55" y="0"/>
                </a:cxn>
                <a:cxn ang="0">
                  <a:pos x="62" y="60"/>
                </a:cxn>
              </a:cxnLst>
              <a:rect l="0" t="0" r="r" b="b"/>
              <a:pathLst>
                <a:path w="62" h="65">
                  <a:moveTo>
                    <a:pt x="62" y="60"/>
                  </a:moveTo>
                  <a:lnTo>
                    <a:pt x="16" y="65"/>
                  </a:lnTo>
                  <a:lnTo>
                    <a:pt x="9" y="43"/>
                  </a:lnTo>
                  <a:lnTo>
                    <a:pt x="12" y="43"/>
                  </a:lnTo>
                  <a:lnTo>
                    <a:pt x="0" y="26"/>
                  </a:lnTo>
                  <a:lnTo>
                    <a:pt x="14" y="4"/>
                  </a:lnTo>
                  <a:lnTo>
                    <a:pt x="55" y="0"/>
                  </a:lnTo>
                  <a:lnTo>
                    <a:pt x="62" y="6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79" name="Freeform 2011"/>
            <p:cNvSpPr>
              <a:spLocks/>
            </p:cNvSpPr>
            <p:nvPr/>
          </p:nvSpPr>
          <p:spPr bwMode="auto">
            <a:xfrm>
              <a:off x="3053" y="1852"/>
              <a:ext cx="26" cy="26"/>
            </a:xfrm>
            <a:custGeom>
              <a:avLst/>
              <a:gdLst/>
              <a:ahLst/>
              <a:cxnLst>
                <a:cxn ang="0">
                  <a:pos x="65" y="60"/>
                </a:cxn>
                <a:cxn ang="0">
                  <a:pos x="7" y="65"/>
                </a:cxn>
                <a:cxn ang="0">
                  <a:pos x="0" y="5"/>
                </a:cxn>
                <a:cxn ang="0">
                  <a:pos x="27" y="4"/>
                </a:cxn>
                <a:cxn ang="0">
                  <a:pos x="58" y="0"/>
                </a:cxn>
                <a:cxn ang="0">
                  <a:pos x="65" y="60"/>
                </a:cxn>
              </a:cxnLst>
              <a:rect l="0" t="0" r="r" b="b"/>
              <a:pathLst>
                <a:path w="65" h="65">
                  <a:moveTo>
                    <a:pt x="65" y="60"/>
                  </a:moveTo>
                  <a:lnTo>
                    <a:pt x="7" y="65"/>
                  </a:lnTo>
                  <a:lnTo>
                    <a:pt x="0" y="5"/>
                  </a:lnTo>
                  <a:lnTo>
                    <a:pt x="27" y="4"/>
                  </a:lnTo>
                  <a:lnTo>
                    <a:pt x="58" y="0"/>
                  </a:lnTo>
                  <a:lnTo>
                    <a:pt x="65" y="6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80" name="Freeform 2012"/>
            <p:cNvSpPr>
              <a:spLocks/>
            </p:cNvSpPr>
            <p:nvPr/>
          </p:nvSpPr>
          <p:spPr bwMode="auto">
            <a:xfrm>
              <a:off x="3143" y="1840"/>
              <a:ext cx="29" cy="20"/>
            </a:xfrm>
            <a:custGeom>
              <a:avLst/>
              <a:gdLst/>
              <a:ahLst/>
              <a:cxnLst>
                <a:cxn ang="0">
                  <a:pos x="72" y="0"/>
                </a:cxn>
                <a:cxn ang="0">
                  <a:pos x="70" y="17"/>
                </a:cxn>
                <a:cxn ang="0">
                  <a:pos x="60" y="31"/>
                </a:cxn>
                <a:cxn ang="0">
                  <a:pos x="40" y="40"/>
                </a:cxn>
                <a:cxn ang="0">
                  <a:pos x="36" y="48"/>
                </a:cxn>
                <a:cxn ang="0">
                  <a:pos x="21" y="50"/>
                </a:cxn>
                <a:cxn ang="0">
                  <a:pos x="17" y="36"/>
                </a:cxn>
                <a:cxn ang="0">
                  <a:pos x="4" y="38"/>
                </a:cxn>
                <a:cxn ang="0">
                  <a:pos x="0" y="9"/>
                </a:cxn>
                <a:cxn ang="0">
                  <a:pos x="34" y="5"/>
                </a:cxn>
                <a:cxn ang="0">
                  <a:pos x="72" y="0"/>
                </a:cxn>
              </a:cxnLst>
              <a:rect l="0" t="0" r="r" b="b"/>
              <a:pathLst>
                <a:path w="72" h="50">
                  <a:moveTo>
                    <a:pt x="72" y="0"/>
                  </a:moveTo>
                  <a:lnTo>
                    <a:pt x="70" y="17"/>
                  </a:lnTo>
                  <a:lnTo>
                    <a:pt x="60" y="31"/>
                  </a:lnTo>
                  <a:lnTo>
                    <a:pt x="40" y="40"/>
                  </a:lnTo>
                  <a:lnTo>
                    <a:pt x="36" y="48"/>
                  </a:lnTo>
                  <a:lnTo>
                    <a:pt x="21" y="50"/>
                  </a:lnTo>
                  <a:lnTo>
                    <a:pt x="17" y="36"/>
                  </a:lnTo>
                  <a:lnTo>
                    <a:pt x="4" y="38"/>
                  </a:lnTo>
                  <a:lnTo>
                    <a:pt x="0" y="9"/>
                  </a:lnTo>
                  <a:lnTo>
                    <a:pt x="34" y="5"/>
                  </a:lnTo>
                  <a:lnTo>
                    <a:pt x="72"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81" name="Freeform 2013"/>
            <p:cNvSpPr>
              <a:spLocks/>
            </p:cNvSpPr>
            <p:nvPr/>
          </p:nvSpPr>
          <p:spPr bwMode="auto">
            <a:xfrm>
              <a:off x="3098" y="1847"/>
              <a:ext cx="26" cy="26"/>
            </a:xfrm>
            <a:custGeom>
              <a:avLst/>
              <a:gdLst/>
              <a:ahLst/>
              <a:cxnLst>
                <a:cxn ang="0">
                  <a:pos x="7" y="66"/>
                </a:cxn>
                <a:cxn ang="0">
                  <a:pos x="0" y="6"/>
                </a:cxn>
                <a:cxn ang="0">
                  <a:pos x="29" y="3"/>
                </a:cxn>
                <a:cxn ang="0">
                  <a:pos x="58" y="0"/>
                </a:cxn>
                <a:cxn ang="0">
                  <a:pos x="65" y="58"/>
                </a:cxn>
                <a:cxn ang="0">
                  <a:pos x="7" y="66"/>
                </a:cxn>
              </a:cxnLst>
              <a:rect l="0" t="0" r="r" b="b"/>
              <a:pathLst>
                <a:path w="65" h="66">
                  <a:moveTo>
                    <a:pt x="7" y="66"/>
                  </a:moveTo>
                  <a:lnTo>
                    <a:pt x="0" y="6"/>
                  </a:lnTo>
                  <a:lnTo>
                    <a:pt x="29" y="3"/>
                  </a:lnTo>
                  <a:lnTo>
                    <a:pt x="58" y="0"/>
                  </a:lnTo>
                  <a:lnTo>
                    <a:pt x="65" y="58"/>
                  </a:lnTo>
                  <a:lnTo>
                    <a:pt x="7" y="6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82" name="Freeform 2014"/>
            <p:cNvSpPr>
              <a:spLocks/>
            </p:cNvSpPr>
            <p:nvPr/>
          </p:nvSpPr>
          <p:spPr bwMode="auto">
            <a:xfrm>
              <a:off x="3124" y="1866"/>
              <a:ext cx="24" cy="28"/>
            </a:xfrm>
            <a:custGeom>
              <a:avLst/>
              <a:gdLst/>
              <a:ahLst/>
              <a:cxnLst>
                <a:cxn ang="0">
                  <a:pos x="36" y="65"/>
                </a:cxn>
                <a:cxn ang="0">
                  <a:pos x="7" y="68"/>
                </a:cxn>
                <a:cxn ang="0">
                  <a:pos x="0" y="9"/>
                </a:cxn>
                <a:cxn ang="0">
                  <a:pos x="29" y="5"/>
                </a:cxn>
                <a:cxn ang="0">
                  <a:pos x="29" y="4"/>
                </a:cxn>
                <a:cxn ang="0">
                  <a:pos x="53" y="0"/>
                </a:cxn>
                <a:cxn ang="0">
                  <a:pos x="58" y="45"/>
                </a:cxn>
                <a:cxn ang="0">
                  <a:pos x="60" y="60"/>
                </a:cxn>
                <a:cxn ang="0">
                  <a:pos x="36" y="62"/>
                </a:cxn>
                <a:cxn ang="0">
                  <a:pos x="36" y="65"/>
                </a:cxn>
              </a:cxnLst>
              <a:rect l="0" t="0" r="r" b="b"/>
              <a:pathLst>
                <a:path w="60" h="68">
                  <a:moveTo>
                    <a:pt x="36" y="65"/>
                  </a:moveTo>
                  <a:lnTo>
                    <a:pt x="7" y="68"/>
                  </a:lnTo>
                  <a:lnTo>
                    <a:pt x="0" y="9"/>
                  </a:lnTo>
                  <a:lnTo>
                    <a:pt x="29" y="5"/>
                  </a:lnTo>
                  <a:lnTo>
                    <a:pt x="29" y="4"/>
                  </a:lnTo>
                  <a:lnTo>
                    <a:pt x="53" y="0"/>
                  </a:lnTo>
                  <a:lnTo>
                    <a:pt x="58" y="45"/>
                  </a:lnTo>
                  <a:lnTo>
                    <a:pt x="60" y="60"/>
                  </a:lnTo>
                  <a:lnTo>
                    <a:pt x="36" y="62"/>
                  </a:lnTo>
                  <a:lnTo>
                    <a:pt x="36" y="6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83" name="Freeform 2015"/>
            <p:cNvSpPr>
              <a:spLocks/>
            </p:cNvSpPr>
            <p:nvPr/>
          </p:nvSpPr>
          <p:spPr bwMode="auto">
            <a:xfrm>
              <a:off x="3032" y="1878"/>
              <a:ext cx="26" cy="25"/>
            </a:xfrm>
            <a:custGeom>
              <a:avLst/>
              <a:gdLst/>
              <a:ahLst/>
              <a:cxnLst>
                <a:cxn ang="0">
                  <a:pos x="65" y="58"/>
                </a:cxn>
                <a:cxn ang="0">
                  <a:pos x="13" y="63"/>
                </a:cxn>
                <a:cxn ang="0">
                  <a:pos x="0" y="33"/>
                </a:cxn>
                <a:cxn ang="0">
                  <a:pos x="10" y="12"/>
                </a:cxn>
                <a:cxn ang="0">
                  <a:pos x="15" y="14"/>
                </a:cxn>
                <a:cxn ang="0">
                  <a:pos x="12" y="10"/>
                </a:cxn>
                <a:cxn ang="0">
                  <a:pos x="12" y="5"/>
                </a:cxn>
                <a:cxn ang="0">
                  <a:pos x="58" y="0"/>
                </a:cxn>
                <a:cxn ang="0">
                  <a:pos x="65" y="58"/>
                </a:cxn>
              </a:cxnLst>
              <a:rect l="0" t="0" r="r" b="b"/>
              <a:pathLst>
                <a:path w="65" h="63">
                  <a:moveTo>
                    <a:pt x="65" y="58"/>
                  </a:moveTo>
                  <a:lnTo>
                    <a:pt x="13" y="63"/>
                  </a:lnTo>
                  <a:lnTo>
                    <a:pt x="0" y="33"/>
                  </a:lnTo>
                  <a:lnTo>
                    <a:pt x="10" y="12"/>
                  </a:lnTo>
                  <a:lnTo>
                    <a:pt x="15" y="14"/>
                  </a:lnTo>
                  <a:lnTo>
                    <a:pt x="12" y="10"/>
                  </a:lnTo>
                  <a:lnTo>
                    <a:pt x="12" y="5"/>
                  </a:lnTo>
                  <a:lnTo>
                    <a:pt x="58" y="0"/>
                  </a:lnTo>
                  <a:lnTo>
                    <a:pt x="65"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84" name="Freeform 2016"/>
            <p:cNvSpPr>
              <a:spLocks/>
            </p:cNvSpPr>
            <p:nvPr/>
          </p:nvSpPr>
          <p:spPr bwMode="auto">
            <a:xfrm>
              <a:off x="3101" y="1870"/>
              <a:ext cx="26" cy="26"/>
            </a:xfrm>
            <a:custGeom>
              <a:avLst/>
              <a:gdLst/>
              <a:ahLst/>
              <a:cxnLst>
                <a:cxn ang="0">
                  <a:pos x="36" y="63"/>
                </a:cxn>
                <a:cxn ang="0">
                  <a:pos x="7" y="66"/>
                </a:cxn>
                <a:cxn ang="0">
                  <a:pos x="0" y="8"/>
                </a:cxn>
                <a:cxn ang="0">
                  <a:pos x="58" y="0"/>
                </a:cxn>
                <a:cxn ang="0">
                  <a:pos x="65" y="59"/>
                </a:cxn>
                <a:cxn ang="0">
                  <a:pos x="36" y="63"/>
                </a:cxn>
              </a:cxnLst>
              <a:rect l="0" t="0" r="r" b="b"/>
              <a:pathLst>
                <a:path w="65" h="66">
                  <a:moveTo>
                    <a:pt x="36" y="63"/>
                  </a:moveTo>
                  <a:lnTo>
                    <a:pt x="7" y="66"/>
                  </a:lnTo>
                  <a:lnTo>
                    <a:pt x="0" y="8"/>
                  </a:lnTo>
                  <a:lnTo>
                    <a:pt x="58" y="0"/>
                  </a:lnTo>
                  <a:lnTo>
                    <a:pt x="65" y="59"/>
                  </a:lnTo>
                  <a:lnTo>
                    <a:pt x="36" y="6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85" name="Freeform 2017"/>
            <p:cNvSpPr>
              <a:spLocks/>
            </p:cNvSpPr>
            <p:nvPr/>
          </p:nvSpPr>
          <p:spPr bwMode="auto">
            <a:xfrm>
              <a:off x="3056" y="1876"/>
              <a:ext cx="26" cy="37"/>
            </a:xfrm>
            <a:custGeom>
              <a:avLst/>
              <a:gdLst/>
              <a:ahLst/>
              <a:cxnLst>
                <a:cxn ang="0">
                  <a:pos x="66" y="85"/>
                </a:cxn>
                <a:cxn ang="0">
                  <a:pos x="39" y="91"/>
                </a:cxn>
                <a:cxn ang="0">
                  <a:pos x="8" y="92"/>
                </a:cxn>
                <a:cxn ang="0">
                  <a:pos x="7" y="63"/>
                </a:cxn>
                <a:cxn ang="0">
                  <a:pos x="0" y="5"/>
                </a:cxn>
                <a:cxn ang="0">
                  <a:pos x="58" y="0"/>
                </a:cxn>
                <a:cxn ang="0">
                  <a:pos x="65" y="58"/>
                </a:cxn>
                <a:cxn ang="0">
                  <a:pos x="66" y="85"/>
                </a:cxn>
              </a:cxnLst>
              <a:rect l="0" t="0" r="r" b="b"/>
              <a:pathLst>
                <a:path w="66" h="92">
                  <a:moveTo>
                    <a:pt x="66" y="85"/>
                  </a:moveTo>
                  <a:lnTo>
                    <a:pt x="39" y="91"/>
                  </a:lnTo>
                  <a:lnTo>
                    <a:pt x="8" y="92"/>
                  </a:lnTo>
                  <a:lnTo>
                    <a:pt x="7" y="63"/>
                  </a:lnTo>
                  <a:lnTo>
                    <a:pt x="0" y="5"/>
                  </a:lnTo>
                  <a:lnTo>
                    <a:pt x="58" y="0"/>
                  </a:lnTo>
                  <a:lnTo>
                    <a:pt x="65" y="58"/>
                  </a:lnTo>
                  <a:lnTo>
                    <a:pt x="66" y="8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86" name="Freeform 2018"/>
            <p:cNvSpPr>
              <a:spLocks/>
            </p:cNvSpPr>
            <p:nvPr/>
          </p:nvSpPr>
          <p:spPr bwMode="auto">
            <a:xfrm>
              <a:off x="2875" y="1903"/>
              <a:ext cx="40" cy="26"/>
            </a:xfrm>
            <a:custGeom>
              <a:avLst/>
              <a:gdLst/>
              <a:ahLst/>
              <a:cxnLst>
                <a:cxn ang="0">
                  <a:pos x="12" y="64"/>
                </a:cxn>
                <a:cxn ang="0">
                  <a:pos x="10" y="60"/>
                </a:cxn>
                <a:cxn ang="0">
                  <a:pos x="14" y="53"/>
                </a:cxn>
                <a:cxn ang="0">
                  <a:pos x="20" y="52"/>
                </a:cxn>
                <a:cxn ang="0">
                  <a:pos x="25" y="48"/>
                </a:cxn>
                <a:cxn ang="0">
                  <a:pos x="24" y="19"/>
                </a:cxn>
                <a:cxn ang="0">
                  <a:pos x="20" y="17"/>
                </a:cxn>
                <a:cxn ang="0">
                  <a:pos x="8" y="16"/>
                </a:cxn>
                <a:cxn ang="0">
                  <a:pos x="7" y="14"/>
                </a:cxn>
                <a:cxn ang="0">
                  <a:pos x="2" y="11"/>
                </a:cxn>
                <a:cxn ang="0">
                  <a:pos x="0" y="5"/>
                </a:cxn>
                <a:cxn ang="0">
                  <a:pos x="22" y="4"/>
                </a:cxn>
                <a:cxn ang="0">
                  <a:pos x="66" y="0"/>
                </a:cxn>
                <a:cxn ang="0">
                  <a:pos x="80" y="0"/>
                </a:cxn>
                <a:cxn ang="0">
                  <a:pos x="80" y="0"/>
                </a:cxn>
                <a:cxn ang="0">
                  <a:pos x="94" y="0"/>
                </a:cxn>
                <a:cxn ang="0">
                  <a:pos x="99" y="58"/>
                </a:cxn>
                <a:cxn ang="0">
                  <a:pos x="54" y="62"/>
                </a:cxn>
                <a:cxn ang="0">
                  <a:pos x="54" y="60"/>
                </a:cxn>
                <a:cxn ang="0">
                  <a:pos x="12" y="64"/>
                </a:cxn>
              </a:cxnLst>
              <a:rect l="0" t="0" r="r" b="b"/>
              <a:pathLst>
                <a:path w="99" h="64">
                  <a:moveTo>
                    <a:pt x="12" y="64"/>
                  </a:moveTo>
                  <a:lnTo>
                    <a:pt x="10" y="60"/>
                  </a:lnTo>
                  <a:lnTo>
                    <a:pt x="14" y="53"/>
                  </a:lnTo>
                  <a:lnTo>
                    <a:pt x="20" y="52"/>
                  </a:lnTo>
                  <a:lnTo>
                    <a:pt x="25" y="48"/>
                  </a:lnTo>
                  <a:lnTo>
                    <a:pt x="24" y="19"/>
                  </a:lnTo>
                  <a:lnTo>
                    <a:pt x="20" y="17"/>
                  </a:lnTo>
                  <a:lnTo>
                    <a:pt x="8" y="16"/>
                  </a:lnTo>
                  <a:lnTo>
                    <a:pt x="7" y="14"/>
                  </a:lnTo>
                  <a:lnTo>
                    <a:pt x="2" y="11"/>
                  </a:lnTo>
                  <a:lnTo>
                    <a:pt x="0" y="5"/>
                  </a:lnTo>
                  <a:lnTo>
                    <a:pt x="22" y="4"/>
                  </a:lnTo>
                  <a:lnTo>
                    <a:pt x="66" y="0"/>
                  </a:lnTo>
                  <a:lnTo>
                    <a:pt x="80" y="0"/>
                  </a:lnTo>
                  <a:lnTo>
                    <a:pt x="80" y="0"/>
                  </a:lnTo>
                  <a:lnTo>
                    <a:pt x="94" y="0"/>
                  </a:lnTo>
                  <a:lnTo>
                    <a:pt x="99" y="58"/>
                  </a:lnTo>
                  <a:lnTo>
                    <a:pt x="54" y="62"/>
                  </a:lnTo>
                  <a:lnTo>
                    <a:pt x="54" y="60"/>
                  </a:lnTo>
                  <a:lnTo>
                    <a:pt x="12" y="6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87" name="Freeform 2019"/>
            <p:cNvSpPr>
              <a:spLocks/>
            </p:cNvSpPr>
            <p:nvPr/>
          </p:nvSpPr>
          <p:spPr bwMode="auto">
            <a:xfrm>
              <a:off x="2849" y="1905"/>
              <a:ext cx="36" cy="34"/>
            </a:xfrm>
            <a:custGeom>
              <a:avLst/>
              <a:gdLst/>
              <a:ahLst/>
              <a:cxnLst>
                <a:cxn ang="0">
                  <a:pos x="63" y="74"/>
                </a:cxn>
                <a:cxn ang="0">
                  <a:pos x="55" y="77"/>
                </a:cxn>
                <a:cxn ang="0">
                  <a:pos x="43" y="77"/>
                </a:cxn>
                <a:cxn ang="0">
                  <a:pos x="36" y="86"/>
                </a:cxn>
                <a:cxn ang="0">
                  <a:pos x="32" y="84"/>
                </a:cxn>
                <a:cxn ang="0">
                  <a:pos x="20" y="84"/>
                </a:cxn>
                <a:cxn ang="0">
                  <a:pos x="15" y="18"/>
                </a:cxn>
                <a:cxn ang="0">
                  <a:pos x="2" y="19"/>
                </a:cxn>
                <a:cxn ang="0">
                  <a:pos x="0" y="4"/>
                </a:cxn>
                <a:cxn ang="0">
                  <a:pos x="65" y="0"/>
                </a:cxn>
                <a:cxn ang="0">
                  <a:pos x="67" y="6"/>
                </a:cxn>
                <a:cxn ang="0">
                  <a:pos x="72" y="9"/>
                </a:cxn>
                <a:cxn ang="0">
                  <a:pos x="73" y="11"/>
                </a:cxn>
                <a:cxn ang="0">
                  <a:pos x="85" y="12"/>
                </a:cxn>
                <a:cxn ang="0">
                  <a:pos x="89" y="14"/>
                </a:cxn>
                <a:cxn ang="0">
                  <a:pos x="90" y="43"/>
                </a:cxn>
                <a:cxn ang="0">
                  <a:pos x="85" y="47"/>
                </a:cxn>
                <a:cxn ang="0">
                  <a:pos x="79" y="48"/>
                </a:cxn>
                <a:cxn ang="0">
                  <a:pos x="75" y="55"/>
                </a:cxn>
                <a:cxn ang="0">
                  <a:pos x="77" y="59"/>
                </a:cxn>
                <a:cxn ang="0">
                  <a:pos x="75" y="64"/>
                </a:cxn>
                <a:cxn ang="0">
                  <a:pos x="72" y="67"/>
                </a:cxn>
                <a:cxn ang="0">
                  <a:pos x="67" y="69"/>
                </a:cxn>
                <a:cxn ang="0">
                  <a:pos x="63" y="74"/>
                </a:cxn>
              </a:cxnLst>
              <a:rect l="0" t="0" r="r" b="b"/>
              <a:pathLst>
                <a:path w="90" h="86">
                  <a:moveTo>
                    <a:pt x="63" y="74"/>
                  </a:moveTo>
                  <a:lnTo>
                    <a:pt x="55" y="77"/>
                  </a:lnTo>
                  <a:lnTo>
                    <a:pt x="43" y="77"/>
                  </a:lnTo>
                  <a:lnTo>
                    <a:pt x="36" y="86"/>
                  </a:lnTo>
                  <a:lnTo>
                    <a:pt x="32" y="84"/>
                  </a:lnTo>
                  <a:lnTo>
                    <a:pt x="20" y="84"/>
                  </a:lnTo>
                  <a:lnTo>
                    <a:pt x="15" y="18"/>
                  </a:lnTo>
                  <a:lnTo>
                    <a:pt x="2" y="19"/>
                  </a:lnTo>
                  <a:lnTo>
                    <a:pt x="0" y="4"/>
                  </a:lnTo>
                  <a:lnTo>
                    <a:pt x="65" y="0"/>
                  </a:lnTo>
                  <a:lnTo>
                    <a:pt x="67" y="6"/>
                  </a:lnTo>
                  <a:lnTo>
                    <a:pt x="72" y="9"/>
                  </a:lnTo>
                  <a:lnTo>
                    <a:pt x="73" y="11"/>
                  </a:lnTo>
                  <a:lnTo>
                    <a:pt x="85" y="12"/>
                  </a:lnTo>
                  <a:lnTo>
                    <a:pt x="89" y="14"/>
                  </a:lnTo>
                  <a:lnTo>
                    <a:pt x="90" y="43"/>
                  </a:lnTo>
                  <a:lnTo>
                    <a:pt x="85" y="47"/>
                  </a:lnTo>
                  <a:lnTo>
                    <a:pt x="79" y="48"/>
                  </a:lnTo>
                  <a:lnTo>
                    <a:pt x="75" y="55"/>
                  </a:lnTo>
                  <a:lnTo>
                    <a:pt x="77" y="59"/>
                  </a:lnTo>
                  <a:lnTo>
                    <a:pt x="75" y="64"/>
                  </a:lnTo>
                  <a:lnTo>
                    <a:pt x="72" y="67"/>
                  </a:lnTo>
                  <a:lnTo>
                    <a:pt x="67" y="69"/>
                  </a:lnTo>
                  <a:lnTo>
                    <a:pt x="63" y="7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88" name="Freeform 2020"/>
            <p:cNvSpPr>
              <a:spLocks/>
            </p:cNvSpPr>
            <p:nvPr/>
          </p:nvSpPr>
          <p:spPr bwMode="auto">
            <a:xfrm>
              <a:off x="3038" y="1901"/>
              <a:ext cx="34" cy="25"/>
            </a:xfrm>
            <a:custGeom>
              <a:avLst/>
              <a:gdLst/>
              <a:ahLst/>
              <a:cxnLst>
                <a:cxn ang="0">
                  <a:pos x="29" y="62"/>
                </a:cxn>
                <a:cxn ang="0">
                  <a:pos x="0" y="5"/>
                </a:cxn>
                <a:cxn ang="0">
                  <a:pos x="52" y="0"/>
                </a:cxn>
                <a:cxn ang="0">
                  <a:pos x="53" y="29"/>
                </a:cxn>
                <a:cxn ang="0">
                  <a:pos x="84" y="28"/>
                </a:cxn>
                <a:cxn ang="0">
                  <a:pos x="86" y="41"/>
                </a:cxn>
                <a:cxn ang="0">
                  <a:pos x="72" y="43"/>
                </a:cxn>
                <a:cxn ang="0">
                  <a:pos x="72" y="57"/>
                </a:cxn>
                <a:cxn ang="0">
                  <a:pos x="29" y="62"/>
                </a:cxn>
              </a:cxnLst>
              <a:rect l="0" t="0" r="r" b="b"/>
              <a:pathLst>
                <a:path w="86" h="62">
                  <a:moveTo>
                    <a:pt x="29" y="62"/>
                  </a:moveTo>
                  <a:lnTo>
                    <a:pt x="0" y="5"/>
                  </a:lnTo>
                  <a:lnTo>
                    <a:pt x="52" y="0"/>
                  </a:lnTo>
                  <a:lnTo>
                    <a:pt x="53" y="29"/>
                  </a:lnTo>
                  <a:lnTo>
                    <a:pt x="84" y="28"/>
                  </a:lnTo>
                  <a:lnTo>
                    <a:pt x="86" y="41"/>
                  </a:lnTo>
                  <a:lnTo>
                    <a:pt x="72" y="43"/>
                  </a:lnTo>
                  <a:lnTo>
                    <a:pt x="72" y="57"/>
                  </a:lnTo>
                  <a:lnTo>
                    <a:pt x="29" y="6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89" name="Freeform 2021"/>
            <p:cNvSpPr>
              <a:spLocks/>
            </p:cNvSpPr>
            <p:nvPr/>
          </p:nvSpPr>
          <p:spPr bwMode="auto">
            <a:xfrm>
              <a:off x="3071" y="1909"/>
              <a:ext cx="27" cy="38"/>
            </a:xfrm>
            <a:custGeom>
              <a:avLst/>
              <a:gdLst/>
              <a:ahLst/>
              <a:cxnLst>
                <a:cxn ang="0">
                  <a:pos x="10" y="96"/>
                </a:cxn>
                <a:cxn ang="0">
                  <a:pos x="2" y="22"/>
                </a:cxn>
                <a:cxn ang="0">
                  <a:pos x="0" y="9"/>
                </a:cxn>
                <a:cxn ang="0">
                  <a:pos x="27" y="3"/>
                </a:cxn>
                <a:cxn ang="0">
                  <a:pos x="58" y="0"/>
                </a:cxn>
                <a:cxn ang="0">
                  <a:pos x="61" y="29"/>
                </a:cxn>
                <a:cxn ang="0">
                  <a:pos x="68" y="89"/>
                </a:cxn>
                <a:cxn ang="0">
                  <a:pos x="39" y="92"/>
                </a:cxn>
                <a:cxn ang="0">
                  <a:pos x="10" y="96"/>
                </a:cxn>
              </a:cxnLst>
              <a:rect l="0" t="0" r="r" b="b"/>
              <a:pathLst>
                <a:path w="68" h="96">
                  <a:moveTo>
                    <a:pt x="10" y="96"/>
                  </a:moveTo>
                  <a:lnTo>
                    <a:pt x="2" y="22"/>
                  </a:lnTo>
                  <a:lnTo>
                    <a:pt x="0" y="9"/>
                  </a:lnTo>
                  <a:lnTo>
                    <a:pt x="27" y="3"/>
                  </a:lnTo>
                  <a:lnTo>
                    <a:pt x="58" y="0"/>
                  </a:lnTo>
                  <a:lnTo>
                    <a:pt x="61" y="29"/>
                  </a:lnTo>
                  <a:lnTo>
                    <a:pt x="68" y="89"/>
                  </a:lnTo>
                  <a:lnTo>
                    <a:pt x="39" y="92"/>
                  </a:lnTo>
                  <a:lnTo>
                    <a:pt x="10" y="9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90" name="Freeform 2022"/>
            <p:cNvSpPr>
              <a:spLocks/>
            </p:cNvSpPr>
            <p:nvPr/>
          </p:nvSpPr>
          <p:spPr bwMode="auto">
            <a:xfrm>
              <a:off x="2874" y="1926"/>
              <a:ext cx="43" cy="33"/>
            </a:xfrm>
            <a:custGeom>
              <a:avLst/>
              <a:gdLst/>
              <a:ahLst/>
              <a:cxnLst>
                <a:cxn ang="0">
                  <a:pos x="106" y="76"/>
                </a:cxn>
                <a:cxn ang="0">
                  <a:pos x="63" y="79"/>
                </a:cxn>
                <a:cxn ang="0">
                  <a:pos x="63" y="77"/>
                </a:cxn>
                <a:cxn ang="0">
                  <a:pos x="4" y="81"/>
                </a:cxn>
                <a:cxn ang="0">
                  <a:pos x="0" y="21"/>
                </a:cxn>
                <a:cxn ang="0">
                  <a:pos x="4" y="16"/>
                </a:cxn>
                <a:cxn ang="0">
                  <a:pos x="9" y="14"/>
                </a:cxn>
                <a:cxn ang="0">
                  <a:pos x="12" y="11"/>
                </a:cxn>
                <a:cxn ang="0">
                  <a:pos x="14" y="6"/>
                </a:cxn>
                <a:cxn ang="0">
                  <a:pos x="56" y="2"/>
                </a:cxn>
                <a:cxn ang="0">
                  <a:pos x="56" y="4"/>
                </a:cxn>
                <a:cxn ang="0">
                  <a:pos x="101" y="0"/>
                </a:cxn>
                <a:cxn ang="0">
                  <a:pos x="101" y="16"/>
                </a:cxn>
                <a:cxn ang="0">
                  <a:pos x="106" y="76"/>
                </a:cxn>
              </a:cxnLst>
              <a:rect l="0" t="0" r="r" b="b"/>
              <a:pathLst>
                <a:path w="106" h="81">
                  <a:moveTo>
                    <a:pt x="106" y="76"/>
                  </a:moveTo>
                  <a:lnTo>
                    <a:pt x="63" y="79"/>
                  </a:lnTo>
                  <a:lnTo>
                    <a:pt x="63" y="77"/>
                  </a:lnTo>
                  <a:lnTo>
                    <a:pt x="4" y="81"/>
                  </a:lnTo>
                  <a:lnTo>
                    <a:pt x="0" y="21"/>
                  </a:lnTo>
                  <a:lnTo>
                    <a:pt x="4" y="16"/>
                  </a:lnTo>
                  <a:lnTo>
                    <a:pt x="9" y="14"/>
                  </a:lnTo>
                  <a:lnTo>
                    <a:pt x="12" y="11"/>
                  </a:lnTo>
                  <a:lnTo>
                    <a:pt x="14" y="6"/>
                  </a:lnTo>
                  <a:lnTo>
                    <a:pt x="56" y="2"/>
                  </a:lnTo>
                  <a:lnTo>
                    <a:pt x="56" y="4"/>
                  </a:lnTo>
                  <a:lnTo>
                    <a:pt x="101" y="0"/>
                  </a:lnTo>
                  <a:lnTo>
                    <a:pt x="101" y="16"/>
                  </a:lnTo>
                  <a:lnTo>
                    <a:pt x="106" y="7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91" name="Freeform 2023"/>
            <p:cNvSpPr>
              <a:spLocks/>
            </p:cNvSpPr>
            <p:nvPr/>
          </p:nvSpPr>
          <p:spPr bwMode="auto">
            <a:xfrm>
              <a:off x="3049" y="1918"/>
              <a:ext cx="26" cy="31"/>
            </a:xfrm>
            <a:custGeom>
              <a:avLst/>
              <a:gdLst/>
              <a:ahLst/>
              <a:cxnLst>
                <a:cxn ang="0">
                  <a:pos x="65" y="74"/>
                </a:cxn>
                <a:cxn ang="0">
                  <a:pos x="12" y="79"/>
                </a:cxn>
                <a:cxn ang="0">
                  <a:pos x="0" y="21"/>
                </a:cxn>
                <a:cxn ang="0">
                  <a:pos x="43" y="16"/>
                </a:cxn>
                <a:cxn ang="0">
                  <a:pos x="43" y="2"/>
                </a:cxn>
                <a:cxn ang="0">
                  <a:pos x="57" y="0"/>
                </a:cxn>
                <a:cxn ang="0">
                  <a:pos x="65" y="74"/>
                </a:cxn>
              </a:cxnLst>
              <a:rect l="0" t="0" r="r" b="b"/>
              <a:pathLst>
                <a:path w="65" h="79">
                  <a:moveTo>
                    <a:pt x="65" y="74"/>
                  </a:moveTo>
                  <a:lnTo>
                    <a:pt x="12" y="79"/>
                  </a:lnTo>
                  <a:lnTo>
                    <a:pt x="0" y="21"/>
                  </a:lnTo>
                  <a:lnTo>
                    <a:pt x="43" y="16"/>
                  </a:lnTo>
                  <a:lnTo>
                    <a:pt x="43" y="2"/>
                  </a:lnTo>
                  <a:lnTo>
                    <a:pt x="57" y="0"/>
                  </a:lnTo>
                  <a:lnTo>
                    <a:pt x="65" y="7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92" name="Freeform 2024"/>
            <p:cNvSpPr>
              <a:spLocks/>
            </p:cNvSpPr>
            <p:nvPr/>
          </p:nvSpPr>
          <p:spPr bwMode="auto">
            <a:xfrm>
              <a:off x="3054" y="1945"/>
              <a:ext cx="36" cy="28"/>
            </a:xfrm>
            <a:custGeom>
              <a:avLst/>
              <a:gdLst/>
              <a:ahLst/>
              <a:cxnLst>
                <a:cxn ang="0">
                  <a:pos x="63" y="62"/>
                </a:cxn>
                <a:cxn ang="0">
                  <a:pos x="0" y="69"/>
                </a:cxn>
                <a:cxn ang="0">
                  <a:pos x="1" y="9"/>
                </a:cxn>
                <a:cxn ang="0">
                  <a:pos x="54" y="4"/>
                </a:cxn>
                <a:cxn ang="0">
                  <a:pos x="83" y="0"/>
                </a:cxn>
                <a:cxn ang="0">
                  <a:pos x="90" y="58"/>
                </a:cxn>
                <a:cxn ang="0">
                  <a:pos x="63" y="62"/>
                </a:cxn>
              </a:cxnLst>
              <a:rect l="0" t="0" r="r" b="b"/>
              <a:pathLst>
                <a:path w="90" h="69">
                  <a:moveTo>
                    <a:pt x="63" y="62"/>
                  </a:moveTo>
                  <a:lnTo>
                    <a:pt x="0" y="69"/>
                  </a:lnTo>
                  <a:lnTo>
                    <a:pt x="1" y="9"/>
                  </a:lnTo>
                  <a:lnTo>
                    <a:pt x="54" y="4"/>
                  </a:lnTo>
                  <a:lnTo>
                    <a:pt x="83" y="0"/>
                  </a:lnTo>
                  <a:lnTo>
                    <a:pt x="90" y="58"/>
                  </a:lnTo>
                  <a:lnTo>
                    <a:pt x="63" y="6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93" name="Freeform 2025"/>
            <p:cNvSpPr>
              <a:spLocks/>
            </p:cNvSpPr>
            <p:nvPr/>
          </p:nvSpPr>
          <p:spPr bwMode="auto">
            <a:xfrm>
              <a:off x="3087" y="1943"/>
              <a:ext cx="26" cy="26"/>
            </a:xfrm>
            <a:custGeom>
              <a:avLst/>
              <a:gdLst/>
              <a:ahLst/>
              <a:cxnLst>
                <a:cxn ang="0">
                  <a:pos x="7" y="65"/>
                </a:cxn>
                <a:cxn ang="0">
                  <a:pos x="0" y="7"/>
                </a:cxn>
                <a:cxn ang="0">
                  <a:pos x="29" y="4"/>
                </a:cxn>
                <a:cxn ang="0">
                  <a:pos x="58" y="0"/>
                </a:cxn>
                <a:cxn ang="0">
                  <a:pos x="65" y="58"/>
                </a:cxn>
                <a:cxn ang="0">
                  <a:pos x="38" y="62"/>
                </a:cxn>
                <a:cxn ang="0">
                  <a:pos x="7" y="65"/>
                </a:cxn>
              </a:cxnLst>
              <a:rect l="0" t="0" r="r" b="b"/>
              <a:pathLst>
                <a:path w="65" h="65">
                  <a:moveTo>
                    <a:pt x="7" y="65"/>
                  </a:moveTo>
                  <a:lnTo>
                    <a:pt x="0" y="7"/>
                  </a:lnTo>
                  <a:lnTo>
                    <a:pt x="29" y="4"/>
                  </a:lnTo>
                  <a:lnTo>
                    <a:pt x="58" y="0"/>
                  </a:lnTo>
                  <a:lnTo>
                    <a:pt x="65" y="58"/>
                  </a:lnTo>
                  <a:lnTo>
                    <a:pt x="38" y="62"/>
                  </a:lnTo>
                  <a:lnTo>
                    <a:pt x="7" y="6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94" name="Freeform 2026"/>
            <p:cNvSpPr>
              <a:spLocks/>
            </p:cNvSpPr>
            <p:nvPr/>
          </p:nvSpPr>
          <p:spPr bwMode="auto">
            <a:xfrm>
              <a:off x="3079" y="1967"/>
              <a:ext cx="26" cy="27"/>
            </a:xfrm>
            <a:custGeom>
              <a:avLst/>
              <a:gdLst/>
              <a:ahLst/>
              <a:cxnLst>
                <a:cxn ang="0">
                  <a:pos x="7" y="66"/>
                </a:cxn>
                <a:cxn ang="0">
                  <a:pos x="0" y="7"/>
                </a:cxn>
                <a:cxn ang="0">
                  <a:pos x="27" y="3"/>
                </a:cxn>
                <a:cxn ang="0">
                  <a:pos x="58" y="0"/>
                </a:cxn>
                <a:cxn ang="0">
                  <a:pos x="65" y="60"/>
                </a:cxn>
                <a:cxn ang="0">
                  <a:pos x="7" y="66"/>
                </a:cxn>
              </a:cxnLst>
              <a:rect l="0" t="0" r="r" b="b"/>
              <a:pathLst>
                <a:path w="65" h="66">
                  <a:moveTo>
                    <a:pt x="7" y="66"/>
                  </a:moveTo>
                  <a:lnTo>
                    <a:pt x="0" y="7"/>
                  </a:lnTo>
                  <a:lnTo>
                    <a:pt x="27" y="3"/>
                  </a:lnTo>
                  <a:lnTo>
                    <a:pt x="58" y="0"/>
                  </a:lnTo>
                  <a:lnTo>
                    <a:pt x="65" y="60"/>
                  </a:lnTo>
                  <a:lnTo>
                    <a:pt x="7" y="6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95" name="Freeform 2027"/>
            <p:cNvSpPr>
              <a:spLocks/>
            </p:cNvSpPr>
            <p:nvPr/>
          </p:nvSpPr>
          <p:spPr bwMode="auto">
            <a:xfrm>
              <a:off x="3102" y="1965"/>
              <a:ext cx="31" cy="26"/>
            </a:xfrm>
            <a:custGeom>
              <a:avLst/>
              <a:gdLst/>
              <a:ahLst/>
              <a:cxnLst>
                <a:cxn ang="0">
                  <a:pos x="65" y="60"/>
                </a:cxn>
                <a:cxn ang="0">
                  <a:pos x="7" y="67"/>
                </a:cxn>
                <a:cxn ang="0">
                  <a:pos x="0" y="7"/>
                </a:cxn>
                <a:cxn ang="0">
                  <a:pos x="27" y="3"/>
                </a:cxn>
                <a:cxn ang="0">
                  <a:pos x="70" y="0"/>
                </a:cxn>
                <a:cxn ang="0">
                  <a:pos x="78" y="58"/>
                </a:cxn>
                <a:cxn ang="0">
                  <a:pos x="65" y="60"/>
                </a:cxn>
              </a:cxnLst>
              <a:rect l="0" t="0" r="r" b="b"/>
              <a:pathLst>
                <a:path w="78" h="67">
                  <a:moveTo>
                    <a:pt x="65" y="60"/>
                  </a:moveTo>
                  <a:lnTo>
                    <a:pt x="7" y="67"/>
                  </a:lnTo>
                  <a:lnTo>
                    <a:pt x="0" y="7"/>
                  </a:lnTo>
                  <a:lnTo>
                    <a:pt x="27" y="3"/>
                  </a:lnTo>
                  <a:lnTo>
                    <a:pt x="70" y="0"/>
                  </a:lnTo>
                  <a:lnTo>
                    <a:pt x="78" y="58"/>
                  </a:lnTo>
                  <a:lnTo>
                    <a:pt x="65" y="6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96" name="Freeform 2028"/>
            <p:cNvSpPr>
              <a:spLocks/>
            </p:cNvSpPr>
            <p:nvPr/>
          </p:nvSpPr>
          <p:spPr bwMode="auto">
            <a:xfrm>
              <a:off x="3050" y="1970"/>
              <a:ext cx="32" cy="26"/>
            </a:xfrm>
            <a:custGeom>
              <a:avLst/>
              <a:gdLst/>
              <a:ahLst/>
              <a:cxnLst>
                <a:cxn ang="0">
                  <a:pos x="21" y="65"/>
                </a:cxn>
                <a:cxn ang="0">
                  <a:pos x="19" y="36"/>
                </a:cxn>
                <a:cxn ang="0">
                  <a:pos x="0" y="37"/>
                </a:cxn>
                <a:cxn ang="0">
                  <a:pos x="9" y="7"/>
                </a:cxn>
                <a:cxn ang="0">
                  <a:pos x="72" y="0"/>
                </a:cxn>
                <a:cxn ang="0">
                  <a:pos x="79" y="59"/>
                </a:cxn>
                <a:cxn ang="0">
                  <a:pos x="21" y="65"/>
                </a:cxn>
              </a:cxnLst>
              <a:rect l="0" t="0" r="r" b="b"/>
              <a:pathLst>
                <a:path w="79" h="65">
                  <a:moveTo>
                    <a:pt x="21" y="65"/>
                  </a:moveTo>
                  <a:lnTo>
                    <a:pt x="19" y="36"/>
                  </a:lnTo>
                  <a:lnTo>
                    <a:pt x="0" y="37"/>
                  </a:lnTo>
                  <a:lnTo>
                    <a:pt x="9" y="7"/>
                  </a:lnTo>
                  <a:lnTo>
                    <a:pt x="72" y="0"/>
                  </a:lnTo>
                  <a:lnTo>
                    <a:pt x="79" y="59"/>
                  </a:lnTo>
                  <a:lnTo>
                    <a:pt x="21" y="6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97" name="Freeform 2029"/>
            <p:cNvSpPr>
              <a:spLocks/>
            </p:cNvSpPr>
            <p:nvPr/>
          </p:nvSpPr>
          <p:spPr bwMode="auto">
            <a:xfrm>
              <a:off x="3030" y="1985"/>
              <a:ext cx="30" cy="35"/>
            </a:xfrm>
            <a:custGeom>
              <a:avLst/>
              <a:gdLst/>
              <a:ahLst/>
              <a:cxnLst>
                <a:cxn ang="0">
                  <a:pos x="71" y="29"/>
                </a:cxn>
                <a:cxn ang="0">
                  <a:pos x="76" y="82"/>
                </a:cxn>
                <a:cxn ang="0">
                  <a:pos x="40" y="85"/>
                </a:cxn>
                <a:cxn ang="0">
                  <a:pos x="0" y="88"/>
                </a:cxn>
                <a:cxn ang="0">
                  <a:pos x="26" y="63"/>
                </a:cxn>
                <a:cxn ang="0">
                  <a:pos x="36" y="23"/>
                </a:cxn>
                <a:cxn ang="0">
                  <a:pos x="50" y="1"/>
                </a:cxn>
                <a:cxn ang="0">
                  <a:pos x="69" y="0"/>
                </a:cxn>
                <a:cxn ang="0">
                  <a:pos x="71" y="29"/>
                </a:cxn>
              </a:cxnLst>
              <a:rect l="0" t="0" r="r" b="b"/>
              <a:pathLst>
                <a:path w="76" h="88">
                  <a:moveTo>
                    <a:pt x="71" y="29"/>
                  </a:moveTo>
                  <a:lnTo>
                    <a:pt x="76" y="82"/>
                  </a:lnTo>
                  <a:lnTo>
                    <a:pt x="40" y="85"/>
                  </a:lnTo>
                  <a:lnTo>
                    <a:pt x="0" y="88"/>
                  </a:lnTo>
                  <a:lnTo>
                    <a:pt x="26" y="63"/>
                  </a:lnTo>
                  <a:lnTo>
                    <a:pt x="36" y="23"/>
                  </a:lnTo>
                  <a:lnTo>
                    <a:pt x="50" y="1"/>
                  </a:lnTo>
                  <a:lnTo>
                    <a:pt x="69" y="0"/>
                  </a:lnTo>
                  <a:lnTo>
                    <a:pt x="71" y="2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98" name="Freeform 2030"/>
            <p:cNvSpPr>
              <a:spLocks/>
            </p:cNvSpPr>
            <p:nvPr/>
          </p:nvSpPr>
          <p:spPr bwMode="auto">
            <a:xfrm>
              <a:off x="3105" y="1989"/>
              <a:ext cx="26" cy="24"/>
            </a:xfrm>
            <a:custGeom>
              <a:avLst/>
              <a:gdLst/>
              <a:ahLst/>
              <a:cxnLst>
                <a:cxn ang="0">
                  <a:pos x="65" y="53"/>
                </a:cxn>
                <a:cxn ang="0">
                  <a:pos x="18" y="58"/>
                </a:cxn>
                <a:cxn ang="0">
                  <a:pos x="5" y="60"/>
                </a:cxn>
                <a:cxn ang="0">
                  <a:pos x="0" y="7"/>
                </a:cxn>
                <a:cxn ang="0">
                  <a:pos x="58" y="0"/>
                </a:cxn>
                <a:cxn ang="0">
                  <a:pos x="65" y="53"/>
                </a:cxn>
              </a:cxnLst>
              <a:rect l="0" t="0" r="r" b="b"/>
              <a:pathLst>
                <a:path w="65" h="60">
                  <a:moveTo>
                    <a:pt x="65" y="53"/>
                  </a:moveTo>
                  <a:lnTo>
                    <a:pt x="18" y="58"/>
                  </a:lnTo>
                  <a:lnTo>
                    <a:pt x="5" y="60"/>
                  </a:lnTo>
                  <a:lnTo>
                    <a:pt x="0" y="7"/>
                  </a:lnTo>
                  <a:lnTo>
                    <a:pt x="58" y="0"/>
                  </a:lnTo>
                  <a:lnTo>
                    <a:pt x="65" y="5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799" name="Freeform 2031"/>
            <p:cNvSpPr>
              <a:spLocks/>
            </p:cNvSpPr>
            <p:nvPr/>
          </p:nvSpPr>
          <p:spPr bwMode="auto">
            <a:xfrm>
              <a:off x="3058" y="1994"/>
              <a:ext cx="26" cy="23"/>
            </a:xfrm>
            <a:custGeom>
              <a:avLst/>
              <a:gdLst/>
              <a:ahLst/>
              <a:cxnLst>
                <a:cxn ang="0">
                  <a:pos x="59" y="53"/>
                </a:cxn>
                <a:cxn ang="0">
                  <a:pos x="25" y="57"/>
                </a:cxn>
                <a:cxn ang="0">
                  <a:pos x="5" y="59"/>
                </a:cxn>
                <a:cxn ang="0">
                  <a:pos x="0" y="6"/>
                </a:cxn>
                <a:cxn ang="0">
                  <a:pos x="58" y="0"/>
                </a:cxn>
                <a:cxn ang="0">
                  <a:pos x="63" y="47"/>
                </a:cxn>
                <a:cxn ang="0">
                  <a:pos x="59" y="53"/>
                </a:cxn>
              </a:cxnLst>
              <a:rect l="0" t="0" r="r" b="b"/>
              <a:pathLst>
                <a:path w="63" h="59">
                  <a:moveTo>
                    <a:pt x="59" y="53"/>
                  </a:moveTo>
                  <a:lnTo>
                    <a:pt x="25" y="57"/>
                  </a:lnTo>
                  <a:lnTo>
                    <a:pt x="5" y="59"/>
                  </a:lnTo>
                  <a:lnTo>
                    <a:pt x="0" y="6"/>
                  </a:lnTo>
                  <a:lnTo>
                    <a:pt x="58" y="0"/>
                  </a:lnTo>
                  <a:lnTo>
                    <a:pt x="63" y="47"/>
                  </a:lnTo>
                  <a:lnTo>
                    <a:pt x="59" y="5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00" name="Freeform 2032"/>
            <p:cNvSpPr>
              <a:spLocks/>
            </p:cNvSpPr>
            <p:nvPr/>
          </p:nvSpPr>
          <p:spPr bwMode="auto">
            <a:xfrm>
              <a:off x="3026" y="2019"/>
              <a:ext cx="23" cy="37"/>
            </a:xfrm>
            <a:custGeom>
              <a:avLst/>
              <a:gdLst/>
              <a:ahLst/>
              <a:cxnLst>
                <a:cxn ang="0">
                  <a:pos x="8" y="94"/>
                </a:cxn>
                <a:cxn ang="0">
                  <a:pos x="0" y="14"/>
                </a:cxn>
                <a:cxn ang="0">
                  <a:pos x="11" y="3"/>
                </a:cxn>
                <a:cxn ang="0">
                  <a:pos x="51" y="0"/>
                </a:cxn>
                <a:cxn ang="0">
                  <a:pos x="52" y="17"/>
                </a:cxn>
                <a:cxn ang="0">
                  <a:pos x="58" y="17"/>
                </a:cxn>
                <a:cxn ang="0">
                  <a:pos x="59" y="31"/>
                </a:cxn>
                <a:cxn ang="0">
                  <a:pos x="58" y="32"/>
                </a:cxn>
                <a:cxn ang="0">
                  <a:pos x="58" y="39"/>
                </a:cxn>
                <a:cxn ang="0">
                  <a:pos x="54" y="41"/>
                </a:cxn>
                <a:cxn ang="0">
                  <a:pos x="56" y="55"/>
                </a:cxn>
                <a:cxn ang="0">
                  <a:pos x="41" y="56"/>
                </a:cxn>
                <a:cxn ang="0">
                  <a:pos x="34" y="65"/>
                </a:cxn>
                <a:cxn ang="0">
                  <a:pos x="30" y="77"/>
                </a:cxn>
                <a:cxn ang="0">
                  <a:pos x="29" y="82"/>
                </a:cxn>
                <a:cxn ang="0">
                  <a:pos x="23" y="85"/>
                </a:cxn>
                <a:cxn ang="0">
                  <a:pos x="15" y="89"/>
                </a:cxn>
                <a:cxn ang="0">
                  <a:pos x="8" y="94"/>
                </a:cxn>
              </a:cxnLst>
              <a:rect l="0" t="0" r="r" b="b"/>
              <a:pathLst>
                <a:path w="59" h="94">
                  <a:moveTo>
                    <a:pt x="8" y="94"/>
                  </a:moveTo>
                  <a:lnTo>
                    <a:pt x="0" y="14"/>
                  </a:lnTo>
                  <a:lnTo>
                    <a:pt x="11" y="3"/>
                  </a:lnTo>
                  <a:lnTo>
                    <a:pt x="51" y="0"/>
                  </a:lnTo>
                  <a:lnTo>
                    <a:pt x="52" y="17"/>
                  </a:lnTo>
                  <a:lnTo>
                    <a:pt x="58" y="17"/>
                  </a:lnTo>
                  <a:lnTo>
                    <a:pt x="59" y="31"/>
                  </a:lnTo>
                  <a:lnTo>
                    <a:pt x="58" y="32"/>
                  </a:lnTo>
                  <a:lnTo>
                    <a:pt x="58" y="39"/>
                  </a:lnTo>
                  <a:lnTo>
                    <a:pt x="54" y="41"/>
                  </a:lnTo>
                  <a:lnTo>
                    <a:pt x="56" y="55"/>
                  </a:lnTo>
                  <a:lnTo>
                    <a:pt x="41" y="56"/>
                  </a:lnTo>
                  <a:lnTo>
                    <a:pt x="34" y="65"/>
                  </a:lnTo>
                  <a:lnTo>
                    <a:pt x="30" y="77"/>
                  </a:lnTo>
                  <a:lnTo>
                    <a:pt x="29" y="82"/>
                  </a:lnTo>
                  <a:lnTo>
                    <a:pt x="23" y="85"/>
                  </a:lnTo>
                  <a:lnTo>
                    <a:pt x="15" y="89"/>
                  </a:lnTo>
                  <a:lnTo>
                    <a:pt x="8" y="9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01" name="Freeform 2033"/>
            <p:cNvSpPr>
              <a:spLocks/>
            </p:cNvSpPr>
            <p:nvPr/>
          </p:nvSpPr>
          <p:spPr bwMode="auto">
            <a:xfrm>
              <a:off x="3046" y="2017"/>
              <a:ext cx="24" cy="24"/>
            </a:xfrm>
            <a:custGeom>
              <a:avLst/>
              <a:gdLst/>
              <a:ahLst/>
              <a:cxnLst>
                <a:cxn ang="0">
                  <a:pos x="12" y="60"/>
                </a:cxn>
                <a:cxn ang="0">
                  <a:pos x="5" y="60"/>
                </a:cxn>
                <a:cxn ang="0">
                  <a:pos x="3" y="46"/>
                </a:cxn>
                <a:cxn ang="0">
                  <a:pos x="7" y="44"/>
                </a:cxn>
                <a:cxn ang="0">
                  <a:pos x="7" y="37"/>
                </a:cxn>
                <a:cxn ang="0">
                  <a:pos x="8" y="36"/>
                </a:cxn>
                <a:cxn ang="0">
                  <a:pos x="7" y="22"/>
                </a:cxn>
                <a:cxn ang="0">
                  <a:pos x="1" y="22"/>
                </a:cxn>
                <a:cxn ang="0">
                  <a:pos x="0" y="5"/>
                </a:cxn>
                <a:cxn ang="0">
                  <a:pos x="36" y="2"/>
                </a:cxn>
                <a:cxn ang="0">
                  <a:pos x="56" y="0"/>
                </a:cxn>
                <a:cxn ang="0">
                  <a:pos x="61" y="46"/>
                </a:cxn>
                <a:cxn ang="0">
                  <a:pos x="12" y="51"/>
                </a:cxn>
                <a:cxn ang="0">
                  <a:pos x="12" y="60"/>
                </a:cxn>
              </a:cxnLst>
              <a:rect l="0" t="0" r="r" b="b"/>
              <a:pathLst>
                <a:path w="61" h="60">
                  <a:moveTo>
                    <a:pt x="12" y="60"/>
                  </a:moveTo>
                  <a:lnTo>
                    <a:pt x="5" y="60"/>
                  </a:lnTo>
                  <a:lnTo>
                    <a:pt x="3" y="46"/>
                  </a:lnTo>
                  <a:lnTo>
                    <a:pt x="7" y="44"/>
                  </a:lnTo>
                  <a:lnTo>
                    <a:pt x="7" y="37"/>
                  </a:lnTo>
                  <a:lnTo>
                    <a:pt x="8" y="36"/>
                  </a:lnTo>
                  <a:lnTo>
                    <a:pt x="7" y="22"/>
                  </a:lnTo>
                  <a:lnTo>
                    <a:pt x="1" y="22"/>
                  </a:lnTo>
                  <a:lnTo>
                    <a:pt x="0" y="5"/>
                  </a:lnTo>
                  <a:lnTo>
                    <a:pt x="36" y="2"/>
                  </a:lnTo>
                  <a:lnTo>
                    <a:pt x="56" y="0"/>
                  </a:lnTo>
                  <a:lnTo>
                    <a:pt x="61" y="46"/>
                  </a:lnTo>
                  <a:lnTo>
                    <a:pt x="12" y="51"/>
                  </a:lnTo>
                  <a:lnTo>
                    <a:pt x="12" y="6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02" name="Freeform 2034"/>
            <p:cNvSpPr>
              <a:spLocks/>
            </p:cNvSpPr>
            <p:nvPr/>
          </p:nvSpPr>
          <p:spPr bwMode="auto">
            <a:xfrm>
              <a:off x="3068" y="2015"/>
              <a:ext cx="23" cy="23"/>
            </a:xfrm>
            <a:custGeom>
              <a:avLst/>
              <a:gdLst/>
              <a:ahLst/>
              <a:cxnLst>
                <a:cxn ang="0">
                  <a:pos x="56" y="53"/>
                </a:cxn>
                <a:cxn ang="0">
                  <a:pos x="26" y="56"/>
                </a:cxn>
                <a:cxn ang="0">
                  <a:pos x="7" y="58"/>
                </a:cxn>
                <a:cxn ang="0">
                  <a:pos x="5" y="51"/>
                </a:cxn>
                <a:cxn ang="0">
                  <a:pos x="0" y="5"/>
                </a:cxn>
                <a:cxn ang="0">
                  <a:pos x="34" y="1"/>
                </a:cxn>
                <a:cxn ang="0">
                  <a:pos x="51" y="0"/>
                </a:cxn>
                <a:cxn ang="0">
                  <a:pos x="55" y="37"/>
                </a:cxn>
                <a:cxn ang="0">
                  <a:pos x="56" y="53"/>
                </a:cxn>
              </a:cxnLst>
              <a:rect l="0" t="0" r="r" b="b"/>
              <a:pathLst>
                <a:path w="56" h="58">
                  <a:moveTo>
                    <a:pt x="56" y="53"/>
                  </a:moveTo>
                  <a:lnTo>
                    <a:pt x="26" y="56"/>
                  </a:lnTo>
                  <a:lnTo>
                    <a:pt x="7" y="58"/>
                  </a:lnTo>
                  <a:lnTo>
                    <a:pt x="5" y="51"/>
                  </a:lnTo>
                  <a:lnTo>
                    <a:pt x="0" y="5"/>
                  </a:lnTo>
                  <a:lnTo>
                    <a:pt x="34" y="1"/>
                  </a:lnTo>
                  <a:lnTo>
                    <a:pt x="51" y="0"/>
                  </a:lnTo>
                  <a:lnTo>
                    <a:pt x="55" y="37"/>
                  </a:lnTo>
                  <a:lnTo>
                    <a:pt x="56" y="5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03" name="Freeform 2035"/>
            <p:cNvSpPr>
              <a:spLocks/>
            </p:cNvSpPr>
            <p:nvPr/>
          </p:nvSpPr>
          <p:spPr bwMode="auto">
            <a:xfrm>
              <a:off x="1665" y="1461"/>
              <a:ext cx="546" cy="347"/>
            </a:xfrm>
            <a:custGeom>
              <a:avLst/>
              <a:gdLst/>
              <a:ahLst/>
              <a:cxnLst>
                <a:cxn ang="0">
                  <a:pos x="422" y="816"/>
                </a:cxn>
                <a:cxn ang="0">
                  <a:pos x="420" y="831"/>
                </a:cxn>
                <a:cxn ang="0">
                  <a:pos x="403" y="830"/>
                </a:cxn>
                <a:cxn ang="0">
                  <a:pos x="379" y="833"/>
                </a:cxn>
                <a:cxn ang="0">
                  <a:pos x="353" y="825"/>
                </a:cxn>
                <a:cxn ang="0">
                  <a:pos x="331" y="819"/>
                </a:cxn>
                <a:cxn ang="0">
                  <a:pos x="314" y="823"/>
                </a:cxn>
                <a:cxn ang="0">
                  <a:pos x="290" y="823"/>
                </a:cxn>
                <a:cxn ang="0">
                  <a:pos x="259" y="819"/>
                </a:cxn>
                <a:cxn ang="0">
                  <a:pos x="247" y="833"/>
                </a:cxn>
                <a:cxn ang="0">
                  <a:pos x="234" y="816"/>
                </a:cxn>
                <a:cxn ang="0">
                  <a:pos x="229" y="794"/>
                </a:cxn>
                <a:cxn ang="0">
                  <a:pos x="229" y="767"/>
                </a:cxn>
                <a:cxn ang="0">
                  <a:pos x="205" y="755"/>
                </a:cxn>
                <a:cxn ang="0">
                  <a:pos x="193" y="726"/>
                </a:cxn>
                <a:cxn ang="0">
                  <a:pos x="200" y="709"/>
                </a:cxn>
                <a:cxn ang="0">
                  <a:pos x="191" y="697"/>
                </a:cxn>
                <a:cxn ang="0">
                  <a:pos x="183" y="678"/>
                </a:cxn>
                <a:cxn ang="0">
                  <a:pos x="174" y="642"/>
                </a:cxn>
                <a:cxn ang="0">
                  <a:pos x="171" y="623"/>
                </a:cxn>
                <a:cxn ang="0">
                  <a:pos x="165" y="601"/>
                </a:cxn>
                <a:cxn ang="0">
                  <a:pos x="155" y="591"/>
                </a:cxn>
                <a:cxn ang="0">
                  <a:pos x="143" y="604"/>
                </a:cxn>
                <a:cxn ang="0">
                  <a:pos x="123" y="609"/>
                </a:cxn>
                <a:cxn ang="0">
                  <a:pos x="107" y="615"/>
                </a:cxn>
                <a:cxn ang="0">
                  <a:pos x="90" y="599"/>
                </a:cxn>
                <a:cxn ang="0">
                  <a:pos x="97" y="580"/>
                </a:cxn>
                <a:cxn ang="0">
                  <a:pos x="101" y="558"/>
                </a:cxn>
                <a:cxn ang="0">
                  <a:pos x="116" y="551"/>
                </a:cxn>
                <a:cxn ang="0">
                  <a:pos x="111" y="529"/>
                </a:cxn>
                <a:cxn ang="0">
                  <a:pos x="114" y="510"/>
                </a:cxn>
                <a:cxn ang="0">
                  <a:pos x="121" y="500"/>
                </a:cxn>
                <a:cxn ang="0">
                  <a:pos x="131" y="464"/>
                </a:cxn>
                <a:cxn ang="0">
                  <a:pos x="143" y="446"/>
                </a:cxn>
                <a:cxn ang="0">
                  <a:pos x="136" y="422"/>
                </a:cxn>
                <a:cxn ang="0">
                  <a:pos x="114" y="413"/>
                </a:cxn>
                <a:cxn ang="0">
                  <a:pos x="99" y="405"/>
                </a:cxn>
                <a:cxn ang="0">
                  <a:pos x="89" y="386"/>
                </a:cxn>
                <a:cxn ang="0">
                  <a:pos x="84" y="358"/>
                </a:cxn>
                <a:cxn ang="0">
                  <a:pos x="70" y="333"/>
                </a:cxn>
                <a:cxn ang="0">
                  <a:pos x="54" y="302"/>
                </a:cxn>
                <a:cxn ang="0">
                  <a:pos x="32" y="283"/>
                </a:cxn>
                <a:cxn ang="0">
                  <a:pos x="13" y="263"/>
                </a:cxn>
                <a:cxn ang="0">
                  <a:pos x="22" y="254"/>
                </a:cxn>
                <a:cxn ang="0">
                  <a:pos x="24" y="229"/>
                </a:cxn>
                <a:cxn ang="0">
                  <a:pos x="15" y="200"/>
                </a:cxn>
                <a:cxn ang="0">
                  <a:pos x="2" y="169"/>
                </a:cxn>
                <a:cxn ang="0">
                  <a:pos x="181" y="31"/>
                </a:cxn>
                <a:cxn ang="0">
                  <a:pos x="760" y="130"/>
                </a:cxn>
                <a:cxn ang="0">
                  <a:pos x="1366" y="198"/>
                </a:cxn>
                <a:cxn ang="0">
                  <a:pos x="1344" y="475"/>
                </a:cxn>
                <a:cxn ang="0">
                  <a:pos x="1323" y="719"/>
                </a:cxn>
                <a:cxn ang="0">
                  <a:pos x="1187" y="855"/>
                </a:cxn>
                <a:cxn ang="0">
                  <a:pos x="767" y="808"/>
                </a:cxn>
                <a:cxn ang="0">
                  <a:pos x="481" y="765"/>
                </a:cxn>
                <a:cxn ang="0">
                  <a:pos x="459" y="842"/>
                </a:cxn>
                <a:cxn ang="0">
                  <a:pos x="451" y="825"/>
                </a:cxn>
                <a:cxn ang="0">
                  <a:pos x="442" y="809"/>
                </a:cxn>
                <a:cxn ang="0">
                  <a:pos x="432" y="808"/>
                </a:cxn>
              </a:cxnLst>
              <a:rect l="0" t="0" r="r" b="b"/>
              <a:pathLst>
                <a:path w="1366" h="867">
                  <a:moveTo>
                    <a:pt x="423" y="806"/>
                  </a:moveTo>
                  <a:lnTo>
                    <a:pt x="422" y="808"/>
                  </a:lnTo>
                  <a:lnTo>
                    <a:pt x="423" y="813"/>
                  </a:lnTo>
                  <a:lnTo>
                    <a:pt x="423" y="814"/>
                  </a:lnTo>
                  <a:lnTo>
                    <a:pt x="422" y="816"/>
                  </a:lnTo>
                  <a:lnTo>
                    <a:pt x="418" y="816"/>
                  </a:lnTo>
                  <a:lnTo>
                    <a:pt x="418" y="819"/>
                  </a:lnTo>
                  <a:lnTo>
                    <a:pt x="415" y="825"/>
                  </a:lnTo>
                  <a:lnTo>
                    <a:pt x="417" y="831"/>
                  </a:lnTo>
                  <a:lnTo>
                    <a:pt x="420" y="831"/>
                  </a:lnTo>
                  <a:lnTo>
                    <a:pt x="420" y="835"/>
                  </a:lnTo>
                  <a:lnTo>
                    <a:pt x="418" y="833"/>
                  </a:lnTo>
                  <a:lnTo>
                    <a:pt x="417" y="835"/>
                  </a:lnTo>
                  <a:lnTo>
                    <a:pt x="408" y="830"/>
                  </a:lnTo>
                  <a:lnTo>
                    <a:pt x="403" y="830"/>
                  </a:lnTo>
                  <a:lnTo>
                    <a:pt x="394" y="828"/>
                  </a:lnTo>
                  <a:lnTo>
                    <a:pt x="389" y="830"/>
                  </a:lnTo>
                  <a:lnTo>
                    <a:pt x="384" y="831"/>
                  </a:lnTo>
                  <a:lnTo>
                    <a:pt x="381" y="831"/>
                  </a:lnTo>
                  <a:lnTo>
                    <a:pt x="379" y="833"/>
                  </a:lnTo>
                  <a:lnTo>
                    <a:pt x="372" y="823"/>
                  </a:lnTo>
                  <a:lnTo>
                    <a:pt x="364" y="823"/>
                  </a:lnTo>
                  <a:lnTo>
                    <a:pt x="358" y="825"/>
                  </a:lnTo>
                  <a:lnTo>
                    <a:pt x="353" y="823"/>
                  </a:lnTo>
                  <a:lnTo>
                    <a:pt x="353" y="825"/>
                  </a:lnTo>
                  <a:lnTo>
                    <a:pt x="348" y="823"/>
                  </a:lnTo>
                  <a:lnTo>
                    <a:pt x="343" y="825"/>
                  </a:lnTo>
                  <a:lnTo>
                    <a:pt x="341" y="823"/>
                  </a:lnTo>
                  <a:lnTo>
                    <a:pt x="333" y="821"/>
                  </a:lnTo>
                  <a:lnTo>
                    <a:pt x="331" y="819"/>
                  </a:lnTo>
                  <a:lnTo>
                    <a:pt x="329" y="814"/>
                  </a:lnTo>
                  <a:lnTo>
                    <a:pt x="326" y="814"/>
                  </a:lnTo>
                  <a:lnTo>
                    <a:pt x="323" y="818"/>
                  </a:lnTo>
                  <a:lnTo>
                    <a:pt x="316" y="818"/>
                  </a:lnTo>
                  <a:lnTo>
                    <a:pt x="314" y="823"/>
                  </a:lnTo>
                  <a:lnTo>
                    <a:pt x="311" y="831"/>
                  </a:lnTo>
                  <a:lnTo>
                    <a:pt x="304" y="830"/>
                  </a:lnTo>
                  <a:lnTo>
                    <a:pt x="300" y="826"/>
                  </a:lnTo>
                  <a:lnTo>
                    <a:pt x="295" y="826"/>
                  </a:lnTo>
                  <a:lnTo>
                    <a:pt x="290" y="823"/>
                  </a:lnTo>
                  <a:lnTo>
                    <a:pt x="276" y="819"/>
                  </a:lnTo>
                  <a:lnTo>
                    <a:pt x="271" y="816"/>
                  </a:lnTo>
                  <a:lnTo>
                    <a:pt x="268" y="818"/>
                  </a:lnTo>
                  <a:lnTo>
                    <a:pt x="263" y="818"/>
                  </a:lnTo>
                  <a:lnTo>
                    <a:pt x="259" y="819"/>
                  </a:lnTo>
                  <a:lnTo>
                    <a:pt x="254" y="826"/>
                  </a:lnTo>
                  <a:lnTo>
                    <a:pt x="256" y="830"/>
                  </a:lnTo>
                  <a:lnTo>
                    <a:pt x="254" y="835"/>
                  </a:lnTo>
                  <a:lnTo>
                    <a:pt x="251" y="837"/>
                  </a:lnTo>
                  <a:lnTo>
                    <a:pt x="247" y="833"/>
                  </a:lnTo>
                  <a:lnTo>
                    <a:pt x="247" y="830"/>
                  </a:lnTo>
                  <a:lnTo>
                    <a:pt x="241" y="826"/>
                  </a:lnTo>
                  <a:lnTo>
                    <a:pt x="237" y="819"/>
                  </a:lnTo>
                  <a:lnTo>
                    <a:pt x="234" y="819"/>
                  </a:lnTo>
                  <a:lnTo>
                    <a:pt x="234" y="816"/>
                  </a:lnTo>
                  <a:lnTo>
                    <a:pt x="234" y="811"/>
                  </a:lnTo>
                  <a:lnTo>
                    <a:pt x="235" y="808"/>
                  </a:lnTo>
                  <a:lnTo>
                    <a:pt x="234" y="802"/>
                  </a:lnTo>
                  <a:lnTo>
                    <a:pt x="234" y="799"/>
                  </a:lnTo>
                  <a:lnTo>
                    <a:pt x="229" y="794"/>
                  </a:lnTo>
                  <a:lnTo>
                    <a:pt x="234" y="787"/>
                  </a:lnTo>
                  <a:lnTo>
                    <a:pt x="234" y="779"/>
                  </a:lnTo>
                  <a:lnTo>
                    <a:pt x="230" y="775"/>
                  </a:lnTo>
                  <a:lnTo>
                    <a:pt x="232" y="772"/>
                  </a:lnTo>
                  <a:lnTo>
                    <a:pt x="229" y="767"/>
                  </a:lnTo>
                  <a:lnTo>
                    <a:pt x="229" y="763"/>
                  </a:lnTo>
                  <a:lnTo>
                    <a:pt x="218" y="751"/>
                  </a:lnTo>
                  <a:lnTo>
                    <a:pt x="217" y="751"/>
                  </a:lnTo>
                  <a:lnTo>
                    <a:pt x="208" y="756"/>
                  </a:lnTo>
                  <a:lnTo>
                    <a:pt x="205" y="755"/>
                  </a:lnTo>
                  <a:lnTo>
                    <a:pt x="205" y="749"/>
                  </a:lnTo>
                  <a:lnTo>
                    <a:pt x="198" y="744"/>
                  </a:lnTo>
                  <a:lnTo>
                    <a:pt x="195" y="741"/>
                  </a:lnTo>
                  <a:lnTo>
                    <a:pt x="191" y="727"/>
                  </a:lnTo>
                  <a:lnTo>
                    <a:pt x="193" y="726"/>
                  </a:lnTo>
                  <a:lnTo>
                    <a:pt x="196" y="726"/>
                  </a:lnTo>
                  <a:lnTo>
                    <a:pt x="198" y="724"/>
                  </a:lnTo>
                  <a:lnTo>
                    <a:pt x="200" y="717"/>
                  </a:lnTo>
                  <a:lnTo>
                    <a:pt x="200" y="712"/>
                  </a:lnTo>
                  <a:lnTo>
                    <a:pt x="200" y="709"/>
                  </a:lnTo>
                  <a:lnTo>
                    <a:pt x="196" y="705"/>
                  </a:lnTo>
                  <a:lnTo>
                    <a:pt x="196" y="703"/>
                  </a:lnTo>
                  <a:lnTo>
                    <a:pt x="193" y="702"/>
                  </a:lnTo>
                  <a:lnTo>
                    <a:pt x="195" y="697"/>
                  </a:lnTo>
                  <a:lnTo>
                    <a:pt x="191" y="697"/>
                  </a:lnTo>
                  <a:lnTo>
                    <a:pt x="188" y="693"/>
                  </a:lnTo>
                  <a:lnTo>
                    <a:pt x="189" y="691"/>
                  </a:lnTo>
                  <a:lnTo>
                    <a:pt x="186" y="688"/>
                  </a:lnTo>
                  <a:lnTo>
                    <a:pt x="188" y="683"/>
                  </a:lnTo>
                  <a:lnTo>
                    <a:pt x="183" y="678"/>
                  </a:lnTo>
                  <a:lnTo>
                    <a:pt x="179" y="668"/>
                  </a:lnTo>
                  <a:lnTo>
                    <a:pt x="179" y="666"/>
                  </a:lnTo>
                  <a:lnTo>
                    <a:pt x="176" y="657"/>
                  </a:lnTo>
                  <a:lnTo>
                    <a:pt x="177" y="647"/>
                  </a:lnTo>
                  <a:lnTo>
                    <a:pt x="174" y="642"/>
                  </a:lnTo>
                  <a:lnTo>
                    <a:pt x="174" y="635"/>
                  </a:lnTo>
                  <a:lnTo>
                    <a:pt x="176" y="630"/>
                  </a:lnTo>
                  <a:lnTo>
                    <a:pt x="177" y="625"/>
                  </a:lnTo>
                  <a:lnTo>
                    <a:pt x="176" y="623"/>
                  </a:lnTo>
                  <a:lnTo>
                    <a:pt x="171" y="623"/>
                  </a:lnTo>
                  <a:lnTo>
                    <a:pt x="176" y="611"/>
                  </a:lnTo>
                  <a:lnTo>
                    <a:pt x="174" y="608"/>
                  </a:lnTo>
                  <a:lnTo>
                    <a:pt x="171" y="606"/>
                  </a:lnTo>
                  <a:lnTo>
                    <a:pt x="165" y="604"/>
                  </a:lnTo>
                  <a:lnTo>
                    <a:pt x="165" y="601"/>
                  </a:lnTo>
                  <a:lnTo>
                    <a:pt x="164" y="598"/>
                  </a:lnTo>
                  <a:lnTo>
                    <a:pt x="164" y="594"/>
                  </a:lnTo>
                  <a:lnTo>
                    <a:pt x="160" y="592"/>
                  </a:lnTo>
                  <a:lnTo>
                    <a:pt x="160" y="589"/>
                  </a:lnTo>
                  <a:lnTo>
                    <a:pt x="155" y="591"/>
                  </a:lnTo>
                  <a:lnTo>
                    <a:pt x="154" y="592"/>
                  </a:lnTo>
                  <a:lnTo>
                    <a:pt x="154" y="596"/>
                  </a:lnTo>
                  <a:lnTo>
                    <a:pt x="154" y="598"/>
                  </a:lnTo>
                  <a:lnTo>
                    <a:pt x="148" y="599"/>
                  </a:lnTo>
                  <a:lnTo>
                    <a:pt x="143" y="604"/>
                  </a:lnTo>
                  <a:lnTo>
                    <a:pt x="138" y="606"/>
                  </a:lnTo>
                  <a:lnTo>
                    <a:pt x="136" y="609"/>
                  </a:lnTo>
                  <a:lnTo>
                    <a:pt x="131" y="609"/>
                  </a:lnTo>
                  <a:lnTo>
                    <a:pt x="128" y="613"/>
                  </a:lnTo>
                  <a:lnTo>
                    <a:pt x="123" y="609"/>
                  </a:lnTo>
                  <a:lnTo>
                    <a:pt x="121" y="615"/>
                  </a:lnTo>
                  <a:lnTo>
                    <a:pt x="119" y="618"/>
                  </a:lnTo>
                  <a:lnTo>
                    <a:pt x="111" y="621"/>
                  </a:lnTo>
                  <a:lnTo>
                    <a:pt x="109" y="620"/>
                  </a:lnTo>
                  <a:lnTo>
                    <a:pt x="107" y="615"/>
                  </a:lnTo>
                  <a:lnTo>
                    <a:pt x="102" y="611"/>
                  </a:lnTo>
                  <a:lnTo>
                    <a:pt x="101" y="608"/>
                  </a:lnTo>
                  <a:lnTo>
                    <a:pt x="99" y="603"/>
                  </a:lnTo>
                  <a:lnTo>
                    <a:pt x="94" y="603"/>
                  </a:lnTo>
                  <a:lnTo>
                    <a:pt x="90" y="599"/>
                  </a:lnTo>
                  <a:lnTo>
                    <a:pt x="87" y="601"/>
                  </a:lnTo>
                  <a:lnTo>
                    <a:pt x="90" y="592"/>
                  </a:lnTo>
                  <a:lnTo>
                    <a:pt x="89" y="587"/>
                  </a:lnTo>
                  <a:lnTo>
                    <a:pt x="97" y="586"/>
                  </a:lnTo>
                  <a:lnTo>
                    <a:pt x="97" y="580"/>
                  </a:lnTo>
                  <a:lnTo>
                    <a:pt x="99" y="579"/>
                  </a:lnTo>
                  <a:lnTo>
                    <a:pt x="95" y="572"/>
                  </a:lnTo>
                  <a:lnTo>
                    <a:pt x="95" y="568"/>
                  </a:lnTo>
                  <a:lnTo>
                    <a:pt x="94" y="565"/>
                  </a:lnTo>
                  <a:lnTo>
                    <a:pt x="101" y="558"/>
                  </a:lnTo>
                  <a:lnTo>
                    <a:pt x="104" y="553"/>
                  </a:lnTo>
                  <a:lnTo>
                    <a:pt x="106" y="555"/>
                  </a:lnTo>
                  <a:lnTo>
                    <a:pt x="111" y="553"/>
                  </a:lnTo>
                  <a:lnTo>
                    <a:pt x="114" y="555"/>
                  </a:lnTo>
                  <a:lnTo>
                    <a:pt x="116" y="551"/>
                  </a:lnTo>
                  <a:lnTo>
                    <a:pt x="116" y="545"/>
                  </a:lnTo>
                  <a:lnTo>
                    <a:pt x="114" y="541"/>
                  </a:lnTo>
                  <a:lnTo>
                    <a:pt x="118" y="538"/>
                  </a:lnTo>
                  <a:lnTo>
                    <a:pt x="118" y="534"/>
                  </a:lnTo>
                  <a:lnTo>
                    <a:pt x="111" y="529"/>
                  </a:lnTo>
                  <a:lnTo>
                    <a:pt x="113" y="526"/>
                  </a:lnTo>
                  <a:lnTo>
                    <a:pt x="109" y="524"/>
                  </a:lnTo>
                  <a:lnTo>
                    <a:pt x="114" y="521"/>
                  </a:lnTo>
                  <a:lnTo>
                    <a:pt x="116" y="516"/>
                  </a:lnTo>
                  <a:lnTo>
                    <a:pt x="114" y="510"/>
                  </a:lnTo>
                  <a:lnTo>
                    <a:pt x="111" y="509"/>
                  </a:lnTo>
                  <a:lnTo>
                    <a:pt x="111" y="505"/>
                  </a:lnTo>
                  <a:lnTo>
                    <a:pt x="113" y="502"/>
                  </a:lnTo>
                  <a:lnTo>
                    <a:pt x="118" y="502"/>
                  </a:lnTo>
                  <a:lnTo>
                    <a:pt x="121" y="500"/>
                  </a:lnTo>
                  <a:lnTo>
                    <a:pt x="123" y="492"/>
                  </a:lnTo>
                  <a:lnTo>
                    <a:pt x="119" y="488"/>
                  </a:lnTo>
                  <a:lnTo>
                    <a:pt x="119" y="487"/>
                  </a:lnTo>
                  <a:lnTo>
                    <a:pt x="126" y="481"/>
                  </a:lnTo>
                  <a:lnTo>
                    <a:pt x="131" y="464"/>
                  </a:lnTo>
                  <a:lnTo>
                    <a:pt x="133" y="464"/>
                  </a:lnTo>
                  <a:lnTo>
                    <a:pt x="136" y="459"/>
                  </a:lnTo>
                  <a:lnTo>
                    <a:pt x="135" y="449"/>
                  </a:lnTo>
                  <a:lnTo>
                    <a:pt x="142" y="447"/>
                  </a:lnTo>
                  <a:lnTo>
                    <a:pt x="143" y="446"/>
                  </a:lnTo>
                  <a:lnTo>
                    <a:pt x="145" y="434"/>
                  </a:lnTo>
                  <a:lnTo>
                    <a:pt x="148" y="428"/>
                  </a:lnTo>
                  <a:lnTo>
                    <a:pt x="148" y="423"/>
                  </a:lnTo>
                  <a:lnTo>
                    <a:pt x="143" y="422"/>
                  </a:lnTo>
                  <a:lnTo>
                    <a:pt x="136" y="422"/>
                  </a:lnTo>
                  <a:lnTo>
                    <a:pt x="131" y="425"/>
                  </a:lnTo>
                  <a:lnTo>
                    <a:pt x="124" y="422"/>
                  </a:lnTo>
                  <a:lnTo>
                    <a:pt x="116" y="422"/>
                  </a:lnTo>
                  <a:lnTo>
                    <a:pt x="114" y="415"/>
                  </a:lnTo>
                  <a:lnTo>
                    <a:pt x="114" y="413"/>
                  </a:lnTo>
                  <a:lnTo>
                    <a:pt x="116" y="411"/>
                  </a:lnTo>
                  <a:lnTo>
                    <a:pt x="113" y="403"/>
                  </a:lnTo>
                  <a:lnTo>
                    <a:pt x="109" y="403"/>
                  </a:lnTo>
                  <a:lnTo>
                    <a:pt x="102" y="408"/>
                  </a:lnTo>
                  <a:lnTo>
                    <a:pt x="99" y="405"/>
                  </a:lnTo>
                  <a:lnTo>
                    <a:pt x="101" y="396"/>
                  </a:lnTo>
                  <a:lnTo>
                    <a:pt x="101" y="394"/>
                  </a:lnTo>
                  <a:lnTo>
                    <a:pt x="95" y="393"/>
                  </a:lnTo>
                  <a:lnTo>
                    <a:pt x="92" y="387"/>
                  </a:lnTo>
                  <a:lnTo>
                    <a:pt x="89" y="386"/>
                  </a:lnTo>
                  <a:lnTo>
                    <a:pt x="85" y="377"/>
                  </a:lnTo>
                  <a:lnTo>
                    <a:pt x="87" y="370"/>
                  </a:lnTo>
                  <a:lnTo>
                    <a:pt x="90" y="369"/>
                  </a:lnTo>
                  <a:lnTo>
                    <a:pt x="85" y="364"/>
                  </a:lnTo>
                  <a:lnTo>
                    <a:pt x="84" y="358"/>
                  </a:lnTo>
                  <a:lnTo>
                    <a:pt x="78" y="357"/>
                  </a:lnTo>
                  <a:lnTo>
                    <a:pt x="77" y="355"/>
                  </a:lnTo>
                  <a:lnTo>
                    <a:pt x="77" y="345"/>
                  </a:lnTo>
                  <a:lnTo>
                    <a:pt x="72" y="338"/>
                  </a:lnTo>
                  <a:lnTo>
                    <a:pt x="70" y="333"/>
                  </a:lnTo>
                  <a:lnTo>
                    <a:pt x="68" y="331"/>
                  </a:lnTo>
                  <a:lnTo>
                    <a:pt x="66" y="326"/>
                  </a:lnTo>
                  <a:lnTo>
                    <a:pt x="56" y="316"/>
                  </a:lnTo>
                  <a:lnTo>
                    <a:pt x="56" y="304"/>
                  </a:lnTo>
                  <a:lnTo>
                    <a:pt x="54" y="302"/>
                  </a:lnTo>
                  <a:lnTo>
                    <a:pt x="48" y="299"/>
                  </a:lnTo>
                  <a:lnTo>
                    <a:pt x="46" y="297"/>
                  </a:lnTo>
                  <a:lnTo>
                    <a:pt x="37" y="294"/>
                  </a:lnTo>
                  <a:lnTo>
                    <a:pt x="36" y="292"/>
                  </a:lnTo>
                  <a:lnTo>
                    <a:pt x="32" y="283"/>
                  </a:lnTo>
                  <a:lnTo>
                    <a:pt x="29" y="276"/>
                  </a:lnTo>
                  <a:lnTo>
                    <a:pt x="25" y="275"/>
                  </a:lnTo>
                  <a:lnTo>
                    <a:pt x="22" y="270"/>
                  </a:lnTo>
                  <a:lnTo>
                    <a:pt x="13" y="265"/>
                  </a:lnTo>
                  <a:lnTo>
                    <a:pt x="13" y="263"/>
                  </a:lnTo>
                  <a:lnTo>
                    <a:pt x="17" y="261"/>
                  </a:lnTo>
                  <a:lnTo>
                    <a:pt x="25" y="263"/>
                  </a:lnTo>
                  <a:lnTo>
                    <a:pt x="27" y="261"/>
                  </a:lnTo>
                  <a:lnTo>
                    <a:pt x="27" y="258"/>
                  </a:lnTo>
                  <a:lnTo>
                    <a:pt x="22" y="254"/>
                  </a:lnTo>
                  <a:lnTo>
                    <a:pt x="22" y="249"/>
                  </a:lnTo>
                  <a:lnTo>
                    <a:pt x="19" y="246"/>
                  </a:lnTo>
                  <a:lnTo>
                    <a:pt x="25" y="239"/>
                  </a:lnTo>
                  <a:lnTo>
                    <a:pt x="27" y="234"/>
                  </a:lnTo>
                  <a:lnTo>
                    <a:pt x="24" y="229"/>
                  </a:lnTo>
                  <a:lnTo>
                    <a:pt x="25" y="220"/>
                  </a:lnTo>
                  <a:lnTo>
                    <a:pt x="20" y="217"/>
                  </a:lnTo>
                  <a:lnTo>
                    <a:pt x="20" y="210"/>
                  </a:lnTo>
                  <a:lnTo>
                    <a:pt x="15" y="208"/>
                  </a:lnTo>
                  <a:lnTo>
                    <a:pt x="15" y="200"/>
                  </a:lnTo>
                  <a:lnTo>
                    <a:pt x="15" y="195"/>
                  </a:lnTo>
                  <a:lnTo>
                    <a:pt x="12" y="193"/>
                  </a:lnTo>
                  <a:lnTo>
                    <a:pt x="8" y="188"/>
                  </a:lnTo>
                  <a:lnTo>
                    <a:pt x="3" y="176"/>
                  </a:lnTo>
                  <a:lnTo>
                    <a:pt x="2" y="169"/>
                  </a:lnTo>
                  <a:lnTo>
                    <a:pt x="0" y="167"/>
                  </a:lnTo>
                  <a:lnTo>
                    <a:pt x="7" y="128"/>
                  </a:lnTo>
                  <a:lnTo>
                    <a:pt x="17" y="82"/>
                  </a:lnTo>
                  <a:lnTo>
                    <a:pt x="34" y="0"/>
                  </a:lnTo>
                  <a:lnTo>
                    <a:pt x="181" y="31"/>
                  </a:lnTo>
                  <a:lnTo>
                    <a:pt x="254" y="44"/>
                  </a:lnTo>
                  <a:lnTo>
                    <a:pt x="461" y="82"/>
                  </a:lnTo>
                  <a:lnTo>
                    <a:pt x="562" y="99"/>
                  </a:lnTo>
                  <a:lnTo>
                    <a:pt x="620" y="107"/>
                  </a:lnTo>
                  <a:lnTo>
                    <a:pt x="760" y="130"/>
                  </a:lnTo>
                  <a:lnTo>
                    <a:pt x="898" y="148"/>
                  </a:lnTo>
                  <a:lnTo>
                    <a:pt x="1016" y="162"/>
                  </a:lnTo>
                  <a:lnTo>
                    <a:pt x="1135" y="176"/>
                  </a:lnTo>
                  <a:lnTo>
                    <a:pt x="1253" y="188"/>
                  </a:lnTo>
                  <a:lnTo>
                    <a:pt x="1366" y="198"/>
                  </a:lnTo>
                  <a:lnTo>
                    <a:pt x="1361" y="256"/>
                  </a:lnTo>
                  <a:lnTo>
                    <a:pt x="1357" y="299"/>
                  </a:lnTo>
                  <a:lnTo>
                    <a:pt x="1352" y="364"/>
                  </a:lnTo>
                  <a:lnTo>
                    <a:pt x="1344" y="464"/>
                  </a:lnTo>
                  <a:lnTo>
                    <a:pt x="1344" y="475"/>
                  </a:lnTo>
                  <a:lnTo>
                    <a:pt x="1334" y="591"/>
                  </a:lnTo>
                  <a:lnTo>
                    <a:pt x="1332" y="608"/>
                  </a:lnTo>
                  <a:lnTo>
                    <a:pt x="1328" y="652"/>
                  </a:lnTo>
                  <a:lnTo>
                    <a:pt x="1323" y="709"/>
                  </a:lnTo>
                  <a:lnTo>
                    <a:pt x="1323" y="719"/>
                  </a:lnTo>
                  <a:lnTo>
                    <a:pt x="1315" y="830"/>
                  </a:lnTo>
                  <a:lnTo>
                    <a:pt x="1311" y="867"/>
                  </a:lnTo>
                  <a:lnTo>
                    <a:pt x="1310" y="867"/>
                  </a:lnTo>
                  <a:lnTo>
                    <a:pt x="1192" y="855"/>
                  </a:lnTo>
                  <a:lnTo>
                    <a:pt x="1187" y="855"/>
                  </a:lnTo>
                  <a:lnTo>
                    <a:pt x="1076" y="845"/>
                  </a:lnTo>
                  <a:lnTo>
                    <a:pt x="1048" y="842"/>
                  </a:lnTo>
                  <a:lnTo>
                    <a:pt x="854" y="818"/>
                  </a:lnTo>
                  <a:lnTo>
                    <a:pt x="811" y="813"/>
                  </a:lnTo>
                  <a:lnTo>
                    <a:pt x="767" y="808"/>
                  </a:lnTo>
                  <a:lnTo>
                    <a:pt x="628" y="787"/>
                  </a:lnTo>
                  <a:lnTo>
                    <a:pt x="606" y="784"/>
                  </a:lnTo>
                  <a:lnTo>
                    <a:pt x="558" y="777"/>
                  </a:lnTo>
                  <a:lnTo>
                    <a:pt x="555" y="779"/>
                  </a:lnTo>
                  <a:lnTo>
                    <a:pt x="481" y="765"/>
                  </a:lnTo>
                  <a:lnTo>
                    <a:pt x="473" y="821"/>
                  </a:lnTo>
                  <a:lnTo>
                    <a:pt x="468" y="852"/>
                  </a:lnTo>
                  <a:lnTo>
                    <a:pt x="463" y="850"/>
                  </a:lnTo>
                  <a:lnTo>
                    <a:pt x="459" y="847"/>
                  </a:lnTo>
                  <a:lnTo>
                    <a:pt x="459" y="842"/>
                  </a:lnTo>
                  <a:lnTo>
                    <a:pt x="454" y="838"/>
                  </a:lnTo>
                  <a:lnTo>
                    <a:pt x="454" y="835"/>
                  </a:lnTo>
                  <a:lnTo>
                    <a:pt x="449" y="833"/>
                  </a:lnTo>
                  <a:lnTo>
                    <a:pt x="449" y="828"/>
                  </a:lnTo>
                  <a:lnTo>
                    <a:pt x="451" y="825"/>
                  </a:lnTo>
                  <a:lnTo>
                    <a:pt x="451" y="825"/>
                  </a:lnTo>
                  <a:lnTo>
                    <a:pt x="446" y="819"/>
                  </a:lnTo>
                  <a:lnTo>
                    <a:pt x="447" y="814"/>
                  </a:lnTo>
                  <a:lnTo>
                    <a:pt x="444" y="813"/>
                  </a:lnTo>
                  <a:lnTo>
                    <a:pt x="442" y="809"/>
                  </a:lnTo>
                  <a:lnTo>
                    <a:pt x="442" y="806"/>
                  </a:lnTo>
                  <a:lnTo>
                    <a:pt x="439" y="804"/>
                  </a:lnTo>
                  <a:lnTo>
                    <a:pt x="437" y="801"/>
                  </a:lnTo>
                  <a:lnTo>
                    <a:pt x="435" y="802"/>
                  </a:lnTo>
                  <a:lnTo>
                    <a:pt x="432" y="808"/>
                  </a:lnTo>
                  <a:lnTo>
                    <a:pt x="427" y="806"/>
                  </a:lnTo>
                  <a:lnTo>
                    <a:pt x="423" y="806"/>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804" name="Freeform 2036"/>
            <p:cNvSpPr>
              <a:spLocks/>
            </p:cNvSpPr>
            <p:nvPr/>
          </p:nvSpPr>
          <p:spPr bwMode="auto">
            <a:xfrm>
              <a:off x="2194" y="1540"/>
              <a:ext cx="353" cy="220"/>
            </a:xfrm>
            <a:custGeom>
              <a:avLst/>
              <a:gdLst/>
              <a:ahLst/>
              <a:cxnLst>
                <a:cxn ang="0">
                  <a:pos x="509" y="541"/>
                </a:cxn>
                <a:cxn ang="0">
                  <a:pos x="241" y="528"/>
                </a:cxn>
                <a:cxn ang="0">
                  <a:pos x="0" y="511"/>
                </a:cxn>
                <a:cxn ang="0">
                  <a:pos x="11" y="393"/>
                </a:cxn>
                <a:cxn ang="0">
                  <a:pos x="29" y="166"/>
                </a:cxn>
                <a:cxn ang="0">
                  <a:pos x="43" y="0"/>
                </a:cxn>
                <a:cxn ang="0">
                  <a:pos x="330" y="20"/>
                </a:cxn>
                <a:cxn ang="0">
                  <a:pos x="610" y="32"/>
                </a:cxn>
                <a:cxn ang="0">
                  <a:pos x="810" y="49"/>
                </a:cxn>
                <a:cxn ang="0">
                  <a:pos x="813" y="68"/>
                </a:cxn>
                <a:cxn ang="0">
                  <a:pos x="817" y="73"/>
                </a:cxn>
                <a:cxn ang="0">
                  <a:pos x="818" y="80"/>
                </a:cxn>
                <a:cxn ang="0">
                  <a:pos x="820" y="89"/>
                </a:cxn>
                <a:cxn ang="0">
                  <a:pos x="820" y="99"/>
                </a:cxn>
                <a:cxn ang="0">
                  <a:pos x="818" y="106"/>
                </a:cxn>
                <a:cxn ang="0">
                  <a:pos x="815" y="111"/>
                </a:cxn>
                <a:cxn ang="0">
                  <a:pos x="817" y="114"/>
                </a:cxn>
                <a:cxn ang="0">
                  <a:pos x="818" y="118"/>
                </a:cxn>
                <a:cxn ang="0">
                  <a:pos x="820" y="135"/>
                </a:cxn>
                <a:cxn ang="0">
                  <a:pos x="818" y="137"/>
                </a:cxn>
                <a:cxn ang="0">
                  <a:pos x="818" y="142"/>
                </a:cxn>
                <a:cxn ang="0">
                  <a:pos x="818" y="150"/>
                </a:cxn>
                <a:cxn ang="0">
                  <a:pos x="820" y="154"/>
                </a:cxn>
                <a:cxn ang="0">
                  <a:pos x="820" y="157"/>
                </a:cxn>
                <a:cxn ang="0">
                  <a:pos x="818" y="160"/>
                </a:cxn>
                <a:cxn ang="0">
                  <a:pos x="817" y="167"/>
                </a:cxn>
                <a:cxn ang="0">
                  <a:pos x="817" y="172"/>
                </a:cxn>
                <a:cxn ang="0">
                  <a:pos x="820" y="178"/>
                </a:cxn>
                <a:cxn ang="0">
                  <a:pos x="818" y="184"/>
                </a:cxn>
                <a:cxn ang="0">
                  <a:pos x="825" y="196"/>
                </a:cxn>
                <a:cxn ang="0">
                  <a:pos x="830" y="225"/>
                </a:cxn>
                <a:cxn ang="0">
                  <a:pos x="834" y="236"/>
                </a:cxn>
                <a:cxn ang="0">
                  <a:pos x="840" y="253"/>
                </a:cxn>
                <a:cxn ang="0">
                  <a:pos x="849" y="271"/>
                </a:cxn>
                <a:cxn ang="0">
                  <a:pos x="847" y="285"/>
                </a:cxn>
                <a:cxn ang="0">
                  <a:pos x="847" y="299"/>
                </a:cxn>
                <a:cxn ang="0">
                  <a:pos x="851" y="307"/>
                </a:cxn>
                <a:cxn ang="0">
                  <a:pos x="849" y="319"/>
                </a:cxn>
                <a:cxn ang="0">
                  <a:pos x="851" y="331"/>
                </a:cxn>
                <a:cxn ang="0">
                  <a:pos x="852" y="357"/>
                </a:cxn>
                <a:cxn ang="0">
                  <a:pos x="851" y="370"/>
                </a:cxn>
                <a:cxn ang="0">
                  <a:pos x="854" y="377"/>
                </a:cxn>
                <a:cxn ang="0">
                  <a:pos x="856" y="384"/>
                </a:cxn>
                <a:cxn ang="0">
                  <a:pos x="856" y="394"/>
                </a:cxn>
                <a:cxn ang="0">
                  <a:pos x="856" y="411"/>
                </a:cxn>
                <a:cxn ang="0">
                  <a:pos x="854" y="434"/>
                </a:cxn>
                <a:cxn ang="0">
                  <a:pos x="859" y="440"/>
                </a:cxn>
                <a:cxn ang="0">
                  <a:pos x="864" y="468"/>
                </a:cxn>
                <a:cxn ang="0">
                  <a:pos x="875" y="481"/>
                </a:cxn>
                <a:cxn ang="0">
                  <a:pos x="878" y="504"/>
                </a:cxn>
                <a:cxn ang="0">
                  <a:pos x="881" y="524"/>
                </a:cxn>
                <a:cxn ang="0">
                  <a:pos x="880" y="551"/>
                </a:cxn>
                <a:cxn ang="0">
                  <a:pos x="709" y="550"/>
                </a:cxn>
              </a:cxnLst>
              <a:rect l="0" t="0" r="r" b="b"/>
              <a:pathLst>
                <a:path w="881" h="551">
                  <a:moveTo>
                    <a:pt x="625" y="546"/>
                  </a:moveTo>
                  <a:lnTo>
                    <a:pt x="593" y="545"/>
                  </a:lnTo>
                  <a:lnTo>
                    <a:pt x="509" y="541"/>
                  </a:lnTo>
                  <a:lnTo>
                    <a:pt x="490" y="541"/>
                  </a:lnTo>
                  <a:lnTo>
                    <a:pt x="415" y="538"/>
                  </a:lnTo>
                  <a:lnTo>
                    <a:pt x="241" y="528"/>
                  </a:lnTo>
                  <a:lnTo>
                    <a:pt x="130" y="521"/>
                  </a:lnTo>
                  <a:lnTo>
                    <a:pt x="125" y="521"/>
                  </a:lnTo>
                  <a:lnTo>
                    <a:pt x="0" y="511"/>
                  </a:lnTo>
                  <a:lnTo>
                    <a:pt x="5" y="454"/>
                  </a:lnTo>
                  <a:lnTo>
                    <a:pt x="9" y="410"/>
                  </a:lnTo>
                  <a:lnTo>
                    <a:pt x="11" y="393"/>
                  </a:lnTo>
                  <a:lnTo>
                    <a:pt x="21" y="277"/>
                  </a:lnTo>
                  <a:lnTo>
                    <a:pt x="21" y="266"/>
                  </a:lnTo>
                  <a:lnTo>
                    <a:pt x="29" y="166"/>
                  </a:lnTo>
                  <a:lnTo>
                    <a:pt x="34" y="101"/>
                  </a:lnTo>
                  <a:lnTo>
                    <a:pt x="38" y="58"/>
                  </a:lnTo>
                  <a:lnTo>
                    <a:pt x="43" y="0"/>
                  </a:lnTo>
                  <a:lnTo>
                    <a:pt x="168" y="10"/>
                  </a:lnTo>
                  <a:lnTo>
                    <a:pt x="270" y="17"/>
                  </a:lnTo>
                  <a:lnTo>
                    <a:pt x="330" y="20"/>
                  </a:lnTo>
                  <a:lnTo>
                    <a:pt x="477" y="27"/>
                  </a:lnTo>
                  <a:lnTo>
                    <a:pt x="550" y="31"/>
                  </a:lnTo>
                  <a:lnTo>
                    <a:pt x="610" y="32"/>
                  </a:lnTo>
                  <a:lnTo>
                    <a:pt x="729" y="36"/>
                  </a:lnTo>
                  <a:lnTo>
                    <a:pt x="808" y="37"/>
                  </a:lnTo>
                  <a:lnTo>
                    <a:pt x="810" y="49"/>
                  </a:lnTo>
                  <a:lnTo>
                    <a:pt x="815" y="58"/>
                  </a:lnTo>
                  <a:lnTo>
                    <a:pt x="815" y="65"/>
                  </a:lnTo>
                  <a:lnTo>
                    <a:pt x="813" y="68"/>
                  </a:lnTo>
                  <a:lnTo>
                    <a:pt x="815" y="68"/>
                  </a:lnTo>
                  <a:lnTo>
                    <a:pt x="815" y="70"/>
                  </a:lnTo>
                  <a:lnTo>
                    <a:pt x="817" y="73"/>
                  </a:lnTo>
                  <a:lnTo>
                    <a:pt x="818" y="77"/>
                  </a:lnTo>
                  <a:lnTo>
                    <a:pt x="817" y="78"/>
                  </a:lnTo>
                  <a:lnTo>
                    <a:pt x="818" y="80"/>
                  </a:lnTo>
                  <a:lnTo>
                    <a:pt x="818" y="84"/>
                  </a:lnTo>
                  <a:lnTo>
                    <a:pt x="822" y="85"/>
                  </a:lnTo>
                  <a:lnTo>
                    <a:pt x="820" y="89"/>
                  </a:lnTo>
                  <a:lnTo>
                    <a:pt x="823" y="92"/>
                  </a:lnTo>
                  <a:lnTo>
                    <a:pt x="822" y="99"/>
                  </a:lnTo>
                  <a:lnTo>
                    <a:pt x="820" y="99"/>
                  </a:lnTo>
                  <a:lnTo>
                    <a:pt x="820" y="101"/>
                  </a:lnTo>
                  <a:lnTo>
                    <a:pt x="817" y="102"/>
                  </a:lnTo>
                  <a:lnTo>
                    <a:pt x="818" y="106"/>
                  </a:lnTo>
                  <a:lnTo>
                    <a:pt x="817" y="108"/>
                  </a:lnTo>
                  <a:lnTo>
                    <a:pt x="817" y="109"/>
                  </a:lnTo>
                  <a:lnTo>
                    <a:pt x="815" y="111"/>
                  </a:lnTo>
                  <a:lnTo>
                    <a:pt x="817" y="113"/>
                  </a:lnTo>
                  <a:lnTo>
                    <a:pt x="815" y="113"/>
                  </a:lnTo>
                  <a:lnTo>
                    <a:pt x="817" y="114"/>
                  </a:lnTo>
                  <a:lnTo>
                    <a:pt x="818" y="114"/>
                  </a:lnTo>
                  <a:lnTo>
                    <a:pt x="817" y="118"/>
                  </a:lnTo>
                  <a:lnTo>
                    <a:pt x="818" y="118"/>
                  </a:lnTo>
                  <a:lnTo>
                    <a:pt x="817" y="131"/>
                  </a:lnTo>
                  <a:lnTo>
                    <a:pt x="820" y="131"/>
                  </a:lnTo>
                  <a:lnTo>
                    <a:pt x="820" y="135"/>
                  </a:lnTo>
                  <a:lnTo>
                    <a:pt x="817" y="135"/>
                  </a:lnTo>
                  <a:lnTo>
                    <a:pt x="817" y="137"/>
                  </a:lnTo>
                  <a:lnTo>
                    <a:pt x="818" y="137"/>
                  </a:lnTo>
                  <a:lnTo>
                    <a:pt x="815" y="140"/>
                  </a:lnTo>
                  <a:lnTo>
                    <a:pt x="818" y="140"/>
                  </a:lnTo>
                  <a:lnTo>
                    <a:pt x="818" y="142"/>
                  </a:lnTo>
                  <a:lnTo>
                    <a:pt x="817" y="143"/>
                  </a:lnTo>
                  <a:lnTo>
                    <a:pt x="818" y="143"/>
                  </a:lnTo>
                  <a:lnTo>
                    <a:pt x="818" y="150"/>
                  </a:lnTo>
                  <a:lnTo>
                    <a:pt x="820" y="150"/>
                  </a:lnTo>
                  <a:lnTo>
                    <a:pt x="818" y="152"/>
                  </a:lnTo>
                  <a:lnTo>
                    <a:pt x="820" y="154"/>
                  </a:lnTo>
                  <a:lnTo>
                    <a:pt x="820" y="155"/>
                  </a:lnTo>
                  <a:lnTo>
                    <a:pt x="818" y="155"/>
                  </a:lnTo>
                  <a:lnTo>
                    <a:pt x="820" y="157"/>
                  </a:lnTo>
                  <a:lnTo>
                    <a:pt x="820" y="159"/>
                  </a:lnTo>
                  <a:lnTo>
                    <a:pt x="818" y="160"/>
                  </a:lnTo>
                  <a:lnTo>
                    <a:pt x="818" y="160"/>
                  </a:lnTo>
                  <a:lnTo>
                    <a:pt x="818" y="166"/>
                  </a:lnTo>
                  <a:lnTo>
                    <a:pt x="820" y="166"/>
                  </a:lnTo>
                  <a:lnTo>
                    <a:pt x="817" y="167"/>
                  </a:lnTo>
                  <a:lnTo>
                    <a:pt x="820" y="169"/>
                  </a:lnTo>
                  <a:lnTo>
                    <a:pt x="818" y="171"/>
                  </a:lnTo>
                  <a:lnTo>
                    <a:pt x="817" y="172"/>
                  </a:lnTo>
                  <a:lnTo>
                    <a:pt x="817" y="176"/>
                  </a:lnTo>
                  <a:lnTo>
                    <a:pt x="817" y="176"/>
                  </a:lnTo>
                  <a:lnTo>
                    <a:pt x="820" y="178"/>
                  </a:lnTo>
                  <a:lnTo>
                    <a:pt x="817" y="179"/>
                  </a:lnTo>
                  <a:lnTo>
                    <a:pt x="818" y="181"/>
                  </a:lnTo>
                  <a:lnTo>
                    <a:pt x="818" y="184"/>
                  </a:lnTo>
                  <a:lnTo>
                    <a:pt x="822" y="188"/>
                  </a:lnTo>
                  <a:lnTo>
                    <a:pt x="822" y="193"/>
                  </a:lnTo>
                  <a:lnTo>
                    <a:pt x="825" y="196"/>
                  </a:lnTo>
                  <a:lnTo>
                    <a:pt x="827" y="212"/>
                  </a:lnTo>
                  <a:lnTo>
                    <a:pt x="830" y="218"/>
                  </a:lnTo>
                  <a:lnTo>
                    <a:pt x="830" y="225"/>
                  </a:lnTo>
                  <a:lnTo>
                    <a:pt x="832" y="225"/>
                  </a:lnTo>
                  <a:lnTo>
                    <a:pt x="835" y="234"/>
                  </a:lnTo>
                  <a:lnTo>
                    <a:pt x="834" y="236"/>
                  </a:lnTo>
                  <a:lnTo>
                    <a:pt x="837" y="239"/>
                  </a:lnTo>
                  <a:lnTo>
                    <a:pt x="840" y="244"/>
                  </a:lnTo>
                  <a:lnTo>
                    <a:pt x="840" y="253"/>
                  </a:lnTo>
                  <a:lnTo>
                    <a:pt x="844" y="259"/>
                  </a:lnTo>
                  <a:lnTo>
                    <a:pt x="846" y="270"/>
                  </a:lnTo>
                  <a:lnTo>
                    <a:pt x="849" y="271"/>
                  </a:lnTo>
                  <a:lnTo>
                    <a:pt x="847" y="278"/>
                  </a:lnTo>
                  <a:lnTo>
                    <a:pt x="849" y="280"/>
                  </a:lnTo>
                  <a:lnTo>
                    <a:pt x="847" y="285"/>
                  </a:lnTo>
                  <a:lnTo>
                    <a:pt x="849" y="289"/>
                  </a:lnTo>
                  <a:lnTo>
                    <a:pt x="847" y="295"/>
                  </a:lnTo>
                  <a:lnTo>
                    <a:pt x="847" y="299"/>
                  </a:lnTo>
                  <a:lnTo>
                    <a:pt x="847" y="302"/>
                  </a:lnTo>
                  <a:lnTo>
                    <a:pt x="849" y="304"/>
                  </a:lnTo>
                  <a:lnTo>
                    <a:pt x="851" y="307"/>
                  </a:lnTo>
                  <a:lnTo>
                    <a:pt x="849" y="311"/>
                  </a:lnTo>
                  <a:lnTo>
                    <a:pt x="851" y="314"/>
                  </a:lnTo>
                  <a:lnTo>
                    <a:pt x="849" y="319"/>
                  </a:lnTo>
                  <a:lnTo>
                    <a:pt x="851" y="323"/>
                  </a:lnTo>
                  <a:lnTo>
                    <a:pt x="849" y="329"/>
                  </a:lnTo>
                  <a:lnTo>
                    <a:pt x="851" y="331"/>
                  </a:lnTo>
                  <a:lnTo>
                    <a:pt x="851" y="343"/>
                  </a:lnTo>
                  <a:lnTo>
                    <a:pt x="849" y="347"/>
                  </a:lnTo>
                  <a:lnTo>
                    <a:pt x="852" y="357"/>
                  </a:lnTo>
                  <a:lnTo>
                    <a:pt x="851" y="359"/>
                  </a:lnTo>
                  <a:lnTo>
                    <a:pt x="851" y="367"/>
                  </a:lnTo>
                  <a:lnTo>
                    <a:pt x="851" y="370"/>
                  </a:lnTo>
                  <a:lnTo>
                    <a:pt x="851" y="372"/>
                  </a:lnTo>
                  <a:lnTo>
                    <a:pt x="852" y="377"/>
                  </a:lnTo>
                  <a:lnTo>
                    <a:pt x="854" y="377"/>
                  </a:lnTo>
                  <a:lnTo>
                    <a:pt x="854" y="379"/>
                  </a:lnTo>
                  <a:lnTo>
                    <a:pt x="856" y="381"/>
                  </a:lnTo>
                  <a:lnTo>
                    <a:pt x="856" y="384"/>
                  </a:lnTo>
                  <a:lnTo>
                    <a:pt x="858" y="382"/>
                  </a:lnTo>
                  <a:lnTo>
                    <a:pt x="859" y="386"/>
                  </a:lnTo>
                  <a:lnTo>
                    <a:pt x="856" y="394"/>
                  </a:lnTo>
                  <a:lnTo>
                    <a:pt x="858" y="398"/>
                  </a:lnTo>
                  <a:lnTo>
                    <a:pt x="854" y="403"/>
                  </a:lnTo>
                  <a:lnTo>
                    <a:pt x="856" y="411"/>
                  </a:lnTo>
                  <a:lnTo>
                    <a:pt x="856" y="422"/>
                  </a:lnTo>
                  <a:lnTo>
                    <a:pt x="854" y="427"/>
                  </a:lnTo>
                  <a:lnTo>
                    <a:pt x="854" y="434"/>
                  </a:lnTo>
                  <a:lnTo>
                    <a:pt x="856" y="435"/>
                  </a:lnTo>
                  <a:lnTo>
                    <a:pt x="858" y="439"/>
                  </a:lnTo>
                  <a:lnTo>
                    <a:pt x="859" y="440"/>
                  </a:lnTo>
                  <a:lnTo>
                    <a:pt x="861" y="458"/>
                  </a:lnTo>
                  <a:lnTo>
                    <a:pt x="863" y="461"/>
                  </a:lnTo>
                  <a:lnTo>
                    <a:pt x="864" y="468"/>
                  </a:lnTo>
                  <a:lnTo>
                    <a:pt x="866" y="471"/>
                  </a:lnTo>
                  <a:lnTo>
                    <a:pt x="869" y="480"/>
                  </a:lnTo>
                  <a:lnTo>
                    <a:pt x="875" y="481"/>
                  </a:lnTo>
                  <a:lnTo>
                    <a:pt x="876" y="483"/>
                  </a:lnTo>
                  <a:lnTo>
                    <a:pt x="876" y="500"/>
                  </a:lnTo>
                  <a:lnTo>
                    <a:pt x="878" y="504"/>
                  </a:lnTo>
                  <a:lnTo>
                    <a:pt x="878" y="509"/>
                  </a:lnTo>
                  <a:lnTo>
                    <a:pt x="880" y="511"/>
                  </a:lnTo>
                  <a:lnTo>
                    <a:pt x="881" y="524"/>
                  </a:lnTo>
                  <a:lnTo>
                    <a:pt x="878" y="536"/>
                  </a:lnTo>
                  <a:lnTo>
                    <a:pt x="880" y="550"/>
                  </a:lnTo>
                  <a:lnTo>
                    <a:pt x="880" y="551"/>
                  </a:lnTo>
                  <a:lnTo>
                    <a:pt x="801" y="550"/>
                  </a:lnTo>
                  <a:lnTo>
                    <a:pt x="714" y="550"/>
                  </a:lnTo>
                  <a:lnTo>
                    <a:pt x="709" y="550"/>
                  </a:lnTo>
                  <a:lnTo>
                    <a:pt x="625" y="546"/>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805" name="Freeform 2037"/>
            <p:cNvSpPr>
              <a:spLocks/>
            </p:cNvSpPr>
            <p:nvPr/>
          </p:nvSpPr>
          <p:spPr bwMode="auto">
            <a:xfrm>
              <a:off x="2177" y="1744"/>
              <a:ext cx="374" cy="249"/>
            </a:xfrm>
            <a:custGeom>
              <a:avLst/>
              <a:gdLst/>
              <a:ahLst/>
              <a:cxnLst>
                <a:cxn ang="0">
                  <a:pos x="68" y="500"/>
                </a:cxn>
                <a:cxn ang="0">
                  <a:pos x="6" y="409"/>
                </a:cxn>
                <a:cxn ang="0">
                  <a:pos x="17" y="295"/>
                </a:cxn>
                <a:cxn ang="0">
                  <a:pos x="30" y="158"/>
                </a:cxn>
                <a:cxn ang="0">
                  <a:pos x="42" y="0"/>
                </a:cxn>
                <a:cxn ang="0">
                  <a:pos x="283" y="17"/>
                </a:cxn>
                <a:cxn ang="0">
                  <a:pos x="551" y="30"/>
                </a:cxn>
                <a:cxn ang="0">
                  <a:pos x="751" y="39"/>
                </a:cxn>
                <a:cxn ang="0">
                  <a:pos x="922" y="40"/>
                </a:cxn>
                <a:cxn ang="0">
                  <a:pos x="911" y="73"/>
                </a:cxn>
                <a:cxn ang="0">
                  <a:pos x="889" y="99"/>
                </a:cxn>
                <a:cxn ang="0">
                  <a:pos x="906" y="128"/>
                </a:cxn>
                <a:cxn ang="0">
                  <a:pos x="932" y="143"/>
                </a:cxn>
                <a:cxn ang="0">
                  <a:pos x="934" y="203"/>
                </a:cxn>
                <a:cxn ang="0">
                  <a:pos x="934" y="276"/>
                </a:cxn>
                <a:cxn ang="0">
                  <a:pos x="932" y="450"/>
                </a:cxn>
                <a:cxn ang="0">
                  <a:pos x="917" y="462"/>
                </a:cxn>
                <a:cxn ang="0">
                  <a:pos x="925" y="476"/>
                </a:cxn>
                <a:cxn ang="0">
                  <a:pos x="918" y="491"/>
                </a:cxn>
                <a:cxn ang="0">
                  <a:pos x="920" y="498"/>
                </a:cxn>
                <a:cxn ang="0">
                  <a:pos x="934" y="513"/>
                </a:cxn>
                <a:cxn ang="0">
                  <a:pos x="930" y="525"/>
                </a:cxn>
                <a:cxn ang="0">
                  <a:pos x="925" y="537"/>
                </a:cxn>
                <a:cxn ang="0">
                  <a:pos x="922" y="553"/>
                </a:cxn>
                <a:cxn ang="0">
                  <a:pos x="917" y="563"/>
                </a:cxn>
                <a:cxn ang="0">
                  <a:pos x="910" y="578"/>
                </a:cxn>
                <a:cxn ang="0">
                  <a:pos x="922" y="592"/>
                </a:cxn>
                <a:cxn ang="0">
                  <a:pos x="927" y="607"/>
                </a:cxn>
                <a:cxn ang="0">
                  <a:pos x="934" y="623"/>
                </a:cxn>
                <a:cxn ang="0">
                  <a:pos x="917" y="618"/>
                </a:cxn>
                <a:cxn ang="0">
                  <a:pos x="910" y="611"/>
                </a:cxn>
                <a:cxn ang="0">
                  <a:pos x="903" y="595"/>
                </a:cxn>
                <a:cxn ang="0">
                  <a:pos x="889" y="592"/>
                </a:cxn>
                <a:cxn ang="0">
                  <a:pos x="877" y="580"/>
                </a:cxn>
                <a:cxn ang="0">
                  <a:pos x="869" y="577"/>
                </a:cxn>
                <a:cxn ang="0">
                  <a:pos x="850" y="573"/>
                </a:cxn>
                <a:cxn ang="0">
                  <a:pos x="838" y="561"/>
                </a:cxn>
                <a:cxn ang="0">
                  <a:pos x="828" y="558"/>
                </a:cxn>
                <a:cxn ang="0">
                  <a:pos x="806" y="558"/>
                </a:cxn>
                <a:cxn ang="0">
                  <a:pos x="787" y="558"/>
                </a:cxn>
                <a:cxn ang="0">
                  <a:pos x="770" y="560"/>
                </a:cxn>
                <a:cxn ang="0">
                  <a:pos x="756" y="558"/>
                </a:cxn>
                <a:cxn ang="0">
                  <a:pos x="746" y="572"/>
                </a:cxn>
                <a:cxn ang="0">
                  <a:pos x="727" y="565"/>
                </a:cxn>
                <a:cxn ang="0">
                  <a:pos x="722" y="560"/>
                </a:cxn>
                <a:cxn ang="0">
                  <a:pos x="686" y="543"/>
                </a:cxn>
                <a:cxn ang="0">
                  <a:pos x="555" y="529"/>
                </a:cxn>
                <a:cxn ang="0">
                  <a:pos x="240" y="513"/>
                </a:cxn>
              </a:cxnLst>
              <a:rect l="0" t="0" r="r" b="b"/>
              <a:pathLst>
                <a:path w="935" h="623">
                  <a:moveTo>
                    <a:pt x="155" y="507"/>
                  </a:moveTo>
                  <a:lnTo>
                    <a:pt x="128" y="505"/>
                  </a:lnTo>
                  <a:lnTo>
                    <a:pt x="68" y="500"/>
                  </a:lnTo>
                  <a:lnTo>
                    <a:pt x="0" y="493"/>
                  </a:lnTo>
                  <a:lnTo>
                    <a:pt x="6" y="413"/>
                  </a:lnTo>
                  <a:lnTo>
                    <a:pt x="6" y="409"/>
                  </a:lnTo>
                  <a:lnTo>
                    <a:pt x="12" y="350"/>
                  </a:lnTo>
                  <a:lnTo>
                    <a:pt x="15" y="300"/>
                  </a:lnTo>
                  <a:lnTo>
                    <a:pt x="17" y="295"/>
                  </a:lnTo>
                  <a:lnTo>
                    <a:pt x="22" y="228"/>
                  </a:lnTo>
                  <a:lnTo>
                    <a:pt x="29" y="158"/>
                  </a:lnTo>
                  <a:lnTo>
                    <a:pt x="30" y="158"/>
                  </a:lnTo>
                  <a:lnTo>
                    <a:pt x="34" y="121"/>
                  </a:lnTo>
                  <a:lnTo>
                    <a:pt x="42" y="10"/>
                  </a:lnTo>
                  <a:lnTo>
                    <a:pt x="42" y="0"/>
                  </a:lnTo>
                  <a:lnTo>
                    <a:pt x="167" y="10"/>
                  </a:lnTo>
                  <a:lnTo>
                    <a:pt x="172" y="10"/>
                  </a:lnTo>
                  <a:lnTo>
                    <a:pt x="283" y="17"/>
                  </a:lnTo>
                  <a:lnTo>
                    <a:pt x="457" y="27"/>
                  </a:lnTo>
                  <a:lnTo>
                    <a:pt x="532" y="30"/>
                  </a:lnTo>
                  <a:lnTo>
                    <a:pt x="551" y="30"/>
                  </a:lnTo>
                  <a:lnTo>
                    <a:pt x="635" y="34"/>
                  </a:lnTo>
                  <a:lnTo>
                    <a:pt x="667" y="35"/>
                  </a:lnTo>
                  <a:lnTo>
                    <a:pt x="751" y="39"/>
                  </a:lnTo>
                  <a:lnTo>
                    <a:pt x="756" y="39"/>
                  </a:lnTo>
                  <a:lnTo>
                    <a:pt x="843" y="39"/>
                  </a:lnTo>
                  <a:lnTo>
                    <a:pt x="922" y="40"/>
                  </a:lnTo>
                  <a:lnTo>
                    <a:pt x="920" y="59"/>
                  </a:lnTo>
                  <a:lnTo>
                    <a:pt x="917" y="61"/>
                  </a:lnTo>
                  <a:lnTo>
                    <a:pt x="911" y="73"/>
                  </a:lnTo>
                  <a:lnTo>
                    <a:pt x="891" y="88"/>
                  </a:lnTo>
                  <a:lnTo>
                    <a:pt x="888" y="95"/>
                  </a:lnTo>
                  <a:lnTo>
                    <a:pt x="889" y="99"/>
                  </a:lnTo>
                  <a:lnTo>
                    <a:pt x="898" y="110"/>
                  </a:lnTo>
                  <a:lnTo>
                    <a:pt x="901" y="121"/>
                  </a:lnTo>
                  <a:lnTo>
                    <a:pt x="906" y="128"/>
                  </a:lnTo>
                  <a:lnTo>
                    <a:pt x="917" y="131"/>
                  </a:lnTo>
                  <a:lnTo>
                    <a:pt x="925" y="134"/>
                  </a:lnTo>
                  <a:lnTo>
                    <a:pt x="932" y="143"/>
                  </a:lnTo>
                  <a:lnTo>
                    <a:pt x="934" y="148"/>
                  </a:lnTo>
                  <a:lnTo>
                    <a:pt x="935" y="151"/>
                  </a:lnTo>
                  <a:lnTo>
                    <a:pt x="934" y="203"/>
                  </a:lnTo>
                  <a:lnTo>
                    <a:pt x="934" y="232"/>
                  </a:lnTo>
                  <a:lnTo>
                    <a:pt x="934" y="261"/>
                  </a:lnTo>
                  <a:lnTo>
                    <a:pt x="934" y="276"/>
                  </a:lnTo>
                  <a:lnTo>
                    <a:pt x="934" y="332"/>
                  </a:lnTo>
                  <a:lnTo>
                    <a:pt x="934" y="392"/>
                  </a:lnTo>
                  <a:lnTo>
                    <a:pt x="932" y="450"/>
                  </a:lnTo>
                  <a:lnTo>
                    <a:pt x="915" y="450"/>
                  </a:lnTo>
                  <a:lnTo>
                    <a:pt x="917" y="454"/>
                  </a:lnTo>
                  <a:lnTo>
                    <a:pt x="917" y="462"/>
                  </a:lnTo>
                  <a:lnTo>
                    <a:pt x="920" y="467"/>
                  </a:lnTo>
                  <a:lnTo>
                    <a:pt x="925" y="471"/>
                  </a:lnTo>
                  <a:lnTo>
                    <a:pt x="925" y="476"/>
                  </a:lnTo>
                  <a:lnTo>
                    <a:pt x="922" y="483"/>
                  </a:lnTo>
                  <a:lnTo>
                    <a:pt x="918" y="486"/>
                  </a:lnTo>
                  <a:lnTo>
                    <a:pt x="918" y="491"/>
                  </a:lnTo>
                  <a:lnTo>
                    <a:pt x="920" y="493"/>
                  </a:lnTo>
                  <a:lnTo>
                    <a:pt x="918" y="495"/>
                  </a:lnTo>
                  <a:lnTo>
                    <a:pt x="920" y="498"/>
                  </a:lnTo>
                  <a:lnTo>
                    <a:pt x="929" y="498"/>
                  </a:lnTo>
                  <a:lnTo>
                    <a:pt x="930" y="500"/>
                  </a:lnTo>
                  <a:lnTo>
                    <a:pt x="934" y="513"/>
                  </a:lnTo>
                  <a:lnTo>
                    <a:pt x="932" y="520"/>
                  </a:lnTo>
                  <a:lnTo>
                    <a:pt x="932" y="522"/>
                  </a:lnTo>
                  <a:lnTo>
                    <a:pt x="930" y="525"/>
                  </a:lnTo>
                  <a:lnTo>
                    <a:pt x="925" y="527"/>
                  </a:lnTo>
                  <a:lnTo>
                    <a:pt x="927" y="534"/>
                  </a:lnTo>
                  <a:lnTo>
                    <a:pt x="925" y="537"/>
                  </a:lnTo>
                  <a:lnTo>
                    <a:pt x="925" y="544"/>
                  </a:lnTo>
                  <a:lnTo>
                    <a:pt x="922" y="549"/>
                  </a:lnTo>
                  <a:lnTo>
                    <a:pt x="922" y="553"/>
                  </a:lnTo>
                  <a:lnTo>
                    <a:pt x="920" y="561"/>
                  </a:lnTo>
                  <a:lnTo>
                    <a:pt x="918" y="563"/>
                  </a:lnTo>
                  <a:lnTo>
                    <a:pt x="917" y="563"/>
                  </a:lnTo>
                  <a:lnTo>
                    <a:pt x="915" y="570"/>
                  </a:lnTo>
                  <a:lnTo>
                    <a:pt x="910" y="573"/>
                  </a:lnTo>
                  <a:lnTo>
                    <a:pt x="910" y="578"/>
                  </a:lnTo>
                  <a:lnTo>
                    <a:pt x="911" y="585"/>
                  </a:lnTo>
                  <a:lnTo>
                    <a:pt x="918" y="592"/>
                  </a:lnTo>
                  <a:lnTo>
                    <a:pt x="922" y="592"/>
                  </a:lnTo>
                  <a:lnTo>
                    <a:pt x="925" y="599"/>
                  </a:lnTo>
                  <a:lnTo>
                    <a:pt x="929" y="607"/>
                  </a:lnTo>
                  <a:lnTo>
                    <a:pt x="927" y="607"/>
                  </a:lnTo>
                  <a:lnTo>
                    <a:pt x="929" y="609"/>
                  </a:lnTo>
                  <a:lnTo>
                    <a:pt x="929" y="618"/>
                  </a:lnTo>
                  <a:lnTo>
                    <a:pt x="934" y="623"/>
                  </a:lnTo>
                  <a:lnTo>
                    <a:pt x="927" y="623"/>
                  </a:lnTo>
                  <a:lnTo>
                    <a:pt x="920" y="616"/>
                  </a:lnTo>
                  <a:lnTo>
                    <a:pt x="917" y="618"/>
                  </a:lnTo>
                  <a:lnTo>
                    <a:pt x="913" y="619"/>
                  </a:lnTo>
                  <a:lnTo>
                    <a:pt x="911" y="616"/>
                  </a:lnTo>
                  <a:lnTo>
                    <a:pt x="910" y="611"/>
                  </a:lnTo>
                  <a:lnTo>
                    <a:pt x="900" y="601"/>
                  </a:lnTo>
                  <a:lnTo>
                    <a:pt x="900" y="599"/>
                  </a:lnTo>
                  <a:lnTo>
                    <a:pt x="903" y="595"/>
                  </a:lnTo>
                  <a:lnTo>
                    <a:pt x="903" y="594"/>
                  </a:lnTo>
                  <a:lnTo>
                    <a:pt x="900" y="592"/>
                  </a:lnTo>
                  <a:lnTo>
                    <a:pt x="889" y="592"/>
                  </a:lnTo>
                  <a:lnTo>
                    <a:pt x="889" y="589"/>
                  </a:lnTo>
                  <a:lnTo>
                    <a:pt x="889" y="585"/>
                  </a:lnTo>
                  <a:lnTo>
                    <a:pt x="877" y="580"/>
                  </a:lnTo>
                  <a:lnTo>
                    <a:pt x="869" y="582"/>
                  </a:lnTo>
                  <a:lnTo>
                    <a:pt x="867" y="582"/>
                  </a:lnTo>
                  <a:lnTo>
                    <a:pt x="869" y="577"/>
                  </a:lnTo>
                  <a:lnTo>
                    <a:pt x="867" y="577"/>
                  </a:lnTo>
                  <a:lnTo>
                    <a:pt x="864" y="577"/>
                  </a:lnTo>
                  <a:lnTo>
                    <a:pt x="850" y="573"/>
                  </a:lnTo>
                  <a:lnTo>
                    <a:pt x="845" y="570"/>
                  </a:lnTo>
                  <a:lnTo>
                    <a:pt x="840" y="566"/>
                  </a:lnTo>
                  <a:lnTo>
                    <a:pt x="838" y="561"/>
                  </a:lnTo>
                  <a:lnTo>
                    <a:pt x="835" y="560"/>
                  </a:lnTo>
                  <a:lnTo>
                    <a:pt x="831" y="560"/>
                  </a:lnTo>
                  <a:lnTo>
                    <a:pt x="828" y="558"/>
                  </a:lnTo>
                  <a:lnTo>
                    <a:pt x="818" y="556"/>
                  </a:lnTo>
                  <a:lnTo>
                    <a:pt x="809" y="560"/>
                  </a:lnTo>
                  <a:lnTo>
                    <a:pt x="806" y="558"/>
                  </a:lnTo>
                  <a:lnTo>
                    <a:pt x="804" y="558"/>
                  </a:lnTo>
                  <a:lnTo>
                    <a:pt x="795" y="560"/>
                  </a:lnTo>
                  <a:lnTo>
                    <a:pt x="787" y="558"/>
                  </a:lnTo>
                  <a:lnTo>
                    <a:pt x="782" y="561"/>
                  </a:lnTo>
                  <a:lnTo>
                    <a:pt x="777" y="558"/>
                  </a:lnTo>
                  <a:lnTo>
                    <a:pt x="770" y="560"/>
                  </a:lnTo>
                  <a:lnTo>
                    <a:pt x="768" y="560"/>
                  </a:lnTo>
                  <a:lnTo>
                    <a:pt x="765" y="556"/>
                  </a:lnTo>
                  <a:lnTo>
                    <a:pt x="756" y="558"/>
                  </a:lnTo>
                  <a:lnTo>
                    <a:pt x="756" y="561"/>
                  </a:lnTo>
                  <a:lnTo>
                    <a:pt x="751" y="568"/>
                  </a:lnTo>
                  <a:lnTo>
                    <a:pt x="746" y="572"/>
                  </a:lnTo>
                  <a:lnTo>
                    <a:pt x="742" y="573"/>
                  </a:lnTo>
                  <a:lnTo>
                    <a:pt x="737" y="572"/>
                  </a:lnTo>
                  <a:lnTo>
                    <a:pt x="727" y="565"/>
                  </a:lnTo>
                  <a:lnTo>
                    <a:pt x="727" y="563"/>
                  </a:lnTo>
                  <a:lnTo>
                    <a:pt x="724" y="561"/>
                  </a:lnTo>
                  <a:lnTo>
                    <a:pt x="722" y="560"/>
                  </a:lnTo>
                  <a:lnTo>
                    <a:pt x="705" y="553"/>
                  </a:lnTo>
                  <a:lnTo>
                    <a:pt x="695" y="546"/>
                  </a:lnTo>
                  <a:lnTo>
                    <a:pt x="686" y="543"/>
                  </a:lnTo>
                  <a:lnTo>
                    <a:pt x="681" y="534"/>
                  </a:lnTo>
                  <a:lnTo>
                    <a:pt x="589" y="531"/>
                  </a:lnTo>
                  <a:lnTo>
                    <a:pt x="555" y="529"/>
                  </a:lnTo>
                  <a:lnTo>
                    <a:pt x="473" y="525"/>
                  </a:lnTo>
                  <a:lnTo>
                    <a:pt x="346" y="520"/>
                  </a:lnTo>
                  <a:lnTo>
                    <a:pt x="240" y="513"/>
                  </a:lnTo>
                  <a:lnTo>
                    <a:pt x="155" y="507"/>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806" name="Freeform 2038"/>
            <p:cNvSpPr>
              <a:spLocks/>
            </p:cNvSpPr>
            <p:nvPr/>
          </p:nvSpPr>
          <p:spPr bwMode="auto">
            <a:xfrm>
              <a:off x="1815" y="1767"/>
              <a:ext cx="374" cy="310"/>
            </a:xfrm>
            <a:custGeom>
              <a:avLst/>
              <a:gdLst/>
              <a:ahLst/>
              <a:cxnLst>
                <a:cxn ang="0">
                  <a:pos x="888" y="657"/>
                </a:cxn>
                <a:cxn ang="0">
                  <a:pos x="886" y="679"/>
                </a:cxn>
                <a:cxn ang="0">
                  <a:pos x="884" y="710"/>
                </a:cxn>
                <a:cxn ang="0">
                  <a:pos x="879" y="775"/>
                </a:cxn>
                <a:cxn ang="0">
                  <a:pos x="767" y="767"/>
                </a:cxn>
                <a:cxn ang="0">
                  <a:pos x="724" y="761"/>
                </a:cxn>
                <a:cxn ang="0">
                  <a:pos x="608" y="749"/>
                </a:cxn>
                <a:cxn ang="0">
                  <a:pos x="592" y="748"/>
                </a:cxn>
                <a:cxn ang="0">
                  <a:pos x="524" y="741"/>
                </a:cxn>
                <a:cxn ang="0">
                  <a:pos x="469" y="734"/>
                </a:cxn>
                <a:cxn ang="0">
                  <a:pos x="393" y="724"/>
                </a:cxn>
                <a:cxn ang="0">
                  <a:pos x="251" y="707"/>
                </a:cxn>
                <a:cxn ang="0">
                  <a:pos x="131" y="690"/>
                </a:cxn>
                <a:cxn ang="0">
                  <a:pos x="124" y="688"/>
                </a:cxn>
                <a:cxn ang="0">
                  <a:pos x="0" y="669"/>
                </a:cxn>
                <a:cxn ang="0">
                  <a:pos x="7" y="625"/>
                </a:cxn>
                <a:cxn ang="0">
                  <a:pos x="15" y="572"/>
                </a:cxn>
                <a:cxn ang="0">
                  <a:pos x="27" y="502"/>
                </a:cxn>
                <a:cxn ang="0">
                  <a:pos x="41" y="417"/>
                </a:cxn>
                <a:cxn ang="0">
                  <a:pos x="54" y="331"/>
                </a:cxn>
                <a:cxn ang="0">
                  <a:pos x="61" y="287"/>
                </a:cxn>
                <a:cxn ang="0">
                  <a:pos x="68" y="247"/>
                </a:cxn>
                <a:cxn ang="0">
                  <a:pos x="80" y="169"/>
                </a:cxn>
                <a:cxn ang="0">
                  <a:pos x="94" y="87"/>
                </a:cxn>
                <a:cxn ang="0">
                  <a:pos x="99" y="56"/>
                </a:cxn>
                <a:cxn ang="0">
                  <a:pos x="107" y="0"/>
                </a:cxn>
                <a:cxn ang="0">
                  <a:pos x="181" y="14"/>
                </a:cxn>
                <a:cxn ang="0">
                  <a:pos x="184" y="12"/>
                </a:cxn>
                <a:cxn ang="0">
                  <a:pos x="232" y="19"/>
                </a:cxn>
                <a:cxn ang="0">
                  <a:pos x="254" y="22"/>
                </a:cxn>
                <a:cxn ang="0">
                  <a:pos x="393" y="43"/>
                </a:cxn>
                <a:cxn ang="0">
                  <a:pos x="437" y="48"/>
                </a:cxn>
                <a:cxn ang="0">
                  <a:pos x="480" y="53"/>
                </a:cxn>
                <a:cxn ang="0">
                  <a:pos x="674" y="77"/>
                </a:cxn>
                <a:cxn ang="0">
                  <a:pos x="702" y="80"/>
                </a:cxn>
                <a:cxn ang="0">
                  <a:pos x="813" y="90"/>
                </a:cxn>
                <a:cxn ang="0">
                  <a:pos x="818" y="90"/>
                </a:cxn>
                <a:cxn ang="0">
                  <a:pos x="936" y="102"/>
                </a:cxn>
                <a:cxn ang="0">
                  <a:pos x="929" y="172"/>
                </a:cxn>
                <a:cxn ang="0">
                  <a:pos x="924" y="239"/>
                </a:cxn>
                <a:cxn ang="0">
                  <a:pos x="922" y="244"/>
                </a:cxn>
                <a:cxn ang="0">
                  <a:pos x="919" y="294"/>
                </a:cxn>
                <a:cxn ang="0">
                  <a:pos x="913" y="353"/>
                </a:cxn>
                <a:cxn ang="0">
                  <a:pos x="913" y="357"/>
                </a:cxn>
                <a:cxn ang="0">
                  <a:pos x="907" y="437"/>
                </a:cxn>
                <a:cxn ang="0">
                  <a:pos x="901" y="504"/>
                </a:cxn>
                <a:cxn ang="0">
                  <a:pos x="893" y="606"/>
                </a:cxn>
                <a:cxn ang="0">
                  <a:pos x="888" y="657"/>
                </a:cxn>
              </a:cxnLst>
              <a:rect l="0" t="0" r="r" b="b"/>
              <a:pathLst>
                <a:path w="936" h="775">
                  <a:moveTo>
                    <a:pt x="888" y="657"/>
                  </a:moveTo>
                  <a:lnTo>
                    <a:pt x="886" y="679"/>
                  </a:lnTo>
                  <a:lnTo>
                    <a:pt x="884" y="710"/>
                  </a:lnTo>
                  <a:lnTo>
                    <a:pt x="879" y="775"/>
                  </a:lnTo>
                  <a:lnTo>
                    <a:pt x="767" y="767"/>
                  </a:lnTo>
                  <a:lnTo>
                    <a:pt x="724" y="761"/>
                  </a:lnTo>
                  <a:lnTo>
                    <a:pt x="608" y="749"/>
                  </a:lnTo>
                  <a:lnTo>
                    <a:pt x="592" y="748"/>
                  </a:lnTo>
                  <a:lnTo>
                    <a:pt x="524" y="741"/>
                  </a:lnTo>
                  <a:lnTo>
                    <a:pt x="469" y="734"/>
                  </a:lnTo>
                  <a:lnTo>
                    <a:pt x="393" y="724"/>
                  </a:lnTo>
                  <a:lnTo>
                    <a:pt x="251" y="707"/>
                  </a:lnTo>
                  <a:lnTo>
                    <a:pt x="131" y="690"/>
                  </a:lnTo>
                  <a:lnTo>
                    <a:pt x="124" y="688"/>
                  </a:lnTo>
                  <a:lnTo>
                    <a:pt x="0" y="669"/>
                  </a:lnTo>
                  <a:lnTo>
                    <a:pt x="7" y="625"/>
                  </a:lnTo>
                  <a:lnTo>
                    <a:pt x="15" y="572"/>
                  </a:lnTo>
                  <a:lnTo>
                    <a:pt x="27" y="502"/>
                  </a:lnTo>
                  <a:lnTo>
                    <a:pt x="41" y="417"/>
                  </a:lnTo>
                  <a:lnTo>
                    <a:pt x="54" y="331"/>
                  </a:lnTo>
                  <a:lnTo>
                    <a:pt x="61" y="287"/>
                  </a:lnTo>
                  <a:lnTo>
                    <a:pt x="68" y="247"/>
                  </a:lnTo>
                  <a:lnTo>
                    <a:pt x="80" y="169"/>
                  </a:lnTo>
                  <a:lnTo>
                    <a:pt x="94" y="87"/>
                  </a:lnTo>
                  <a:lnTo>
                    <a:pt x="99" y="56"/>
                  </a:lnTo>
                  <a:lnTo>
                    <a:pt x="107" y="0"/>
                  </a:lnTo>
                  <a:lnTo>
                    <a:pt x="181" y="14"/>
                  </a:lnTo>
                  <a:lnTo>
                    <a:pt x="184" y="12"/>
                  </a:lnTo>
                  <a:lnTo>
                    <a:pt x="232" y="19"/>
                  </a:lnTo>
                  <a:lnTo>
                    <a:pt x="254" y="22"/>
                  </a:lnTo>
                  <a:lnTo>
                    <a:pt x="393" y="43"/>
                  </a:lnTo>
                  <a:lnTo>
                    <a:pt x="437" y="48"/>
                  </a:lnTo>
                  <a:lnTo>
                    <a:pt x="480" y="53"/>
                  </a:lnTo>
                  <a:lnTo>
                    <a:pt x="674" y="77"/>
                  </a:lnTo>
                  <a:lnTo>
                    <a:pt x="702" y="80"/>
                  </a:lnTo>
                  <a:lnTo>
                    <a:pt x="813" y="90"/>
                  </a:lnTo>
                  <a:lnTo>
                    <a:pt x="818" y="90"/>
                  </a:lnTo>
                  <a:lnTo>
                    <a:pt x="936" y="102"/>
                  </a:lnTo>
                  <a:lnTo>
                    <a:pt x="929" y="172"/>
                  </a:lnTo>
                  <a:lnTo>
                    <a:pt x="924" y="239"/>
                  </a:lnTo>
                  <a:lnTo>
                    <a:pt x="922" y="244"/>
                  </a:lnTo>
                  <a:lnTo>
                    <a:pt x="919" y="294"/>
                  </a:lnTo>
                  <a:lnTo>
                    <a:pt x="913" y="353"/>
                  </a:lnTo>
                  <a:lnTo>
                    <a:pt x="913" y="357"/>
                  </a:lnTo>
                  <a:lnTo>
                    <a:pt x="907" y="437"/>
                  </a:lnTo>
                  <a:lnTo>
                    <a:pt x="901" y="504"/>
                  </a:lnTo>
                  <a:lnTo>
                    <a:pt x="893" y="606"/>
                  </a:lnTo>
                  <a:lnTo>
                    <a:pt x="888" y="657"/>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807" name="Freeform 2039"/>
            <p:cNvSpPr>
              <a:spLocks noEditPoints="1"/>
            </p:cNvSpPr>
            <p:nvPr/>
          </p:nvSpPr>
          <p:spPr bwMode="auto">
            <a:xfrm>
              <a:off x="2720" y="1686"/>
              <a:ext cx="282" cy="299"/>
            </a:xfrm>
            <a:custGeom>
              <a:avLst/>
              <a:gdLst/>
              <a:ahLst/>
              <a:cxnLst>
                <a:cxn ang="0">
                  <a:pos x="591" y="358"/>
                </a:cxn>
                <a:cxn ang="0">
                  <a:pos x="596" y="382"/>
                </a:cxn>
                <a:cxn ang="0">
                  <a:pos x="634" y="329"/>
                </a:cxn>
                <a:cxn ang="0">
                  <a:pos x="670" y="333"/>
                </a:cxn>
                <a:cxn ang="0">
                  <a:pos x="641" y="452"/>
                </a:cxn>
                <a:cxn ang="0">
                  <a:pos x="624" y="580"/>
                </a:cxn>
                <a:cxn ang="0">
                  <a:pos x="637" y="666"/>
                </a:cxn>
                <a:cxn ang="0">
                  <a:pos x="584" y="731"/>
                </a:cxn>
                <a:cxn ang="0">
                  <a:pos x="448" y="739"/>
                </a:cxn>
                <a:cxn ang="0">
                  <a:pos x="296" y="744"/>
                </a:cxn>
                <a:cxn ang="0">
                  <a:pos x="261" y="720"/>
                </a:cxn>
                <a:cxn ang="0">
                  <a:pos x="236" y="690"/>
                </a:cxn>
                <a:cxn ang="0">
                  <a:pos x="224" y="643"/>
                </a:cxn>
                <a:cxn ang="0">
                  <a:pos x="219" y="606"/>
                </a:cxn>
                <a:cxn ang="0">
                  <a:pos x="212" y="567"/>
                </a:cxn>
                <a:cxn ang="0">
                  <a:pos x="191" y="509"/>
                </a:cxn>
                <a:cxn ang="0">
                  <a:pos x="157" y="490"/>
                </a:cxn>
                <a:cxn ang="0">
                  <a:pos x="123" y="449"/>
                </a:cxn>
                <a:cxn ang="0">
                  <a:pos x="82" y="428"/>
                </a:cxn>
                <a:cxn ang="0">
                  <a:pos x="38" y="403"/>
                </a:cxn>
                <a:cxn ang="0">
                  <a:pos x="19" y="362"/>
                </a:cxn>
                <a:cxn ang="0">
                  <a:pos x="17" y="334"/>
                </a:cxn>
                <a:cxn ang="0">
                  <a:pos x="17" y="302"/>
                </a:cxn>
                <a:cxn ang="0">
                  <a:pos x="29" y="264"/>
                </a:cxn>
                <a:cxn ang="0">
                  <a:pos x="5" y="244"/>
                </a:cxn>
                <a:cxn ang="0">
                  <a:pos x="12" y="210"/>
                </a:cxn>
                <a:cxn ang="0">
                  <a:pos x="38" y="177"/>
                </a:cxn>
                <a:cxn ang="0">
                  <a:pos x="62" y="164"/>
                </a:cxn>
                <a:cxn ang="0">
                  <a:pos x="63" y="58"/>
                </a:cxn>
                <a:cxn ang="0">
                  <a:pos x="147" y="37"/>
                </a:cxn>
                <a:cxn ang="0">
                  <a:pos x="244" y="51"/>
                </a:cxn>
                <a:cxn ang="0">
                  <a:pos x="296" y="65"/>
                </a:cxn>
                <a:cxn ang="0">
                  <a:pos x="313" y="82"/>
                </a:cxn>
                <a:cxn ang="0">
                  <a:pos x="441" y="123"/>
                </a:cxn>
                <a:cxn ang="0">
                  <a:pos x="480" y="138"/>
                </a:cxn>
                <a:cxn ang="0">
                  <a:pos x="495" y="145"/>
                </a:cxn>
                <a:cxn ang="0">
                  <a:pos x="511" y="138"/>
                </a:cxn>
                <a:cxn ang="0">
                  <a:pos x="528" y="141"/>
                </a:cxn>
                <a:cxn ang="0">
                  <a:pos x="550" y="147"/>
                </a:cxn>
                <a:cxn ang="0">
                  <a:pos x="565" y="158"/>
                </a:cxn>
                <a:cxn ang="0">
                  <a:pos x="576" y="170"/>
                </a:cxn>
                <a:cxn ang="0">
                  <a:pos x="598" y="186"/>
                </a:cxn>
                <a:cxn ang="0">
                  <a:pos x="603" y="199"/>
                </a:cxn>
                <a:cxn ang="0">
                  <a:pos x="603" y="218"/>
                </a:cxn>
                <a:cxn ang="0">
                  <a:pos x="594" y="242"/>
                </a:cxn>
                <a:cxn ang="0">
                  <a:pos x="608" y="244"/>
                </a:cxn>
                <a:cxn ang="0">
                  <a:pos x="617" y="261"/>
                </a:cxn>
                <a:cxn ang="0">
                  <a:pos x="622" y="278"/>
                </a:cxn>
                <a:cxn ang="0">
                  <a:pos x="615" y="309"/>
                </a:cxn>
                <a:cxn ang="0">
                  <a:pos x="695" y="252"/>
                </a:cxn>
                <a:cxn ang="0">
                  <a:pos x="694" y="287"/>
                </a:cxn>
                <a:cxn ang="0">
                  <a:pos x="670" y="331"/>
                </a:cxn>
                <a:cxn ang="0">
                  <a:pos x="673" y="268"/>
                </a:cxn>
              </a:cxnLst>
              <a:rect l="0" t="0" r="r" b="b"/>
              <a:pathLst>
                <a:path w="704" h="748">
                  <a:moveTo>
                    <a:pt x="615" y="309"/>
                  </a:moveTo>
                  <a:lnTo>
                    <a:pt x="605" y="316"/>
                  </a:lnTo>
                  <a:lnTo>
                    <a:pt x="606" y="324"/>
                  </a:lnTo>
                  <a:lnTo>
                    <a:pt x="591" y="351"/>
                  </a:lnTo>
                  <a:lnTo>
                    <a:pt x="591" y="358"/>
                  </a:lnTo>
                  <a:lnTo>
                    <a:pt x="589" y="365"/>
                  </a:lnTo>
                  <a:lnTo>
                    <a:pt x="594" y="372"/>
                  </a:lnTo>
                  <a:lnTo>
                    <a:pt x="589" y="368"/>
                  </a:lnTo>
                  <a:lnTo>
                    <a:pt x="586" y="377"/>
                  </a:lnTo>
                  <a:lnTo>
                    <a:pt x="596" y="382"/>
                  </a:lnTo>
                  <a:lnTo>
                    <a:pt x="600" y="382"/>
                  </a:lnTo>
                  <a:lnTo>
                    <a:pt x="606" y="368"/>
                  </a:lnTo>
                  <a:lnTo>
                    <a:pt x="618" y="362"/>
                  </a:lnTo>
                  <a:lnTo>
                    <a:pt x="622" y="355"/>
                  </a:lnTo>
                  <a:lnTo>
                    <a:pt x="634" y="329"/>
                  </a:lnTo>
                  <a:lnTo>
                    <a:pt x="641" y="326"/>
                  </a:lnTo>
                  <a:lnTo>
                    <a:pt x="641" y="329"/>
                  </a:lnTo>
                  <a:lnTo>
                    <a:pt x="654" y="317"/>
                  </a:lnTo>
                  <a:lnTo>
                    <a:pt x="663" y="329"/>
                  </a:lnTo>
                  <a:lnTo>
                    <a:pt x="670" y="333"/>
                  </a:lnTo>
                  <a:lnTo>
                    <a:pt x="664" y="353"/>
                  </a:lnTo>
                  <a:lnTo>
                    <a:pt x="654" y="377"/>
                  </a:lnTo>
                  <a:lnTo>
                    <a:pt x="651" y="413"/>
                  </a:lnTo>
                  <a:lnTo>
                    <a:pt x="654" y="439"/>
                  </a:lnTo>
                  <a:lnTo>
                    <a:pt x="641" y="452"/>
                  </a:lnTo>
                  <a:lnTo>
                    <a:pt x="634" y="488"/>
                  </a:lnTo>
                  <a:lnTo>
                    <a:pt x="641" y="526"/>
                  </a:lnTo>
                  <a:lnTo>
                    <a:pt x="632" y="548"/>
                  </a:lnTo>
                  <a:lnTo>
                    <a:pt x="630" y="561"/>
                  </a:lnTo>
                  <a:lnTo>
                    <a:pt x="624" y="580"/>
                  </a:lnTo>
                  <a:lnTo>
                    <a:pt x="624" y="608"/>
                  </a:lnTo>
                  <a:lnTo>
                    <a:pt x="630" y="626"/>
                  </a:lnTo>
                  <a:lnTo>
                    <a:pt x="627" y="637"/>
                  </a:lnTo>
                  <a:lnTo>
                    <a:pt x="634" y="645"/>
                  </a:lnTo>
                  <a:lnTo>
                    <a:pt x="637" y="666"/>
                  </a:lnTo>
                  <a:lnTo>
                    <a:pt x="646" y="676"/>
                  </a:lnTo>
                  <a:lnTo>
                    <a:pt x="644" y="695"/>
                  </a:lnTo>
                  <a:lnTo>
                    <a:pt x="646" y="725"/>
                  </a:lnTo>
                  <a:lnTo>
                    <a:pt x="596" y="729"/>
                  </a:lnTo>
                  <a:lnTo>
                    <a:pt x="584" y="731"/>
                  </a:lnTo>
                  <a:lnTo>
                    <a:pt x="533" y="734"/>
                  </a:lnTo>
                  <a:lnTo>
                    <a:pt x="526" y="736"/>
                  </a:lnTo>
                  <a:lnTo>
                    <a:pt x="506" y="737"/>
                  </a:lnTo>
                  <a:lnTo>
                    <a:pt x="453" y="739"/>
                  </a:lnTo>
                  <a:lnTo>
                    <a:pt x="448" y="739"/>
                  </a:lnTo>
                  <a:lnTo>
                    <a:pt x="395" y="742"/>
                  </a:lnTo>
                  <a:lnTo>
                    <a:pt x="383" y="742"/>
                  </a:lnTo>
                  <a:lnTo>
                    <a:pt x="321" y="746"/>
                  </a:lnTo>
                  <a:lnTo>
                    <a:pt x="294" y="748"/>
                  </a:lnTo>
                  <a:lnTo>
                    <a:pt x="296" y="744"/>
                  </a:lnTo>
                  <a:lnTo>
                    <a:pt x="294" y="739"/>
                  </a:lnTo>
                  <a:lnTo>
                    <a:pt x="291" y="737"/>
                  </a:lnTo>
                  <a:lnTo>
                    <a:pt x="287" y="725"/>
                  </a:lnTo>
                  <a:lnTo>
                    <a:pt x="280" y="724"/>
                  </a:lnTo>
                  <a:lnTo>
                    <a:pt x="261" y="720"/>
                  </a:lnTo>
                  <a:lnTo>
                    <a:pt x="258" y="720"/>
                  </a:lnTo>
                  <a:lnTo>
                    <a:pt x="248" y="717"/>
                  </a:lnTo>
                  <a:lnTo>
                    <a:pt x="239" y="710"/>
                  </a:lnTo>
                  <a:lnTo>
                    <a:pt x="238" y="703"/>
                  </a:lnTo>
                  <a:lnTo>
                    <a:pt x="236" y="690"/>
                  </a:lnTo>
                  <a:lnTo>
                    <a:pt x="229" y="679"/>
                  </a:lnTo>
                  <a:lnTo>
                    <a:pt x="227" y="667"/>
                  </a:lnTo>
                  <a:lnTo>
                    <a:pt x="226" y="654"/>
                  </a:lnTo>
                  <a:lnTo>
                    <a:pt x="224" y="654"/>
                  </a:lnTo>
                  <a:lnTo>
                    <a:pt x="224" y="643"/>
                  </a:lnTo>
                  <a:lnTo>
                    <a:pt x="234" y="623"/>
                  </a:lnTo>
                  <a:lnTo>
                    <a:pt x="236" y="620"/>
                  </a:lnTo>
                  <a:lnTo>
                    <a:pt x="234" y="614"/>
                  </a:lnTo>
                  <a:lnTo>
                    <a:pt x="220" y="608"/>
                  </a:lnTo>
                  <a:lnTo>
                    <a:pt x="219" y="606"/>
                  </a:lnTo>
                  <a:lnTo>
                    <a:pt x="215" y="596"/>
                  </a:lnTo>
                  <a:lnTo>
                    <a:pt x="214" y="589"/>
                  </a:lnTo>
                  <a:lnTo>
                    <a:pt x="214" y="584"/>
                  </a:lnTo>
                  <a:lnTo>
                    <a:pt x="212" y="575"/>
                  </a:lnTo>
                  <a:lnTo>
                    <a:pt x="212" y="567"/>
                  </a:lnTo>
                  <a:lnTo>
                    <a:pt x="209" y="555"/>
                  </a:lnTo>
                  <a:lnTo>
                    <a:pt x="209" y="546"/>
                  </a:lnTo>
                  <a:lnTo>
                    <a:pt x="209" y="536"/>
                  </a:lnTo>
                  <a:lnTo>
                    <a:pt x="203" y="526"/>
                  </a:lnTo>
                  <a:lnTo>
                    <a:pt x="191" y="509"/>
                  </a:lnTo>
                  <a:lnTo>
                    <a:pt x="185" y="503"/>
                  </a:lnTo>
                  <a:lnTo>
                    <a:pt x="173" y="495"/>
                  </a:lnTo>
                  <a:lnTo>
                    <a:pt x="168" y="495"/>
                  </a:lnTo>
                  <a:lnTo>
                    <a:pt x="164" y="495"/>
                  </a:lnTo>
                  <a:lnTo>
                    <a:pt x="157" y="490"/>
                  </a:lnTo>
                  <a:lnTo>
                    <a:pt x="145" y="479"/>
                  </a:lnTo>
                  <a:lnTo>
                    <a:pt x="133" y="471"/>
                  </a:lnTo>
                  <a:lnTo>
                    <a:pt x="128" y="459"/>
                  </a:lnTo>
                  <a:lnTo>
                    <a:pt x="123" y="454"/>
                  </a:lnTo>
                  <a:lnTo>
                    <a:pt x="123" y="449"/>
                  </a:lnTo>
                  <a:lnTo>
                    <a:pt x="121" y="445"/>
                  </a:lnTo>
                  <a:lnTo>
                    <a:pt x="116" y="442"/>
                  </a:lnTo>
                  <a:lnTo>
                    <a:pt x="103" y="433"/>
                  </a:lnTo>
                  <a:lnTo>
                    <a:pt x="87" y="430"/>
                  </a:lnTo>
                  <a:lnTo>
                    <a:pt x="82" y="428"/>
                  </a:lnTo>
                  <a:lnTo>
                    <a:pt x="77" y="421"/>
                  </a:lnTo>
                  <a:lnTo>
                    <a:pt x="74" y="415"/>
                  </a:lnTo>
                  <a:lnTo>
                    <a:pt x="70" y="411"/>
                  </a:lnTo>
                  <a:lnTo>
                    <a:pt x="51" y="409"/>
                  </a:lnTo>
                  <a:lnTo>
                    <a:pt x="38" y="403"/>
                  </a:lnTo>
                  <a:lnTo>
                    <a:pt x="36" y="398"/>
                  </a:lnTo>
                  <a:lnTo>
                    <a:pt x="22" y="387"/>
                  </a:lnTo>
                  <a:lnTo>
                    <a:pt x="14" y="380"/>
                  </a:lnTo>
                  <a:lnTo>
                    <a:pt x="19" y="367"/>
                  </a:lnTo>
                  <a:lnTo>
                    <a:pt x="19" y="362"/>
                  </a:lnTo>
                  <a:lnTo>
                    <a:pt x="17" y="355"/>
                  </a:lnTo>
                  <a:lnTo>
                    <a:pt x="19" y="353"/>
                  </a:lnTo>
                  <a:lnTo>
                    <a:pt x="19" y="350"/>
                  </a:lnTo>
                  <a:lnTo>
                    <a:pt x="17" y="338"/>
                  </a:lnTo>
                  <a:lnTo>
                    <a:pt x="17" y="334"/>
                  </a:lnTo>
                  <a:lnTo>
                    <a:pt x="14" y="328"/>
                  </a:lnTo>
                  <a:lnTo>
                    <a:pt x="19" y="319"/>
                  </a:lnTo>
                  <a:lnTo>
                    <a:pt x="19" y="312"/>
                  </a:lnTo>
                  <a:lnTo>
                    <a:pt x="17" y="307"/>
                  </a:lnTo>
                  <a:lnTo>
                    <a:pt x="17" y="302"/>
                  </a:lnTo>
                  <a:lnTo>
                    <a:pt x="17" y="288"/>
                  </a:lnTo>
                  <a:lnTo>
                    <a:pt x="22" y="285"/>
                  </a:lnTo>
                  <a:lnTo>
                    <a:pt x="24" y="276"/>
                  </a:lnTo>
                  <a:lnTo>
                    <a:pt x="29" y="271"/>
                  </a:lnTo>
                  <a:lnTo>
                    <a:pt x="29" y="264"/>
                  </a:lnTo>
                  <a:lnTo>
                    <a:pt x="28" y="261"/>
                  </a:lnTo>
                  <a:lnTo>
                    <a:pt x="24" y="259"/>
                  </a:lnTo>
                  <a:lnTo>
                    <a:pt x="19" y="246"/>
                  </a:lnTo>
                  <a:lnTo>
                    <a:pt x="14" y="244"/>
                  </a:lnTo>
                  <a:lnTo>
                    <a:pt x="5" y="244"/>
                  </a:lnTo>
                  <a:lnTo>
                    <a:pt x="0" y="240"/>
                  </a:lnTo>
                  <a:lnTo>
                    <a:pt x="0" y="230"/>
                  </a:lnTo>
                  <a:lnTo>
                    <a:pt x="2" y="218"/>
                  </a:lnTo>
                  <a:lnTo>
                    <a:pt x="5" y="215"/>
                  </a:lnTo>
                  <a:lnTo>
                    <a:pt x="12" y="210"/>
                  </a:lnTo>
                  <a:lnTo>
                    <a:pt x="14" y="198"/>
                  </a:lnTo>
                  <a:lnTo>
                    <a:pt x="16" y="196"/>
                  </a:lnTo>
                  <a:lnTo>
                    <a:pt x="19" y="187"/>
                  </a:lnTo>
                  <a:lnTo>
                    <a:pt x="24" y="184"/>
                  </a:lnTo>
                  <a:lnTo>
                    <a:pt x="38" y="177"/>
                  </a:lnTo>
                  <a:lnTo>
                    <a:pt x="39" y="172"/>
                  </a:lnTo>
                  <a:lnTo>
                    <a:pt x="48" y="172"/>
                  </a:lnTo>
                  <a:lnTo>
                    <a:pt x="51" y="164"/>
                  </a:lnTo>
                  <a:lnTo>
                    <a:pt x="58" y="165"/>
                  </a:lnTo>
                  <a:lnTo>
                    <a:pt x="62" y="164"/>
                  </a:lnTo>
                  <a:lnTo>
                    <a:pt x="63" y="158"/>
                  </a:lnTo>
                  <a:lnTo>
                    <a:pt x="67" y="155"/>
                  </a:lnTo>
                  <a:lnTo>
                    <a:pt x="67" y="141"/>
                  </a:lnTo>
                  <a:lnTo>
                    <a:pt x="65" y="99"/>
                  </a:lnTo>
                  <a:lnTo>
                    <a:pt x="63" y="58"/>
                  </a:lnTo>
                  <a:lnTo>
                    <a:pt x="72" y="59"/>
                  </a:lnTo>
                  <a:lnTo>
                    <a:pt x="86" y="42"/>
                  </a:lnTo>
                  <a:lnTo>
                    <a:pt x="96" y="53"/>
                  </a:lnTo>
                  <a:lnTo>
                    <a:pt x="106" y="53"/>
                  </a:lnTo>
                  <a:lnTo>
                    <a:pt x="147" y="37"/>
                  </a:lnTo>
                  <a:lnTo>
                    <a:pt x="227" y="0"/>
                  </a:lnTo>
                  <a:lnTo>
                    <a:pt x="238" y="5"/>
                  </a:lnTo>
                  <a:lnTo>
                    <a:pt x="238" y="12"/>
                  </a:lnTo>
                  <a:lnTo>
                    <a:pt x="222" y="63"/>
                  </a:lnTo>
                  <a:lnTo>
                    <a:pt x="244" y="51"/>
                  </a:lnTo>
                  <a:lnTo>
                    <a:pt x="267" y="59"/>
                  </a:lnTo>
                  <a:lnTo>
                    <a:pt x="284" y="61"/>
                  </a:lnTo>
                  <a:lnTo>
                    <a:pt x="285" y="66"/>
                  </a:lnTo>
                  <a:lnTo>
                    <a:pt x="294" y="65"/>
                  </a:lnTo>
                  <a:lnTo>
                    <a:pt x="296" y="65"/>
                  </a:lnTo>
                  <a:lnTo>
                    <a:pt x="296" y="68"/>
                  </a:lnTo>
                  <a:lnTo>
                    <a:pt x="299" y="68"/>
                  </a:lnTo>
                  <a:lnTo>
                    <a:pt x="301" y="71"/>
                  </a:lnTo>
                  <a:lnTo>
                    <a:pt x="306" y="71"/>
                  </a:lnTo>
                  <a:lnTo>
                    <a:pt x="313" y="82"/>
                  </a:lnTo>
                  <a:lnTo>
                    <a:pt x="316" y="88"/>
                  </a:lnTo>
                  <a:lnTo>
                    <a:pt x="320" y="94"/>
                  </a:lnTo>
                  <a:lnTo>
                    <a:pt x="320" y="99"/>
                  </a:lnTo>
                  <a:lnTo>
                    <a:pt x="342" y="102"/>
                  </a:lnTo>
                  <a:lnTo>
                    <a:pt x="441" y="123"/>
                  </a:lnTo>
                  <a:lnTo>
                    <a:pt x="454" y="129"/>
                  </a:lnTo>
                  <a:lnTo>
                    <a:pt x="461" y="133"/>
                  </a:lnTo>
                  <a:lnTo>
                    <a:pt x="477" y="140"/>
                  </a:lnTo>
                  <a:lnTo>
                    <a:pt x="477" y="138"/>
                  </a:lnTo>
                  <a:lnTo>
                    <a:pt x="480" y="138"/>
                  </a:lnTo>
                  <a:lnTo>
                    <a:pt x="480" y="141"/>
                  </a:lnTo>
                  <a:lnTo>
                    <a:pt x="485" y="138"/>
                  </a:lnTo>
                  <a:lnTo>
                    <a:pt x="489" y="140"/>
                  </a:lnTo>
                  <a:lnTo>
                    <a:pt x="492" y="140"/>
                  </a:lnTo>
                  <a:lnTo>
                    <a:pt x="495" y="145"/>
                  </a:lnTo>
                  <a:lnTo>
                    <a:pt x="499" y="143"/>
                  </a:lnTo>
                  <a:lnTo>
                    <a:pt x="501" y="140"/>
                  </a:lnTo>
                  <a:lnTo>
                    <a:pt x="504" y="141"/>
                  </a:lnTo>
                  <a:lnTo>
                    <a:pt x="506" y="140"/>
                  </a:lnTo>
                  <a:lnTo>
                    <a:pt x="511" y="138"/>
                  </a:lnTo>
                  <a:lnTo>
                    <a:pt x="513" y="140"/>
                  </a:lnTo>
                  <a:lnTo>
                    <a:pt x="514" y="141"/>
                  </a:lnTo>
                  <a:lnTo>
                    <a:pt x="518" y="141"/>
                  </a:lnTo>
                  <a:lnTo>
                    <a:pt x="524" y="143"/>
                  </a:lnTo>
                  <a:lnTo>
                    <a:pt x="528" y="141"/>
                  </a:lnTo>
                  <a:lnTo>
                    <a:pt x="533" y="145"/>
                  </a:lnTo>
                  <a:lnTo>
                    <a:pt x="536" y="147"/>
                  </a:lnTo>
                  <a:lnTo>
                    <a:pt x="542" y="145"/>
                  </a:lnTo>
                  <a:lnTo>
                    <a:pt x="547" y="148"/>
                  </a:lnTo>
                  <a:lnTo>
                    <a:pt x="550" y="147"/>
                  </a:lnTo>
                  <a:lnTo>
                    <a:pt x="553" y="148"/>
                  </a:lnTo>
                  <a:lnTo>
                    <a:pt x="559" y="150"/>
                  </a:lnTo>
                  <a:lnTo>
                    <a:pt x="560" y="152"/>
                  </a:lnTo>
                  <a:lnTo>
                    <a:pt x="562" y="157"/>
                  </a:lnTo>
                  <a:lnTo>
                    <a:pt x="565" y="158"/>
                  </a:lnTo>
                  <a:lnTo>
                    <a:pt x="559" y="165"/>
                  </a:lnTo>
                  <a:lnTo>
                    <a:pt x="559" y="169"/>
                  </a:lnTo>
                  <a:lnTo>
                    <a:pt x="564" y="172"/>
                  </a:lnTo>
                  <a:lnTo>
                    <a:pt x="567" y="174"/>
                  </a:lnTo>
                  <a:lnTo>
                    <a:pt x="576" y="170"/>
                  </a:lnTo>
                  <a:lnTo>
                    <a:pt x="577" y="176"/>
                  </a:lnTo>
                  <a:lnTo>
                    <a:pt x="589" y="177"/>
                  </a:lnTo>
                  <a:lnTo>
                    <a:pt x="593" y="182"/>
                  </a:lnTo>
                  <a:lnTo>
                    <a:pt x="598" y="184"/>
                  </a:lnTo>
                  <a:lnTo>
                    <a:pt x="598" y="186"/>
                  </a:lnTo>
                  <a:lnTo>
                    <a:pt x="601" y="187"/>
                  </a:lnTo>
                  <a:lnTo>
                    <a:pt x="601" y="189"/>
                  </a:lnTo>
                  <a:lnTo>
                    <a:pt x="598" y="191"/>
                  </a:lnTo>
                  <a:lnTo>
                    <a:pt x="596" y="193"/>
                  </a:lnTo>
                  <a:lnTo>
                    <a:pt x="603" y="199"/>
                  </a:lnTo>
                  <a:lnTo>
                    <a:pt x="603" y="201"/>
                  </a:lnTo>
                  <a:lnTo>
                    <a:pt x="603" y="206"/>
                  </a:lnTo>
                  <a:lnTo>
                    <a:pt x="598" y="208"/>
                  </a:lnTo>
                  <a:lnTo>
                    <a:pt x="600" y="211"/>
                  </a:lnTo>
                  <a:lnTo>
                    <a:pt x="603" y="218"/>
                  </a:lnTo>
                  <a:lnTo>
                    <a:pt x="601" y="225"/>
                  </a:lnTo>
                  <a:lnTo>
                    <a:pt x="594" y="228"/>
                  </a:lnTo>
                  <a:lnTo>
                    <a:pt x="598" y="235"/>
                  </a:lnTo>
                  <a:lnTo>
                    <a:pt x="594" y="242"/>
                  </a:lnTo>
                  <a:lnTo>
                    <a:pt x="594" y="242"/>
                  </a:lnTo>
                  <a:lnTo>
                    <a:pt x="596" y="240"/>
                  </a:lnTo>
                  <a:lnTo>
                    <a:pt x="596" y="240"/>
                  </a:lnTo>
                  <a:lnTo>
                    <a:pt x="600" y="246"/>
                  </a:lnTo>
                  <a:lnTo>
                    <a:pt x="600" y="242"/>
                  </a:lnTo>
                  <a:lnTo>
                    <a:pt x="608" y="244"/>
                  </a:lnTo>
                  <a:lnTo>
                    <a:pt x="617" y="235"/>
                  </a:lnTo>
                  <a:lnTo>
                    <a:pt x="622" y="240"/>
                  </a:lnTo>
                  <a:lnTo>
                    <a:pt x="622" y="242"/>
                  </a:lnTo>
                  <a:lnTo>
                    <a:pt x="617" y="256"/>
                  </a:lnTo>
                  <a:lnTo>
                    <a:pt x="617" y="261"/>
                  </a:lnTo>
                  <a:lnTo>
                    <a:pt x="615" y="263"/>
                  </a:lnTo>
                  <a:lnTo>
                    <a:pt x="615" y="266"/>
                  </a:lnTo>
                  <a:lnTo>
                    <a:pt x="613" y="268"/>
                  </a:lnTo>
                  <a:lnTo>
                    <a:pt x="615" y="273"/>
                  </a:lnTo>
                  <a:lnTo>
                    <a:pt x="622" y="278"/>
                  </a:lnTo>
                  <a:lnTo>
                    <a:pt x="624" y="283"/>
                  </a:lnTo>
                  <a:lnTo>
                    <a:pt x="634" y="285"/>
                  </a:lnTo>
                  <a:lnTo>
                    <a:pt x="630" y="292"/>
                  </a:lnTo>
                  <a:lnTo>
                    <a:pt x="630" y="302"/>
                  </a:lnTo>
                  <a:lnTo>
                    <a:pt x="615" y="309"/>
                  </a:lnTo>
                  <a:moveTo>
                    <a:pt x="695" y="246"/>
                  </a:moveTo>
                  <a:lnTo>
                    <a:pt x="700" y="244"/>
                  </a:lnTo>
                  <a:lnTo>
                    <a:pt x="704" y="254"/>
                  </a:lnTo>
                  <a:lnTo>
                    <a:pt x="700" y="257"/>
                  </a:lnTo>
                  <a:lnTo>
                    <a:pt x="695" y="252"/>
                  </a:lnTo>
                  <a:lnTo>
                    <a:pt x="699" y="269"/>
                  </a:lnTo>
                  <a:lnTo>
                    <a:pt x="692" y="269"/>
                  </a:lnTo>
                  <a:lnTo>
                    <a:pt x="697" y="278"/>
                  </a:lnTo>
                  <a:lnTo>
                    <a:pt x="692" y="280"/>
                  </a:lnTo>
                  <a:lnTo>
                    <a:pt x="694" y="287"/>
                  </a:lnTo>
                  <a:lnTo>
                    <a:pt x="690" y="285"/>
                  </a:lnTo>
                  <a:lnTo>
                    <a:pt x="683" y="298"/>
                  </a:lnTo>
                  <a:lnTo>
                    <a:pt x="685" y="307"/>
                  </a:lnTo>
                  <a:lnTo>
                    <a:pt x="682" y="317"/>
                  </a:lnTo>
                  <a:lnTo>
                    <a:pt x="670" y="331"/>
                  </a:lnTo>
                  <a:lnTo>
                    <a:pt x="661" y="326"/>
                  </a:lnTo>
                  <a:lnTo>
                    <a:pt x="658" y="314"/>
                  </a:lnTo>
                  <a:lnTo>
                    <a:pt x="663" y="295"/>
                  </a:lnTo>
                  <a:lnTo>
                    <a:pt x="670" y="288"/>
                  </a:lnTo>
                  <a:lnTo>
                    <a:pt x="673" y="268"/>
                  </a:lnTo>
                  <a:lnTo>
                    <a:pt x="680" y="269"/>
                  </a:lnTo>
                  <a:lnTo>
                    <a:pt x="692" y="246"/>
                  </a:lnTo>
                  <a:lnTo>
                    <a:pt x="695" y="246"/>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808" name="Freeform 2040"/>
            <p:cNvSpPr>
              <a:spLocks/>
            </p:cNvSpPr>
            <p:nvPr/>
          </p:nvSpPr>
          <p:spPr bwMode="auto">
            <a:xfrm>
              <a:off x="2517" y="1531"/>
              <a:ext cx="351" cy="394"/>
            </a:xfrm>
            <a:custGeom>
              <a:avLst/>
              <a:gdLst/>
              <a:ahLst/>
              <a:cxnLst>
                <a:cxn ang="0">
                  <a:pos x="500" y="980"/>
                </a:cxn>
                <a:cxn ang="0">
                  <a:pos x="352" y="984"/>
                </a:cxn>
                <a:cxn ang="0">
                  <a:pos x="203" y="985"/>
                </a:cxn>
                <a:cxn ang="0">
                  <a:pos x="84" y="867"/>
                </a:cxn>
                <a:cxn ang="0">
                  <a:pos x="85" y="686"/>
                </a:cxn>
                <a:cxn ang="0">
                  <a:pos x="56" y="663"/>
                </a:cxn>
                <a:cxn ang="0">
                  <a:pos x="41" y="623"/>
                </a:cxn>
                <a:cxn ang="0">
                  <a:pos x="72" y="574"/>
                </a:cxn>
                <a:cxn ang="0">
                  <a:pos x="70" y="528"/>
                </a:cxn>
                <a:cxn ang="0">
                  <a:pos x="58" y="495"/>
                </a:cxn>
                <a:cxn ang="0">
                  <a:pos x="50" y="463"/>
                </a:cxn>
                <a:cxn ang="0">
                  <a:pos x="48" y="435"/>
                </a:cxn>
                <a:cxn ang="0">
                  <a:pos x="50" y="406"/>
                </a:cxn>
                <a:cxn ang="0">
                  <a:pos x="44" y="401"/>
                </a:cxn>
                <a:cxn ang="0">
                  <a:pos x="44" y="381"/>
                </a:cxn>
                <a:cxn ang="0">
                  <a:pos x="43" y="347"/>
                </a:cxn>
                <a:cxn ang="0">
                  <a:pos x="41" y="328"/>
                </a:cxn>
                <a:cxn ang="0">
                  <a:pos x="39" y="309"/>
                </a:cxn>
                <a:cxn ang="0">
                  <a:pos x="36" y="283"/>
                </a:cxn>
                <a:cxn ang="0">
                  <a:pos x="27" y="258"/>
                </a:cxn>
                <a:cxn ang="0">
                  <a:pos x="17" y="220"/>
                </a:cxn>
                <a:cxn ang="0">
                  <a:pos x="9" y="203"/>
                </a:cxn>
                <a:cxn ang="0">
                  <a:pos x="10" y="195"/>
                </a:cxn>
                <a:cxn ang="0">
                  <a:pos x="10" y="184"/>
                </a:cxn>
                <a:cxn ang="0">
                  <a:pos x="12" y="179"/>
                </a:cxn>
                <a:cxn ang="0">
                  <a:pos x="10" y="167"/>
                </a:cxn>
                <a:cxn ang="0">
                  <a:pos x="10" y="161"/>
                </a:cxn>
                <a:cxn ang="0">
                  <a:pos x="9" y="155"/>
                </a:cxn>
                <a:cxn ang="0">
                  <a:pos x="7" y="137"/>
                </a:cxn>
                <a:cxn ang="0">
                  <a:pos x="10" y="130"/>
                </a:cxn>
                <a:cxn ang="0">
                  <a:pos x="15" y="116"/>
                </a:cxn>
                <a:cxn ang="0">
                  <a:pos x="9" y="102"/>
                </a:cxn>
                <a:cxn ang="0">
                  <a:pos x="5" y="92"/>
                </a:cxn>
                <a:cxn ang="0">
                  <a:pos x="92" y="61"/>
                </a:cxn>
                <a:cxn ang="0">
                  <a:pos x="287" y="82"/>
                </a:cxn>
                <a:cxn ang="0">
                  <a:pos x="338" y="118"/>
                </a:cxn>
                <a:cxn ang="0">
                  <a:pos x="425" y="133"/>
                </a:cxn>
                <a:cxn ang="0">
                  <a:pos x="509" y="133"/>
                </a:cxn>
                <a:cxn ang="0">
                  <a:pos x="535" y="149"/>
                </a:cxn>
                <a:cxn ang="0">
                  <a:pos x="558" y="171"/>
                </a:cxn>
                <a:cxn ang="0">
                  <a:pos x="616" y="184"/>
                </a:cxn>
                <a:cxn ang="0">
                  <a:pos x="680" y="202"/>
                </a:cxn>
                <a:cxn ang="0">
                  <a:pos x="758" y="196"/>
                </a:cxn>
                <a:cxn ang="0">
                  <a:pos x="850" y="202"/>
                </a:cxn>
                <a:cxn ang="0">
                  <a:pos x="767" y="260"/>
                </a:cxn>
                <a:cxn ang="0">
                  <a:pos x="579" y="444"/>
                </a:cxn>
                <a:cxn ang="0">
                  <a:pos x="574" y="543"/>
                </a:cxn>
                <a:cxn ang="0">
                  <a:pos x="555" y="560"/>
                </a:cxn>
                <a:cxn ang="0">
                  <a:pos x="523" y="584"/>
                </a:cxn>
                <a:cxn ang="0">
                  <a:pos x="507" y="618"/>
                </a:cxn>
                <a:cxn ang="0">
                  <a:pos x="531" y="647"/>
                </a:cxn>
                <a:cxn ang="0">
                  <a:pos x="529" y="673"/>
                </a:cxn>
                <a:cxn ang="0">
                  <a:pos x="526" y="707"/>
                </a:cxn>
                <a:cxn ang="0">
                  <a:pos x="526" y="741"/>
                </a:cxn>
                <a:cxn ang="0">
                  <a:pos x="529" y="775"/>
                </a:cxn>
                <a:cxn ang="0">
                  <a:pos x="581" y="803"/>
                </a:cxn>
                <a:cxn ang="0">
                  <a:pos x="623" y="830"/>
                </a:cxn>
                <a:cxn ang="0">
                  <a:pos x="640" y="859"/>
                </a:cxn>
                <a:cxn ang="0">
                  <a:pos x="680" y="883"/>
                </a:cxn>
                <a:cxn ang="0">
                  <a:pos x="716" y="934"/>
                </a:cxn>
                <a:cxn ang="0">
                  <a:pos x="675" y="973"/>
                </a:cxn>
              </a:cxnLst>
              <a:rect l="0" t="0" r="r" b="b"/>
              <a:pathLst>
                <a:path w="876" h="987">
                  <a:moveTo>
                    <a:pt x="659" y="975"/>
                  </a:moveTo>
                  <a:lnTo>
                    <a:pt x="616" y="977"/>
                  </a:lnTo>
                  <a:lnTo>
                    <a:pt x="570" y="978"/>
                  </a:lnTo>
                  <a:lnTo>
                    <a:pt x="558" y="978"/>
                  </a:lnTo>
                  <a:lnTo>
                    <a:pt x="500" y="980"/>
                  </a:lnTo>
                  <a:lnTo>
                    <a:pt x="499" y="980"/>
                  </a:lnTo>
                  <a:lnTo>
                    <a:pt x="444" y="982"/>
                  </a:lnTo>
                  <a:lnTo>
                    <a:pt x="425" y="982"/>
                  </a:lnTo>
                  <a:lnTo>
                    <a:pt x="386" y="984"/>
                  </a:lnTo>
                  <a:lnTo>
                    <a:pt x="352" y="984"/>
                  </a:lnTo>
                  <a:lnTo>
                    <a:pt x="326" y="985"/>
                  </a:lnTo>
                  <a:lnTo>
                    <a:pt x="278" y="985"/>
                  </a:lnTo>
                  <a:lnTo>
                    <a:pt x="270" y="985"/>
                  </a:lnTo>
                  <a:lnTo>
                    <a:pt x="212" y="985"/>
                  </a:lnTo>
                  <a:lnTo>
                    <a:pt x="203" y="985"/>
                  </a:lnTo>
                  <a:lnTo>
                    <a:pt x="155" y="987"/>
                  </a:lnTo>
                  <a:lnTo>
                    <a:pt x="132" y="987"/>
                  </a:lnTo>
                  <a:lnTo>
                    <a:pt x="82" y="985"/>
                  </a:lnTo>
                  <a:lnTo>
                    <a:pt x="84" y="927"/>
                  </a:lnTo>
                  <a:lnTo>
                    <a:pt x="84" y="867"/>
                  </a:lnTo>
                  <a:lnTo>
                    <a:pt x="84" y="811"/>
                  </a:lnTo>
                  <a:lnTo>
                    <a:pt x="84" y="796"/>
                  </a:lnTo>
                  <a:lnTo>
                    <a:pt x="84" y="767"/>
                  </a:lnTo>
                  <a:lnTo>
                    <a:pt x="84" y="738"/>
                  </a:lnTo>
                  <a:lnTo>
                    <a:pt x="85" y="686"/>
                  </a:lnTo>
                  <a:lnTo>
                    <a:pt x="84" y="683"/>
                  </a:lnTo>
                  <a:lnTo>
                    <a:pt x="82" y="678"/>
                  </a:lnTo>
                  <a:lnTo>
                    <a:pt x="75" y="669"/>
                  </a:lnTo>
                  <a:lnTo>
                    <a:pt x="67" y="666"/>
                  </a:lnTo>
                  <a:lnTo>
                    <a:pt x="56" y="663"/>
                  </a:lnTo>
                  <a:lnTo>
                    <a:pt x="51" y="656"/>
                  </a:lnTo>
                  <a:lnTo>
                    <a:pt x="48" y="645"/>
                  </a:lnTo>
                  <a:lnTo>
                    <a:pt x="39" y="634"/>
                  </a:lnTo>
                  <a:lnTo>
                    <a:pt x="38" y="630"/>
                  </a:lnTo>
                  <a:lnTo>
                    <a:pt x="41" y="623"/>
                  </a:lnTo>
                  <a:lnTo>
                    <a:pt x="61" y="608"/>
                  </a:lnTo>
                  <a:lnTo>
                    <a:pt x="67" y="596"/>
                  </a:lnTo>
                  <a:lnTo>
                    <a:pt x="70" y="594"/>
                  </a:lnTo>
                  <a:lnTo>
                    <a:pt x="72" y="575"/>
                  </a:lnTo>
                  <a:lnTo>
                    <a:pt x="72" y="574"/>
                  </a:lnTo>
                  <a:lnTo>
                    <a:pt x="70" y="560"/>
                  </a:lnTo>
                  <a:lnTo>
                    <a:pt x="73" y="548"/>
                  </a:lnTo>
                  <a:lnTo>
                    <a:pt x="72" y="535"/>
                  </a:lnTo>
                  <a:lnTo>
                    <a:pt x="70" y="533"/>
                  </a:lnTo>
                  <a:lnTo>
                    <a:pt x="70" y="528"/>
                  </a:lnTo>
                  <a:lnTo>
                    <a:pt x="68" y="524"/>
                  </a:lnTo>
                  <a:lnTo>
                    <a:pt x="68" y="507"/>
                  </a:lnTo>
                  <a:lnTo>
                    <a:pt x="67" y="505"/>
                  </a:lnTo>
                  <a:lnTo>
                    <a:pt x="61" y="504"/>
                  </a:lnTo>
                  <a:lnTo>
                    <a:pt x="58" y="495"/>
                  </a:lnTo>
                  <a:lnTo>
                    <a:pt x="56" y="492"/>
                  </a:lnTo>
                  <a:lnTo>
                    <a:pt x="55" y="485"/>
                  </a:lnTo>
                  <a:lnTo>
                    <a:pt x="53" y="482"/>
                  </a:lnTo>
                  <a:lnTo>
                    <a:pt x="51" y="464"/>
                  </a:lnTo>
                  <a:lnTo>
                    <a:pt x="50" y="463"/>
                  </a:lnTo>
                  <a:lnTo>
                    <a:pt x="48" y="459"/>
                  </a:lnTo>
                  <a:lnTo>
                    <a:pt x="46" y="458"/>
                  </a:lnTo>
                  <a:lnTo>
                    <a:pt x="46" y="451"/>
                  </a:lnTo>
                  <a:lnTo>
                    <a:pt x="48" y="446"/>
                  </a:lnTo>
                  <a:lnTo>
                    <a:pt x="48" y="435"/>
                  </a:lnTo>
                  <a:lnTo>
                    <a:pt x="46" y="427"/>
                  </a:lnTo>
                  <a:lnTo>
                    <a:pt x="50" y="422"/>
                  </a:lnTo>
                  <a:lnTo>
                    <a:pt x="48" y="418"/>
                  </a:lnTo>
                  <a:lnTo>
                    <a:pt x="51" y="410"/>
                  </a:lnTo>
                  <a:lnTo>
                    <a:pt x="50" y="406"/>
                  </a:lnTo>
                  <a:lnTo>
                    <a:pt x="48" y="408"/>
                  </a:lnTo>
                  <a:lnTo>
                    <a:pt x="48" y="405"/>
                  </a:lnTo>
                  <a:lnTo>
                    <a:pt x="46" y="403"/>
                  </a:lnTo>
                  <a:lnTo>
                    <a:pt x="46" y="401"/>
                  </a:lnTo>
                  <a:lnTo>
                    <a:pt x="44" y="401"/>
                  </a:lnTo>
                  <a:lnTo>
                    <a:pt x="43" y="396"/>
                  </a:lnTo>
                  <a:lnTo>
                    <a:pt x="43" y="394"/>
                  </a:lnTo>
                  <a:lnTo>
                    <a:pt x="43" y="391"/>
                  </a:lnTo>
                  <a:lnTo>
                    <a:pt x="43" y="383"/>
                  </a:lnTo>
                  <a:lnTo>
                    <a:pt x="44" y="381"/>
                  </a:lnTo>
                  <a:lnTo>
                    <a:pt x="41" y="371"/>
                  </a:lnTo>
                  <a:lnTo>
                    <a:pt x="43" y="367"/>
                  </a:lnTo>
                  <a:lnTo>
                    <a:pt x="43" y="355"/>
                  </a:lnTo>
                  <a:lnTo>
                    <a:pt x="41" y="353"/>
                  </a:lnTo>
                  <a:lnTo>
                    <a:pt x="43" y="347"/>
                  </a:lnTo>
                  <a:lnTo>
                    <a:pt x="41" y="343"/>
                  </a:lnTo>
                  <a:lnTo>
                    <a:pt x="43" y="338"/>
                  </a:lnTo>
                  <a:lnTo>
                    <a:pt x="41" y="335"/>
                  </a:lnTo>
                  <a:lnTo>
                    <a:pt x="43" y="331"/>
                  </a:lnTo>
                  <a:lnTo>
                    <a:pt x="41" y="328"/>
                  </a:lnTo>
                  <a:lnTo>
                    <a:pt x="39" y="326"/>
                  </a:lnTo>
                  <a:lnTo>
                    <a:pt x="39" y="323"/>
                  </a:lnTo>
                  <a:lnTo>
                    <a:pt x="39" y="319"/>
                  </a:lnTo>
                  <a:lnTo>
                    <a:pt x="41" y="313"/>
                  </a:lnTo>
                  <a:lnTo>
                    <a:pt x="39" y="309"/>
                  </a:lnTo>
                  <a:lnTo>
                    <a:pt x="41" y="304"/>
                  </a:lnTo>
                  <a:lnTo>
                    <a:pt x="39" y="302"/>
                  </a:lnTo>
                  <a:lnTo>
                    <a:pt x="41" y="295"/>
                  </a:lnTo>
                  <a:lnTo>
                    <a:pt x="38" y="294"/>
                  </a:lnTo>
                  <a:lnTo>
                    <a:pt x="36" y="283"/>
                  </a:lnTo>
                  <a:lnTo>
                    <a:pt x="32" y="277"/>
                  </a:lnTo>
                  <a:lnTo>
                    <a:pt x="32" y="268"/>
                  </a:lnTo>
                  <a:lnTo>
                    <a:pt x="29" y="263"/>
                  </a:lnTo>
                  <a:lnTo>
                    <a:pt x="26" y="260"/>
                  </a:lnTo>
                  <a:lnTo>
                    <a:pt x="27" y="258"/>
                  </a:lnTo>
                  <a:lnTo>
                    <a:pt x="24" y="249"/>
                  </a:lnTo>
                  <a:lnTo>
                    <a:pt x="22" y="249"/>
                  </a:lnTo>
                  <a:lnTo>
                    <a:pt x="22" y="242"/>
                  </a:lnTo>
                  <a:lnTo>
                    <a:pt x="19" y="236"/>
                  </a:lnTo>
                  <a:lnTo>
                    <a:pt x="17" y="220"/>
                  </a:lnTo>
                  <a:lnTo>
                    <a:pt x="14" y="217"/>
                  </a:lnTo>
                  <a:lnTo>
                    <a:pt x="14" y="212"/>
                  </a:lnTo>
                  <a:lnTo>
                    <a:pt x="10" y="208"/>
                  </a:lnTo>
                  <a:lnTo>
                    <a:pt x="10" y="205"/>
                  </a:lnTo>
                  <a:lnTo>
                    <a:pt x="9" y="203"/>
                  </a:lnTo>
                  <a:lnTo>
                    <a:pt x="12" y="202"/>
                  </a:lnTo>
                  <a:lnTo>
                    <a:pt x="9" y="200"/>
                  </a:lnTo>
                  <a:lnTo>
                    <a:pt x="9" y="200"/>
                  </a:lnTo>
                  <a:lnTo>
                    <a:pt x="9" y="196"/>
                  </a:lnTo>
                  <a:lnTo>
                    <a:pt x="10" y="195"/>
                  </a:lnTo>
                  <a:lnTo>
                    <a:pt x="12" y="193"/>
                  </a:lnTo>
                  <a:lnTo>
                    <a:pt x="9" y="191"/>
                  </a:lnTo>
                  <a:lnTo>
                    <a:pt x="12" y="190"/>
                  </a:lnTo>
                  <a:lnTo>
                    <a:pt x="10" y="190"/>
                  </a:lnTo>
                  <a:lnTo>
                    <a:pt x="10" y="184"/>
                  </a:lnTo>
                  <a:lnTo>
                    <a:pt x="10" y="184"/>
                  </a:lnTo>
                  <a:lnTo>
                    <a:pt x="12" y="183"/>
                  </a:lnTo>
                  <a:lnTo>
                    <a:pt x="12" y="181"/>
                  </a:lnTo>
                  <a:lnTo>
                    <a:pt x="10" y="179"/>
                  </a:lnTo>
                  <a:lnTo>
                    <a:pt x="12" y="179"/>
                  </a:lnTo>
                  <a:lnTo>
                    <a:pt x="12" y="178"/>
                  </a:lnTo>
                  <a:lnTo>
                    <a:pt x="10" y="176"/>
                  </a:lnTo>
                  <a:lnTo>
                    <a:pt x="12" y="174"/>
                  </a:lnTo>
                  <a:lnTo>
                    <a:pt x="10" y="174"/>
                  </a:lnTo>
                  <a:lnTo>
                    <a:pt x="10" y="167"/>
                  </a:lnTo>
                  <a:lnTo>
                    <a:pt x="9" y="167"/>
                  </a:lnTo>
                  <a:lnTo>
                    <a:pt x="10" y="166"/>
                  </a:lnTo>
                  <a:lnTo>
                    <a:pt x="10" y="164"/>
                  </a:lnTo>
                  <a:lnTo>
                    <a:pt x="7" y="164"/>
                  </a:lnTo>
                  <a:lnTo>
                    <a:pt x="10" y="161"/>
                  </a:lnTo>
                  <a:lnTo>
                    <a:pt x="9" y="161"/>
                  </a:lnTo>
                  <a:lnTo>
                    <a:pt x="9" y="159"/>
                  </a:lnTo>
                  <a:lnTo>
                    <a:pt x="12" y="159"/>
                  </a:lnTo>
                  <a:lnTo>
                    <a:pt x="12" y="155"/>
                  </a:lnTo>
                  <a:lnTo>
                    <a:pt x="9" y="155"/>
                  </a:lnTo>
                  <a:lnTo>
                    <a:pt x="10" y="142"/>
                  </a:lnTo>
                  <a:lnTo>
                    <a:pt x="9" y="142"/>
                  </a:lnTo>
                  <a:lnTo>
                    <a:pt x="10" y="138"/>
                  </a:lnTo>
                  <a:lnTo>
                    <a:pt x="9" y="138"/>
                  </a:lnTo>
                  <a:lnTo>
                    <a:pt x="7" y="137"/>
                  </a:lnTo>
                  <a:lnTo>
                    <a:pt x="9" y="137"/>
                  </a:lnTo>
                  <a:lnTo>
                    <a:pt x="7" y="135"/>
                  </a:lnTo>
                  <a:lnTo>
                    <a:pt x="9" y="133"/>
                  </a:lnTo>
                  <a:lnTo>
                    <a:pt x="9" y="132"/>
                  </a:lnTo>
                  <a:lnTo>
                    <a:pt x="10" y="130"/>
                  </a:lnTo>
                  <a:lnTo>
                    <a:pt x="9" y="126"/>
                  </a:lnTo>
                  <a:lnTo>
                    <a:pt x="12" y="125"/>
                  </a:lnTo>
                  <a:lnTo>
                    <a:pt x="12" y="123"/>
                  </a:lnTo>
                  <a:lnTo>
                    <a:pt x="14" y="123"/>
                  </a:lnTo>
                  <a:lnTo>
                    <a:pt x="15" y="116"/>
                  </a:lnTo>
                  <a:lnTo>
                    <a:pt x="12" y="113"/>
                  </a:lnTo>
                  <a:lnTo>
                    <a:pt x="14" y="109"/>
                  </a:lnTo>
                  <a:lnTo>
                    <a:pt x="10" y="108"/>
                  </a:lnTo>
                  <a:lnTo>
                    <a:pt x="10" y="104"/>
                  </a:lnTo>
                  <a:lnTo>
                    <a:pt x="9" y="102"/>
                  </a:lnTo>
                  <a:lnTo>
                    <a:pt x="10" y="101"/>
                  </a:lnTo>
                  <a:lnTo>
                    <a:pt x="9" y="97"/>
                  </a:lnTo>
                  <a:lnTo>
                    <a:pt x="7" y="94"/>
                  </a:lnTo>
                  <a:lnTo>
                    <a:pt x="7" y="92"/>
                  </a:lnTo>
                  <a:lnTo>
                    <a:pt x="5" y="92"/>
                  </a:lnTo>
                  <a:lnTo>
                    <a:pt x="7" y="89"/>
                  </a:lnTo>
                  <a:lnTo>
                    <a:pt x="7" y="82"/>
                  </a:lnTo>
                  <a:lnTo>
                    <a:pt x="2" y="73"/>
                  </a:lnTo>
                  <a:lnTo>
                    <a:pt x="0" y="61"/>
                  </a:lnTo>
                  <a:lnTo>
                    <a:pt x="92" y="61"/>
                  </a:lnTo>
                  <a:lnTo>
                    <a:pt x="220" y="61"/>
                  </a:lnTo>
                  <a:lnTo>
                    <a:pt x="234" y="61"/>
                  </a:lnTo>
                  <a:lnTo>
                    <a:pt x="234" y="0"/>
                  </a:lnTo>
                  <a:lnTo>
                    <a:pt x="270" y="7"/>
                  </a:lnTo>
                  <a:lnTo>
                    <a:pt x="287" y="82"/>
                  </a:lnTo>
                  <a:lnTo>
                    <a:pt x="285" y="99"/>
                  </a:lnTo>
                  <a:lnTo>
                    <a:pt x="301" y="109"/>
                  </a:lnTo>
                  <a:lnTo>
                    <a:pt x="316" y="109"/>
                  </a:lnTo>
                  <a:lnTo>
                    <a:pt x="331" y="109"/>
                  </a:lnTo>
                  <a:lnTo>
                    <a:pt x="338" y="118"/>
                  </a:lnTo>
                  <a:lnTo>
                    <a:pt x="383" y="121"/>
                  </a:lnTo>
                  <a:lnTo>
                    <a:pt x="386" y="138"/>
                  </a:lnTo>
                  <a:lnTo>
                    <a:pt x="389" y="140"/>
                  </a:lnTo>
                  <a:lnTo>
                    <a:pt x="420" y="137"/>
                  </a:lnTo>
                  <a:lnTo>
                    <a:pt x="425" y="133"/>
                  </a:lnTo>
                  <a:lnTo>
                    <a:pt x="425" y="126"/>
                  </a:lnTo>
                  <a:lnTo>
                    <a:pt x="442" y="118"/>
                  </a:lnTo>
                  <a:lnTo>
                    <a:pt x="466" y="120"/>
                  </a:lnTo>
                  <a:lnTo>
                    <a:pt x="483" y="118"/>
                  </a:lnTo>
                  <a:lnTo>
                    <a:pt x="509" y="133"/>
                  </a:lnTo>
                  <a:lnTo>
                    <a:pt x="517" y="132"/>
                  </a:lnTo>
                  <a:lnTo>
                    <a:pt x="521" y="138"/>
                  </a:lnTo>
                  <a:lnTo>
                    <a:pt x="512" y="140"/>
                  </a:lnTo>
                  <a:lnTo>
                    <a:pt x="511" y="145"/>
                  </a:lnTo>
                  <a:lnTo>
                    <a:pt x="535" y="149"/>
                  </a:lnTo>
                  <a:lnTo>
                    <a:pt x="540" y="154"/>
                  </a:lnTo>
                  <a:lnTo>
                    <a:pt x="538" y="162"/>
                  </a:lnTo>
                  <a:lnTo>
                    <a:pt x="552" y="184"/>
                  </a:lnTo>
                  <a:lnTo>
                    <a:pt x="562" y="179"/>
                  </a:lnTo>
                  <a:lnTo>
                    <a:pt x="558" y="171"/>
                  </a:lnTo>
                  <a:lnTo>
                    <a:pt x="560" y="162"/>
                  </a:lnTo>
                  <a:lnTo>
                    <a:pt x="577" y="159"/>
                  </a:lnTo>
                  <a:lnTo>
                    <a:pt x="587" y="161"/>
                  </a:lnTo>
                  <a:lnTo>
                    <a:pt x="594" y="178"/>
                  </a:lnTo>
                  <a:lnTo>
                    <a:pt x="616" y="184"/>
                  </a:lnTo>
                  <a:lnTo>
                    <a:pt x="625" y="184"/>
                  </a:lnTo>
                  <a:lnTo>
                    <a:pt x="627" y="198"/>
                  </a:lnTo>
                  <a:lnTo>
                    <a:pt x="642" y="200"/>
                  </a:lnTo>
                  <a:lnTo>
                    <a:pt x="644" y="210"/>
                  </a:lnTo>
                  <a:lnTo>
                    <a:pt x="680" y="202"/>
                  </a:lnTo>
                  <a:lnTo>
                    <a:pt x="704" y="181"/>
                  </a:lnTo>
                  <a:lnTo>
                    <a:pt x="722" y="171"/>
                  </a:lnTo>
                  <a:lnTo>
                    <a:pt x="736" y="198"/>
                  </a:lnTo>
                  <a:lnTo>
                    <a:pt x="757" y="191"/>
                  </a:lnTo>
                  <a:lnTo>
                    <a:pt x="758" y="196"/>
                  </a:lnTo>
                  <a:lnTo>
                    <a:pt x="804" y="190"/>
                  </a:lnTo>
                  <a:lnTo>
                    <a:pt x="818" y="193"/>
                  </a:lnTo>
                  <a:lnTo>
                    <a:pt x="823" y="203"/>
                  </a:lnTo>
                  <a:lnTo>
                    <a:pt x="833" y="208"/>
                  </a:lnTo>
                  <a:lnTo>
                    <a:pt x="850" y="202"/>
                  </a:lnTo>
                  <a:lnTo>
                    <a:pt x="876" y="203"/>
                  </a:lnTo>
                  <a:lnTo>
                    <a:pt x="864" y="207"/>
                  </a:lnTo>
                  <a:lnTo>
                    <a:pt x="864" y="212"/>
                  </a:lnTo>
                  <a:lnTo>
                    <a:pt x="825" y="237"/>
                  </a:lnTo>
                  <a:lnTo>
                    <a:pt x="767" y="260"/>
                  </a:lnTo>
                  <a:lnTo>
                    <a:pt x="710" y="304"/>
                  </a:lnTo>
                  <a:lnTo>
                    <a:pt x="663" y="364"/>
                  </a:lnTo>
                  <a:lnTo>
                    <a:pt x="625" y="398"/>
                  </a:lnTo>
                  <a:lnTo>
                    <a:pt x="593" y="422"/>
                  </a:lnTo>
                  <a:lnTo>
                    <a:pt x="579" y="444"/>
                  </a:lnTo>
                  <a:lnTo>
                    <a:pt x="569" y="444"/>
                  </a:lnTo>
                  <a:lnTo>
                    <a:pt x="570" y="446"/>
                  </a:lnTo>
                  <a:lnTo>
                    <a:pt x="572" y="487"/>
                  </a:lnTo>
                  <a:lnTo>
                    <a:pt x="574" y="529"/>
                  </a:lnTo>
                  <a:lnTo>
                    <a:pt x="574" y="543"/>
                  </a:lnTo>
                  <a:lnTo>
                    <a:pt x="570" y="546"/>
                  </a:lnTo>
                  <a:lnTo>
                    <a:pt x="569" y="552"/>
                  </a:lnTo>
                  <a:lnTo>
                    <a:pt x="565" y="553"/>
                  </a:lnTo>
                  <a:lnTo>
                    <a:pt x="558" y="552"/>
                  </a:lnTo>
                  <a:lnTo>
                    <a:pt x="555" y="560"/>
                  </a:lnTo>
                  <a:lnTo>
                    <a:pt x="546" y="560"/>
                  </a:lnTo>
                  <a:lnTo>
                    <a:pt x="545" y="565"/>
                  </a:lnTo>
                  <a:lnTo>
                    <a:pt x="531" y="572"/>
                  </a:lnTo>
                  <a:lnTo>
                    <a:pt x="526" y="575"/>
                  </a:lnTo>
                  <a:lnTo>
                    <a:pt x="523" y="584"/>
                  </a:lnTo>
                  <a:lnTo>
                    <a:pt x="521" y="586"/>
                  </a:lnTo>
                  <a:lnTo>
                    <a:pt x="519" y="598"/>
                  </a:lnTo>
                  <a:lnTo>
                    <a:pt x="512" y="603"/>
                  </a:lnTo>
                  <a:lnTo>
                    <a:pt x="509" y="606"/>
                  </a:lnTo>
                  <a:lnTo>
                    <a:pt x="507" y="618"/>
                  </a:lnTo>
                  <a:lnTo>
                    <a:pt x="507" y="628"/>
                  </a:lnTo>
                  <a:lnTo>
                    <a:pt x="512" y="632"/>
                  </a:lnTo>
                  <a:lnTo>
                    <a:pt x="521" y="632"/>
                  </a:lnTo>
                  <a:lnTo>
                    <a:pt x="526" y="634"/>
                  </a:lnTo>
                  <a:lnTo>
                    <a:pt x="531" y="647"/>
                  </a:lnTo>
                  <a:lnTo>
                    <a:pt x="535" y="649"/>
                  </a:lnTo>
                  <a:lnTo>
                    <a:pt x="536" y="652"/>
                  </a:lnTo>
                  <a:lnTo>
                    <a:pt x="536" y="659"/>
                  </a:lnTo>
                  <a:lnTo>
                    <a:pt x="531" y="664"/>
                  </a:lnTo>
                  <a:lnTo>
                    <a:pt x="529" y="673"/>
                  </a:lnTo>
                  <a:lnTo>
                    <a:pt x="524" y="676"/>
                  </a:lnTo>
                  <a:lnTo>
                    <a:pt x="524" y="690"/>
                  </a:lnTo>
                  <a:lnTo>
                    <a:pt x="524" y="695"/>
                  </a:lnTo>
                  <a:lnTo>
                    <a:pt x="526" y="700"/>
                  </a:lnTo>
                  <a:lnTo>
                    <a:pt x="526" y="707"/>
                  </a:lnTo>
                  <a:lnTo>
                    <a:pt x="521" y="716"/>
                  </a:lnTo>
                  <a:lnTo>
                    <a:pt x="524" y="722"/>
                  </a:lnTo>
                  <a:lnTo>
                    <a:pt x="524" y="726"/>
                  </a:lnTo>
                  <a:lnTo>
                    <a:pt x="526" y="738"/>
                  </a:lnTo>
                  <a:lnTo>
                    <a:pt x="526" y="741"/>
                  </a:lnTo>
                  <a:lnTo>
                    <a:pt x="524" y="743"/>
                  </a:lnTo>
                  <a:lnTo>
                    <a:pt x="526" y="750"/>
                  </a:lnTo>
                  <a:lnTo>
                    <a:pt x="526" y="755"/>
                  </a:lnTo>
                  <a:lnTo>
                    <a:pt x="521" y="768"/>
                  </a:lnTo>
                  <a:lnTo>
                    <a:pt x="529" y="775"/>
                  </a:lnTo>
                  <a:lnTo>
                    <a:pt x="543" y="786"/>
                  </a:lnTo>
                  <a:lnTo>
                    <a:pt x="545" y="791"/>
                  </a:lnTo>
                  <a:lnTo>
                    <a:pt x="558" y="797"/>
                  </a:lnTo>
                  <a:lnTo>
                    <a:pt x="577" y="799"/>
                  </a:lnTo>
                  <a:lnTo>
                    <a:pt x="581" y="803"/>
                  </a:lnTo>
                  <a:lnTo>
                    <a:pt x="584" y="809"/>
                  </a:lnTo>
                  <a:lnTo>
                    <a:pt x="589" y="816"/>
                  </a:lnTo>
                  <a:lnTo>
                    <a:pt x="594" y="818"/>
                  </a:lnTo>
                  <a:lnTo>
                    <a:pt x="610" y="821"/>
                  </a:lnTo>
                  <a:lnTo>
                    <a:pt x="623" y="830"/>
                  </a:lnTo>
                  <a:lnTo>
                    <a:pt x="628" y="833"/>
                  </a:lnTo>
                  <a:lnTo>
                    <a:pt x="630" y="837"/>
                  </a:lnTo>
                  <a:lnTo>
                    <a:pt x="630" y="842"/>
                  </a:lnTo>
                  <a:lnTo>
                    <a:pt x="635" y="847"/>
                  </a:lnTo>
                  <a:lnTo>
                    <a:pt x="640" y="859"/>
                  </a:lnTo>
                  <a:lnTo>
                    <a:pt x="652" y="867"/>
                  </a:lnTo>
                  <a:lnTo>
                    <a:pt x="664" y="878"/>
                  </a:lnTo>
                  <a:lnTo>
                    <a:pt x="671" y="883"/>
                  </a:lnTo>
                  <a:lnTo>
                    <a:pt x="675" y="883"/>
                  </a:lnTo>
                  <a:lnTo>
                    <a:pt x="680" y="883"/>
                  </a:lnTo>
                  <a:lnTo>
                    <a:pt x="692" y="891"/>
                  </a:lnTo>
                  <a:lnTo>
                    <a:pt x="698" y="897"/>
                  </a:lnTo>
                  <a:lnTo>
                    <a:pt x="710" y="914"/>
                  </a:lnTo>
                  <a:lnTo>
                    <a:pt x="716" y="924"/>
                  </a:lnTo>
                  <a:lnTo>
                    <a:pt x="716" y="934"/>
                  </a:lnTo>
                  <a:lnTo>
                    <a:pt x="716" y="943"/>
                  </a:lnTo>
                  <a:lnTo>
                    <a:pt x="719" y="955"/>
                  </a:lnTo>
                  <a:lnTo>
                    <a:pt x="719" y="963"/>
                  </a:lnTo>
                  <a:lnTo>
                    <a:pt x="721" y="972"/>
                  </a:lnTo>
                  <a:lnTo>
                    <a:pt x="675" y="973"/>
                  </a:lnTo>
                  <a:lnTo>
                    <a:pt x="659" y="975"/>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809" name="Freeform 2041"/>
            <p:cNvSpPr>
              <a:spLocks/>
            </p:cNvSpPr>
            <p:nvPr/>
          </p:nvSpPr>
          <p:spPr bwMode="auto">
            <a:xfrm>
              <a:off x="2541" y="1919"/>
              <a:ext cx="324" cy="212"/>
            </a:xfrm>
            <a:custGeom>
              <a:avLst/>
              <a:gdLst/>
              <a:ahLst/>
              <a:cxnLst>
                <a:cxn ang="0">
                  <a:pos x="686" y="483"/>
                </a:cxn>
                <a:cxn ang="0">
                  <a:pos x="662" y="500"/>
                </a:cxn>
                <a:cxn ang="0">
                  <a:pos x="669" y="524"/>
                </a:cxn>
                <a:cxn ang="0">
                  <a:pos x="656" y="527"/>
                </a:cxn>
                <a:cxn ang="0">
                  <a:pos x="649" y="520"/>
                </a:cxn>
                <a:cxn ang="0">
                  <a:pos x="640" y="512"/>
                </a:cxn>
                <a:cxn ang="0">
                  <a:pos x="627" y="497"/>
                </a:cxn>
                <a:cxn ang="0">
                  <a:pos x="563" y="497"/>
                </a:cxn>
                <a:cxn ang="0">
                  <a:pos x="447" y="503"/>
                </a:cxn>
                <a:cxn ang="0">
                  <a:pos x="331" y="507"/>
                </a:cxn>
                <a:cxn ang="0">
                  <a:pos x="217" y="509"/>
                </a:cxn>
                <a:cxn ang="0">
                  <a:pos x="109" y="502"/>
                </a:cxn>
                <a:cxn ang="0">
                  <a:pos x="99" y="464"/>
                </a:cxn>
                <a:cxn ang="0">
                  <a:pos x="95" y="437"/>
                </a:cxn>
                <a:cxn ang="0">
                  <a:pos x="94" y="409"/>
                </a:cxn>
                <a:cxn ang="0">
                  <a:pos x="89" y="403"/>
                </a:cxn>
                <a:cxn ang="0">
                  <a:pos x="92" y="389"/>
                </a:cxn>
                <a:cxn ang="0">
                  <a:pos x="87" y="360"/>
                </a:cxn>
                <a:cxn ang="0">
                  <a:pos x="78" y="351"/>
                </a:cxn>
                <a:cxn ang="0">
                  <a:pos x="68" y="346"/>
                </a:cxn>
                <a:cxn ang="0">
                  <a:pos x="66" y="328"/>
                </a:cxn>
                <a:cxn ang="0">
                  <a:pos x="66" y="314"/>
                </a:cxn>
                <a:cxn ang="0">
                  <a:pos x="58" y="285"/>
                </a:cxn>
                <a:cxn ang="0">
                  <a:pos x="53" y="269"/>
                </a:cxn>
                <a:cxn ang="0">
                  <a:pos x="42" y="247"/>
                </a:cxn>
                <a:cxn ang="0">
                  <a:pos x="37" y="223"/>
                </a:cxn>
                <a:cxn ang="0">
                  <a:pos x="25" y="210"/>
                </a:cxn>
                <a:cxn ang="0">
                  <a:pos x="29" y="189"/>
                </a:cxn>
                <a:cxn ang="0">
                  <a:pos x="17" y="170"/>
                </a:cxn>
                <a:cxn ang="0">
                  <a:pos x="8" y="155"/>
                </a:cxn>
                <a:cxn ang="0">
                  <a:pos x="5" y="133"/>
                </a:cxn>
                <a:cxn ang="0">
                  <a:pos x="12" y="116"/>
                </a:cxn>
                <a:cxn ang="0">
                  <a:pos x="17" y="97"/>
                </a:cxn>
                <a:cxn ang="0">
                  <a:pos x="22" y="83"/>
                </a:cxn>
                <a:cxn ang="0">
                  <a:pos x="10" y="61"/>
                </a:cxn>
                <a:cxn ang="0">
                  <a:pos x="8" y="49"/>
                </a:cxn>
                <a:cxn ang="0">
                  <a:pos x="10" y="30"/>
                </a:cxn>
                <a:cxn ang="0">
                  <a:pos x="22" y="13"/>
                </a:cxn>
                <a:cxn ang="0">
                  <a:pos x="152" y="13"/>
                </a:cxn>
                <a:cxn ang="0">
                  <a:pos x="292" y="12"/>
                </a:cxn>
                <a:cxn ang="0">
                  <a:pos x="439" y="8"/>
                </a:cxn>
                <a:cxn ang="0">
                  <a:pos x="556" y="5"/>
                </a:cxn>
                <a:cxn ang="0">
                  <a:pos x="661" y="5"/>
                </a:cxn>
                <a:cxn ang="0">
                  <a:pos x="681" y="30"/>
                </a:cxn>
                <a:cxn ang="0">
                  <a:pos x="671" y="70"/>
                </a:cxn>
                <a:cxn ang="0">
                  <a:pos x="683" y="106"/>
                </a:cxn>
                <a:cxn ang="0">
                  <a:pos x="705" y="136"/>
                </a:cxn>
                <a:cxn ang="0">
                  <a:pos x="738" y="153"/>
                </a:cxn>
                <a:cxn ang="0">
                  <a:pos x="741" y="165"/>
                </a:cxn>
                <a:cxn ang="0">
                  <a:pos x="761" y="182"/>
                </a:cxn>
                <a:cxn ang="0">
                  <a:pos x="773" y="206"/>
                </a:cxn>
                <a:cxn ang="0">
                  <a:pos x="801" y="225"/>
                </a:cxn>
                <a:cxn ang="0">
                  <a:pos x="808" y="240"/>
                </a:cxn>
                <a:cxn ang="0">
                  <a:pos x="797" y="283"/>
                </a:cxn>
                <a:cxn ang="0">
                  <a:pos x="787" y="314"/>
                </a:cxn>
                <a:cxn ang="0">
                  <a:pos x="773" y="328"/>
                </a:cxn>
                <a:cxn ang="0">
                  <a:pos x="743" y="343"/>
                </a:cxn>
                <a:cxn ang="0">
                  <a:pos x="707" y="348"/>
                </a:cxn>
                <a:cxn ang="0">
                  <a:pos x="695" y="377"/>
                </a:cxn>
                <a:cxn ang="0">
                  <a:pos x="710" y="396"/>
                </a:cxn>
                <a:cxn ang="0">
                  <a:pos x="714" y="433"/>
                </a:cxn>
                <a:cxn ang="0">
                  <a:pos x="698" y="473"/>
                </a:cxn>
              </a:cxnLst>
              <a:rect l="0" t="0" r="r" b="b"/>
              <a:pathLst>
                <a:path w="809" h="531">
                  <a:moveTo>
                    <a:pt x="698" y="473"/>
                  </a:moveTo>
                  <a:lnTo>
                    <a:pt x="697" y="476"/>
                  </a:lnTo>
                  <a:lnTo>
                    <a:pt x="693" y="481"/>
                  </a:lnTo>
                  <a:lnTo>
                    <a:pt x="686" y="483"/>
                  </a:lnTo>
                  <a:lnTo>
                    <a:pt x="681" y="485"/>
                  </a:lnTo>
                  <a:lnTo>
                    <a:pt x="666" y="491"/>
                  </a:lnTo>
                  <a:lnTo>
                    <a:pt x="662" y="497"/>
                  </a:lnTo>
                  <a:lnTo>
                    <a:pt x="662" y="500"/>
                  </a:lnTo>
                  <a:lnTo>
                    <a:pt x="666" y="503"/>
                  </a:lnTo>
                  <a:lnTo>
                    <a:pt x="667" y="509"/>
                  </a:lnTo>
                  <a:lnTo>
                    <a:pt x="666" y="517"/>
                  </a:lnTo>
                  <a:lnTo>
                    <a:pt x="669" y="524"/>
                  </a:lnTo>
                  <a:lnTo>
                    <a:pt x="667" y="527"/>
                  </a:lnTo>
                  <a:lnTo>
                    <a:pt x="662" y="527"/>
                  </a:lnTo>
                  <a:lnTo>
                    <a:pt x="659" y="531"/>
                  </a:lnTo>
                  <a:lnTo>
                    <a:pt x="656" y="527"/>
                  </a:lnTo>
                  <a:lnTo>
                    <a:pt x="654" y="527"/>
                  </a:lnTo>
                  <a:lnTo>
                    <a:pt x="652" y="526"/>
                  </a:lnTo>
                  <a:lnTo>
                    <a:pt x="649" y="524"/>
                  </a:lnTo>
                  <a:lnTo>
                    <a:pt x="649" y="520"/>
                  </a:lnTo>
                  <a:lnTo>
                    <a:pt x="647" y="519"/>
                  </a:lnTo>
                  <a:lnTo>
                    <a:pt x="647" y="517"/>
                  </a:lnTo>
                  <a:lnTo>
                    <a:pt x="642" y="515"/>
                  </a:lnTo>
                  <a:lnTo>
                    <a:pt x="640" y="512"/>
                  </a:lnTo>
                  <a:lnTo>
                    <a:pt x="637" y="509"/>
                  </a:lnTo>
                  <a:lnTo>
                    <a:pt x="635" y="503"/>
                  </a:lnTo>
                  <a:lnTo>
                    <a:pt x="627" y="502"/>
                  </a:lnTo>
                  <a:lnTo>
                    <a:pt x="627" y="497"/>
                  </a:lnTo>
                  <a:lnTo>
                    <a:pt x="623" y="495"/>
                  </a:lnTo>
                  <a:lnTo>
                    <a:pt x="620" y="491"/>
                  </a:lnTo>
                  <a:lnTo>
                    <a:pt x="594" y="493"/>
                  </a:lnTo>
                  <a:lnTo>
                    <a:pt x="563" y="497"/>
                  </a:lnTo>
                  <a:lnTo>
                    <a:pt x="541" y="497"/>
                  </a:lnTo>
                  <a:lnTo>
                    <a:pt x="505" y="500"/>
                  </a:lnTo>
                  <a:lnTo>
                    <a:pt x="497" y="500"/>
                  </a:lnTo>
                  <a:lnTo>
                    <a:pt x="447" y="503"/>
                  </a:lnTo>
                  <a:lnTo>
                    <a:pt x="413" y="505"/>
                  </a:lnTo>
                  <a:lnTo>
                    <a:pt x="389" y="505"/>
                  </a:lnTo>
                  <a:lnTo>
                    <a:pt x="360" y="507"/>
                  </a:lnTo>
                  <a:lnTo>
                    <a:pt x="331" y="507"/>
                  </a:lnTo>
                  <a:lnTo>
                    <a:pt x="302" y="509"/>
                  </a:lnTo>
                  <a:lnTo>
                    <a:pt x="271" y="509"/>
                  </a:lnTo>
                  <a:lnTo>
                    <a:pt x="251" y="509"/>
                  </a:lnTo>
                  <a:lnTo>
                    <a:pt x="217" y="509"/>
                  </a:lnTo>
                  <a:lnTo>
                    <a:pt x="177" y="509"/>
                  </a:lnTo>
                  <a:lnTo>
                    <a:pt x="157" y="509"/>
                  </a:lnTo>
                  <a:lnTo>
                    <a:pt x="107" y="507"/>
                  </a:lnTo>
                  <a:lnTo>
                    <a:pt x="109" y="502"/>
                  </a:lnTo>
                  <a:lnTo>
                    <a:pt x="107" y="498"/>
                  </a:lnTo>
                  <a:lnTo>
                    <a:pt x="94" y="483"/>
                  </a:lnTo>
                  <a:lnTo>
                    <a:pt x="97" y="473"/>
                  </a:lnTo>
                  <a:lnTo>
                    <a:pt x="99" y="464"/>
                  </a:lnTo>
                  <a:lnTo>
                    <a:pt x="99" y="459"/>
                  </a:lnTo>
                  <a:lnTo>
                    <a:pt x="99" y="454"/>
                  </a:lnTo>
                  <a:lnTo>
                    <a:pt x="99" y="442"/>
                  </a:lnTo>
                  <a:lnTo>
                    <a:pt x="95" y="437"/>
                  </a:lnTo>
                  <a:lnTo>
                    <a:pt x="97" y="432"/>
                  </a:lnTo>
                  <a:lnTo>
                    <a:pt x="94" y="427"/>
                  </a:lnTo>
                  <a:lnTo>
                    <a:pt x="97" y="420"/>
                  </a:lnTo>
                  <a:lnTo>
                    <a:pt x="94" y="409"/>
                  </a:lnTo>
                  <a:lnTo>
                    <a:pt x="95" y="409"/>
                  </a:lnTo>
                  <a:lnTo>
                    <a:pt x="97" y="408"/>
                  </a:lnTo>
                  <a:lnTo>
                    <a:pt x="89" y="404"/>
                  </a:lnTo>
                  <a:lnTo>
                    <a:pt x="89" y="403"/>
                  </a:lnTo>
                  <a:lnTo>
                    <a:pt x="90" y="399"/>
                  </a:lnTo>
                  <a:lnTo>
                    <a:pt x="87" y="387"/>
                  </a:lnTo>
                  <a:lnTo>
                    <a:pt x="90" y="386"/>
                  </a:lnTo>
                  <a:lnTo>
                    <a:pt x="92" y="389"/>
                  </a:lnTo>
                  <a:lnTo>
                    <a:pt x="92" y="387"/>
                  </a:lnTo>
                  <a:lnTo>
                    <a:pt x="85" y="380"/>
                  </a:lnTo>
                  <a:lnTo>
                    <a:pt x="87" y="370"/>
                  </a:lnTo>
                  <a:lnTo>
                    <a:pt x="87" y="360"/>
                  </a:lnTo>
                  <a:lnTo>
                    <a:pt x="85" y="358"/>
                  </a:lnTo>
                  <a:lnTo>
                    <a:pt x="78" y="357"/>
                  </a:lnTo>
                  <a:lnTo>
                    <a:pt x="77" y="355"/>
                  </a:lnTo>
                  <a:lnTo>
                    <a:pt x="78" y="351"/>
                  </a:lnTo>
                  <a:lnTo>
                    <a:pt x="80" y="348"/>
                  </a:lnTo>
                  <a:lnTo>
                    <a:pt x="78" y="346"/>
                  </a:lnTo>
                  <a:lnTo>
                    <a:pt x="72" y="348"/>
                  </a:lnTo>
                  <a:lnTo>
                    <a:pt x="68" y="346"/>
                  </a:lnTo>
                  <a:lnTo>
                    <a:pt x="66" y="343"/>
                  </a:lnTo>
                  <a:lnTo>
                    <a:pt x="68" y="339"/>
                  </a:lnTo>
                  <a:lnTo>
                    <a:pt x="65" y="336"/>
                  </a:lnTo>
                  <a:lnTo>
                    <a:pt x="66" y="328"/>
                  </a:lnTo>
                  <a:lnTo>
                    <a:pt x="63" y="322"/>
                  </a:lnTo>
                  <a:lnTo>
                    <a:pt x="63" y="321"/>
                  </a:lnTo>
                  <a:lnTo>
                    <a:pt x="68" y="319"/>
                  </a:lnTo>
                  <a:lnTo>
                    <a:pt x="66" y="314"/>
                  </a:lnTo>
                  <a:lnTo>
                    <a:pt x="66" y="310"/>
                  </a:lnTo>
                  <a:lnTo>
                    <a:pt x="70" y="304"/>
                  </a:lnTo>
                  <a:lnTo>
                    <a:pt x="61" y="292"/>
                  </a:lnTo>
                  <a:lnTo>
                    <a:pt x="58" y="285"/>
                  </a:lnTo>
                  <a:lnTo>
                    <a:pt x="60" y="281"/>
                  </a:lnTo>
                  <a:lnTo>
                    <a:pt x="60" y="275"/>
                  </a:lnTo>
                  <a:lnTo>
                    <a:pt x="56" y="271"/>
                  </a:lnTo>
                  <a:lnTo>
                    <a:pt x="53" y="269"/>
                  </a:lnTo>
                  <a:lnTo>
                    <a:pt x="49" y="268"/>
                  </a:lnTo>
                  <a:lnTo>
                    <a:pt x="49" y="263"/>
                  </a:lnTo>
                  <a:lnTo>
                    <a:pt x="46" y="259"/>
                  </a:lnTo>
                  <a:lnTo>
                    <a:pt x="42" y="247"/>
                  </a:lnTo>
                  <a:lnTo>
                    <a:pt x="34" y="240"/>
                  </a:lnTo>
                  <a:lnTo>
                    <a:pt x="34" y="232"/>
                  </a:lnTo>
                  <a:lnTo>
                    <a:pt x="37" y="228"/>
                  </a:lnTo>
                  <a:lnTo>
                    <a:pt x="37" y="223"/>
                  </a:lnTo>
                  <a:lnTo>
                    <a:pt x="36" y="220"/>
                  </a:lnTo>
                  <a:lnTo>
                    <a:pt x="32" y="218"/>
                  </a:lnTo>
                  <a:lnTo>
                    <a:pt x="31" y="213"/>
                  </a:lnTo>
                  <a:lnTo>
                    <a:pt x="25" y="210"/>
                  </a:lnTo>
                  <a:lnTo>
                    <a:pt x="27" y="203"/>
                  </a:lnTo>
                  <a:lnTo>
                    <a:pt x="27" y="198"/>
                  </a:lnTo>
                  <a:lnTo>
                    <a:pt x="29" y="193"/>
                  </a:lnTo>
                  <a:lnTo>
                    <a:pt x="29" y="189"/>
                  </a:lnTo>
                  <a:lnTo>
                    <a:pt x="24" y="186"/>
                  </a:lnTo>
                  <a:lnTo>
                    <a:pt x="19" y="181"/>
                  </a:lnTo>
                  <a:lnTo>
                    <a:pt x="19" y="172"/>
                  </a:lnTo>
                  <a:lnTo>
                    <a:pt x="17" y="170"/>
                  </a:lnTo>
                  <a:lnTo>
                    <a:pt x="19" y="170"/>
                  </a:lnTo>
                  <a:lnTo>
                    <a:pt x="15" y="162"/>
                  </a:lnTo>
                  <a:lnTo>
                    <a:pt x="12" y="155"/>
                  </a:lnTo>
                  <a:lnTo>
                    <a:pt x="8" y="155"/>
                  </a:lnTo>
                  <a:lnTo>
                    <a:pt x="1" y="148"/>
                  </a:lnTo>
                  <a:lnTo>
                    <a:pt x="0" y="141"/>
                  </a:lnTo>
                  <a:lnTo>
                    <a:pt x="0" y="136"/>
                  </a:lnTo>
                  <a:lnTo>
                    <a:pt x="5" y="133"/>
                  </a:lnTo>
                  <a:lnTo>
                    <a:pt x="7" y="126"/>
                  </a:lnTo>
                  <a:lnTo>
                    <a:pt x="8" y="126"/>
                  </a:lnTo>
                  <a:lnTo>
                    <a:pt x="10" y="124"/>
                  </a:lnTo>
                  <a:lnTo>
                    <a:pt x="12" y="116"/>
                  </a:lnTo>
                  <a:lnTo>
                    <a:pt x="12" y="112"/>
                  </a:lnTo>
                  <a:lnTo>
                    <a:pt x="15" y="107"/>
                  </a:lnTo>
                  <a:lnTo>
                    <a:pt x="15" y="100"/>
                  </a:lnTo>
                  <a:lnTo>
                    <a:pt x="17" y="97"/>
                  </a:lnTo>
                  <a:lnTo>
                    <a:pt x="15" y="90"/>
                  </a:lnTo>
                  <a:lnTo>
                    <a:pt x="20" y="88"/>
                  </a:lnTo>
                  <a:lnTo>
                    <a:pt x="22" y="85"/>
                  </a:lnTo>
                  <a:lnTo>
                    <a:pt x="22" y="83"/>
                  </a:lnTo>
                  <a:lnTo>
                    <a:pt x="24" y="76"/>
                  </a:lnTo>
                  <a:lnTo>
                    <a:pt x="20" y="63"/>
                  </a:lnTo>
                  <a:lnTo>
                    <a:pt x="19" y="61"/>
                  </a:lnTo>
                  <a:lnTo>
                    <a:pt x="10" y="61"/>
                  </a:lnTo>
                  <a:lnTo>
                    <a:pt x="8" y="58"/>
                  </a:lnTo>
                  <a:lnTo>
                    <a:pt x="10" y="56"/>
                  </a:lnTo>
                  <a:lnTo>
                    <a:pt x="8" y="54"/>
                  </a:lnTo>
                  <a:lnTo>
                    <a:pt x="8" y="49"/>
                  </a:lnTo>
                  <a:lnTo>
                    <a:pt x="12" y="46"/>
                  </a:lnTo>
                  <a:lnTo>
                    <a:pt x="15" y="39"/>
                  </a:lnTo>
                  <a:lnTo>
                    <a:pt x="15" y="34"/>
                  </a:lnTo>
                  <a:lnTo>
                    <a:pt x="10" y="30"/>
                  </a:lnTo>
                  <a:lnTo>
                    <a:pt x="7" y="25"/>
                  </a:lnTo>
                  <a:lnTo>
                    <a:pt x="7" y="17"/>
                  </a:lnTo>
                  <a:lnTo>
                    <a:pt x="5" y="13"/>
                  </a:lnTo>
                  <a:lnTo>
                    <a:pt x="22" y="13"/>
                  </a:lnTo>
                  <a:lnTo>
                    <a:pt x="72" y="15"/>
                  </a:lnTo>
                  <a:lnTo>
                    <a:pt x="95" y="15"/>
                  </a:lnTo>
                  <a:lnTo>
                    <a:pt x="143" y="13"/>
                  </a:lnTo>
                  <a:lnTo>
                    <a:pt x="152" y="13"/>
                  </a:lnTo>
                  <a:lnTo>
                    <a:pt x="210" y="13"/>
                  </a:lnTo>
                  <a:lnTo>
                    <a:pt x="218" y="13"/>
                  </a:lnTo>
                  <a:lnTo>
                    <a:pt x="266" y="13"/>
                  </a:lnTo>
                  <a:lnTo>
                    <a:pt x="292" y="12"/>
                  </a:lnTo>
                  <a:lnTo>
                    <a:pt x="326" y="12"/>
                  </a:lnTo>
                  <a:lnTo>
                    <a:pt x="365" y="10"/>
                  </a:lnTo>
                  <a:lnTo>
                    <a:pt x="384" y="10"/>
                  </a:lnTo>
                  <a:lnTo>
                    <a:pt x="439" y="8"/>
                  </a:lnTo>
                  <a:lnTo>
                    <a:pt x="440" y="8"/>
                  </a:lnTo>
                  <a:lnTo>
                    <a:pt x="498" y="6"/>
                  </a:lnTo>
                  <a:lnTo>
                    <a:pt x="510" y="6"/>
                  </a:lnTo>
                  <a:lnTo>
                    <a:pt x="556" y="5"/>
                  </a:lnTo>
                  <a:lnTo>
                    <a:pt x="599" y="3"/>
                  </a:lnTo>
                  <a:lnTo>
                    <a:pt x="615" y="1"/>
                  </a:lnTo>
                  <a:lnTo>
                    <a:pt x="661" y="0"/>
                  </a:lnTo>
                  <a:lnTo>
                    <a:pt x="661" y="5"/>
                  </a:lnTo>
                  <a:lnTo>
                    <a:pt x="662" y="12"/>
                  </a:lnTo>
                  <a:lnTo>
                    <a:pt x="666" y="22"/>
                  </a:lnTo>
                  <a:lnTo>
                    <a:pt x="667" y="24"/>
                  </a:lnTo>
                  <a:lnTo>
                    <a:pt x="681" y="30"/>
                  </a:lnTo>
                  <a:lnTo>
                    <a:pt x="683" y="36"/>
                  </a:lnTo>
                  <a:lnTo>
                    <a:pt x="681" y="39"/>
                  </a:lnTo>
                  <a:lnTo>
                    <a:pt x="671" y="59"/>
                  </a:lnTo>
                  <a:lnTo>
                    <a:pt x="671" y="70"/>
                  </a:lnTo>
                  <a:lnTo>
                    <a:pt x="673" y="70"/>
                  </a:lnTo>
                  <a:lnTo>
                    <a:pt x="674" y="83"/>
                  </a:lnTo>
                  <a:lnTo>
                    <a:pt x="676" y="95"/>
                  </a:lnTo>
                  <a:lnTo>
                    <a:pt x="683" y="106"/>
                  </a:lnTo>
                  <a:lnTo>
                    <a:pt x="685" y="119"/>
                  </a:lnTo>
                  <a:lnTo>
                    <a:pt x="686" y="126"/>
                  </a:lnTo>
                  <a:lnTo>
                    <a:pt x="695" y="133"/>
                  </a:lnTo>
                  <a:lnTo>
                    <a:pt x="705" y="136"/>
                  </a:lnTo>
                  <a:lnTo>
                    <a:pt x="708" y="136"/>
                  </a:lnTo>
                  <a:lnTo>
                    <a:pt x="727" y="140"/>
                  </a:lnTo>
                  <a:lnTo>
                    <a:pt x="734" y="141"/>
                  </a:lnTo>
                  <a:lnTo>
                    <a:pt x="738" y="153"/>
                  </a:lnTo>
                  <a:lnTo>
                    <a:pt x="741" y="155"/>
                  </a:lnTo>
                  <a:lnTo>
                    <a:pt x="743" y="160"/>
                  </a:lnTo>
                  <a:lnTo>
                    <a:pt x="741" y="164"/>
                  </a:lnTo>
                  <a:lnTo>
                    <a:pt x="741" y="165"/>
                  </a:lnTo>
                  <a:lnTo>
                    <a:pt x="741" y="169"/>
                  </a:lnTo>
                  <a:lnTo>
                    <a:pt x="746" y="170"/>
                  </a:lnTo>
                  <a:lnTo>
                    <a:pt x="751" y="177"/>
                  </a:lnTo>
                  <a:lnTo>
                    <a:pt x="761" y="182"/>
                  </a:lnTo>
                  <a:lnTo>
                    <a:pt x="768" y="187"/>
                  </a:lnTo>
                  <a:lnTo>
                    <a:pt x="770" y="191"/>
                  </a:lnTo>
                  <a:lnTo>
                    <a:pt x="772" y="203"/>
                  </a:lnTo>
                  <a:lnTo>
                    <a:pt x="773" y="206"/>
                  </a:lnTo>
                  <a:lnTo>
                    <a:pt x="778" y="211"/>
                  </a:lnTo>
                  <a:lnTo>
                    <a:pt x="784" y="213"/>
                  </a:lnTo>
                  <a:lnTo>
                    <a:pt x="796" y="220"/>
                  </a:lnTo>
                  <a:lnTo>
                    <a:pt x="801" y="225"/>
                  </a:lnTo>
                  <a:lnTo>
                    <a:pt x="802" y="225"/>
                  </a:lnTo>
                  <a:lnTo>
                    <a:pt x="804" y="228"/>
                  </a:lnTo>
                  <a:lnTo>
                    <a:pt x="804" y="235"/>
                  </a:lnTo>
                  <a:lnTo>
                    <a:pt x="808" y="240"/>
                  </a:lnTo>
                  <a:lnTo>
                    <a:pt x="809" y="249"/>
                  </a:lnTo>
                  <a:lnTo>
                    <a:pt x="808" y="258"/>
                  </a:lnTo>
                  <a:lnTo>
                    <a:pt x="804" y="280"/>
                  </a:lnTo>
                  <a:lnTo>
                    <a:pt x="797" y="283"/>
                  </a:lnTo>
                  <a:lnTo>
                    <a:pt x="790" y="288"/>
                  </a:lnTo>
                  <a:lnTo>
                    <a:pt x="789" y="293"/>
                  </a:lnTo>
                  <a:lnTo>
                    <a:pt x="787" y="307"/>
                  </a:lnTo>
                  <a:lnTo>
                    <a:pt x="787" y="314"/>
                  </a:lnTo>
                  <a:lnTo>
                    <a:pt x="787" y="317"/>
                  </a:lnTo>
                  <a:lnTo>
                    <a:pt x="778" y="321"/>
                  </a:lnTo>
                  <a:lnTo>
                    <a:pt x="777" y="326"/>
                  </a:lnTo>
                  <a:lnTo>
                    <a:pt x="773" y="328"/>
                  </a:lnTo>
                  <a:lnTo>
                    <a:pt x="763" y="329"/>
                  </a:lnTo>
                  <a:lnTo>
                    <a:pt x="756" y="333"/>
                  </a:lnTo>
                  <a:lnTo>
                    <a:pt x="749" y="341"/>
                  </a:lnTo>
                  <a:lnTo>
                    <a:pt x="743" y="343"/>
                  </a:lnTo>
                  <a:lnTo>
                    <a:pt x="734" y="343"/>
                  </a:lnTo>
                  <a:lnTo>
                    <a:pt x="726" y="345"/>
                  </a:lnTo>
                  <a:lnTo>
                    <a:pt x="714" y="350"/>
                  </a:lnTo>
                  <a:lnTo>
                    <a:pt x="707" y="348"/>
                  </a:lnTo>
                  <a:lnTo>
                    <a:pt x="703" y="350"/>
                  </a:lnTo>
                  <a:lnTo>
                    <a:pt x="700" y="353"/>
                  </a:lnTo>
                  <a:lnTo>
                    <a:pt x="698" y="365"/>
                  </a:lnTo>
                  <a:lnTo>
                    <a:pt x="695" y="377"/>
                  </a:lnTo>
                  <a:lnTo>
                    <a:pt x="697" y="382"/>
                  </a:lnTo>
                  <a:lnTo>
                    <a:pt x="702" y="392"/>
                  </a:lnTo>
                  <a:lnTo>
                    <a:pt x="707" y="392"/>
                  </a:lnTo>
                  <a:lnTo>
                    <a:pt x="710" y="396"/>
                  </a:lnTo>
                  <a:lnTo>
                    <a:pt x="715" y="403"/>
                  </a:lnTo>
                  <a:lnTo>
                    <a:pt x="715" y="409"/>
                  </a:lnTo>
                  <a:lnTo>
                    <a:pt x="715" y="430"/>
                  </a:lnTo>
                  <a:lnTo>
                    <a:pt x="714" y="433"/>
                  </a:lnTo>
                  <a:lnTo>
                    <a:pt x="705" y="442"/>
                  </a:lnTo>
                  <a:lnTo>
                    <a:pt x="700" y="450"/>
                  </a:lnTo>
                  <a:lnTo>
                    <a:pt x="702" y="462"/>
                  </a:lnTo>
                  <a:lnTo>
                    <a:pt x="698" y="473"/>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810" name="Freeform 2042"/>
            <p:cNvSpPr>
              <a:spLocks/>
            </p:cNvSpPr>
            <p:nvPr/>
          </p:nvSpPr>
          <p:spPr bwMode="auto">
            <a:xfrm>
              <a:off x="2166" y="1941"/>
              <a:ext cx="442" cy="222"/>
            </a:xfrm>
            <a:custGeom>
              <a:avLst/>
              <a:gdLst/>
              <a:ahLst/>
              <a:cxnLst>
                <a:cxn ang="0">
                  <a:pos x="246" y="454"/>
                </a:cxn>
                <a:cxn ang="0">
                  <a:pos x="180" y="352"/>
                </a:cxn>
                <a:cxn ang="0">
                  <a:pos x="0" y="338"/>
                </a:cxn>
                <a:cxn ang="0">
                  <a:pos x="14" y="169"/>
                </a:cxn>
                <a:cxn ang="0">
                  <a:pos x="156" y="12"/>
                </a:cxn>
                <a:cxn ang="0">
                  <a:pos x="501" y="32"/>
                </a:cxn>
                <a:cxn ang="0">
                  <a:pos x="714" y="50"/>
                </a:cxn>
                <a:cxn ang="0">
                  <a:pos x="752" y="68"/>
                </a:cxn>
                <a:cxn ang="0">
                  <a:pos x="770" y="80"/>
                </a:cxn>
                <a:cxn ang="0">
                  <a:pos x="784" y="65"/>
                </a:cxn>
                <a:cxn ang="0">
                  <a:pos x="805" y="65"/>
                </a:cxn>
                <a:cxn ang="0">
                  <a:pos x="832" y="65"/>
                </a:cxn>
                <a:cxn ang="0">
                  <a:pos x="856" y="65"/>
                </a:cxn>
                <a:cxn ang="0">
                  <a:pos x="868" y="73"/>
                </a:cxn>
                <a:cxn ang="0">
                  <a:pos x="895" y="84"/>
                </a:cxn>
                <a:cxn ang="0">
                  <a:pos x="905" y="87"/>
                </a:cxn>
                <a:cxn ang="0">
                  <a:pos x="928" y="99"/>
                </a:cxn>
                <a:cxn ang="0">
                  <a:pos x="928" y="108"/>
                </a:cxn>
                <a:cxn ang="0">
                  <a:pos x="945" y="125"/>
                </a:cxn>
                <a:cxn ang="0">
                  <a:pos x="967" y="133"/>
                </a:cxn>
                <a:cxn ang="0">
                  <a:pos x="963" y="154"/>
                </a:cxn>
                <a:cxn ang="0">
                  <a:pos x="975" y="167"/>
                </a:cxn>
                <a:cxn ang="0">
                  <a:pos x="980" y="191"/>
                </a:cxn>
                <a:cxn ang="0">
                  <a:pos x="991" y="213"/>
                </a:cxn>
                <a:cxn ang="0">
                  <a:pos x="996" y="229"/>
                </a:cxn>
                <a:cxn ang="0">
                  <a:pos x="1004" y="258"/>
                </a:cxn>
                <a:cxn ang="0">
                  <a:pos x="1004" y="272"/>
                </a:cxn>
                <a:cxn ang="0">
                  <a:pos x="1006" y="290"/>
                </a:cxn>
                <a:cxn ang="0">
                  <a:pos x="1016" y="295"/>
                </a:cxn>
                <a:cxn ang="0">
                  <a:pos x="1025" y="304"/>
                </a:cxn>
                <a:cxn ang="0">
                  <a:pos x="1030" y="333"/>
                </a:cxn>
                <a:cxn ang="0">
                  <a:pos x="1027" y="347"/>
                </a:cxn>
                <a:cxn ang="0">
                  <a:pos x="1032" y="353"/>
                </a:cxn>
                <a:cxn ang="0">
                  <a:pos x="1033" y="381"/>
                </a:cxn>
                <a:cxn ang="0">
                  <a:pos x="1037" y="408"/>
                </a:cxn>
                <a:cxn ang="0">
                  <a:pos x="1047" y="446"/>
                </a:cxn>
                <a:cxn ang="0">
                  <a:pos x="1056" y="463"/>
                </a:cxn>
                <a:cxn ang="0">
                  <a:pos x="1061" y="461"/>
                </a:cxn>
                <a:cxn ang="0">
                  <a:pos x="1062" y="490"/>
                </a:cxn>
                <a:cxn ang="0">
                  <a:pos x="1062" y="499"/>
                </a:cxn>
                <a:cxn ang="0">
                  <a:pos x="1085" y="516"/>
                </a:cxn>
                <a:cxn ang="0">
                  <a:pos x="1095" y="534"/>
                </a:cxn>
                <a:cxn ang="0">
                  <a:pos x="1097" y="546"/>
                </a:cxn>
                <a:cxn ang="0">
                  <a:pos x="1045" y="553"/>
                </a:cxn>
                <a:cxn ang="0">
                  <a:pos x="914" y="552"/>
                </a:cxn>
                <a:cxn ang="0">
                  <a:pos x="769" y="550"/>
                </a:cxn>
                <a:cxn ang="0">
                  <a:pos x="624" y="545"/>
                </a:cxn>
                <a:cxn ang="0">
                  <a:pos x="480" y="540"/>
                </a:cxn>
                <a:cxn ang="0">
                  <a:pos x="323" y="531"/>
                </a:cxn>
              </a:cxnLst>
              <a:rect l="0" t="0" r="r" b="b"/>
              <a:pathLst>
                <a:path w="1105" h="553">
                  <a:moveTo>
                    <a:pt x="323" y="531"/>
                  </a:moveTo>
                  <a:lnTo>
                    <a:pt x="241" y="528"/>
                  </a:lnTo>
                  <a:lnTo>
                    <a:pt x="244" y="470"/>
                  </a:lnTo>
                  <a:lnTo>
                    <a:pt x="246" y="454"/>
                  </a:lnTo>
                  <a:lnTo>
                    <a:pt x="250" y="408"/>
                  </a:lnTo>
                  <a:lnTo>
                    <a:pt x="250" y="401"/>
                  </a:lnTo>
                  <a:lnTo>
                    <a:pt x="253" y="359"/>
                  </a:lnTo>
                  <a:lnTo>
                    <a:pt x="180" y="352"/>
                  </a:lnTo>
                  <a:lnTo>
                    <a:pt x="176" y="353"/>
                  </a:lnTo>
                  <a:lnTo>
                    <a:pt x="84" y="345"/>
                  </a:lnTo>
                  <a:lnTo>
                    <a:pt x="60" y="343"/>
                  </a:lnTo>
                  <a:lnTo>
                    <a:pt x="0" y="338"/>
                  </a:lnTo>
                  <a:lnTo>
                    <a:pt x="5" y="273"/>
                  </a:lnTo>
                  <a:lnTo>
                    <a:pt x="7" y="242"/>
                  </a:lnTo>
                  <a:lnTo>
                    <a:pt x="9" y="220"/>
                  </a:lnTo>
                  <a:lnTo>
                    <a:pt x="14" y="169"/>
                  </a:lnTo>
                  <a:lnTo>
                    <a:pt x="22" y="67"/>
                  </a:lnTo>
                  <a:lnTo>
                    <a:pt x="28" y="0"/>
                  </a:lnTo>
                  <a:lnTo>
                    <a:pt x="96" y="7"/>
                  </a:lnTo>
                  <a:lnTo>
                    <a:pt x="156" y="12"/>
                  </a:lnTo>
                  <a:lnTo>
                    <a:pt x="183" y="14"/>
                  </a:lnTo>
                  <a:lnTo>
                    <a:pt x="268" y="20"/>
                  </a:lnTo>
                  <a:lnTo>
                    <a:pt x="374" y="27"/>
                  </a:lnTo>
                  <a:lnTo>
                    <a:pt x="501" y="32"/>
                  </a:lnTo>
                  <a:lnTo>
                    <a:pt x="583" y="36"/>
                  </a:lnTo>
                  <a:lnTo>
                    <a:pt x="617" y="38"/>
                  </a:lnTo>
                  <a:lnTo>
                    <a:pt x="709" y="41"/>
                  </a:lnTo>
                  <a:lnTo>
                    <a:pt x="714" y="50"/>
                  </a:lnTo>
                  <a:lnTo>
                    <a:pt x="723" y="53"/>
                  </a:lnTo>
                  <a:lnTo>
                    <a:pt x="733" y="60"/>
                  </a:lnTo>
                  <a:lnTo>
                    <a:pt x="750" y="67"/>
                  </a:lnTo>
                  <a:lnTo>
                    <a:pt x="752" y="68"/>
                  </a:lnTo>
                  <a:lnTo>
                    <a:pt x="755" y="70"/>
                  </a:lnTo>
                  <a:lnTo>
                    <a:pt x="755" y="72"/>
                  </a:lnTo>
                  <a:lnTo>
                    <a:pt x="765" y="79"/>
                  </a:lnTo>
                  <a:lnTo>
                    <a:pt x="770" y="80"/>
                  </a:lnTo>
                  <a:lnTo>
                    <a:pt x="774" y="79"/>
                  </a:lnTo>
                  <a:lnTo>
                    <a:pt x="779" y="75"/>
                  </a:lnTo>
                  <a:lnTo>
                    <a:pt x="784" y="68"/>
                  </a:lnTo>
                  <a:lnTo>
                    <a:pt x="784" y="65"/>
                  </a:lnTo>
                  <a:lnTo>
                    <a:pt x="793" y="63"/>
                  </a:lnTo>
                  <a:lnTo>
                    <a:pt x="796" y="67"/>
                  </a:lnTo>
                  <a:lnTo>
                    <a:pt x="798" y="67"/>
                  </a:lnTo>
                  <a:lnTo>
                    <a:pt x="805" y="65"/>
                  </a:lnTo>
                  <a:lnTo>
                    <a:pt x="810" y="68"/>
                  </a:lnTo>
                  <a:lnTo>
                    <a:pt x="815" y="65"/>
                  </a:lnTo>
                  <a:lnTo>
                    <a:pt x="823" y="67"/>
                  </a:lnTo>
                  <a:lnTo>
                    <a:pt x="832" y="65"/>
                  </a:lnTo>
                  <a:lnTo>
                    <a:pt x="834" y="65"/>
                  </a:lnTo>
                  <a:lnTo>
                    <a:pt x="837" y="67"/>
                  </a:lnTo>
                  <a:lnTo>
                    <a:pt x="846" y="63"/>
                  </a:lnTo>
                  <a:lnTo>
                    <a:pt x="856" y="65"/>
                  </a:lnTo>
                  <a:lnTo>
                    <a:pt x="859" y="67"/>
                  </a:lnTo>
                  <a:lnTo>
                    <a:pt x="863" y="67"/>
                  </a:lnTo>
                  <a:lnTo>
                    <a:pt x="866" y="68"/>
                  </a:lnTo>
                  <a:lnTo>
                    <a:pt x="868" y="73"/>
                  </a:lnTo>
                  <a:lnTo>
                    <a:pt x="873" y="77"/>
                  </a:lnTo>
                  <a:lnTo>
                    <a:pt x="878" y="80"/>
                  </a:lnTo>
                  <a:lnTo>
                    <a:pt x="892" y="84"/>
                  </a:lnTo>
                  <a:lnTo>
                    <a:pt x="895" y="84"/>
                  </a:lnTo>
                  <a:lnTo>
                    <a:pt x="897" y="84"/>
                  </a:lnTo>
                  <a:lnTo>
                    <a:pt x="895" y="89"/>
                  </a:lnTo>
                  <a:lnTo>
                    <a:pt x="897" y="89"/>
                  </a:lnTo>
                  <a:lnTo>
                    <a:pt x="905" y="87"/>
                  </a:lnTo>
                  <a:lnTo>
                    <a:pt x="917" y="92"/>
                  </a:lnTo>
                  <a:lnTo>
                    <a:pt x="917" y="96"/>
                  </a:lnTo>
                  <a:lnTo>
                    <a:pt x="917" y="99"/>
                  </a:lnTo>
                  <a:lnTo>
                    <a:pt x="928" y="99"/>
                  </a:lnTo>
                  <a:lnTo>
                    <a:pt x="931" y="101"/>
                  </a:lnTo>
                  <a:lnTo>
                    <a:pt x="931" y="102"/>
                  </a:lnTo>
                  <a:lnTo>
                    <a:pt x="928" y="106"/>
                  </a:lnTo>
                  <a:lnTo>
                    <a:pt x="928" y="108"/>
                  </a:lnTo>
                  <a:lnTo>
                    <a:pt x="938" y="118"/>
                  </a:lnTo>
                  <a:lnTo>
                    <a:pt x="939" y="123"/>
                  </a:lnTo>
                  <a:lnTo>
                    <a:pt x="941" y="126"/>
                  </a:lnTo>
                  <a:lnTo>
                    <a:pt x="945" y="125"/>
                  </a:lnTo>
                  <a:lnTo>
                    <a:pt x="948" y="123"/>
                  </a:lnTo>
                  <a:lnTo>
                    <a:pt x="955" y="130"/>
                  </a:lnTo>
                  <a:lnTo>
                    <a:pt x="962" y="130"/>
                  </a:lnTo>
                  <a:lnTo>
                    <a:pt x="967" y="133"/>
                  </a:lnTo>
                  <a:lnTo>
                    <a:pt x="967" y="137"/>
                  </a:lnTo>
                  <a:lnTo>
                    <a:pt x="965" y="142"/>
                  </a:lnTo>
                  <a:lnTo>
                    <a:pt x="965" y="147"/>
                  </a:lnTo>
                  <a:lnTo>
                    <a:pt x="963" y="154"/>
                  </a:lnTo>
                  <a:lnTo>
                    <a:pt x="969" y="157"/>
                  </a:lnTo>
                  <a:lnTo>
                    <a:pt x="970" y="162"/>
                  </a:lnTo>
                  <a:lnTo>
                    <a:pt x="974" y="164"/>
                  </a:lnTo>
                  <a:lnTo>
                    <a:pt x="975" y="167"/>
                  </a:lnTo>
                  <a:lnTo>
                    <a:pt x="975" y="172"/>
                  </a:lnTo>
                  <a:lnTo>
                    <a:pt x="972" y="176"/>
                  </a:lnTo>
                  <a:lnTo>
                    <a:pt x="972" y="184"/>
                  </a:lnTo>
                  <a:lnTo>
                    <a:pt x="980" y="191"/>
                  </a:lnTo>
                  <a:lnTo>
                    <a:pt x="984" y="203"/>
                  </a:lnTo>
                  <a:lnTo>
                    <a:pt x="987" y="207"/>
                  </a:lnTo>
                  <a:lnTo>
                    <a:pt x="987" y="212"/>
                  </a:lnTo>
                  <a:lnTo>
                    <a:pt x="991" y="213"/>
                  </a:lnTo>
                  <a:lnTo>
                    <a:pt x="994" y="215"/>
                  </a:lnTo>
                  <a:lnTo>
                    <a:pt x="998" y="219"/>
                  </a:lnTo>
                  <a:lnTo>
                    <a:pt x="998" y="225"/>
                  </a:lnTo>
                  <a:lnTo>
                    <a:pt x="996" y="229"/>
                  </a:lnTo>
                  <a:lnTo>
                    <a:pt x="999" y="236"/>
                  </a:lnTo>
                  <a:lnTo>
                    <a:pt x="1008" y="248"/>
                  </a:lnTo>
                  <a:lnTo>
                    <a:pt x="1004" y="254"/>
                  </a:lnTo>
                  <a:lnTo>
                    <a:pt x="1004" y="258"/>
                  </a:lnTo>
                  <a:lnTo>
                    <a:pt x="1006" y="263"/>
                  </a:lnTo>
                  <a:lnTo>
                    <a:pt x="1001" y="265"/>
                  </a:lnTo>
                  <a:lnTo>
                    <a:pt x="1001" y="266"/>
                  </a:lnTo>
                  <a:lnTo>
                    <a:pt x="1004" y="272"/>
                  </a:lnTo>
                  <a:lnTo>
                    <a:pt x="1003" y="280"/>
                  </a:lnTo>
                  <a:lnTo>
                    <a:pt x="1006" y="283"/>
                  </a:lnTo>
                  <a:lnTo>
                    <a:pt x="1004" y="287"/>
                  </a:lnTo>
                  <a:lnTo>
                    <a:pt x="1006" y="290"/>
                  </a:lnTo>
                  <a:lnTo>
                    <a:pt x="1010" y="292"/>
                  </a:lnTo>
                  <a:lnTo>
                    <a:pt x="1016" y="290"/>
                  </a:lnTo>
                  <a:lnTo>
                    <a:pt x="1018" y="292"/>
                  </a:lnTo>
                  <a:lnTo>
                    <a:pt x="1016" y="295"/>
                  </a:lnTo>
                  <a:lnTo>
                    <a:pt x="1015" y="299"/>
                  </a:lnTo>
                  <a:lnTo>
                    <a:pt x="1016" y="301"/>
                  </a:lnTo>
                  <a:lnTo>
                    <a:pt x="1023" y="302"/>
                  </a:lnTo>
                  <a:lnTo>
                    <a:pt x="1025" y="304"/>
                  </a:lnTo>
                  <a:lnTo>
                    <a:pt x="1025" y="314"/>
                  </a:lnTo>
                  <a:lnTo>
                    <a:pt x="1023" y="324"/>
                  </a:lnTo>
                  <a:lnTo>
                    <a:pt x="1030" y="331"/>
                  </a:lnTo>
                  <a:lnTo>
                    <a:pt x="1030" y="333"/>
                  </a:lnTo>
                  <a:lnTo>
                    <a:pt x="1028" y="330"/>
                  </a:lnTo>
                  <a:lnTo>
                    <a:pt x="1025" y="331"/>
                  </a:lnTo>
                  <a:lnTo>
                    <a:pt x="1028" y="343"/>
                  </a:lnTo>
                  <a:lnTo>
                    <a:pt x="1027" y="347"/>
                  </a:lnTo>
                  <a:lnTo>
                    <a:pt x="1027" y="348"/>
                  </a:lnTo>
                  <a:lnTo>
                    <a:pt x="1035" y="352"/>
                  </a:lnTo>
                  <a:lnTo>
                    <a:pt x="1033" y="353"/>
                  </a:lnTo>
                  <a:lnTo>
                    <a:pt x="1032" y="353"/>
                  </a:lnTo>
                  <a:lnTo>
                    <a:pt x="1035" y="364"/>
                  </a:lnTo>
                  <a:lnTo>
                    <a:pt x="1032" y="371"/>
                  </a:lnTo>
                  <a:lnTo>
                    <a:pt x="1035" y="376"/>
                  </a:lnTo>
                  <a:lnTo>
                    <a:pt x="1033" y="381"/>
                  </a:lnTo>
                  <a:lnTo>
                    <a:pt x="1037" y="386"/>
                  </a:lnTo>
                  <a:lnTo>
                    <a:pt x="1037" y="398"/>
                  </a:lnTo>
                  <a:lnTo>
                    <a:pt x="1037" y="403"/>
                  </a:lnTo>
                  <a:lnTo>
                    <a:pt x="1037" y="408"/>
                  </a:lnTo>
                  <a:lnTo>
                    <a:pt x="1035" y="417"/>
                  </a:lnTo>
                  <a:lnTo>
                    <a:pt x="1032" y="427"/>
                  </a:lnTo>
                  <a:lnTo>
                    <a:pt x="1045" y="442"/>
                  </a:lnTo>
                  <a:lnTo>
                    <a:pt x="1047" y="446"/>
                  </a:lnTo>
                  <a:lnTo>
                    <a:pt x="1045" y="451"/>
                  </a:lnTo>
                  <a:lnTo>
                    <a:pt x="1047" y="458"/>
                  </a:lnTo>
                  <a:lnTo>
                    <a:pt x="1050" y="461"/>
                  </a:lnTo>
                  <a:lnTo>
                    <a:pt x="1056" y="463"/>
                  </a:lnTo>
                  <a:lnTo>
                    <a:pt x="1056" y="456"/>
                  </a:lnTo>
                  <a:lnTo>
                    <a:pt x="1057" y="456"/>
                  </a:lnTo>
                  <a:lnTo>
                    <a:pt x="1059" y="456"/>
                  </a:lnTo>
                  <a:lnTo>
                    <a:pt x="1061" y="461"/>
                  </a:lnTo>
                  <a:lnTo>
                    <a:pt x="1057" y="464"/>
                  </a:lnTo>
                  <a:lnTo>
                    <a:pt x="1056" y="470"/>
                  </a:lnTo>
                  <a:lnTo>
                    <a:pt x="1062" y="485"/>
                  </a:lnTo>
                  <a:lnTo>
                    <a:pt x="1062" y="490"/>
                  </a:lnTo>
                  <a:lnTo>
                    <a:pt x="1066" y="492"/>
                  </a:lnTo>
                  <a:lnTo>
                    <a:pt x="1066" y="495"/>
                  </a:lnTo>
                  <a:lnTo>
                    <a:pt x="1062" y="497"/>
                  </a:lnTo>
                  <a:lnTo>
                    <a:pt x="1062" y="499"/>
                  </a:lnTo>
                  <a:lnTo>
                    <a:pt x="1068" y="499"/>
                  </a:lnTo>
                  <a:lnTo>
                    <a:pt x="1074" y="505"/>
                  </a:lnTo>
                  <a:lnTo>
                    <a:pt x="1083" y="512"/>
                  </a:lnTo>
                  <a:lnTo>
                    <a:pt x="1085" y="516"/>
                  </a:lnTo>
                  <a:lnTo>
                    <a:pt x="1086" y="523"/>
                  </a:lnTo>
                  <a:lnTo>
                    <a:pt x="1090" y="529"/>
                  </a:lnTo>
                  <a:lnTo>
                    <a:pt x="1095" y="531"/>
                  </a:lnTo>
                  <a:lnTo>
                    <a:pt x="1095" y="534"/>
                  </a:lnTo>
                  <a:lnTo>
                    <a:pt x="1093" y="538"/>
                  </a:lnTo>
                  <a:lnTo>
                    <a:pt x="1091" y="543"/>
                  </a:lnTo>
                  <a:lnTo>
                    <a:pt x="1095" y="543"/>
                  </a:lnTo>
                  <a:lnTo>
                    <a:pt x="1097" y="546"/>
                  </a:lnTo>
                  <a:lnTo>
                    <a:pt x="1100" y="546"/>
                  </a:lnTo>
                  <a:lnTo>
                    <a:pt x="1105" y="552"/>
                  </a:lnTo>
                  <a:lnTo>
                    <a:pt x="1102" y="553"/>
                  </a:lnTo>
                  <a:lnTo>
                    <a:pt x="1045" y="553"/>
                  </a:lnTo>
                  <a:lnTo>
                    <a:pt x="1016" y="552"/>
                  </a:lnTo>
                  <a:lnTo>
                    <a:pt x="986" y="552"/>
                  </a:lnTo>
                  <a:lnTo>
                    <a:pt x="958" y="552"/>
                  </a:lnTo>
                  <a:lnTo>
                    <a:pt x="914" y="552"/>
                  </a:lnTo>
                  <a:lnTo>
                    <a:pt x="900" y="552"/>
                  </a:lnTo>
                  <a:lnTo>
                    <a:pt x="842" y="552"/>
                  </a:lnTo>
                  <a:lnTo>
                    <a:pt x="784" y="550"/>
                  </a:lnTo>
                  <a:lnTo>
                    <a:pt x="769" y="550"/>
                  </a:lnTo>
                  <a:lnTo>
                    <a:pt x="726" y="548"/>
                  </a:lnTo>
                  <a:lnTo>
                    <a:pt x="695" y="548"/>
                  </a:lnTo>
                  <a:lnTo>
                    <a:pt x="668" y="546"/>
                  </a:lnTo>
                  <a:lnTo>
                    <a:pt x="624" y="545"/>
                  </a:lnTo>
                  <a:lnTo>
                    <a:pt x="610" y="545"/>
                  </a:lnTo>
                  <a:lnTo>
                    <a:pt x="552" y="541"/>
                  </a:lnTo>
                  <a:lnTo>
                    <a:pt x="480" y="540"/>
                  </a:lnTo>
                  <a:lnTo>
                    <a:pt x="480" y="540"/>
                  </a:lnTo>
                  <a:lnTo>
                    <a:pt x="410" y="536"/>
                  </a:lnTo>
                  <a:lnTo>
                    <a:pt x="407" y="536"/>
                  </a:lnTo>
                  <a:lnTo>
                    <a:pt x="335" y="533"/>
                  </a:lnTo>
                  <a:lnTo>
                    <a:pt x="323" y="531"/>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811" name="Freeform 2043"/>
            <p:cNvSpPr>
              <a:spLocks/>
            </p:cNvSpPr>
            <p:nvPr/>
          </p:nvSpPr>
          <p:spPr bwMode="auto">
            <a:xfrm>
              <a:off x="2989" y="2010"/>
              <a:ext cx="166" cy="285"/>
            </a:xfrm>
            <a:custGeom>
              <a:avLst/>
              <a:gdLst/>
              <a:ahLst/>
              <a:cxnLst>
                <a:cxn ang="0">
                  <a:pos x="227" y="630"/>
                </a:cxn>
                <a:cxn ang="0">
                  <a:pos x="213" y="635"/>
                </a:cxn>
                <a:cxn ang="0">
                  <a:pos x="213" y="647"/>
                </a:cxn>
                <a:cxn ang="0">
                  <a:pos x="207" y="667"/>
                </a:cxn>
                <a:cxn ang="0">
                  <a:pos x="196" y="683"/>
                </a:cxn>
                <a:cxn ang="0">
                  <a:pos x="188" y="674"/>
                </a:cxn>
                <a:cxn ang="0">
                  <a:pos x="166" y="664"/>
                </a:cxn>
                <a:cxn ang="0">
                  <a:pos x="142" y="678"/>
                </a:cxn>
                <a:cxn ang="0">
                  <a:pos x="125" y="695"/>
                </a:cxn>
                <a:cxn ang="0">
                  <a:pos x="94" y="679"/>
                </a:cxn>
                <a:cxn ang="0">
                  <a:pos x="67" y="690"/>
                </a:cxn>
                <a:cxn ang="0">
                  <a:pos x="55" y="690"/>
                </a:cxn>
                <a:cxn ang="0">
                  <a:pos x="32" y="693"/>
                </a:cxn>
                <a:cxn ang="0">
                  <a:pos x="26" y="702"/>
                </a:cxn>
                <a:cxn ang="0">
                  <a:pos x="10" y="708"/>
                </a:cxn>
                <a:cxn ang="0">
                  <a:pos x="3" y="700"/>
                </a:cxn>
                <a:cxn ang="0">
                  <a:pos x="9" y="690"/>
                </a:cxn>
                <a:cxn ang="0">
                  <a:pos x="7" y="685"/>
                </a:cxn>
                <a:cxn ang="0">
                  <a:pos x="5" y="669"/>
                </a:cxn>
                <a:cxn ang="0">
                  <a:pos x="9" y="659"/>
                </a:cxn>
                <a:cxn ang="0">
                  <a:pos x="12" y="642"/>
                </a:cxn>
                <a:cxn ang="0">
                  <a:pos x="19" y="626"/>
                </a:cxn>
                <a:cxn ang="0">
                  <a:pos x="27" y="626"/>
                </a:cxn>
                <a:cxn ang="0">
                  <a:pos x="38" y="596"/>
                </a:cxn>
                <a:cxn ang="0">
                  <a:pos x="50" y="585"/>
                </a:cxn>
                <a:cxn ang="0">
                  <a:pos x="51" y="567"/>
                </a:cxn>
                <a:cxn ang="0">
                  <a:pos x="65" y="539"/>
                </a:cxn>
                <a:cxn ang="0">
                  <a:pos x="58" y="517"/>
                </a:cxn>
                <a:cxn ang="0">
                  <a:pos x="51" y="502"/>
                </a:cxn>
                <a:cxn ang="0">
                  <a:pos x="39" y="483"/>
                </a:cxn>
                <a:cxn ang="0">
                  <a:pos x="48" y="469"/>
                </a:cxn>
                <a:cxn ang="0">
                  <a:pos x="43" y="452"/>
                </a:cxn>
                <a:cxn ang="0">
                  <a:pos x="48" y="398"/>
                </a:cxn>
                <a:cxn ang="0">
                  <a:pos x="32" y="206"/>
                </a:cxn>
                <a:cxn ang="0">
                  <a:pos x="17" y="41"/>
                </a:cxn>
                <a:cxn ang="0">
                  <a:pos x="56" y="54"/>
                </a:cxn>
                <a:cxn ang="0">
                  <a:pos x="198" y="17"/>
                </a:cxn>
                <a:cxn ang="0">
                  <a:pos x="354" y="0"/>
                </a:cxn>
                <a:cxn ang="0">
                  <a:pos x="367" y="80"/>
                </a:cxn>
                <a:cxn ang="0">
                  <a:pos x="381" y="196"/>
                </a:cxn>
                <a:cxn ang="0">
                  <a:pos x="396" y="341"/>
                </a:cxn>
                <a:cxn ang="0">
                  <a:pos x="408" y="447"/>
                </a:cxn>
                <a:cxn ang="0">
                  <a:pos x="406" y="464"/>
                </a:cxn>
                <a:cxn ang="0">
                  <a:pos x="406" y="481"/>
                </a:cxn>
                <a:cxn ang="0">
                  <a:pos x="413" y="500"/>
                </a:cxn>
                <a:cxn ang="0">
                  <a:pos x="371" y="522"/>
                </a:cxn>
                <a:cxn ang="0">
                  <a:pos x="333" y="521"/>
                </a:cxn>
                <a:cxn ang="0">
                  <a:pos x="335" y="556"/>
                </a:cxn>
                <a:cxn ang="0">
                  <a:pos x="311" y="596"/>
                </a:cxn>
                <a:cxn ang="0">
                  <a:pos x="289" y="609"/>
                </a:cxn>
                <a:cxn ang="0">
                  <a:pos x="273" y="650"/>
                </a:cxn>
                <a:cxn ang="0">
                  <a:pos x="241" y="647"/>
                </a:cxn>
              </a:cxnLst>
              <a:rect l="0" t="0" r="r" b="b"/>
              <a:pathLst>
                <a:path w="415" h="714">
                  <a:moveTo>
                    <a:pt x="227" y="625"/>
                  </a:moveTo>
                  <a:lnTo>
                    <a:pt x="224" y="623"/>
                  </a:lnTo>
                  <a:lnTo>
                    <a:pt x="220" y="623"/>
                  </a:lnTo>
                  <a:lnTo>
                    <a:pt x="220" y="628"/>
                  </a:lnTo>
                  <a:lnTo>
                    <a:pt x="227" y="630"/>
                  </a:lnTo>
                  <a:lnTo>
                    <a:pt x="227" y="632"/>
                  </a:lnTo>
                  <a:lnTo>
                    <a:pt x="227" y="633"/>
                  </a:lnTo>
                  <a:lnTo>
                    <a:pt x="220" y="635"/>
                  </a:lnTo>
                  <a:lnTo>
                    <a:pt x="219" y="638"/>
                  </a:lnTo>
                  <a:lnTo>
                    <a:pt x="213" y="635"/>
                  </a:lnTo>
                  <a:lnTo>
                    <a:pt x="212" y="635"/>
                  </a:lnTo>
                  <a:lnTo>
                    <a:pt x="210" y="638"/>
                  </a:lnTo>
                  <a:lnTo>
                    <a:pt x="215" y="642"/>
                  </a:lnTo>
                  <a:lnTo>
                    <a:pt x="215" y="644"/>
                  </a:lnTo>
                  <a:lnTo>
                    <a:pt x="213" y="647"/>
                  </a:lnTo>
                  <a:lnTo>
                    <a:pt x="207" y="649"/>
                  </a:lnTo>
                  <a:lnTo>
                    <a:pt x="205" y="650"/>
                  </a:lnTo>
                  <a:lnTo>
                    <a:pt x="205" y="655"/>
                  </a:lnTo>
                  <a:lnTo>
                    <a:pt x="205" y="661"/>
                  </a:lnTo>
                  <a:lnTo>
                    <a:pt x="207" y="667"/>
                  </a:lnTo>
                  <a:lnTo>
                    <a:pt x="207" y="671"/>
                  </a:lnTo>
                  <a:lnTo>
                    <a:pt x="205" y="671"/>
                  </a:lnTo>
                  <a:lnTo>
                    <a:pt x="200" y="671"/>
                  </a:lnTo>
                  <a:lnTo>
                    <a:pt x="196" y="673"/>
                  </a:lnTo>
                  <a:lnTo>
                    <a:pt x="196" y="683"/>
                  </a:lnTo>
                  <a:lnTo>
                    <a:pt x="193" y="686"/>
                  </a:lnTo>
                  <a:lnTo>
                    <a:pt x="190" y="686"/>
                  </a:lnTo>
                  <a:lnTo>
                    <a:pt x="188" y="683"/>
                  </a:lnTo>
                  <a:lnTo>
                    <a:pt x="190" y="676"/>
                  </a:lnTo>
                  <a:lnTo>
                    <a:pt x="188" y="674"/>
                  </a:lnTo>
                  <a:lnTo>
                    <a:pt x="186" y="674"/>
                  </a:lnTo>
                  <a:lnTo>
                    <a:pt x="181" y="678"/>
                  </a:lnTo>
                  <a:lnTo>
                    <a:pt x="178" y="678"/>
                  </a:lnTo>
                  <a:lnTo>
                    <a:pt x="169" y="666"/>
                  </a:lnTo>
                  <a:lnTo>
                    <a:pt x="166" y="664"/>
                  </a:lnTo>
                  <a:lnTo>
                    <a:pt x="161" y="664"/>
                  </a:lnTo>
                  <a:lnTo>
                    <a:pt x="157" y="671"/>
                  </a:lnTo>
                  <a:lnTo>
                    <a:pt x="154" y="674"/>
                  </a:lnTo>
                  <a:lnTo>
                    <a:pt x="145" y="676"/>
                  </a:lnTo>
                  <a:lnTo>
                    <a:pt x="142" y="678"/>
                  </a:lnTo>
                  <a:lnTo>
                    <a:pt x="140" y="679"/>
                  </a:lnTo>
                  <a:lnTo>
                    <a:pt x="137" y="698"/>
                  </a:lnTo>
                  <a:lnTo>
                    <a:pt x="133" y="702"/>
                  </a:lnTo>
                  <a:lnTo>
                    <a:pt x="130" y="702"/>
                  </a:lnTo>
                  <a:lnTo>
                    <a:pt x="125" y="695"/>
                  </a:lnTo>
                  <a:lnTo>
                    <a:pt x="123" y="693"/>
                  </a:lnTo>
                  <a:lnTo>
                    <a:pt x="116" y="693"/>
                  </a:lnTo>
                  <a:lnTo>
                    <a:pt x="109" y="690"/>
                  </a:lnTo>
                  <a:lnTo>
                    <a:pt x="104" y="686"/>
                  </a:lnTo>
                  <a:lnTo>
                    <a:pt x="94" y="679"/>
                  </a:lnTo>
                  <a:lnTo>
                    <a:pt x="85" y="681"/>
                  </a:lnTo>
                  <a:lnTo>
                    <a:pt x="79" y="685"/>
                  </a:lnTo>
                  <a:lnTo>
                    <a:pt x="65" y="676"/>
                  </a:lnTo>
                  <a:lnTo>
                    <a:pt x="62" y="685"/>
                  </a:lnTo>
                  <a:lnTo>
                    <a:pt x="67" y="690"/>
                  </a:lnTo>
                  <a:lnTo>
                    <a:pt x="67" y="695"/>
                  </a:lnTo>
                  <a:lnTo>
                    <a:pt x="65" y="698"/>
                  </a:lnTo>
                  <a:lnTo>
                    <a:pt x="60" y="702"/>
                  </a:lnTo>
                  <a:lnTo>
                    <a:pt x="56" y="700"/>
                  </a:lnTo>
                  <a:lnTo>
                    <a:pt x="55" y="690"/>
                  </a:lnTo>
                  <a:lnTo>
                    <a:pt x="51" y="690"/>
                  </a:lnTo>
                  <a:lnTo>
                    <a:pt x="50" y="691"/>
                  </a:lnTo>
                  <a:lnTo>
                    <a:pt x="46" y="690"/>
                  </a:lnTo>
                  <a:lnTo>
                    <a:pt x="38" y="695"/>
                  </a:lnTo>
                  <a:lnTo>
                    <a:pt x="32" y="693"/>
                  </a:lnTo>
                  <a:lnTo>
                    <a:pt x="26" y="688"/>
                  </a:lnTo>
                  <a:lnTo>
                    <a:pt x="24" y="688"/>
                  </a:lnTo>
                  <a:lnTo>
                    <a:pt x="22" y="691"/>
                  </a:lnTo>
                  <a:lnTo>
                    <a:pt x="22" y="696"/>
                  </a:lnTo>
                  <a:lnTo>
                    <a:pt x="26" y="702"/>
                  </a:lnTo>
                  <a:lnTo>
                    <a:pt x="26" y="707"/>
                  </a:lnTo>
                  <a:lnTo>
                    <a:pt x="22" y="708"/>
                  </a:lnTo>
                  <a:lnTo>
                    <a:pt x="21" y="714"/>
                  </a:lnTo>
                  <a:lnTo>
                    <a:pt x="14" y="710"/>
                  </a:lnTo>
                  <a:lnTo>
                    <a:pt x="10" y="708"/>
                  </a:lnTo>
                  <a:lnTo>
                    <a:pt x="3" y="708"/>
                  </a:lnTo>
                  <a:lnTo>
                    <a:pt x="2" y="705"/>
                  </a:lnTo>
                  <a:lnTo>
                    <a:pt x="9" y="705"/>
                  </a:lnTo>
                  <a:lnTo>
                    <a:pt x="10" y="703"/>
                  </a:lnTo>
                  <a:lnTo>
                    <a:pt x="3" y="700"/>
                  </a:lnTo>
                  <a:lnTo>
                    <a:pt x="0" y="695"/>
                  </a:lnTo>
                  <a:lnTo>
                    <a:pt x="0" y="693"/>
                  </a:lnTo>
                  <a:lnTo>
                    <a:pt x="7" y="695"/>
                  </a:lnTo>
                  <a:lnTo>
                    <a:pt x="10" y="691"/>
                  </a:lnTo>
                  <a:lnTo>
                    <a:pt x="9" y="690"/>
                  </a:lnTo>
                  <a:lnTo>
                    <a:pt x="2" y="690"/>
                  </a:lnTo>
                  <a:lnTo>
                    <a:pt x="2" y="686"/>
                  </a:lnTo>
                  <a:lnTo>
                    <a:pt x="5" y="688"/>
                  </a:lnTo>
                  <a:lnTo>
                    <a:pt x="7" y="688"/>
                  </a:lnTo>
                  <a:lnTo>
                    <a:pt x="7" y="685"/>
                  </a:lnTo>
                  <a:lnTo>
                    <a:pt x="9" y="681"/>
                  </a:lnTo>
                  <a:lnTo>
                    <a:pt x="9" y="674"/>
                  </a:lnTo>
                  <a:lnTo>
                    <a:pt x="9" y="671"/>
                  </a:lnTo>
                  <a:lnTo>
                    <a:pt x="5" y="669"/>
                  </a:lnTo>
                  <a:lnTo>
                    <a:pt x="5" y="669"/>
                  </a:lnTo>
                  <a:lnTo>
                    <a:pt x="7" y="667"/>
                  </a:lnTo>
                  <a:lnTo>
                    <a:pt x="14" y="662"/>
                  </a:lnTo>
                  <a:lnTo>
                    <a:pt x="15" y="659"/>
                  </a:lnTo>
                  <a:lnTo>
                    <a:pt x="9" y="661"/>
                  </a:lnTo>
                  <a:lnTo>
                    <a:pt x="9" y="659"/>
                  </a:lnTo>
                  <a:lnTo>
                    <a:pt x="14" y="654"/>
                  </a:lnTo>
                  <a:lnTo>
                    <a:pt x="17" y="652"/>
                  </a:lnTo>
                  <a:lnTo>
                    <a:pt x="19" y="649"/>
                  </a:lnTo>
                  <a:lnTo>
                    <a:pt x="19" y="647"/>
                  </a:lnTo>
                  <a:lnTo>
                    <a:pt x="12" y="642"/>
                  </a:lnTo>
                  <a:lnTo>
                    <a:pt x="10" y="637"/>
                  </a:lnTo>
                  <a:lnTo>
                    <a:pt x="10" y="635"/>
                  </a:lnTo>
                  <a:lnTo>
                    <a:pt x="17" y="623"/>
                  </a:lnTo>
                  <a:lnTo>
                    <a:pt x="19" y="623"/>
                  </a:lnTo>
                  <a:lnTo>
                    <a:pt x="19" y="626"/>
                  </a:lnTo>
                  <a:lnTo>
                    <a:pt x="22" y="623"/>
                  </a:lnTo>
                  <a:lnTo>
                    <a:pt x="22" y="621"/>
                  </a:lnTo>
                  <a:lnTo>
                    <a:pt x="24" y="621"/>
                  </a:lnTo>
                  <a:lnTo>
                    <a:pt x="26" y="626"/>
                  </a:lnTo>
                  <a:lnTo>
                    <a:pt x="27" y="626"/>
                  </a:lnTo>
                  <a:lnTo>
                    <a:pt x="29" y="615"/>
                  </a:lnTo>
                  <a:lnTo>
                    <a:pt x="34" y="609"/>
                  </a:lnTo>
                  <a:lnTo>
                    <a:pt x="39" y="603"/>
                  </a:lnTo>
                  <a:lnTo>
                    <a:pt x="39" y="597"/>
                  </a:lnTo>
                  <a:lnTo>
                    <a:pt x="38" y="596"/>
                  </a:lnTo>
                  <a:lnTo>
                    <a:pt x="38" y="594"/>
                  </a:lnTo>
                  <a:lnTo>
                    <a:pt x="44" y="591"/>
                  </a:lnTo>
                  <a:lnTo>
                    <a:pt x="46" y="587"/>
                  </a:lnTo>
                  <a:lnTo>
                    <a:pt x="50" y="587"/>
                  </a:lnTo>
                  <a:lnTo>
                    <a:pt x="50" y="585"/>
                  </a:lnTo>
                  <a:lnTo>
                    <a:pt x="46" y="580"/>
                  </a:lnTo>
                  <a:lnTo>
                    <a:pt x="50" y="575"/>
                  </a:lnTo>
                  <a:lnTo>
                    <a:pt x="50" y="572"/>
                  </a:lnTo>
                  <a:lnTo>
                    <a:pt x="53" y="570"/>
                  </a:lnTo>
                  <a:lnTo>
                    <a:pt x="51" y="567"/>
                  </a:lnTo>
                  <a:lnTo>
                    <a:pt x="51" y="563"/>
                  </a:lnTo>
                  <a:lnTo>
                    <a:pt x="56" y="558"/>
                  </a:lnTo>
                  <a:lnTo>
                    <a:pt x="62" y="555"/>
                  </a:lnTo>
                  <a:lnTo>
                    <a:pt x="65" y="546"/>
                  </a:lnTo>
                  <a:lnTo>
                    <a:pt x="65" y="539"/>
                  </a:lnTo>
                  <a:lnTo>
                    <a:pt x="63" y="539"/>
                  </a:lnTo>
                  <a:lnTo>
                    <a:pt x="65" y="536"/>
                  </a:lnTo>
                  <a:lnTo>
                    <a:pt x="58" y="526"/>
                  </a:lnTo>
                  <a:lnTo>
                    <a:pt x="56" y="524"/>
                  </a:lnTo>
                  <a:lnTo>
                    <a:pt x="58" y="517"/>
                  </a:lnTo>
                  <a:lnTo>
                    <a:pt x="60" y="512"/>
                  </a:lnTo>
                  <a:lnTo>
                    <a:pt x="58" y="507"/>
                  </a:lnTo>
                  <a:lnTo>
                    <a:pt x="56" y="505"/>
                  </a:lnTo>
                  <a:lnTo>
                    <a:pt x="51" y="504"/>
                  </a:lnTo>
                  <a:lnTo>
                    <a:pt x="51" y="502"/>
                  </a:lnTo>
                  <a:lnTo>
                    <a:pt x="50" y="492"/>
                  </a:lnTo>
                  <a:lnTo>
                    <a:pt x="46" y="488"/>
                  </a:lnTo>
                  <a:lnTo>
                    <a:pt x="44" y="488"/>
                  </a:lnTo>
                  <a:lnTo>
                    <a:pt x="44" y="485"/>
                  </a:lnTo>
                  <a:lnTo>
                    <a:pt x="39" y="483"/>
                  </a:lnTo>
                  <a:lnTo>
                    <a:pt x="39" y="481"/>
                  </a:lnTo>
                  <a:lnTo>
                    <a:pt x="38" y="478"/>
                  </a:lnTo>
                  <a:lnTo>
                    <a:pt x="41" y="474"/>
                  </a:lnTo>
                  <a:lnTo>
                    <a:pt x="46" y="469"/>
                  </a:lnTo>
                  <a:lnTo>
                    <a:pt x="48" y="469"/>
                  </a:lnTo>
                  <a:lnTo>
                    <a:pt x="48" y="466"/>
                  </a:lnTo>
                  <a:lnTo>
                    <a:pt x="48" y="459"/>
                  </a:lnTo>
                  <a:lnTo>
                    <a:pt x="44" y="459"/>
                  </a:lnTo>
                  <a:lnTo>
                    <a:pt x="43" y="454"/>
                  </a:lnTo>
                  <a:lnTo>
                    <a:pt x="43" y="452"/>
                  </a:lnTo>
                  <a:lnTo>
                    <a:pt x="41" y="451"/>
                  </a:lnTo>
                  <a:lnTo>
                    <a:pt x="44" y="445"/>
                  </a:lnTo>
                  <a:lnTo>
                    <a:pt x="51" y="442"/>
                  </a:lnTo>
                  <a:lnTo>
                    <a:pt x="50" y="420"/>
                  </a:lnTo>
                  <a:lnTo>
                    <a:pt x="48" y="398"/>
                  </a:lnTo>
                  <a:lnTo>
                    <a:pt x="44" y="352"/>
                  </a:lnTo>
                  <a:lnTo>
                    <a:pt x="39" y="304"/>
                  </a:lnTo>
                  <a:lnTo>
                    <a:pt x="36" y="251"/>
                  </a:lnTo>
                  <a:lnTo>
                    <a:pt x="34" y="249"/>
                  </a:lnTo>
                  <a:lnTo>
                    <a:pt x="32" y="206"/>
                  </a:lnTo>
                  <a:lnTo>
                    <a:pt x="27" y="162"/>
                  </a:lnTo>
                  <a:lnTo>
                    <a:pt x="26" y="133"/>
                  </a:lnTo>
                  <a:lnTo>
                    <a:pt x="24" y="112"/>
                  </a:lnTo>
                  <a:lnTo>
                    <a:pt x="21" y="83"/>
                  </a:lnTo>
                  <a:lnTo>
                    <a:pt x="17" y="41"/>
                  </a:lnTo>
                  <a:lnTo>
                    <a:pt x="26" y="49"/>
                  </a:lnTo>
                  <a:lnTo>
                    <a:pt x="32" y="48"/>
                  </a:lnTo>
                  <a:lnTo>
                    <a:pt x="29" y="51"/>
                  </a:lnTo>
                  <a:lnTo>
                    <a:pt x="36" y="54"/>
                  </a:lnTo>
                  <a:lnTo>
                    <a:pt x="56" y="54"/>
                  </a:lnTo>
                  <a:lnTo>
                    <a:pt x="91" y="36"/>
                  </a:lnTo>
                  <a:lnTo>
                    <a:pt x="102" y="25"/>
                  </a:lnTo>
                  <a:lnTo>
                    <a:pt x="142" y="22"/>
                  </a:lnTo>
                  <a:lnTo>
                    <a:pt x="178" y="19"/>
                  </a:lnTo>
                  <a:lnTo>
                    <a:pt x="198" y="17"/>
                  </a:lnTo>
                  <a:lnTo>
                    <a:pt x="232" y="13"/>
                  </a:lnTo>
                  <a:lnTo>
                    <a:pt x="249" y="12"/>
                  </a:lnTo>
                  <a:lnTo>
                    <a:pt x="294" y="7"/>
                  </a:lnTo>
                  <a:lnTo>
                    <a:pt x="307" y="5"/>
                  </a:lnTo>
                  <a:lnTo>
                    <a:pt x="354" y="0"/>
                  </a:lnTo>
                  <a:lnTo>
                    <a:pt x="359" y="0"/>
                  </a:lnTo>
                  <a:lnTo>
                    <a:pt x="359" y="10"/>
                  </a:lnTo>
                  <a:lnTo>
                    <a:pt x="362" y="37"/>
                  </a:lnTo>
                  <a:lnTo>
                    <a:pt x="364" y="54"/>
                  </a:lnTo>
                  <a:lnTo>
                    <a:pt x="367" y="80"/>
                  </a:lnTo>
                  <a:lnTo>
                    <a:pt x="367" y="85"/>
                  </a:lnTo>
                  <a:lnTo>
                    <a:pt x="372" y="130"/>
                  </a:lnTo>
                  <a:lnTo>
                    <a:pt x="374" y="138"/>
                  </a:lnTo>
                  <a:lnTo>
                    <a:pt x="377" y="172"/>
                  </a:lnTo>
                  <a:lnTo>
                    <a:pt x="381" y="196"/>
                  </a:lnTo>
                  <a:lnTo>
                    <a:pt x="386" y="237"/>
                  </a:lnTo>
                  <a:lnTo>
                    <a:pt x="386" y="242"/>
                  </a:lnTo>
                  <a:lnTo>
                    <a:pt x="391" y="293"/>
                  </a:lnTo>
                  <a:lnTo>
                    <a:pt x="393" y="311"/>
                  </a:lnTo>
                  <a:lnTo>
                    <a:pt x="396" y="341"/>
                  </a:lnTo>
                  <a:lnTo>
                    <a:pt x="400" y="370"/>
                  </a:lnTo>
                  <a:lnTo>
                    <a:pt x="400" y="379"/>
                  </a:lnTo>
                  <a:lnTo>
                    <a:pt x="403" y="411"/>
                  </a:lnTo>
                  <a:lnTo>
                    <a:pt x="403" y="413"/>
                  </a:lnTo>
                  <a:lnTo>
                    <a:pt x="408" y="447"/>
                  </a:lnTo>
                  <a:lnTo>
                    <a:pt x="406" y="447"/>
                  </a:lnTo>
                  <a:lnTo>
                    <a:pt x="400" y="456"/>
                  </a:lnTo>
                  <a:lnTo>
                    <a:pt x="400" y="457"/>
                  </a:lnTo>
                  <a:lnTo>
                    <a:pt x="401" y="461"/>
                  </a:lnTo>
                  <a:lnTo>
                    <a:pt x="406" y="464"/>
                  </a:lnTo>
                  <a:lnTo>
                    <a:pt x="408" y="468"/>
                  </a:lnTo>
                  <a:lnTo>
                    <a:pt x="406" y="473"/>
                  </a:lnTo>
                  <a:lnTo>
                    <a:pt x="403" y="478"/>
                  </a:lnTo>
                  <a:lnTo>
                    <a:pt x="403" y="481"/>
                  </a:lnTo>
                  <a:lnTo>
                    <a:pt x="406" y="481"/>
                  </a:lnTo>
                  <a:lnTo>
                    <a:pt x="413" y="481"/>
                  </a:lnTo>
                  <a:lnTo>
                    <a:pt x="415" y="485"/>
                  </a:lnTo>
                  <a:lnTo>
                    <a:pt x="415" y="486"/>
                  </a:lnTo>
                  <a:lnTo>
                    <a:pt x="412" y="493"/>
                  </a:lnTo>
                  <a:lnTo>
                    <a:pt x="413" y="500"/>
                  </a:lnTo>
                  <a:lnTo>
                    <a:pt x="393" y="504"/>
                  </a:lnTo>
                  <a:lnTo>
                    <a:pt x="388" y="509"/>
                  </a:lnTo>
                  <a:lnTo>
                    <a:pt x="381" y="510"/>
                  </a:lnTo>
                  <a:lnTo>
                    <a:pt x="376" y="517"/>
                  </a:lnTo>
                  <a:lnTo>
                    <a:pt x="371" y="522"/>
                  </a:lnTo>
                  <a:lnTo>
                    <a:pt x="365" y="522"/>
                  </a:lnTo>
                  <a:lnTo>
                    <a:pt x="355" y="515"/>
                  </a:lnTo>
                  <a:lnTo>
                    <a:pt x="347" y="517"/>
                  </a:lnTo>
                  <a:lnTo>
                    <a:pt x="336" y="517"/>
                  </a:lnTo>
                  <a:lnTo>
                    <a:pt x="333" y="521"/>
                  </a:lnTo>
                  <a:lnTo>
                    <a:pt x="333" y="526"/>
                  </a:lnTo>
                  <a:lnTo>
                    <a:pt x="338" y="544"/>
                  </a:lnTo>
                  <a:lnTo>
                    <a:pt x="340" y="548"/>
                  </a:lnTo>
                  <a:lnTo>
                    <a:pt x="338" y="551"/>
                  </a:lnTo>
                  <a:lnTo>
                    <a:pt x="335" y="556"/>
                  </a:lnTo>
                  <a:lnTo>
                    <a:pt x="330" y="565"/>
                  </a:lnTo>
                  <a:lnTo>
                    <a:pt x="316" y="570"/>
                  </a:lnTo>
                  <a:lnTo>
                    <a:pt x="314" y="580"/>
                  </a:lnTo>
                  <a:lnTo>
                    <a:pt x="313" y="589"/>
                  </a:lnTo>
                  <a:lnTo>
                    <a:pt x="311" y="596"/>
                  </a:lnTo>
                  <a:lnTo>
                    <a:pt x="302" y="603"/>
                  </a:lnTo>
                  <a:lnTo>
                    <a:pt x="297" y="601"/>
                  </a:lnTo>
                  <a:lnTo>
                    <a:pt x="294" y="599"/>
                  </a:lnTo>
                  <a:lnTo>
                    <a:pt x="290" y="603"/>
                  </a:lnTo>
                  <a:lnTo>
                    <a:pt x="289" y="609"/>
                  </a:lnTo>
                  <a:lnTo>
                    <a:pt x="282" y="620"/>
                  </a:lnTo>
                  <a:lnTo>
                    <a:pt x="284" y="638"/>
                  </a:lnTo>
                  <a:lnTo>
                    <a:pt x="284" y="644"/>
                  </a:lnTo>
                  <a:lnTo>
                    <a:pt x="280" y="649"/>
                  </a:lnTo>
                  <a:lnTo>
                    <a:pt x="273" y="650"/>
                  </a:lnTo>
                  <a:lnTo>
                    <a:pt x="270" y="652"/>
                  </a:lnTo>
                  <a:lnTo>
                    <a:pt x="268" y="657"/>
                  </a:lnTo>
                  <a:lnTo>
                    <a:pt x="260" y="650"/>
                  </a:lnTo>
                  <a:lnTo>
                    <a:pt x="249" y="650"/>
                  </a:lnTo>
                  <a:lnTo>
                    <a:pt x="241" y="647"/>
                  </a:lnTo>
                  <a:lnTo>
                    <a:pt x="237" y="645"/>
                  </a:lnTo>
                  <a:lnTo>
                    <a:pt x="234" y="642"/>
                  </a:lnTo>
                  <a:lnTo>
                    <a:pt x="232" y="630"/>
                  </a:lnTo>
                  <a:lnTo>
                    <a:pt x="227" y="625"/>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812" name="Freeform 2044"/>
            <p:cNvSpPr>
              <a:spLocks/>
            </p:cNvSpPr>
            <p:nvPr/>
          </p:nvSpPr>
          <p:spPr bwMode="auto">
            <a:xfrm>
              <a:off x="2802" y="1975"/>
              <a:ext cx="213" cy="379"/>
            </a:xfrm>
            <a:custGeom>
              <a:avLst/>
              <a:gdLst/>
              <a:ahLst/>
              <a:cxnLst>
                <a:cxn ang="0">
                  <a:pos x="427" y="868"/>
                </a:cxn>
                <a:cxn ang="0">
                  <a:pos x="430" y="924"/>
                </a:cxn>
                <a:cxn ang="0">
                  <a:pos x="395" y="916"/>
                </a:cxn>
                <a:cxn ang="0">
                  <a:pos x="343" y="924"/>
                </a:cxn>
                <a:cxn ang="0">
                  <a:pos x="335" y="946"/>
                </a:cxn>
                <a:cxn ang="0">
                  <a:pos x="319" y="934"/>
                </a:cxn>
                <a:cxn ang="0">
                  <a:pos x="309" y="928"/>
                </a:cxn>
                <a:cxn ang="0">
                  <a:pos x="289" y="900"/>
                </a:cxn>
                <a:cxn ang="0">
                  <a:pos x="296" y="870"/>
                </a:cxn>
                <a:cxn ang="0">
                  <a:pos x="284" y="829"/>
                </a:cxn>
                <a:cxn ang="0">
                  <a:pos x="237" y="796"/>
                </a:cxn>
                <a:cxn ang="0">
                  <a:pos x="222" y="788"/>
                </a:cxn>
                <a:cxn ang="0">
                  <a:pos x="183" y="762"/>
                </a:cxn>
                <a:cxn ang="0">
                  <a:pos x="167" y="718"/>
                </a:cxn>
                <a:cxn ang="0">
                  <a:pos x="186" y="671"/>
                </a:cxn>
                <a:cxn ang="0">
                  <a:pos x="193" y="641"/>
                </a:cxn>
                <a:cxn ang="0">
                  <a:pos x="145" y="622"/>
                </a:cxn>
                <a:cxn ang="0">
                  <a:pos x="115" y="607"/>
                </a:cxn>
                <a:cxn ang="0">
                  <a:pos x="103" y="567"/>
                </a:cxn>
                <a:cxn ang="0">
                  <a:pos x="51" y="526"/>
                </a:cxn>
                <a:cxn ang="0">
                  <a:pos x="10" y="475"/>
                </a:cxn>
                <a:cxn ang="0">
                  <a:pos x="2" y="441"/>
                </a:cxn>
                <a:cxn ang="0">
                  <a:pos x="10" y="386"/>
                </a:cxn>
                <a:cxn ang="0">
                  <a:pos x="10" y="359"/>
                </a:cxn>
                <a:cxn ang="0">
                  <a:pos x="45" y="335"/>
                </a:cxn>
                <a:cxn ang="0">
                  <a:pos x="63" y="289"/>
                </a:cxn>
                <a:cxn ang="0">
                  <a:pos x="45" y="241"/>
                </a:cxn>
                <a:cxn ang="0">
                  <a:pos x="62" y="209"/>
                </a:cxn>
                <a:cxn ang="0">
                  <a:pos x="111" y="188"/>
                </a:cxn>
                <a:cxn ang="0">
                  <a:pos x="135" y="166"/>
                </a:cxn>
                <a:cxn ang="0">
                  <a:pos x="157" y="108"/>
                </a:cxn>
                <a:cxn ang="0">
                  <a:pos x="144" y="79"/>
                </a:cxn>
                <a:cxn ang="0">
                  <a:pos x="116" y="46"/>
                </a:cxn>
                <a:cxn ang="0">
                  <a:pos x="89" y="23"/>
                </a:cxn>
                <a:cxn ang="0">
                  <a:pos x="301" y="12"/>
                </a:cxn>
                <a:cxn ang="0">
                  <a:pos x="439" y="31"/>
                </a:cxn>
                <a:cxn ang="0">
                  <a:pos x="492" y="198"/>
                </a:cxn>
                <a:cxn ang="0">
                  <a:pos x="507" y="390"/>
                </a:cxn>
                <a:cxn ang="0">
                  <a:pos x="509" y="537"/>
                </a:cxn>
                <a:cxn ang="0">
                  <a:pos x="516" y="555"/>
                </a:cxn>
                <a:cxn ang="0">
                  <a:pos x="512" y="571"/>
                </a:cxn>
                <a:cxn ang="0">
                  <a:pos x="524" y="591"/>
                </a:cxn>
                <a:cxn ang="0">
                  <a:pos x="533" y="622"/>
                </a:cxn>
                <a:cxn ang="0">
                  <a:pos x="519" y="649"/>
                </a:cxn>
                <a:cxn ang="0">
                  <a:pos x="518" y="671"/>
                </a:cxn>
                <a:cxn ang="0">
                  <a:pos x="507" y="683"/>
                </a:cxn>
                <a:cxn ang="0">
                  <a:pos x="492" y="707"/>
                </a:cxn>
                <a:cxn ang="0">
                  <a:pos x="478" y="721"/>
                </a:cxn>
                <a:cxn ang="0">
                  <a:pos x="482" y="740"/>
                </a:cxn>
                <a:cxn ang="0">
                  <a:pos x="473" y="755"/>
                </a:cxn>
                <a:cxn ang="0">
                  <a:pos x="475" y="774"/>
                </a:cxn>
                <a:cxn ang="0">
                  <a:pos x="475" y="781"/>
                </a:cxn>
                <a:cxn ang="0">
                  <a:pos x="470" y="791"/>
                </a:cxn>
                <a:cxn ang="0">
                  <a:pos x="465" y="827"/>
                </a:cxn>
              </a:cxnLst>
              <a:rect l="0" t="0" r="r" b="b"/>
              <a:pathLst>
                <a:path w="533" h="946">
                  <a:moveTo>
                    <a:pt x="477" y="846"/>
                  </a:moveTo>
                  <a:lnTo>
                    <a:pt x="475" y="851"/>
                  </a:lnTo>
                  <a:lnTo>
                    <a:pt x="446" y="859"/>
                  </a:lnTo>
                  <a:lnTo>
                    <a:pt x="441" y="866"/>
                  </a:lnTo>
                  <a:lnTo>
                    <a:pt x="432" y="864"/>
                  </a:lnTo>
                  <a:lnTo>
                    <a:pt x="427" y="868"/>
                  </a:lnTo>
                  <a:lnTo>
                    <a:pt x="422" y="887"/>
                  </a:lnTo>
                  <a:lnTo>
                    <a:pt x="424" y="893"/>
                  </a:lnTo>
                  <a:lnTo>
                    <a:pt x="432" y="900"/>
                  </a:lnTo>
                  <a:lnTo>
                    <a:pt x="436" y="909"/>
                  </a:lnTo>
                  <a:lnTo>
                    <a:pt x="432" y="919"/>
                  </a:lnTo>
                  <a:lnTo>
                    <a:pt x="430" y="924"/>
                  </a:lnTo>
                  <a:lnTo>
                    <a:pt x="427" y="924"/>
                  </a:lnTo>
                  <a:lnTo>
                    <a:pt x="424" y="926"/>
                  </a:lnTo>
                  <a:lnTo>
                    <a:pt x="419" y="924"/>
                  </a:lnTo>
                  <a:lnTo>
                    <a:pt x="412" y="919"/>
                  </a:lnTo>
                  <a:lnTo>
                    <a:pt x="401" y="916"/>
                  </a:lnTo>
                  <a:lnTo>
                    <a:pt x="395" y="916"/>
                  </a:lnTo>
                  <a:lnTo>
                    <a:pt x="393" y="914"/>
                  </a:lnTo>
                  <a:lnTo>
                    <a:pt x="376" y="905"/>
                  </a:lnTo>
                  <a:lnTo>
                    <a:pt x="367" y="904"/>
                  </a:lnTo>
                  <a:lnTo>
                    <a:pt x="359" y="904"/>
                  </a:lnTo>
                  <a:lnTo>
                    <a:pt x="350" y="911"/>
                  </a:lnTo>
                  <a:lnTo>
                    <a:pt x="343" y="924"/>
                  </a:lnTo>
                  <a:lnTo>
                    <a:pt x="340" y="928"/>
                  </a:lnTo>
                  <a:lnTo>
                    <a:pt x="338" y="933"/>
                  </a:lnTo>
                  <a:lnTo>
                    <a:pt x="337" y="940"/>
                  </a:lnTo>
                  <a:lnTo>
                    <a:pt x="342" y="943"/>
                  </a:lnTo>
                  <a:lnTo>
                    <a:pt x="343" y="945"/>
                  </a:lnTo>
                  <a:lnTo>
                    <a:pt x="335" y="946"/>
                  </a:lnTo>
                  <a:lnTo>
                    <a:pt x="333" y="938"/>
                  </a:lnTo>
                  <a:lnTo>
                    <a:pt x="328" y="936"/>
                  </a:lnTo>
                  <a:lnTo>
                    <a:pt x="325" y="929"/>
                  </a:lnTo>
                  <a:lnTo>
                    <a:pt x="321" y="929"/>
                  </a:lnTo>
                  <a:lnTo>
                    <a:pt x="319" y="929"/>
                  </a:lnTo>
                  <a:lnTo>
                    <a:pt x="319" y="934"/>
                  </a:lnTo>
                  <a:lnTo>
                    <a:pt x="325" y="940"/>
                  </a:lnTo>
                  <a:lnTo>
                    <a:pt x="326" y="943"/>
                  </a:lnTo>
                  <a:lnTo>
                    <a:pt x="323" y="945"/>
                  </a:lnTo>
                  <a:lnTo>
                    <a:pt x="319" y="943"/>
                  </a:lnTo>
                  <a:lnTo>
                    <a:pt x="309" y="936"/>
                  </a:lnTo>
                  <a:lnTo>
                    <a:pt x="309" y="928"/>
                  </a:lnTo>
                  <a:lnTo>
                    <a:pt x="302" y="922"/>
                  </a:lnTo>
                  <a:lnTo>
                    <a:pt x="301" y="917"/>
                  </a:lnTo>
                  <a:lnTo>
                    <a:pt x="296" y="909"/>
                  </a:lnTo>
                  <a:lnTo>
                    <a:pt x="296" y="904"/>
                  </a:lnTo>
                  <a:lnTo>
                    <a:pt x="292" y="902"/>
                  </a:lnTo>
                  <a:lnTo>
                    <a:pt x="289" y="900"/>
                  </a:lnTo>
                  <a:lnTo>
                    <a:pt x="289" y="895"/>
                  </a:lnTo>
                  <a:lnTo>
                    <a:pt x="290" y="890"/>
                  </a:lnTo>
                  <a:lnTo>
                    <a:pt x="294" y="888"/>
                  </a:lnTo>
                  <a:lnTo>
                    <a:pt x="299" y="885"/>
                  </a:lnTo>
                  <a:lnTo>
                    <a:pt x="299" y="876"/>
                  </a:lnTo>
                  <a:lnTo>
                    <a:pt x="296" y="870"/>
                  </a:lnTo>
                  <a:lnTo>
                    <a:pt x="289" y="863"/>
                  </a:lnTo>
                  <a:lnTo>
                    <a:pt x="284" y="849"/>
                  </a:lnTo>
                  <a:lnTo>
                    <a:pt x="285" y="842"/>
                  </a:lnTo>
                  <a:lnTo>
                    <a:pt x="284" y="837"/>
                  </a:lnTo>
                  <a:lnTo>
                    <a:pt x="285" y="832"/>
                  </a:lnTo>
                  <a:lnTo>
                    <a:pt x="284" y="829"/>
                  </a:lnTo>
                  <a:lnTo>
                    <a:pt x="275" y="827"/>
                  </a:lnTo>
                  <a:lnTo>
                    <a:pt x="263" y="822"/>
                  </a:lnTo>
                  <a:lnTo>
                    <a:pt x="261" y="815"/>
                  </a:lnTo>
                  <a:lnTo>
                    <a:pt x="260" y="811"/>
                  </a:lnTo>
                  <a:lnTo>
                    <a:pt x="255" y="806"/>
                  </a:lnTo>
                  <a:lnTo>
                    <a:pt x="237" y="796"/>
                  </a:lnTo>
                  <a:lnTo>
                    <a:pt x="236" y="796"/>
                  </a:lnTo>
                  <a:lnTo>
                    <a:pt x="236" y="798"/>
                  </a:lnTo>
                  <a:lnTo>
                    <a:pt x="231" y="801"/>
                  </a:lnTo>
                  <a:lnTo>
                    <a:pt x="227" y="801"/>
                  </a:lnTo>
                  <a:lnTo>
                    <a:pt x="220" y="796"/>
                  </a:lnTo>
                  <a:lnTo>
                    <a:pt x="222" y="788"/>
                  </a:lnTo>
                  <a:lnTo>
                    <a:pt x="215" y="786"/>
                  </a:lnTo>
                  <a:lnTo>
                    <a:pt x="212" y="782"/>
                  </a:lnTo>
                  <a:lnTo>
                    <a:pt x="202" y="777"/>
                  </a:lnTo>
                  <a:lnTo>
                    <a:pt x="198" y="774"/>
                  </a:lnTo>
                  <a:lnTo>
                    <a:pt x="188" y="767"/>
                  </a:lnTo>
                  <a:lnTo>
                    <a:pt x="183" y="762"/>
                  </a:lnTo>
                  <a:lnTo>
                    <a:pt x="178" y="755"/>
                  </a:lnTo>
                  <a:lnTo>
                    <a:pt x="171" y="752"/>
                  </a:lnTo>
                  <a:lnTo>
                    <a:pt x="166" y="745"/>
                  </a:lnTo>
                  <a:lnTo>
                    <a:pt x="166" y="730"/>
                  </a:lnTo>
                  <a:lnTo>
                    <a:pt x="166" y="723"/>
                  </a:lnTo>
                  <a:lnTo>
                    <a:pt x="167" y="718"/>
                  </a:lnTo>
                  <a:lnTo>
                    <a:pt x="173" y="711"/>
                  </a:lnTo>
                  <a:lnTo>
                    <a:pt x="176" y="695"/>
                  </a:lnTo>
                  <a:lnTo>
                    <a:pt x="178" y="694"/>
                  </a:lnTo>
                  <a:lnTo>
                    <a:pt x="179" y="689"/>
                  </a:lnTo>
                  <a:lnTo>
                    <a:pt x="186" y="680"/>
                  </a:lnTo>
                  <a:lnTo>
                    <a:pt x="186" y="671"/>
                  </a:lnTo>
                  <a:lnTo>
                    <a:pt x="183" y="665"/>
                  </a:lnTo>
                  <a:lnTo>
                    <a:pt x="183" y="660"/>
                  </a:lnTo>
                  <a:lnTo>
                    <a:pt x="188" y="651"/>
                  </a:lnTo>
                  <a:lnTo>
                    <a:pt x="191" y="649"/>
                  </a:lnTo>
                  <a:lnTo>
                    <a:pt x="193" y="646"/>
                  </a:lnTo>
                  <a:lnTo>
                    <a:pt x="193" y="641"/>
                  </a:lnTo>
                  <a:lnTo>
                    <a:pt x="190" y="637"/>
                  </a:lnTo>
                  <a:lnTo>
                    <a:pt x="176" y="629"/>
                  </a:lnTo>
                  <a:lnTo>
                    <a:pt x="171" y="627"/>
                  </a:lnTo>
                  <a:lnTo>
                    <a:pt x="166" y="627"/>
                  </a:lnTo>
                  <a:lnTo>
                    <a:pt x="152" y="622"/>
                  </a:lnTo>
                  <a:lnTo>
                    <a:pt x="145" y="622"/>
                  </a:lnTo>
                  <a:lnTo>
                    <a:pt x="138" y="634"/>
                  </a:lnTo>
                  <a:lnTo>
                    <a:pt x="133" y="637"/>
                  </a:lnTo>
                  <a:lnTo>
                    <a:pt x="126" y="637"/>
                  </a:lnTo>
                  <a:lnTo>
                    <a:pt x="120" y="627"/>
                  </a:lnTo>
                  <a:lnTo>
                    <a:pt x="115" y="610"/>
                  </a:lnTo>
                  <a:lnTo>
                    <a:pt x="115" y="607"/>
                  </a:lnTo>
                  <a:lnTo>
                    <a:pt x="116" y="601"/>
                  </a:lnTo>
                  <a:lnTo>
                    <a:pt x="111" y="593"/>
                  </a:lnTo>
                  <a:lnTo>
                    <a:pt x="111" y="584"/>
                  </a:lnTo>
                  <a:lnTo>
                    <a:pt x="109" y="579"/>
                  </a:lnTo>
                  <a:lnTo>
                    <a:pt x="108" y="576"/>
                  </a:lnTo>
                  <a:lnTo>
                    <a:pt x="103" y="567"/>
                  </a:lnTo>
                  <a:lnTo>
                    <a:pt x="92" y="559"/>
                  </a:lnTo>
                  <a:lnTo>
                    <a:pt x="80" y="550"/>
                  </a:lnTo>
                  <a:lnTo>
                    <a:pt x="68" y="543"/>
                  </a:lnTo>
                  <a:lnTo>
                    <a:pt x="63" y="540"/>
                  </a:lnTo>
                  <a:lnTo>
                    <a:pt x="60" y="530"/>
                  </a:lnTo>
                  <a:lnTo>
                    <a:pt x="51" y="526"/>
                  </a:lnTo>
                  <a:lnTo>
                    <a:pt x="45" y="519"/>
                  </a:lnTo>
                  <a:lnTo>
                    <a:pt x="29" y="506"/>
                  </a:lnTo>
                  <a:lnTo>
                    <a:pt x="22" y="499"/>
                  </a:lnTo>
                  <a:lnTo>
                    <a:pt x="22" y="492"/>
                  </a:lnTo>
                  <a:lnTo>
                    <a:pt x="21" y="485"/>
                  </a:lnTo>
                  <a:lnTo>
                    <a:pt x="10" y="475"/>
                  </a:lnTo>
                  <a:lnTo>
                    <a:pt x="10" y="472"/>
                  </a:lnTo>
                  <a:lnTo>
                    <a:pt x="12" y="468"/>
                  </a:lnTo>
                  <a:lnTo>
                    <a:pt x="14" y="465"/>
                  </a:lnTo>
                  <a:lnTo>
                    <a:pt x="10" y="461"/>
                  </a:lnTo>
                  <a:lnTo>
                    <a:pt x="5" y="451"/>
                  </a:lnTo>
                  <a:lnTo>
                    <a:pt x="2" y="441"/>
                  </a:lnTo>
                  <a:lnTo>
                    <a:pt x="0" y="431"/>
                  </a:lnTo>
                  <a:lnTo>
                    <a:pt x="0" y="419"/>
                  </a:lnTo>
                  <a:lnTo>
                    <a:pt x="2" y="410"/>
                  </a:lnTo>
                  <a:lnTo>
                    <a:pt x="2" y="400"/>
                  </a:lnTo>
                  <a:lnTo>
                    <a:pt x="7" y="390"/>
                  </a:lnTo>
                  <a:lnTo>
                    <a:pt x="10" y="386"/>
                  </a:lnTo>
                  <a:lnTo>
                    <a:pt x="15" y="386"/>
                  </a:lnTo>
                  <a:lnTo>
                    <a:pt x="17" y="383"/>
                  </a:lnTo>
                  <a:lnTo>
                    <a:pt x="14" y="376"/>
                  </a:lnTo>
                  <a:lnTo>
                    <a:pt x="15" y="368"/>
                  </a:lnTo>
                  <a:lnTo>
                    <a:pt x="14" y="362"/>
                  </a:lnTo>
                  <a:lnTo>
                    <a:pt x="10" y="359"/>
                  </a:lnTo>
                  <a:lnTo>
                    <a:pt x="10" y="356"/>
                  </a:lnTo>
                  <a:lnTo>
                    <a:pt x="14" y="350"/>
                  </a:lnTo>
                  <a:lnTo>
                    <a:pt x="29" y="344"/>
                  </a:lnTo>
                  <a:lnTo>
                    <a:pt x="34" y="342"/>
                  </a:lnTo>
                  <a:lnTo>
                    <a:pt x="41" y="340"/>
                  </a:lnTo>
                  <a:lnTo>
                    <a:pt x="45" y="335"/>
                  </a:lnTo>
                  <a:lnTo>
                    <a:pt x="46" y="332"/>
                  </a:lnTo>
                  <a:lnTo>
                    <a:pt x="50" y="321"/>
                  </a:lnTo>
                  <a:lnTo>
                    <a:pt x="48" y="309"/>
                  </a:lnTo>
                  <a:lnTo>
                    <a:pt x="53" y="301"/>
                  </a:lnTo>
                  <a:lnTo>
                    <a:pt x="62" y="292"/>
                  </a:lnTo>
                  <a:lnTo>
                    <a:pt x="63" y="289"/>
                  </a:lnTo>
                  <a:lnTo>
                    <a:pt x="63" y="268"/>
                  </a:lnTo>
                  <a:lnTo>
                    <a:pt x="63" y="262"/>
                  </a:lnTo>
                  <a:lnTo>
                    <a:pt x="58" y="255"/>
                  </a:lnTo>
                  <a:lnTo>
                    <a:pt x="55" y="251"/>
                  </a:lnTo>
                  <a:lnTo>
                    <a:pt x="50" y="251"/>
                  </a:lnTo>
                  <a:lnTo>
                    <a:pt x="45" y="241"/>
                  </a:lnTo>
                  <a:lnTo>
                    <a:pt x="43" y="236"/>
                  </a:lnTo>
                  <a:lnTo>
                    <a:pt x="46" y="224"/>
                  </a:lnTo>
                  <a:lnTo>
                    <a:pt x="48" y="212"/>
                  </a:lnTo>
                  <a:lnTo>
                    <a:pt x="51" y="209"/>
                  </a:lnTo>
                  <a:lnTo>
                    <a:pt x="55" y="207"/>
                  </a:lnTo>
                  <a:lnTo>
                    <a:pt x="62" y="209"/>
                  </a:lnTo>
                  <a:lnTo>
                    <a:pt x="74" y="204"/>
                  </a:lnTo>
                  <a:lnTo>
                    <a:pt x="82" y="202"/>
                  </a:lnTo>
                  <a:lnTo>
                    <a:pt x="91" y="202"/>
                  </a:lnTo>
                  <a:lnTo>
                    <a:pt x="97" y="200"/>
                  </a:lnTo>
                  <a:lnTo>
                    <a:pt x="104" y="192"/>
                  </a:lnTo>
                  <a:lnTo>
                    <a:pt x="111" y="188"/>
                  </a:lnTo>
                  <a:lnTo>
                    <a:pt x="121" y="187"/>
                  </a:lnTo>
                  <a:lnTo>
                    <a:pt x="125" y="185"/>
                  </a:lnTo>
                  <a:lnTo>
                    <a:pt x="126" y="180"/>
                  </a:lnTo>
                  <a:lnTo>
                    <a:pt x="135" y="176"/>
                  </a:lnTo>
                  <a:lnTo>
                    <a:pt x="135" y="173"/>
                  </a:lnTo>
                  <a:lnTo>
                    <a:pt x="135" y="166"/>
                  </a:lnTo>
                  <a:lnTo>
                    <a:pt x="137" y="152"/>
                  </a:lnTo>
                  <a:lnTo>
                    <a:pt x="138" y="147"/>
                  </a:lnTo>
                  <a:lnTo>
                    <a:pt x="145" y="142"/>
                  </a:lnTo>
                  <a:lnTo>
                    <a:pt x="152" y="139"/>
                  </a:lnTo>
                  <a:lnTo>
                    <a:pt x="156" y="117"/>
                  </a:lnTo>
                  <a:lnTo>
                    <a:pt x="157" y="108"/>
                  </a:lnTo>
                  <a:lnTo>
                    <a:pt x="156" y="99"/>
                  </a:lnTo>
                  <a:lnTo>
                    <a:pt x="152" y="94"/>
                  </a:lnTo>
                  <a:lnTo>
                    <a:pt x="152" y="87"/>
                  </a:lnTo>
                  <a:lnTo>
                    <a:pt x="150" y="84"/>
                  </a:lnTo>
                  <a:lnTo>
                    <a:pt x="149" y="84"/>
                  </a:lnTo>
                  <a:lnTo>
                    <a:pt x="144" y="79"/>
                  </a:lnTo>
                  <a:lnTo>
                    <a:pt x="132" y="72"/>
                  </a:lnTo>
                  <a:lnTo>
                    <a:pt x="126" y="70"/>
                  </a:lnTo>
                  <a:lnTo>
                    <a:pt x="121" y="65"/>
                  </a:lnTo>
                  <a:lnTo>
                    <a:pt x="120" y="62"/>
                  </a:lnTo>
                  <a:lnTo>
                    <a:pt x="118" y="50"/>
                  </a:lnTo>
                  <a:lnTo>
                    <a:pt x="116" y="46"/>
                  </a:lnTo>
                  <a:lnTo>
                    <a:pt x="109" y="41"/>
                  </a:lnTo>
                  <a:lnTo>
                    <a:pt x="99" y="36"/>
                  </a:lnTo>
                  <a:lnTo>
                    <a:pt x="94" y="29"/>
                  </a:lnTo>
                  <a:lnTo>
                    <a:pt x="89" y="28"/>
                  </a:lnTo>
                  <a:lnTo>
                    <a:pt x="89" y="24"/>
                  </a:lnTo>
                  <a:lnTo>
                    <a:pt x="89" y="23"/>
                  </a:lnTo>
                  <a:lnTo>
                    <a:pt x="116" y="21"/>
                  </a:lnTo>
                  <a:lnTo>
                    <a:pt x="178" y="17"/>
                  </a:lnTo>
                  <a:lnTo>
                    <a:pt x="190" y="17"/>
                  </a:lnTo>
                  <a:lnTo>
                    <a:pt x="243" y="14"/>
                  </a:lnTo>
                  <a:lnTo>
                    <a:pt x="248" y="14"/>
                  </a:lnTo>
                  <a:lnTo>
                    <a:pt x="301" y="12"/>
                  </a:lnTo>
                  <a:lnTo>
                    <a:pt x="321" y="11"/>
                  </a:lnTo>
                  <a:lnTo>
                    <a:pt x="328" y="9"/>
                  </a:lnTo>
                  <a:lnTo>
                    <a:pt x="379" y="6"/>
                  </a:lnTo>
                  <a:lnTo>
                    <a:pt x="391" y="4"/>
                  </a:lnTo>
                  <a:lnTo>
                    <a:pt x="441" y="0"/>
                  </a:lnTo>
                  <a:lnTo>
                    <a:pt x="439" y="31"/>
                  </a:lnTo>
                  <a:lnTo>
                    <a:pt x="451" y="57"/>
                  </a:lnTo>
                  <a:lnTo>
                    <a:pt x="463" y="72"/>
                  </a:lnTo>
                  <a:lnTo>
                    <a:pt x="473" y="106"/>
                  </a:lnTo>
                  <a:lnTo>
                    <a:pt x="485" y="127"/>
                  </a:lnTo>
                  <a:lnTo>
                    <a:pt x="489" y="169"/>
                  </a:lnTo>
                  <a:lnTo>
                    <a:pt x="492" y="198"/>
                  </a:lnTo>
                  <a:lnTo>
                    <a:pt x="494" y="219"/>
                  </a:lnTo>
                  <a:lnTo>
                    <a:pt x="495" y="248"/>
                  </a:lnTo>
                  <a:lnTo>
                    <a:pt x="500" y="292"/>
                  </a:lnTo>
                  <a:lnTo>
                    <a:pt x="502" y="335"/>
                  </a:lnTo>
                  <a:lnTo>
                    <a:pt x="504" y="337"/>
                  </a:lnTo>
                  <a:lnTo>
                    <a:pt x="507" y="390"/>
                  </a:lnTo>
                  <a:lnTo>
                    <a:pt x="512" y="438"/>
                  </a:lnTo>
                  <a:lnTo>
                    <a:pt x="516" y="484"/>
                  </a:lnTo>
                  <a:lnTo>
                    <a:pt x="518" y="506"/>
                  </a:lnTo>
                  <a:lnTo>
                    <a:pt x="519" y="528"/>
                  </a:lnTo>
                  <a:lnTo>
                    <a:pt x="512" y="531"/>
                  </a:lnTo>
                  <a:lnTo>
                    <a:pt x="509" y="537"/>
                  </a:lnTo>
                  <a:lnTo>
                    <a:pt x="511" y="538"/>
                  </a:lnTo>
                  <a:lnTo>
                    <a:pt x="511" y="540"/>
                  </a:lnTo>
                  <a:lnTo>
                    <a:pt x="512" y="545"/>
                  </a:lnTo>
                  <a:lnTo>
                    <a:pt x="516" y="545"/>
                  </a:lnTo>
                  <a:lnTo>
                    <a:pt x="516" y="552"/>
                  </a:lnTo>
                  <a:lnTo>
                    <a:pt x="516" y="555"/>
                  </a:lnTo>
                  <a:lnTo>
                    <a:pt x="514" y="555"/>
                  </a:lnTo>
                  <a:lnTo>
                    <a:pt x="509" y="560"/>
                  </a:lnTo>
                  <a:lnTo>
                    <a:pt x="506" y="564"/>
                  </a:lnTo>
                  <a:lnTo>
                    <a:pt x="507" y="567"/>
                  </a:lnTo>
                  <a:lnTo>
                    <a:pt x="507" y="569"/>
                  </a:lnTo>
                  <a:lnTo>
                    <a:pt x="512" y="571"/>
                  </a:lnTo>
                  <a:lnTo>
                    <a:pt x="512" y="574"/>
                  </a:lnTo>
                  <a:lnTo>
                    <a:pt x="514" y="574"/>
                  </a:lnTo>
                  <a:lnTo>
                    <a:pt x="518" y="578"/>
                  </a:lnTo>
                  <a:lnTo>
                    <a:pt x="519" y="588"/>
                  </a:lnTo>
                  <a:lnTo>
                    <a:pt x="519" y="590"/>
                  </a:lnTo>
                  <a:lnTo>
                    <a:pt x="524" y="591"/>
                  </a:lnTo>
                  <a:lnTo>
                    <a:pt x="526" y="593"/>
                  </a:lnTo>
                  <a:lnTo>
                    <a:pt x="528" y="598"/>
                  </a:lnTo>
                  <a:lnTo>
                    <a:pt x="526" y="603"/>
                  </a:lnTo>
                  <a:lnTo>
                    <a:pt x="524" y="610"/>
                  </a:lnTo>
                  <a:lnTo>
                    <a:pt x="526" y="612"/>
                  </a:lnTo>
                  <a:lnTo>
                    <a:pt x="533" y="622"/>
                  </a:lnTo>
                  <a:lnTo>
                    <a:pt x="531" y="625"/>
                  </a:lnTo>
                  <a:lnTo>
                    <a:pt x="533" y="625"/>
                  </a:lnTo>
                  <a:lnTo>
                    <a:pt x="533" y="632"/>
                  </a:lnTo>
                  <a:lnTo>
                    <a:pt x="530" y="641"/>
                  </a:lnTo>
                  <a:lnTo>
                    <a:pt x="524" y="644"/>
                  </a:lnTo>
                  <a:lnTo>
                    <a:pt x="519" y="649"/>
                  </a:lnTo>
                  <a:lnTo>
                    <a:pt x="519" y="653"/>
                  </a:lnTo>
                  <a:lnTo>
                    <a:pt x="521" y="656"/>
                  </a:lnTo>
                  <a:lnTo>
                    <a:pt x="518" y="658"/>
                  </a:lnTo>
                  <a:lnTo>
                    <a:pt x="518" y="661"/>
                  </a:lnTo>
                  <a:lnTo>
                    <a:pt x="514" y="666"/>
                  </a:lnTo>
                  <a:lnTo>
                    <a:pt x="518" y="671"/>
                  </a:lnTo>
                  <a:lnTo>
                    <a:pt x="518" y="673"/>
                  </a:lnTo>
                  <a:lnTo>
                    <a:pt x="514" y="673"/>
                  </a:lnTo>
                  <a:lnTo>
                    <a:pt x="512" y="677"/>
                  </a:lnTo>
                  <a:lnTo>
                    <a:pt x="506" y="680"/>
                  </a:lnTo>
                  <a:lnTo>
                    <a:pt x="506" y="682"/>
                  </a:lnTo>
                  <a:lnTo>
                    <a:pt x="507" y="683"/>
                  </a:lnTo>
                  <a:lnTo>
                    <a:pt x="507" y="689"/>
                  </a:lnTo>
                  <a:lnTo>
                    <a:pt x="502" y="695"/>
                  </a:lnTo>
                  <a:lnTo>
                    <a:pt x="497" y="701"/>
                  </a:lnTo>
                  <a:lnTo>
                    <a:pt x="495" y="712"/>
                  </a:lnTo>
                  <a:lnTo>
                    <a:pt x="494" y="712"/>
                  </a:lnTo>
                  <a:lnTo>
                    <a:pt x="492" y="707"/>
                  </a:lnTo>
                  <a:lnTo>
                    <a:pt x="490" y="707"/>
                  </a:lnTo>
                  <a:lnTo>
                    <a:pt x="490" y="709"/>
                  </a:lnTo>
                  <a:lnTo>
                    <a:pt x="487" y="712"/>
                  </a:lnTo>
                  <a:lnTo>
                    <a:pt x="487" y="709"/>
                  </a:lnTo>
                  <a:lnTo>
                    <a:pt x="485" y="709"/>
                  </a:lnTo>
                  <a:lnTo>
                    <a:pt x="478" y="721"/>
                  </a:lnTo>
                  <a:lnTo>
                    <a:pt x="478" y="723"/>
                  </a:lnTo>
                  <a:lnTo>
                    <a:pt x="480" y="728"/>
                  </a:lnTo>
                  <a:lnTo>
                    <a:pt x="487" y="733"/>
                  </a:lnTo>
                  <a:lnTo>
                    <a:pt x="487" y="735"/>
                  </a:lnTo>
                  <a:lnTo>
                    <a:pt x="485" y="738"/>
                  </a:lnTo>
                  <a:lnTo>
                    <a:pt x="482" y="740"/>
                  </a:lnTo>
                  <a:lnTo>
                    <a:pt x="477" y="745"/>
                  </a:lnTo>
                  <a:lnTo>
                    <a:pt x="477" y="747"/>
                  </a:lnTo>
                  <a:lnTo>
                    <a:pt x="483" y="745"/>
                  </a:lnTo>
                  <a:lnTo>
                    <a:pt x="482" y="748"/>
                  </a:lnTo>
                  <a:lnTo>
                    <a:pt x="475" y="753"/>
                  </a:lnTo>
                  <a:lnTo>
                    <a:pt x="473" y="755"/>
                  </a:lnTo>
                  <a:lnTo>
                    <a:pt x="473" y="755"/>
                  </a:lnTo>
                  <a:lnTo>
                    <a:pt x="477" y="757"/>
                  </a:lnTo>
                  <a:lnTo>
                    <a:pt x="477" y="760"/>
                  </a:lnTo>
                  <a:lnTo>
                    <a:pt x="477" y="767"/>
                  </a:lnTo>
                  <a:lnTo>
                    <a:pt x="475" y="771"/>
                  </a:lnTo>
                  <a:lnTo>
                    <a:pt x="475" y="774"/>
                  </a:lnTo>
                  <a:lnTo>
                    <a:pt x="473" y="774"/>
                  </a:lnTo>
                  <a:lnTo>
                    <a:pt x="470" y="772"/>
                  </a:lnTo>
                  <a:lnTo>
                    <a:pt x="470" y="776"/>
                  </a:lnTo>
                  <a:lnTo>
                    <a:pt x="477" y="776"/>
                  </a:lnTo>
                  <a:lnTo>
                    <a:pt x="478" y="777"/>
                  </a:lnTo>
                  <a:lnTo>
                    <a:pt x="475" y="781"/>
                  </a:lnTo>
                  <a:lnTo>
                    <a:pt x="468" y="779"/>
                  </a:lnTo>
                  <a:lnTo>
                    <a:pt x="468" y="781"/>
                  </a:lnTo>
                  <a:lnTo>
                    <a:pt x="471" y="786"/>
                  </a:lnTo>
                  <a:lnTo>
                    <a:pt x="478" y="789"/>
                  </a:lnTo>
                  <a:lnTo>
                    <a:pt x="477" y="791"/>
                  </a:lnTo>
                  <a:lnTo>
                    <a:pt x="470" y="791"/>
                  </a:lnTo>
                  <a:lnTo>
                    <a:pt x="471" y="794"/>
                  </a:lnTo>
                  <a:lnTo>
                    <a:pt x="478" y="794"/>
                  </a:lnTo>
                  <a:lnTo>
                    <a:pt x="475" y="808"/>
                  </a:lnTo>
                  <a:lnTo>
                    <a:pt x="466" y="813"/>
                  </a:lnTo>
                  <a:lnTo>
                    <a:pt x="463" y="822"/>
                  </a:lnTo>
                  <a:lnTo>
                    <a:pt x="465" y="827"/>
                  </a:lnTo>
                  <a:lnTo>
                    <a:pt x="468" y="834"/>
                  </a:lnTo>
                  <a:lnTo>
                    <a:pt x="477" y="846"/>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813" name="Freeform 2045"/>
            <p:cNvSpPr>
              <a:spLocks noEditPoints="1"/>
            </p:cNvSpPr>
            <p:nvPr/>
          </p:nvSpPr>
          <p:spPr bwMode="auto">
            <a:xfrm>
              <a:off x="2834" y="1597"/>
              <a:ext cx="404" cy="423"/>
            </a:xfrm>
            <a:custGeom>
              <a:avLst/>
              <a:gdLst/>
              <a:ahLst/>
              <a:cxnLst>
                <a:cxn ang="0">
                  <a:pos x="124" y="61"/>
                </a:cxn>
                <a:cxn ang="0">
                  <a:pos x="242" y="119"/>
                </a:cxn>
                <a:cxn ang="0">
                  <a:pos x="225" y="198"/>
                </a:cxn>
                <a:cxn ang="0">
                  <a:pos x="532" y="343"/>
                </a:cxn>
                <a:cxn ang="0">
                  <a:pos x="471" y="382"/>
                </a:cxn>
                <a:cxn ang="0">
                  <a:pos x="444" y="396"/>
                </a:cxn>
                <a:cxn ang="0">
                  <a:pos x="374" y="449"/>
                </a:cxn>
                <a:cxn ang="0">
                  <a:pos x="331" y="488"/>
                </a:cxn>
                <a:cxn ang="0">
                  <a:pos x="333" y="457"/>
                </a:cxn>
                <a:cxn ang="0">
                  <a:pos x="310" y="464"/>
                </a:cxn>
                <a:cxn ang="0">
                  <a:pos x="316" y="433"/>
                </a:cxn>
                <a:cxn ang="0">
                  <a:pos x="314" y="413"/>
                </a:cxn>
                <a:cxn ang="0">
                  <a:pos x="305" y="399"/>
                </a:cxn>
                <a:cxn ang="0">
                  <a:pos x="275" y="387"/>
                </a:cxn>
                <a:cxn ang="0">
                  <a:pos x="266" y="369"/>
                </a:cxn>
                <a:cxn ang="0">
                  <a:pos x="240" y="365"/>
                </a:cxn>
                <a:cxn ang="0">
                  <a:pos x="220" y="363"/>
                </a:cxn>
                <a:cxn ang="0">
                  <a:pos x="201" y="360"/>
                </a:cxn>
                <a:cxn ang="0">
                  <a:pos x="170" y="351"/>
                </a:cxn>
                <a:cxn ang="0">
                  <a:pos x="29" y="304"/>
                </a:cxn>
                <a:cxn ang="0">
                  <a:pos x="10" y="287"/>
                </a:cxn>
                <a:cxn ang="0">
                  <a:pos x="114" y="228"/>
                </a:cxn>
                <a:cxn ang="0">
                  <a:pos x="198" y="160"/>
                </a:cxn>
                <a:cxn ang="0">
                  <a:pos x="220" y="220"/>
                </a:cxn>
                <a:cxn ang="0">
                  <a:pos x="314" y="215"/>
                </a:cxn>
                <a:cxn ang="0">
                  <a:pos x="439" y="273"/>
                </a:cxn>
                <a:cxn ang="0">
                  <a:pos x="597" y="201"/>
                </a:cxn>
                <a:cxn ang="0">
                  <a:pos x="637" y="242"/>
                </a:cxn>
                <a:cxn ang="0">
                  <a:pos x="729" y="271"/>
                </a:cxn>
                <a:cxn ang="0">
                  <a:pos x="754" y="305"/>
                </a:cxn>
                <a:cxn ang="0">
                  <a:pos x="681" y="312"/>
                </a:cxn>
                <a:cxn ang="0">
                  <a:pos x="577" y="314"/>
                </a:cxn>
                <a:cxn ang="0">
                  <a:pos x="792" y="298"/>
                </a:cxn>
                <a:cxn ang="0">
                  <a:pos x="816" y="304"/>
                </a:cxn>
                <a:cxn ang="0">
                  <a:pos x="768" y="312"/>
                </a:cxn>
                <a:cxn ang="0">
                  <a:pos x="550" y="941"/>
                </a:cxn>
                <a:cxn ang="0">
                  <a:pos x="512" y="717"/>
                </a:cxn>
                <a:cxn ang="0">
                  <a:pos x="507" y="647"/>
                </a:cxn>
                <a:cxn ang="0">
                  <a:pos x="529" y="531"/>
                </a:cxn>
                <a:cxn ang="0">
                  <a:pos x="585" y="536"/>
                </a:cxn>
                <a:cxn ang="0">
                  <a:pos x="614" y="442"/>
                </a:cxn>
                <a:cxn ang="0">
                  <a:pos x="637" y="387"/>
                </a:cxn>
                <a:cxn ang="0">
                  <a:pos x="737" y="374"/>
                </a:cxn>
                <a:cxn ang="0">
                  <a:pos x="816" y="411"/>
                </a:cxn>
                <a:cxn ang="0">
                  <a:pos x="855" y="449"/>
                </a:cxn>
                <a:cxn ang="0">
                  <a:pos x="867" y="515"/>
                </a:cxn>
                <a:cxn ang="0">
                  <a:pos x="833" y="640"/>
                </a:cxn>
                <a:cxn ang="0">
                  <a:pos x="859" y="683"/>
                </a:cxn>
                <a:cxn ang="0">
                  <a:pos x="939" y="620"/>
                </a:cxn>
                <a:cxn ang="0">
                  <a:pos x="1007" y="804"/>
                </a:cxn>
                <a:cxn ang="0">
                  <a:pos x="970" y="853"/>
                </a:cxn>
                <a:cxn ang="0">
                  <a:pos x="937" y="947"/>
                </a:cxn>
                <a:cxn ang="0">
                  <a:pos x="799" y="1034"/>
                </a:cxn>
                <a:cxn ang="0">
                  <a:pos x="638" y="1045"/>
                </a:cxn>
              </a:cxnLst>
              <a:rect l="0" t="0" r="r" b="b"/>
              <a:pathLst>
                <a:path w="1011" h="1058">
                  <a:moveTo>
                    <a:pt x="199" y="0"/>
                  </a:moveTo>
                  <a:lnTo>
                    <a:pt x="188" y="25"/>
                  </a:lnTo>
                  <a:lnTo>
                    <a:pt x="157" y="39"/>
                  </a:lnTo>
                  <a:lnTo>
                    <a:pt x="143" y="59"/>
                  </a:lnTo>
                  <a:lnTo>
                    <a:pt x="131" y="65"/>
                  </a:lnTo>
                  <a:lnTo>
                    <a:pt x="124" y="61"/>
                  </a:lnTo>
                  <a:lnTo>
                    <a:pt x="123" y="54"/>
                  </a:lnTo>
                  <a:lnTo>
                    <a:pt x="128" y="46"/>
                  </a:lnTo>
                  <a:lnTo>
                    <a:pt x="199" y="0"/>
                  </a:lnTo>
                  <a:moveTo>
                    <a:pt x="211" y="148"/>
                  </a:moveTo>
                  <a:lnTo>
                    <a:pt x="218" y="136"/>
                  </a:lnTo>
                  <a:lnTo>
                    <a:pt x="242" y="119"/>
                  </a:lnTo>
                  <a:lnTo>
                    <a:pt x="290" y="111"/>
                  </a:lnTo>
                  <a:lnTo>
                    <a:pt x="300" y="119"/>
                  </a:lnTo>
                  <a:lnTo>
                    <a:pt x="297" y="123"/>
                  </a:lnTo>
                  <a:lnTo>
                    <a:pt x="278" y="131"/>
                  </a:lnTo>
                  <a:lnTo>
                    <a:pt x="244" y="160"/>
                  </a:lnTo>
                  <a:lnTo>
                    <a:pt x="225" y="198"/>
                  </a:lnTo>
                  <a:lnTo>
                    <a:pt x="217" y="177"/>
                  </a:lnTo>
                  <a:lnTo>
                    <a:pt x="203" y="174"/>
                  </a:lnTo>
                  <a:lnTo>
                    <a:pt x="201" y="157"/>
                  </a:lnTo>
                  <a:lnTo>
                    <a:pt x="211" y="148"/>
                  </a:lnTo>
                  <a:moveTo>
                    <a:pt x="538" y="339"/>
                  </a:moveTo>
                  <a:lnTo>
                    <a:pt x="532" y="343"/>
                  </a:lnTo>
                  <a:lnTo>
                    <a:pt x="532" y="350"/>
                  </a:lnTo>
                  <a:lnTo>
                    <a:pt x="514" y="343"/>
                  </a:lnTo>
                  <a:lnTo>
                    <a:pt x="491" y="348"/>
                  </a:lnTo>
                  <a:lnTo>
                    <a:pt x="486" y="357"/>
                  </a:lnTo>
                  <a:lnTo>
                    <a:pt x="483" y="369"/>
                  </a:lnTo>
                  <a:lnTo>
                    <a:pt x="471" y="382"/>
                  </a:lnTo>
                  <a:lnTo>
                    <a:pt x="462" y="386"/>
                  </a:lnTo>
                  <a:lnTo>
                    <a:pt x="464" y="389"/>
                  </a:lnTo>
                  <a:lnTo>
                    <a:pt x="459" y="392"/>
                  </a:lnTo>
                  <a:lnTo>
                    <a:pt x="454" y="408"/>
                  </a:lnTo>
                  <a:lnTo>
                    <a:pt x="447" y="403"/>
                  </a:lnTo>
                  <a:lnTo>
                    <a:pt x="444" y="396"/>
                  </a:lnTo>
                  <a:lnTo>
                    <a:pt x="456" y="375"/>
                  </a:lnTo>
                  <a:lnTo>
                    <a:pt x="435" y="375"/>
                  </a:lnTo>
                  <a:lnTo>
                    <a:pt x="420" y="396"/>
                  </a:lnTo>
                  <a:lnTo>
                    <a:pt x="394" y="401"/>
                  </a:lnTo>
                  <a:lnTo>
                    <a:pt x="380" y="427"/>
                  </a:lnTo>
                  <a:lnTo>
                    <a:pt x="374" y="449"/>
                  </a:lnTo>
                  <a:lnTo>
                    <a:pt x="348" y="495"/>
                  </a:lnTo>
                  <a:lnTo>
                    <a:pt x="348" y="505"/>
                  </a:lnTo>
                  <a:lnTo>
                    <a:pt x="338" y="500"/>
                  </a:lnTo>
                  <a:lnTo>
                    <a:pt x="331" y="495"/>
                  </a:lnTo>
                  <a:lnTo>
                    <a:pt x="329" y="490"/>
                  </a:lnTo>
                  <a:lnTo>
                    <a:pt x="331" y="488"/>
                  </a:lnTo>
                  <a:lnTo>
                    <a:pt x="331" y="485"/>
                  </a:lnTo>
                  <a:lnTo>
                    <a:pt x="333" y="483"/>
                  </a:lnTo>
                  <a:lnTo>
                    <a:pt x="333" y="478"/>
                  </a:lnTo>
                  <a:lnTo>
                    <a:pt x="338" y="464"/>
                  </a:lnTo>
                  <a:lnTo>
                    <a:pt x="338" y="462"/>
                  </a:lnTo>
                  <a:lnTo>
                    <a:pt x="333" y="457"/>
                  </a:lnTo>
                  <a:lnTo>
                    <a:pt x="324" y="466"/>
                  </a:lnTo>
                  <a:lnTo>
                    <a:pt x="316" y="464"/>
                  </a:lnTo>
                  <a:lnTo>
                    <a:pt x="316" y="468"/>
                  </a:lnTo>
                  <a:lnTo>
                    <a:pt x="312" y="462"/>
                  </a:lnTo>
                  <a:lnTo>
                    <a:pt x="312" y="462"/>
                  </a:lnTo>
                  <a:lnTo>
                    <a:pt x="310" y="464"/>
                  </a:lnTo>
                  <a:lnTo>
                    <a:pt x="310" y="464"/>
                  </a:lnTo>
                  <a:lnTo>
                    <a:pt x="314" y="457"/>
                  </a:lnTo>
                  <a:lnTo>
                    <a:pt x="310" y="450"/>
                  </a:lnTo>
                  <a:lnTo>
                    <a:pt x="317" y="447"/>
                  </a:lnTo>
                  <a:lnTo>
                    <a:pt x="319" y="440"/>
                  </a:lnTo>
                  <a:lnTo>
                    <a:pt x="316" y="433"/>
                  </a:lnTo>
                  <a:lnTo>
                    <a:pt x="314" y="430"/>
                  </a:lnTo>
                  <a:lnTo>
                    <a:pt x="319" y="428"/>
                  </a:lnTo>
                  <a:lnTo>
                    <a:pt x="319" y="423"/>
                  </a:lnTo>
                  <a:lnTo>
                    <a:pt x="319" y="421"/>
                  </a:lnTo>
                  <a:lnTo>
                    <a:pt x="312" y="415"/>
                  </a:lnTo>
                  <a:lnTo>
                    <a:pt x="314" y="413"/>
                  </a:lnTo>
                  <a:lnTo>
                    <a:pt x="317" y="411"/>
                  </a:lnTo>
                  <a:lnTo>
                    <a:pt x="317" y="409"/>
                  </a:lnTo>
                  <a:lnTo>
                    <a:pt x="314" y="408"/>
                  </a:lnTo>
                  <a:lnTo>
                    <a:pt x="314" y="406"/>
                  </a:lnTo>
                  <a:lnTo>
                    <a:pt x="309" y="404"/>
                  </a:lnTo>
                  <a:lnTo>
                    <a:pt x="305" y="399"/>
                  </a:lnTo>
                  <a:lnTo>
                    <a:pt x="293" y="398"/>
                  </a:lnTo>
                  <a:lnTo>
                    <a:pt x="292" y="392"/>
                  </a:lnTo>
                  <a:lnTo>
                    <a:pt x="283" y="396"/>
                  </a:lnTo>
                  <a:lnTo>
                    <a:pt x="280" y="394"/>
                  </a:lnTo>
                  <a:lnTo>
                    <a:pt x="275" y="391"/>
                  </a:lnTo>
                  <a:lnTo>
                    <a:pt x="275" y="387"/>
                  </a:lnTo>
                  <a:lnTo>
                    <a:pt x="281" y="380"/>
                  </a:lnTo>
                  <a:lnTo>
                    <a:pt x="278" y="379"/>
                  </a:lnTo>
                  <a:lnTo>
                    <a:pt x="276" y="374"/>
                  </a:lnTo>
                  <a:lnTo>
                    <a:pt x="275" y="372"/>
                  </a:lnTo>
                  <a:lnTo>
                    <a:pt x="269" y="370"/>
                  </a:lnTo>
                  <a:lnTo>
                    <a:pt x="266" y="369"/>
                  </a:lnTo>
                  <a:lnTo>
                    <a:pt x="263" y="370"/>
                  </a:lnTo>
                  <a:lnTo>
                    <a:pt x="258" y="367"/>
                  </a:lnTo>
                  <a:lnTo>
                    <a:pt x="252" y="369"/>
                  </a:lnTo>
                  <a:lnTo>
                    <a:pt x="249" y="367"/>
                  </a:lnTo>
                  <a:lnTo>
                    <a:pt x="244" y="363"/>
                  </a:lnTo>
                  <a:lnTo>
                    <a:pt x="240" y="365"/>
                  </a:lnTo>
                  <a:lnTo>
                    <a:pt x="234" y="363"/>
                  </a:lnTo>
                  <a:lnTo>
                    <a:pt x="230" y="363"/>
                  </a:lnTo>
                  <a:lnTo>
                    <a:pt x="229" y="362"/>
                  </a:lnTo>
                  <a:lnTo>
                    <a:pt x="227" y="360"/>
                  </a:lnTo>
                  <a:lnTo>
                    <a:pt x="222" y="362"/>
                  </a:lnTo>
                  <a:lnTo>
                    <a:pt x="220" y="363"/>
                  </a:lnTo>
                  <a:lnTo>
                    <a:pt x="217" y="362"/>
                  </a:lnTo>
                  <a:lnTo>
                    <a:pt x="215" y="365"/>
                  </a:lnTo>
                  <a:lnTo>
                    <a:pt x="211" y="367"/>
                  </a:lnTo>
                  <a:lnTo>
                    <a:pt x="208" y="362"/>
                  </a:lnTo>
                  <a:lnTo>
                    <a:pt x="205" y="362"/>
                  </a:lnTo>
                  <a:lnTo>
                    <a:pt x="201" y="360"/>
                  </a:lnTo>
                  <a:lnTo>
                    <a:pt x="196" y="363"/>
                  </a:lnTo>
                  <a:lnTo>
                    <a:pt x="196" y="360"/>
                  </a:lnTo>
                  <a:lnTo>
                    <a:pt x="193" y="360"/>
                  </a:lnTo>
                  <a:lnTo>
                    <a:pt x="193" y="362"/>
                  </a:lnTo>
                  <a:lnTo>
                    <a:pt x="177" y="355"/>
                  </a:lnTo>
                  <a:lnTo>
                    <a:pt x="170" y="351"/>
                  </a:lnTo>
                  <a:lnTo>
                    <a:pt x="157" y="345"/>
                  </a:lnTo>
                  <a:lnTo>
                    <a:pt x="58" y="324"/>
                  </a:lnTo>
                  <a:lnTo>
                    <a:pt x="36" y="321"/>
                  </a:lnTo>
                  <a:lnTo>
                    <a:pt x="36" y="316"/>
                  </a:lnTo>
                  <a:lnTo>
                    <a:pt x="32" y="310"/>
                  </a:lnTo>
                  <a:lnTo>
                    <a:pt x="29" y="304"/>
                  </a:lnTo>
                  <a:lnTo>
                    <a:pt x="22" y="293"/>
                  </a:lnTo>
                  <a:lnTo>
                    <a:pt x="17" y="293"/>
                  </a:lnTo>
                  <a:lnTo>
                    <a:pt x="15" y="290"/>
                  </a:lnTo>
                  <a:lnTo>
                    <a:pt x="12" y="290"/>
                  </a:lnTo>
                  <a:lnTo>
                    <a:pt x="12" y="287"/>
                  </a:lnTo>
                  <a:lnTo>
                    <a:pt x="10" y="287"/>
                  </a:lnTo>
                  <a:lnTo>
                    <a:pt x="1" y="288"/>
                  </a:lnTo>
                  <a:lnTo>
                    <a:pt x="0" y="283"/>
                  </a:lnTo>
                  <a:lnTo>
                    <a:pt x="42" y="263"/>
                  </a:lnTo>
                  <a:lnTo>
                    <a:pt x="58" y="246"/>
                  </a:lnTo>
                  <a:lnTo>
                    <a:pt x="68" y="237"/>
                  </a:lnTo>
                  <a:lnTo>
                    <a:pt x="114" y="228"/>
                  </a:lnTo>
                  <a:lnTo>
                    <a:pt x="133" y="215"/>
                  </a:lnTo>
                  <a:lnTo>
                    <a:pt x="143" y="203"/>
                  </a:lnTo>
                  <a:lnTo>
                    <a:pt x="158" y="201"/>
                  </a:lnTo>
                  <a:lnTo>
                    <a:pt x="165" y="194"/>
                  </a:lnTo>
                  <a:lnTo>
                    <a:pt x="169" y="182"/>
                  </a:lnTo>
                  <a:lnTo>
                    <a:pt x="198" y="160"/>
                  </a:lnTo>
                  <a:lnTo>
                    <a:pt x="199" y="176"/>
                  </a:lnTo>
                  <a:lnTo>
                    <a:pt x="213" y="179"/>
                  </a:lnTo>
                  <a:lnTo>
                    <a:pt x="213" y="191"/>
                  </a:lnTo>
                  <a:lnTo>
                    <a:pt x="222" y="198"/>
                  </a:lnTo>
                  <a:lnTo>
                    <a:pt x="222" y="208"/>
                  </a:lnTo>
                  <a:lnTo>
                    <a:pt x="220" y="220"/>
                  </a:lnTo>
                  <a:lnTo>
                    <a:pt x="223" y="228"/>
                  </a:lnTo>
                  <a:lnTo>
                    <a:pt x="252" y="203"/>
                  </a:lnTo>
                  <a:lnTo>
                    <a:pt x="252" y="210"/>
                  </a:lnTo>
                  <a:lnTo>
                    <a:pt x="269" y="206"/>
                  </a:lnTo>
                  <a:lnTo>
                    <a:pt x="285" y="206"/>
                  </a:lnTo>
                  <a:lnTo>
                    <a:pt x="314" y="215"/>
                  </a:lnTo>
                  <a:lnTo>
                    <a:pt x="353" y="268"/>
                  </a:lnTo>
                  <a:lnTo>
                    <a:pt x="384" y="266"/>
                  </a:lnTo>
                  <a:lnTo>
                    <a:pt x="394" y="259"/>
                  </a:lnTo>
                  <a:lnTo>
                    <a:pt x="411" y="273"/>
                  </a:lnTo>
                  <a:lnTo>
                    <a:pt x="425" y="264"/>
                  </a:lnTo>
                  <a:lnTo>
                    <a:pt x="439" y="273"/>
                  </a:lnTo>
                  <a:lnTo>
                    <a:pt x="457" y="249"/>
                  </a:lnTo>
                  <a:lnTo>
                    <a:pt x="491" y="227"/>
                  </a:lnTo>
                  <a:lnTo>
                    <a:pt x="498" y="228"/>
                  </a:lnTo>
                  <a:lnTo>
                    <a:pt x="526" y="218"/>
                  </a:lnTo>
                  <a:lnTo>
                    <a:pt x="567" y="218"/>
                  </a:lnTo>
                  <a:lnTo>
                    <a:pt x="597" y="201"/>
                  </a:lnTo>
                  <a:lnTo>
                    <a:pt x="628" y="194"/>
                  </a:lnTo>
                  <a:lnTo>
                    <a:pt x="621" y="208"/>
                  </a:lnTo>
                  <a:lnTo>
                    <a:pt x="625" y="232"/>
                  </a:lnTo>
                  <a:lnTo>
                    <a:pt x="621" y="240"/>
                  </a:lnTo>
                  <a:lnTo>
                    <a:pt x="626" y="244"/>
                  </a:lnTo>
                  <a:lnTo>
                    <a:pt x="637" y="242"/>
                  </a:lnTo>
                  <a:lnTo>
                    <a:pt x="652" y="247"/>
                  </a:lnTo>
                  <a:lnTo>
                    <a:pt x="671" y="239"/>
                  </a:lnTo>
                  <a:lnTo>
                    <a:pt x="679" y="249"/>
                  </a:lnTo>
                  <a:lnTo>
                    <a:pt x="696" y="235"/>
                  </a:lnTo>
                  <a:lnTo>
                    <a:pt x="708" y="232"/>
                  </a:lnTo>
                  <a:lnTo>
                    <a:pt x="729" y="271"/>
                  </a:lnTo>
                  <a:lnTo>
                    <a:pt x="719" y="280"/>
                  </a:lnTo>
                  <a:lnTo>
                    <a:pt x="722" y="285"/>
                  </a:lnTo>
                  <a:lnTo>
                    <a:pt x="737" y="281"/>
                  </a:lnTo>
                  <a:lnTo>
                    <a:pt x="748" y="288"/>
                  </a:lnTo>
                  <a:lnTo>
                    <a:pt x="746" y="295"/>
                  </a:lnTo>
                  <a:lnTo>
                    <a:pt x="754" y="305"/>
                  </a:lnTo>
                  <a:lnTo>
                    <a:pt x="766" y="307"/>
                  </a:lnTo>
                  <a:lnTo>
                    <a:pt x="766" y="316"/>
                  </a:lnTo>
                  <a:lnTo>
                    <a:pt x="743" y="316"/>
                  </a:lnTo>
                  <a:lnTo>
                    <a:pt x="713" y="316"/>
                  </a:lnTo>
                  <a:lnTo>
                    <a:pt x="696" y="321"/>
                  </a:lnTo>
                  <a:lnTo>
                    <a:pt x="681" y="312"/>
                  </a:lnTo>
                  <a:lnTo>
                    <a:pt x="674" y="314"/>
                  </a:lnTo>
                  <a:lnTo>
                    <a:pt x="673" y="345"/>
                  </a:lnTo>
                  <a:lnTo>
                    <a:pt x="657" y="339"/>
                  </a:lnTo>
                  <a:lnTo>
                    <a:pt x="630" y="321"/>
                  </a:lnTo>
                  <a:lnTo>
                    <a:pt x="592" y="312"/>
                  </a:lnTo>
                  <a:lnTo>
                    <a:pt x="577" y="314"/>
                  </a:lnTo>
                  <a:lnTo>
                    <a:pt x="562" y="336"/>
                  </a:lnTo>
                  <a:lnTo>
                    <a:pt x="538" y="339"/>
                  </a:lnTo>
                  <a:moveTo>
                    <a:pt x="772" y="305"/>
                  </a:moveTo>
                  <a:lnTo>
                    <a:pt x="778" y="309"/>
                  </a:lnTo>
                  <a:lnTo>
                    <a:pt x="782" y="302"/>
                  </a:lnTo>
                  <a:lnTo>
                    <a:pt x="792" y="298"/>
                  </a:lnTo>
                  <a:lnTo>
                    <a:pt x="790" y="293"/>
                  </a:lnTo>
                  <a:lnTo>
                    <a:pt x="784" y="292"/>
                  </a:lnTo>
                  <a:lnTo>
                    <a:pt x="794" y="287"/>
                  </a:lnTo>
                  <a:lnTo>
                    <a:pt x="801" y="288"/>
                  </a:lnTo>
                  <a:lnTo>
                    <a:pt x="809" y="300"/>
                  </a:lnTo>
                  <a:lnTo>
                    <a:pt x="816" y="304"/>
                  </a:lnTo>
                  <a:lnTo>
                    <a:pt x="813" y="314"/>
                  </a:lnTo>
                  <a:lnTo>
                    <a:pt x="806" y="317"/>
                  </a:lnTo>
                  <a:lnTo>
                    <a:pt x="799" y="312"/>
                  </a:lnTo>
                  <a:lnTo>
                    <a:pt x="778" y="317"/>
                  </a:lnTo>
                  <a:lnTo>
                    <a:pt x="772" y="307"/>
                  </a:lnTo>
                  <a:lnTo>
                    <a:pt x="768" y="312"/>
                  </a:lnTo>
                  <a:lnTo>
                    <a:pt x="772" y="305"/>
                  </a:lnTo>
                  <a:moveTo>
                    <a:pt x="491" y="1058"/>
                  </a:moveTo>
                  <a:lnTo>
                    <a:pt x="517" y="1033"/>
                  </a:lnTo>
                  <a:lnTo>
                    <a:pt x="527" y="993"/>
                  </a:lnTo>
                  <a:lnTo>
                    <a:pt x="541" y="971"/>
                  </a:lnTo>
                  <a:lnTo>
                    <a:pt x="550" y="941"/>
                  </a:lnTo>
                  <a:lnTo>
                    <a:pt x="551" y="881"/>
                  </a:lnTo>
                  <a:lnTo>
                    <a:pt x="539" y="823"/>
                  </a:lnTo>
                  <a:lnTo>
                    <a:pt x="510" y="766"/>
                  </a:lnTo>
                  <a:lnTo>
                    <a:pt x="497" y="736"/>
                  </a:lnTo>
                  <a:lnTo>
                    <a:pt x="507" y="715"/>
                  </a:lnTo>
                  <a:lnTo>
                    <a:pt x="512" y="717"/>
                  </a:lnTo>
                  <a:lnTo>
                    <a:pt x="509" y="713"/>
                  </a:lnTo>
                  <a:lnTo>
                    <a:pt x="509" y="708"/>
                  </a:lnTo>
                  <a:lnTo>
                    <a:pt x="502" y="686"/>
                  </a:lnTo>
                  <a:lnTo>
                    <a:pt x="505" y="686"/>
                  </a:lnTo>
                  <a:lnTo>
                    <a:pt x="493" y="669"/>
                  </a:lnTo>
                  <a:lnTo>
                    <a:pt x="507" y="647"/>
                  </a:lnTo>
                  <a:lnTo>
                    <a:pt x="517" y="616"/>
                  </a:lnTo>
                  <a:lnTo>
                    <a:pt x="519" y="587"/>
                  </a:lnTo>
                  <a:lnTo>
                    <a:pt x="514" y="558"/>
                  </a:lnTo>
                  <a:lnTo>
                    <a:pt x="531" y="550"/>
                  </a:lnTo>
                  <a:lnTo>
                    <a:pt x="532" y="543"/>
                  </a:lnTo>
                  <a:lnTo>
                    <a:pt x="529" y="531"/>
                  </a:lnTo>
                  <a:lnTo>
                    <a:pt x="532" y="522"/>
                  </a:lnTo>
                  <a:lnTo>
                    <a:pt x="563" y="503"/>
                  </a:lnTo>
                  <a:lnTo>
                    <a:pt x="582" y="466"/>
                  </a:lnTo>
                  <a:lnTo>
                    <a:pt x="587" y="468"/>
                  </a:lnTo>
                  <a:lnTo>
                    <a:pt x="580" y="507"/>
                  </a:lnTo>
                  <a:lnTo>
                    <a:pt x="585" y="536"/>
                  </a:lnTo>
                  <a:lnTo>
                    <a:pt x="599" y="538"/>
                  </a:lnTo>
                  <a:lnTo>
                    <a:pt x="606" y="520"/>
                  </a:lnTo>
                  <a:lnTo>
                    <a:pt x="611" y="495"/>
                  </a:lnTo>
                  <a:lnTo>
                    <a:pt x="608" y="461"/>
                  </a:lnTo>
                  <a:lnTo>
                    <a:pt x="608" y="450"/>
                  </a:lnTo>
                  <a:lnTo>
                    <a:pt x="614" y="442"/>
                  </a:lnTo>
                  <a:lnTo>
                    <a:pt x="638" y="430"/>
                  </a:lnTo>
                  <a:lnTo>
                    <a:pt x="652" y="428"/>
                  </a:lnTo>
                  <a:lnTo>
                    <a:pt x="659" y="421"/>
                  </a:lnTo>
                  <a:lnTo>
                    <a:pt x="638" y="415"/>
                  </a:lnTo>
                  <a:lnTo>
                    <a:pt x="632" y="398"/>
                  </a:lnTo>
                  <a:lnTo>
                    <a:pt x="637" y="387"/>
                  </a:lnTo>
                  <a:lnTo>
                    <a:pt x="645" y="377"/>
                  </a:lnTo>
                  <a:lnTo>
                    <a:pt x="647" y="367"/>
                  </a:lnTo>
                  <a:lnTo>
                    <a:pt x="674" y="357"/>
                  </a:lnTo>
                  <a:lnTo>
                    <a:pt x="707" y="374"/>
                  </a:lnTo>
                  <a:lnTo>
                    <a:pt x="724" y="370"/>
                  </a:lnTo>
                  <a:lnTo>
                    <a:pt x="737" y="374"/>
                  </a:lnTo>
                  <a:lnTo>
                    <a:pt x="748" y="384"/>
                  </a:lnTo>
                  <a:lnTo>
                    <a:pt x="753" y="394"/>
                  </a:lnTo>
                  <a:lnTo>
                    <a:pt x="775" y="392"/>
                  </a:lnTo>
                  <a:lnTo>
                    <a:pt x="792" y="404"/>
                  </a:lnTo>
                  <a:lnTo>
                    <a:pt x="801" y="403"/>
                  </a:lnTo>
                  <a:lnTo>
                    <a:pt x="816" y="411"/>
                  </a:lnTo>
                  <a:lnTo>
                    <a:pt x="828" y="408"/>
                  </a:lnTo>
                  <a:lnTo>
                    <a:pt x="830" y="415"/>
                  </a:lnTo>
                  <a:lnTo>
                    <a:pt x="842" y="421"/>
                  </a:lnTo>
                  <a:lnTo>
                    <a:pt x="838" y="425"/>
                  </a:lnTo>
                  <a:lnTo>
                    <a:pt x="842" y="432"/>
                  </a:lnTo>
                  <a:lnTo>
                    <a:pt x="855" y="449"/>
                  </a:lnTo>
                  <a:lnTo>
                    <a:pt x="840" y="459"/>
                  </a:lnTo>
                  <a:lnTo>
                    <a:pt x="843" y="466"/>
                  </a:lnTo>
                  <a:lnTo>
                    <a:pt x="840" y="469"/>
                  </a:lnTo>
                  <a:lnTo>
                    <a:pt x="845" y="479"/>
                  </a:lnTo>
                  <a:lnTo>
                    <a:pt x="859" y="490"/>
                  </a:lnTo>
                  <a:lnTo>
                    <a:pt x="867" y="515"/>
                  </a:lnTo>
                  <a:lnTo>
                    <a:pt x="867" y="548"/>
                  </a:lnTo>
                  <a:lnTo>
                    <a:pt x="867" y="579"/>
                  </a:lnTo>
                  <a:lnTo>
                    <a:pt x="848" y="592"/>
                  </a:lnTo>
                  <a:lnTo>
                    <a:pt x="845" y="609"/>
                  </a:lnTo>
                  <a:lnTo>
                    <a:pt x="843" y="626"/>
                  </a:lnTo>
                  <a:lnTo>
                    <a:pt x="833" y="640"/>
                  </a:lnTo>
                  <a:lnTo>
                    <a:pt x="813" y="649"/>
                  </a:lnTo>
                  <a:lnTo>
                    <a:pt x="809" y="657"/>
                  </a:lnTo>
                  <a:lnTo>
                    <a:pt x="811" y="693"/>
                  </a:lnTo>
                  <a:lnTo>
                    <a:pt x="842" y="707"/>
                  </a:lnTo>
                  <a:lnTo>
                    <a:pt x="847" y="705"/>
                  </a:lnTo>
                  <a:lnTo>
                    <a:pt x="859" y="683"/>
                  </a:lnTo>
                  <a:lnTo>
                    <a:pt x="864" y="686"/>
                  </a:lnTo>
                  <a:lnTo>
                    <a:pt x="867" y="678"/>
                  </a:lnTo>
                  <a:lnTo>
                    <a:pt x="876" y="661"/>
                  </a:lnTo>
                  <a:lnTo>
                    <a:pt x="879" y="643"/>
                  </a:lnTo>
                  <a:lnTo>
                    <a:pt x="922" y="616"/>
                  </a:lnTo>
                  <a:lnTo>
                    <a:pt x="939" y="620"/>
                  </a:lnTo>
                  <a:lnTo>
                    <a:pt x="951" y="628"/>
                  </a:lnTo>
                  <a:lnTo>
                    <a:pt x="968" y="657"/>
                  </a:lnTo>
                  <a:lnTo>
                    <a:pt x="971" y="672"/>
                  </a:lnTo>
                  <a:lnTo>
                    <a:pt x="997" y="758"/>
                  </a:lnTo>
                  <a:lnTo>
                    <a:pt x="1011" y="790"/>
                  </a:lnTo>
                  <a:lnTo>
                    <a:pt x="1007" y="804"/>
                  </a:lnTo>
                  <a:lnTo>
                    <a:pt x="1011" y="826"/>
                  </a:lnTo>
                  <a:lnTo>
                    <a:pt x="1007" y="848"/>
                  </a:lnTo>
                  <a:lnTo>
                    <a:pt x="992" y="852"/>
                  </a:lnTo>
                  <a:lnTo>
                    <a:pt x="992" y="845"/>
                  </a:lnTo>
                  <a:lnTo>
                    <a:pt x="980" y="845"/>
                  </a:lnTo>
                  <a:lnTo>
                    <a:pt x="970" y="853"/>
                  </a:lnTo>
                  <a:lnTo>
                    <a:pt x="973" y="857"/>
                  </a:lnTo>
                  <a:lnTo>
                    <a:pt x="966" y="879"/>
                  </a:lnTo>
                  <a:lnTo>
                    <a:pt x="968" y="884"/>
                  </a:lnTo>
                  <a:lnTo>
                    <a:pt x="963" y="901"/>
                  </a:lnTo>
                  <a:lnTo>
                    <a:pt x="944" y="917"/>
                  </a:lnTo>
                  <a:lnTo>
                    <a:pt x="937" y="947"/>
                  </a:lnTo>
                  <a:lnTo>
                    <a:pt x="939" y="961"/>
                  </a:lnTo>
                  <a:lnTo>
                    <a:pt x="910" y="1017"/>
                  </a:lnTo>
                  <a:lnTo>
                    <a:pt x="876" y="1024"/>
                  </a:lnTo>
                  <a:lnTo>
                    <a:pt x="862" y="1026"/>
                  </a:lnTo>
                  <a:lnTo>
                    <a:pt x="801" y="1034"/>
                  </a:lnTo>
                  <a:lnTo>
                    <a:pt x="799" y="1034"/>
                  </a:lnTo>
                  <a:lnTo>
                    <a:pt x="748" y="1043"/>
                  </a:lnTo>
                  <a:lnTo>
                    <a:pt x="748" y="1033"/>
                  </a:lnTo>
                  <a:lnTo>
                    <a:pt x="743" y="1033"/>
                  </a:lnTo>
                  <a:lnTo>
                    <a:pt x="696" y="1038"/>
                  </a:lnTo>
                  <a:lnTo>
                    <a:pt x="683" y="1040"/>
                  </a:lnTo>
                  <a:lnTo>
                    <a:pt x="638" y="1045"/>
                  </a:lnTo>
                  <a:lnTo>
                    <a:pt x="621" y="1046"/>
                  </a:lnTo>
                  <a:lnTo>
                    <a:pt x="587" y="1050"/>
                  </a:lnTo>
                  <a:lnTo>
                    <a:pt x="567" y="1052"/>
                  </a:lnTo>
                  <a:lnTo>
                    <a:pt x="531" y="1055"/>
                  </a:lnTo>
                  <a:lnTo>
                    <a:pt x="491" y="1058"/>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814" name="Freeform 2046"/>
            <p:cNvSpPr>
              <a:spLocks noEditPoints="1"/>
            </p:cNvSpPr>
            <p:nvPr/>
          </p:nvSpPr>
          <p:spPr bwMode="auto">
            <a:xfrm>
              <a:off x="1024" y="1532"/>
              <a:ext cx="668" cy="1071"/>
            </a:xfrm>
            <a:custGeom>
              <a:avLst/>
              <a:gdLst/>
              <a:ahLst/>
              <a:cxnLst>
                <a:cxn ang="0">
                  <a:pos x="46" y="1669"/>
                </a:cxn>
                <a:cxn ang="0">
                  <a:pos x="21" y="1641"/>
                </a:cxn>
                <a:cxn ang="0">
                  <a:pos x="198" y="1686"/>
                </a:cxn>
                <a:cxn ang="0">
                  <a:pos x="209" y="1621"/>
                </a:cxn>
                <a:cxn ang="0">
                  <a:pos x="325" y="1913"/>
                </a:cxn>
                <a:cxn ang="0">
                  <a:pos x="221" y="2060"/>
                </a:cxn>
                <a:cxn ang="0">
                  <a:pos x="256" y="2142"/>
                </a:cxn>
                <a:cxn ang="0">
                  <a:pos x="531" y="2466"/>
                </a:cxn>
                <a:cxn ang="0">
                  <a:pos x="449" y="2538"/>
                </a:cxn>
                <a:cxn ang="0">
                  <a:pos x="313" y="2309"/>
                </a:cxn>
                <a:cxn ang="0">
                  <a:pos x="214" y="2263"/>
                </a:cxn>
                <a:cxn ang="0">
                  <a:pos x="156" y="2188"/>
                </a:cxn>
                <a:cxn ang="0">
                  <a:pos x="52" y="1858"/>
                </a:cxn>
                <a:cxn ang="0">
                  <a:pos x="77" y="1717"/>
                </a:cxn>
                <a:cxn ang="0">
                  <a:pos x="93" y="1682"/>
                </a:cxn>
                <a:cxn ang="0">
                  <a:pos x="74" y="1611"/>
                </a:cxn>
                <a:cxn ang="0">
                  <a:pos x="135" y="1623"/>
                </a:cxn>
                <a:cxn ang="0">
                  <a:pos x="598" y="965"/>
                </a:cxn>
                <a:cxn ang="0">
                  <a:pos x="472" y="528"/>
                </a:cxn>
                <a:cxn ang="0">
                  <a:pos x="388" y="417"/>
                </a:cxn>
                <a:cxn ang="0">
                  <a:pos x="255" y="422"/>
                </a:cxn>
                <a:cxn ang="0">
                  <a:pos x="350" y="347"/>
                </a:cxn>
                <a:cxn ang="0">
                  <a:pos x="972" y="470"/>
                </a:cxn>
                <a:cxn ang="0">
                  <a:pos x="1032" y="511"/>
                </a:cxn>
                <a:cxn ang="0">
                  <a:pos x="1054" y="610"/>
                </a:cxn>
                <a:cxn ang="0">
                  <a:pos x="1088" y="752"/>
                </a:cxn>
                <a:cxn ang="0">
                  <a:pos x="1249" y="837"/>
                </a:cxn>
                <a:cxn ang="0">
                  <a:pos x="1286" y="871"/>
                </a:cxn>
                <a:cxn ang="0">
                  <a:pos x="1344" y="899"/>
                </a:cxn>
                <a:cxn ang="0">
                  <a:pos x="1442" y="970"/>
                </a:cxn>
                <a:cxn ang="0">
                  <a:pos x="1536" y="931"/>
                </a:cxn>
                <a:cxn ang="0">
                  <a:pos x="1616" y="945"/>
                </a:cxn>
                <a:cxn ang="0">
                  <a:pos x="1645" y="921"/>
                </a:cxn>
                <a:cxn ang="0">
                  <a:pos x="1643" y="1162"/>
                </a:cxn>
                <a:cxn ang="0">
                  <a:pos x="1421" y="1112"/>
                </a:cxn>
                <a:cxn ang="0">
                  <a:pos x="1430" y="1273"/>
                </a:cxn>
                <a:cxn ang="0">
                  <a:pos x="1488" y="1305"/>
                </a:cxn>
                <a:cxn ang="0">
                  <a:pos x="1590" y="1274"/>
                </a:cxn>
                <a:cxn ang="0">
                  <a:pos x="1221" y="1305"/>
                </a:cxn>
                <a:cxn ang="0">
                  <a:pos x="1059" y="1102"/>
                </a:cxn>
                <a:cxn ang="0">
                  <a:pos x="1013" y="1057"/>
                </a:cxn>
                <a:cxn ang="0">
                  <a:pos x="960" y="940"/>
                </a:cxn>
                <a:cxn ang="0">
                  <a:pos x="970" y="873"/>
                </a:cxn>
                <a:cxn ang="0">
                  <a:pos x="875" y="817"/>
                </a:cxn>
                <a:cxn ang="0">
                  <a:pos x="840" y="839"/>
                </a:cxn>
                <a:cxn ang="0">
                  <a:pos x="516" y="779"/>
                </a:cxn>
                <a:cxn ang="0">
                  <a:pos x="608" y="668"/>
                </a:cxn>
                <a:cxn ang="0">
                  <a:pos x="572" y="590"/>
                </a:cxn>
                <a:cxn ang="0">
                  <a:pos x="625" y="532"/>
                </a:cxn>
                <a:cxn ang="0">
                  <a:pos x="774" y="417"/>
                </a:cxn>
                <a:cxn ang="0">
                  <a:pos x="794" y="545"/>
                </a:cxn>
                <a:cxn ang="0">
                  <a:pos x="871" y="719"/>
                </a:cxn>
                <a:cxn ang="0">
                  <a:pos x="953" y="695"/>
                </a:cxn>
                <a:cxn ang="0">
                  <a:pos x="941" y="622"/>
                </a:cxn>
                <a:cxn ang="0">
                  <a:pos x="716" y="299"/>
                </a:cxn>
                <a:cxn ang="0">
                  <a:pos x="627" y="330"/>
                </a:cxn>
                <a:cxn ang="0">
                  <a:pos x="603" y="262"/>
                </a:cxn>
                <a:cxn ang="0">
                  <a:pos x="473" y="9"/>
                </a:cxn>
                <a:cxn ang="0">
                  <a:pos x="1232" y="328"/>
                </a:cxn>
                <a:cxn ang="0">
                  <a:pos x="1240" y="402"/>
                </a:cxn>
                <a:cxn ang="0">
                  <a:pos x="1300" y="491"/>
                </a:cxn>
              </a:cxnLst>
              <a:rect l="0" t="0" r="r" b="b"/>
              <a:pathLst>
                <a:path w="1672" h="2680">
                  <a:moveTo>
                    <a:pt x="381" y="2680"/>
                  </a:moveTo>
                  <a:lnTo>
                    <a:pt x="371" y="2680"/>
                  </a:lnTo>
                  <a:lnTo>
                    <a:pt x="362" y="2663"/>
                  </a:lnTo>
                  <a:lnTo>
                    <a:pt x="356" y="2639"/>
                  </a:lnTo>
                  <a:lnTo>
                    <a:pt x="359" y="2639"/>
                  </a:lnTo>
                  <a:lnTo>
                    <a:pt x="361" y="2647"/>
                  </a:lnTo>
                  <a:lnTo>
                    <a:pt x="381" y="2680"/>
                  </a:lnTo>
                  <a:close/>
                  <a:moveTo>
                    <a:pt x="408" y="2599"/>
                  </a:moveTo>
                  <a:lnTo>
                    <a:pt x="405" y="2603"/>
                  </a:lnTo>
                  <a:lnTo>
                    <a:pt x="386" y="2596"/>
                  </a:lnTo>
                  <a:lnTo>
                    <a:pt x="386" y="2579"/>
                  </a:lnTo>
                  <a:lnTo>
                    <a:pt x="376" y="2574"/>
                  </a:lnTo>
                  <a:lnTo>
                    <a:pt x="374" y="2565"/>
                  </a:lnTo>
                  <a:lnTo>
                    <a:pt x="402" y="2584"/>
                  </a:lnTo>
                  <a:lnTo>
                    <a:pt x="408" y="2599"/>
                  </a:lnTo>
                  <a:close/>
                  <a:moveTo>
                    <a:pt x="29" y="1645"/>
                  </a:moveTo>
                  <a:lnTo>
                    <a:pt x="45" y="1667"/>
                  </a:lnTo>
                  <a:lnTo>
                    <a:pt x="46" y="1669"/>
                  </a:lnTo>
                  <a:lnTo>
                    <a:pt x="55" y="1676"/>
                  </a:lnTo>
                  <a:lnTo>
                    <a:pt x="63" y="1676"/>
                  </a:lnTo>
                  <a:lnTo>
                    <a:pt x="67" y="1682"/>
                  </a:lnTo>
                  <a:lnTo>
                    <a:pt x="70" y="1696"/>
                  </a:lnTo>
                  <a:lnTo>
                    <a:pt x="63" y="1705"/>
                  </a:lnTo>
                  <a:lnTo>
                    <a:pt x="70" y="1713"/>
                  </a:lnTo>
                  <a:lnTo>
                    <a:pt x="62" y="1720"/>
                  </a:lnTo>
                  <a:lnTo>
                    <a:pt x="60" y="1735"/>
                  </a:lnTo>
                  <a:lnTo>
                    <a:pt x="53" y="1735"/>
                  </a:lnTo>
                  <a:lnTo>
                    <a:pt x="38" y="1717"/>
                  </a:lnTo>
                  <a:lnTo>
                    <a:pt x="34" y="1718"/>
                  </a:lnTo>
                  <a:lnTo>
                    <a:pt x="24" y="1696"/>
                  </a:lnTo>
                  <a:lnTo>
                    <a:pt x="12" y="1688"/>
                  </a:lnTo>
                  <a:lnTo>
                    <a:pt x="7" y="1693"/>
                  </a:lnTo>
                  <a:lnTo>
                    <a:pt x="0" y="1691"/>
                  </a:lnTo>
                  <a:lnTo>
                    <a:pt x="16" y="1669"/>
                  </a:lnTo>
                  <a:lnTo>
                    <a:pt x="16" y="1643"/>
                  </a:lnTo>
                  <a:lnTo>
                    <a:pt x="21" y="1641"/>
                  </a:lnTo>
                  <a:lnTo>
                    <a:pt x="24" y="1643"/>
                  </a:lnTo>
                  <a:lnTo>
                    <a:pt x="29" y="1645"/>
                  </a:lnTo>
                  <a:close/>
                  <a:moveTo>
                    <a:pt x="137" y="1626"/>
                  </a:moveTo>
                  <a:lnTo>
                    <a:pt x="135" y="1641"/>
                  </a:lnTo>
                  <a:lnTo>
                    <a:pt x="140" y="1641"/>
                  </a:lnTo>
                  <a:lnTo>
                    <a:pt x="145" y="1647"/>
                  </a:lnTo>
                  <a:lnTo>
                    <a:pt x="151" y="1647"/>
                  </a:lnTo>
                  <a:lnTo>
                    <a:pt x="156" y="1643"/>
                  </a:lnTo>
                  <a:lnTo>
                    <a:pt x="159" y="1643"/>
                  </a:lnTo>
                  <a:lnTo>
                    <a:pt x="166" y="1645"/>
                  </a:lnTo>
                  <a:lnTo>
                    <a:pt x="174" y="1650"/>
                  </a:lnTo>
                  <a:lnTo>
                    <a:pt x="185" y="1650"/>
                  </a:lnTo>
                  <a:lnTo>
                    <a:pt x="186" y="1653"/>
                  </a:lnTo>
                  <a:lnTo>
                    <a:pt x="178" y="1686"/>
                  </a:lnTo>
                  <a:lnTo>
                    <a:pt x="192" y="1689"/>
                  </a:lnTo>
                  <a:lnTo>
                    <a:pt x="193" y="1689"/>
                  </a:lnTo>
                  <a:lnTo>
                    <a:pt x="195" y="1688"/>
                  </a:lnTo>
                  <a:lnTo>
                    <a:pt x="198" y="1686"/>
                  </a:lnTo>
                  <a:lnTo>
                    <a:pt x="200" y="1684"/>
                  </a:lnTo>
                  <a:lnTo>
                    <a:pt x="204" y="1677"/>
                  </a:lnTo>
                  <a:lnTo>
                    <a:pt x="204" y="1674"/>
                  </a:lnTo>
                  <a:lnTo>
                    <a:pt x="205" y="1672"/>
                  </a:lnTo>
                  <a:lnTo>
                    <a:pt x="207" y="1670"/>
                  </a:lnTo>
                  <a:lnTo>
                    <a:pt x="207" y="1669"/>
                  </a:lnTo>
                  <a:lnTo>
                    <a:pt x="204" y="1664"/>
                  </a:lnTo>
                  <a:lnTo>
                    <a:pt x="204" y="1660"/>
                  </a:lnTo>
                  <a:lnTo>
                    <a:pt x="207" y="1660"/>
                  </a:lnTo>
                  <a:lnTo>
                    <a:pt x="207" y="1659"/>
                  </a:lnTo>
                  <a:lnTo>
                    <a:pt x="210" y="1657"/>
                  </a:lnTo>
                  <a:lnTo>
                    <a:pt x="214" y="1648"/>
                  </a:lnTo>
                  <a:lnTo>
                    <a:pt x="212" y="1647"/>
                  </a:lnTo>
                  <a:lnTo>
                    <a:pt x="209" y="1645"/>
                  </a:lnTo>
                  <a:lnTo>
                    <a:pt x="209" y="1638"/>
                  </a:lnTo>
                  <a:lnTo>
                    <a:pt x="205" y="1636"/>
                  </a:lnTo>
                  <a:lnTo>
                    <a:pt x="202" y="1629"/>
                  </a:lnTo>
                  <a:lnTo>
                    <a:pt x="209" y="1621"/>
                  </a:lnTo>
                  <a:lnTo>
                    <a:pt x="222" y="1626"/>
                  </a:lnTo>
                  <a:lnTo>
                    <a:pt x="263" y="1641"/>
                  </a:lnTo>
                  <a:lnTo>
                    <a:pt x="265" y="1641"/>
                  </a:lnTo>
                  <a:lnTo>
                    <a:pt x="267" y="1641"/>
                  </a:lnTo>
                  <a:lnTo>
                    <a:pt x="270" y="1679"/>
                  </a:lnTo>
                  <a:lnTo>
                    <a:pt x="260" y="1711"/>
                  </a:lnTo>
                  <a:lnTo>
                    <a:pt x="262" y="1725"/>
                  </a:lnTo>
                  <a:lnTo>
                    <a:pt x="263" y="1751"/>
                  </a:lnTo>
                  <a:lnTo>
                    <a:pt x="287" y="1800"/>
                  </a:lnTo>
                  <a:lnTo>
                    <a:pt x="311" y="1840"/>
                  </a:lnTo>
                  <a:lnTo>
                    <a:pt x="311" y="1841"/>
                  </a:lnTo>
                  <a:lnTo>
                    <a:pt x="315" y="1863"/>
                  </a:lnTo>
                  <a:lnTo>
                    <a:pt x="318" y="1874"/>
                  </a:lnTo>
                  <a:lnTo>
                    <a:pt x="316" y="1877"/>
                  </a:lnTo>
                  <a:lnTo>
                    <a:pt x="316" y="1886"/>
                  </a:lnTo>
                  <a:lnTo>
                    <a:pt x="321" y="1901"/>
                  </a:lnTo>
                  <a:lnTo>
                    <a:pt x="323" y="1910"/>
                  </a:lnTo>
                  <a:lnTo>
                    <a:pt x="325" y="1913"/>
                  </a:lnTo>
                  <a:lnTo>
                    <a:pt x="333" y="1916"/>
                  </a:lnTo>
                  <a:lnTo>
                    <a:pt x="337" y="1923"/>
                  </a:lnTo>
                  <a:lnTo>
                    <a:pt x="333" y="1925"/>
                  </a:lnTo>
                  <a:lnTo>
                    <a:pt x="325" y="1925"/>
                  </a:lnTo>
                  <a:lnTo>
                    <a:pt x="321" y="1923"/>
                  </a:lnTo>
                  <a:lnTo>
                    <a:pt x="308" y="1921"/>
                  </a:lnTo>
                  <a:lnTo>
                    <a:pt x="296" y="1925"/>
                  </a:lnTo>
                  <a:lnTo>
                    <a:pt x="280" y="1925"/>
                  </a:lnTo>
                  <a:lnTo>
                    <a:pt x="279" y="1923"/>
                  </a:lnTo>
                  <a:lnTo>
                    <a:pt x="268" y="1930"/>
                  </a:lnTo>
                  <a:lnTo>
                    <a:pt x="207" y="1966"/>
                  </a:lnTo>
                  <a:lnTo>
                    <a:pt x="238" y="2017"/>
                  </a:lnTo>
                  <a:lnTo>
                    <a:pt x="231" y="2041"/>
                  </a:lnTo>
                  <a:lnTo>
                    <a:pt x="221" y="2043"/>
                  </a:lnTo>
                  <a:lnTo>
                    <a:pt x="219" y="2044"/>
                  </a:lnTo>
                  <a:lnTo>
                    <a:pt x="219" y="2048"/>
                  </a:lnTo>
                  <a:lnTo>
                    <a:pt x="217" y="2055"/>
                  </a:lnTo>
                  <a:lnTo>
                    <a:pt x="221" y="2060"/>
                  </a:lnTo>
                  <a:lnTo>
                    <a:pt x="217" y="2067"/>
                  </a:lnTo>
                  <a:lnTo>
                    <a:pt x="215" y="2067"/>
                  </a:lnTo>
                  <a:lnTo>
                    <a:pt x="215" y="2073"/>
                  </a:lnTo>
                  <a:lnTo>
                    <a:pt x="217" y="2077"/>
                  </a:lnTo>
                  <a:lnTo>
                    <a:pt x="221" y="2079"/>
                  </a:lnTo>
                  <a:lnTo>
                    <a:pt x="221" y="2084"/>
                  </a:lnTo>
                  <a:lnTo>
                    <a:pt x="226" y="2092"/>
                  </a:lnTo>
                  <a:lnTo>
                    <a:pt x="229" y="2092"/>
                  </a:lnTo>
                  <a:lnTo>
                    <a:pt x="236" y="2104"/>
                  </a:lnTo>
                  <a:lnTo>
                    <a:pt x="241" y="2106"/>
                  </a:lnTo>
                  <a:lnTo>
                    <a:pt x="246" y="2109"/>
                  </a:lnTo>
                  <a:lnTo>
                    <a:pt x="248" y="2116"/>
                  </a:lnTo>
                  <a:lnTo>
                    <a:pt x="250" y="2118"/>
                  </a:lnTo>
                  <a:lnTo>
                    <a:pt x="255" y="2121"/>
                  </a:lnTo>
                  <a:lnTo>
                    <a:pt x="256" y="2125"/>
                  </a:lnTo>
                  <a:lnTo>
                    <a:pt x="255" y="2133"/>
                  </a:lnTo>
                  <a:lnTo>
                    <a:pt x="258" y="2137"/>
                  </a:lnTo>
                  <a:lnTo>
                    <a:pt x="256" y="2142"/>
                  </a:lnTo>
                  <a:lnTo>
                    <a:pt x="258" y="2142"/>
                  </a:lnTo>
                  <a:lnTo>
                    <a:pt x="344" y="2164"/>
                  </a:lnTo>
                  <a:lnTo>
                    <a:pt x="540" y="2210"/>
                  </a:lnTo>
                  <a:lnTo>
                    <a:pt x="550" y="2214"/>
                  </a:lnTo>
                  <a:lnTo>
                    <a:pt x="550" y="2212"/>
                  </a:lnTo>
                  <a:lnTo>
                    <a:pt x="588" y="2220"/>
                  </a:lnTo>
                  <a:lnTo>
                    <a:pt x="584" y="2236"/>
                  </a:lnTo>
                  <a:lnTo>
                    <a:pt x="581" y="2236"/>
                  </a:lnTo>
                  <a:lnTo>
                    <a:pt x="579" y="2241"/>
                  </a:lnTo>
                  <a:lnTo>
                    <a:pt x="584" y="2243"/>
                  </a:lnTo>
                  <a:lnTo>
                    <a:pt x="584" y="2244"/>
                  </a:lnTo>
                  <a:lnTo>
                    <a:pt x="583" y="2244"/>
                  </a:lnTo>
                  <a:lnTo>
                    <a:pt x="562" y="2335"/>
                  </a:lnTo>
                  <a:lnTo>
                    <a:pt x="560" y="2335"/>
                  </a:lnTo>
                  <a:lnTo>
                    <a:pt x="552" y="2379"/>
                  </a:lnTo>
                  <a:lnTo>
                    <a:pt x="547" y="2377"/>
                  </a:lnTo>
                  <a:lnTo>
                    <a:pt x="538" y="2420"/>
                  </a:lnTo>
                  <a:lnTo>
                    <a:pt x="531" y="2466"/>
                  </a:lnTo>
                  <a:lnTo>
                    <a:pt x="518" y="2492"/>
                  </a:lnTo>
                  <a:lnTo>
                    <a:pt x="509" y="2506"/>
                  </a:lnTo>
                  <a:lnTo>
                    <a:pt x="506" y="2504"/>
                  </a:lnTo>
                  <a:lnTo>
                    <a:pt x="499" y="2509"/>
                  </a:lnTo>
                  <a:lnTo>
                    <a:pt x="499" y="2516"/>
                  </a:lnTo>
                  <a:lnTo>
                    <a:pt x="511" y="2529"/>
                  </a:lnTo>
                  <a:lnTo>
                    <a:pt x="521" y="2552"/>
                  </a:lnTo>
                  <a:lnTo>
                    <a:pt x="525" y="2555"/>
                  </a:lnTo>
                  <a:lnTo>
                    <a:pt x="523" y="2562"/>
                  </a:lnTo>
                  <a:lnTo>
                    <a:pt x="531" y="2564"/>
                  </a:lnTo>
                  <a:lnTo>
                    <a:pt x="538" y="2574"/>
                  </a:lnTo>
                  <a:lnTo>
                    <a:pt x="519" y="2591"/>
                  </a:lnTo>
                  <a:lnTo>
                    <a:pt x="519" y="2596"/>
                  </a:lnTo>
                  <a:lnTo>
                    <a:pt x="518" y="2598"/>
                  </a:lnTo>
                  <a:lnTo>
                    <a:pt x="514" y="2601"/>
                  </a:lnTo>
                  <a:lnTo>
                    <a:pt x="507" y="2601"/>
                  </a:lnTo>
                  <a:lnTo>
                    <a:pt x="502" y="2611"/>
                  </a:lnTo>
                  <a:lnTo>
                    <a:pt x="449" y="2538"/>
                  </a:lnTo>
                  <a:lnTo>
                    <a:pt x="431" y="2529"/>
                  </a:lnTo>
                  <a:lnTo>
                    <a:pt x="424" y="2540"/>
                  </a:lnTo>
                  <a:lnTo>
                    <a:pt x="408" y="2529"/>
                  </a:lnTo>
                  <a:lnTo>
                    <a:pt x="407" y="2524"/>
                  </a:lnTo>
                  <a:lnTo>
                    <a:pt x="414" y="2519"/>
                  </a:lnTo>
                  <a:lnTo>
                    <a:pt x="414" y="2507"/>
                  </a:lnTo>
                  <a:lnTo>
                    <a:pt x="402" y="2478"/>
                  </a:lnTo>
                  <a:lnTo>
                    <a:pt x="369" y="2473"/>
                  </a:lnTo>
                  <a:lnTo>
                    <a:pt x="350" y="2465"/>
                  </a:lnTo>
                  <a:lnTo>
                    <a:pt x="318" y="2439"/>
                  </a:lnTo>
                  <a:lnTo>
                    <a:pt x="315" y="2422"/>
                  </a:lnTo>
                  <a:lnTo>
                    <a:pt x="292" y="2393"/>
                  </a:lnTo>
                  <a:lnTo>
                    <a:pt x="297" y="2391"/>
                  </a:lnTo>
                  <a:lnTo>
                    <a:pt x="297" y="2386"/>
                  </a:lnTo>
                  <a:lnTo>
                    <a:pt x="301" y="2383"/>
                  </a:lnTo>
                  <a:lnTo>
                    <a:pt x="318" y="2311"/>
                  </a:lnTo>
                  <a:lnTo>
                    <a:pt x="315" y="2309"/>
                  </a:lnTo>
                  <a:lnTo>
                    <a:pt x="313" y="2309"/>
                  </a:lnTo>
                  <a:lnTo>
                    <a:pt x="313" y="2311"/>
                  </a:lnTo>
                  <a:lnTo>
                    <a:pt x="308" y="2309"/>
                  </a:lnTo>
                  <a:lnTo>
                    <a:pt x="297" y="2297"/>
                  </a:lnTo>
                  <a:lnTo>
                    <a:pt x="292" y="2292"/>
                  </a:lnTo>
                  <a:lnTo>
                    <a:pt x="277" y="2284"/>
                  </a:lnTo>
                  <a:lnTo>
                    <a:pt x="268" y="2273"/>
                  </a:lnTo>
                  <a:lnTo>
                    <a:pt x="263" y="2273"/>
                  </a:lnTo>
                  <a:lnTo>
                    <a:pt x="262" y="2268"/>
                  </a:lnTo>
                  <a:lnTo>
                    <a:pt x="253" y="2265"/>
                  </a:lnTo>
                  <a:lnTo>
                    <a:pt x="246" y="2260"/>
                  </a:lnTo>
                  <a:lnTo>
                    <a:pt x="245" y="2254"/>
                  </a:lnTo>
                  <a:lnTo>
                    <a:pt x="234" y="2256"/>
                  </a:lnTo>
                  <a:lnTo>
                    <a:pt x="231" y="2258"/>
                  </a:lnTo>
                  <a:lnTo>
                    <a:pt x="229" y="2263"/>
                  </a:lnTo>
                  <a:lnTo>
                    <a:pt x="224" y="2265"/>
                  </a:lnTo>
                  <a:lnTo>
                    <a:pt x="221" y="2263"/>
                  </a:lnTo>
                  <a:lnTo>
                    <a:pt x="217" y="2263"/>
                  </a:lnTo>
                  <a:lnTo>
                    <a:pt x="214" y="2263"/>
                  </a:lnTo>
                  <a:lnTo>
                    <a:pt x="209" y="2263"/>
                  </a:lnTo>
                  <a:lnTo>
                    <a:pt x="207" y="2265"/>
                  </a:lnTo>
                  <a:lnTo>
                    <a:pt x="209" y="2266"/>
                  </a:lnTo>
                  <a:lnTo>
                    <a:pt x="210" y="2273"/>
                  </a:lnTo>
                  <a:lnTo>
                    <a:pt x="209" y="2280"/>
                  </a:lnTo>
                  <a:lnTo>
                    <a:pt x="207" y="2282"/>
                  </a:lnTo>
                  <a:lnTo>
                    <a:pt x="200" y="2270"/>
                  </a:lnTo>
                  <a:lnTo>
                    <a:pt x="192" y="2261"/>
                  </a:lnTo>
                  <a:lnTo>
                    <a:pt x="188" y="2261"/>
                  </a:lnTo>
                  <a:lnTo>
                    <a:pt x="174" y="2261"/>
                  </a:lnTo>
                  <a:lnTo>
                    <a:pt x="169" y="2260"/>
                  </a:lnTo>
                  <a:lnTo>
                    <a:pt x="166" y="2261"/>
                  </a:lnTo>
                  <a:lnTo>
                    <a:pt x="164" y="2258"/>
                  </a:lnTo>
                  <a:lnTo>
                    <a:pt x="173" y="2243"/>
                  </a:lnTo>
                  <a:lnTo>
                    <a:pt x="173" y="2231"/>
                  </a:lnTo>
                  <a:lnTo>
                    <a:pt x="147" y="2212"/>
                  </a:lnTo>
                  <a:lnTo>
                    <a:pt x="147" y="2203"/>
                  </a:lnTo>
                  <a:lnTo>
                    <a:pt x="156" y="2188"/>
                  </a:lnTo>
                  <a:lnTo>
                    <a:pt x="154" y="2176"/>
                  </a:lnTo>
                  <a:lnTo>
                    <a:pt x="140" y="2167"/>
                  </a:lnTo>
                  <a:lnTo>
                    <a:pt x="128" y="2135"/>
                  </a:lnTo>
                  <a:lnTo>
                    <a:pt x="115" y="2125"/>
                  </a:lnTo>
                  <a:lnTo>
                    <a:pt x="113" y="2101"/>
                  </a:lnTo>
                  <a:lnTo>
                    <a:pt x="101" y="2084"/>
                  </a:lnTo>
                  <a:lnTo>
                    <a:pt x="84" y="2027"/>
                  </a:lnTo>
                  <a:lnTo>
                    <a:pt x="63" y="2000"/>
                  </a:lnTo>
                  <a:lnTo>
                    <a:pt x="67" y="1954"/>
                  </a:lnTo>
                  <a:lnTo>
                    <a:pt x="75" y="1947"/>
                  </a:lnTo>
                  <a:lnTo>
                    <a:pt x="79" y="1954"/>
                  </a:lnTo>
                  <a:lnTo>
                    <a:pt x="89" y="1949"/>
                  </a:lnTo>
                  <a:lnTo>
                    <a:pt x="103" y="1923"/>
                  </a:lnTo>
                  <a:lnTo>
                    <a:pt x="99" y="1916"/>
                  </a:lnTo>
                  <a:lnTo>
                    <a:pt x="94" y="1896"/>
                  </a:lnTo>
                  <a:lnTo>
                    <a:pt x="70" y="1892"/>
                  </a:lnTo>
                  <a:lnTo>
                    <a:pt x="58" y="1879"/>
                  </a:lnTo>
                  <a:lnTo>
                    <a:pt x="52" y="1858"/>
                  </a:lnTo>
                  <a:lnTo>
                    <a:pt x="40" y="1833"/>
                  </a:lnTo>
                  <a:lnTo>
                    <a:pt x="48" y="1816"/>
                  </a:lnTo>
                  <a:lnTo>
                    <a:pt x="46" y="1793"/>
                  </a:lnTo>
                  <a:lnTo>
                    <a:pt x="41" y="1785"/>
                  </a:lnTo>
                  <a:lnTo>
                    <a:pt x="50" y="1756"/>
                  </a:lnTo>
                  <a:lnTo>
                    <a:pt x="53" y="1742"/>
                  </a:lnTo>
                  <a:lnTo>
                    <a:pt x="67" y="1742"/>
                  </a:lnTo>
                  <a:lnTo>
                    <a:pt x="70" y="1758"/>
                  </a:lnTo>
                  <a:lnTo>
                    <a:pt x="67" y="1761"/>
                  </a:lnTo>
                  <a:lnTo>
                    <a:pt x="63" y="1776"/>
                  </a:lnTo>
                  <a:lnTo>
                    <a:pt x="89" y="1811"/>
                  </a:lnTo>
                  <a:lnTo>
                    <a:pt x="104" y="1812"/>
                  </a:lnTo>
                  <a:lnTo>
                    <a:pt x="91" y="1804"/>
                  </a:lnTo>
                  <a:lnTo>
                    <a:pt x="89" y="1761"/>
                  </a:lnTo>
                  <a:lnTo>
                    <a:pt x="77" y="1751"/>
                  </a:lnTo>
                  <a:lnTo>
                    <a:pt x="82" y="1732"/>
                  </a:lnTo>
                  <a:lnTo>
                    <a:pt x="75" y="1727"/>
                  </a:lnTo>
                  <a:lnTo>
                    <a:pt x="77" y="1717"/>
                  </a:lnTo>
                  <a:lnTo>
                    <a:pt x="89" y="1713"/>
                  </a:lnTo>
                  <a:lnTo>
                    <a:pt x="128" y="1717"/>
                  </a:lnTo>
                  <a:lnTo>
                    <a:pt x="164" y="1732"/>
                  </a:lnTo>
                  <a:lnTo>
                    <a:pt x="171" y="1723"/>
                  </a:lnTo>
                  <a:lnTo>
                    <a:pt x="181" y="1725"/>
                  </a:lnTo>
                  <a:lnTo>
                    <a:pt x="181" y="1730"/>
                  </a:lnTo>
                  <a:lnTo>
                    <a:pt x="185" y="1732"/>
                  </a:lnTo>
                  <a:lnTo>
                    <a:pt x="183" y="1722"/>
                  </a:lnTo>
                  <a:lnTo>
                    <a:pt x="186" y="1720"/>
                  </a:lnTo>
                  <a:lnTo>
                    <a:pt x="171" y="1722"/>
                  </a:lnTo>
                  <a:lnTo>
                    <a:pt x="174" y="1710"/>
                  </a:lnTo>
                  <a:lnTo>
                    <a:pt x="156" y="1723"/>
                  </a:lnTo>
                  <a:lnTo>
                    <a:pt x="140" y="1718"/>
                  </a:lnTo>
                  <a:lnTo>
                    <a:pt x="134" y="1705"/>
                  </a:lnTo>
                  <a:lnTo>
                    <a:pt x="99" y="1706"/>
                  </a:lnTo>
                  <a:lnTo>
                    <a:pt x="99" y="1691"/>
                  </a:lnTo>
                  <a:lnTo>
                    <a:pt x="96" y="1682"/>
                  </a:lnTo>
                  <a:lnTo>
                    <a:pt x="93" y="1682"/>
                  </a:lnTo>
                  <a:lnTo>
                    <a:pt x="98" y="1691"/>
                  </a:lnTo>
                  <a:lnTo>
                    <a:pt x="96" y="1701"/>
                  </a:lnTo>
                  <a:lnTo>
                    <a:pt x="84" y="1686"/>
                  </a:lnTo>
                  <a:lnTo>
                    <a:pt x="84" y="1682"/>
                  </a:lnTo>
                  <a:lnTo>
                    <a:pt x="87" y="1681"/>
                  </a:lnTo>
                  <a:lnTo>
                    <a:pt x="93" y="1682"/>
                  </a:lnTo>
                  <a:lnTo>
                    <a:pt x="93" y="1674"/>
                  </a:lnTo>
                  <a:lnTo>
                    <a:pt x="91" y="1672"/>
                  </a:lnTo>
                  <a:lnTo>
                    <a:pt x="91" y="1662"/>
                  </a:lnTo>
                  <a:lnTo>
                    <a:pt x="86" y="1653"/>
                  </a:lnTo>
                  <a:lnTo>
                    <a:pt x="87" y="1650"/>
                  </a:lnTo>
                  <a:lnTo>
                    <a:pt x="86" y="1647"/>
                  </a:lnTo>
                  <a:lnTo>
                    <a:pt x="86" y="1645"/>
                  </a:lnTo>
                  <a:lnTo>
                    <a:pt x="84" y="1643"/>
                  </a:lnTo>
                  <a:lnTo>
                    <a:pt x="86" y="1636"/>
                  </a:lnTo>
                  <a:lnTo>
                    <a:pt x="82" y="1631"/>
                  </a:lnTo>
                  <a:lnTo>
                    <a:pt x="82" y="1623"/>
                  </a:lnTo>
                  <a:lnTo>
                    <a:pt x="74" y="1611"/>
                  </a:lnTo>
                  <a:lnTo>
                    <a:pt x="74" y="1607"/>
                  </a:lnTo>
                  <a:lnTo>
                    <a:pt x="79" y="1599"/>
                  </a:lnTo>
                  <a:lnTo>
                    <a:pt x="79" y="1597"/>
                  </a:lnTo>
                  <a:lnTo>
                    <a:pt x="101" y="1597"/>
                  </a:lnTo>
                  <a:lnTo>
                    <a:pt x="110" y="1589"/>
                  </a:lnTo>
                  <a:lnTo>
                    <a:pt x="113" y="1585"/>
                  </a:lnTo>
                  <a:lnTo>
                    <a:pt x="115" y="1585"/>
                  </a:lnTo>
                  <a:lnTo>
                    <a:pt x="116" y="1583"/>
                  </a:lnTo>
                  <a:lnTo>
                    <a:pt x="116" y="1577"/>
                  </a:lnTo>
                  <a:lnTo>
                    <a:pt x="118" y="1578"/>
                  </a:lnTo>
                  <a:lnTo>
                    <a:pt x="127" y="1582"/>
                  </a:lnTo>
                  <a:lnTo>
                    <a:pt x="128" y="1583"/>
                  </a:lnTo>
                  <a:lnTo>
                    <a:pt x="130" y="1592"/>
                  </a:lnTo>
                  <a:lnTo>
                    <a:pt x="130" y="1606"/>
                  </a:lnTo>
                  <a:lnTo>
                    <a:pt x="132" y="1614"/>
                  </a:lnTo>
                  <a:lnTo>
                    <a:pt x="135" y="1618"/>
                  </a:lnTo>
                  <a:lnTo>
                    <a:pt x="134" y="1621"/>
                  </a:lnTo>
                  <a:lnTo>
                    <a:pt x="135" y="1623"/>
                  </a:lnTo>
                  <a:lnTo>
                    <a:pt x="137" y="1626"/>
                  </a:lnTo>
                  <a:close/>
                  <a:moveTo>
                    <a:pt x="586" y="1006"/>
                  </a:moveTo>
                  <a:lnTo>
                    <a:pt x="578" y="1034"/>
                  </a:lnTo>
                  <a:lnTo>
                    <a:pt x="646" y="1051"/>
                  </a:lnTo>
                  <a:lnTo>
                    <a:pt x="620" y="1150"/>
                  </a:lnTo>
                  <a:lnTo>
                    <a:pt x="617" y="1170"/>
                  </a:lnTo>
                  <a:lnTo>
                    <a:pt x="540" y="1151"/>
                  </a:lnTo>
                  <a:lnTo>
                    <a:pt x="437" y="1124"/>
                  </a:lnTo>
                  <a:lnTo>
                    <a:pt x="467" y="1005"/>
                  </a:lnTo>
                  <a:lnTo>
                    <a:pt x="455" y="1001"/>
                  </a:lnTo>
                  <a:lnTo>
                    <a:pt x="455" y="999"/>
                  </a:lnTo>
                  <a:lnTo>
                    <a:pt x="415" y="989"/>
                  </a:lnTo>
                  <a:lnTo>
                    <a:pt x="441" y="894"/>
                  </a:lnTo>
                  <a:lnTo>
                    <a:pt x="443" y="894"/>
                  </a:lnTo>
                  <a:lnTo>
                    <a:pt x="455" y="851"/>
                  </a:lnTo>
                  <a:lnTo>
                    <a:pt x="618" y="895"/>
                  </a:lnTo>
                  <a:lnTo>
                    <a:pt x="601" y="965"/>
                  </a:lnTo>
                  <a:lnTo>
                    <a:pt x="598" y="965"/>
                  </a:lnTo>
                  <a:lnTo>
                    <a:pt x="588" y="1008"/>
                  </a:lnTo>
                  <a:lnTo>
                    <a:pt x="586" y="1006"/>
                  </a:lnTo>
                  <a:close/>
                  <a:moveTo>
                    <a:pt x="531" y="516"/>
                  </a:moveTo>
                  <a:lnTo>
                    <a:pt x="525" y="545"/>
                  </a:lnTo>
                  <a:lnTo>
                    <a:pt x="519" y="543"/>
                  </a:lnTo>
                  <a:lnTo>
                    <a:pt x="509" y="584"/>
                  </a:lnTo>
                  <a:lnTo>
                    <a:pt x="485" y="578"/>
                  </a:lnTo>
                  <a:lnTo>
                    <a:pt x="487" y="576"/>
                  </a:lnTo>
                  <a:lnTo>
                    <a:pt x="489" y="572"/>
                  </a:lnTo>
                  <a:lnTo>
                    <a:pt x="487" y="566"/>
                  </a:lnTo>
                  <a:lnTo>
                    <a:pt x="489" y="559"/>
                  </a:lnTo>
                  <a:lnTo>
                    <a:pt x="487" y="555"/>
                  </a:lnTo>
                  <a:lnTo>
                    <a:pt x="480" y="550"/>
                  </a:lnTo>
                  <a:lnTo>
                    <a:pt x="480" y="542"/>
                  </a:lnTo>
                  <a:lnTo>
                    <a:pt x="477" y="537"/>
                  </a:lnTo>
                  <a:lnTo>
                    <a:pt x="477" y="532"/>
                  </a:lnTo>
                  <a:lnTo>
                    <a:pt x="473" y="532"/>
                  </a:lnTo>
                  <a:lnTo>
                    <a:pt x="472" y="528"/>
                  </a:lnTo>
                  <a:lnTo>
                    <a:pt x="473" y="525"/>
                  </a:lnTo>
                  <a:lnTo>
                    <a:pt x="475" y="523"/>
                  </a:lnTo>
                  <a:lnTo>
                    <a:pt x="475" y="520"/>
                  </a:lnTo>
                  <a:lnTo>
                    <a:pt x="475" y="509"/>
                  </a:lnTo>
                  <a:lnTo>
                    <a:pt x="482" y="504"/>
                  </a:lnTo>
                  <a:lnTo>
                    <a:pt x="490" y="502"/>
                  </a:lnTo>
                  <a:lnTo>
                    <a:pt x="497" y="506"/>
                  </a:lnTo>
                  <a:lnTo>
                    <a:pt x="502" y="508"/>
                  </a:lnTo>
                  <a:lnTo>
                    <a:pt x="523" y="509"/>
                  </a:lnTo>
                  <a:lnTo>
                    <a:pt x="531" y="516"/>
                  </a:lnTo>
                  <a:close/>
                  <a:moveTo>
                    <a:pt x="366" y="352"/>
                  </a:moveTo>
                  <a:lnTo>
                    <a:pt x="357" y="385"/>
                  </a:lnTo>
                  <a:lnTo>
                    <a:pt x="362" y="383"/>
                  </a:lnTo>
                  <a:lnTo>
                    <a:pt x="367" y="386"/>
                  </a:lnTo>
                  <a:lnTo>
                    <a:pt x="374" y="391"/>
                  </a:lnTo>
                  <a:lnTo>
                    <a:pt x="381" y="402"/>
                  </a:lnTo>
                  <a:lnTo>
                    <a:pt x="388" y="409"/>
                  </a:lnTo>
                  <a:lnTo>
                    <a:pt x="388" y="417"/>
                  </a:lnTo>
                  <a:lnTo>
                    <a:pt x="391" y="432"/>
                  </a:lnTo>
                  <a:lnTo>
                    <a:pt x="390" y="439"/>
                  </a:lnTo>
                  <a:lnTo>
                    <a:pt x="391" y="446"/>
                  </a:lnTo>
                  <a:lnTo>
                    <a:pt x="390" y="450"/>
                  </a:lnTo>
                  <a:lnTo>
                    <a:pt x="388" y="456"/>
                  </a:lnTo>
                  <a:lnTo>
                    <a:pt x="388" y="463"/>
                  </a:lnTo>
                  <a:lnTo>
                    <a:pt x="386" y="468"/>
                  </a:lnTo>
                  <a:lnTo>
                    <a:pt x="383" y="468"/>
                  </a:lnTo>
                  <a:lnTo>
                    <a:pt x="383" y="470"/>
                  </a:lnTo>
                  <a:lnTo>
                    <a:pt x="367" y="465"/>
                  </a:lnTo>
                  <a:lnTo>
                    <a:pt x="367" y="463"/>
                  </a:lnTo>
                  <a:lnTo>
                    <a:pt x="361" y="461"/>
                  </a:lnTo>
                  <a:lnTo>
                    <a:pt x="361" y="460"/>
                  </a:lnTo>
                  <a:lnTo>
                    <a:pt x="357" y="458"/>
                  </a:lnTo>
                  <a:lnTo>
                    <a:pt x="359" y="453"/>
                  </a:lnTo>
                  <a:lnTo>
                    <a:pt x="323" y="443"/>
                  </a:lnTo>
                  <a:lnTo>
                    <a:pt x="282" y="431"/>
                  </a:lnTo>
                  <a:lnTo>
                    <a:pt x="255" y="422"/>
                  </a:lnTo>
                  <a:lnTo>
                    <a:pt x="262" y="407"/>
                  </a:lnTo>
                  <a:lnTo>
                    <a:pt x="260" y="395"/>
                  </a:lnTo>
                  <a:lnTo>
                    <a:pt x="272" y="386"/>
                  </a:lnTo>
                  <a:lnTo>
                    <a:pt x="275" y="354"/>
                  </a:lnTo>
                  <a:lnTo>
                    <a:pt x="291" y="374"/>
                  </a:lnTo>
                  <a:lnTo>
                    <a:pt x="294" y="369"/>
                  </a:lnTo>
                  <a:lnTo>
                    <a:pt x="292" y="361"/>
                  </a:lnTo>
                  <a:lnTo>
                    <a:pt x="299" y="361"/>
                  </a:lnTo>
                  <a:lnTo>
                    <a:pt x="303" y="368"/>
                  </a:lnTo>
                  <a:lnTo>
                    <a:pt x="308" y="369"/>
                  </a:lnTo>
                  <a:lnTo>
                    <a:pt x="326" y="364"/>
                  </a:lnTo>
                  <a:lnTo>
                    <a:pt x="340" y="383"/>
                  </a:lnTo>
                  <a:lnTo>
                    <a:pt x="345" y="385"/>
                  </a:lnTo>
                  <a:lnTo>
                    <a:pt x="333" y="359"/>
                  </a:lnTo>
                  <a:lnTo>
                    <a:pt x="316" y="357"/>
                  </a:lnTo>
                  <a:lnTo>
                    <a:pt x="306" y="349"/>
                  </a:lnTo>
                  <a:lnTo>
                    <a:pt x="311" y="335"/>
                  </a:lnTo>
                  <a:lnTo>
                    <a:pt x="350" y="347"/>
                  </a:lnTo>
                  <a:lnTo>
                    <a:pt x="366" y="352"/>
                  </a:lnTo>
                  <a:close/>
                  <a:moveTo>
                    <a:pt x="957" y="438"/>
                  </a:moveTo>
                  <a:lnTo>
                    <a:pt x="953" y="441"/>
                  </a:lnTo>
                  <a:lnTo>
                    <a:pt x="946" y="438"/>
                  </a:lnTo>
                  <a:lnTo>
                    <a:pt x="940" y="441"/>
                  </a:lnTo>
                  <a:lnTo>
                    <a:pt x="931" y="441"/>
                  </a:lnTo>
                  <a:lnTo>
                    <a:pt x="929" y="443"/>
                  </a:lnTo>
                  <a:lnTo>
                    <a:pt x="931" y="450"/>
                  </a:lnTo>
                  <a:lnTo>
                    <a:pt x="929" y="456"/>
                  </a:lnTo>
                  <a:lnTo>
                    <a:pt x="929" y="460"/>
                  </a:lnTo>
                  <a:lnTo>
                    <a:pt x="928" y="465"/>
                  </a:lnTo>
                  <a:lnTo>
                    <a:pt x="931" y="472"/>
                  </a:lnTo>
                  <a:lnTo>
                    <a:pt x="936" y="473"/>
                  </a:lnTo>
                  <a:lnTo>
                    <a:pt x="941" y="472"/>
                  </a:lnTo>
                  <a:lnTo>
                    <a:pt x="948" y="472"/>
                  </a:lnTo>
                  <a:lnTo>
                    <a:pt x="962" y="473"/>
                  </a:lnTo>
                  <a:lnTo>
                    <a:pt x="969" y="470"/>
                  </a:lnTo>
                  <a:lnTo>
                    <a:pt x="972" y="470"/>
                  </a:lnTo>
                  <a:lnTo>
                    <a:pt x="977" y="468"/>
                  </a:lnTo>
                  <a:lnTo>
                    <a:pt x="981" y="463"/>
                  </a:lnTo>
                  <a:lnTo>
                    <a:pt x="986" y="460"/>
                  </a:lnTo>
                  <a:lnTo>
                    <a:pt x="992" y="461"/>
                  </a:lnTo>
                  <a:lnTo>
                    <a:pt x="998" y="468"/>
                  </a:lnTo>
                  <a:lnTo>
                    <a:pt x="1001" y="468"/>
                  </a:lnTo>
                  <a:lnTo>
                    <a:pt x="1008" y="470"/>
                  </a:lnTo>
                  <a:lnTo>
                    <a:pt x="1011" y="467"/>
                  </a:lnTo>
                  <a:lnTo>
                    <a:pt x="1013" y="468"/>
                  </a:lnTo>
                  <a:lnTo>
                    <a:pt x="1015" y="473"/>
                  </a:lnTo>
                  <a:lnTo>
                    <a:pt x="1018" y="475"/>
                  </a:lnTo>
                  <a:lnTo>
                    <a:pt x="1018" y="482"/>
                  </a:lnTo>
                  <a:lnTo>
                    <a:pt x="1025" y="491"/>
                  </a:lnTo>
                  <a:lnTo>
                    <a:pt x="1028" y="492"/>
                  </a:lnTo>
                  <a:lnTo>
                    <a:pt x="1032" y="497"/>
                  </a:lnTo>
                  <a:lnTo>
                    <a:pt x="1033" y="502"/>
                  </a:lnTo>
                  <a:lnTo>
                    <a:pt x="1032" y="508"/>
                  </a:lnTo>
                  <a:lnTo>
                    <a:pt x="1032" y="511"/>
                  </a:lnTo>
                  <a:lnTo>
                    <a:pt x="1033" y="513"/>
                  </a:lnTo>
                  <a:lnTo>
                    <a:pt x="1032" y="518"/>
                  </a:lnTo>
                  <a:lnTo>
                    <a:pt x="1039" y="518"/>
                  </a:lnTo>
                  <a:lnTo>
                    <a:pt x="1044" y="521"/>
                  </a:lnTo>
                  <a:lnTo>
                    <a:pt x="1052" y="521"/>
                  </a:lnTo>
                  <a:lnTo>
                    <a:pt x="1051" y="526"/>
                  </a:lnTo>
                  <a:lnTo>
                    <a:pt x="1047" y="533"/>
                  </a:lnTo>
                  <a:lnTo>
                    <a:pt x="1051" y="537"/>
                  </a:lnTo>
                  <a:lnTo>
                    <a:pt x="1052" y="542"/>
                  </a:lnTo>
                  <a:lnTo>
                    <a:pt x="1052" y="552"/>
                  </a:lnTo>
                  <a:lnTo>
                    <a:pt x="1052" y="559"/>
                  </a:lnTo>
                  <a:lnTo>
                    <a:pt x="1054" y="566"/>
                  </a:lnTo>
                  <a:lnTo>
                    <a:pt x="1049" y="576"/>
                  </a:lnTo>
                  <a:lnTo>
                    <a:pt x="1045" y="578"/>
                  </a:lnTo>
                  <a:lnTo>
                    <a:pt x="1049" y="581"/>
                  </a:lnTo>
                  <a:lnTo>
                    <a:pt x="1051" y="593"/>
                  </a:lnTo>
                  <a:lnTo>
                    <a:pt x="1052" y="596"/>
                  </a:lnTo>
                  <a:lnTo>
                    <a:pt x="1054" y="610"/>
                  </a:lnTo>
                  <a:lnTo>
                    <a:pt x="1059" y="620"/>
                  </a:lnTo>
                  <a:lnTo>
                    <a:pt x="1059" y="625"/>
                  </a:lnTo>
                  <a:lnTo>
                    <a:pt x="1068" y="627"/>
                  </a:lnTo>
                  <a:lnTo>
                    <a:pt x="1073" y="634"/>
                  </a:lnTo>
                  <a:lnTo>
                    <a:pt x="1081" y="642"/>
                  </a:lnTo>
                  <a:lnTo>
                    <a:pt x="1083" y="649"/>
                  </a:lnTo>
                  <a:lnTo>
                    <a:pt x="1083" y="656"/>
                  </a:lnTo>
                  <a:lnTo>
                    <a:pt x="1086" y="666"/>
                  </a:lnTo>
                  <a:lnTo>
                    <a:pt x="1085" y="673"/>
                  </a:lnTo>
                  <a:lnTo>
                    <a:pt x="1073" y="683"/>
                  </a:lnTo>
                  <a:lnTo>
                    <a:pt x="1071" y="689"/>
                  </a:lnTo>
                  <a:lnTo>
                    <a:pt x="1054" y="706"/>
                  </a:lnTo>
                  <a:lnTo>
                    <a:pt x="1049" y="718"/>
                  </a:lnTo>
                  <a:lnTo>
                    <a:pt x="1090" y="726"/>
                  </a:lnTo>
                  <a:lnTo>
                    <a:pt x="1093" y="735"/>
                  </a:lnTo>
                  <a:lnTo>
                    <a:pt x="1090" y="736"/>
                  </a:lnTo>
                  <a:lnTo>
                    <a:pt x="1090" y="748"/>
                  </a:lnTo>
                  <a:lnTo>
                    <a:pt x="1088" y="752"/>
                  </a:lnTo>
                  <a:lnTo>
                    <a:pt x="1107" y="757"/>
                  </a:lnTo>
                  <a:lnTo>
                    <a:pt x="1109" y="753"/>
                  </a:lnTo>
                  <a:lnTo>
                    <a:pt x="1110" y="750"/>
                  </a:lnTo>
                  <a:lnTo>
                    <a:pt x="1119" y="750"/>
                  </a:lnTo>
                  <a:lnTo>
                    <a:pt x="1129" y="743"/>
                  </a:lnTo>
                  <a:lnTo>
                    <a:pt x="1129" y="747"/>
                  </a:lnTo>
                  <a:lnTo>
                    <a:pt x="1274" y="777"/>
                  </a:lnTo>
                  <a:lnTo>
                    <a:pt x="1271" y="779"/>
                  </a:lnTo>
                  <a:lnTo>
                    <a:pt x="1269" y="786"/>
                  </a:lnTo>
                  <a:lnTo>
                    <a:pt x="1266" y="808"/>
                  </a:lnTo>
                  <a:lnTo>
                    <a:pt x="1262" y="813"/>
                  </a:lnTo>
                  <a:lnTo>
                    <a:pt x="1261" y="825"/>
                  </a:lnTo>
                  <a:lnTo>
                    <a:pt x="1257" y="829"/>
                  </a:lnTo>
                  <a:lnTo>
                    <a:pt x="1255" y="829"/>
                  </a:lnTo>
                  <a:lnTo>
                    <a:pt x="1255" y="830"/>
                  </a:lnTo>
                  <a:lnTo>
                    <a:pt x="1254" y="832"/>
                  </a:lnTo>
                  <a:lnTo>
                    <a:pt x="1252" y="832"/>
                  </a:lnTo>
                  <a:lnTo>
                    <a:pt x="1249" y="837"/>
                  </a:lnTo>
                  <a:lnTo>
                    <a:pt x="1249" y="841"/>
                  </a:lnTo>
                  <a:lnTo>
                    <a:pt x="1245" y="847"/>
                  </a:lnTo>
                  <a:lnTo>
                    <a:pt x="1247" y="851"/>
                  </a:lnTo>
                  <a:lnTo>
                    <a:pt x="1250" y="854"/>
                  </a:lnTo>
                  <a:lnTo>
                    <a:pt x="1252" y="859"/>
                  </a:lnTo>
                  <a:lnTo>
                    <a:pt x="1252" y="863"/>
                  </a:lnTo>
                  <a:lnTo>
                    <a:pt x="1255" y="864"/>
                  </a:lnTo>
                  <a:lnTo>
                    <a:pt x="1261" y="864"/>
                  </a:lnTo>
                  <a:lnTo>
                    <a:pt x="1264" y="864"/>
                  </a:lnTo>
                  <a:lnTo>
                    <a:pt x="1266" y="868"/>
                  </a:lnTo>
                  <a:lnTo>
                    <a:pt x="1267" y="871"/>
                  </a:lnTo>
                  <a:lnTo>
                    <a:pt x="1266" y="876"/>
                  </a:lnTo>
                  <a:lnTo>
                    <a:pt x="1271" y="880"/>
                  </a:lnTo>
                  <a:lnTo>
                    <a:pt x="1276" y="876"/>
                  </a:lnTo>
                  <a:lnTo>
                    <a:pt x="1278" y="880"/>
                  </a:lnTo>
                  <a:lnTo>
                    <a:pt x="1279" y="880"/>
                  </a:lnTo>
                  <a:lnTo>
                    <a:pt x="1284" y="876"/>
                  </a:lnTo>
                  <a:lnTo>
                    <a:pt x="1286" y="871"/>
                  </a:lnTo>
                  <a:lnTo>
                    <a:pt x="1290" y="871"/>
                  </a:lnTo>
                  <a:lnTo>
                    <a:pt x="1293" y="868"/>
                  </a:lnTo>
                  <a:lnTo>
                    <a:pt x="1295" y="863"/>
                  </a:lnTo>
                  <a:lnTo>
                    <a:pt x="1293" y="859"/>
                  </a:lnTo>
                  <a:lnTo>
                    <a:pt x="1295" y="856"/>
                  </a:lnTo>
                  <a:lnTo>
                    <a:pt x="1298" y="856"/>
                  </a:lnTo>
                  <a:lnTo>
                    <a:pt x="1300" y="851"/>
                  </a:lnTo>
                  <a:lnTo>
                    <a:pt x="1308" y="846"/>
                  </a:lnTo>
                  <a:lnTo>
                    <a:pt x="1312" y="846"/>
                  </a:lnTo>
                  <a:lnTo>
                    <a:pt x="1314" y="842"/>
                  </a:lnTo>
                  <a:lnTo>
                    <a:pt x="1319" y="841"/>
                  </a:lnTo>
                  <a:lnTo>
                    <a:pt x="1320" y="846"/>
                  </a:lnTo>
                  <a:lnTo>
                    <a:pt x="1315" y="858"/>
                  </a:lnTo>
                  <a:lnTo>
                    <a:pt x="1315" y="861"/>
                  </a:lnTo>
                  <a:lnTo>
                    <a:pt x="1324" y="861"/>
                  </a:lnTo>
                  <a:lnTo>
                    <a:pt x="1329" y="866"/>
                  </a:lnTo>
                  <a:lnTo>
                    <a:pt x="1334" y="878"/>
                  </a:lnTo>
                  <a:lnTo>
                    <a:pt x="1344" y="899"/>
                  </a:lnTo>
                  <a:lnTo>
                    <a:pt x="1348" y="900"/>
                  </a:lnTo>
                  <a:lnTo>
                    <a:pt x="1351" y="907"/>
                  </a:lnTo>
                  <a:lnTo>
                    <a:pt x="1356" y="912"/>
                  </a:lnTo>
                  <a:lnTo>
                    <a:pt x="1365" y="914"/>
                  </a:lnTo>
                  <a:lnTo>
                    <a:pt x="1372" y="921"/>
                  </a:lnTo>
                  <a:lnTo>
                    <a:pt x="1378" y="924"/>
                  </a:lnTo>
                  <a:lnTo>
                    <a:pt x="1385" y="929"/>
                  </a:lnTo>
                  <a:lnTo>
                    <a:pt x="1389" y="929"/>
                  </a:lnTo>
                  <a:lnTo>
                    <a:pt x="1392" y="924"/>
                  </a:lnTo>
                  <a:lnTo>
                    <a:pt x="1395" y="924"/>
                  </a:lnTo>
                  <a:lnTo>
                    <a:pt x="1395" y="929"/>
                  </a:lnTo>
                  <a:lnTo>
                    <a:pt x="1399" y="933"/>
                  </a:lnTo>
                  <a:lnTo>
                    <a:pt x="1399" y="938"/>
                  </a:lnTo>
                  <a:lnTo>
                    <a:pt x="1402" y="945"/>
                  </a:lnTo>
                  <a:lnTo>
                    <a:pt x="1404" y="953"/>
                  </a:lnTo>
                  <a:lnTo>
                    <a:pt x="1402" y="960"/>
                  </a:lnTo>
                  <a:lnTo>
                    <a:pt x="1404" y="962"/>
                  </a:lnTo>
                  <a:lnTo>
                    <a:pt x="1442" y="970"/>
                  </a:lnTo>
                  <a:lnTo>
                    <a:pt x="1462" y="975"/>
                  </a:lnTo>
                  <a:lnTo>
                    <a:pt x="1467" y="946"/>
                  </a:lnTo>
                  <a:lnTo>
                    <a:pt x="1466" y="946"/>
                  </a:lnTo>
                  <a:lnTo>
                    <a:pt x="1466" y="941"/>
                  </a:lnTo>
                  <a:lnTo>
                    <a:pt x="1471" y="936"/>
                  </a:lnTo>
                  <a:lnTo>
                    <a:pt x="1472" y="934"/>
                  </a:lnTo>
                  <a:lnTo>
                    <a:pt x="1477" y="933"/>
                  </a:lnTo>
                  <a:lnTo>
                    <a:pt x="1481" y="931"/>
                  </a:lnTo>
                  <a:lnTo>
                    <a:pt x="1488" y="936"/>
                  </a:lnTo>
                  <a:lnTo>
                    <a:pt x="1500" y="938"/>
                  </a:lnTo>
                  <a:lnTo>
                    <a:pt x="1505" y="941"/>
                  </a:lnTo>
                  <a:lnTo>
                    <a:pt x="1510" y="941"/>
                  </a:lnTo>
                  <a:lnTo>
                    <a:pt x="1513" y="945"/>
                  </a:lnTo>
                  <a:lnTo>
                    <a:pt x="1520" y="946"/>
                  </a:lnTo>
                  <a:lnTo>
                    <a:pt x="1524" y="940"/>
                  </a:lnTo>
                  <a:lnTo>
                    <a:pt x="1525" y="934"/>
                  </a:lnTo>
                  <a:lnTo>
                    <a:pt x="1532" y="933"/>
                  </a:lnTo>
                  <a:lnTo>
                    <a:pt x="1536" y="931"/>
                  </a:lnTo>
                  <a:lnTo>
                    <a:pt x="1539" y="931"/>
                  </a:lnTo>
                  <a:lnTo>
                    <a:pt x="1539" y="934"/>
                  </a:lnTo>
                  <a:lnTo>
                    <a:pt x="1541" y="936"/>
                  </a:lnTo>
                  <a:lnTo>
                    <a:pt x="1549" y="938"/>
                  </a:lnTo>
                  <a:lnTo>
                    <a:pt x="1553" y="941"/>
                  </a:lnTo>
                  <a:lnTo>
                    <a:pt x="1558" y="940"/>
                  </a:lnTo>
                  <a:lnTo>
                    <a:pt x="1561" y="941"/>
                  </a:lnTo>
                  <a:lnTo>
                    <a:pt x="1561" y="940"/>
                  </a:lnTo>
                  <a:lnTo>
                    <a:pt x="1566" y="941"/>
                  </a:lnTo>
                  <a:lnTo>
                    <a:pt x="1571" y="938"/>
                  </a:lnTo>
                  <a:lnTo>
                    <a:pt x="1580" y="940"/>
                  </a:lnTo>
                  <a:lnTo>
                    <a:pt x="1587" y="948"/>
                  </a:lnTo>
                  <a:lnTo>
                    <a:pt x="1588" y="946"/>
                  </a:lnTo>
                  <a:lnTo>
                    <a:pt x="1592" y="946"/>
                  </a:lnTo>
                  <a:lnTo>
                    <a:pt x="1597" y="945"/>
                  </a:lnTo>
                  <a:lnTo>
                    <a:pt x="1602" y="943"/>
                  </a:lnTo>
                  <a:lnTo>
                    <a:pt x="1611" y="946"/>
                  </a:lnTo>
                  <a:lnTo>
                    <a:pt x="1616" y="945"/>
                  </a:lnTo>
                  <a:lnTo>
                    <a:pt x="1623" y="950"/>
                  </a:lnTo>
                  <a:lnTo>
                    <a:pt x="1624" y="950"/>
                  </a:lnTo>
                  <a:lnTo>
                    <a:pt x="1628" y="950"/>
                  </a:lnTo>
                  <a:lnTo>
                    <a:pt x="1628" y="948"/>
                  </a:lnTo>
                  <a:lnTo>
                    <a:pt x="1624" y="946"/>
                  </a:lnTo>
                  <a:lnTo>
                    <a:pt x="1623" y="940"/>
                  </a:lnTo>
                  <a:lnTo>
                    <a:pt x="1624" y="936"/>
                  </a:lnTo>
                  <a:lnTo>
                    <a:pt x="1624" y="933"/>
                  </a:lnTo>
                  <a:lnTo>
                    <a:pt x="1629" y="933"/>
                  </a:lnTo>
                  <a:lnTo>
                    <a:pt x="1631" y="931"/>
                  </a:lnTo>
                  <a:lnTo>
                    <a:pt x="1631" y="928"/>
                  </a:lnTo>
                  <a:lnTo>
                    <a:pt x="1629" y="924"/>
                  </a:lnTo>
                  <a:lnTo>
                    <a:pt x="1629" y="923"/>
                  </a:lnTo>
                  <a:lnTo>
                    <a:pt x="1635" y="921"/>
                  </a:lnTo>
                  <a:lnTo>
                    <a:pt x="1640" y="923"/>
                  </a:lnTo>
                  <a:lnTo>
                    <a:pt x="1641" y="919"/>
                  </a:lnTo>
                  <a:lnTo>
                    <a:pt x="1643" y="917"/>
                  </a:lnTo>
                  <a:lnTo>
                    <a:pt x="1645" y="921"/>
                  </a:lnTo>
                  <a:lnTo>
                    <a:pt x="1648" y="921"/>
                  </a:lnTo>
                  <a:lnTo>
                    <a:pt x="1648" y="926"/>
                  </a:lnTo>
                  <a:lnTo>
                    <a:pt x="1650" y="929"/>
                  </a:lnTo>
                  <a:lnTo>
                    <a:pt x="1653" y="931"/>
                  </a:lnTo>
                  <a:lnTo>
                    <a:pt x="1652" y="936"/>
                  </a:lnTo>
                  <a:lnTo>
                    <a:pt x="1657" y="940"/>
                  </a:lnTo>
                  <a:lnTo>
                    <a:pt x="1657" y="941"/>
                  </a:lnTo>
                  <a:lnTo>
                    <a:pt x="1655" y="943"/>
                  </a:lnTo>
                  <a:lnTo>
                    <a:pt x="1657" y="948"/>
                  </a:lnTo>
                  <a:lnTo>
                    <a:pt x="1660" y="950"/>
                  </a:lnTo>
                  <a:lnTo>
                    <a:pt x="1660" y="953"/>
                  </a:lnTo>
                  <a:lnTo>
                    <a:pt x="1665" y="957"/>
                  </a:lnTo>
                  <a:lnTo>
                    <a:pt x="1665" y="962"/>
                  </a:lnTo>
                  <a:lnTo>
                    <a:pt x="1669" y="965"/>
                  </a:lnTo>
                  <a:lnTo>
                    <a:pt x="1672" y="969"/>
                  </a:lnTo>
                  <a:lnTo>
                    <a:pt x="1660" y="1049"/>
                  </a:lnTo>
                  <a:lnTo>
                    <a:pt x="1648" y="1124"/>
                  </a:lnTo>
                  <a:lnTo>
                    <a:pt x="1643" y="1162"/>
                  </a:lnTo>
                  <a:lnTo>
                    <a:pt x="1635" y="1206"/>
                  </a:lnTo>
                  <a:lnTo>
                    <a:pt x="1573" y="1194"/>
                  </a:lnTo>
                  <a:lnTo>
                    <a:pt x="1580" y="1153"/>
                  </a:lnTo>
                  <a:lnTo>
                    <a:pt x="1553" y="1148"/>
                  </a:lnTo>
                  <a:lnTo>
                    <a:pt x="1554" y="1136"/>
                  </a:lnTo>
                  <a:lnTo>
                    <a:pt x="1529" y="1131"/>
                  </a:lnTo>
                  <a:lnTo>
                    <a:pt x="1529" y="1124"/>
                  </a:lnTo>
                  <a:lnTo>
                    <a:pt x="1522" y="1122"/>
                  </a:lnTo>
                  <a:lnTo>
                    <a:pt x="1522" y="1121"/>
                  </a:lnTo>
                  <a:lnTo>
                    <a:pt x="1474" y="1112"/>
                  </a:lnTo>
                  <a:lnTo>
                    <a:pt x="1479" y="1080"/>
                  </a:lnTo>
                  <a:lnTo>
                    <a:pt x="1459" y="1076"/>
                  </a:lnTo>
                  <a:lnTo>
                    <a:pt x="1455" y="1090"/>
                  </a:lnTo>
                  <a:lnTo>
                    <a:pt x="1442" y="1088"/>
                  </a:lnTo>
                  <a:lnTo>
                    <a:pt x="1440" y="1102"/>
                  </a:lnTo>
                  <a:lnTo>
                    <a:pt x="1425" y="1100"/>
                  </a:lnTo>
                  <a:lnTo>
                    <a:pt x="1423" y="1112"/>
                  </a:lnTo>
                  <a:lnTo>
                    <a:pt x="1421" y="1112"/>
                  </a:lnTo>
                  <a:lnTo>
                    <a:pt x="1419" y="1126"/>
                  </a:lnTo>
                  <a:lnTo>
                    <a:pt x="1413" y="1124"/>
                  </a:lnTo>
                  <a:lnTo>
                    <a:pt x="1406" y="1153"/>
                  </a:lnTo>
                  <a:lnTo>
                    <a:pt x="1378" y="1146"/>
                  </a:lnTo>
                  <a:lnTo>
                    <a:pt x="1370" y="1204"/>
                  </a:lnTo>
                  <a:lnTo>
                    <a:pt x="1375" y="1204"/>
                  </a:lnTo>
                  <a:lnTo>
                    <a:pt x="1373" y="1221"/>
                  </a:lnTo>
                  <a:lnTo>
                    <a:pt x="1366" y="1220"/>
                  </a:lnTo>
                  <a:lnTo>
                    <a:pt x="1365" y="1227"/>
                  </a:lnTo>
                  <a:lnTo>
                    <a:pt x="1366" y="1227"/>
                  </a:lnTo>
                  <a:lnTo>
                    <a:pt x="1372" y="1228"/>
                  </a:lnTo>
                  <a:lnTo>
                    <a:pt x="1370" y="1233"/>
                  </a:lnTo>
                  <a:lnTo>
                    <a:pt x="1392" y="1237"/>
                  </a:lnTo>
                  <a:lnTo>
                    <a:pt x="1384" y="1279"/>
                  </a:lnTo>
                  <a:lnTo>
                    <a:pt x="1411" y="1285"/>
                  </a:lnTo>
                  <a:lnTo>
                    <a:pt x="1411" y="1283"/>
                  </a:lnTo>
                  <a:lnTo>
                    <a:pt x="1426" y="1286"/>
                  </a:lnTo>
                  <a:lnTo>
                    <a:pt x="1430" y="1273"/>
                  </a:lnTo>
                  <a:lnTo>
                    <a:pt x="1447" y="1276"/>
                  </a:lnTo>
                  <a:lnTo>
                    <a:pt x="1450" y="1262"/>
                  </a:lnTo>
                  <a:lnTo>
                    <a:pt x="1459" y="1262"/>
                  </a:lnTo>
                  <a:lnTo>
                    <a:pt x="1462" y="1264"/>
                  </a:lnTo>
                  <a:lnTo>
                    <a:pt x="1467" y="1274"/>
                  </a:lnTo>
                  <a:lnTo>
                    <a:pt x="1469" y="1274"/>
                  </a:lnTo>
                  <a:lnTo>
                    <a:pt x="1471" y="1273"/>
                  </a:lnTo>
                  <a:lnTo>
                    <a:pt x="1472" y="1274"/>
                  </a:lnTo>
                  <a:lnTo>
                    <a:pt x="1471" y="1285"/>
                  </a:lnTo>
                  <a:lnTo>
                    <a:pt x="1467" y="1288"/>
                  </a:lnTo>
                  <a:lnTo>
                    <a:pt x="1466" y="1293"/>
                  </a:lnTo>
                  <a:lnTo>
                    <a:pt x="1471" y="1297"/>
                  </a:lnTo>
                  <a:lnTo>
                    <a:pt x="1474" y="1290"/>
                  </a:lnTo>
                  <a:lnTo>
                    <a:pt x="1483" y="1291"/>
                  </a:lnTo>
                  <a:lnTo>
                    <a:pt x="1483" y="1295"/>
                  </a:lnTo>
                  <a:lnTo>
                    <a:pt x="1484" y="1297"/>
                  </a:lnTo>
                  <a:lnTo>
                    <a:pt x="1484" y="1300"/>
                  </a:lnTo>
                  <a:lnTo>
                    <a:pt x="1488" y="1305"/>
                  </a:lnTo>
                  <a:lnTo>
                    <a:pt x="1505" y="1307"/>
                  </a:lnTo>
                  <a:lnTo>
                    <a:pt x="1503" y="1312"/>
                  </a:lnTo>
                  <a:lnTo>
                    <a:pt x="1515" y="1314"/>
                  </a:lnTo>
                  <a:lnTo>
                    <a:pt x="1520" y="1288"/>
                  </a:lnTo>
                  <a:lnTo>
                    <a:pt x="1522" y="1288"/>
                  </a:lnTo>
                  <a:lnTo>
                    <a:pt x="1539" y="1291"/>
                  </a:lnTo>
                  <a:lnTo>
                    <a:pt x="1539" y="1290"/>
                  </a:lnTo>
                  <a:lnTo>
                    <a:pt x="1541" y="1290"/>
                  </a:lnTo>
                  <a:lnTo>
                    <a:pt x="1541" y="1291"/>
                  </a:lnTo>
                  <a:lnTo>
                    <a:pt x="1556" y="1295"/>
                  </a:lnTo>
                  <a:lnTo>
                    <a:pt x="1558" y="1290"/>
                  </a:lnTo>
                  <a:lnTo>
                    <a:pt x="1556" y="1283"/>
                  </a:lnTo>
                  <a:lnTo>
                    <a:pt x="1553" y="1278"/>
                  </a:lnTo>
                  <a:lnTo>
                    <a:pt x="1554" y="1274"/>
                  </a:lnTo>
                  <a:lnTo>
                    <a:pt x="1554" y="1267"/>
                  </a:lnTo>
                  <a:lnTo>
                    <a:pt x="1561" y="1264"/>
                  </a:lnTo>
                  <a:lnTo>
                    <a:pt x="1588" y="1269"/>
                  </a:lnTo>
                  <a:lnTo>
                    <a:pt x="1590" y="1274"/>
                  </a:lnTo>
                  <a:lnTo>
                    <a:pt x="1595" y="1276"/>
                  </a:lnTo>
                  <a:lnTo>
                    <a:pt x="1602" y="1271"/>
                  </a:lnTo>
                  <a:lnTo>
                    <a:pt x="1604" y="1274"/>
                  </a:lnTo>
                  <a:lnTo>
                    <a:pt x="1604" y="1279"/>
                  </a:lnTo>
                  <a:lnTo>
                    <a:pt x="1599" y="1288"/>
                  </a:lnTo>
                  <a:lnTo>
                    <a:pt x="1600" y="1291"/>
                  </a:lnTo>
                  <a:lnTo>
                    <a:pt x="1604" y="1293"/>
                  </a:lnTo>
                  <a:lnTo>
                    <a:pt x="1611" y="1291"/>
                  </a:lnTo>
                  <a:lnTo>
                    <a:pt x="1614" y="1293"/>
                  </a:lnTo>
                  <a:lnTo>
                    <a:pt x="1619" y="1291"/>
                  </a:lnTo>
                  <a:lnTo>
                    <a:pt x="1623" y="1290"/>
                  </a:lnTo>
                  <a:lnTo>
                    <a:pt x="1609" y="1373"/>
                  </a:lnTo>
                  <a:lnTo>
                    <a:pt x="1554" y="1363"/>
                  </a:lnTo>
                  <a:lnTo>
                    <a:pt x="1483" y="1351"/>
                  </a:lnTo>
                  <a:lnTo>
                    <a:pt x="1476" y="1351"/>
                  </a:lnTo>
                  <a:lnTo>
                    <a:pt x="1375" y="1332"/>
                  </a:lnTo>
                  <a:lnTo>
                    <a:pt x="1249" y="1310"/>
                  </a:lnTo>
                  <a:lnTo>
                    <a:pt x="1221" y="1305"/>
                  </a:lnTo>
                  <a:lnTo>
                    <a:pt x="1131" y="1286"/>
                  </a:lnTo>
                  <a:lnTo>
                    <a:pt x="1156" y="1162"/>
                  </a:lnTo>
                  <a:lnTo>
                    <a:pt x="1107" y="1151"/>
                  </a:lnTo>
                  <a:lnTo>
                    <a:pt x="1110" y="1138"/>
                  </a:lnTo>
                  <a:lnTo>
                    <a:pt x="1112" y="1138"/>
                  </a:lnTo>
                  <a:lnTo>
                    <a:pt x="1114" y="1126"/>
                  </a:lnTo>
                  <a:lnTo>
                    <a:pt x="1107" y="1124"/>
                  </a:lnTo>
                  <a:lnTo>
                    <a:pt x="1103" y="1121"/>
                  </a:lnTo>
                  <a:lnTo>
                    <a:pt x="1097" y="1121"/>
                  </a:lnTo>
                  <a:lnTo>
                    <a:pt x="1092" y="1117"/>
                  </a:lnTo>
                  <a:lnTo>
                    <a:pt x="1085" y="1117"/>
                  </a:lnTo>
                  <a:lnTo>
                    <a:pt x="1076" y="1116"/>
                  </a:lnTo>
                  <a:lnTo>
                    <a:pt x="1074" y="1114"/>
                  </a:lnTo>
                  <a:lnTo>
                    <a:pt x="1074" y="1109"/>
                  </a:lnTo>
                  <a:lnTo>
                    <a:pt x="1068" y="1109"/>
                  </a:lnTo>
                  <a:lnTo>
                    <a:pt x="1064" y="1105"/>
                  </a:lnTo>
                  <a:lnTo>
                    <a:pt x="1061" y="1105"/>
                  </a:lnTo>
                  <a:lnTo>
                    <a:pt x="1059" y="1102"/>
                  </a:lnTo>
                  <a:lnTo>
                    <a:pt x="1057" y="1102"/>
                  </a:lnTo>
                  <a:lnTo>
                    <a:pt x="1052" y="1104"/>
                  </a:lnTo>
                  <a:lnTo>
                    <a:pt x="1052" y="1110"/>
                  </a:lnTo>
                  <a:lnTo>
                    <a:pt x="1047" y="1109"/>
                  </a:lnTo>
                  <a:lnTo>
                    <a:pt x="1044" y="1102"/>
                  </a:lnTo>
                  <a:lnTo>
                    <a:pt x="1040" y="1100"/>
                  </a:lnTo>
                  <a:lnTo>
                    <a:pt x="1037" y="1095"/>
                  </a:lnTo>
                  <a:lnTo>
                    <a:pt x="1033" y="1093"/>
                  </a:lnTo>
                  <a:lnTo>
                    <a:pt x="1033" y="1090"/>
                  </a:lnTo>
                  <a:lnTo>
                    <a:pt x="1030" y="1088"/>
                  </a:lnTo>
                  <a:lnTo>
                    <a:pt x="1028" y="1085"/>
                  </a:lnTo>
                  <a:lnTo>
                    <a:pt x="1030" y="1083"/>
                  </a:lnTo>
                  <a:lnTo>
                    <a:pt x="1030" y="1080"/>
                  </a:lnTo>
                  <a:lnTo>
                    <a:pt x="1025" y="1078"/>
                  </a:lnTo>
                  <a:lnTo>
                    <a:pt x="1023" y="1076"/>
                  </a:lnTo>
                  <a:lnTo>
                    <a:pt x="1020" y="1073"/>
                  </a:lnTo>
                  <a:lnTo>
                    <a:pt x="1013" y="1061"/>
                  </a:lnTo>
                  <a:lnTo>
                    <a:pt x="1013" y="1057"/>
                  </a:lnTo>
                  <a:lnTo>
                    <a:pt x="1015" y="1052"/>
                  </a:lnTo>
                  <a:lnTo>
                    <a:pt x="1011" y="1044"/>
                  </a:lnTo>
                  <a:lnTo>
                    <a:pt x="1001" y="1040"/>
                  </a:lnTo>
                  <a:lnTo>
                    <a:pt x="992" y="1035"/>
                  </a:lnTo>
                  <a:lnTo>
                    <a:pt x="991" y="1027"/>
                  </a:lnTo>
                  <a:lnTo>
                    <a:pt x="987" y="1023"/>
                  </a:lnTo>
                  <a:lnTo>
                    <a:pt x="981" y="1008"/>
                  </a:lnTo>
                  <a:lnTo>
                    <a:pt x="977" y="1005"/>
                  </a:lnTo>
                  <a:lnTo>
                    <a:pt x="977" y="998"/>
                  </a:lnTo>
                  <a:lnTo>
                    <a:pt x="977" y="993"/>
                  </a:lnTo>
                  <a:lnTo>
                    <a:pt x="974" y="984"/>
                  </a:lnTo>
                  <a:lnTo>
                    <a:pt x="967" y="981"/>
                  </a:lnTo>
                  <a:lnTo>
                    <a:pt x="962" y="974"/>
                  </a:lnTo>
                  <a:lnTo>
                    <a:pt x="960" y="967"/>
                  </a:lnTo>
                  <a:lnTo>
                    <a:pt x="953" y="964"/>
                  </a:lnTo>
                  <a:lnTo>
                    <a:pt x="957" y="952"/>
                  </a:lnTo>
                  <a:lnTo>
                    <a:pt x="957" y="943"/>
                  </a:lnTo>
                  <a:lnTo>
                    <a:pt x="960" y="940"/>
                  </a:lnTo>
                  <a:lnTo>
                    <a:pt x="962" y="938"/>
                  </a:lnTo>
                  <a:lnTo>
                    <a:pt x="962" y="936"/>
                  </a:lnTo>
                  <a:lnTo>
                    <a:pt x="965" y="936"/>
                  </a:lnTo>
                  <a:lnTo>
                    <a:pt x="967" y="933"/>
                  </a:lnTo>
                  <a:lnTo>
                    <a:pt x="967" y="928"/>
                  </a:lnTo>
                  <a:lnTo>
                    <a:pt x="970" y="924"/>
                  </a:lnTo>
                  <a:lnTo>
                    <a:pt x="970" y="919"/>
                  </a:lnTo>
                  <a:lnTo>
                    <a:pt x="977" y="912"/>
                  </a:lnTo>
                  <a:lnTo>
                    <a:pt x="974" y="900"/>
                  </a:lnTo>
                  <a:lnTo>
                    <a:pt x="975" y="899"/>
                  </a:lnTo>
                  <a:lnTo>
                    <a:pt x="979" y="899"/>
                  </a:lnTo>
                  <a:lnTo>
                    <a:pt x="986" y="892"/>
                  </a:lnTo>
                  <a:lnTo>
                    <a:pt x="986" y="887"/>
                  </a:lnTo>
                  <a:lnTo>
                    <a:pt x="977" y="882"/>
                  </a:lnTo>
                  <a:lnTo>
                    <a:pt x="979" y="876"/>
                  </a:lnTo>
                  <a:lnTo>
                    <a:pt x="979" y="873"/>
                  </a:lnTo>
                  <a:lnTo>
                    <a:pt x="974" y="871"/>
                  </a:lnTo>
                  <a:lnTo>
                    <a:pt x="970" y="873"/>
                  </a:lnTo>
                  <a:lnTo>
                    <a:pt x="969" y="871"/>
                  </a:lnTo>
                  <a:lnTo>
                    <a:pt x="967" y="866"/>
                  </a:lnTo>
                  <a:lnTo>
                    <a:pt x="965" y="866"/>
                  </a:lnTo>
                  <a:lnTo>
                    <a:pt x="962" y="868"/>
                  </a:lnTo>
                  <a:lnTo>
                    <a:pt x="958" y="868"/>
                  </a:lnTo>
                  <a:lnTo>
                    <a:pt x="955" y="861"/>
                  </a:lnTo>
                  <a:lnTo>
                    <a:pt x="955" y="858"/>
                  </a:lnTo>
                  <a:lnTo>
                    <a:pt x="924" y="851"/>
                  </a:lnTo>
                  <a:lnTo>
                    <a:pt x="926" y="839"/>
                  </a:lnTo>
                  <a:lnTo>
                    <a:pt x="924" y="837"/>
                  </a:lnTo>
                  <a:lnTo>
                    <a:pt x="924" y="835"/>
                  </a:lnTo>
                  <a:lnTo>
                    <a:pt x="922" y="834"/>
                  </a:lnTo>
                  <a:lnTo>
                    <a:pt x="922" y="832"/>
                  </a:lnTo>
                  <a:lnTo>
                    <a:pt x="919" y="830"/>
                  </a:lnTo>
                  <a:lnTo>
                    <a:pt x="919" y="829"/>
                  </a:lnTo>
                  <a:lnTo>
                    <a:pt x="917" y="829"/>
                  </a:lnTo>
                  <a:lnTo>
                    <a:pt x="917" y="825"/>
                  </a:lnTo>
                  <a:lnTo>
                    <a:pt x="875" y="817"/>
                  </a:lnTo>
                  <a:lnTo>
                    <a:pt x="873" y="818"/>
                  </a:lnTo>
                  <a:lnTo>
                    <a:pt x="868" y="817"/>
                  </a:lnTo>
                  <a:lnTo>
                    <a:pt x="868" y="820"/>
                  </a:lnTo>
                  <a:lnTo>
                    <a:pt x="864" y="820"/>
                  </a:lnTo>
                  <a:lnTo>
                    <a:pt x="864" y="824"/>
                  </a:lnTo>
                  <a:lnTo>
                    <a:pt x="861" y="824"/>
                  </a:lnTo>
                  <a:lnTo>
                    <a:pt x="861" y="825"/>
                  </a:lnTo>
                  <a:lnTo>
                    <a:pt x="859" y="825"/>
                  </a:lnTo>
                  <a:lnTo>
                    <a:pt x="858" y="829"/>
                  </a:lnTo>
                  <a:lnTo>
                    <a:pt x="856" y="827"/>
                  </a:lnTo>
                  <a:lnTo>
                    <a:pt x="856" y="832"/>
                  </a:lnTo>
                  <a:lnTo>
                    <a:pt x="852" y="832"/>
                  </a:lnTo>
                  <a:lnTo>
                    <a:pt x="852" y="834"/>
                  </a:lnTo>
                  <a:lnTo>
                    <a:pt x="849" y="834"/>
                  </a:lnTo>
                  <a:lnTo>
                    <a:pt x="849" y="835"/>
                  </a:lnTo>
                  <a:lnTo>
                    <a:pt x="847" y="835"/>
                  </a:lnTo>
                  <a:lnTo>
                    <a:pt x="846" y="839"/>
                  </a:lnTo>
                  <a:lnTo>
                    <a:pt x="840" y="839"/>
                  </a:lnTo>
                  <a:lnTo>
                    <a:pt x="840" y="841"/>
                  </a:lnTo>
                  <a:lnTo>
                    <a:pt x="835" y="841"/>
                  </a:lnTo>
                  <a:lnTo>
                    <a:pt x="829" y="875"/>
                  </a:lnTo>
                  <a:lnTo>
                    <a:pt x="815" y="871"/>
                  </a:lnTo>
                  <a:lnTo>
                    <a:pt x="760" y="856"/>
                  </a:lnTo>
                  <a:lnTo>
                    <a:pt x="757" y="870"/>
                  </a:lnTo>
                  <a:lnTo>
                    <a:pt x="661" y="846"/>
                  </a:lnTo>
                  <a:lnTo>
                    <a:pt x="648" y="842"/>
                  </a:lnTo>
                  <a:lnTo>
                    <a:pt x="636" y="885"/>
                  </a:lnTo>
                  <a:lnTo>
                    <a:pt x="622" y="882"/>
                  </a:lnTo>
                  <a:lnTo>
                    <a:pt x="581" y="871"/>
                  </a:lnTo>
                  <a:lnTo>
                    <a:pt x="584" y="858"/>
                  </a:lnTo>
                  <a:lnTo>
                    <a:pt x="571" y="854"/>
                  </a:lnTo>
                  <a:lnTo>
                    <a:pt x="574" y="839"/>
                  </a:lnTo>
                  <a:lnTo>
                    <a:pt x="531" y="827"/>
                  </a:lnTo>
                  <a:lnTo>
                    <a:pt x="535" y="813"/>
                  </a:lnTo>
                  <a:lnTo>
                    <a:pt x="507" y="806"/>
                  </a:lnTo>
                  <a:lnTo>
                    <a:pt x="516" y="779"/>
                  </a:lnTo>
                  <a:lnTo>
                    <a:pt x="502" y="776"/>
                  </a:lnTo>
                  <a:lnTo>
                    <a:pt x="513" y="735"/>
                  </a:lnTo>
                  <a:lnTo>
                    <a:pt x="526" y="738"/>
                  </a:lnTo>
                  <a:lnTo>
                    <a:pt x="530" y="724"/>
                  </a:lnTo>
                  <a:lnTo>
                    <a:pt x="548" y="730"/>
                  </a:lnTo>
                  <a:lnTo>
                    <a:pt x="552" y="716"/>
                  </a:lnTo>
                  <a:lnTo>
                    <a:pt x="603" y="728"/>
                  </a:lnTo>
                  <a:lnTo>
                    <a:pt x="610" y="699"/>
                  </a:lnTo>
                  <a:lnTo>
                    <a:pt x="610" y="690"/>
                  </a:lnTo>
                  <a:lnTo>
                    <a:pt x="613" y="690"/>
                  </a:lnTo>
                  <a:lnTo>
                    <a:pt x="613" y="687"/>
                  </a:lnTo>
                  <a:lnTo>
                    <a:pt x="612" y="682"/>
                  </a:lnTo>
                  <a:lnTo>
                    <a:pt x="607" y="678"/>
                  </a:lnTo>
                  <a:lnTo>
                    <a:pt x="608" y="675"/>
                  </a:lnTo>
                  <a:lnTo>
                    <a:pt x="610" y="675"/>
                  </a:lnTo>
                  <a:lnTo>
                    <a:pt x="610" y="673"/>
                  </a:lnTo>
                  <a:lnTo>
                    <a:pt x="608" y="672"/>
                  </a:lnTo>
                  <a:lnTo>
                    <a:pt x="608" y="668"/>
                  </a:lnTo>
                  <a:lnTo>
                    <a:pt x="608" y="666"/>
                  </a:lnTo>
                  <a:lnTo>
                    <a:pt x="612" y="646"/>
                  </a:lnTo>
                  <a:lnTo>
                    <a:pt x="610" y="641"/>
                  </a:lnTo>
                  <a:lnTo>
                    <a:pt x="586" y="634"/>
                  </a:lnTo>
                  <a:lnTo>
                    <a:pt x="588" y="631"/>
                  </a:lnTo>
                  <a:lnTo>
                    <a:pt x="588" y="629"/>
                  </a:lnTo>
                  <a:lnTo>
                    <a:pt x="579" y="620"/>
                  </a:lnTo>
                  <a:lnTo>
                    <a:pt x="576" y="615"/>
                  </a:lnTo>
                  <a:lnTo>
                    <a:pt x="569" y="610"/>
                  </a:lnTo>
                  <a:lnTo>
                    <a:pt x="560" y="608"/>
                  </a:lnTo>
                  <a:lnTo>
                    <a:pt x="559" y="605"/>
                  </a:lnTo>
                  <a:lnTo>
                    <a:pt x="560" y="596"/>
                  </a:lnTo>
                  <a:lnTo>
                    <a:pt x="559" y="595"/>
                  </a:lnTo>
                  <a:lnTo>
                    <a:pt x="567" y="591"/>
                  </a:lnTo>
                  <a:lnTo>
                    <a:pt x="569" y="593"/>
                  </a:lnTo>
                  <a:lnTo>
                    <a:pt x="571" y="593"/>
                  </a:lnTo>
                  <a:lnTo>
                    <a:pt x="572" y="591"/>
                  </a:lnTo>
                  <a:lnTo>
                    <a:pt x="572" y="590"/>
                  </a:lnTo>
                  <a:lnTo>
                    <a:pt x="574" y="590"/>
                  </a:lnTo>
                  <a:lnTo>
                    <a:pt x="576" y="586"/>
                  </a:lnTo>
                  <a:lnTo>
                    <a:pt x="579" y="586"/>
                  </a:lnTo>
                  <a:lnTo>
                    <a:pt x="581" y="583"/>
                  </a:lnTo>
                  <a:lnTo>
                    <a:pt x="584" y="583"/>
                  </a:lnTo>
                  <a:lnTo>
                    <a:pt x="584" y="579"/>
                  </a:lnTo>
                  <a:lnTo>
                    <a:pt x="588" y="576"/>
                  </a:lnTo>
                  <a:lnTo>
                    <a:pt x="586" y="574"/>
                  </a:lnTo>
                  <a:lnTo>
                    <a:pt x="593" y="564"/>
                  </a:lnTo>
                  <a:lnTo>
                    <a:pt x="588" y="561"/>
                  </a:lnTo>
                  <a:lnTo>
                    <a:pt x="586" y="557"/>
                  </a:lnTo>
                  <a:lnTo>
                    <a:pt x="586" y="554"/>
                  </a:lnTo>
                  <a:lnTo>
                    <a:pt x="589" y="550"/>
                  </a:lnTo>
                  <a:lnTo>
                    <a:pt x="589" y="542"/>
                  </a:lnTo>
                  <a:lnTo>
                    <a:pt x="596" y="538"/>
                  </a:lnTo>
                  <a:lnTo>
                    <a:pt x="615" y="535"/>
                  </a:lnTo>
                  <a:lnTo>
                    <a:pt x="620" y="533"/>
                  </a:lnTo>
                  <a:lnTo>
                    <a:pt x="625" y="532"/>
                  </a:lnTo>
                  <a:lnTo>
                    <a:pt x="630" y="535"/>
                  </a:lnTo>
                  <a:lnTo>
                    <a:pt x="637" y="543"/>
                  </a:lnTo>
                  <a:lnTo>
                    <a:pt x="642" y="547"/>
                  </a:lnTo>
                  <a:lnTo>
                    <a:pt x="663" y="547"/>
                  </a:lnTo>
                  <a:lnTo>
                    <a:pt x="671" y="549"/>
                  </a:lnTo>
                  <a:lnTo>
                    <a:pt x="678" y="543"/>
                  </a:lnTo>
                  <a:lnTo>
                    <a:pt x="689" y="543"/>
                  </a:lnTo>
                  <a:lnTo>
                    <a:pt x="699" y="540"/>
                  </a:lnTo>
                  <a:lnTo>
                    <a:pt x="712" y="540"/>
                  </a:lnTo>
                  <a:lnTo>
                    <a:pt x="721" y="508"/>
                  </a:lnTo>
                  <a:lnTo>
                    <a:pt x="729" y="480"/>
                  </a:lnTo>
                  <a:lnTo>
                    <a:pt x="728" y="480"/>
                  </a:lnTo>
                  <a:lnTo>
                    <a:pt x="741" y="424"/>
                  </a:lnTo>
                  <a:lnTo>
                    <a:pt x="745" y="414"/>
                  </a:lnTo>
                  <a:lnTo>
                    <a:pt x="753" y="415"/>
                  </a:lnTo>
                  <a:lnTo>
                    <a:pt x="765" y="415"/>
                  </a:lnTo>
                  <a:lnTo>
                    <a:pt x="770" y="417"/>
                  </a:lnTo>
                  <a:lnTo>
                    <a:pt x="774" y="417"/>
                  </a:lnTo>
                  <a:lnTo>
                    <a:pt x="789" y="409"/>
                  </a:lnTo>
                  <a:lnTo>
                    <a:pt x="793" y="412"/>
                  </a:lnTo>
                  <a:lnTo>
                    <a:pt x="794" y="417"/>
                  </a:lnTo>
                  <a:lnTo>
                    <a:pt x="803" y="419"/>
                  </a:lnTo>
                  <a:lnTo>
                    <a:pt x="805" y="410"/>
                  </a:lnTo>
                  <a:lnTo>
                    <a:pt x="811" y="383"/>
                  </a:lnTo>
                  <a:lnTo>
                    <a:pt x="854" y="393"/>
                  </a:lnTo>
                  <a:lnTo>
                    <a:pt x="870" y="337"/>
                  </a:lnTo>
                  <a:lnTo>
                    <a:pt x="981" y="364"/>
                  </a:lnTo>
                  <a:lnTo>
                    <a:pt x="967" y="421"/>
                  </a:lnTo>
                  <a:lnTo>
                    <a:pt x="965" y="427"/>
                  </a:lnTo>
                  <a:lnTo>
                    <a:pt x="960" y="431"/>
                  </a:lnTo>
                  <a:lnTo>
                    <a:pt x="962" y="432"/>
                  </a:lnTo>
                  <a:lnTo>
                    <a:pt x="957" y="434"/>
                  </a:lnTo>
                  <a:lnTo>
                    <a:pt x="957" y="438"/>
                  </a:lnTo>
                  <a:close/>
                  <a:moveTo>
                    <a:pt x="811" y="542"/>
                  </a:moveTo>
                  <a:lnTo>
                    <a:pt x="798" y="545"/>
                  </a:lnTo>
                  <a:lnTo>
                    <a:pt x="794" y="545"/>
                  </a:lnTo>
                  <a:lnTo>
                    <a:pt x="781" y="540"/>
                  </a:lnTo>
                  <a:lnTo>
                    <a:pt x="772" y="540"/>
                  </a:lnTo>
                  <a:lnTo>
                    <a:pt x="765" y="540"/>
                  </a:lnTo>
                  <a:lnTo>
                    <a:pt x="752" y="590"/>
                  </a:lnTo>
                  <a:lnTo>
                    <a:pt x="772" y="596"/>
                  </a:lnTo>
                  <a:lnTo>
                    <a:pt x="769" y="610"/>
                  </a:lnTo>
                  <a:lnTo>
                    <a:pt x="781" y="612"/>
                  </a:lnTo>
                  <a:lnTo>
                    <a:pt x="764" y="682"/>
                  </a:lnTo>
                  <a:lnTo>
                    <a:pt x="762" y="682"/>
                  </a:lnTo>
                  <a:lnTo>
                    <a:pt x="759" y="695"/>
                  </a:lnTo>
                  <a:lnTo>
                    <a:pt x="832" y="713"/>
                  </a:lnTo>
                  <a:lnTo>
                    <a:pt x="835" y="714"/>
                  </a:lnTo>
                  <a:lnTo>
                    <a:pt x="840" y="719"/>
                  </a:lnTo>
                  <a:lnTo>
                    <a:pt x="849" y="719"/>
                  </a:lnTo>
                  <a:lnTo>
                    <a:pt x="856" y="724"/>
                  </a:lnTo>
                  <a:lnTo>
                    <a:pt x="861" y="726"/>
                  </a:lnTo>
                  <a:lnTo>
                    <a:pt x="866" y="721"/>
                  </a:lnTo>
                  <a:lnTo>
                    <a:pt x="871" y="719"/>
                  </a:lnTo>
                  <a:lnTo>
                    <a:pt x="880" y="716"/>
                  </a:lnTo>
                  <a:lnTo>
                    <a:pt x="883" y="719"/>
                  </a:lnTo>
                  <a:lnTo>
                    <a:pt x="883" y="723"/>
                  </a:lnTo>
                  <a:lnTo>
                    <a:pt x="890" y="726"/>
                  </a:lnTo>
                  <a:lnTo>
                    <a:pt x="904" y="728"/>
                  </a:lnTo>
                  <a:lnTo>
                    <a:pt x="904" y="723"/>
                  </a:lnTo>
                  <a:lnTo>
                    <a:pt x="907" y="721"/>
                  </a:lnTo>
                  <a:lnTo>
                    <a:pt x="911" y="721"/>
                  </a:lnTo>
                  <a:lnTo>
                    <a:pt x="916" y="733"/>
                  </a:lnTo>
                  <a:lnTo>
                    <a:pt x="940" y="738"/>
                  </a:lnTo>
                  <a:lnTo>
                    <a:pt x="943" y="726"/>
                  </a:lnTo>
                  <a:lnTo>
                    <a:pt x="979" y="733"/>
                  </a:lnTo>
                  <a:lnTo>
                    <a:pt x="982" y="719"/>
                  </a:lnTo>
                  <a:lnTo>
                    <a:pt x="955" y="713"/>
                  </a:lnTo>
                  <a:lnTo>
                    <a:pt x="957" y="706"/>
                  </a:lnTo>
                  <a:lnTo>
                    <a:pt x="953" y="704"/>
                  </a:lnTo>
                  <a:lnTo>
                    <a:pt x="955" y="697"/>
                  </a:lnTo>
                  <a:lnTo>
                    <a:pt x="953" y="695"/>
                  </a:lnTo>
                  <a:lnTo>
                    <a:pt x="953" y="690"/>
                  </a:lnTo>
                  <a:lnTo>
                    <a:pt x="951" y="690"/>
                  </a:lnTo>
                  <a:lnTo>
                    <a:pt x="951" y="689"/>
                  </a:lnTo>
                  <a:lnTo>
                    <a:pt x="950" y="687"/>
                  </a:lnTo>
                  <a:lnTo>
                    <a:pt x="950" y="683"/>
                  </a:lnTo>
                  <a:lnTo>
                    <a:pt x="945" y="682"/>
                  </a:lnTo>
                  <a:lnTo>
                    <a:pt x="945" y="677"/>
                  </a:lnTo>
                  <a:lnTo>
                    <a:pt x="943" y="677"/>
                  </a:lnTo>
                  <a:lnTo>
                    <a:pt x="945" y="666"/>
                  </a:lnTo>
                  <a:lnTo>
                    <a:pt x="943" y="666"/>
                  </a:lnTo>
                  <a:lnTo>
                    <a:pt x="945" y="651"/>
                  </a:lnTo>
                  <a:lnTo>
                    <a:pt x="941" y="649"/>
                  </a:lnTo>
                  <a:lnTo>
                    <a:pt x="945" y="634"/>
                  </a:lnTo>
                  <a:lnTo>
                    <a:pt x="943" y="634"/>
                  </a:lnTo>
                  <a:lnTo>
                    <a:pt x="943" y="627"/>
                  </a:lnTo>
                  <a:lnTo>
                    <a:pt x="941" y="625"/>
                  </a:lnTo>
                  <a:lnTo>
                    <a:pt x="943" y="622"/>
                  </a:lnTo>
                  <a:lnTo>
                    <a:pt x="941" y="622"/>
                  </a:lnTo>
                  <a:lnTo>
                    <a:pt x="943" y="608"/>
                  </a:lnTo>
                  <a:lnTo>
                    <a:pt x="948" y="608"/>
                  </a:lnTo>
                  <a:lnTo>
                    <a:pt x="951" y="595"/>
                  </a:lnTo>
                  <a:lnTo>
                    <a:pt x="926" y="590"/>
                  </a:lnTo>
                  <a:lnTo>
                    <a:pt x="931" y="566"/>
                  </a:lnTo>
                  <a:lnTo>
                    <a:pt x="929" y="564"/>
                  </a:lnTo>
                  <a:lnTo>
                    <a:pt x="818" y="538"/>
                  </a:lnTo>
                  <a:lnTo>
                    <a:pt x="811" y="542"/>
                  </a:lnTo>
                  <a:close/>
                  <a:moveTo>
                    <a:pt x="665" y="257"/>
                  </a:moveTo>
                  <a:lnTo>
                    <a:pt x="671" y="262"/>
                  </a:lnTo>
                  <a:lnTo>
                    <a:pt x="677" y="262"/>
                  </a:lnTo>
                  <a:lnTo>
                    <a:pt x="687" y="277"/>
                  </a:lnTo>
                  <a:lnTo>
                    <a:pt x="694" y="279"/>
                  </a:lnTo>
                  <a:lnTo>
                    <a:pt x="697" y="284"/>
                  </a:lnTo>
                  <a:lnTo>
                    <a:pt x="697" y="286"/>
                  </a:lnTo>
                  <a:lnTo>
                    <a:pt x="700" y="286"/>
                  </a:lnTo>
                  <a:lnTo>
                    <a:pt x="704" y="284"/>
                  </a:lnTo>
                  <a:lnTo>
                    <a:pt x="716" y="299"/>
                  </a:lnTo>
                  <a:lnTo>
                    <a:pt x="747" y="308"/>
                  </a:lnTo>
                  <a:lnTo>
                    <a:pt x="748" y="313"/>
                  </a:lnTo>
                  <a:lnTo>
                    <a:pt x="755" y="315"/>
                  </a:lnTo>
                  <a:lnTo>
                    <a:pt x="752" y="323"/>
                  </a:lnTo>
                  <a:lnTo>
                    <a:pt x="752" y="330"/>
                  </a:lnTo>
                  <a:lnTo>
                    <a:pt x="745" y="339"/>
                  </a:lnTo>
                  <a:lnTo>
                    <a:pt x="747" y="344"/>
                  </a:lnTo>
                  <a:lnTo>
                    <a:pt x="747" y="356"/>
                  </a:lnTo>
                  <a:lnTo>
                    <a:pt x="748" y="362"/>
                  </a:lnTo>
                  <a:lnTo>
                    <a:pt x="745" y="373"/>
                  </a:lnTo>
                  <a:lnTo>
                    <a:pt x="747" y="385"/>
                  </a:lnTo>
                  <a:lnTo>
                    <a:pt x="738" y="393"/>
                  </a:lnTo>
                  <a:lnTo>
                    <a:pt x="680" y="378"/>
                  </a:lnTo>
                  <a:lnTo>
                    <a:pt x="683" y="364"/>
                  </a:lnTo>
                  <a:lnTo>
                    <a:pt x="671" y="361"/>
                  </a:lnTo>
                  <a:lnTo>
                    <a:pt x="673" y="347"/>
                  </a:lnTo>
                  <a:lnTo>
                    <a:pt x="629" y="335"/>
                  </a:lnTo>
                  <a:lnTo>
                    <a:pt x="627" y="330"/>
                  </a:lnTo>
                  <a:lnTo>
                    <a:pt x="625" y="325"/>
                  </a:lnTo>
                  <a:lnTo>
                    <a:pt x="625" y="321"/>
                  </a:lnTo>
                  <a:lnTo>
                    <a:pt x="620" y="310"/>
                  </a:lnTo>
                  <a:lnTo>
                    <a:pt x="610" y="299"/>
                  </a:lnTo>
                  <a:lnTo>
                    <a:pt x="605" y="301"/>
                  </a:lnTo>
                  <a:lnTo>
                    <a:pt x="601" y="299"/>
                  </a:lnTo>
                  <a:lnTo>
                    <a:pt x="598" y="299"/>
                  </a:lnTo>
                  <a:lnTo>
                    <a:pt x="598" y="296"/>
                  </a:lnTo>
                  <a:lnTo>
                    <a:pt x="598" y="292"/>
                  </a:lnTo>
                  <a:lnTo>
                    <a:pt x="601" y="289"/>
                  </a:lnTo>
                  <a:lnTo>
                    <a:pt x="603" y="289"/>
                  </a:lnTo>
                  <a:lnTo>
                    <a:pt x="608" y="291"/>
                  </a:lnTo>
                  <a:lnTo>
                    <a:pt x="610" y="291"/>
                  </a:lnTo>
                  <a:lnTo>
                    <a:pt x="612" y="282"/>
                  </a:lnTo>
                  <a:lnTo>
                    <a:pt x="608" y="275"/>
                  </a:lnTo>
                  <a:lnTo>
                    <a:pt x="612" y="272"/>
                  </a:lnTo>
                  <a:lnTo>
                    <a:pt x="612" y="269"/>
                  </a:lnTo>
                  <a:lnTo>
                    <a:pt x="603" y="262"/>
                  </a:lnTo>
                  <a:lnTo>
                    <a:pt x="603" y="255"/>
                  </a:lnTo>
                  <a:lnTo>
                    <a:pt x="603" y="251"/>
                  </a:lnTo>
                  <a:lnTo>
                    <a:pt x="605" y="250"/>
                  </a:lnTo>
                  <a:lnTo>
                    <a:pt x="617" y="239"/>
                  </a:lnTo>
                  <a:lnTo>
                    <a:pt x="625" y="234"/>
                  </a:lnTo>
                  <a:lnTo>
                    <a:pt x="637" y="228"/>
                  </a:lnTo>
                  <a:lnTo>
                    <a:pt x="646" y="222"/>
                  </a:lnTo>
                  <a:lnTo>
                    <a:pt x="649" y="224"/>
                  </a:lnTo>
                  <a:lnTo>
                    <a:pt x="653" y="228"/>
                  </a:lnTo>
                  <a:lnTo>
                    <a:pt x="653" y="233"/>
                  </a:lnTo>
                  <a:lnTo>
                    <a:pt x="654" y="236"/>
                  </a:lnTo>
                  <a:lnTo>
                    <a:pt x="658" y="239"/>
                  </a:lnTo>
                  <a:lnTo>
                    <a:pt x="665" y="257"/>
                  </a:lnTo>
                  <a:close/>
                  <a:moveTo>
                    <a:pt x="485" y="26"/>
                  </a:moveTo>
                  <a:lnTo>
                    <a:pt x="489" y="35"/>
                  </a:lnTo>
                  <a:lnTo>
                    <a:pt x="477" y="24"/>
                  </a:lnTo>
                  <a:lnTo>
                    <a:pt x="472" y="16"/>
                  </a:lnTo>
                  <a:lnTo>
                    <a:pt x="473" y="9"/>
                  </a:lnTo>
                  <a:lnTo>
                    <a:pt x="478" y="0"/>
                  </a:lnTo>
                  <a:lnTo>
                    <a:pt x="482" y="4"/>
                  </a:lnTo>
                  <a:lnTo>
                    <a:pt x="489" y="16"/>
                  </a:lnTo>
                  <a:lnTo>
                    <a:pt x="489" y="19"/>
                  </a:lnTo>
                  <a:lnTo>
                    <a:pt x="492" y="21"/>
                  </a:lnTo>
                  <a:lnTo>
                    <a:pt x="485" y="23"/>
                  </a:lnTo>
                  <a:lnTo>
                    <a:pt x="485" y="26"/>
                  </a:lnTo>
                  <a:close/>
                  <a:moveTo>
                    <a:pt x="1165" y="142"/>
                  </a:moveTo>
                  <a:lnTo>
                    <a:pt x="1153" y="197"/>
                  </a:lnTo>
                  <a:lnTo>
                    <a:pt x="1233" y="214"/>
                  </a:lnTo>
                  <a:lnTo>
                    <a:pt x="1223" y="260"/>
                  </a:lnTo>
                  <a:lnTo>
                    <a:pt x="1214" y="298"/>
                  </a:lnTo>
                  <a:lnTo>
                    <a:pt x="1218" y="299"/>
                  </a:lnTo>
                  <a:lnTo>
                    <a:pt x="1220" y="306"/>
                  </a:lnTo>
                  <a:lnTo>
                    <a:pt x="1225" y="316"/>
                  </a:lnTo>
                  <a:lnTo>
                    <a:pt x="1226" y="321"/>
                  </a:lnTo>
                  <a:lnTo>
                    <a:pt x="1230" y="325"/>
                  </a:lnTo>
                  <a:lnTo>
                    <a:pt x="1232" y="328"/>
                  </a:lnTo>
                  <a:lnTo>
                    <a:pt x="1232" y="337"/>
                  </a:lnTo>
                  <a:lnTo>
                    <a:pt x="1237" y="340"/>
                  </a:lnTo>
                  <a:lnTo>
                    <a:pt x="1237" y="345"/>
                  </a:lnTo>
                  <a:lnTo>
                    <a:pt x="1240" y="349"/>
                  </a:lnTo>
                  <a:lnTo>
                    <a:pt x="1238" y="357"/>
                  </a:lnTo>
                  <a:lnTo>
                    <a:pt x="1242" y="362"/>
                  </a:lnTo>
                  <a:lnTo>
                    <a:pt x="1242" y="368"/>
                  </a:lnTo>
                  <a:lnTo>
                    <a:pt x="1233" y="374"/>
                  </a:lnTo>
                  <a:lnTo>
                    <a:pt x="1238" y="378"/>
                  </a:lnTo>
                  <a:lnTo>
                    <a:pt x="1238" y="383"/>
                  </a:lnTo>
                  <a:lnTo>
                    <a:pt x="1244" y="386"/>
                  </a:lnTo>
                  <a:lnTo>
                    <a:pt x="1242" y="390"/>
                  </a:lnTo>
                  <a:lnTo>
                    <a:pt x="1240" y="390"/>
                  </a:lnTo>
                  <a:lnTo>
                    <a:pt x="1232" y="390"/>
                  </a:lnTo>
                  <a:lnTo>
                    <a:pt x="1230" y="391"/>
                  </a:lnTo>
                  <a:lnTo>
                    <a:pt x="1230" y="393"/>
                  </a:lnTo>
                  <a:lnTo>
                    <a:pt x="1238" y="398"/>
                  </a:lnTo>
                  <a:lnTo>
                    <a:pt x="1240" y="402"/>
                  </a:lnTo>
                  <a:lnTo>
                    <a:pt x="1244" y="405"/>
                  </a:lnTo>
                  <a:lnTo>
                    <a:pt x="1249" y="412"/>
                  </a:lnTo>
                  <a:lnTo>
                    <a:pt x="1250" y="419"/>
                  </a:lnTo>
                  <a:lnTo>
                    <a:pt x="1252" y="421"/>
                  </a:lnTo>
                  <a:lnTo>
                    <a:pt x="1261" y="424"/>
                  </a:lnTo>
                  <a:lnTo>
                    <a:pt x="1262" y="426"/>
                  </a:lnTo>
                  <a:lnTo>
                    <a:pt x="1269" y="429"/>
                  </a:lnTo>
                  <a:lnTo>
                    <a:pt x="1271" y="431"/>
                  </a:lnTo>
                  <a:lnTo>
                    <a:pt x="1271" y="443"/>
                  </a:lnTo>
                  <a:lnTo>
                    <a:pt x="1281" y="453"/>
                  </a:lnTo>
                  <a:lnTo>
                    <a:pt x="1283" y="458"/>
                  </a:lnTo>
                  <a:lnTo>
                    <a:pt x="1284" y="460"/>
                  </a:lnTo>
                  <a:lnTo>
                    <a:pt x="1286" y="465"/>
                  </a:lnTo>
                  <a:lnTo>
                    <a:pt x="1290" y="472"/>
                  </a:lnTo>
                  <a:lnTo>
                    <a:pt x="1291" y="480"/>
                  </a:lnTo>
                  <a:lnTo>
                    <a:pt x="1293" y="482"/>
                  </a:lnTo>
                  <a:lnTo>
                    <a:pt x="1296" y="484"/>
                  </a:lnTo>
                  <a:lnTo>
                    <a:pt x="1300" y="491"/>
                  </a:lnTo>
                  <a:lnTo>
                    <a:pt x="1148" y="460"/>
                  </a:lnTo>
                  <a:lnTo>
                    <a:pt x="1151" y="444"/>
                  </a:lnTo>
                  <a:lnTo>
                    <a:pt x="1165" y="381"/>
                  </a:lnTo>
                  <a:lnTo>
                    <a:pt x="1182" y="304"/>
                  </a:lnTo>
                  <a:lnTo>
                    <a:pt x="1163" y="301"/>
                  </a:lnTo>
                  <a:lnTo>
                    <a:pt x="1167" y="284"/>
                  </a:lnTo>
                  <a:lnTo>
                    <a:pt x="1153" y="280"/>
                  </a:lnTo>
                  <a:lnTo>
                    <a:pt x="1151" y="284"/>
                  </a:lnTo>
                  <a:lnTo>
                    <a:pt x="1107" y="274"/>
                  </a:lnTo>
                  <a:lnTo>
                    <a:pt x="1110" y="262"/>
                  </a:lnTo>
                  <a:lnTo>
                    <a:pt x="1139" y="137"/>
                  </a:lnTo>
                  <a:lnTo>
                    <a:pt x="1165" y="142"/>
                  </a:lnTo>
                  <a:close/>
                </a:path>
              </a:pathLst>
            </a:custGeom>
            <a:solidFill>
              <a:srgbClr val="FC8C58"/>
            </a:solidFill>
            <a:ln w="9525">
              <a:noFill/>
              <a:round/>
              <a:headEnd/>
              <a:tailEnd/>
            </a:ln>
          </p:spPr>
          <p:txBody>
            <a:bodyPr>
              <a:prstTxWarp prst="textNoShape">
                <a:avLst/>
              </a:prstTxWarp>
            </a:bodyPr>
            <a:lstStyle/>
            <a:p>
              <a:endParaRPr lang="en-US"/>
            </a:p>
          </p:txBody>
        </p:sp>
        <p:sp>
          <p:nvSpPr>
            <p:cNvPr id="1186815" name="Freeform 2047"/>
            <p:cNvSpPr>
              <a:spLocks/>
            </p:cNvSpPr>
            <p:nvPr/>
          </p:nvSpPr>
          <p:spPr bwMode="auto">
            <a:xfrm>
              <a:off x="1166" y="2587"/>
              <a:ext cx="10" cy="16"/>
            </a:xfrm>
            <a:custGeom>
              <a:avLst/>
              <a:gdLst/>
              <a:ahLst/>
              <a:cxnLst>
                <a:cxn ang="0">
                  <a:pos x="25" y="41"/>
                </a:cxn>
                <a:cxn ang="0">
                  <a:pos x="15" y="41"/>
                </a:cxn>
                <a:cxn ang="0">
                  <a:pos x="6" y="24"/>
                </a:cxn>
                <a:cxn ang="0">
                  <a:pos x="0" y="0"/>
                </a:cxn>
                <a:cxn ang="0">
                  <a:pos x="3" y="0"/>
                </a:cxn>
                <a:cxn ang="0">
                  <a:pos x="5" y="8"/>
                </a:cxn>
                <a:cxn ang="0">
                  <a:pos x="25" y="41"/>
                </a:cxn>
              </a:cxnLst>
              <a:rect l="0" t="0" r="r" b="b"/>
              <a:pathLst>
                <a:path w="25" h="41">
                  <a:moveTo>
                    <a:pt x="25" y="41"/>
                  </a:moveTo>
                  <a:lnTo>
                    <a:pt x="15" y="41"/>
                  </a:lnTo>
                  <a:lnTo>
                    <a:pt x="6" y="24"/>
                  </a:lnTo>
                  <a:lnTo>
                    <a:pt x="0" y="0"/>
                  </a:lnTo>
                  <a:lnTo>
                    <a:pt x="3" y="0"/>
                  </a:lnTo>
                  <a:lnTo>
                    <a:pt x="5" y="8"/>
                  </a:lnTo>
                  <a:lnTo>
                    <a:pt x="25" y="41"/>
                  </a:lnTo>
                </a:path>
              </a:pathLst>
            </a:custGeom>
            <a:noFill/>
            <a:ln w="3175">
              <a:solidFill>
                <a:srgbClr val="343434"/>
              </a:solidFill>
              <a:prstDash val="solid"/>
              <a:round/>
              <a:headEnd/>
              <a:tailEnd/>
            </a:ln>
          </p:spPr>
          <p:txBody>
            <a:bodyPr>
              <a:prstTxWarp prst="textNoShape">
                <a:avLst/>
              </a:prstTxWarp>
            </a:bodyPr>
            <a:lstStyle/>
            <a:p>
              <a:endParaRPr lang="en-US"/>
            </a:p>
          </p:txBody>
        </p:sp>
        <p:sp>
          <p:nvSpPr>
            <p:cNvPr id="1186816" name="Freeform 2048"/>
            <p:cNvSpPr>
              <a:spLocks/>
            </p:cNvSpPr>
            <p:nvPr/>
          </p:nvSpPr>
          <p:spPr bwMode="auto">
            <a:xfrm>
              <a:off x="1173" y="2557"/>
              <a:ext cx="14" cy="15"/>
            </a:xfrm>
            <a:custGeom>
              <a:avLst/>
              <a:gdLst/>
              <a:ahLst/>
              <a:cxnLst>
                <a:cxn ang="0">
                  <a:pos x="34" y="34"/>
                </a:cxn>
                <a:cxn ang="0">
                  <a:pos x="31" y="38"/>
                </a:cxn>
                <a:cxn ang="0">
                  <a:pos x="12" y="31"/>
                </a:cxn>
                <a:cxn ang="0">
                  <a:pos x="12" y="14"/>
                </a:cxn>
                <a:cxn ang="0">
                  <a:pos x="2" y="9"/>
                </a:cxn>
                <a:cxn ang="0">
                  <a:pos x="0" y="0"/>
                </a:cxn>
                <a:cxn ang="0">
                  <a:pos x="28" y="19"/>
                </a:cxn>
                <a:cxn ang="0">
                  <a:pos x="34" y="34"/>
                </a:cxn>
              </a:cxnLst>
              <a:rect l="0" t="0" r="r" b="b"/>
              <a:pathLst>
                <a:path w="34" h="38">
                  <a:moveTo>
                    <a:pt x="34" y="34"/>
                  </a:moveTo>
                  <a:lnTo>
                    <a:pt x="31" y="38"/>
                  </a:lnTo>
                  <a:lnTo>
                    <a:pt x="12" y="31"/>
                  </a:lnTo>
                  <a:lnTo>
                    <a:pt x="12" y="14"/>
                  </a:lnTo>
                  <a:lnTo>
                    <a:pt x="2" y="9"/>
                  </a:lnTo>
                  <a:lnTo>
                    <a:pt x="0" y="0"/>
                  </a:lnTo>
                  <a:lnTo>
                    <a:pt x="28" y="19"/>
                  </a:lnTo>
                  <a:lnTo>
                    <a:pt x="34" y="34"/>
                  </a:lnTo>
                </a:path>
              </a:pathLst>
            </a:custGeom>
            <a:noFill/>
            <a:ln w="3175">
              <a:solidFill>
                <a:srgbClr val="343434"/>
              </a:solidFill>
              <a:prstDash val="solid"/>
              <a:round/>
              <a:headEnd/>
              <a:tailEnd/>
            </a:ln>
          </p:spPr>
          <p:txBody>
            <a:bodyPr>
              <a:prstTxWarp prst="textNoShape">
                <a:avLst/>
              </a:prstTxWarp>
            </a:bodyPr>
            <a:lstStyle/>
            <a:p>
              <a:endParaRPr lang="en-US"/>
            </a:p>
          </p:txBody>
        </p:sp>
        <p:sp>
          <p:nvSpPr>
            <p:cNvPr id="1186817" name="Freeform 2049"/>
            <p:cNvSpPr>
              <a:spLocks/>
            </p:cNvSpPr>
            <p:nvPr/>
          </p:nvSpPr>
          <p:spPr bwMode="auto">
            <a:xfrm>
              <a:off x="1024" y="2188"/>
              <a:ext cx="28" cy="37"/>
            </a:xfrm>
            <a:custGeom>
              <a:avLst/>
              <a:gdLst/>
              <a:ahLst/>
              <a:cxnLst>
                <a:cxn ang="0">
                  <a:pos x="29" y="4"/>
                </a:cxn>
                <a:cxn ang="0">
                  <a:pos x="45" y="26"/>
                </a:cxn>
                <a:cxn ang="0">
                  <a:pos x="46" y="28"/>
                </a:cxn>
                <a:cxn ang="0">
                  <a:pos x="55" y="35"/>
                </a:cxn>
                <a:cxn ang="0">
                  <a:pos x="63" y="35"/>
                </a:cxn>
                <a:cxn ang="0">
                  <a:pos x="67" y="41"/>
                </a:cxn>
                <a:cxn ang="0">
                  <a:pos x="70" y="55"/>
                </a:cxn>
                <a:cxn ang="0">
                  <a:pos x="63" y="64"/>
                </a:cxn>
                <a:cxn ang="0">
                  <a:pos x="70" y="72"/>
                </a:cxn>
                <a:cxn ang="0">
                  <a:pos x="62" y="79"/>
                </a:cxn>
                <a:cxn ang="0">
                  <a:pos x="60" y="94"/>
                </a:cxn>
                <a:cxn ang="0">
                  <a:pos x="53" y="94"/>
                </a:cxn>
                <a:cxn ang="0">
                  <a:pos x="38" y="76"/>
                </a:cxn>
                <a:cxn ang="0">
                  <a:pos x="34" y="77"/>
                </a:cxn>
                <a:cxn ang="0">
                  <a:pos x="24" y="55"/>
                </a:cxn>
                <a:cxn ang="0">
                  <a:pos x="12" y="47"/>
                </a:cxn>
                <a:cxn ang="0">
                  <a:pos x="7" y="52"/>
                </a:cxn>
                <a:cxn ang="0">
                  <a:pos x="0" y="50"/>
                </a:cxn>
                <a:cxn ang="0">
                  <a:pos x="16" y="28"/>
                </a:cxn>
                <a:cxn ang="0">
                  <a:pos x="16" y="2"/>
                </a:cxn>
                <a:cxn ang="0">
                  <a:pos x="21" y="0"/>
                </a:cxn>
                <a:cxn ang="0">
                  <a:pos x="24" y="2"/>
                </a:cxn>
                <a:cxn ang="0">
                  <a:pos x="29" y="4"/>
                </a:cxn>
              </a:cxnLst>
              <a:rect l="0" t="0" r="r" b="b"/>
              <a:pathLst>
                <a:path w="70" h="94">
                  <a:moveTo>
                    <a:pt x="29" y="4"/>
                  </a:moveTo>
                  <a:lnTo>
                    <a:pt x="45" y="26"/>
                  </a:lnTo>
                  <a:lnTo>
                    <a:pt x="46" y="28"/>
                  </a:lnTo>
                  <a:lnTo>
                    <a:pt x="55" y="35"/>
                  </a:lnTo>
                  <a:lnTo>
                    <a:pt x="63" y="35"/>
                  </a:lnTo>
                  <a:lnTo>
                    <a:pt x="67" y="41"/>
                  </a:lnTo>
                  <a:lnTo>
                    <a:pt x="70" y="55"/>
                  </a:lnTo>
                  <a:lnTo>
                    <a:pt x="63" y="64"/>
                  </a:lnTo>
                  <a:lnTo>
                    <a:pt x="70" y="72"/>
                  </a:lnTo>
                  <a:lnTo>
                    <a:pt x="62" y="79"/>
                  </a:lnTo>
                  <a:lnTo>
                    <a:pt x="60" y="94"/>
                  </a:lnTo>
                  <a:lnTo>
                    <a:pt x="53" y="94"/>
                  </a:lnTo>
                  <a:lnTo>
                    <a:pt x="38" y="76"/>
                  </a:lnTo>
                  <a:lnTo>
                    <a:pt x="34" y="77"/>
                  </a:lnTo>
                  <a:lnTo>
                    <a:pt x="24" y="55"/>
                  </a:lnTo>
                  <a:lnTo>
                    <a:pt x="12" y="47"/>
                  </a:lnTo>
                  <a:lnTo>
                    <a:pt x="7" y="52"/>
                  </a:lnTo>
                  <a:lnTo>
                    <a:pt x="0" y="50"/>
                  </a:lnTo>
                  <a:lnTo>
                    <a:pt x="16" y="28"/>
                  </a:lnTo>
                  <a:lnTo>
                    <a:pt x="16" y="2"/>
                  </a:lnTo>
                  <a:lnTo>
                    <a:pt x="21" y="0"/>
                  </a:lnTo>
                  <a:lnTo>
                    <a:pt x="24" y="2"/>
                  </a:lnTo>
                  <a:lnTo>
                    <a:pt x="29" y="4"/>
                  </a:lnTo>
                </a:path>
              </a:pathLst>
            </a:custGeom>
            <a:noFill/>
            <a:ln w="3175">
              <a:solidFill>
                <a:srgbClr val="343434"/>
              </a:solidFill>
              <a:prstDash val="solid"/>
              <a:round/>
              <a:headEnd/>
              <a:tailEnd/>
            </a:ln>
          </p:spPr>
          <p:txBody>
            <a:bodyPr>
              <a:prstTxWarp prst="textNoShape">
                <a:avLst/>
              </a:prstTxWarp>
            </a:bodyPr>
            <a:lstStyle/>
            <a:p>
              <a:endParaRPr lang="en-US"/>
            </a:p>
          </p:txBody>
        </p:sp>
        <p:sp>
          <p:nvSpPr>
            <p:cNvPr id="1186818" name="Freeform 2050"/>
            <p:cNvSpPr>
              <a:spLocks/>
            </p:cNvSpPr>
            <p:nvPr/>
          </p:nvSpPr>
          <p:spPr bwMode="auto">
            <a:xfrm>
              <a:off x="1040" y="2162"/>
              <a:ext cx="219" cy="413"/>
            </a:xfrm>
            <a:custGeom>
              <a:avLst/>
              <a:gdLst/>
              <a:ahLst/>
              <a:cxnLst>
                <a:cxn ang="0">
                  <a:pos x="111" y="70"/>
                </a:cxn>
                <a:cxn ang="0">
                  <a:pos x="145" y="73"/>
                </a:cxn>
                <a:cxn ang="0">
                  <a:pos x="155" y="111"/>
                </a:cxn>
                <a:cxn ang="0">
                  <a:pos x="165" y="95"/>
                </a:cxn>
                <a:cxn ang="0">
                  <a:pos x="167" y="83"/>
                </a:cxn>
                <a:cxn ang="0">
                  <a:pos x="169" y="68"/>
                </a:cxn>
                <a:cxn ang="0">
                  <a:pos x="182" y="49"/>
                </a:cxn>
                <a:cxn ang="0">
                  <a:pos x="220" y="134"/>
                </a:cxn>
                <a:cxn ang="0">
                  <a:pos x="271" y="264"/>
                </a:cxn>
                <a:cxn ang="0">
                  <a:pos x="281" y="324"/>
                </a:cxn>
                <a:cxn ang="0">
                  <a:pos x="293" y="348"/>
                </a:cxn>
                <a:cxn ang="0">
                  <a:pos x="240" y="348"/>
                </a:cxn>
                <a:cxn ang="0">
                  <a:pos x="191" y="464"/>
                </a:cxn>
                <a:cxn ang="0">
                  <a:pos x="181" y="483"/>
                </a:cxn>
                <a:cxn ang="0">
                  <a:pos x="181" y="502"/>
                </a:cxn>
                <a:cxn ang="0">
                  <a:pos x="201" y="529"/>
                </a:cxn>
                <a:cxn ang="0">
                  <a:pos x="216" y="548"/>
                </a:cxn>
                <a:cxn ang="0">
                  <a:pos x="304" y="587"/>
                </a:cxn>
                <a:cxn ang="0">
                  <a:pos x="544" y="659"/>
                </a:cxn>
                <a:cxn ang="0">
                  <a:pos x="543" y="667"/>
                </a:cxn>
                <a:cxn ang="0">
                  <a:pos x="498" y="843"/>
                </a:cxn>
                <a:cxn ang="0">
                  <a:pos x="459" y="932"/>
                </a:cxn>
                <a:cxn ang="0">
                  <a:pos x="483" y="985"/>
                </a:cxn>
                <a:cxn ang="0">
                  <a:pos x="478" y="1021"/>
                </a:cxn>
                <a:cxn ang="0">
                  <a:pos x="391" y="952"/>
                </a:cxn>
                <a:cxn ang="0">
                  <a:pos x="374" y="930"/>
                </a:cxn>
                <a:cxn ang="0">
                  <a:pos x="275" y="845"/>
                </a:cxn>
                <a:cxn ang="0">
                  <a:pos x="278" y="734"/>
                </a:cxn>
                <a:cxn ang="0">
                  <a:pos x="257" y="720"/>
                </a:cxn>
                <a:cxn ang="0">
                  <a:pos x="222" y="691"/>
                </a:cxn>
                <a:cxn ang="0">
                  <a:pos x="191" y="681"/>
                </a:cxn>
                <a:cxn ang="0">
                  <a:pos x="174" y="686"/>
                </a:cxn>
                <a:cxn ang="0">
                  <a:pos x="169" y="703"/>
                </a:cxn>
                <a:cxn ang="0">
                  <a:pos x="134" y="684"/>
                </a:cxn>
                <a:cxn ang="0">
                  <a:pos x="133" y="654"/>
                </a:cxn>
                <a:cxn ang="0">
                  <a:pos x="100" y="590"/>
                </a:cxn>
                <a:cxn ang="0">
                  <a:pos x="44" y="450"/>
                </a:cxn>
                <a:cxn ang="0">
                  <a:pos x="49" y="372"/>
                </a:cxn>
                <a:cxn ang="0">
                  <a:pos x="18" y="302"/>
                </a:cxn>
                <a:cxn ang="0">
                  <a:pos x="1" y="208"/>
                </a:cxn>
                <a:cxn ang="0">
                  <a:pos x="27" y="184"/>
                </a:cxn>
                <a:cxn ang="0">
                  <a:pos x="49" y="184"/>
                </a:cxn>
                <a:cxn ang="0">
                  <a:pos x="49" y="136"/>
                </a:cxn>
                <a:cxn ang="0">
                  <a:pos x="141" y="153"/>
                </a:cxn>
                <a:cxn ang="0">
                  <a:pos x="134" y="133"/>
                </a:cxn>
                <a:cxn ang="0">
                  <a:pos x="59" y="114"/>
                </a:cxn>
                <a:cxn ang="0">
                  <a:pos x="44" y="109"/>
                </a:cxn>
                <a:cxn ang="0">
                  <a:pos x="51" y="95"/>
                </a:cxn>
                <a:cxn ang="0">
                  <a:pos x="46" y="68"/>
                </a:cxn>
                <a:cxn ang="0">
                  <a:pos x="34" y="34"/>
                </a:cxn>
                <a:cxn ang="0">
                  <a:pos x="70" y="12"/>
                </a:cxn>
                <a:cxn ang="0">
                  <a:pos x="78" y="1"/>
                </a:cxn>
                <a:cxn ang="0">
                  <a:pos x="92" y="37"/>
                </a:cxn>
              </a:cxnLst>
              <a:rect l="0" t="0" r="r" b="b"/>
              <a:pathLst>
                <a:path w="548" h="1034">
                  <a:moveTo>
                    <a:pt x="97" y="49"/>
                  </a:moveTo>
                  <a:lnTo>
                    <a:pt x="95" y="64"/>
                  </a:lnTo>
                  <a:lnTo>
                    <a:pt x="100" y="64"/>
                  </a:lnTo>
                  <a:lnTo>
                    <a:pt x="105" y="70"/>
                  </a:lnTo>
                  <a:lnTo>
                    <a:pt x="111" y="70"/>
                  </a:lnTo>
                  <a:lnTo>
                    <a:pt x="116" y="66"/>
                  </a:lnTo>
                  <a:lnTo>
                    <a:pt x="119" y="66"/>
                  </a:lnTo>
                  <a:lnTo>
                    <a:pt x="126" y="68"/>
                  </a:lnTo>
                  <a:lnTo>
                    <a:pt x="134" y="73"/>
                  </a:lnTo>
                  <a:lnTo>
                    <a:pt x="145" y="73"/>
                  </a:lnTo>
                  <a:lnTo>
                    <a:pt x="146" y="76"/>
                  </a:lnTo>
                  <a:lnTo>
                    <a:pt x="138" y="109"/>
                  </a:lnTo>
                  <a:lnTo>
                    <a:pt x="152" y="112"/>
                  </a:lnTo>
                  <a:lnTo>
                    <a:pt x="153" y="112"/>
                  </a:lnTo>
                  <a:lnTo>
                    <a:pt x="155" y="111"/>
                  </a:lnTo>
                  <a:lnTo>
                    <a:pt x="158" y="109"/>
                  </a:lnTo>
                  <a:lnTo>
                    <a:pt x="160" y="107"/>
                  </a:lnTo>
                  <a:lnTo>
                    <a:pt x="164" y="100"/>
                  </a:lnTo>
                  <a:lnTo>
                    <a:pt x="164" y="97"/>
                  </a:lnTo>
                  <a:lnTo>
                    <a:pt x="165" y="95"/>
                  </a:lnTo>
                  <a:lnTo>
                    <a:pt x="167" y="93"/>
                  </a:lnTo>
                  <a:lnTo>
                    <a:pt x="167" y="92"/>
                  </a:lnTo>
                  <a:lnTo>
                    <a:pt x="164" y="87"/>
                  </a:lnTo>
                  <a:lnTo>
                    <a:pt x="164" y="83"/>
                  </a:lnTo>
                  <a:lnTo>
                    <a:pt x="167" y="83"/>
                  </a:lnTo>
                  <a:lnTo>
                    <a:pt x="167" y="82"/>
                  </a:lnTo>
                  <a:lnTo>
                    <a:pt x="170" y="80"/>
                  </a:lnTo>
                  <a:lnTo>
                    <a:pt x="174" y="71"/>
                  </a:lnTo>
                  <a:lnTo>
                    <a:pt x="172" y="70"/>
                  </a:lnTo>
                  <a:lnTo>
                    <a:pt x="169" y="68"/>
                  </a:lnTo>
                  <a:lnTo>
                    <a:pt x="169" y="61"/>
                  </a:lnTo>
                  <a:lnTo>
                    <a:pt x="165" y="59"/>
                  </a:lnTo>
                  <a:lnTo>
                    <a:pt x="162" y="52"/>
                  </a:lnTo>
                  <a:lnTo>
                    <a:pt x="169" y="44"/>
                  </a:lnTo>
                  <a:lnTo>
                    <a:pt x="182" y="49"/>
                  </a:lnTo>
                  <a:lnTo>
                    <a:pt x="223" y="64"/>
                  </a:lnTo>
                  <a:lnTo>
                    <a:pt x="225" y="64"/>
                  </a:lnTo>
                  <a:lnTo>
                    <a:pt x="227" y="64"/>
                  </a:lnTo>
                  <a:lnTo>
                    <a:pt x="230" y="102"/>
                  </a:lnTo>
                  <a:lnTo>
                    <a:pt x="220" y="134"/>
                  </a:lnTo>
                  <a:lnTo>
                    <a:pt x="222" y="148"/>
                  </a:lnTo>
                  <a:lnTo>
                    <a:pt x="223" y="174"/>
                  </a:lnTo>
                  <a:lnTo>
                    <a:pt x="247" y="223"/>
                  </a:lnTo>
                  <a:lnTo>
                    <a:pt x="271" y="263"/>
                  </a:lnTo>
                  <a:lnTo>
                    <a:pt x="271" y="264"/>
                  </a:lnTo>
                  <a:lnTo>
                    <a:pt x="275" y="286"/>
                  </a:lnTo>
                  <a:lnTo>
                    <a:pt x="278" y="297"/>
                  </a:lnTo>
                  <a:lnTo>
                    <a:pt x="276" y="300"/>
                  </a:lnTo>
                  <a:lnTo>
                    <a:pt x="276" y="309"/>
                  </a:lnTo>
                  <a:lnTo>
                    <a:pt x="281" y="324"/>
                  </a:lnTo>
                  <a:lnTo>
                    <a:pt x="283" y="333"/>
                  </a:lnTo>
                  <a:lnTo>
                    <a:pt x="285" y="336"/>
                  </a:lnTo>
                  <a:lnTo>
                    <a:pt x="293" y="339"/>
                  </a:lnTo>
                  <a:lnTo>
                    <a:pt x="297" y="346"/>
                  </a:lnTo>
                  <a:lnTo>
                    <a:pt x="293" y="348"/>
                  </a:lnTo>
                  <a:lnTo>
                    <a:pt x="285" y="348"/>
                  </a:lnTo>
                  <a:lnTo>
                    <a:pt x="281" y="346"/>
                  </a:lnTo>
                  <a:lnTo>
                    <a:pt x="268" y="344"/>
                  </a:lnTo>
                  <a:lnTo>
                    <a:pt x="256" y="348"/>
                  </a:lnTo>
                  <a:lnTo>
                    <a:pt x="240" y="348"/>
                  </a:lnTo>
                  <a:lnTo>
                    <a:pt x="239" y="346"/>
                  </a:lnTo>
                  <a:lnTo>
                    <a:pt x="228" y="353"/>
                  </a:lnTo>
                  <a:lnTo>
                    <a:pt x="167" y="389"/>
                  </a:lnTo>
                  <a:lnTo>
                    <a:pt x="198" y="440"/>
                  </a:lnTo>
                  <a:lnTo>
                    <a:pt x="191" y="464"/>
                  </a:lnTo>
                  <a:lnTo>
                    <a:pt x="181" y="466"/>
                  </a:lnTo>
                  <a:lnTo>
                    <a:pt x="179" y="467"/>
                  </a:lnTo>
                  <a:lnTo>
                    <a:pt x="179" y="471"/>
                  </a:lnTo>
                  <a:lnTo>
                    <a:pt x="177" y="478"/>
                  </a:lnTo>
                  <a:lnTo>
                    <a:pt x="181" y="483"/>
                  </a:lnTo>
                  <a:lnTo>
                    <a:pt x="177" y="490"/>
                  </a:lnTo>
                  <a:lnTo>
                    <a:pt x="175" y="490"/>
                  </a:lnTo>
                  <a:lnTo>
                    <a:pt x="175" y="496"/>
                  </a:lnTo>
                  <a:lnTo>
                    <a:pt x="177" y="500"/>
                  </a:lnTo>
                  <a:lnTo>
                    <a:pt x="181" y="502"/>
                  </a:lnTo>
                  <a:lnTo>
                    <a:pt x="181" y="507"/>
                  </a:lnTo>
                  <a:lnTo>
                    <a:pt x="186" y="515"/>
                  </a:lnTo>
                  <a:lnTo>
                    <a:pt x="189" y="515"/>
                  </a:lnTo>
                  <a:lnTo>
                    <a:pt x="196" y="527"/>
                  </a:lnTo>
                  <a:lnTo>
                    <a:pt x="201" y="529"/>
                  </a:lnTo>
                  <a:lnTo>
                    <a:pt x="206" y="532"/>
                  </a:lnTo>
                  <a:lnTo>
                    <a:pt x="208" y="539"/>
                  </a:lnTo>
                  <a:lnTo>
                    <a:pt x="210" y="541"/>
                  </a:lnTo>
                  <a:lnTo>
                    <a:pt x="215" y="544"/>
                  </a:lnTo>
                  <a:lnTo>
                    <a:pt x="216" y="548"/>
                  </a:lnTo>
                  <a:lnTo>
                    <a:pt x="215" y="556"/>
                  </a:lnTo>
                  <a:lnTo>
                    <a:pt x="218" y="560"/>
                  </a:lnTo>
                  <a:lnTo>
                    <a:pt x="216" y="565"/>
                  </a:lnTo>
                  <a:lnTo>
                    <a:pt x="218" y="565"/>
                  </a:lnTo>
                  <a:lnTo>
                    <a:pt x="304" y="587"/>
                  </a:lnTo>
                  <a:lnTo>
                    <a:pt x="500" y="633"/>
                  </a:lnTo>
                  <a:lnTo>
                    <a:pt x="510" y="637"/>
                  </a:lnTo>
                  <a:lnTo>
                    <a:pt x="510" y="635"/>
                  </a:lnTo>
                  <a:lnTo>
                    <a:pt x="548" y="643"/>
                  </a:lnTo>
                  <a:lnTo>
                    <a:pt x="544" y="659"/>
                  </a:lnTo>
                  <a:lnTo>
                    <a:pt x="541" y="659"/>
                  </a:lnTo>
                  <a:lnTo>
                    <a:pt x="539" y="664"/>
                  </a:lnTo>
                  <a:lnTo>
                    <a:pt x="544" y="666"/>
                  </a:lnTo>
                  <a:lnTo>
                    <a:pt x="544" y="667"/>
                  </a:lnTo>
                  <a:lnTo>
                    <a:pt x="543" y="667"/>
                  </a:lnTo>
                  <a:lnTo>
                    <a:pt x="522" y="758"/>
                  </a:lnTo>
                  <a:lnTo>
                    <a:pt x="520" y="758"/>
                  </a:lnTo>
                  <a:lnTo>
                    <a:pt x="512" y="802"/>
                  </a:lnTo>
                  <a:lnTo>
                    <a:pt x="507" y="800"/>
                  </a:lnTo>
                  <a:lnTo>
                    <a:pt x="498" y="843"/>
                  </a:lnTo>
                  <a:lnTo>
                    <a:pt x="491" y="889"/>
                  </a:lnTo>
                  <a:lnTo>
                    <a:pt x="478" y="915"/>
                  </a:lnTo>
                  <a:lnTo>
                    <a:pt x="469" y="929"/>
                  </a:lnTo>
                  <a:lnTo>
                    <a:pt x="466" y="927"/>
                  </a:lnTo>
                  <a:lnTo>
                    <a:pt x="459" y="932"/>
                  </a:lnTo>
                  <a:lnTo>
                    <a:pt x="459" y="939"/>
                  </a:lnTo>
                  <a:lnTo>
                    <a:pt x="471" y="952"/>
                  </a:lnTo>
                  <a:lnTo>
                    <a:pt x="481" y="975"/>
                  </a:lnTo>
                  <a:lnTo>
                    <a:pt x="485" y="978"/>
                  </a:lnTo>
                  <a:lnTo>
                    <a:pt x="483" y="985"/>
                  </a:lnTo>
                  <a:lnTo>
                    <a:pt x="491" y="987"/>
                  </a:lnTo>
                  <a:lnTo>
                    <a:pt x="498" y="997"/>
                  </a:lnTo>
                  <a:lnTo>
                    <a:pt x="479" y="1014"/>
                  </a:lnTo>
                  <a:lnTo>
                    <a:pt x="479" y="1019"/>
                  </a:lnTo>
                  <a:lnTo>
                    <a:pt x="478" y="1021"/>
                  </a:lnTo>
                  <a:lnTo>
                    <a:pt x="474" y="1024"/>
                  </a:lnTo>
                  <a:lnTo>
                    <a:pt x="467" y="1024"/>
                  </a:lnTo>
                  <a:lnTo>
                    <a:pt x="462" y="1034"/>
                  </a:lnTo>
                  <a:lnTo>
                    <a:pt x="409" y="961"/>
                  </a:lnTo>
                  <a:lnTo>
                    <a:pt x="391" y="952"/>
                  </a:lnTo>
                  <a:lnTo>
                    <a:pt x="384" y="963"/>
                  </a:lnTo>
                  <a:lnTo>
                    <a:pt x="368" y="952"/>
                  </a:lnTo>
                  <a:lnTo>
                    <a:pt x="367" y="947"/>
                  </a:lnTo>
                  <a:lnTo>
                    <a:pt x="374" y="942"/>
                  </a:lnTo>
                  <a:lnTo>
                    <a:pt x="374" y="930"/>
                  </a:lnTo>
                  <a:lnTo>
                    <a:pt x="362" y="901"/>
                  </a:lnTo>
                  <a:lnTo>
                    <a:pt x="329" y="896"/>
                  </a:lnTo>
                  <a:lnTo>
                    <a:pt x="310" y="888"/>
                  </a:lnTo>
                  <a:lnTo>
                    <a:pt x="278" y="862"/>
                  </a:lnTo>
                  <a:lnTo>
                    <a:pt x="275" y="845"/>
                  </a:lnTo>
                  <a:lnTo>
                    <a:pt x="252" y="816"/>
                  </a:lnTo>
                  <a:lnTo>
                    <a:pt x="257" y="814"/>
                  </a:lnTo>
                  <a:lnTo>
                    <a:pt x="257" y="809"/>
                  </a:lnTo>
                  <a:lnTo>
                    <a:pt x="261" y="806"/>
                  </a:lnTo>
                  <a:lnTo>
                    <a:pt x="278" y="734"/>
                  </a:lnTo>
                  <a:lnTo>
                    <a:pt x="275" y="732"/>
                  </a:lnTo>
                  <a:lnTo>
                    <a:pt x="273" y="732"/>
                  </a:lnTo>
                  <a:lnTo>
                    <a:pt x="273" y="734"/>
                  </a:lnTo>
                  <a:lnTo>
                    <a:pt x="268" y="732"/>
                  </a:lnTo>
                  <a:lnTo>
                    <a:pt x="257" y="720"/>
                  </a:lnTo>
                  <a:lnTo>
                    <a:pt x="252" y="715"/>
                  </a:lnTo>
                  <a:lnTo>
                    <a:pt x="237" y="707"/>
                  </a:lnTo>
                  <a:lnTo>
                    <a:pt x="228" y="696"/>
                  </a:lnTo>
                  <a:lnTo>
                    <a:pt x="223" y="696"/>
                  </a:lnTo>
                  <a:lnTo>
                    <a:pt x="222" y="691"/>
                  </a:lnTo>
                  <a:lnTo>
                    <a:pt x="213" y="688"/>
                  </a:lnTo>
                  <a:lnTo>
                    <a:pt x="206" y="683"/>
                  </a:lnTo>
                  <a:lnTo>
                    <a:pt x="205" y="677"/>
                  </a:lnTo>
                  <a:lnTo>
                    <a:pt x="194" y="679"/>
                  </a:lnTo>
                  <a:lnTo>
                    <a:pt x="191" y="681"/>
                  </a:lnTo>
                  <a:lnTo>
                    <a:pt x="189" y="686"/>
                  </a:lnTo>
                  <a:lnTo>
                    <a:pt x="184" y="688"/>
                  </a:lnTo>
                  <a:lnTo>
                    <a:pt x="181" y="686"/>
                  </a:lnTo>
                  <a:lnTo>
                    <a:pt x="177" y="686"/>
                  </a:lnTo>
                  <a:lnTo>
                    <a:pt x="174" y="686"/>
                  </a:lnTo>
                  <a:lnTo>
                    <a:pt x="169" y="686"/>
                  </a:lnTo>
                  <a:lnTo>
                    <a:pt x="167" y="688"/>
                  </a:lnTo>
                  <a:lnTo>
                    <a:pt x="169" y="689"/>
                  </a:lnTo>
                  <a:lnTo>
                    <a:pt x="170" y="696"/>
                  </a:lnTo>
                  <a:lnTo>
                    <a:pt x="169" y="703"/>
                  </a:lnTo>
                  <a:lnTo>
                    <a:pt x="167" y="705"/>
                  </a:lnTo>
                  <a:lnTo>
                    <a:pt x="160" y="693"/>
                  </a:lnTo>
                  <a:lnTo>
                    <a:pt x="152" y="684"/>
                  </a:lnTo>
                  <a:lnTo>
                    <a:pt x="148" y="684"/>
                  </a:lnTo>
                  <a:lnTo>
                    <a:pt x="134" y="684"/>
                  </a:lnTo>
                  <a:lnTo>
                    <a:pt x="129" y="683"/>
                  </a:lnTo>
                  <a:lnTo>
                    <a:pt x="126" y="684"/>
                  </a:lnTo>
                  <a:lnTo>
                    <a:pt x="124" y="681"/>
                  </a:lnTo>
                  <a:lnTo>
                    <a:pt x="133" y="666"/>
                  </a:lnTo>
                  <a:lnTo>
                    <a:pt x="133" y="654"/>
                  </a:lnTo>
                  <a:lnTo>
                    <a:pt x="107" y="635"/>
                  </a:lnTo>
                  <a:lnTo>
                    <a:pt x="107" y="626"/>
                  </a:lnTo>
                  <a:lnTo>
                    <a:pt x="116" y="611"/>
                  </a:lnTo>
                  <a:lnTo>
                    <a:pt x="114" y="599"/>
                  </a:lnTo>
                  <a:lnTo>
                    <a:pt x="100" y="590"/>
                  </a:lnTo>
                  <a:lnTo>
                    <a:pt x="88" y="558"/>
                  </a:lnTo>
                  <a:lnTo>
                    <a:pt x="75" y="548"/>
                  </a:lnTo>
                  <a:lnTo>
                    <a:pt x="73" y="524"/>
                  </a:lnTo>
                  <a:lnTo>
                    <a:pt x="61" y="507"/>
                  </a:lnTo>
                  <a:lnTo>
                    <a:pt x="44" y="450"/>
                  </a:lnTo>
                  <a:lnTo>
                    <a:pt x="23" y="423"/>
                  </a:lnTo>
                  <a:lnTo>
                    <a:pt x="27" y="377"/>
                  </a:lnTo>
                  <a:lnTo>
                    <a:pt x="35" y="370"/>
                  </a:lnTo>
                  <a:lnTo>
                    <a:pt x="39" y="377"/>
                  </a:lnTo>
                  <a:lnTo>
                    <a:pt x="49" y="372"/>
                  </a:lnTo>
                  <a:lnTo>
                    <a:pt x="63" y="346"/>
                  </a:lnTo>
                  <a:lnTo>
                    <a:pt x="59" y="339"/>
                  </a:lnTo>
                  <a:lnTo>
                    <a:pt x="54" y="319"/>
                  </a:lnTo>
                  <a:lnTo>
                    <a:pt x="30" y="315"/>
                  </a:lnTo>
                  <a:lnTo>
                    <a:pt x="18" y="302"/>
                  </a:lnTo>
                  <a:lnTo>
                    <a:pt x="12" y="281"/>
                  </a:lnTo>
                  <a:lnTo>
                    <a:pt x="0" y="256"/>
                  </a:lnTo>
                  <a:lnTo>
                    <a:pt x="8" y="239"/>
                  </a:lnTo>
                  <a:lnTo>
                    <a:pt x="6" y="216"/>
                  </a:lnTo>
                  <a:lnTo>
                    <a:pt x="1" y="208"/>
                  </a:lnTo>
                  <a:lnTo>
                    <a:pt x="10" y="179"/>
                  </a:lnTo>
                  <a:lnTo>
                    <a:pt x="13" y="165"/>
                  </a:lnTo>
                  <a:lnTo>
                    <a:pt x="27" y="165"/>
                  </a:lnTo>
                  <a:lnTo>
                    <a:pt x="30" y="181"/>
                  </a:lnTo>
                  <a:lnTo>
                    <a:pt x="27" y="184"/>
                  </a:lnTo>
                  <a:lnTo>
                    <a:pt x="23" y="199"/>
                  </a:lnTo>
                  <a:lnTo>
                    <a:pt x="49" y="234"/>
                  </a:lnTo>
                  <a:lnTo>
                    <a:pt x="64" y="235"/>
                  </a:lnTo>
                  <a:lnTo>
                    <a:pt x="51" y="227"/>
                  </a:lnTo>
                  <a:lnTo>
                    <a:pt x="49" y="184"/>
                  </a:lnTo>
                  <a:lnTo>
                    <a:pt x="37" y="174"/>
                  </a:lnTo>
                  <a:lnTo>
                    <a:pt x="42" y="155"/>
                  </a:lnTo>
                  <a:lnTo>
                    <a:pt x="35" y="150"/>
                  </a:lnTo>
                  <a:lnTo>
                    <a:pt x="37" y="140"/>
                  </a:lnTo>
                  <a:lnTo>
                    <a:pt x="49" y="136"/>
                  </a:lnTo>
                  <a:lnTo>
                    <a:pt x="88" y="140"/>
                  </a:lnTo>
                  <a:lnTo>
                    <a:pt x="124" y="155"/>
                  </a:lnTo>
                  <a:lnTo>
                    <a:pt x="131" y="146"/>
                  </a:lnTo>
                  <a:lnTo>
                    <a:pt x="141" y="148"/>
                  </a:lnTo>
                  <a:lnTo>
                    <a:pt x="141" y="153"/>
                  </a:lnTo>
                  <a:lnTo>
                    <a:pt x="145" y="155"/>
                  </a:lnTo>
                  <a:lnTo>
                    <a:pt x="143" y="145"/>
                  </a:lnTo>
                  <a:lnTo>
                    <a:pt x="146" y="143"/>
                  </a:lnTo>
                  <a:lnTo>
                    <a:pt x="131" y="145"/>
                  </a:lnTo>
                  <a:lnTo>
                    <a:pt x="134" y="133"/>
                  </a:lnTo>
                  <a:lnTo>
                    <a:pt x="116" y="146"/>
                  </a:lnTo>
                  <a:lnTo>
                    <a:pt x="100" y="141"/>
                  </a:lnTo>
                  <a:lnTo>
                    <a:pt x="94" y="128"/>
                  </a:lnTo>
                  <a:lnTo>
                    <a:pt x="59" y="129"/>
                  </a:lnTo>
                  <a:lnTo>
                    <a:pt x="59" y="114"/>
                  </a:lnTo>
                  <a:lnTo>
                    <a:pt x="56" y="105"/>
                  </a:lnTo>
                  <a:lnTo>
                    <a:pt x="53" y="105"/>
                  </a:lnTo>
                  <a:lnTo>
                    <a:pt x="58" y="114"/>
                  </a:lnTo>
                  <a:lnTo>
                    <a:pt x="56" y="124"/>
                  </a:lnTo>
                  <a:lnTo>
                    <a:pt x="44" y="109"/>
                  </a:lnTo>
                  <a:lnTo>
                    <a:pt x="44" y="105"/>
                  </a:lnTo>
                  <a:lnTo>
                    <a:pt x="47" y="104"/>
                  </a:lnTo>
                  <a:lnTo>
                    <a:pt x="53" y="105"/>
                  </a:lnTo>
                  <a:lnTo>
                    <a:pt x="53" y="97"/>
                  </a:lnTo>
                  <a:lnTo>
                    <a:pt x="51" y="95"/>
                  </a:lnTo>
                  <a:lnTo>
                    <a:pt x="51" y="85"/>
                  </a:lnTo>
                  <a:lnTo>
                    <a:pt x="46" y="76"/>
                  </a:lnTo>
                  <a:lnTo>
                    <a:pt x="47" y="73"/>
                  </a:lnTo>
                  <a:lnTo>
                    <a:pt x="46" y="70"/>
                  </a:lnTo>
                  <a:lnTo>
                    <a:pt x="46" y="68"/>
                  </a:lnTo>
                  <a:lnTo>
                    <a:pt x="44" y="66"/>
                  </a:lnTo>
                  <a:lnTo>
                    <a:pt x="46" y="59"/>
                  </a:lnTo>
                  <a:lnTo>
                    <a:pt x="42" y="54"/>
                  </a:lnTo>
                  <a:lnTo>
                    <a:pt x="42" y="46"/>
                  </a:lnTo>
                  <a:lnTo>
                    <a:pt x="34" y="34"/>
                  </a:lnTo>
                  <a:lnTo>
                    <a:pt x="34" y="30"/>
                  </a:lnTo>
                  <a:lnTo>
                    <a:pt x="39" y="22"/>
                  </a:lnTo>
                  <a:lnTo>
                    <a:pt x="39" y="20"/>
                  </a:lnTo>
                  <a:lnTo>
                    <a:pt x="61" y="20"/>
                  </a:lnTo>
                  <a:lnTo>
                    <a:pt x="70" y="12"/>
                  </a:lnTo>
                  <a:lnTo>
                    <a:pt x="73" y="8"/>
                  </a:lnTo>
                  <a:lnTo>
                    <a:pt x="75" y="8"/>
                  </a:lnTo>
                  <a:lnTo>
                    <a:pt x="76" y="6"/>
                  </a:lnTo>
                  <a:lnTo>
                    <a:pt x="76" y="0"/>
                  </a:lnTo>
                  <a:lnTo>
                    <a:pt x="78" y="1"/>
                  </a:lnTo>
                  <a:lnTo>
                    <a:pt x="87" y="5"/>
                  </a:lnTo>
                  <a:lnTo>
                    <a:pt x="88" y="6"/>
                  </a:lnTo>
                  <a:lnTo>
                    <a:pt x="90" y="15"/>
                  </a:lnTo>
                  <a:lnTo>
                    <a:pt x="90" y="29"/>
                  </a:lnTo>
                  <a:lnTo>
                    <a:pt x="92" y="37"/>
                  </a:lnTo>
                  <a:lnTo>
                    <a:pt x="95" y="41"/>
                  </a:lnTo>
                  <a:lnTo>
                    <a:pt x="94" y="44"/>
                  </a:lnTo>
                  <a:lnTo>
                    <a:pt x="95" y="46"/>
                  </a:lnTo>
                  <a:lnTo>
                    <a:pt x="97" y="49"/>
                  </a:lnTo>
                </a:path>
              </a:pathLst>
            </a:custGeom>
            <a:noFill/>
            <a:ln w="3175">
              <a:solidFill>
                <a:srgbClr val="343434"/>
              </a:solidFill>
              <a:prstDash val="solid"/>
              <a:round/>
              <a:headEnd/>
              <a:tailEnd/>
            </a:ln>
          </p:spPr>
          <p:txBody>
            <a:bodyPr>
              <a:prstTxWarp prst="textNoShape">
                <a:avLst/>
              </a:prstTxWarp>
            </a:bodyPr>
            <a:lstStyle/>
            <a:p>
              <a:endParaRPr lang="en-US"/>
            </a:p>
          </p:txBody>
        </p:sp>
        <p:sp>
          <p:nvSpPr>
            <p:cNvPr id="1186819" name="Freeform 2051"/>
            <p:cNvSpPr>
              <a:spLocks/>
            </p:cNvSpPr>
            <p:nvPr/>
          </p:nvSpPr>
          <p:spPr bwMode="auto">
            <a:xfrm>
              <a:off x="1190" y="1872"/>
              <a:ext cx="92" cy="127"/>
            </a:xfrm>
            <a:custGeom>
              <a:avLst/>
              <a:gdLst/>
              <a:ahLst/>
              <a:cxnLst>
                <a:cxn ang="0">
                  <a:pos x="171" y="155"/>
                </a:cxn>
                <a:cxn ang="0">
                  <a:pos x="163" y="183"/>
                </a:cxn>
                <a:cxn ang="0">
                  <a:pos x="231" y="200"/>
                </a:cxn>
                <a:cxn ang="0">
                  <a:pos x="205" y="299"/>
                </a:cxn>
                <a:cxn ang="0">
                  <a:pos x="202" y="319"/>
                </a:cxn>
                <a:cxn ang="0">
                  <a:pos x="125" y="300"/>
                </a:cxn>
                <a:cxn ang="0">
                  <a:pos x="22" y="273"/>
                </a:cxn>
                <a:cxn ang="0">
                  <a:pos x="52" y="154"/>
                </a:cxn>
                <a:cxn ang="0">
                  <a:pos x="40" y="150"/>
                </a:cxn>
                <a:cxn ang="0">
                  <a:pos x="40" y="148"/>
                </a:cxn>
                <a:cxn ang="0">
                  <a:pos x="0" y="138"/>
                </a:cxn>
                <a:cxn ang="0">
                  <a:pos x="26" y="43"/>
                </a:cxn>
                <a:cxn ang="0">
                  <a:pos x="28" y="43"/>
                </a:cxn>
                <a:cxn ang="0">
                  <a:pos x="40" y="0"/>
                </a:cxn>
                <a:cxn ang="0">
                  <a:pos x="203" y="44"/>
                </a:cxn>
                <a:cxn ang="0">
                  <a:pos x="186" y="114"/>
                </a:cxn>
                <a:cxn ang="0">
                  <a:pos x="183" y="114"/>
                </a:cxn>
                <a:cxn ang="0">
                  <a:pos x="173" y="157"/>
                </a:cxn>
                <a:cxn ang="0">
                  <a:pos x="171" y="155"/>
                </a:cxn>
              </a:cxnLst>
              <a:rect l="0" t="0" r="r" b="b"/>
              <a:pathLst>
                <a:path w="231" h="319">
                  <a:moveTo>
                    <a:pt x="171" y="155"/>
                  </a:moveTo>
                  <a:lnTo>
                    <a:pt x="163" y="183"/>
                  </a:lnTo>
                  <a:lnTo>
                    <a:pt x="231" y="200"/>
                  </a:lnTo>
                  <a:lnTo>
                    <a:pt x="205" y="299"/>
                  </a:lnTo>
                  <a:lnTo>
                    <a:pt x="202" y="319"/>
                  </a:lnTo>
                  <a:lnTo>
                    <a:pt x="125" y="300"/>
                  </a:lnTo>
                  <a:lnTo>
                    <a:pt x="22" y="273"/>
                  </a:lnTo>
                  <a:lnTo>
                    <a:pt x="52" y="154"/>
                  </a:lnTo>
                  <a:lnTo>
                    <a:pt x="40" y="150"/>
                  </a:lnTo>
                  <a:lnTo>
                    <a:pt x="40" y="148"/>
                  </a:lnTo>
                  <a:lnTo>
                    <a:pt x="0" y="138"/>
                  </a:lnTo>
                  <a:lnTo>
                    <a:pt x="26" y="43"/>
                  </a:lnTo>
                  <a:lnTo>
                    <a:pt x="28" y="43"/>
                  </a:lnTo>
                  <a:lnTo>
                    <a:pt x="40" y="0"/>
                  </a:lnTo>
                  <a:lnTo>
                    <a:pt x="203" y="44"/>
                  </a:lnTo>
                  <a:lnTo>
                    <a:pt x="186" y="114"/>
                  </a:lnTo>
                  <a:lnTo>
                    <a:pt x="183" y="114"/>
                  </a:lnTo>
                  <a:lnTo>
                    <a:pt x="173" y="157"/>
                  </a:lnTo>
                  <a:lnTo>
                    <a:pt x="171" y="155"/>
                  </a:lnTo>
                </a:path>
              </a:pathLst>
            </a:custGeom>
            <a:noFill/>
            <a:ln w="3175">
              <a:solidFill>
                <a:srgbClr val="343434"/>
              </a:solidFill>
              <a:prstDash val="solid"/>
              <a:round/>
              <a:headEnd/>
              <a:tailEnd/>
            </a:ln>
          </p:spPr>
          <p:txBody>
            <a:bodyPr>
              <a:prstTxWarp prst="textNoShape">
                <a:avLst/>
              </a:prstTxWarp>
            </a:bodyPr>
            <a:lstStyle/>
            <a:p>
              <a:endParaRPr lang="en-US"/>
            </a:p>
          </p:txBody>
        </p:sp>
        <p:sp>
          <p:nvSpPr>
            <p:cNvPr id="1186820" name="Freeform 2052"/>
            <p:cNvSpPr>
              <a:spLocks/>
            </p:cNvSpPr>
            <p:nvPr/>
          </p:nvSpPr>
          <p:spPr bwMode="auto">
            <a:xfrm>
              <a:off x="1212" y="1732"/>
              <a:ext cx="24" cy="33"/>
            </a:xfrm>
            <a:custGeom>
              <a:avLst/>
              <a:gdLst/>
              <a:ahLst/>
              <a:cxnLst>
                <a:cxn ang="0">
                  <a:pos x="59" y="14"/>
                </a:cxn>
                <a:cxn ang="0">
                  <a:pos x="53" y="43"/>
                </a:cxn>
                <a:cxn ang="0">
                  <a:pos x="47" y="41"/>
                </a:cxn>
                <a:cxn ang="0">
                  <a:pos x="37" y="82"/>
                </a:cxn>
                <a:cxn ang="0">
                  <a:pos x="13" y="76"/>
                </a:cxn>
                <a:cxn ang="0">
                  <a:pos x="15" y="74"/>
                </a:cxn>
                <a:cxn ang="0">
                  <a:pos x="17" y="70"/>
                </a:cxn>
                <a:cxn ang="0">
                  <a:pos x="15" y="64"/>
                </a:cxn>
                <a:cxn ang="0">
                  <a:pos x="17" y="57"/>
                </a:cxn>
                <a:cxn ang="0">
                  <a:pos x="15" y="53"/>
                </a:cxn>
                <a:cxn ang="0">
                  <a:pos x="8" y="48"/>
                </a:cxn>
                <a:cxn ang="0">
                  <a:pos x="8" y="40"/>
                </a:cxn>
                <a:cxn ang="0">
                  <a:pos x="5" y="35"/>
                </a:cxn>
                <a:cxn ang="0">
                  <a:pos x="5" y="30"/>
                </a:cxn>
                <a:cxn ang="0">
                  <a:pos x="1" y="30"/>
                </a:cxn>
                <a:cxn ang="0">
                  <a:pos x="0" y="26"/>
                </a:cxn>
                <a:cxn ang="0">
                  <a:pos x="1" y="23"/>
                </a:cxn>
                <a:cxn ang="0">
                  <a:pos x="3" y="21"/>
                </a:cxn>
                <a:cxn ang="0">
                  <a:pos x="3" y="18"/>
                </a:cxn>
                <a:cxn ang="0">
                  <a:pos x="3" y="7"/>
                </a:cxn>
                <a:cxn ang="0">
                  <a:pos x="10" y="2"/>
                </a:cxn>
                <a:cxn ang="0">
                  <a:pos x="18" y="0"/>
                </a:cxn>
                <a:cxn ang="0">
                  <a:pos x="25" y="4"/>
                </a:cxn>
                <a:cxn ang="0">
                  <a:pos x="30" y="6"/>
                </a:cxn>
                <a:cxn ang="0">
                  <a:pos x="51" y="7"/>
                </a:cxn>
                <a:cxn ang="0">
                  <a:pos x="59" y="14"/>
                </a:cxn>
              </a:cxnLst>
              <a:rect l="0" t="0" r="r" b="b"/>
              <a:pathLst>
                <a:path w="59" h="82">
                  <a:moveTo>
                    <a:pt x="59" y="14"/>
                  </a:moveTo>
                  <a:lnTo>
                    <a:pt x="53" y="43"/>
                  </a:lnTo>
                  <a:lnTo>
                    <a:pt x="47" y="41"/>
                  </a:lnTo>
                  <a:lnTo>
                    <a:pt x="37" y="82"/>
                  </a:lnTo>
                  <a:lnTo>
                    <a:pt x="13" y="76"/>
                  </a:lnTo>
                  <a:lnTo>
                    <a:pt x="15" y="74"/>
                  </a:lnTo>
                  <a:lnTo>
                    <a:pt x="17" y="70"/>
                  </a:lnTo>
                  <a:lnTo>
                    <a:pt x="15" y="64"/>
                  </a:lnTo>
                  <a:lnTo>
                    <a:pt x="17" y="57"/>
                  </a:lnTo>
                  <a:lnTo>
                    <a:pt x="15" y="53"/>
                  </a:lnTo>
                  <a:lnTo>
                    <a:pt x="8" y="48"/>
                  </a:lnTo>
                  <a:lnTo>
                    <a:pt x="8" y="40"/>
                  </a:lnTo>
                  <a:lnTo>
                    <a:pt x="5" y="35"/>
                  </a:lnTo>
                  <a:lnTo>
                    <a:pt x="5" y="30"/>
                  </a:lnTo>
                  <a:lnTo>
                    <a:pt x="1" y="30"/>
                  </a:lnTo>
                  <a:lnTo>
                    <a:pt x="0" y="26"/>
                  </a:lnTo>
                  <a:lnTo>
                    <a:pt x="1" y="23"/>
                  </a:lnTo>
                  <a:lnTo>
                    <a:pt x="3" y="21"/>
                  </a:lnTo>
                  <a:lnTo>
                    <a:pt x="3" y="18"/>
                  </a:lnTo>
                  <a:lnTo>
                    <a:pt x="3" y="7"/>
                  </a:lnTo>
                  <a:lnTo>
                    <a:pt x="10" y="2"/>
                  </a:lnTo>
                  <a:lnTo>
                    <a:pt x="18" y="0"/>
                  </a:lnTo>
                  <a:lnTo>
                    <a:pt x="25" y="4"/>
                  </a:lnTo>
                  <a:lnTo>
                    <a:pt x="30" y="6"/>
                  </a:lnTo>
                  <a:lnTo>
                    <a:pt x="51" y="7"/>
                  </a:lnTo>
                  <a:lnTo>
                    <a:pt x="59" y="14"/>
                  </a:lnTo>
                </a:path>
              </a:pathLst>
            </a:custGeom>
            <a:noFill/>
            <a:ln w="3175">
              <a:solidFill>
                <a:srgbClr val="343434"/>
              </a:solidFill>
              <a:prstDash val="solid"/>
              <a:round/>
              <a:headEnd/>
              <a:tailEnd/>
            </a:ln>
          </p:spPr>
          <p:txBody>
            <a:bodyPr>
              <a:prstTxWarp prst="textNoShape">
                <a:avLst/>
              </a:prstTxWarp>
            </a:bodyPr>
            <a:lstStyle/>
            <a:p>
              <a:endParaRPr lang="en-US"/>
            </a:p>
          </p:txBody>
        </p:sp>
        <p:sp>
          <p:nvSpPr>
            <p:cNvPr id="1186821" name="Freeform 2053"/>
            <p:cNvSpPr>
              <a:spLocks/>
            </p:cNvSpPr>
            <p:nvPr/>
          </p:nvSpPr>
          <p:spPr bwMode="auto">
            <a:xfrm>
              <a:off x="1126" y="1666"/>
              <a:ext cx="54" cy="54"/>
            </a:xfrm>
            <a:custGeom>
              <a:avLst/>
              <a:gdLst/>
              <a:ahLst/>
              <a:cxnLst>
                <a:cxn ang="0">
                  <a:pos x="111" y="17"/>
                </a:cxn>
                <a:cxn ang="0">
                  <a:pos x="102" y="50"/>
                </a:cxn>
                <a:cxn ang="0">
                  <a:pos x="107" y="48"/>
                </a:cxn>
                <a:cxn ang="0">
                  <a:pos x="112" y="51"/>
                </a:cxn>
                <a:cxn ang="0">
                  <a:pos x="119" y="56"/>
                </a:cxn>
                <a:cxn ang="0">
                  <a:pos x="126" y="67"/>
                </a:cxn>
                <a:cxn ang="0">
                  <a:pos x="133" y="74"/>
                </a:cxn>
                <a:cxn ang="0">
                  <a:pos x="133" y="82"/>
                </a:cxn>
                <a:cxn ang="0">
                  <a:pos x="136" y="97"/>
                </a:cxn>
                <a:cxn ang="0">
                  <a:pos x="135" y="104"/>
                </a:cxn>
                <a:cxn ang="0">
                  <a:pos x="136" y="111"/>
                </a:cxn>
                <a:cxn ang="0">
                  <a:pos x="135" y="115"/>
                </a:cxn>
                <a:cxn ang="0">
                  <a:pos x="133" y="121"/>
                </a:cxn>
                <a:cxn ang="0">
                  <a:pos x="133" y="128"/>
                </a:cxn>
                <a:cxn ang="0">
                  <a:pos x="131" y="133"/>
                </a:cxn>
                <a:cxn ang="0">
                  <a:pos x="128" y="133"/>
                </a:cxn>
                <a:cxn ang="0">
                  <a:pos x="128" y="135"/>
                </a:cxn>
                <a:cxn ang="0">
                  <a:pos x="112" y="130"/>
                </a:cxn>
                <a:cxn ang="0">
                  <a:pos x="112" y="128"/>
                </a:cxn>
                <a:cxn ang="0">
                  <a:pos x="106" y="126"/>
                </a:cxn>
                <a:cxn ang="0">
                  <a:pos x="106" y="125"/>
                </a:cxn>
                <a:cxn ang="0">
                  <a:pos x="102" y="123"/>
                </a:cxn>
                <a:cxn ang="0">
                  <a:pos x="104" y="118"/>
                </a:cxn>
                <a:cxn ang="0">
                  <a:pos x="68" y="108"/>
                </a:cxn>
                <a:cxn ang="0">
                  <a:pos x="27" y="96"/>
                </a:cxn>
                <a:cxn ang="0">
                  <a:pos x="0" y="87"/>
                </a:cxn>
                <a:cxn ang="0">
                  <a:pos x="7" y="72"/>
                </a:cxn>
                <a:cxn ang="0">
                  <a:pos x="5" y="60"/>
                </a:cxn>
                <a:cxn ang="0">
                  <a:pos x="17" y="51"/>
                </a:cxn>
                <a:cxn ang="0">
                  <a:pos x="20" y="19"/>
                </a:cxn>
                <a:cxn ang="0">
                  <a:pos x="36" y="39"/>
                </a:cxn>
                <a:cxn ang="0">
                  <a:pos x="39" y="34"/>
                </a:cxn>
                <a:cxn ang="0">
                  <a:pos x="37" y="26"/>
                </a:cxn>
                <a:cxn ang="0">
                  <a:pos x="44" y="26"/>
                </a:cxn>
                <a:cxn ang="0">
                  <a:pos x="48" y="33"/>
                </a:cxn>
                <a:cxn ang="0">
                  <a:pos x="53" y="34"/>
                </a:cxn>
                <a:cxn ang="0">
                  <a:pos x="71" y="29"/>
                </a:cxn>
                <a:cxn ang="0">
                  <a:pos x="85" y="48"/>
                </a:cxn>
                <a:cxn ang="0">
                  <a:pos x="90" y="50"/>
                </a:cxn>
                <a:cxn ang="0">
                  <a:pos x="78" y="24"/>
                </a:cxn>
                <a:cxn ang="0">
                  <a:pos x="61" y="22"/>
                </a:cxn>
                <a:cxn ang="0">
                  <a:pos x="51" y="14"/>
                </a:cxn>
                <a:cxn ang="0">
                  <a:pos x="56" y="0"/>
                </a:cxn>
                <a:cxn ang="0">
                  <a:pos x="95" y="12"/>
                </a:cxn>
                <a:cxn ang="0">
                  <a:pos x="111" y="17"/>
                </a:cxn>
              </a:cxnLst>
              <a:rect l="0" t="0" r="r" b="b"/>
              <a:pathLst>
                <a:path w="136" h="135">
                  <a:moveTo>
                    <a:pt x="111" y="17"/>
                  </a:moveTo>
                  <a:lnTo>
                    <a:pt x="102" y="50"/>
                  </a:lnTo>
                  <a:lnTo>
                    <a:pt x="107" y="48"/>
                  </a:lnTo>
                  <a:lnTo>
                    <a:pt x="112" y="51"/>
                  </a:lnTo>
                  <a:lnTo>
                    <a:pt x="119" y="56"/>
                  </a:lnTo>
                  <a:lnTo>
                    <a:pt x="126" y="67"/>
                  </a:lnTo>
                  <a:lnTo>
                    <a:pt x="133" y="74"/>
                  </a:lnTo>
                  <a:lnTo>
                    <a:pt x="133" y="82"/>
                  </a:lnTo>
                  <a:lnTo>
                    <a:pt x="136" y="97"/>
                  </a:lnTo>
                  <a:lnTo>
                    <a:pt x="135" y="104"/>
                  </a:lnTo>
                  <a:lnTo>
                    <a:pt x="136" y="111"/>
                  </a:lnTo>
                  <a:lnTo>
                    <a:pt x="135" y="115"/>
                  </a:lnTo>
                  <a:lnTo>
                    <a:pt x="133" y="121"/>
                  </a:lnTo>
                  <a:lnTo>
                    <a:pt x="133" y="128"/>
                  </a:lnTo>
                  <a:lnTo>
                    <a:pt x="131" y="133"/>
                  </a:lnTo>
                  <a:lnTo>
                    <a:pt x="128" y="133"/>
                  </a:lnTo>
                  <a:lnTo>
                    <a:pt x="128" y="135"/>
                  </a:lnTo>
                  <a:lnTo>
                    <a:pt x="112" y="130"/>
                  </a:lnTo>
                  <a:lnTo>
                    <a:pt x="112" y="128"/>
                  </a:lnTo>
                  <a:lnTo>
                    <a:pt x="106" y="126"/>
                  </a:lnTo>
                  <a:lnTo>
                    <a:pt x="106" y="125"/>
                  </a:lnTo>
                  <a:lnTo>
                    <a:pt x="102" y="123"/>
                  </a:lnTo>
                  <a:lnTo>
                    <a:pt x="104" y="118"/>
                  </a:lnTo>
                  <a:lnTo>
                    <a:pt x="68" y="108"/>
                  </a:lnTo>
                  <a:lnTo>
                    <a:pt x="27" y="96"/>
                  </a:lnTo>
                  <a:lnTo>
                    <a:pt x="0" y="87"/>
                  </a:lnTo>
                  <a:lnTo>
                    <a:pt x="7" y="72"/>
                  </a:lnTo>
                  <a:lnTo>
                    <a:pt x="5" y="60"/>
                  </a:lnTo>
                  <a:lnTo>
                    <a:pt x="17" y="51"/>
                  </a:lnTo>
                  <a:lnTo>
                    <a:pt x="20" y="19"/>
                  </a:lnTo>
                  <a:lnTo>
                    <a:pt x="36" y="39"/>
                  </a:lnTo>
                  <a:lnTo>
                    <a:pt x="39" y="34"/>
                  </a:lnTo>
                  <a:lnTo>
                    <a:pt x="37" y="26"/>
                  </a:lnTo>
                  <a:lnTo>
                    <a:pt x="44" y="26"/>
                  </a:lnTo>
                  <a:lnTo>
                    <a:pt x="48" y="33"/>
                  </a:lnTo>
                  <a:lnTo>
                    <a:pt x="53" y="34"/>
                  </a:lnTo>
                  <a:lnTo>
                    <a:pt x="71" y="29"/>
                  </a:lnTo>
                  <a:lnTo>
                    <a:pt x="85" y="48"/>
                  </a:lnTo>
                  <a:lnTo>
                    <a:pt x="90" y="50"/>
                  </a:lnTo>
                  <a:lnTo>
                    <a:pt x="78" y="24"/>
                  </a:lnTo>
                  <a:lnTo>
                    <a:pt x="61" y="22"/>
                  </a:lnTo>
                  <a:lnTo>
                    <a:pt x="51" y="14"/>
                  </a:lnTo>
                  <a:lnTo>
                    <a:pt x="56" y="0"/>
                  </a:lnTo>
                  <a:lnTo>
                    <a:pt x="95" y="12"/>
                  </a:lnTo>
                  <a:lnTo>
                    <a:pt x="111" y="17"/>
                  </a:lnTo>
                </a:path>
              </a:pathLst>
            </a:custGeom>
            <a:noFill/>
            <a:ln w="3175">
              <a:solidFill>
                <a:srgbClr val="343434"/>
              </a:solidFill>
              <a:prstDash val="solid"/>
              <a:round/>
              <a:headEnd/>
              <a:tailEnd/>
            </a:ln>
          </p:spPr>
          <p:txBody>
            <a:bodyPr>
              <a:prstTxWarp prst="textNoShape">
                <a:avLst/>
              </a:prstTxWarp>
            </a:bodyPr>
            <a:lstStyle/>
            <a:p>
              <a:endParaRPr lang="en-US"/>
            </a:p>
          </p:txBody>
        </p:sp>
        <p:sp>
          <p:nvSpPr>
            <p:cNvPr id="1186822" name="Freeform 2054"/>
            <p:cNvSpPr>
              <a:spLocks/>
            </p:cNvSpPr>
            <p:nvPr/>
          </p:nvSpPr>
          <p:spPr bwMode="auto">
            <a:xfrm>
              <a:off x="1224" y="1666"/>
              <a:ext cx="468" cy="415"/>
            </a:xfrm>
            <a:custGeom>
              <a:avLst/>
              <a:gdLst/>
              <a:ahLst/>
              <a:cxnLst>
                <a:cxn ang="0">
                  <a:pos x="427" y="123"/>
                </a:cxn>
                <a:cxn ang="0">
                  <a:pos x="475" y="131"/>
                </a:cxn>
                <a:cxn ang="0">
                  <a:pos x="513" y="136"/>
                </a:cxn>
                <a:cxn ang="0">
                  <a:pos x="531" y="176"/>
                </a:cxn>
                <a:cxn ang="0">
                  <a:pos x="550" y="215"/>
                </a:cxn>
                <a:cxn ang="0">
                  <a:pos x="557" y="283"/>
                </a:cxn>
                <a:cxn ang="0">
                  <a:pos x="571" y="346"/>
                </a:cxn>
                <a:cxn ang="0">
                  <a:pos x="605" y="420"/>
                </a:cxn>
                <a:cxn ang="0">
                  <a:pos x="764" y="471"/>
                </a:cxn>
                <a:cxn ang="0">
                  <a:pos x="747" y="504"/>
                </a:cxn>
                <a:cxn ang="0">
                  <a:pos x="764" y="531"/>
                </a:cxn>
                <a:cxn ang="0">
                  <a:pos x="788" y="534"/>
                </a:cxn>
                <a:cxn ang="0">
                  <a:pos x="812" y="505"/>
                </a:cxn>
                <a:cxn ang="0">
                  <a:pos x="846" y="563"/>
                </a:cxn>
                <a:cxn ang="0">
                  <a:pos x="893" y="587"/>
                </a:cxn>
                <a:cxn ang="0">
                  <a:pos x="960" y="638"/>
                </a:cxn>
                <a:cxn ang="0">
                  <a:pos x="998" y="601"/>
                </a:cxn>
                <a:cxn ang="0">
                  <a:pos x="1037" y="594"/>
                </a:cxn>
                <a:cxn ang="0">
                  <a:pos x="1069" y="601"/>
                </a:cxn>
                <a:cxn ang="0">
                  <a:pos x="1121" y="613"/>
                </a:cxn>
                <a:cxn ang="0">
                  <a:pos x="1129" y="594"/>
                </a:cxn>
                <a:cxn ang="0">
                  <a:pos x="1146" y="584"/>
                </a:cxn>
                <a:cxn ang="0">
                  <a:pos x="1158" y="613"/>
                </a:cxn>
                <a:cxn ang="0">
                  <a:pos x="1133" y="869"/>
                </a:cxn>
                <a:cxn ang="0">
                  <a:pos x="972" y="775"/>
                </a:cxn>
                <a:cxn ang="0">
                  <a:pos x="917" y="789"/>
                </a:cxn>
                <a:cxn ang="0">
                  <a:pos x="864" y="890"/>
                </a:cxn>
                <a:cxn ang="0">
                  <a:pos x="945" y="939"/>
                </a:cxn>
                <a:cxn ang="0">
                  <a:pos x="965" y="951"/>
                </a:cxn>
                <a:cxn ang="0">
                  <a:pos x="1003" y="970"/>
                </a:cxn>
                <a:cxn ang="0">
                  <a:pos x="1054" y="958"/>
                </a:cxn>
                <a:cxn ang="0">
                  <a:pos x="1093" y="939"/>
                </a:cxn>
                <a:cxn ang="0">
                  <a:pos x="1117" y="954"/>
                </a:cxn>
                <a:cxn ang="0">
                  <a:pos x="629" y="949"/>
                </a:cxn>
                <a:cxn ang="0">
                  <a:pos x="590" y="780"/>
                </a:cxn>
                <a:cxn ang="0">
                  <a:pos x="555" y="765"/>
                </a:cxn>
                <a:cxn ang="0">
                  <a:pos x="528" y="751"/>
                </a:cxn>
                <a:cxn ang="0">
                  <a:pos x="513" y="715"/>
                </a:cxn>
                <a:cxn ang="0">
                  <a:pos x="475" y="656"/>
                </a:cxn>
                <a:cxn ang="0">
                  <a:pos x="460" y="601"/>
                </a:cxn>
                <a:cxn ang="0">
                  <a:pos x="473" y="562"/>
                </a:cxn>
                <a:cxn ang="0">
                  <a:pos x="467" y="534"/>
                </a:cxn>
                <a:cxn ang="0">
                  <a:pos x="422" y="500"/>
                </a:cxn>
                <a:cxn ang="0">
                  <a:pos x="371" y="481"/>
                </a:cxn>
                <a:cxn ang="0">
                  <a:pos x="354" y="490"/>
                </a:cxn>
                <a:cxn ang="0">
                  <a:pos x="338" y="504"/>
                </a:cxn>
                <a:cxn ang="0">
                  <a:pos x="120" y="545"/>
                </a:cxn>
                <a:cxn ang="0">
                  <a:pos x="0" y="439"/>
                </a:cxn>
                <a:cxn ang="0">
                  <a:pos x="111" y="353"/>
                </a:cxn>
                <a:cxn ang="0">
                  <a:pos x="106" y="329"/>
                </a:cxn>
                <a:cxn ang="0">
                  <a:pos x="58" y="271"/>
                </a:cxn>
                <a:cxn ang="0">
                  <a:pos x="72" y="253"/>
                </a:cxn>
                <a:cxn ang="0">
                  <a:pos x="86" y="224"/>
                </a:cxn>
                <a:cxn ang="0">
                  <a:pos x="128" y="198"/>
                </a:cxn>
                <a:cxn ang="0">
                  <a:pos x="219" y="171"/>
                </a:cxn>
                <a:cxn ang="0">
                  <a:pos x="287" y="72"/>
                </a:cxn>
                <a:cxn ang="0">
                  <a:pos x="465" y="84"/>
                </a:cxn>
              </a:cxnLst>
              <a:rect l="0" t="0" r="r" b="b"/>
              <a:pathLst>
                <a:path w="1170" h="1036">
                  <a:moveTo>
                    <a:pt x="455" y="101"/>
                  </a:moveTo>
                  <a:lnTo>
                    <a:pt x="451" y="104"/>
                  </a:lnTo>
                  <a:lnTo>
                    <a:pt x="444" y="101"/>
                  </a:lnTo>
                  <a:lnTo>
                    <a:pt x="438" y="104"/>
                  </a:lnTo>
                  <a:lnTo>
                    <a:pt x="429" y="104"/>
                  </a:lnTo>
                  <a:lnTo>
                    <a:pt x="427" y="106"/>
                  </a:lnTo>
                  <a:lnTo>
                    <a:pt x="429" y="113"/>
                  </a:lnTo>
                  <a:lnTo>
                    <a:pt x="427" y="119"/>
                  </a:lnTo>
                  <a:lnTo>
                    <a:pt x="427" y="123"/>
                  </a:lnTo>
                  <a:lnTo>
                    <a:pt x="426" y="128"/>
                  </a:lnTo>
                  <a:lnTo>
                    <a:pt x="429" y="135"/>
                  </a:lnTo>
                  <a:lnTo>
                    <a:pt x="434" y="136"/>
                  </a:lnTo>
                  <a:lnTo>
                    <a:pt x="439" y="135"/>
                  </a:lnTo>
                  <a:lnTo>
                    <a:pt x="446" y="135"/>
                  </a:lnTo>
                  <a:lnTo>
                    <a:pt x="460" y="136"/>
                  </a:lnTo>
                  <a:lnTo>
                    <a:pt x="467" y="133"/>
                  </a:lnTo>
                  <a:lnTo>
                    <a:pt x="470" y="133"/>
                  </a:lnTo>
                  <a:lnTo>
                    <a:pt x="475" y="131"/>
                  </a:lnTo>
                  <a:lnTo>
                    <a:pt x="479" y="126"/>
                  </a:lnTo>
                  <a:lnTo>
                    <a:pt x="484" y="123"/>
                  </a:lnTo>
                  <a:lnTo>
                    <a:pt x="490" y="124"/>
                  </a:lnTo>
                  <a:lnTo>
                    <a:pt x="496" y="131"/>
                  </a:lnTo>
                  <a:lnTo>
                    <a:pt x="499" y="131"/>
                  </a:lnTo>
                  <a:lnTo>
                    <a:pt x="506" y="133"/>
                  </a:lnTo>
                  <a:lnTo>
                    <a:pt x="509" y="130"/>
                  </a:lnTo>
                  <a:lnTo>
                    <a:pt x="511" y="131"/>
                  </a:lnTo>
                  <a:lnTo>
                    <a:pt x="513" y="136"/>
                  </a:lnTo>
                  <a:lnTo>
                    <a:pt x="516" y="138"/>
                  </a:lnTo>
                  <a:lnTo>
                    <a:pt x="516" y="145"/>
                  </a:lnTo>
                  <a:lnTo>
                    <a:pt x="523" y="154"/>
                  </a:lnTo>
                  <a:lnTo>
                    <a:pt x="526" y="155"/>
                  </a:lnTo>
                  <a:lnTo>
                    <a:pt x="530" y="160"/>
                  </a:lnTo>
                  <a:lnTo>
                    <a:pt x="531" y="165"/>
                  </a:lnTo>
                  <a:lnTo>
                    <a:pt x="530" y="171"/>
                  </a:lnTo>
                  <a:lnTo>
                    <a:pt x="530" y="174"/>
                  </a:lnTo>
                  <a:lnTo>
                    <a:pt x="531" y="176"/>
                  </a:lnTo>
                  <a:lnTo>
                    <a:pt x="530" y="181"/>
                  </a:lnTo>
                  <a:lnTo>
                    <a:pt x="537" y="181"/>
                  </a:lnTo>
                  <a:lnTo>
                    <a:pt x="542" y="184"/>
                  </a:lnTo>
                  <a:lnTo>
                    <a:pt x="550" y="184"/>
                  </a:lnTo>
                  <a:lnTo>
                    <a:pt x="549" y="189"/>
                  </a:lnTo>
                  <a:lnTo>
                    <a:pt x="545" y="196"/>
                  </a:lnTo>
                  <a:lnTo>
                    <a:pt x="549" y="200"/>
                  </a:lnTo>
                  <a:lnTo>
                    <a:pt x="550" y="205"/>
                  </a:lnTo>
                  <a:lnTo>
                    <a:pt x="550" y="215"/>
                  </a:lnTo>
                  <a:lnTo>
                    <a:pt x="550" y="222"/>
                  </a:lnTo>
                  <a:lnTo>
                    <a:pt x="552" y="229"/>
                  </a:lnTo>
                  <a:lnTo>
                    <a:pt x="547" y="239"/>
                  </a:lnTo>
                  <a:lnTo>
                    <a:pt x="543" y="241"/>
                  </a:lnTo>
                  <a:lnTo>
                    <a:pt x="547" y="244"/>
                  </a:lnTo>
                  <a:lnTo>
                    <a:pt x="549" y="256"/>
                  </a:lnTo>
                  <a:lnTo>
                    <a:pt x="550" y="259"/>
                  </a:lnTo>
                  <a:lnTo>
                    <a:pt x="552" y="273"/>
                  </a:lnTo>
                  <a:lnTo>
                    <a:pt x="557" y="283"/>
                  </a:lnTo>
                  <a:lnTo>
                    <a:pt x="557" y="288"/>
                  </a:lnTo>
                  <a:lnTo>
                    <a:pt x="566" y="290"/>
                  </a:lnTo>
                  <a:lnTo>
                    <a:pt x="571" y="297"/>
                  </a:lnTo>
                  <a:lnTo>
                    <a:pt x="579" y="305"/>
                  </a:lnTo>
                  <a:lnTo>
                    <a:pt x="581" y="312"/>
                  </a:lnTo>
                  <a:lnTo>
                    <a:pt x="581" y="319"/>
                  </a:lnTo>
                  <a:lnTo>
                    <a:pt x="584" y="329"/>
                  </a:lnTo>
                  <a:lnTo>
                    <a:pt x="583" y="336"/>
                  </a:lnTo>
                  <a:lnTo>
                    <a:pt x="571" y="346"/>
                  </a:lnTo>
                  <a:lnTo>
                    <a:pt x="569" y="352"/>
                  </a:lnTo>
                  <a:lnTo>
                    <a:pt x="552" y="369"/>
                  </a:lnTo>
                  <a:lnTo>
                    <a:pt x="547" y="381"/>
                  </a:lnTo>
                  <a:lnTo>
                    <a:pt x="588" y="389"/>
                  </a:lnTo>
                  <a:lnTo>
                    <a:pt x="591" y="398"/>
                  </a:lnTo>
                  <a:lnTo>
                    <a:pt x="588" y="399"/>
                  </a:lnTo>
                  <a:lnTo>
                    <a:pt x="588" y="411"/>
                  </a:lnTo>
                  <a:lnTo>
                    <a:pt x="586" y="415"/>
                  </a:lnTo>
                  <a:lnTo>
                    <a:pt x="605" y="420"/>
                  </a:lnTo>
                  <a:lnTo>
                    <a:pt x="607" y="416"/>
                  </a:lnTo>
                  <a:lnTo>
                    <a:pt x="608" y="413"/>
                  </a:lnTo>
                  <a:lnTo>
                    <a:pt x="617" y="413"/>
                  </a:lnTo>
                  <a:lnTo>
                    <a:pt x="627" y="406"/>
                  </a:lnTo>
                  <a:lnTo>
                    <a:pt x="627" y="410"/>
                  </a:lnTo>
                  <a:lnTo>
                    <a:pt x="772" y="440"/>
                  </a:lnTo>
                  <a:lnTo>
                    <a:pt x="769" y="442"/>
                  </a:lnTo>
                  <a:lnTo>
                    <a:pt x="767" y="449"/>
                  </a:lnTo>
                  <a:lnTo>
                    <a:pt x="764" y="471"/>
                  </a:lnTo>
                  <a:lnTo>
                    <a:pt x="760" y="476"/>
                  </a:lnTo>
                  <a:lnTo>
                    <a:pt x="759" y="488"/>
                  </a:lnTo>
                  <a:lnTo>
                    <a:pt x="755" y="492"/>
                  </a:lnTo>
                  <a:lnTo>
                    <a:pt x="753" y="492"/>
                  </a:lnTo>
                  <a:lnTo>
                    <a:pt x="753" y="493"/>
                  </a:lnTo>
                  <a:lnTo>
                    <a:pt x="752" y="495"/>
                  </a:lnTo>
                  <a:lnTo>
                    <a:pt x="750" y="495"/>
                  </a:lnTo>
                  <a:lnTo>
                    <a:pt x="747" y="500"/>
                  </a:lnTo>
                  <a:lnTo>
                    <a:pt x="747" y="504"/>
                  </a:lnTo>
                  <a:lnTo>
                    <a:pt x="743" y="510"/>
                  </a:lnTo>
                  <a:lnTo>
                    <a:pt x="745" y="514"/>
                  </a:lnTo>
                  <a:lnTo>
                    <a:pt x="748" y="517"/>
                  </a:lnTo>
                  <a:lnTo>
                    <a:pt x="750" y="522"/>
                  </a:lnTo>
                  <a:lnTo>
                    <a:pt x="750" y="526"/>
                  </a:lnTo>
                  <a:lnTo>
                    <a:pt x="753" y="527"/>
                  </a:lnTo>
                  <a:lnTo>
                    <a:pt x="759" y="527"/>
                  </a:lnTo>
                  <a:lnTo>
                    <a:pt x="762" y="527"/>
                  </a:lnTo>
                  <a:lnTo>
                    <a:pt x="764" y="531"/>
                  </a:lnTo>
                  <a:lnTo>
                    <a:pt x="765" y="534"/>
                  </a:lnTo>
                  <a:lnTo>
                    <a:pt x="764" y="539"/>
                  </a:lnTo>
                  <a:lnTo>
                    <a:pt x="769" y="543"/>
                  </a:lnTo>
                  <a:lnTo>
                    <a:pt x="774" y="539"/>
                  </a:lnTo>
                  <a:lnTo>
                    <a:pt x="776" y="543"/>
                  </a:lnTo>
                  <a:lnTo>
                    <a:pt x="777" y="543"/>
                  </a:lnTo>
                  <a:lnTo>
                    <a:pt x="782" y="539"/>
                  </a:lnTo>
                  <a:lnTo>
                    <a:pt x="784" y="534"/>
                  </a:lnTo>
                  <a:lnTo>
                    <a:pt x="788" y="534"/>
                  </a:lnTo>
                  <a:lnTo>
                    <a:pt x="791" y="531"/>
                  </a:lnTo>
                  <a:lnTo>
                    <a:pt x="793" y="526"/>
                  </a:lnTo>
                  <a:lnTo>
                    <a:pt x="791" y="522"/>
                  </a:lnTo>
                  <a:lnTo>
                    <a:pt x="793" y="519"/>
                  </a:lnTo>
                  <a:lnTo>
                    <a:pt x="796" y="519"/>
                  </a:lnTo>
                  <a:lnTo>
                    <a:pt x="798" y="514"/>
                  </a:lnTo>
                  <a:lnTo>
                    <a:pt x="806" y="509"/>
                  </a:lnTo>
                  <a:lnTo>
                    <a:pt x="810" y="509"/>
                  </a:lnTo>
                  <a:lnTo>
                    <a:pt x="812" y="505"/>
                  </a:lnTo>
                  <a:lnTo>
                    <a:pt x="817" y="504"/>
                  </a:lnTo>
                  <a:lnTo>
                    <a:pt x="818" y="509"/>
                  </a:lnTo>
                  <a:lnTo>
                    <a:pt x="813" y="521"/>
                  </a:lnTo>
                  <a:lnTo>
                    <a:pt x="813" y="524"/>
                  </a:lnTo>
                  <a:lnTo>
                    <a:pt x="822" y="524"/>
                  </a:lnTo>
                  <a:lnTo>
                    <a:pt x="827" y="529"/>
                  </a:lnTo>
                  <a:lnTo>
                    <a:pt x="832" y="541"/>
                  </a:lnTo>
                  <a:lnTo>
                    <a:pt x="842" y="562"/>
                  </a:lnTo>
                  <a:lnTo>
                    <a:pt x="846" y="563"/>
                  </a:lnTo>
                  <a:lnTo>
                    <a:pt x="849" y="570"/>
                  </a:lnTo>
                  <a:lnTo>
                    <a:pt x="854" y="575"/>
                  </a:lnTo>
                  <a:lnTo>
                    <a:pt x="863" y="577"/>
                  </a:lnTo>
                  <a:lnTo>
                    <a:pt x="870" y="584"/>
                  </a:lnTo>
                  <a:lnTo>
                    <a:pt x="876" y="587"/>
                  </a:lnTo>
                  <a:lnTo>
                    <a:pt x="883" y="592"/>
                  </a:lnTo>
                  <a:lnTo>
                    <a:pt x="887" y="592"/>
                  </a:lnTo>
                  <a:lnTo>
                    <a:pt x="890" y="587"/>
                  </a:lnTo>
                  <a:lnTo>
                    <a:pt x="893" y="587"/>
                  </a:lnTo>
                  <a:lnTo>
                    <a:pt x="893" y="592"/>
                  </a:lnTo>
                  <a:lnTo>
                    <a:pt x="897" y="596"/>
                  </a:lnTo>
                  <a:lnTo>
                    <a:pt x="897" y="601"/>
                  </a:lnTo>
                  <a:lnTo>
                    <a:pt x="900" y="608"/>
                  </a:lnTo>
                  <a:lnTo>
                    <a:pt x="902" y="616"/>
                  </a:lnTo>
                  <a:lnTo>
                    <a:pt x="900" y="623"/>
                  </a:lnTo>
                  <a:lnTo>
                    <a:pt x="902" y="625"/>
                  </a:lnTo>
                  <a:lnTo>
                    <a:pt x="940" y="633"/>
                  </a:lnTo>
                  <a:lnTo>
                    <a:pt x="960" y="638"/>
                  </a:lnTo>
                  <a:lnTo>
                    <a:pt x="965" y="609"/>
                  </a:lnTo>
                  <a:lnTo>
                    <a:pt x="964" y="609"/>
                  </a:lnTo>
                  <a:lnTo>
                    <a:pt x="964" y="604"/>
                  </a:lnTo>
                  <a:lnTo>
                    <a:pt x="969" y="599"/>
                  </a:lnTo>
                  <a:lnTo>
                    <a:pt x="970" y="597"/>
                  </a:lnTo>
                  <a:lnTo>
                    <a:pt x="975" y="596"/>
                  </a:lnTo>
                  <a:lnTo>
                    <a:pt x="979" y="594"/>
                  </a:lnTo>
                  <a:lnTo>
                    <a:pt x="986" y="599"/>
                  </a:lnTo>
                  <a:lnTo>
                    <a:pt x="998" y="601"/>
                  </a:lnTo>
                  <a:lnTo>
                    <a:pt x="1003" y="604"/>
                  </a:lnTo>
                  <a:lnTo>
                    <a:pt x="1008" y="604"/>
                  </a:lnTo>
                  <a:lnTo>
                    <a:pt x="1011" y="608"/>
                  </a:lnTo>
                  <a:lnTo>
                    <a:pt x="1018" y="609"/>
                  </a:lnTo>
                  <a:lnTo>
                    <a:pt x="1022" y="603"/>
                  </a:lnTo>
                  <a:lnTo>
                    <a:pt x="1023" y="597"/>
                  </a:lnTo>
                  <a:lnTo>
                    <a:pt x="1030" y="596"/>
                  </a:lnTo>
                  <a:lnTo>
                    <a:pt x="1034" y="594"/>
                  </a:lnTo>
                  <a:lnTo>
                    <a:pt x="1037" y="594"/>
                  </a:lnTo>
                  <a:lnTo>
                    <a:pt x="1037" y="597"/>
                  </a:lnTo>
                  <a:lnTo>
                    <a:pt x="1039" y="599"/>
                  </a:lnTo>
                  <a:lnTo>
                    <a:pt x="1047" y="601"/>
                  </a:lnTo>
                  <a:lnTo>
                    <a:pt x="1051" y="604"/>
                  </a:lnTo>
                  <a:lnTo>
                    <a:pt x="1056" y="603"/>
                  </a:lnTo>
                  <a:lnTo>
                    <a:pt x="1059" y="604"/>
                  </a:lnTo>
                  <a:lnTo>
                    <a:pt x="1059" y="603"/>
                  </a:lnTo>
                  <a:lnTo>
                    <a:pt x="1064" y="604"/>
                  </a:lnTo>
                  <a:lnTo>
                    <a:pt x="1069" y="601"/>
                  </a:lnTo>
                  <a:lnTo>
                    <a:pt x="1078" y="603"/>
                  </a:lnTo>
                  <a:lnTo>
                    <a:pt x="1085" y="611"/>
                  </a:lnTo>
                  <a:lnTo>
                    <a:pt x="1086" y="609"/>
                  </a:lnTo>
                  <a:lnTo>
                    <a:pt x="1090" y="609"/>
                  </a:lnTo>
                  <a:lnTo>
                    <a:pt x="1095" y="608"/>
                  </a:lnTo>
                  <a:lnTo>
                    <a:pt x="1100" y="606"/>
                  </a:lnTo>
                  <a:lnTo>
                    <a:pt x="1109" y="609"/>
                  </a:lnTo>
                  <a:lnTo>
                    <a:pt x="1114" y="608"/>
                  </a:lnTo>
                  <a:lnTo>
                    <a:pt x="1121" y="613"/>
                  </a:lnTo>
                  <a:lnTo>
                    <a:pt x="1122" y="613"/>
                  </a:lnTo>
                  <a:lnTo>
                    <a:pt x="1126" y="613"/>
                  </a:lnTo>
                  <a:lnTo>
                    <a:pt x="1126" y="611"/>
                  </a:lnTo>
                  <a:lnTo>
                    <a:pt x="1122" y="609"/>
                  </a:lnTo>
                  <a:lnTo>
                    <a:pt x="1121" y="603"/>
                  </a:lnTo>
                  <a:lnTo>
                    <a:pt x="1122" y="599"/>
                  </a:lnTo>
                  <a:lnTo>
                    <a:pt x="1122" y="596"/>
                  </a:lnTo>
                  <a:lnTo>
                    <a:pt x="1127" y="596"/>
                  </a:lnTo>
                  <a:lnTo>
                    <a:pt x="1129" y="594"/>
                  </a:lnTo>
                  <a:lnTo>
                    <a:pt x="1129" y="591"/>
                  </a:lnTo>
                  <a:lnTo>
                    <a:pt x="1127" y="587"/>
                  </a:lnTo>
                  <a:lnTo>
                    <a:pt x="1127" y="586"/>
                  </a:lnTo>
                  <a:lnTo>
                    <a:pt x="1133" y="584"/>
                  </a:lnTo>
                  <a:lnTo>
                    <a:pt x="1138" y="586"/>
                  </a:lnTo>
                  <a:lnTo>
                    <a:pt x="1139" y="582"/>
                  </a:lnTo>
                  <a:lnTo>
                    <a:pt x="1141" y="580"/>
                  </a:lnTo>
                  <a:lnTo>
                    <a:pt x="1143" y="584"/>
                  </a:lnTo>
                  <a:lnTo>
                    <a:pt x="1146" y="584"/>
                  </a:lnTo>
                  <a:lnTo>
                    <a:pt x="1146" y="589"/>
                  </a:lnTo>
                  <a:lnTo>
                    <a:pt x="1148" y="592"/>
                  </a:lnTo>
                  <a:lnTo>
                    <a:pt x="1151" y="594"/>
                  </a:lnTo>
                  <a:lnTo>
                    <a:pt x="1150" y="599"/>
                  </a:lnTo>
                  <a:lnTo>
                    <a:pt x="1155" y="603"/>
                  </a:lnTo>
                  <a:lnTo>
                    <a:pt x="1155" y="604"/>
                  </a:lnTo>
                  <a:lnTo>
                    <a:pt x="1153" y="606"/>
                  </a:lnTo>
                  <a:lnTo>
                    <a:pt x="1155" y="611"/>
                  </a:lnTo>
                  <a:lnTo>
                    <a:pt x="1158" y="613"/>
                  </a:lnTo>
                  <a:lnTo>
                    <a:pt x="1158" y="616"/>
                  </a:lnTo>
                  <a:lnTo>
                    <a:pt x="1163" y="620"/>
                  </a:lnTo>
                  <a:lnTo>
                    <a:pt x="1163" y="625"/>
                  </a:lnTo>
                  <a:lnTo>
                    <a:pt x="1167" y="628"/>
                  </a:lnTo>
                  <a:lnTo>
                    <a:pt x="1170" y="632"/>
                  </a:lnTo>
                  <a:lnTo>
                    <a:pt x="1158" y="712"/>
                  </a:lnTo>
                  <a:lnTo>
                    <a:pt x="1146" y="787"/>
                  </a:lnTo>
                  <a:lnTo>
                    <a:pt x="1141" y="825"/>
                  </a:lnTo>
                  <a:lnTo>
                    <a:pt x="1133" y="869"/>
                  </a:lnTo>
                  <a:lnTo>
                    <a:pt x="1071" y="857"/>
                  </a:lnTo>
                  <a:lnTo>
                    <a:pt x="1078" y="816"/>
                  </a:lnTo>
                  <a:lnTo>
                    <a:pt x="1051" y="811"/>
                  </a:lnTo>
                  <a:lnTo>
                    <a:pt x="1052" y="799"/>
                  </a:lnTo>
                  <a:lnTo>
                    <a:pt x="1027" y="794"/>
                  </a:lnTo>
                  <a:lnTo>
                    <a:pt x="1027" y="787"/>
                  </a:lnTo>
                  <a:lnTo>
                    <a:pt x="1020" y="785"/>
                  </a:lnTo>
                  <a:lnTo>
                    <a:pt x="1020" y="784"/>
                  </a:lnTo>
                  <a:lnTo>
                    <a:pt x="972" y="775"/>
                  </a:lnTo>
                  <a:lnTo>
                    <a:pt x="977" y="743"/>
                  </a:lnTo>
                  <a:lnTo>
                    <a:pt x="957" y="739"/>
                  </a:lnTo>
                  <a:lnTo>
                    <a:pt x="953" y="753"/>
                  </a:lnTo>
                  <a:lnTo>
                    <a:pt x="940" y="751"/>
                  </a:lnTo>
                  <a:lnTo>
                    <a:pt x="938" y="765"/>
                  </a:lnTo>
                  <a:lnTo>
                    <a:pt x="923" y="763"/>
                  </a:lnTo>
                  <a:lnTo>
                    <a:pt x="921" y="775"/>
                  </a:lnTo>
                  <a:lnTo>
                    <a:pt x="919" y="775"/>
                  </a:lnTo>
                  <a:lnTo>
                    <a:pt x="917" y="789"/>
                  </a:lnTo>
                  <a:lnTo>
                    <a:pt x="911" y="787"/>
                  </a:lnTo>
                  <a:lnTo>
                    <a:pt x="904" y="816"/>
                  </a:lnTo>
                  <a:lnTo>
                    <a:pt x="876" y="809"/>
                  </a:lnTo>
                  <a:lnTo>
                    <a:pt x="868" y="867"/>
                  </a:lnTo>
                  <a:lnTo>
                    <a:pt x="873" y="867"/>
                  </a:lnTo>
                  <a:lnTo>
                    <a:pt x="871" y="884"/>
                  </a:lnTo>
                  <a:lnTo>
                    <a:pt x="864" y="883"/>
                  </a:lnTo>
                  <a:lnTo>
                    <a:pt x="863" y="890"/>
                  </a:lnTo>
                  <a:lnTo>
                    <a:pt x="864" y="890"/>
                  </a:lnTo>
                  <a:lnTo>
                    <a:pt x="870" y="891"/>
                  </a:lnTo>
                  <a:lnTo>
                    <a:pt x="868" y="896"/>
                  </a:lnTo>
                  <a:lnTo>
                    <a:pt x="890" y="900"/>
                  </a:lnTo>
                  <a:lnTo>
                    <a:pt x="882" y="942"/>
                  </a:lnTo>
                  <a:lnTo>
                    <a:pt x="909" y="948"/>
                  </a:lnTo>
                  <a:lnTo>
                    <a:pt x="909" y="946"/>
                  </a:lnTo>
                  <a:lnTo>
                    <a:pt x="924" y="949"/>
                  </a:lnTo>
                  <a:lnTo>
                    <a:pt x="928" y="936"/>
                  </a:lnTo>
                  <a:lnTo>
                    <a:pt x="945" y="939"/>
                  </a:lnTo>
                  <a:lnTo>
                    <a:pt x="948" y="925"/>
                  </a:lnTo>
                  <a:lnTo>
                    <a:pt x="957" y="925"/>
                  </a:lnTo>
                  <a:lnTo>
                    <a:pt x="960" y="927"/>
                  </a:lnTo>
                  <a:lnTo>
                    <a:pt x="965" y="937"/>
                  </a:lnTo>
                  <a:lnTo>
                    <a:pt x="967" y="937"/>
                  </a:lnTo>
                  <a:lnTo>
                    <a:pt x="969" y="936"/>
                  </a:lnTo>
                  <a:lnTo>
                    <a:pt x="970" y="937"/>
                  </a:lnTo>
                  <a:lnTo>
                    <a:pt x="969" y="948"/>
                  </a:lnTo>
                  <a:lnTo>
                    <a:pt x="965" y="951"/>
                  </a:lnTo>
                  <a:lnTo>
                    <a:pt x="964" y="956"/>
                  </a:lnTo>
                  <a:lnTo>
                    <a:pt x="969" y="960"/>
                  </a:lnTo>
                  <a:lnTo>
                    <a:pt x="972" y="953"/>
                  </a:lnTo>
                  <a:lnTo>
                    <a:pt x="981" y="954"/>
                  </a:lnTo>
                  <a:lnTo>
                    <a:pt x="981" y="958"/>
                  </a:lnTo>
                  <a:lnTo>
                    <a:pt x="982" y="960"/>
                  </a:lnTo>
                  <a:lnTo>
                    <a:pt x="982" y="963"/>
                  </a:lnTo>
                  <a:lnTo>
                    <a:pt x="986" y="968"/>
                  </a:lnTo>
                  <a:lnTo>
                    <a:pt x="1003" y="970"/>
                  </a:lnTo>
                  <a:lnTo>
                    <a:pt x="1001" y="975"/>
                  </a:lnTo>
                  <a:lnTo>
                    <a:pt x="1013" y="977"/>
                  </a:lnTo>
                  <a:lnTo>
                    <a:pt x="1018" y="951"/>
                  </a:lnTo>
                  <a:lnTo>
                    <a:pt x="1020" y="951"/>
                  </a:lnTo>
                  <a:lnTo>
                    <a:pt x="1037" y="954"/>
                  </a:lnTo>
                  <a:lnTo>
                    <a:pt x="1037" y="953"/>
                  </a:lnTo>
                  <a:lnTo>
                    <a:pt x="1039" y="953"/>
                  </a:lnTo>
                  <a:lnTo>
                    <a:pt x="1039" y="954"/>
                  </a:lnTo>
                  <a:lnTo>
                    <a:pt x="1054" y="958"/>
                  </a:lnTo>
                  <a:lnTo>
                    <a:pt x="1056" y="953"/>
                  </a:lnTo>
                  <a:lnTo>
                    <a:pt x="1054" y="946"/>
                  </a:lnTo>
                  <a:lnTo>
                    <a:pt x="1051" y="941"/>
                  </a:lnTo>
                  <a:lnTo>
                    <a:pt x="1052" y="937"/>
                  </a:lnTo>
                  <a:lnTo>
                    <a:pt x="1052" y="930"/>
                  </a:lnTo>
                  <a:lnTo>
                    <a:pt x="1059" y="927"/>
                  </a:lnTo>
                  <a:lnTo>
                    <a:pt x="1086" y="932"/>
                  </a:lnTo>
                  <a:lnTo>
                    <a:pt x="1088" y="937"/>
                  </a:lnTo>
                  <a:lnTo>
                    <a:pt x="1093" y="939"/>
                  </a:lnTo>
                  <a:lnTo>
                    <a:pt x="1100" y="934"/>
                  </a:lnTo>
                  <a:lnTo>
                    <a:pt x="1102" y="937"/>
                  </a:lnTo>
                  <a:lnTo>
                    <a:pt x="1102" y="942"/>
                  </a:lnTo>
                  <a:lnTo>
                    <a:pt x="1097" y="951"/>
                  </a:lnTo>
                  <a:lnTo>
                    <a:pt x="1098" y="954"/>
                  </a:lnTo>
                  <a:lnTo>
                    <a:pt x="1102" y="956"/>
                  </a:lnTo>
                  <a:lnTo>
                    <a:pt x="1109" y="954"/>
                  </a:lnTo>
                  <a:lnTo>
                    <a:pt x="1112" y="956"/>
                  </a:lnTo>
                  <a:lnTo>
                    <a:pt x="1117" y="954"/>
                  </a:lnTo>
                  <a:lnTo>
                    <a:pt x="1121" y="953"/>
                  </a:lnTo>
                  <a:lnTo>
                    <a:pt x="1107" y="1036"/>
                  </a:lnTo>
                  <a:lnTo>
                    <a:pt x="1052" y="1026"/>
                  </a:lnTo>
                  <a:lnTo>
                    <a:pt x="981" y="1014"/>
                  </a:lnTo>
                  <a:lnTo>
                    <a:pt x="974" y="1014"/>
                  </a:lnTo>
                  <a:lnTo>
                    <a:pt x="873" y="995"/>
                  </a:lnTo>
                  <a:lnTo>
                    <a:pt x="747" y="973"/>
                  </a:lnTo>
                  <a:lnTo>
                    <a:pt x="719" y="968"/>
                  </a:lnTo>
                  <a:lnTo>
                    <a:pt x="629" y="949"/>
                  </a:lnTo>
                  <a:lnTo>
                    <a:pt x="654" y="825"/>
                  </a:lnTo>
                  <a:lnTo>
                    <a:pt x="605" y="814"/>
                  </a:lnTo>
                  <a:lnTo>
                    <a:pt x="608" y="801"/>
                  </a:lnTo>
                  <a:lnTo>
                    <a:pt x="610" y="801"/>
                  </a:lnTo>
                  <a:lnTo>
                    <a:pt x="612" y="789"/>
                  </a:lnTo>
                  <a:lnTo>
                    <a:pt x="605" y="787"/>
                  </a:lnTo>
                  <a:lnTo>
                    <a:pt x="601" y="784"/>
                  </a:lnTo>
                  <a:lnTo>
                    <a:pt x="595" y="784"/>
                  </a:lnTo>
                  <a:lnTo>
                    <a:pt x="590" y="780"/>
                  </a:lnTo>
                  <a:lnTo>
                    <a:pt x="583" y="780"/>
                  </a:lnTo>
                  <a:lnTo>
                    <a:pt x="574" y="779"/>
                  </a:lnTo>
                  <a:lnTo>
                    <a:pt x="572" y="777"/>
                  </a:lnTo>
                  <a:lnTo>
                    <a:pt x="572" y="772"/>
                  </a:lnTo>
                  <a:lnTo>
                    <a:pt x="566" y="772"/>
                  </a:lnTo>
                  <a:lnTo>
                    <a:pt x="562" y="768"/>
                  </a:lnTo>
                  <a:lnTo>
                    <a:pt x="559" y="768"/>
                  </a:lnTo>
                  <a:lnTo>
                    <a:pt x="557" y="765"/>
                  </a:lnTo>
                  <a:lnTo>
                    <a:pt x="555" y="765"/>
                  </a:lnTo>
                  <a:lnTo>
                    <a:pt x="550" y="767"/>
                  </a:lnTo>
                  <a:lnTo>
                    <a:pt x="550" y="773"/>
                  </a:lnTo>
                  <a:lnTo>
                    <a:pt x="545" y="772"/>
                  </a:lnTo>
                  <a:lnTo>
                    <a:pt x="542" y="765"/>
                  </a:lnTo>
                  <a:lnTo>
                    <a:pt x="538" y="763"/>
                  </a:lnTo>
                  <a:lnTo>
                    <a:pt x="535" y="758"/>
                  </a:lnTo>
                  <a:lnTo>
                    <a:pt x="531" y="756"/>
                  </a:lnTo>
                  <a:lnTo>
                    <a:pt x="531" y="753"/>
                  </a:lnTo>
                  <a:lnTo>
                    <a:pt x="528" y="751"/>
                  </a:lnTo>
                  <a:lnTo>
                    <a:pt x="526" y="748"/>
                  </a:lnTo>
                  <a:lnTo>
                    <a:pt x="528" y="746"/>
                  </a:lnTo>
                  <a:lnTo>
                    <a:pt x="528" y="743"/>
                  </a:lnTo>
                  <a:lnTo>
                    <a:pt x="523" y="741"/>
                  </a:lnTo>
                  <a:lnTo>
                    <a:pt x="521" y="739"/>
                  </a:lnTo>
                  <a:lnTo>
                    <a:pt x="518" y="736"/>
                  </a:lnTo>
                  <a:lnTo>
                    <a:pt x="511" y="724"/>
                  </a:lnTo>
                  <a:lnTo>
                    <a:pt x="511" y="720"/>
                  </a:lnTo>
                  <a:lnTo>
                    <a:pt x="513" y="715"/>
                  </a:lnTo>
                  <a:lnTo>
                    <a:pt x="509" y="707"/>
                  </a:lnTo>
                  <a:lnTo>
                    <a:pt x="499" y="703"/>
                  </a:lnTo>
                  <a:lnTo>
                    <a:pt x="490" y="698"/>
                  </a:lnTo>
                  <a:lnTo>
                    <a:pt x="489" y="690"/>
                  </a:lnTo>
                  <a:lnTo>
                    <a:pt x="485" y="686"/>
                  </a:lnTo>
                  <a:lnTo>
                    <a:pt x="479" y="671"/>
                  </a:lnTo>
                  <a:lnTo>
                    <a:pt x="475" y="668"/>
                  </a:lnTo>
                  <a:lnTo>
                    <a:pt x="475" y="661"/>
                  </a:lnTo>
                  <a:lnTo>
                    <a:pt x="475" y="656"/>
                  </a:lnTo>
                  <a:lnTo>
                    <a:pt x="472" y="647"/>
                  </a:lnTo>
                  <a:lnTo>
                    <a:pt x="465" y="644"/>
                  </a:lnTo>
                  <a:lnTo>
                    <a:pt x="460" y="637"/>
                  </a:lnTo>
                  <a:lnTo>
                    <a:pt x="458" y="630"/>
                  </a:lnTo>
                  <a:lnTo>
                    <a:pt x="451" y="627"/>
                  </a:lnTo>
                  <a:lnTo>
                    <a:pt x="455" y="615"/>
                  </a:lnTo>
                  <a:lnTo>
                    <a:pt x="455" y="606"/>
                  </a:lnTo>
                  <a:lnTo>
                    <a:pt x="458" y="603"/>
                  </a:lnTo>
                  <a:lnTo>
                    <a:pt x="460" y="601"/>
                  </a:lnTo>
                  <a:lnTo>
                    <a:pt x="460" y="599"/>
                  </a:lnTo>
                  <a:lnTo>
                    <a:pt x="463" y="599"/>
                  </a:lnTo>
                  <a:lnTo>
                    <a:pt x="465" y="596"/>
                  </a:lnTo>
                  <a:lnTo>
                    <a:pt x="465" y="591"/>
                  </a:lnTo>
                  <a:lnTo>
                    <a:pt x="468" y="587"/>
                  </a:lnTo>
                  <a:lnTo>
                    <a:pt x="468" y="582"/>
                  </a:lnTo>
                  <a:lnTo>
                    <a:pt x="475" y="575"/>
                  </a:lnTo>
                  <a:lnTo>
                    <a:pt x="472" y="563"/>
                  </a:lnTo>
                  <a:lnTo>
                    <a:pt x="473" y="562"/>
                  </a:lnTo>
                  <a:lnTo>
                    <a:pt x="477" y="562"/>
                  </a:lnTo>
                  <a:lnTo>
                    <a:pt x="484" y="555"/>
                  </a:lnTo>
                  <a:lnTo>
                    <a:pt x="484" y="550"/>
                  </a:lnTo>
                  <a:lnTo>
                    <a:pt x="475" y="545"/>
                  </a:lnTo>
                  <a:lnTo>
                    <a:pt x="477" y="539"/>
                  </a:lnTo>
                  <a:lnTo>
                    <a:pt x="477" y="536"/>
                  </a:lnTo>
                  <a:lnTo>
                    <a:pt x="472" y="534"/>
                  </a:lnTo>
                  <a:lnTo>
                    <a:pt x="468" y="536"/>
                  </a:lnTo>
                  <a:lnTo>
                    <a:pt x="467" y="534"/>
                  </a:lnTo>
                  <a:lnTo>
                    <a:pt x="465" y="529"/>
                  </a:lnTo>
                  <a:lnTo>
                    <a:pt x="463" y="529"/>
                  </a:lnTo>
                  <a:lnTo>
                    <a:pt x="460" y="531"/>
                  </a:lnTo>
                  <a:lnTo>
                    <a:pt x="456" y="531"/>
                  </a:lnTo>
                  <a:lnTo>
                    <a:pt x="453" y="524"/>
                  </a:lnTo>
                  <a:lnTo>
                    <a:pt x="453" y="521"/>
                  </a:lnTo>
                  <a:lnTo>
                    <a:pt x="422" y="514"/>
                  </a:lnTo>
                  <a:lnTo>
                    <a:pt x="424" y="502"/>
                  </a:lnTo>
                  <a:lnTo>
                    <a:pt x="422" y="500"/>
                  </a:lnTo>
                  <a:lnTo>
                    <a:pt x="422" y="498"/>
                  </a:lnTo>
                  <a:lnTo>
                    <a:pt x="420" y="497"/>
                  </a:lnTo>
                  <a:lnTo>
                    <a:pt x="420" y="495"/>
                  </a:lnTo>
                  <a:lnTo>
                    <a:pt x="417" y="493"/>
                  </a:lnTo>
                  <a:lnTo>
                    <a:pt x="417" y="492"/>
                  </a:lnTo>
                  <a:lnTo>
                    <a:pt x="415" y="492"/>
                  </a:lnTo>
                  <a:lnTo>
                    <a:pt x="415" y="488"/>
                  </a:lnTo>
                  <a:lnTo>
                    <a:pt x="373" y="480"/>
                  </a:lnTo>
                  <a:lnTo>
                    <a:pt x="371" y="481"/>
                  </a:lnTo>
                  <a:lnTo>
                    <a:pt x="366" y="480"/>
                  </a:lnTo>
                  <a:lnTo>
                    <a:pt x="366" y="483"/>
                  </a:lnTo>
                  <a:lnTo>
                    <a:pt x="362" y="483"/>
                  </a:lnTo>
                  <a:lnTo>
                    <a:pt x="362" y="487"/>
                  </a:lnTo>
                  <a:lnTo>
                    <a:pt x="359" y="487"/>
                  </a:lnTo>
                  <a:lnTo>
                    <a:pt x="359" y="488"/>
                  </a:lnTo>
                  <a:lnTo>
                    <a:pt x="357" y="488"/>
                  </a:lnTo>
                  <a:lnTo>
                    <a:pt x="356" y="492"/>
                  </a:lnTo>
                  <a:lnTo>
                    <a:pt x="354" y="490"/>
                  </a:lnTo>
                  <a:lnTo>
                    <a:pt x="354" y="495"/>
                  </a:lnTo>
                  <a:lnTo>
                    <a:pt x="350" y="495"/>
                  </a:lnTo>
                  <a:lnTo>
                    <a:pt x="350" y="497"/>
                  </a:lnTo>
                  <a:lnTo>
                    <a:pt x="347" y="497"/>
                  </a:lnTo>
                  <a:lnTo>
                    <a:pt x="347" y="498"/>
                  </a:lnTo>
                  <a:lnTo>
                    <a:pt x="345" y="498"/>
                  </a:lnTo>
                  <a:lnTo>
                    <a:pt x="344" y="502"/>
                  </a:lnTo>
                  <a:lnTo>
                    <a:pt x="338" y="502"/>
                  </a:lnTo>
                  <a:lnTo>
                    <a:pt x="338" y="504"/>
                  </a:lnTo>
                  <a:lnTo>
                    <a:pt x="333" y="504"/>
                  </a:lnTo>
                  <a:lnTo>
                    <a:pt x="327" y="538"/>
                  </a:lnTo>
                  <a:lnTo>
                    <a:pt x="313" y="534"/>
                  </a:lnTo>
                  <a:lnTo>
                    <a:pt x="258" y="519"/>
                  </a:lnTo>
                  <a:lnTo>
                    <a:pt x="255" y="533"/>
                  </a:lnTo>
                  <a:lnTo>
                    <a:pt x="159" y="509"/>
                  </a:lnTo>
                  <a:lnTo>
                    <a:pt x="146" y="505"/>
                  </a:lnTo>
                  <a:lnTo>
                    <a:pt x="134" y="548"/>
                  </a:lnTo>
                  <a:lnTo>
                    <a:pt x="120" y="545"/>
                  </a:lnTo>
                  <a:lnTo>
                    <a:pt x="79" y="534"/>
                  </a:lnTo>
                  <a:lnTo>
                    <a:pt x="82" y="521"/>
                  </a:lnTo>
                  <a:lnTo>
                    <a:pt x="69" y="517"/>
                  </a:lnTo>
                  <a:lnTo>
                    <a:pt x="72" y="502"/>
                  </a:lnTo>
                  <a:lnTo>
                    <a:pt x="29" y="490"/>
                  </a:lnTo>
                  <a:lnTo>
                    <a:pt x="33" y="476"/>
                  </a:lnTo>
                  <a:lnTo>
                    <a:pt x="5" y="469"/>
                  </a:lnTo>
                  <a:lnTo>
                    <a:pt x="14" y="442"/>
                  </a:lnTo>
                  <a:lnTo>
                    <a:pt x="0" y="439"/>
                  </a:lnTo>
                  <a:lnTo>
                    <a:pt x="11" y="398"/>
                  </a:lnTo>
                  <a:lnTo>
                    <a:pt x="24" y="401"/>
                  </a:lnTo>
                  <a:lnTo>
                    <a:pt x="28" y="387"/>
                  </a:lnTo>
                  <a:lnTo>
                    <a:pt x="46" y="393"/>
                  </a:lnTo>
                  <a:lnTo>
                    <a:pt x="50" y="379"/>
                  </a:lnTo>
                  <a:lnTo>
                    <a:pt x="101" y="391"/>
                  </a:lnTo>
                  <a:lnTo>
                    <a:pt x="108" y="362"/>
                  </a:lnTo>
                  <a:lnTo>
                    <a:pt x="108" y="353"/>
                  </a:lnTo>
                  <a:lnTo>
                    <a:pt x="111" y="353"/>
                  </a:lnTo>
                  <a:lnTo>
                    <a:pt x="111" y="350"/>
                  </a:lnTo>
                  <a:lnTo>
                    <a:pt x="110" y="345"/>
                  </a:lnTo>
                  <a:lnTo>
                    <a:pt x="105" y="341"/>
                  </a:lnTo>
                  <a:lnTo>
                    <a:pt x="106" y="338"/>
                  </a:lnTo>
                  <a:lnTo>
                    <a:pt x="108" y="338"/>
                  </a:lnTo>
                  <a:lnTo>
                    <a:pt x="108" y="336"/>
                  </a:lnTo>
                  <a:lnTo>
                    <a:pt x="106" y="335"/>
                  </a:lnTo>
                  <a:lnTo>
                    <a:pt x="106" y="331"/>
                  </a:lnTo>
                  <a:lnTo>
                    <a:pt x="106" y="329"/>
                  </a:lnTo>
                  <a:lnTo>
                    <a:pt x="110" y="309"/>
                  </a:lnTo>
                  <a:lnTo>
                    <a:pt x="108" y="304"/>
                  </a:lnTo>
                  <a:lnTo>
                    <a:pt x="84" y="297"/>
                  </a:lnTo>
                  <a:lnTo>
                    <a:pt x="86" y="294"/>
                  </a:lnTo>
                  <a:lnTo>
                    <a:pt x="86" y="292"/>
                  </a:lnTo>
                  <a:lnTo>
                    <a:pt x="77" y="283"/>
                  </a:lnTo>
                  <a:lnTo>
                    <a:pt x="74" y="278"/>
                  </a:lnTo>
                  <a:lnTo>
                    <a:pt x="67" y="273"/>
                  </a:lnTo>
                  <a:lnTo>
                    <a:pt x="58" y="271"/>
                  </a:lnTo>
                  <a:lnTo>
                    <a:pt x="57" y="268"/>
                  </a:lnTo>
                  <a:lnTo>
                    <a:pt x="58" y="259"/>
                  </a:lnTo>
                  <a:lnTo>
                    <a:pt x="57" y="258"/>
                  </a:lnTo>
                  <a:lnTo>
                    <a:pt x="65" y="254"/>
                  </a:lnTo>
                  <a:lnTo>
                    <a:pt x="67" y="256"/>
                  </a:lnTo>
                  <a:lnTo>
                    <a:pt x="69" y="256"/>
                  </a:lnTo>
                  <a:lnTo>
                    <a:pt x="70" y="254"/>
                  </a:lnTo>
                  <a:lnTo>
                    <a:pt x="70" y="253"/>
                  </a:lnTo>
                  <a:lnTo>
                    <a:pt x="72" y="253"/>
                  </a:lnTo>
                  <a:lnTo>
                    <a:pt x="74" y="249"/>
                  </a:lnTo>
                  <a:lnTo>
                    <a:pt x="77" y="249"/>
                  </a:lnTo>
                  <a:lnTo>
                    <a:pt x="79" y="246"/>
                  </a:lnTo>
                  <a:lnTo>
                    <a:pt x="82" y="246"/>
                  </a:lnTo>
                  <a:lnTo>
                    <a:pt x="82" y="242"/>
                  </a:lnTo>
                  <a:lnTo>
                    <a:pt x="86" y="239"/>
                  </a:lnTo>
                  <a:lnTo>
                    <a:pt x="84" y="237"/>
                  </a:lnTo>
                  <a:lnTo>
                    <a:pt x="91" y="227"/>
                  </a:lnTo>
                  <a:lnTo>
                    <a:pt x="86" y="224"/>
                  </a:lnTo>
                  <a:lnTo>
                    <a:pt x="84" y="220"/>
                  </a:lnTo>
                  <a:lnTo>
                    <a:pt x="84" y="217"/>
                  </a:lnTo>
                  <a:lnTo>
                    <a:pt x="87" y="213"/>
                  </a:lnTo>
                  <a:lnTo>
                    <a:pt x="87" y="205"/>
                  </a:lnTo>
                  <a:lnTo>
                    <a:pt x="94" y="201"/>
                  </a:lnTo>
                  <a:lnTo>
                    <a:pt x="113" y="198"/>
                  </a:lnTo>
                  <a:lnTo>
                    <a:pt x="118" y="196"/>
                  </a:lnTo>
                  <a:lnTo>
                    <a:pt x="123" y="195"/>
                  </a:lnTo>
                  <a:lnTo>
                    <a:pt x="128" y="198"/>
                  </a:lnTo>
                  <a:lnTo>
                    <a:pt x="135" y="206"/>
                  </a:lnTo>
                  <a:lnTo>
                    <a:pt x="140" y="210"/>
                  </a:lnTo>
                  <a:lnTo>
                    <a:pt x="161" y="210"/>
                  </a:lnTo>
                  <a:lnTo>
                    <a:pt x="169" y="212"/>
                  </a:lnTo>
                  <a:lnTo>
                    <a:pt x="176" y="206"/>
                  </a:lnTo>
                  <a:lnTo>
                    <a:pt x="187" y="206"/>
                  </a:lnTo>
                  <a:lnTo>
                    <a:pt x="197" y="203"/>
                  </a:lnTo>
                  <a:lnTo>
                    <a:pt x="210" y="203"/>
                  </a:lnTo>
                  <a:lnTo>
                    <a:pt x="219" y="171"/>
                  </a:lnTo>
                  <a:lnTo>
                    <a:pt x="227" y="143"/>
                  </a:lnTo>
                  <a:lnTo>
                    <a:pt x="226" y="143"/>
                  </a:lnTo>
                  <a:lnTo>
                    <a:pt x="239" y="87"/>
                  </a:lnTo>
                  <a:lnTo>
                    <a:pt x="243" y="77"/>
                  </a:lnTo>
                  <a:lnTo>
                    <a:pt x="251" y="78"/>
                  </a:lnTo>
                  <a:lnTo>
                    <a:pt x="263" y="78"/>
                  </a:lnTo>
                  <a:lnTo>
                    <a:pt x="268" y="80"/>
                  </a:lnTo>
                  <a:lnTo>
                    <a:pt x="272" y="80"/>
                  </a:lnTo>
                  <a:lnTo>
                    <a:pt x="287" y="72"/>
                  </a:lnTo>
                  <a:lnTo>
                    <a:pt x="291" y="75"/>
                  </a:lnTo>
                  <a:lnTo>
                    <a:pt x="292" y="80"/>
                  </a:lnTo>
                  <a:lnTo>
                    <a:pt x="301" y="82"/>
                  </a:lnTo>
                  <a:lnTo>
                    <a:pt x="303" y="73"/>
                  </a:lnTo>
                  <a:lnTo>
                    <a:pt x="309" y="46"/>
                  </a:lnTo>
                  <a:lnTo>
                    <a:pt x="352" y="56"/>
                  </a:lnTo>
                  <a:lnTo>
                    <a:pt x="368" y="0"/>
                  </a:lnTo>
                  <a:lnTo>
                    <a:pt x="479" y="27"/>
                  </a:lnTo>
                  <a:lnTo>
                    <a:pt x="465" y="84"/>
                  </a:lnTo>
                  <a:lnTo>
                    <a:pt x="463" y="90"/>
                  </a:lnTo>
                  <a:lnTo>
                    <a:pt x="458" y="94"/>
                  </a:lnTo>
                  <a:lnTo>
                    <a:pt x="460" y="95"/>
                  </a:lnTo>
                  <a:lnTo>
                    <a:pt x="455" y="97"/>
                  </a:lnTo>
                  <a:lnTo>
                    <a:pt x="455" y="101"/>
                  </a:lnTo>
                </a:path>
              </a:pathLst>
            </a:custGeom>
            <a:noFill/>
            <a:ln w="3175">
              <a:solidFill>
                <a:srgbClr val="343434"/>
              </a:solidFill>
              <a:prstDash val="solid"/>
              <a:round/>
              <a:headEnd/>
              <a:tailEnd/>
            </a:ln>
          </p:spPr>
          <p:txBody>
            <a:bodyPr>
              <a:prstTxWarp prst="textNoShape">
                <a:avLst/>
              </a:prstTxWarp>
            </a:bodyPr>
            <a:lstStyle/>
            <a:p>
              <a:endParaRPr lang="en-US"/>
            </a:p>
          </p:txBody>
        </p:sp>
        <p:sp>
          <p:nvSpPr>
            <p:cNvPr id="1186823" name="Freeform 2055"/>
            <p:cNvSpPr>
              <a:spLocks/>
            </p:cNvSpPr>
            <p:nvPr/>
          </p:nvSpPr>
          <p:spPr bwMode="auto">
            <a:xfrm>
              <a:off x="1324" y="1747"/>
              <a:ext cx="92" cy="80"/>
            </a:xfrm>
            <a:custGeom>
              <a:avLst/>
              <a:gdLst/>
              <a:ahLst/>
              <a:cxnLst>
                <a:cxn ang="0">
                  <a:pos x="46" y="7"/>
                </a:cxn>
                <a:cxn ang="0">
                  <a:pos x="29" y="2"/>
                </a:cxn>
                <a:cxn ang="0">
                  <a:pos x="13" y="2"/>
                </a:cxn>
                <a:cxn ang="0">
                  <a:pos x="20" y="58"/>
                </a:cxn>
                <a:cxn ang="0">
                  <a:pos x="29" y="74"/>
                </a:cxn>
                <a:cxn ang="0">
                  <a:pos x="10" y="144"/>
                </a:cxn>
                <a:cxn ang="0">
                  <a:pos x="80" y="175"/>
                </a:cxn>
                <a:cxn ang="0">
                  <a:pos x="88" y="181"/>
                </a:cxn>
                <a:cxn ang="0">
                  <a:pos x="104" y="186"/>
                </a:cxn>
                <a:cxn ang="0">
                  <a:pos x="114" y="183"/>
                </a:cxn>
                <a:cxn ang="0">
                  <a:pos x="128" y="178"/>
                </a:cxn>
                <a:cxn ang="0">
                  <a:pos x="131" y="185"/>
                </a:cxn>
                <a:cxn ang="0">
                  <a:pos x="152" y="190"/>
                </a:cxn>
                <a:cxn ang="0">
                  <a:pos x="155" y="183"/>
                </a:cxn>
                <a:cxn ang="0">
                  <a:pos x="164" y="195"/>
                </a:cxn>
                <a:cxn ang="0">
                  <a:pos x="191" y="188"/>
                </a:cxn>
                <a:cxn ang="0">
                  <a:pos x="230" y="181"/>
                </a:cxn>
                <a:cxn ang="0">
                  <a:pos x="205" y="168"/>
                </a:cxn>
                <a:cxn ang="0">
                  <a:pos x="203" y="159"/>
                </a:cxn>
                <a:cxn ang="0">
                  <a:pos x="201" y="152"/>
                </a:cxn>
                <a:cxn ang="0">
                  <a:pos x="199" y="151"/>
                </a:cxn>
                <a:cxn ang="0">
                  <a:pos x="198" y="145"/>
                </a:cxn>
                <a:cxn ang="0">
                  <a:pos x="193" y="139"/>
                </a:cxn>
                <a:cxn ang="0">
                  <a:pos x="193" y="128"/>
                </a:cxn>
                <a:cxn ang="0">
                  <a:pos x="193" y="113"/>
                </a:cxn>
                <a:cxn ang="0">
                  <a:pos x="193" y="96"/>
                </a:cxn>
                <a:cxn ang="0">
                  <a:pos x="191" y="89"/>
                </a:cxn>
                <a:cxn ang="0">
                  <a:pos x="191" y="84"/>
                </a:cxn>
                <a:cxn ang="0">
                  <a:pos x="191" y="70"/>
                </a:cxn>
                <a:cxn ang="0">
                  <a:pos x="199" y="57"/>
                </a:cxn>
                <a:cxn ang="0">
                  <a:pos x="179" y="28"/>
                </a:cxn>
                <a:cxn ang="0">
                  <a:pos x="66" y="0"/>
                </a:cxn>
              </a:cxnLst>
              <a:rect l="0" t="0" r="r" b="b"/>
              <a:pathLst>
                <a:path w="230" h="200">
                  <a:moveTo>
                    <a:pt x="59" y="4"/>
                  </a:moveTo>
                  <a:lnTo>
                    <a:pt x="46" y="7"/>
                  </a:lnTo>
                  <a:lnTo>
                    <a:pt x="42" y="7"/>
                  </a:lnTo>
                  <a:lnTo>
                    <a:pt x="29" y="2"/>
                  </a:lnTo>
                  <a:lnTo>
                    <a:pt x="20" y="2"/>
                  </a:lnTo>
                  <a:lnTo>
                    <a:pt x="13" y="2"/>
                  </a:lnTo>
                  <a:lnTo>
                    <a:pt x="0" y="52"/>
                  </a:lnTo>
                  <a:lnTo>
                    <a:pt x="20" y="58"/>
                  </a:lnTo>
                  <a:lnTo>
                    <a:pt x="17" y="72"/>
                  </a:lnTo>
                  <a:lnTo>
                    <a:pt x="29" y="74"/>
                  </a:lnTo>
                  <a:lnTo>
                    <a:pt x="12" y="144"/>
                  </a:lnTo>
                  <a:lnTo>
                    <a:pt x="10" y="144"/>
                  </a:lnTo>
                  <a:lnTo>
                    <a:pt x="7" y="157"/>
                  </a:lnTo>
                  <a:lnTo>
                    <a:pt x="80" y="175"/>
                  </a:lnTo>
                  <a:lnTo>
                    <a:pt x="83" y="176"/>
                  </a:lnTo>
                  <a:lnTo>
                    <a:pt x="88" y="181"/>
                  </a:lnTo>
                  <a:lnTo>
                    <a:pt x="97" y="181"/>
                  </a:lnTo>
                  <a:lnTo>
                    <a:pt x="104" y="186"/>
                  </a:lnTo>
                  <a:lnTo>
                    <a:pt x="109" y="188"/>
                  </a:lnTo>
                  <a:lnTo>
                    <a:pt x="114" y="183"/>
                  </a:lnTo>
                  <a:lnTo>
                    <a:pt x="119" y="181"/>
                  </a:lnTo>
                  <a:lnTo>
                    <a:pt x="128" y="178"/>
                  </a:lnTo>
                  <a:lnTo>
                    <a:pt x="131" y="181"/>
                  </a:lnTo>
                  <a:lnTo>
                    <a:pt x="131" y="185"/>
                  </a:lnTo>
                  <a:lnTo>
                    <a:pt x="138" y="188"/>
                  </a:lnTo>
                  <a:lnTo>
                    <a:pt x="152" y="190"/>
                  </a:lnTo>
                  <a:lnTo>
                    <a:pt x="152" y="185"/>
                  </a:lnTo>
                  <a:lnTo>
                    <a:pt x="155" y="183"/>
                  </a:lnTo>
                  <a:lnTo>
                    <a:pt x="159" y="183"/>
                  </a:lnTo>
                  <a:lnTo>
                    <a:pt x="164" y="195"/>
                  </a:lnTo>
                  <a:lnTo>
                    <a:pt x="188" y="200"/>
                  </a:lnTo>
                  <a:lnTo>
                    <a:pt x="191" y="188"/>
                  </a:lnTo>
                  <a:lnTo>
                    <a:pt x="227" y="195"/>
                  </a:lnTo>
                  <a:lnTo>
                    <a:pt x="230" y="181"/>
                  </a:lnTo>
                  <a:lnTo>
                    <a:pt x="203" y="175"/>
                  </a:lnTo>
                  <a:lnTo>
                    <a:pt x="205" y="168"/>
                  </a:lnTo>
                  <a:lnTo>
                    <a:pt x="201" y="166"/>
                  </a:lnTo>
                  <a:lnTo>
                    <a:pt x="203" y="159"/>
                  </a:lnTo>
                  <a:lnTo>
                    <a:pt x="201" y="157"/>
                  </a:lnTo>
                  <a:lnTo>
                    <a:pt x="201" y="152"/>
                  </a:lnTo>
                  <a:lnTo>
                    <a:pt x="199" y="152"/>
                  </a:lnTo>
                  <a:lnTo>
                    <a:pt x="199" y="151"/>
                  </a:lnTo>
                  <a:lnTo>
                    <a:pt x="198" y="149"/>
                  </a:lnTo>
                  <a:lnTo>
                    <a:pt x="198" y="145"/>
                  </a:lnTo>
                  <a:lnTo>
                    <a:pt x="193" y="144"/>
                  </a:lnTo>
                  <a:lnTo>
                    <a:pt x="193" y="139"/>
                  </a:lnTo>
                  <a:lnTo>
                    <a:pt x="191" y="139"/>
                  </a:lnTo>
                  <a:lnTo>
                    <a:pt x="193" y="128"/>
                  </a:lnTo>
                  <a:lnTo>
                    <a:pt x="191" y="128"/>
                  </a:lnTo>
                  <a:lnTo>
                    <a:pt x="193" y="113"/>
                  </a:lnTo>
                  <a:lnTo>
                    <a:pt x="189" y="111"/>
                  </a:lnTo>
                  <a:lnTo>
                    <a:pt x="193" y="96"/>
                  </a:lnTo>
                  <a:lnTo>
                    <a:pt x="191" y="96"/>
                  </a:lnTo>
                  <a:lnTo>
                    <a:pt x="191" y="89"/>
                  </a:lnTo>
                  <a:lnTo>
                    <a:pt x="189" y="87"/>
                  </a:lnTo>
                  <a:lnTo>
                    <a:pt x="191" y="84"/>
                  </a:lnTo>
                  <a:lnTo>
                    <a:pt x="189" y="84"/>
                  </a:lnTo>
                  <a:lnTo>
                    <a:pt x="191" y="70"/>
                  </a:lnTo>
                  <a:lnTo>
                    <a:pt x="196" y="70"/>
                  </a:lnTo>
                  <a:lnTo>
                    <a:pt x="199" y="57"/>
                  </a:lnTo>
                  <a:lnTo>
                    <a:pt x="174" y="52"/>
                  </a:lnTo>
                  <a:lnTo>
                    <a:pt x="179" y="28"/>
                  </a:lnTo>
                  <a:lnTo>
                    <a:pt x="177" y="26"/>
                  </a:lnTo>
                  <a:lnTo>
                    <a:pt x="66" y="0"/>
                  </a:lnTo>
                  <a:lnTo>
                    <a:pt x="59" y="4"/>
                  </a:lnTo>
                </a:path>
              </a:pathLst>
            </a:custGeom>
            <a:noFill/>
            <a:ln w="3175">
              <a:solidFill>
                <a:srgbClr val="343434"/>
              </a:solidFill>
              <a:prstDash val="solid"/>
              <a:round/>
              <a:headEnd/>
              <a:tailEnd/>
            </a:ln>
          </p:spPr>
          <p:txBody>
            <a:bodyPr>
              <a:prstTxWarp prst="textNoShape">
                <a:avLst/>
              </a:prstTxWarp>
            </a:bodyPr>
            <a:lstStyle/>
            <a:p>
              <a:endParaRPr lang="en-US"/>
            </a:p>
          </p:txBody>
        </p:sp>
        <p:sp>
          <p:nvSpPr>
            <p:cNvPr id="1186824" name="Freeform 2056"/>
            <p:cNvSpPr>
              <a:spLocks/>
            </p:cNvSpPr>
            <p:nvPr/>
          </p:nvSpPr>
          <p:spPr bwMode="auto">
            <a:xfrm>
              <a:off x="1263" y="1620"/>
              <a:ext cx="63" cy="69"/>
            </a:xfrm>
            <a:custGeom>
              <a:avLst/>
              <a:gdLst/>
              <a:ahLst/>
              <a:cxnLst>
                <a:cxn ang="0">
                  <a:pos x="67" y="35"/>
                </a:cxn>
                <a:cxn ang="0">
                  <a:pos x="73" y="40"/>
                </a:cxn>
                <a:cxn ang="0">
                  <a:pos x="79" y="40"/>
                </a:cxn>
                <a:cxn ang="0">
                  <a:pos x="89" y="55"/>
                </a:cxn>
                <a:cxn ang="0">
                  <a:pos x="96" y="57"/>
                </a:cxn>
                <a:cxn ang="0">
                  <a:pos x="99" y="62"/>
                </a:cxn>
                <a:cxn ang="0">
                  <a:pos x="99" y="64"/>
                </a:cxn>
                <a:cxn ang="0">
                  <a:pos x="102" y="64"/>
                </a:cxn>
                <a:cxn ang="0">
                  <a:pos x="106" y="62"/>
                </a:cxn>
                <a:cxn ang="0">
                  <a:pos x="118" y="77"/>
                </a:cxn>
                <a:cxn ang="0">
                  <a:pos x="149" y="86"/>
                </a:cxn>
                <a:cxn ang="0">
                  <a:pos x="150" y="91"/>
                </a:cxn>
                <a:cxn ang="0">
                  <a:pos x="157" y="93"/>
                </a:cxn>
                <a:cxn ang="0">
                  <a:pos x="154" y="101"/>
                </a:cxn>
                <a:cxn ang="0">
                  <a:pos x="154" y="108"/>
                </a:cxn>
                <a:cxn ang="0">
                  <a:pos x="147" y="117"/>
                </a:cxn>
                <a:cxn ang="0">
                  <a:pos x="149" y="122"/>
                </a:cxn>
                <a:cxn ang="0">
                  <a:pos x="149" y="134"/>
                </a:cxn>
                <a:cxn ang="0">
                  <a:pos x="150" y="140"/>
                </a:cxn>
                <a:cxn ang="0">
                  <a:pos x="147" y="151"/>
                </a:cxn>
                <a:cxn ang="0">
                  <a:pos x="149" y="163"/>
                </a:cxn>
                <a:cxn ang="0">
                  <a:pos x="140" y="171"/>
                </a:cxn>
                <a:cxn ang="0">
                  <a:pos x="82" y="156"/>
                </a:cxn>
                <a:cxn ang="0">
                  <a:pos x="85" y="142"/>
                </a:cxn>
                <a:cxn ang="0">
                  <a:pos x="73" y="139"/>
                </a:cxn>
                <a:cxn ang="0">
                  <a:pos x="75" y="125"/>
                </a:cxn>
                <a:cxn ang="0">
                  <a:pos x="31" y="113"/>
                </a:cxn>
                <a:cxn ang="0">
                  <a:pos x="29" y="108"/>
                </a:cxn>
                <a:cxn ang="0">
                  <a:pos x="27" y="103"/>
                </a:cxn>
                <a:cxn ang="0">
                  <a:pos x="27" y="99"/>
                </a:cxn>
                <a:cxn ang="0">
                  <a:pos x="22" y="88"/>
                </a:cxn>
                <a:cxn ang="0">
                  <a:pos x="12" y="77"/>
                </a:cxn>
                <a:cxn ang="0">
                  <a:pos x="7" y="79"/>
                </a:cxn>
                <a:cxn ang="0">
                  <a:pos x="3" y="77"/>
                </a:cxn>
                <a:cxn ang="0">
                  <a:pos x="0" y="77"/>
                </a:cxn>
                <a:cxn ang="0">
                  <a:pos x="0" y="74"/>
                </a:cxn>
                <a:cxn ang="0">
                  <a:pos x="0" y="70"/>
                </a:cxn>
                <a:cxn ang="0">
                  <a:pos x="3" y="67"/>
                </a:cxn>
                <a:cxn ang="0">
                  <a:pos x="5" y="67"/>
                </a:cxn>
                <a:cxn ang="0">
                  <a:pos x="10" y="69"/>
                </a:cxn>
                <a:cxn ang="0">
                  <a:pos x="12" y="69"/>
                </a:cxn>
                <a:cxn ang="0">
                  <a:pos x="14" y="60"/>
                </a:cxn>
                <a:cxn ang="0">
                  <a:pos x="10" y="53"/>
                </a:cxn>
                <a:cxn ang="0">
                  <a:pos x="14" y="50"/>
                </a:cxn>
                <a:cxn ang="0">
                  <a:pos x="14" y="47"/>
                </a:cxn>
                <a:cxn ang="0">
                  <a:pos x="5" y="40"/>
                </a:cxn>
                <a:cxn ang="0">
                  <a:pos x="5" y="33"/>
                </a:cxn>
                <a:cxn ang="0">
                  <a:pos x="5" y="29"/>
                </a:cxn>
                <a:cxn ang="0">
                  <a:pos x="7" y="28"/>
                </a:cxn>
                <a:cxn ang="0">
                  <a:pos x="19" y="17"/>
                </a:cxn>
                <a:cxn ang="0">
                  <a:pos x="27" y="12"/>
                </a:cxn>
                <a:cxn ang="0">
                  <a:pos x="39" y="6"/>
                </a:cxn>
                <a:cxn ang="0">
                  <a:pos x="48" y="0"/>
                </a:cxn>
                <a:cxn ang="0">
                  <a:pos x="51" y="2"/>
                </a:cxn>
                <a:cxn ang="0">
                  <a:pos x="55" y="6"/>
                </a:cxn>
                <a:cxn ang="0">
                  <a:pos x="55" y="11"/>
                </a:cxn>
                <a:cxn ang="0">
                  <a:pos x="56" y="14"/>
                </a:cxn>
                <a:cxn ang="0">
                  <a:pos x="60" y="17"/>
                </a:cxn>
                <a:cxn ang="0">
                  <a:pos x="67" y="35"/>
                </a:cxn>
              </a:cxnLst>
              <a:rect l="0" t="0" r="r" b="b"/>
              <a:pathLst>
                <a:path w="157" h="171">
                  <a:moveTo>
                    <a:pt x="67" y="35"/>
                  </a:moveTo>
                  <a:lnTo>
                    <a:pt x="73" y="40"/>
                  </a:lnTo>
                  <a:lnTo>
                    <a:pt x="79" y="40"/>
                  </a:lnTo>
                  <a:lnTo>
                    <a:pt x="89" y="55"/>
                  </a:lnTo>
                  <a:lnTo>
                    <a:pt x="96" y="57"/>
                  </a:lnTo>
                  <a:lnTo>
                    <a:pt x="99" y="62"/>
                  </a:lnTo>
                  <a:lnTo>
                    <a:pt x="99" y="64"/>
                  </a:lnTo>
                  <a:lnTo>
                    <a:pt x="102" y="64"/>
                  </a:lnTo>
                  <a:lnTo>
                    <a:pt x="106" y="62"/>
                  </a:lnTo>
                  <a:lnTo>
                    <a:pt x="118" y="77"/>
                  </a:lnTo>
                  <a:lnTo>
                    <a:pt x="149" y="86"/>
                  </a:lnTo>
                  <a:lnTo>
                    <a:pt x="150" y="91"/>
                  </a:lnTo>
                  <a:lnTo>
                    <a:pt x="157" y="93"/>
                  </a:lnTo>
                  <a:lnTo>
                    <a:pt x="154" y="101"/>
                  </a:lnTo>
                  <a:lnTo>
                    <a:pt x="154" y="108"/>
                  </a:lnTo>
                  <a:lnTo>
                    <a:pt x="147" y="117"/>
                  </a:lnTo>
                  <a:lnTo>
                    <a:pt x="149" y="122"/>
                  </a:lnTo>
                  <a:lnTo>
                    <a:pt x="149" y="134"/>
                  </a:lnTo>
                  <a:lnTo>
                    <a:pt x="150" y="140"/>
                  </a:lnTo>
                  <a:lnTo>
                    <a:pt x="147" y="151"/>
                  </a:lnTo>
                  <a:lnTo>
                    <a:pt x="149" y="163"/>
                  </a:lnTo>
                  <a:lnTo>
                    <a:pt x="140" y="171"/>
                  </a:lnTo>
                  <a:lnTo>
                    <a:pt x="82" y="156"/>
                  </a:lnTo>
                  <a:lnTo>
                    <a:pt x="85" y="142"/>
                  </a:lnTo>
                  <a:lnTo>
                    <a:pt x="73" y="139"/>
                  </a:lnTo>
                  <a:lnTo>
                    <a:pt x="75" y="125"/>
                  </a:lnTo>
                  <a:lnTo>
                    <a:pt x="31" y="113"/>
                  </a:lnTo>
                  <a:lnTo>
                    <a:pt x="29" y="108"/>
                  </a:lnTo>
                  <a:lnTo>
                    <a:pt x="27" y="103"/>
                  </a:lnTo>
                  <a:lnTo>
                    <a:pt x="27" y="99"/>
                  </a:lnTo>
                  <a:lnTo>
                    <a:pt x="22" y="88"/>
                  </a:lnTo>
                  <a:lnTo>
                    <a:pt x="12" y="77"/>
                  </a:lnTo>
                  <a:lnTo>
                    <a:pt x="7" y="79"/>
                  </a:lnTo>
                  <a:lnTo>
                    <a:pt x="3" y="77"/>
                  </a:lnTo>
                  <a:lnTo>
                    <a:pt x="0" y="77"/>
                  </a:lnTo>
                  <a:lnTo>
                    <a:pt x="0" y="74"/>
                  </a:lnTo>
                  <a:lnTo>
                    <a:pt x="0" y="70"/>
                  </a:lnTo>
                  <a:lnTo>
                    <a:pt x="3" y="67"/>
                  </a:lnTo>
                  <a:lnTo>
                    <a:pt x="5" y="67"/>
                  </a:lnTo>
                  <a:lnTo>
                    <a:pt x="10" y="69"/>
                  </a:lnTo>
                  <a:lnTo>
                    <a:pt x="12" y="69"/>
                  </a:lnTo>
                  <a:lnTo>
                    <a:pt x="14" y="60"/>
                  </a:lnTo>
                  <a:lnTo>
                    <a:pt x="10" y="53"/>
                  </a:lnTo>
                  <a:lnTo>
                    <a:pt x="14" y="50"/>
                  </a:lnTo>
                  <a:lnTo>
                    <a:pt x="14" y="47"/>
                  </a:lnTo>
                  <a:lnTo>
                    <a:pt x="5" y="40"/>
                  </a:lnTo>
                  <a:lnTo>
                    <a:pt x="5" y="33"/>
                  </a:lnTo>
                  <a:lnTo>
                    <a:pt x="5" y="29"/>
                  </a:lnTo>
                  <a:lnTo>
                    <a:pt x="7" y="28"/>
                  </a:lnTo>
                  <a:lnTo>
                    <a:pt x="19" y="17"/>
                  </a:lnTo>
                  <a:lnTo>
                    <a:pt x="27" y="12"/>
                  </a:lnTo>
                  <a:lnTo>
                    <a:pt x="39" y="6"/>
                  </a:lnTo>
                  <a:lnTo>
                    <a:pt x="48" y="0"/>
                  </a:lnTo>
                  <a:lnTo>
                    <a:pt x="51" y="2"/>
                  </a:lnTo>
                  <a:lnTo>
                    <a:pt x="55" y="6"/>
                  </a:lnTo>
                  <a:lnTo>
                    <a:pt x="55" y="11"/>
                  </a:lnTo>
                  <a:lnTo>
                    <a:pt x="56" y="14"/>
                  </a:lnTo>
                  <a:lnTo>
                    <a:pt x="60" y="17"/>
                  </a:lnTo>
                  <a:lnTo>
                    <a:pt x="67" y="35"/>
                  </a:lnTo>
                </a:path>
              </a:pathLst>
            </a:custGeom>
            <a:noFill/>
            <a:ln w="3175">
              <a:solidFill>
                <a:srgbClr val="343434"/>
              </a:solidFill>
              <a:prstDash val="solid"/>
              <a:round/>
              <a:headEnd/>
              <a:tailEnd/>
            </a:ln>
          </p:spPr>
          <p:txBody>
            <a:bodyPr>
              <a:prstTxWarp prst="textNoShape">
                <a:avLst/>
              </a:prstTxWarp>
            </a:bodyPr>
            <a:lstStyle/>
            <a:p>
              <a:endParaRPr lang="en-US"/>
            </a:p>
          </p:txBody>
        </p:sp>
        <p:sp>
          <p:nvSpPr>
            <p:cNvPr id="1186825" name="Freeform 2057"/>
            <p:cNvSpPr>
              <a:spLocks/>
            </p:cNvSpPr>
            <p:nvPr/>
          </p:nvSpPr>
          <p:spPr bwMode="auto">
            <a:xfrm>
              <a:off x="1212" y="1532"/>
              <a:ext cx="8" cy="14"/>
            </a:xfrm>
            <a:custGeom>
              <a:avLst/>
              <a:gdLst/>
              <a:ahLst/>
              <a:cxnLst>
                <a:cxn ang="0">
                  <a:pos x="13" y="26"/>
                </a:cxn>
                <a:cxn ang="0">
                  <a:pos x="17" y="35"/>
                </a:cxn>
                <a:cxn ang="0">
                  <a:pos x="5" y="24"/>
                </a:cxn>
                <a:cxn ang="0">
                  <a:pos x="0" y="16"/>
                </a:cxn>
                <a:cxn ang="0">
                  <a:pos x="1" y="9"/>
                </a:cxn>
                <a:cxn ang="0">
                  <a:pos x="6" y="0"/>
                </a:cxn>
                <a:cxn ang="0">
                  <a:pos x="10" y="4"/>
                </a:cxn>
                <a:cxn ang="0">
                  <a:pos x="17" y="16"/>
                </a:cxn>
                <a:cxn ang="0">
                  <a:pos x="17" y="19"/>
                </a:cxn>
                <a:cxn ang="0">
                  <a:pos x="20" y="21"/>
                </a:cxn>
                <a:cxn ang="0">
                  <a:pos x="13" y="23"/>
                </a:cxn>
                <a:cxn ang="0">
                  <a:pos x="13" y="26"/>
                </a:cxn>
              </a:cxnLst>
              <a:rect l="0" t="0" r="r" b="b"/>
              <a:pathLst>
                <a:path w="20" h="35">
                  <a:moveTo>
                    <a:pt x="13" y="26"/>
                  </a:moveTo>
                  <a:lnTo>
                    <a:pt x="17" y="35"/>
                  </a:lnTo>
                  <a:lnTo>
                    <a:pt x="5" y="24"/>
                  </a:lnTo>
                  <a:lnTo>
                    <a:pt x="0" y="16"/>
                  </a:lnTo>
                  <a:lnTo>
                    <a:pt x="1" y="9"/>
                  </a:lnTo>
                  <a:lnTo>
                    <a:pt x="6" y="0"/>
                  </a:lnTo>
                  <a:lnTo>
                    <a:pt x="10" y="4"/>
                  </a:lnTo>
                  <a:lnTo>
                    <a:pt x="17" y="16"/>
                  </a:lnTo>
                  <a:lnTo>
                    <a:pt x="17" y="19"/>
                  </a:lnTo>
                  <a:lnTo>
                    <a:pt x="20" y="21"/>
                  </a:lnTo>
                  <a:lnTo>
                    <a:pt x="13" y="23"/>
                  </a:lnTo>
                  <a:lnTo>
                    <a:pt x="13" y="26"/>
                  </a:lnTo>
                </a:path>
              </a:pathLst>
            </a:custGeom>
            <a:noFill/>
            <a:ln w="3175">
              <a:solidFill>
                <a:srgbClr val="343434"/>
              </a:solidFill>
              <a:prstDash val="solid"/>
              <a:round/>
              <a:headEnd/>
              <a:tailEnd/>
            </a:ln>
          </p:spPr>
          <p:txBody>
            <a:bodyPr>
              <a:prstTxWarp prst="textNoShape">
                <a:avLst/>
              </a:prstTxWarp>
            </a:bodyPr>
            <a:lstStyle/>
            <a:p>
              <a:endParaRPr lang="en-US"/>
            </a:p>
          </p:txBody>
        </p:sp>
        <p:sp>
          <p:nvSpPr>
            <p:cNvPr id="1186826" name="Freeform 2058"/>
            <p:cNvSpPr>
              <a:spLocks/>
            </p:cNvSpPr>
            <p:nvPr/>
          </p:nvSpPr>
          <p:spPr bwMode="auto">
            <a:xfrm>
              <a:off x="1466" y="1587"/>
              <a:ext cx="78" cy="141"/>
            </a:xfrm>
            <a:custGeom>
              <a:avLst/>
              <a:gdLst/>
              <a:ahLst/>
              <a:cxnLst>
                <a:cxn ang="0">
                  <a:pos x="58" y="5"/>
                </a:cxn>
                <a:cxn ang="0">
                  <a:pos x="46" y="60"/>
                </a:cxn>
                <a:cxn ang="0">
                  <a:pos x="126" y="77"/>
                </a:cxn>
                <a:cxn ang="0">
                  <a:pos x="116" y="123"/>
                </a:cxn>
                <a:cxn ang="0">
                  <a:pos x="107" y="161"/>
                </a:cxn>
                <a:cxn ang="0">
                  <a:pos x="111" y="162"/>
                </a:cxn>
                <a:cxn ang="0">
                  <a:pos x="113" y="169"/>
                </a:cxn>
                <a:cxn ang="0">
                  <a:pos x="118" y="179"/>
                </a:cxn>
                <a:cxn ang="0">
                  <a:pos x="119" y="184"/>
                </a:cxn>
                <a:cxn ang="0">
                  <a:pos x="123" y="188"/>
                </a:cxn>
                <a:cxn ang="0">
                  <a:pos x="125" y="191"/>
                </a:cxn>
                <a:cxn ang="0">
                  <a:pos x="125" y="200"/>
                </a:cxn>
                <a:cxn ang="0">
                  <a:pos x="130" y="203"/>
                </a:cxn>
                <a:cxn ang="0">
                  <a:pos x="130" y="208"/>
                </a:cxn>
                <a:cxn ang="0">
                  <a:pos x="133" y="212"/>
                </a:cxn>
                <a:cxn ang="0">
                  <a:pos x="131" y="220"/>
                </a:cxn>
                <a:cxn ang="0">
                  <a:pos x="135" y="225"/>
                </a:cxn>
                <a:cxn ang="0">
                  <a:pos x="135" y="231"/>
                </a:cxn>
                <a:cxn ang="0">
                  <a:pos x="126" y="237"/>
                </a:cxn>
                <a:cxn ang="0">
                  <a:pos x="131" y="241"/>
                </a:cxn>
                <a:cxn ang="0">
                  <a:pos x="131" y="246"/>
                </a:cxn>
                <a:cxn ang="0">
                  <a:pos x="137" y="249"/>
                </a:cxn>
                <a:cxn ang="0">
                  <a:pos x="135" y="253"/>
                </a:cxn>
                <a:cxn ang="0">
                  <a:pos x="133" y="253"/>
                </a:cxn>
                <a:cxn ang="0">
                  <a:pos x="125" y="253"/>
                </a:cxn>
                <a:cxn ang="0">
                  <a:pos x="123" y="254"/>
                </a:cxn>
                <a:cxn ang="0">
                  <a:pos x="123" y="256"/>
                </a:cxn>
                <a:cxn ang="0">
                  <a:pos x="131" y="261"/>
                </a:cxn>
                <a:cxn ang="0">
                  <a:pos x="133" y="265"/>
                </a:cxn>
                <a:cxn ang="0">
                  <a:pos x="137" y="268"/>
                </a:cxn>
                <a:cxn ang="0">
                  <a:pos x="142" y="275"/>
                </a:cxn>
                <a:cxn ang="0">
                  <a:pos x="143" y="282"/>
                </a:cxn>
                <a:cxn ang="0">
                  <a:pos x="145" y="284"/>
                </a:cxn>
                <a:cxn ang="0">
                  <a:pos x="154" y="287"/>
                </a:cxn>
                <a:cxn ang="0">
                  <a:pos x="155" y="289"/>
                </a:cxn>
                <a:cxn ang="0">
                  <a:pos x="162" y="292"/>
                </a:cxn>
                <a:cxn ang="0">
                  <a:pos x="164" y="294"/>
                </a:cxn>
                <a:cxn ang="0">
                  <a:pos x="164" y="306"/>
                </a:cxn>
                <a:cxn ang="0">
                  <a:pos x="174" y="316"/>
                </a:cxn>
                <a:cxn ang="0">
                  <a:pos x="176" y="321"/>
                </a:cxn>
                <a:cxn ang="0">
                  <a:pos x="177" y="323"/>
                </a:cxn>
                <a:cxn ang="0">
                  <a:pos x="179" y="328"/>
                </a:cxn>
                <a:cxn ang="0">
                  <a:pos x="183" y="335"/>
                </a:cxn>
                <a:cxn ang="0">
                  <a:pos x="184" y="343"/>
                </a:cxn>
                <a:cxn ang="0">
                  <a:pos x="186" y="345"/>
                </a:cxn>
                <a:cxn ang="0">
                  <a:pos x="189" y="347"/>
                </a:cxn>
                <a:cxn ang="0">
                  <a:pos x="193" y="354"/>
                </a:cxn>
                <a:cxn ang="0">
                  <a:pos x="41" y="323"/>
                </a:cxn>
                <a:cxn ang="0">
                  <a:pos x="44" y="307"/>
                </a:cxn>
                <a:cxn ang="0">
                  <a:pos x="58" y="244"/>
                </a:cxn>
                <a:cxn ang="0">
                  <a:pos x="75" y="167"/>
                </a:cxn>
                <a:cxn ang="0">
                  <a:pos x="56" y="164"/>
                </a:cxn>
                <a:cxn ang="0">
                  <a:pos x="60" y="147"/>
                </a:cxn>
                <a:cxn ang="0">
                  <a:pos x="46" y="143"/>
                </a:cxn>
                <a:cxn ang="0">
                  <a:pos x="44" y="147"/>
                </a:cxn>
                <a:cxn ang="0">
                  <a:pos x="0" y="137"/>
                </a:cxn>
                <a:cxn ang="0">
                  <a:pos x="3" y="125"/>
                </a:cxn>
                <a:cxn ang="0">
                  <a:pos x="32" y="0"/>
                </a:cxn>
                <a:cxn ang="0">
                  <a:pos x="58" y="5"/>
                </a:cxn>
              </a:cxnLst>
              <a:rect l="0" t="0" r="r" b="b"/>
              <a:pathLst>
                <a:path w="193" h="354">
                  <a:moveTo>
                    <a:pt x="58" y="5"/>
                  </a:moveTo>
                  <a:lnTo>
                    <a:pt x="46" y="60"/>
                  </a:lnTo>
                  <a:lnTo>
                    <a:pt x="126" y="77"/>
                  </a:lnTo>
                  <a:lnTo>
                    <a:pt x="116" y="123"/>
                  </a:lnTo>
                  <a:lnTo>
                    <a:pt x="107" y="161"/>
                  </a:lnTo>
                  <a:lnTo>
                    <a:pt x="111" y="162"/>
                  </a:lnTo>
                  <a:lnTo>
                    <a:pt x="113" y="169"/>
                  </a:lnTo>
                  <a:lnTo>
                    <a:pt x="118" y="179"/>
                  </a:lnTo>
                  <a:lnTo>
                    <a:pt x="119" y="184"/>
                  </a:lnTo>
                  <a:lnTo>
                    <a:pt x="123" y="188"/>
                  </a:lnTo>
                  <a:lnTo>
                    <a:pt x="125" y="191"/>
                  </a:lnTo>
                  <a:lnTo>
                    <a:pt x="125" y="200"/>
                  </a:lnTo>
                  <a:lnTo>
                    <a:pt x="130" y="203"/>
                  </a:lnTo>
                  <a:lnTo>
                    <a:pt x="130" y="208"/>
                  </a:lnTo>
                  <a:lnTo>
                    <a:pt x="133" y="212"/>
                  </a:lnTo>
                  <a:lnTo>
                    <a:pt x="131" y="220"/>
                  </a:lnTo>
                  <a:lnTo>
                    <a:pt x="135" y="225"/>
                  </a:lnTo>
                  <a:lnTo>
                    <a:pt x="135" y="231"/>
                  </a:lnTo>
                  <a:lnTo>
                    <a:pt x="126" y="237"/>
                  </a:lnTo>
                  <a:lnTo>
                    <a:pt x="131" y="241"/>
                  </a:lnTo>
                  <a:lnTo>
                    <a:pt x="131" y="246"/>
                  </a:lnTo>
                  <a:lnTo>
                    <a:pt x="137" y="249"/>
                  </a:lnTo>
                  <a:lnTo>
                    <a:pt x="135" y="253"/>
                  </a:lnTo>
                  <a:lnTo>
                    <a:pt x="133" y="253"/>
                  </a:lnTo>
                  <a:lnTo>
                    <a:pt x="125" y="253"/>
                  </a:lnTo>
                  <a:lnTo>
                    <a:pt x="123" y="254"/>
                  </a:lnTo>
                  <a:lnTo>
                    <a:pt x="123" y="256"/>
                  </a:lnTo>
                  <a:lnTo>
                    <a:pt x="131" y="261"/>
                  </a:lnTo>
                  <a:lnTo>
                    <a:pt x="133" y="265"/>
                  </a:lnTo>
                  <a:lnTo>
                    <a:pt x="137" y="268"/>
                  </a:lnTo>
                  <a:lnTo>
                    <a:pt x="142" y="275"/>
                  </a:lnTo>
                  <a:lnTo>
                    <a:pt x="143" y="282"/>
                  </a:lnTo>
                  <a:lnTo>
                    <a:pt x="145" y="284"/>
                  </a:lnTo>
                  <a:lnTo>
                    <a:pt x="154" y="287"/>
                  </a:lnTo>
                  <a:lnTo>
                    <a:pt x="155" y="289"/>
                  </a:lnTo>
                  <a:lnTo>
                    <a:pt x="162" y="292"/>
                  </a:lnTo>
                  <a:lnTo>
                    <a:pt x="164" y="294"/>
                  </a:lnTo>
                  <a:lnTo>
                    <a:pt x="164" y="306"/>
                  </a:lnTo>
                  <a:lnTo>
                    <a:pt x="174" y="316"/>
                  </a:lnTo>
                  <a:lnTo>
                    <a:pt x="176" y="321"/>
                  </a:lnTo>
                  <a:lnTo>
                    <a:pt x="177" y="323"/>
                  </a:lnTo>
                  <a:lnTo>
                    <a:pt x="179" y="328"/>
                  </a:lnTo>
                  <a:lnTo>
                    <a:pt x="183" y="335"/>
                  </a:lnTo>
                  <a:lnTo>
                    <a:pt x="184" y="343"/>
                  </a:lnTo>
                  <a:lnTo>
                    <a:pt x="186" y="345"/>
                  </a:lnTo>
                  <a:lnTo>
                    <a:pt x="189" y="347"/>
                  </a:lnTo>
                  <a:lnTo>
                    <a:pt x="193" y="354"/>
                  </a:lnTo>
                  <a:lnTo>
                    <a:pt x="41" y="323"/>
                  </a:lnTo>
                  <a:lnTo>
                    <a:pt x="44" y="307"/>
                  </a:lnTo>
                  <a:lnTo>
                    <a:pt x="58" y="244"/>
                  </a:lnTo>
                  <a:lnTo>
                    <a:pt x="75" y="167"/>
                  </a:lnTo>
                  <a:lnTo>
                    <a:pt x="56" y="164"/>
                  </a:lnTo>
                  <a:lnTo>
                    <a:pt x="60" y="147"/>
                  </a:lnTo>
                  <a:lnTo>
                    <a:pt x="46" y="143"/>
                  </a:lnTo>
                  <a:lnTo>
                    <a:pt x="44" y="147"/>
                  </a:lnTo>
                  <a:lnTo>
                    <a:pt x="0" y="137"/>
                  </a:lnTo>
                  <a:lnTo>
                    <a:pt x="3" y="125"/>
                  </a:lnTo>
                  <a:lnTo>
                    <a:pt x="32" y="0"/>
                  </a:lnTo>
                  <a:lnTo>
                    <a:pt x="58" y="5"/>
                  </a:lnTo>
                </a:path>
              </a:pathLst>
            </a:custGeom>
            <a:noFill/>
            <a:ln w="3175">
              <a:solidFill>
                <a:srgbClr val="343434"/>
              </a:solidFill>
              <a:prstDash val="solid"/>
              <a:round/>
              <a:headEnd/>
              <a:tailEnd/>
            </a:ln>
          </p:spPr>
          <p:txBody>
            <a:bodyPr>
              <a:prstTxWarp prst="textNoShape">
                <a:avLst/>
              </a:prstTxWarp>
            </a:bodyPr>
            <a:lstStyle/>
            <a:p>
              <a:endParaRPr lang="en-US"/>
            </a:p>
          </p:txBody>
        </p:sp>
        <p:sp>
          <p:nvSpPr>
            <p:cNvPr id="1186827" name="Freeform 2059"/>
            <p:cNvSpPr>
              <a:spLocks/>
            </p:cNvSpPr>
            <p:nvPr/>
          </p:nvSpPr>
          <p:spPr bwMode="auto">
            <a:xfrm>
              <a:off x="1388" y="1558"/>
              <a:ext cx="44" cy="78"/>
            </a:xfrm>
            <a:custGeom>
              <a:avLst/>
              <a:gdLst/>
              <a:ahLst/>
              <a:cxnLst>
                <a:cxn ang="0">
                  <a:pos x="0" y="166"/>
                </a:cxn>
                <a:cxn ang="0">
                  <a:pos x="20" y="82"/>
                </a:cxn>
                <a:cxn ang="0">
                  <a:pos x="17" y="82"/>
                </a:cxn>
                <a:cxn ang="0">
                  <a:pos x="23" y="55"/>
                </a:cxn>
                <a:cxn ang="0">
                  <a:pos x="27" y="55"/>
                </a:cxn>
                <a:cxn ang="0">
                  <a:pos x="40" y="0"/>
                </a:cxn>
                <a:cxn ang="0">
                  <a:pos x="109" y="17"/>
                </a:cxn>
                <a:cxn ang="0">
                  <a:pos x="107" y="19"/>
                </a:cxn>
                <a:cxn ang="0">
                  <a:pos x="105" y="26"/>
                </a:cxn>
                <a:cxn ang="0">
                  <a:pos x="105" y="31"/>
                </a:cxn>
                <a:cxn ang="0">
                  <a:pos x="104" y="36"/>
                </a:cxn>
                <a:cxn ang="0">
                  <a:pos x="107" y="52"/>
                </a:cxn>
                <a:cxn ang="0">
                  <a:pos x="109" y="53"/>
                </a:cxn>
                <a:cxn ang="0">
                  <a:pos x="107" y="58"/>
                </a:cxn>
                <a:cxn ang="0">
                  <a:pos x="107" y="65"/>
                </a:cxn>
                <a:cxn ang="0">
                  <a:pos x="105" y="67"/>
                </a:cxn>
                <a:cxn ang="0">
                  <a:pos x="107" y="75"/>
                </a:cxn>
                <a:cxn ang="0">
                  <a:pos x="104" y="79"/>
                </a:cxn>
                <a:cxn ang="0">
                  <a:pos x="100" y="86"/>
                </a:cxn>
                <a:cxn ang="0">
                  <a:pos x="97" y="91"/>
                </a:cxn>
                <a:cxn ang="0">
                  <a:pos x="97" y="93"/>
                </a:cxn>
                <a:cxn ang="0">
                  <a:pos x="90" y="99"/>
                </a:cxn>
                <a:cxn ang="0">
                  <a:pos x="87" y="103"/>
                </a:cxn>
                <a:cxn ang="0">
                  <a:pos x="87" y="128"/>
                </a:cxn>
                <a:cxn ang="0">
                  <a:pos x="88" y="134"/>
                </a:cxn>
                <a:cxn ang="0">
                  <a:pos x="87" y="139"/>
                </a:cxn>
                <a:cxn ang="0">
                  <a:pos x="80" y="142"/>
                </a:cxn>
                <a:cxn ang="0">
                  <a:pos x="78" y="152"/>
                </a:cxn>
                <a:cxn ang="0">
                  <a:pos x="71" y="156"/>
                </a:cxn>
                <a:cxn ang="0">
                  <a:pos x="70" y="163"/>
                </a:cxn>
                <a:cxn ang="0">
                  <a:pos x="68" y="164"/>
                </a:cxn>
                <a:cxn ang="0">
                  <a:pos x="64" y="166"/>
                </a:cxn>
                <a:cxn ang="0">
                  <a:pos x="54" y="164"/>
                </a:cxn>
                <a:cxn ang="0">
                  <a:pos x="52" y="166"/>
                </a:cxn>
                <a:cxn ang="0">
                  <a:pos x="52" y="171"/>
                </a:cxn>
                <a:cxn ang="0">
                  <a:pos x="52" y="176"/>
                </a:cxn>
                <a:cxn ang="0">
                  <a:pos x="51" y="190"/>
                </a:cxn>
                <a:cxn ang="0">
                  <a:pos x="47" y="197"/>
                </a:cxn>
                <a:cxn ang="0">
                  <a:pos x="40" y="195"/>
                </a:cxn>
                <a:cxn ang="0">
                  <a:pos x="39" y="188"/>
                </a:cxn>
                <a:cxn ang="0">
                  <a:pos x="34" y="188"/>
                </a:cxn>
                <a:cxn ang="0">
                  <a:pos x="30" y="186"/>
                </a:cxn>
                <a:cxn ang="0">
                  <a:pos x="30" y="180"/>
                </a:cxn>
                <a:cxn ang="0">
                  <a:pos x="30" y="178"/>
                </a:cxn>
                <a:cxn ang="0">
                  <a:pos x="22" y="176"/>
                </a:cxn>
                <a:cxn ang="0">
                  <a:pos x="17" y="173"/>
                </a:cxn>
                <a:cxn ang="0">
                  <a:pos x="10" y="178"/>
                </a:cxn>
                <a:cxn ang="0">
                  <a:pos x="1" y="171"/>
                </a:cxn>
                <a:cxn ang="0">
                  <a:pos x="1" y="168"/>
                </a:cxn>
                <a:cxn ang="0">
                  <a:pos x="0" y="166"/>
                </a:cxn>
              </a:cxnLst>
              <a:rect l="0" t="0" r="r" b="b"/>
              <a:pathLst>
                <a:path w="109" h="197">
                  <a:moveTo>
                    <a:pt x="0" y="166"/>
                  </a:moveTo>
                  <a:lnTo>
                    <a:pt x="20" y="82"/>
                  </a:lnTo>
                  <a:lnTo>
                    <a:pt x="17" y="82"/>
                  </a:lnTo>
                  <a:lnTo>
                    <a:pt x="23" y="55"/>
                  </a:lnTo>
                  <a:lnTo>
                    <a:pt x="27" y="55"/>
                  </a:lnTo>
                  <a:lnTo>
                    <a:pt x="40" y="0"/>
                  </a:lnTo>
                  <a:lnTo>
                    <a:pt x="109" y="17"/>
                  </a:lnTo>
                  <a:lnTo>
                    <a:pt x="107" y="19"/>
                  </a:lnTo>
                  <a:lnTo>
                    <a:pt x="105" y="26"/>
                  </a:lnTo>
                  <a:lnTo>
                    <a:pt x="105" y="31"/>
                  </a:lnTo>
                  <a:lnTo>
                    <a:pt x="104" y="36"/>
                  </a:lnTo>
                  <a:lnTo>
                    <a:pt x="107" y="52"/>
                  </a:lnTo>
                  <a:lnTo>
                    <a:pt x="109" y="53"/>
                  </a:lnTo>
                  <a:lnTo>
                    <a:pt x="107" y="58"/>
                  </a:lnTo>
                  <a:lnTo>
                    <a:pt x="107" y="65"/>
                  </a:lnTo>
                  <a:lnTo>
                    <a:pt x="105" y="67"/>
                  </a:lnTo>
                  <a:lnTo>
                    <a:pt x="107" y="75"/>
                  </a:lnTo>
                  <a:lnTo>
                    <a:pt x="104" y="79"/>
                  </a:lnTo>
                  <a:lnTo>
                    <a:pt x="100" y="86"/>
                  </a:lnTo>
                  <a:lnTo>
                    <a:pt x="97" y="91"/>
                  </a:lnTo>
                  <a:lnTo>
                    <a:pt x="97" y="93"/>
                  </a:lnTo>
                  <a:lnTo>
                    <a:pt x="90" y="99"/>
                  </a:lnTo>
                  <a:lnTo>
                    <a:pt x="87" y="103"/>
                  </a:lnTo>
                  <a:lnTo>
                    <a:pt x="87" y="128"/>
                  </a:lnTo>
                  <a:lnTo>
                    <a:pt x="88" y="134"/>
                  </a:lnTo>
                  <a:lnTo>
                    <a:pt x="87" y="139"/>
                  </a:lnTo>
                  <a:lnTo>
                    <a:pt x="80" y="142"/>
                  </a:lnTo>
                  <a:lnTo>
                    <a:pt x="78" y="152"/>
                  </a:lnTo>
                  <a:lnTo>
                    <a:pt x="71" y="156"/>
                  </a:lnTo>
                  <a:lnTo>
                    <a:pt x="70" y="163"/>
                  </a:lnTo>
                  <a:lnTo>
                    <a:pt x="68" y="164"/>
                  </a:lnTo>
                  <a:lnTo>
                    <a:pt x="64" y="166"/>
                  </a:lnTo>
                  <a:lnTo>
                    <a:pt x="54" y="164"/>
                  </a:lnTo>
                  <a:lnTo>
                    <a:pt x="52" y="166"/>
                  </a:lnTo>
                  <a:lnTo>
                    <a:pt x="52" y="171"/>
                  </a:lnTo>
                  <a:lnTo>
                    <a:pt x="52" y="176"/>
                  </a:lnTo>
                  <a:lnTo>
                    <a:pt x="51" y="190"/>
                  </a:lnTo>
                  <a:lnTo>
                    <a:pt x="47" y="197"/>
                  </a:lnTo>
                  <a:lnTo>
                    <a:pt x="40" y="195"/>
                  </a:lnTo>
                  <a:lnTo>
                    <a:pt x="39" y="188"/>
                  </a:lnTo>
                  <a:lnTo>
                    <a:pt x="34" y="188"/>
                  </a:lnTo>
                  <a:lnTo>
                    <a:pt x="30" y="186"/>
                  </a:lnTo>
                  <a:lnTo>
                    <a:pt x="30" y="180"/>
                  </a:lnTo>
                  <a:lnTo>
                    <a:pt x="30" y="178"/>
                  </a:lnTo>
                  <a:lnTo>
                    <a:pt x="22" y="176"/>
                  </a:lnTo>
                  <a:lnTo>
                    <a:pt x="17" y="173"/>
                  </a:lnTo>
                  <a:lnTo>
                    <a:pt x="10" y="178"/>
                  </a:lnTo>
                  <a:lnTo>
                    <a:pt x="1" y="171"/>
                  </a:lnTo>
                  <a:lnTo>
                    <a:pt x="1" y="168"/>
                  </a:lnTo>
                  <a:lnTo>
                    <a:pt x="0" y="16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28" name="Freeform 2060"/>
            <p:cNvSpPr>
              <a:spLocks/>
            </p:cNvSpPr>
            <p:nvPr/>
          </p:nvSpPr>
          <p:spPr bwMode="auto">
            <a:xfrm>
              <a:off x="1408" y="1565"/>
              <a:ext cx="56" cy="83"/>
            </a:xfrm>
            <a:custGeom>
              <a:avLst/>
              <a:gdLst/>
              <a:ahLst/>
              <a:cxnLst>
                <a:cxn ang="0">
                  <a:pos x="94" y="168"/>
                </a:cxn>
                <a:cxn ang="0">
                  <a:pos x="77" y="205"/>
                </a:cxn>
                <a:cxn ang="0">
                  <a:pos x="73" y="197"/>
                </a:cxn>
                <a:cxn ang="0">
                  <a:pos x="70" y="192"/>
                </a:cxn>
                <a:cxn ang="0">
                  <a:pos x="65" y="197"/>
                </a:cxn>
                <a:cxn ang="0">
                  <a:pos x="54" y="197"/>
                </a:cxn>
                <a:cxn ang="0">
                  <a:pos x="51" y="192"/>
                </a:cxn>
                <a:cxn ang="0">
                  <a:pos x="36" y="190"/>
                </a:cxn>
                <a:cxn ang="0">
                  <a:pos x="27" y="193"/>
                </a:cxn>
                <a:cxn ang="0">
                  <a:pos x="22" y="187"/>
                </a:cxn>
                <a:cxn ang="0">
                  <a:pos x="20" y="178"/>
                </a:cxn>
                <a:cxn ang="0">
                  <a:pos x="10" y="168"/>
                </a:cxn>
                <a:cxn ang="0">
                  <a:pos x="0" y="173"/>
                </a:cxn>
                <a:cxn ang="0">
                  <a:pos x="1" y="154"/>
                </a:cxn>
                <a:cxn ang="0">
                  <a:pos x="3" y="147"/>
                </a:cxn>
                <a:cxn ang="0">
                  <a:pos x="17" y="147"/>
                </a:cxn>
                <a:cxn ang="0">
                  <a:pos x="20" y="139"/>
                </a:cxn>
                <a:cxn ang="0">
                  <a:pos x="29" y="125"/>
                </a:cxn>
                <a:cxn ang="0">
                  <a:pos x="37" y="117"/>
                </a:cxn>
                <a:cxn ang="0">
                  <a:pos x="36" y="86"/>
                </a:cxn>
                <a:cxn ang="0">
                  <a:pos x="46" y="76"/>
                </a:cxn>
                <a:cxn ang="0">
                  <a:pos x="49" y="69"/>
                </a:cxn>
                <a:cxn ang="0">
                  <a:pos x="56" y="58"/>
                </a:cxn>
                <a:cxn ang="0">
                  <a:pos x="56" y="48"/>
                </a:cxn>
                <a:cxn ang="0">
                  <a:pos x="58" y="36"/>
                </a:cxn>
                <a:cxn ang="0">
                  <a:pos x="53" y="19"/>
                </a:cxn>
                <a:cxn ang="0">
                  <a:pos x="54" y="9"/>
                </a:cxn>
                <a:cxn ang="0">
                  <a:pos x="58" y="0"/>
                </a:cxn>
                <a:cxn ang="0">
                  <a:pos x="138" y="31"/>
                </a:cxn>
                <a:cxn ang="0">
                  <a:pos x="128" y="43"/>
                </a:cxn>
                <a:cxn ang="0">
                  <a:pos x="116" y="55"/>
                </a:cxn>
                <a:cxn ang="0">
                  <a:pos x="106" y="69"/>
                </a:cxn>
                <a:cxn ang="0">
                  <a:pos x="100" y="154"/>
                </a:cxn>
                <a:cxn ang="0">
                  <a:pos x="104" y="171"/>
                </a:cxn>
              </a:cxnLst>
              <a:rect l="0" t="0" r="r" b="b"/>
              <a:pathLst>
                <a:path w="140" h="209">
                  <a:moveTo>
                    <a:pt x="104" y="171"/>
                  </a:moveTo>
                  <a:lnTo>
                    <a:pt x="94" y="168"/>
                  </a:lnTo>
                  <a:lnTo>
                    <a:pt x="85" y="209"/>
                  </a:lnTo>
                  <a:lnTo>
                    <a:pt x="77" y="205"/>
                  </a:lnTo>
                  <a:lnTo>
                    <a:pt x="77" y="200"/>
                  </a:lnTo>
                  <a:lnTo>
                    <a:pt x="73" y="197"/>
                  </a:lnTo>
                  <a:lnTo>
                    <a:pt x="73" y="190"/>
                  </a:lnTo>
                  <a:lnTo>
                    <a:pt x="70" y="192"/>
                  </a:lnTo>
                  <a:lnTo>
                    <a:pt x="68" y="197"/>
                  </a:lnTo>
                  <a:lnTo>
                    <a:pt x="65" y="197"/>
                  </a:lnTo>
                  <a:lnTo>
                    <a:pt x="56" y="198"/>
                  </a:lnTo>
                  <a:lnTo>
                    <a:pt x="54" y="197"/>
                  </a:lnTo>
                  <a:lnTo>
                    <a:pt x="53" y="193"/>
                  </a:lnTo>
                  <a:lnTo>
                    <a:pt x="51" y="192"/>
                  </a:lnTo>
                  <a:lnTo>
                    <a:pt x="42" y="192"/>
                  </a:lnTo>
                  <a:lnTo>
                    <a:pt x="36" y="190"/>
                  </a:lnTo>
                  <a:lnTo>
                    <a:pt x="30" y="195"/>
                  </a:lnTo>
                  <a:lnTo>
                    <a:pt x="27" y="193"/>
                  </a:lnTo>
                  <a:lnTo>
                    <a:pt x="24" y="188"/>
                  </a:lnTo>
                  <a:lnTo>
                    <a:pt x="22" y="187"/>
                  </a:lnTo>
                  <a:lnTo>
                    <a:pt x="24" y="181"/>
                  </a:lnTo>
                  <a:lnTo>
                    <a:pt x="20" y="178"/>
                  </a:lnTo>
                  <a:lnTo>
                    <a:pt x="17" y="168"/>
                  </a:lnTo>
                  <a:lnTo>
                    <a:pt x="10" y="168"/>
                  </a:lnTo>
                  <a:lnTo>
                    <a:pt x="1" y="173"/>
                  </a:lnTo>
                  <a:lnTo>
                    <a:pt x="0" y="173"/>
                  </a:lnTo>
                  <a:lnTo>
                    <a:pt x="1" y="159"/>
                  </a:lnTo>
                  <a:lnTo>
                    <a:pt x="1" y="154"/>
                  </a:lnTo>
                  <a:lnTo>
                    <a:pt x="1" y="149"/>
                  </a:lnTo>
                  <a:lnTo>
                    <a:pt x="3" y="147"/>
                  </a:lnTo>
                  <a:lnTo>
                    <a:pt x="13" y="149"/>
                  </a:lnTo>
                  <a:lnTo>
                    <a:pt x="17" y="147"/>
                  </a:lnTo>
                  <a:lnTo>
                    <a:pt x="19" y="146"/>
                  </a:lnTo>
                  <a:lnTo>
                    <a:pt x="20" y="139"/>
                  </a:lnTo>
                  <a:lnTo>
                    <a:pt x="27" y="135"/>
                  </a:lnTo>
                  <a:lnTo>
                    <a:pt x="29" y="125"/>
                  </a:lnTo>
                  <a:lnTo>
                    <a:pt x="36" y="122"/>
                  </a:lnTo>
                  <a:lnTo>
                    <a:pt x="37" y="117"/>
                  </a:lnTo>
                  <a:lnTo>
                    <a:pt x="36" y="111"/>
                  </a:lnTo>
                  <a:lnTo>
                    <a:pt x="36" y="86"/>
                  </a:lnTo>
                  <a:lnTo>
                    <a:pt x="39" y="82"/>
                  </a:lnTo>
                  <a:lnTo>
                    <a:pt x="46" y="76"/>
                  </a:lnTo>
                  <a:lnTo>
                    <a:pt x="46" y="74"/>
                  </a:lnTo>
                  <a:lnTo>
                    <a:pt x="49" y="69"/>
                  </a:lnTo>
                  <a:lnTo>
                    <a:pt x="53" y="62"/>
                  </a:lnTo>
                  <a:lnTo>
                    <a:pt x="56" y="58"/>
                  </a:lnTo>
                  <a:lnTo>
                    <a:pt x="54" y="50"/>
                  </a:lnTo>
                  <a:lnTo>
                    <a:pt x="56" y="48"/>
                  </a:lnTo>
                  <a:lnTo>
                    <a:pt x="56" y="41"/>
                  </a:lnTo>
                  <a:lnTo>
                    <a:pt x="58" y="36"/>
                  </a:lnTo>
                  <a:lnTo>
                    <a:pt x="56" y="35"/>
                  </a:lnTo>
                  <a:lnTo>
                    <a:pt x="53" y="19"/>
                  </a:lnTo>
                  <a:lnTo>
                    <a:pt x="54" y="14"/>
                  </a:lnTo>
                  <a:lnTo>
                    <a:pt x="54" y="9"/>
                  </a:lnTo>
                  <a:lnTo>
                    <a:pt x="56" y="2"/>
                  </a:lnTo>
                  <a:lnTo>
                    <a:pt x="58" y="0"/>
                  </a:lnTo>
                  <a:lnTo>
                    <a:pt x="140" y="19"/>
                  </a:lnTo>
                  <a:lnTo>
                    <a:pt x="138" y="31"/>
                  </a:lnTo>
                  <a:lnTo>
                    <a:pt x="130" y="29"/>
                  </a:lnTo>
                  <a:lnTo>
                    <a:pt x="128" y="43"/>
                  </a:lnTo>
                  <a:lnTo>
                    <a:pt x="119" y="41"/>
                  </a:lnTo>
                  <a:lnTo>
                    <a:pt x="116" y="55"/>
                  </a:lnTo>
                  <a:lnTo>
                    <a:pt x="109" y="55"/>
                  </a:lnTo>
                  <a:lnTo>
                    <a:pt x="106" y="69"/>
                  </a:lnTo>
                  <a:lnTo>
                    <a:pt x="119" y="72"/>
                  </a:lnTo>
                  <a:lnTo>
                    <a:pt x="100" y="154"/>
                  </a:lnTo>
                  <a:lnTo>
                    <a:pt x="107" y="156"/>
                  </a:lnTo>
                  <a:lnTo>
                    <a:pt x="104" y="17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29" name="Freeform 2061"/>
            <p:cNvSpPr>
              <a:spLocks/>
            </p:cNvSpPr>
            <p:nvPr/>
          </p:nvSpPr>
          <p:spPr bwMode="auto">
            <a:xfrm>
              <a:off x="1315" y="1536"/>
              <a:ext cx="89" cy="88"/>
            </a:xfrm>
            <a:custGeom>
              <a:avLst/>
              <a:gdLst/>
              <a:ahLst/>
              <a:cxnLst>
                <a:cxn ang="0">
                  <a:pos x="168" y="215"/>
                </a:cxn>
                <a:cxn ang="0">
                  <a:pos x="173" y="206"/>
                </a:cxn>
                <a:cxn ang="0">
                  <a:pos x="168" y="191"/>
                </a:cxn>
                <a:cxn ang="0">
                  <a:pos x="159" y="181"/>
                </a:cxn>
                <a:cxn ang="0">
                  <a:pos x="137" y="182"/>
                </a:cxn>
                <a:cxn ang="0">
                  <a:pos x="132" y="191"/>
                </a:cxn>
                <a:cxn ang="0">
                  <a:pos x="125" y="191"/>
                </a:cxn>
                <a:cxn ang="0">
                  <a:pos x="115" y="182"/>
                </a:cxn>
                <a:cxn ang="0">
                  <a:pos x="98" y="191"/>
                </a:cxn>
                <a:cxn ang="0">
                  <a:pos x="93" y="186"/>
                </a:cxn>
                <a:cxn ang="0">
                  <a:pos x="91" y="176"/>
                </a:cxn>
                <a:cxn ang="0">
                  <a:pos x="88" y="172"/>
                </a:cxn>
                <a:cxn ang="0">
                  <a:pos x="82" y="172"/>
                </a:cxn>
                <a:cxn ang="0">
                  <a:pos x="72" y="177"/>
                </a:cxn>
                <a:cxn ang="0">
                  <a:pos x="71" y="188"/>
                </a:cxn>
                <a:cxn ang="0">
                  <a:pos x="50" y="186"/>
                </a:cxn>
                <a:cxn ang="0">
                  <a:pos x="48" y="179"/>
                </a:cxn>
                <a:cxn ang="0">
                  <a:pos x="47" y="172"/>
                </a:cxn>
                <a:cxn ang="0">
                  <a:pos x="38" y="160"/>
                </a:cxn>
                <a:cxn ang="0">
                  <a:pos x="30" y="152"/>
                </a:cxn>
                <a:cxn ang="0">
                  <a:pos x="28" y="147"/>
                </a:cxn>
                <a:cxn ang="0">
                  <a:pos x="26" y="136"/>
                </a:cxn>
                <a:cxn ang="0">
                  <a:pos x="21" y="128"/>
                </a:cxn>
                <a:cxn ang="0">
                  <a:pos x="11" y="114"/>
                </a:cxn>
                <a:cxn ang="0">
                  <a:pos x="14" y="111"/>
                </a:cxn>
                <a:cxn ang="0">
                  <a:pos x="14" y="106"/>
                </a:cxn>
                <a:cxn ang="0">
                  <a:pos x="7" y="100"/>
                </a:cxn>
                <a:cxn ang="0">
                  <a:pos x="7" y="92"/>
                </a:cxn>
                <a:cxn ang="0">
                  <a:pos x="9" y="87"/>
                </a:cxn>
                <a:cxn ang="0">
                  <a:pos x="9" y="82"/>
                </a:cxn>
                <a:cxn ang="0">
                  <a:pos x="11" y="78"/>
                </a:cxn>
                <a:cxn ang="0">
                  <a:pos x="7" y="75"/>
                </a:cxn>
                <a:cxn ang="0">
                  <a:pos x="6" y="68"/>
                </a:cxn>
                <a:cxn ang="0">
                  <a:pos x="0" y="66"/>
                </a:cxn>
                <a:cxn ang="0">
                  <a:pos x="4" y="58"/>
                </a:cxn>
                <a:cxn ang="0">
                  <a:pos x="6" y="56"/>
                </a:cxn>
                <a:cxn ang="0">
                  <a:pos x="11" y="54"/>
                </a:cxn>
                <a:cxn ang="0">
                  <a:pos x="16" y="53"/>
                </a:cxn>
                <a:cxn ang="0">
                  <a:pos x="18" y="46"/>
                </a:cxn>
                <a:cxn ang="0">
                  <a:pos x="12" y="36"/>
                </a:cxn>
                <a:cxn ang="0">
                  <a:pos x="12" y="18"/>
                </a:cxn>
                <a:cxn ang="0">
                  <a:pos x="16" y="13"/>
                </a:cxn>
                <a:cxn ang="0">
                  <a:pos x="14" y="8"/>
                </a:cxn>
                <a:cxn ang="0">
                  <a:pos x="4" y="5"/>
                </a:cxn>
                <a:cxn ang="0">
                  <a:pos x="7" y="1"/>
                </a:cxn>
                <a:cxn ang="0">
                  <a:pos x="222" y="54"/>
                </a:cxn>
                <a:cxn ang="0">
                  <a:pos x="205" y="109"/>
                </a:cxn>
                <a:cxn ang="0">
                  <a:pos x="202" y="136"/>
                </a:cxn>
                <a:cxn ang="0">
                  <a:pos x="171" y="220"/>
                </a:cxn>
              </a:cxnLst>
              <a:rect l="0" t="0" r="r" b="b"/>
              <a:pathLst>
                <a:path w="222" h="220">
                  <a:moveTo>
                    <a:pt x="168" y="218"/>
                  </a:moveTo>
                  <a:lnTo>
                    <a:pt x="168" y="215"/>
                  </a:lnTo>
                  <a:lnTo>
                    <a:pt x="171" y="211"/>
                  </a:lnTo>
                  <a:lnTo>
                    <a:pt x="173" y="206"/>
                  </a:lnTo>
                  <a:lnTo>
                    <a:pt x="168" y="201"/>
                  </a:lnTo>
                  <a:lnTo>
                    <a:pt x="168" y="191"/>
                  </a:lnTo>
                  <a:lnTo>
                    <a:pt x="166" y="186"/>
                  </a:lnTo>
                  <a:lnTo>
                    <a:pt x="159" y="181"/>
                  </a:lnTo>
                  <a:lnTo>
                    <a:pt x="144" y="184"/>
                  </a:lnTo>
                  <a:lnTo>
                    <a:pt x="137" y="182"/>
                  </a:lnTo>
                  <a:lnTo>
                    <a:pt x="134" y="186"/>
                  </a:lnTo>
                  <a:lnTo>
                    <a:pt x="132" y="191"/>
                  </a:lnTo>
                  <a:lnTo>
                    <a:pt x="129" y="191"/>
                  </a:lnTo>
                  <a:lnTo>
                    <a:pt x="125" y="191"/>
                  </a:lnTo>
                  <a:lnTo>
                    <a:pt x="120" y="184"/>
                  </a:lnTo>
                  <a:lnTo>
                    <a:pt x="115" y="182"/>
                  </a:lnTo>
                  <a:lnTo>
                    <a:pt x="100" y="191"/>
                  </a:lnTo>
                  <a:lnTo>
                    <a:pt x="98" y="191"/>
                  </a:lnTo>
                  <a:lnTo>
                    <a:pt x="94" y="191"/>
                  </a:lnTo>
                  <a:lnTo>
                    <a:pt x="93" y="186"/>
                  </a:lnTo>
                  <a:lnTo>
                    <a:pt x="96" y="177"/>
                  </a:lnTo>
                  <a:lnTo>
                    <a:pt x="91" y="176"/>
                  </a:lnTo>
                  <a:lnTo>
                    <a:pt x="91" y="172"/>
                  </a:lnTo>
                  <a:lnTo>
                    <a:pt x="88" y="172"/>
                  </a:lnTo>
                  <a:lnTo>
                    <a:pt x="86" y="174"/>
                  </a:lnTo>
                  <a:lnTo>
                    <a:pt x="82" y="172"/>
                  </a:lnTo>
                  <a:lnTo>
                    <a:pt x="72" y="176"/>
                  </a:lnTo>
                  <a:lnTo>
                    <a:pt x="72" y="177"/>
                  </a:lnTo>
                  <a:lnTo>
                    <a:pt x="74" y="182"/>
                  </a:lnTo>
                  <a:lnTo>
                    <a:pt x="71" y="188"/>
                  </a:lnTo>
                  <a:lnTo>
                    <a:pt x="71" y="191"/>
                  </a:lnTo>
                  <a:lnTo>
                    <a:pt x="50" y="186"/>
                  </a:lnTo>
                  <a:lnTo>
                    <a:pt x="50" y="181"/>
                  </a:lnTo>
                  <a:lnTo>
                    <a:pt x="48" y="179"/>
                  </a:lnTo>
                  <a:lnTo>
                    <a:pt x="50" y="176"/>
                  </a:lnTo>
                  <a:lnTo>
                    <a:pt x="47" y="172"/>
                  </a:lnTo>
                  <a:lnTo>
                    <a:pt x="47" y="169"/>
                  </a:lnTo>
                  <a:lnTo>
                    <a:pt x="38" y="160"/>
                  </a:lnTo>
                  <a:lnTo>
                    <a:pt x="35" y="153"/>
                  </a:lnTo>
                  <a:lnTo>
                    <a:pt x="30" y="152"/>
                  </a:lnTo>
                  <a:lnTo>
                    <a:pt x="28" y="148"/>
                  </a:lnTo>
                  <a:lnTo>
                    <a:pt x="28" y="147"/>
                  </a:lnTo>
                  <a:lnTo>
                    <a:pt x="30" y="138"/>
                  </a:lnTo>
                  <a:lnTo>
                    <a:pt x="26" y="136"/>
                  </a:lnTo>
                  <a:lnTo>
                    <a:pt x="26" y="133"/>
                  </a:lnTo>
                  <a:lnTo>
                    <a:pt x="21" y="128"/>
                  </a:lnTo>
                  <a:lnTo>
                    <a:pt x="16" y="119"/>
                  </a:lnTo>
                  <a:lnTo>
                    <a:pt x="11" y="114"/>
                  </a:lnTo>
                  <a:lnTo>
                    <a:pt x="11" y="112"/>
                  </a:lnTo>
                  <a:lnTo>
                    <a:pt x="14" y="111"/>
                  </a:lnTo>
                  <a:lnTo>
                    <a:pt x="14" y="107"/>
                  </a:lnTo>
                  <a:lnTo>
                    <a:pt x="14" y="106"/>
                  </a:lnTo>
                  <a:lnTo>
                    <a:pt x="11" y="104"/>
                  </a:lnTo>
                  <a:lnTo>
                    <a:pt x="7" y="100"/>
                  </a:lnTo>
                  <a:lnTo>
                    <a:pt x="7" y="94"/>
                  </a:lnTo>
                  <a:lnTo>
                    <a:pt x="7" y="92"/>
                  </a:lnTo>
                  <a:lnTo>
                    <a:pt x="11" y="90"/>
                  </a:lnTo>
                  <a:lnTo>
                    <a:pt x="9" y="87"/>
                  </a:lnTo>
                  <a:lnTo>
                    <a:pt x="11" y="85"/>
                  </a:lnTo>
                  <a:lnTo>
                    <a:pt x="9" y="82"/>
                  </a:lnTo>
                  <a:lnTo>
                    <a:pt x="11" y="78"/>
                  </a:lnTo>
                  <a:lnTo>
                    <a:pt x="11" y="78"/>
                  </a:lnTo>
                  <a:lnTo>
                    <a:pt x="6" y="77"/>
                  </a:lnTo>
                  <a:lnTo>
                    <a:pt x="7" y="75"/>
                  </a:lnTo>
                  <a:lnTo>
                    <a:pt x="7" y="70"/>
                  </a:lnTo>
                  <a:lnTo>
                    <a:pt x="6" y="68"/>
                  </a:lnTo>
                  <a:lnTo>
                    <a:pt x="2" y="68"/>
                  </a:lnTo>
                  <a:lnTo>
                    <a:pt x="0" y="66"/>
                  </a:lnTo>
                  <a:lnTo>
                    <a:pt x="0" y="61"/>
                  </a:lnTo>
                  <a:lnTo>
                    <a:pt x="4" y="58"/>
                  </a:lnTo>
                  <a:lnTo>
                    <a:pt x="6" y="58"/>
                  </a:lnTo>
                  <a:lnTo>
                    <a:pt x="6" y="56"/>
                  </a:lnTo>
                  <a:lnTo>
                    <a:pt x="9" y="56"/>
                  </a:lnTo>
                  <a:lnTo>
                    <a:pt x="11" y="54"/>
                  </a:lnTo>
                  <a:lnTo>
                    <a:pt x="12" y="51"/>
                  </a:lnTo>
                  <a:lnTo>
                    <a:pt x="16" y="53"/>
                  </a:lnTo>
                  <a:lnTo>
                    <a:pt x="18" y="49"/>
                  </a:lnTo>
                  <a:lnTo>
                    <a:pt x="18" y="46"/>
                  </a:lnTo>
                  <a:lnTo>
                    <a:pt x="12" y="39"/>
                  </a:lnTo>
                  <a:lnTo>
                    <a:pt x="12" y="36"/>
                  </a:lnTo>
                  <a:lnTo>
                    <a:pt x="16" y="25"/>
                  </a:lnTo>
                  <a:lnTo>
                    <a:pt x="12" y="18"/>
                  </a:lnTo>
                  <a:lnTo>
                    <a:pt x="14" y="15"/>
                  </a:lnTo>
                  <a:lnTo>
                    <a:pt x="16" y="13"/>
                  </a:lnTo>
                  <a:lnTo>
                    <a:pt x="16" y="10"/>
                  </a:lnTo>
                  <a:lnTo>
                    <a:pt x="14" y="8"/>
                  </a:lnTo>
                  <a:lnTo>
                    <a:pt x="9" y="10"/>
                  </a:lnTo>
                  <a:lnTo>
                    <a:pt x="4" y="5"/>
                  </a:lnTo>
                  <a:lnTo>
                    <a:pt x="6" y="3"/>
                  </a:lnTo>
                  <a:lnTo>
                    <a:pt x="7" y="1"/>
                  </a:lnTo>
                  <a:lnTo>
                    <a:pt x="9" y="0"/>
                  </a:lnTo>
                  <a:lnTo>
                    <a:pt x="222" y="54"/>
                  </a:lnTo>
                  <a:lnTo>
                    <a:pt x="209" y="109"/>
                  </a:lnTo>
                  <a:lnTo>
                    <a:pt x="205" y="109"/>
                  </a:lnTo>
                  <a:lnTo>
                    <a:pt x="199" y="136"/>
                  </a:lnTo>
                  <a:lnTo>
                    <a:pt x="202" y="136"/>
                  </a:lnTo>
                  <a:lnTo>
                    <a:pt x="182" y="220"/>
                  </a:lnTo>
                  <a:lnTo>
                    <a:pt x="171" y="220"/>
                  </a:lnTo>
                  <a:lnTo>
                    <a:pt x="168" y="21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30" name="Freeform 2062"/>
            <p:cNvSpPr>
              <a:spLocks/>
            </p:cNvSpPr>
            <p:nvPr/>
          </p:nvSpPr>
          <p:spPr bwMode="auto">
            <a:xfrm>
              <a:off x="1448" y="1572"/>
              <a:ext cx="33" cy="64"/>
            </a:xfrm>
            <a:custGeom>
              <a:avLst/>
              <a:gdLst/>
              <a:ahLst/>
              <a:cxnLst>
                <a:cxn ang="0">
                  <a:pos x="40" y="0"/>
                </a:cxn>
                <a:cxn ang="0">
                  <a:pos x="82" y="9"/>
                </a:cxn>
                <a:cxn ang="0">
                  <a:pos x="77" y="36"/>
                </a:cxn>
                <a:cxn ang="0">
                  <a:pos x="48" y="161"/>
                </a:cxn>
                <a:cxn ang="0">
                  <a:pos x="4" y="152"/>
                </a:cxn>
                <a:cxn ang="0">
                  <a:pos x="7" y="137"/>
                </a:cxn>
                <a:cxn ang="0">
                  <a:pos x="0" y="135"/>
                </a:cxn>
                <a:cxn ang="0">
                  <a:pos x="19" y="53"/>
                </a:cxn>
                <a:cxn ang="0">
                  <a:pos x="6" y="50"/>
                </a:cxn>
                <a:cxn ang="0">
                  <a:pos x="9" y="36"/>
                </a:cxn>
                <a:cxn ang="0">
                  <a:pos x="16" y="36"/>
                </a:cxn>
                <a:cxn ang="0">
                  <a:pos x="19" y="22"/>
                </a:cxn>
                <a:cxn ang="0">
                  <a:pos x="28" y="24"/>
                </a:cxn>
                <a:cxn ang="0">
                  <a:pos x="30" y="10"/>
                </a:cxn>
                <a:cxn ang="0">
                  <a:pos x="38" y="12"/>
                </a:cxn>
                <a:cxn ang="0">
                  <a:pos x="40" y="0"/>
                </a:cxn>
              </a:cxnLst>
              <a:rect l="0" t="0" r="r" b="b"/>
              <a:pathLst>
                <a:path w="82" h="161">
                  <a:moveTo>
                    <a:pt x="40" y="0"/>
                  </a:moveTo>
                  <a:lnTo>
                    <a:pt x="82" y="9"/>
                  </a:lnTo>
                  <a:lnTo>
                    <a:pt x="77" y="36"/>
                  </a:lnTo>
                  <a:lnTo>
                    <a:pt x="48" y="161"/>
                  </a:lnTo>
                  <a:lnTo>
                    <a:pt x="4" y="152"/>
                  </a:lnTo>
                  <a:lnTo>
                    <a:pt x="7" y="137"/>
                  </a:lnTo>
                  <a:lnTo>
                    <a:pt x="0" y="135"/>
                  </a:lnTo>
                  <a:lnTo>
                    <a:pt x="19" y="53"/>
                  </a:lnTo>
                  <a:lnTo>
                    <a:pt x="6" y="50"/>
                  </a:lnTo>
                  <a:lnTo>
                    <a:pt x="9" y="36"/>
                  </a:lnTo>
                  <a:lnTo>
                    <a:pt x="16" y="36"/>
                  </a:lnTo>
                  <a:lnTo>
                    <a:pt x="19" y="22"/>
                  </a:lnTo>
                  <a:lnTo>
                    <a:pt x="28" y="24"/>
                  </a:lnTo>
                  <a:lnTo>
                    <a:pt x="30" y="10"/>
                  </a:lnTo>
                  <a:lnTo>
                    <a:pt x="38" y="12"/>
                  </a:lnTo>
                  <a:lnTo>
                    <a:pt x="40"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31" name="Freeform 2063"/>
            <p:cNvSpPr>
              <a:spLocks/>
            </p:cNvSpPr>
            <p:nvPr/>
          </p:nvSpPr>
          <p:spPr bwMode="auto">
            <a:xfrm>
              <a:off x="1479" y="1576"/>
              <a:ext cx="44" cy="41"/>
            </a:xfrm>
            <a:custGeom>
              <a:avLst/>
              <a:gdLst/>
              <a:ahLst/>
              <a:cxnLst>
                <a:cxn ang="0">
                  <a:pos x="0" y="27"/>
                </a:cxn>
                <a:cxn ang="0">
                  <a:pos x="5" y="0"/>
                </a:cxn>
                <a:cxn ang="0">
                  <a:pos x="110" y="24"/>
                </a:cxn>
                <a:cxn ang="0">
                  <a:pos x="94" y="104"/>
                </a:cxn>
                <a:cxn ang="0">
                  <a:pos x="14" y="87"/>
                </a:cxn>
                <a:cxn ang="0">
                  <a:pos x="26" y="32"/>
                </a:cxn>
                <a:cxn ang="0">
                  <a:pos x="0" y="27"/>
                </a:cxn>
              </a:cxnLst>
              <a:rect l="0" t="0" r="r" b="b"/>
              <a:pathLst>
                <a:path w="110" h="104">
                  <a:moveTo>
                    <a:pt x="0" y="27"/>
                  </a:moveTo>
                  <a:lnTo>
                    <a:pt x="5" y="0"/>
                  </a:lnTo>
                  <a:lnTo>
                    <a:pt x="110" y="24"/>
                  </a:lnTo>
                  <a:lnTo>
                    <a:pt x="94" y="104"/>
                  </a:lnTo>
                  <a:lnTo>
                    <a:pt x="14" y="87"/>
                  </a:lnTo>
                  <a:lnTo>
                    <a:pt x="26" y="32"/>
                  </a:lnTo>
                  <a:lnTo>
                    <a:pt x="0" y="2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32" name="Freeform 2064"/>
            <p:cNvSpPr>
              <a:spLocks/>
            </p:cNvSpPr>
            <p:nvPr/>
          </p:nvSpPr>
          <p:spPr bwMode="auto">
            <a:xfrm>
              <a:off x="1234" y="1513"/>
              <a:ext cx="88" cy="46"/>
            </a:xfrm>
            <a:custGeom>
              <a:avLst/>
              <a:gdLst/>
              <a:ahLst/>
              <a:cxnLst>
                <a:cxn ang="0">
                  <a:pos x="212" y="57"/>
                </a:cxn>
                <a:cxn ang="0">
                  <a:pos x="210" y="58"/>
                </a:cxn>
                <a:cxn ang="0">
                  <a:pos x="209" y="60"/>
                </a:cxn>
                <a:cxn ang="0">
                  <a:pos x="207" y="62"/>
                </a:cxn>
                <a:cxn ang="0">
                  <a:pos x="212" y="67"/>
                </a:cxn>
                <a:cxn ang="0">
                  <a:pos x="217" y="65"/>
                </a:cxn>
                <a:cxn ang="0">
                  <a:pos x="219" y="67"/>
                </a:cxn>
                <a:cxn ang="0">
                  <a:pos x="219" y="70"/>
                </a:cxn>
                <a:cxn ang="0">
                  <a:pos x="217" y="72"/>
                </a:cxn>
                <a:cxn ang="0">
                  <a:pos x="215" y="75"/>
                </a:cxn>
                <a:cxn ang="0">
                  <a:pos x="219" y="82"/>
                </a:cxn>
                <a:cxn ang="0">
                  <a:pos x="215" y="93"/>
                </a:cxn>
                <a:cxn ang="0">
                  <a:pos x="215" y="96"/>
                </a:cxn>
                <a:cxn ang="0">
                  <a:pos x="221" y="103"/>
                </a:cxn>
                <a:cxn ang="0">
                  <a:pos x="221" y="106"/>
                </a:cxn>
                <a:cxn ang="0">
                  <a:pos x="219" y="110"/>
                </a:cxn>
                <a:cxn ang="0">
                  <a:pos x="215" y="108"/>
                </a:cxn>
                <a:cxn ang="0">
                  <a:pos x="214" y="111"/>
                </a:cxn>
                <a:cxn ang="0">
                  <a:pos x="212" y="113"/>
                </a:cxn>
                <a:cxn ang="0">
                  <a:pos x="209" y="113"/>
                </a:cxn>
                <a:cxn ang="0">
                  <a:pos x="190" y="110"/>
                </a:cxn>
                <a:cxn ang="0">
                  <a:pos x="190" y="111"/>
                </a:cxn>
                <a:cxn ang="0">
                  <a:pos x="22" y="65"/>
                </a:cxn>
                <a:cxn ang="0">
                  <a:pos x="21" y="52"/>
                </a:cxn>
                <a:cxn ang="0">
                  <a:pos x="24" y="45"/>
                </a:cxn>
                <a:cxn ang="0">
                  <a:pos x="7" y="33"/>
                </a:cxn>
                <a:cxn ang="0">
                  <a:pos x="7" y="14"/>
                </a:cxn>
                <a:cxn ang="0">
                  <a:pos x="0" y="5"/>
                </a:cxn>
                <a:cxn ang="0">
                  <a:pos x="9" y="7"/>
                </a:cxn>
                <a:cxn ang="0">
                  <a:pos x="9" y="0"/>
                </a:cxn>
                <a:cxn ang="0">
                  <a:pos x="212" y="57"/>
                </a:cxn>
              </a:cxnLst>
              <a:rect l="0" t="0" r="r" b="b"/>
              <a:pathLst>
                <a:path w="221" h="113">
                  <a:moveTo>
                    <a:pt x="212" y="57"/>
                  </a:moveTo>
                  <a:lnTo>
                    <a:pt x="210" y="58"/>
                  </a:lnTo>
                  <a:lnTo>
                    <a:pt x="209" y="60"/>
                  </a:lnTo>
                  <a:lnTo>
                    <a:pt x="207" y="62"/>
                  </a:lnTo>
                  <a:lnTo>
                    <a:pt x="212" y="67"/>
                  </a:lnTo>
                  <a:lnTo>
                    <a:pt x="217" y="65"/>
                  </a:lnTo>
                  <a:lnTo>
                    <a:pt x="219" y="67"/>
                  </a:lnTo>
                  <a:lnTo>
                    <a:pt x="219" y="70"/>
                  </a:lnTo>
                  <a:lnTo>
                    <a:pt x="217" y="72"/>
                  </a:lnTo>
                  <a:lnTo>
                    <a:pt x="215" y="75"/>
                  </a:lnTo>
                  <a:lnTo>
                    <a:pt x="219" y="82"/>
                  </a:lnTo>
                  <a:lnTo>
                    <a:pt x="215" y="93"/>
                  </a:lnTo>
                  <a:lnTo>
                    <a:pt x="215" y="96"/>
                  </a:lnTo>
                  <a:lnTo>
                    <a:pt x="221" y="103"/>
                  </a:lnTo>
                  <a:lnTo>
                    <a:pt x="221" y="106"/>
                  </a:lnTo>
                  <a:lnTo>
                    <a:pt x="219" y="110"/>
                  </a:lnTo>
                  <a:lnTo>
                    <a:pt x="215" y="108"/>
                  </a:lnTo>
                  <a:lnTo>
                    <a:pt x="214" y="111"/>
                  </a:lnTo>
                  <a:lnTo>
                    <a:pt x="212" y="113"/>
                  </a:lnTo>
                  <a:lnTo>
                    <a:pt x="209" y="113"/>
                  </a:lnTo>
                  <a:lnTo>
                    <a:pt x="190" y="110"/>
                  </a:lnTo>
                  <a:lnTo>
                    <a:pt x="190" y="111"/>
                  </a:lnTo>
                  <a:lnTo>
                    <a:pt x="22" y="65"/>
                  </a:lnTo>
                  <a:lnTo>
                    <a:pt x="21" y="52"/>
                  </a:lnTo>
                  <a:lnTo>
                    <a:pt x="24" y="45"/>
                  </a:lnTo>
                  <a:lnTo>
                    <a:pt x="7" y="33"/>
                  </a:lnTo>
                  <a:lnTo>
                    <a:pt x="7" y="14"/>
                  </a:lnTo>
                  <a:lnTo>
                    <a:pt x="0" y="5"/>
                  </a:lnTo>
                  <a:lnTo>
                    <a:pt x="9" y="7"/>
                  </a:lnTo>
                  <a:lnTo>
                    <a:pt x="9" y="0"/>
                  </a:lnTo>
                  <a:lnTo>
                    <a:pt x="212" y="5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33" name="Freeform 2065"/>
            <p:cNvSpPr>
              <a:spLocks/>
            </p:cNvSpPr>
            <p:nvPr/>
          </p:nvSpPr>
          <p:spPr bwMode="auto">
            <a:xfrm>
              <a:off x="1231" y="1539"/>
              <a:ext cx="87" cy="40"/>
            </a:xfrm>
            <a:custGeom>
              <a:avLst/>
              <a:gdLst/>
              <a:ahLst/>
              <a:cxnLst>
                <a:cxn ang="0">
                  <a:pos x="26" y="58"/>
                </a:cxn>
                <a:cxn ang="0">
                  <a:pos x="11" y="33"/>
                </a:cxn>
                <a:cxn ang="0">
                  <a:pos x="0" y="29"/>
                </a:cxn>
                <a:cxn ang="0">
                  <a:pos x="0" y="16"/>
                </a:cxn>
                <a:cxn ang="0">
                  <a:pos x="11" y="16"/>
                </a:cxn>
                <a:cxn ang="0">
                  <a:pos x="18" y="28"/>
                </a:cxn>
                <a:cxn ang="0">
                  <a:pos x="23" y="28"/>
                </a:cxn>
                <a:cxn ang="0">
                  <a:pos x="24" y="12"/>
                </a:cxn>
                <a:cxn ang="0">
                  <a:pos x="35" y="7"/>
                </a:cxn>
                <a:cxn ang="0">
                  <a:pos x="29" y="0"/>
                </a:cxn>
                <a:cxn ang="0">
                  <a:pos x="197" y="46"/>
                </a:cxn>
                <a:cxn ang="0">
                  <a:pos x="197" y="45"/>
                </a:cxn>
                <a:cxn ang="0">
                  <a:pos x="216" y="48"/>
                </a:cxn>
                <a:cxn ang="0">
                  <a:pos x="216" y="50"/>
                </a:cxn>
                <a:cxn ang="0">
                  <a:pos x="214" y="50"/>
                </a:cxn>
                <a:cxn ang="0">
                  <a:pos x="210" y="53"/>
                </a:cxn>
                <a:cxn ang="0">
                  <a:pos x="210" y="58"/>
                </a:cxn>
                <a:cxn ang="0">
                  <a:pos x="212" y="60"/>
                </a:cxn>
                <a:cxn ang="0">
                  <a:pos x="216" y="60"/>
                </a:cxn>
                <a:cxn ang="0">
                  <a:pos x="217" y="62"/>
                </a:cxn>
                <a:cxn ang="0">
                  <a:pos x="217" y="67"/>
                </a:cxn>
                <a:cxn ang="0">
                  <a:pos x="216" y="69"/>
                </a:cxn>
                <a:cxn ang="0">
                  <a:pos x="214" y="70"/>
                </a:cxn>
                <a:cxn ang="0">
                  <a:pos x="207" y="70"/>
                </a:cxn>
                <a:cxn ang="0">
                  <a:pos x="204" y="69"/>
                </a:cxn>
                <a:cxn ang="0">
                  <a:pos x="202" y="65"/>
                </a:cxn>
                <a:cxn ang="0">
                  <a:pos x="200" y="63"/>
                </a:cxn>
                <a:cxn ang="0">
                  <a:pos x="197" y="65"/>
                </a:cxn>
                <a:cxn ang="0">
                  <a:pos x="195" y="63"/>
                </a:cxn>
                <a:cxn ang="0">
                  <a:pos x="193" y="65"/>
                </a:cxn>
                <a:cxn ang="0">
                  <a:pos x="188" y="65"/>
                </a:cxn>
                <a:cxn ang="0">
                  <a:pos x="185" y="67"/>
                </a:cxn>
                <a:cxn ang="0">
                  <a:pos x="176" y="67"/>
                </a:cxn>
                <a:cxn ang="0">
                  <a:pos x="175" y="70"/>
                </a:cxn>
                <a:cxn ang="0">
                  <a:pos x="175" y="75"/>
                </a:cxn>
                <a:cxn ang="0">
                  <a:pos x="171" y="79"/>
                </a:cxn>
                <a:cxn ang="0">
                  <a:pos x="171" y="87"/>
                </a:cxn>
                <a:cxn ang="0">
                  <a:pos x="168" y="89"/>
                </a:cxn>
                <a:cxn ang="0">
                  <a:pos x="168" y="92"/>
                </a:cxn>
                <a:cxn ang="0">
                  <a:pos x="171" y="98"/>
                </a:cxn>
                <a:cxn ang="0">
                  <a:pos x="26" y="58"/>
                </a:cxn>
              </a:cxnLst>
              <a:rect l="0" t="0" r="r" b="b"/>
              <a:pathLst>
                <a:path w="217" h="98">
                  <a:moveTo>
                    <a:pt x="26" y="58"/>
                  </a:moveTo>
                  <a:lnTo>
                    <a:pt x="11" y="33"/>
                  </a:lnTo>
                  <a:lnTo>
                    <a:pt x="0" y="29"/>
                  </a:lnTo>
                  <a:lnTo>
                    <a:pt x="0" y="16"/>
                  </a:lnTo>
                  <a:lnTo>
                    <a:pt x="11" y="16"/>
                  </a:lnTo>
                  <a:lnTo>
                    <a:pt x="18" y="28"/>
                  </a:lnTo>
                  <a:lnTo>
                    <a:pt x="23" y="28"/>
                  </a:lnTo>
                  <a:lnTo>
                    <a:pt x="24" y="12"/>
                  </a:lnTo>
                  <a:lnTo>
                    <a:pt x="35" y="7"/>
                  </a:lnTo>
                  <a:lnTo>
                    <a:pt x="29" y="0"/>
                  </a:lnTo>
                  <a:lnTo>
                    <a:pt x="197" y="46"/>
                  </a:lnTo>
                  <a:lnTo>
                    <a:pt x="197" y="45"/>
                  </a:lnTo>
                  <a:lnTo>
                    <a:pt x="216" y="48"/>
                  </a:lnTo>
                  <a:lnTo>
                    <a:pt x="216" y="50"/>
                  </a:lnTo>
                  <a:lnTo>
                    <a:pt x="214" y="50"/>
                  </a:lnTo>
                  <a:lnTo>
                    <a:pt x="210" y="53"/>
                  </a:lnTo>
                  <a:lnTo>
                    <a:pt x="210" y="58"/>
                  </a:lnTo>
                  <a:lnTo>
                    <a:pt x="212" y="60"/>
                  </a:lnTo>
                  <a:lnTo>
                    <a:pt x="216" y="60"/>
                  </a:lnTo>
                  <a:lnTo>
                    <a:pt x="217" y="62"/>
                  </a:lnTo>
                  <a:lnTo>
                    <a:pt x="217" y="67"/>
                  </a:lnTo>
                  <a:lnTo>
                    <a:pt x="216" y="69"/>
                  </a:lnTo>
                  <a:lnTo>
                    <a:pt x="214" y="70"/>
                  </a:lnTo>
                  <a:lnTo>
                    <a:pt x="207" y="70"/>
                  </a:lnTo>
                  <a:lnTo>
                    <a:pt x="204" y="69"/>
                  </a:lnTo>
                  <a:lnTo>
                    <a:pt x="202" y="65"/>
                  </a:lnTo>
                  <a:lnTo>
                    <a:pt x="200" y="63"/>
                  </a:lnTo>
                  <a:lnTo>
                    <a:pt x="197" y="65"/>
                  </a:lnTo>
                  <a:lnTo>
                    <a:pt x="195" y="63"/>
                  </a:lnTo>
                  <a:lnTo>
                    <a:pt x="193" y="65"/>
                  </a:lnTo>
                  <a:lnTo>
                    <a:pt x="188" y="65"/>
                  </a:lnTo>
                  <a:lnTo>
                    <a:pt x="185" y="67"/>
                  </a:lnTo>
                  <a:lnTo>
                    <a:pt x="176" y="67"/>
                  </a:lnTo>
                  <a:lnTo>
                    <a:pt x="175" y="70"/>
                  </a:lnTo>
                  <a:lnTo>
                    <a:pt x="175" y="75"/>
                  </a:lnTo>
                  <a:lnTo>
                    <a:pt x="171" y="79"/>
                  </a:lnTo>
                  <a:lnTo>
                    <a:pt x="171" y="87"/>
                  </a:lnTo>
                  <a:lnTo>
                    <a:pt x="168" y="89"/>
                  </a:lnTo>
                  <a:lnTo>
                    <a:pt x="168" y="92"/>
                  </a:lnTo>
                  <a:lnTo>
                    <a:pt x="171" y="98"/>
                  </a:lnTo>
                  <a:lnTo>
                    <a:pt x="26"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34" name="Freeform 2066"/>
            <p:cNvSpPr>
              <a:spLocks/>
            </p:cNvSpPr>
            <p:nvPr/>
          </p:nvSpPr>
          <p:spPr bwMode="auto">
            <a:xfrm>
              <a:off x="1283" y="1565"/>
              <a:ext cx="61" cy="90"/>
            </a:xfrm>
            <a:custGeom>
              <a:avLst/>
              <a:gdLst/>
              <a:ahLst/>
              <a:cxnLst>
                <a:cxn ang="0">
                  <a:pos x="2" y="134"/>
                </a:cxn>
                <a:cxn ang="0">
                  <a:pos x="10" y="125"/>
                </a:cxn>
                <a:cxn ang="0">
                  <a:pos x="9" y="113"/>
                </a:cxn>
                <a:cxn ang="0">
                  <a:pos x="9" y="103"/>
                </a:cxn>
                <a:cxn ang="0">
                  <a:pos x="12" y="84"/>
                </a:cxn>
                <a:cxn ang="0">
                  <a:pos x="17" y="77"/>
                </a:cxn>
                <a:cxn ang="0">
                  <a:pos x="19" y="70"/>
                </a:cxn>
                <a:cxn ang="0">
                  <a:pos x="36" y="69"/>
                </a:cxn>
                <a:cxn ang="0">
                  <a:pos x="41" y="60"/>
                </a:cxn>
                <a:cxn ang="0">
                  <a:pos x="46" y="53"/>
                </a:cxn>
                <a:cxn ang="0">
                  <a:pos x="45" y="45"/>
                </a:cxn>
                <a:cxn ang="0">
                  <a:pos x="41" y="35"/>
                </a:cxn>
                <a:cxn ang="0">
                  <a:pos x="38" y="26"/>
                </a:cxn>
                <a:cxn ang="0">
                  <a:pos x="41" y="16"/>
                </a:cxn>
                <a:cxn ang="0">
                  <a:pos x="45" y="7"/>
                </a:cxn>
                <a:cxn ang="0">
                  <a:pos x="55" y="4"/>
                </a:cxn>
                <a:cxn ang="0">
                  <a:pos x="63" y="2"/>
                </a:cxn>
                <a:cxn ang="0">
                  <a:pos x="67" y="2"/>
                </a:cxn>
                <a:cxn ang="0">
                  <a:pos x="72" y="2"/>
                </a:cxn>
                <a:cxn ang="0">
                  <a:pos x="77" y="7"/>
                </a:cxn>
                <a:cxn ang="0">
                  <a:pos x="86" y="6"/>
                </a:cxn>
                <a:cxn ang="0">
                  <a:pos x="91" y="7"/>
                </a:cxn>
                <a:cxn ang="0">
                  <a:pos x="91" y="14"/>
                </a:cxn>
                <a:cxn ang="0">
                  <a:pos x="91" y="19"/>
                </a:cxn>
                <a:cxn ang="0">
                  <a:pos x="87" y="23"/>
                </a:cxn>
                <a:cxn ang="0">
                  <a:pos x="91" y="33"/>
                </a:cxn>
                <a:cxn ang="0">
                  <a:pos x="94" y="36"/>
                </a:cxn>
                <a:cxn ang="0">
                  <a:pos x="91" y="41"/>
                </a:cxn>
                <a:cxn ang="0">
                  <a:pos x="96" y="48"/>
                </a:cxn>
                <a:cxn ang="0">
                  <a:pos x="106" y="62"/>
                </a:cxn>
                <a:cxn ang="0">
                  <a:pos x="110" y="67"/>
                </a:cxn>
                <a:cxn ang="0">
                  <a:pos x="108" y="77"/>
                </a:cxn>
                <a:cxn ang="0">
                  <a:pos x="115" y="82"/>
                </a:cxn>
                <a:cxn ang="0">
                  <a:pos x="127" y="98"/>
                </a:cxn>
                <a:cxn ang="0">
                  <a:pos x="130" y="105"/>
                </a:cxn>
                <a:cxn ang="0">
                  <a:pos x="130" y="110"/>
                </a:cxn>
                <a:cxn ang="0">
                  <a:pos x="151" y="120"/>
                </a:cxn>
                <a:cxn ang="0">
                  <a:pos x="144" y="128"/>
                </a:cxn>
                <a:cxn ang="0">
                  <a:pos x="137" y="135"/>
                </a:cxn>
                <a:cxn ang="0">
                  <a:pos x="130" y="144"/>
                </a:cxn>
                <a:cxn ang="0">
                  <a:pos x="116" y="142"/>
                </a:cxn>
                <a:cxn ang="0">
                  <a:pos x="104" y="146"/>
                </a:cxn>
                <a:cxn ang="0">
                  <a:pos x="104" y="154"/>
                </a:cxn>
                <a:cxn ang="0">
                  <a:pos x="98" y="168"/>
                </a:cxn>
                <a:cxn ang="0">
                  <a:pos x="87" y="176"/>
                </a:cxn>
                <a:cxn ang="0">
                  <a:pos x="82" y="190"/>
                </a:cxn>
                <a:cxn ang="0">
                  <a:pos x="98" y="207"/>
                </a:cxn>
                <a:cxn ang="0">
                  <a:pos x="103" y="216"/>
                </a:cxn>
                <a:cxn ang="0">
                  <a:pos x="67" y="217"/>
                </a:cxn>
                <a:cxn ang="0">
                  <a:pos x="51" y="204"/>
                </a:cxn>
                <a:cxn ang="0">
                  <a:pos x="48" y="202"/>
                </a:cxn>
                <a:cxn ang="0">
                  <a:pos x="38" y="195"/>
                </a:cxn>
                <a:cxn ang="0">
                  <a:pos x="22" y="180"/>
                </a:cxn>
                <a:cxn ang="0">
                  <a:pos x="9" y="157"/>
                </a:cxn>
                <a:cxn ang="0">
                  <a:pos x="4" y="151"/>
                </a:cxn>
                <a:cxn ang="0">
                  <a:pos x="0" y="142"/>
                </a:cxn>
              </a:cxnLst>
              <a:rect l="0" t="0" r="r" b="b"/>
              <a:pathLst>
                <a:path w="151" h="226">
                  <a:moveTo>
                    <a:pt x="0" y="142"/>
                  </a:moveTo>
                  <a:lnTo>
                    <a:pt x="2" y="134"/>
                  </a:lnTo>
                  <a:lnTo>
                    <a:pt x="4" y="130"/>
                  </a:lnTo>
                  <a:lnTo>
                    <a:pt x="10" y="125"/>
                  </a:lnTo>
                  <a:lnTo>
                    <a:pt x="10" y="120"/>
                  </a:lnTo>
                  <a:lnTo>
                    <a:pt x="9" y="113"/>
                  </a:lnTo>
                  <a:lnTo>
                    <a:pt x="14" y="108"/>
                  </a:lnTo>
                  <a:lnTo>
                    <a:pt x="9" y="103"/>
                  </a:lnTo>
                  <a:lnTo>
                    <a:pt x="7" y="93"/>
                  </a:lnTo>
                  <a:lnTo>
                    <a:pt x="12" y="84"/>
                  </a:lnTo>
                  <a:lnTo>
                    <a:pt x="16" y="81"/>
                  </a:lnTo>
                  <a:lnTo>
                    <a:pt x="17" y="77"/>
                  </a:lnTo>
                  <a:lnTo>
                    <a:pt x="17" y="72"/>
                  </a:lnTo>
                  <a:lnTo>
                    <a:pt x="19" y="70"/>
                  </a:lnTo>
                  <a:lnTo>
                    <a:pt x="28" y="70"/>
                  </a:lnTo>
                  <a:lnTo>
                    <a:pt x="36" y="69"/>
                  </a:lnTo>
                  <a:lnTo>
                    <a:pt x="41" y="64"/>
                  </a:lnTo>
                  <a:lnTo>
                    <a:pt x="41" y="60"/>
                  </a:lnTo>
                  <a:lnTo>
                    <a:pt x="46" y="58"/>
                  </a:lnTo>
                  <a:lnTo>
                    <a:pt x="46" y="53"/>
                  </a:lnTo>
                  <a:lnTo>
                    <a:pt x="45" y="52"/>
                  </a:lnTo>
                  <a:lnTo>
                    <a:pt x="45" y="45"/>
                  </a:lnTo>
                  <a:lnTo>
                    <a:pt x="41" y="40"/>
                  </a:lnTo>
                  <a:lnTo>
                    <a:pt x="41" y="35"/>
                  </a:lnTo>
                  <a:lnTo>
                    <a:pt x="38" y="29"/>
                  </a:lnTo>
                  <a:lnTo>
                    <a:pt x="38" y="26"/>
                  </a:lnTo>
                  <a:lnTo>
                    <a:pt x="41" y="24"/>
                  </a:lnTo>
                  <a:lnTo>
                    <a:pt x="41" y="16"/>
                  </a:lnTo>
                  <a:lnTo>
                    <a:pt x="45" y="12"/>
                  </a:lnTo>
                  <a:lnTo>
                    <a:pt x="45" y="7"/>
                  </a:lnTo>
                  <a:lnTo>
                    <a:pt x="46" y="4"/>
                  </a:lnTo>
                  <a:lnTo>
                    <a:pt x="55" y="4"/>
                  </a:lnTo>
                  <a:lnTo>
                    <a:pt x="58" y="2"/>
                  </a:lnTo>
                  <a:lnTo>
                    <a:pt x="63" y="2"/>
                  </a:lnTo>
                  <a:lnTo>
                    <a:pt x="65" y="0"/>
                  </a:lnTo>
                  <a:lnTo>
                    <a:pt x="67" y="2"/>
                  </a:lnTo>
                  <a:lnTo>
                    <a:pt x="70" y="0"/>
                  </a:lnTo>
                  <a:lnTo>
                    <a:pt x="72" y="2"/>
                  </a:lnTo>
                  <a:lnTo>
                    <a:pt x="74" y="6"/>
                  </a:lnTo>
                  <a:lnTo>
                    <a:pt x="77" y="7"/>
                  </a:lnTo>
                  <a:lnTo>
                    <a:pt x="84" y="7"/>
                  </a:lnTo>
                  <a:lnTo>
                    <a:pt x="86" y="6"/>
                  </a:lnTo>
                  <a:lnTo>
                    <a:pt x="91" y="7"/>
                  </a:lnTo>
                  <a:lnTo>
                    <a:pt x="91" y="7"/>
                  </a:lnTo>
                  <a:lnTo>
                    <a:pt x="89" y="11"/>
                  </a:lnTo>
                  <a:lnTo>
                    <a:pt x="91" y="14"/>
                  </a:lnTo>
                  <a:lnTo>
                    <a:pt x="89" y="16"/>
                  </a:lnTo>
                  <a:lnTo>
                    <a:pt x="91" y="19"/>
                  </a:lnTo>
                  <a:lnTo>
                    <a:pt x="87" y="21"/>
                  </a:lnTo>
                  <a:lnTo>
                    <a:pt x="87" y="23"/>
                  </a:lnTo>
                  <a:lnTo>
                    <a:pt x="87" y="29"/>
                  </a:lnTo>
                  <a:lnTo>
                    <a:pt x="91" y="33"/>
                  </a:lnTo>
                  <a:lnTo>
                    <a:pt x="94" y="35"/>
                  </a:lnTo>
                  <a:lnTo>
                    <a:pt x="94" y="36"/>
                  </a:lnTo>
                  <a:lnTo>
                    <a:pt x="94" y="40"/>
                  </a:lnTo>
                  <a:lnTo>
                    <a:pt x="91" y="41"/>
                  </a:lnTo>
                  <a:lnTo>
                    <a:pt x="91" y="43"/>
                  </a:lnTo>
                  <a:lnTo>
                    <a:pt x="96" y="48"/>
                  </a:lnTo>
                  <a:lnTo>
                    <a:pt x="101" y="57"/>
                  </a:lnTo>
                  <a:lnTo>
                    <a:pt x="106" y="62"/>
                  </a:lnTo>
                  <a:lnTo>
                    <a:pt x="106" y="65"/>
                  </a:lnTo>
                  <a:lnTo>
                    <a:pt x="110" y="67"/>
                  </a:lnTo>
                  <a:lnTo>
                    <a:pt x="108" y="76"/>
                  </a:lnTo>
                  <a:lnTo>
                    <a:pt x="108" y="77"/>
                  </a:lnTo>
                  <a:lnTo>
                    <a:pt x="110" y="81"/>
                  </a:lnTo>
                  <a:lnTo>
                    <a:pt x="115" y="82"/>
                  </a:lnTo>
                  <a:lnTo>
                    <a:pt x="118" y="89"/>
                  </a:lnTo>
                  <a:lnTo>
                    <a:pt x="127" y="98"/>
                  </a:lnTo>
                  <a:lnTo>
                    <a:pt x="127" y="101"/>
                  </a:lnTo>
                  <a:lnTo>
                    <a:pt x="130" y="105"/>
                  </a:lnTo>
                  <a:lnTo>
                    <a:pt x="128" y="108"/>
                  </a:lnTo>
                  <a:lnTo>
                    <a:pt x="130" y="110"/>
                  </a:lnTo>
                  <a:lnTo>
                    <a:pt x="130" y="115"/>
                  </a:lnTo>
                  <a:lnTo>
                    <a:pt x="151" y="120"/>
                  </a:lnTo>
                  <a:lnTo>
                    <a:pt x="151" y="123"/>
                  </a:lnTo>
                  <a:lnTo>
                    <a:pt x="144" y="128"/>
                  </a:lnTo>
                  <a:lnTo>
                    <a:pt x="142" y="134"/>
                  </a:lnTo>
                  <a:lnTo>
                    <a:pt x="137" y="135"/>
                  </a:lnTo>
                  <a:lnTo>
                    <a:pt x="133" y="142"/>
                  </a:lnTo>
                  <a:lnTo>
                    <a:pt x="130" y="144"/>
                  </a:lnTo>
                  <a:lnTo>
                    <a:pt x="120" y="146"/>
                  </a:lnTo>
                  <a:lnTo>
                    <a:pt x="116" y="142"/>
                  </a:lnTo>
                  <a:lnTo>
                    <a:pt x="113" y="142"/>
                  </a:lnTo>
                  <a:lnTo>
                    <a:pt x="104" y="146"/>
                  </a:lnTo>
                  <a:lnTo>
                    <a:pt x="104" y="149"/>
                  </a:lnTo>
                  <a:lnTo>
                    <a:pt x="104" y="154"/>
                  </a:lnTo>
                  <a:lnTo>
                    <a:pt x="99" y="161"/>
                  </a:lnTo>
                  <a:lnTo>
                    <a:pt x="98" y="168"/>
                  </a:lnTo>
                  <a:lnTo>
                    <a:pt x="94" y="173"/>
                  </a:lnTo>
                  <a:lnTo>
                    <a:pt x="87" y="176"/>
                  </a:lnTo>
                  <a:lnTo>
                    <a:pt x="84" y="183"/>
                  </a:lnTo>
                  <a:lnTo>
                    <a:pt x="82" y="190"/>
                  </a:lnTo>
                  <a:lnTo>
                    <a:pt x="84" y="198"/>
                  </a:lnTo>
                  <a:lnTo>
                    <a:pt x="98" y="207"/>
                  </a:lnTo>
                  <a:lnTo>
                    <a:pt x="103" y="212"/>
                  </a:lnTo>
                  <a:lnTo>
                    <a:pt x="103" y="216"/>
                  </a:lnTo>
                  <a:lnTo>
                    <a:pt x="98" y="226"/>
                  </a:lnTo>
                  <a:lnTo>
                    <a:pt x="67" y="217"/>
                  </a:lnTo>
                  <a:lnTo>
                    <a:pt x="55" y="202"/>
                  </a:lnTo>
                  <a:lnTo>
                    <a:pt x="51" y="204"/>
                  </a:lnTo>
                  <a:lnTo>
                    <a:pt x="48" y="204"/>
                  </a:lnTo>
                  <a:lnTo>
                    <a:pt x="48" y="202"/>
                  </a:lnTo>
                  <a:lnTo>
                    <a:pt x="45" y="197"/>
                  </a:lnTo>
                  <a:lnTo>
                    <a:pt x="38" y="195"/>
                  </a:lnTo>
                  <a:lnTo>
                    <a:pt x="28" y="180"/>
                  </a:lnTo>
                  <a:lnTo>
                    <a:pt x="22" y="180"/>
                  </a:lnTo>
                  <a:lnTo>
                    <a:pt x="16" y="175"/>
                  </a:lnTo>
                  <a:lnTo>
                    <a:pt x="9" y="157"/>
                  </a:lnTo>
                  <a:lnTo>
                    <a:pt x="5" y="154"/>
                  </a:lnTo>
                  <a:lnTo>
                    <a:pt x="4" y="151"/>
                  </a:lnTo>
                  <a:lnTo>
                    <a:pt x="4" y="146"/>
                  </a:lnTo>
                  <a:lnTo>
                    <a:pt x="0" y="14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35" name="Freeform 2067"/>
            <p:cNvSpPr>
              <a:spLocks/>
            </p:cNvSpPr>
            <p:nvPr/>
          </p:nvSpPr>
          <p:spPr bwMode="auto">
            <a:xfrm>
              <a:off x="1138" y="1527"/>
              <a:ext cx="76" cy="55"/>
            </a:xfrm>
            <a:custGeom>
              <a:avLst/>
              <a:gdLst/>
              <a:ahLst/>
              <a:cxnLst>
                <a:cxn ang="0">
                  <a:pos x="0" y="82"/>
                </a:cxn>
                <a:cxn ang="0">
                  <a:pos x="0" y="36"/>
                </a:cxn>
                <a:cxn ang="0">
                  <a:pos x="7" y="24"/>
                </a:cxn>
                <a:cxn ang="0">
                  <a:pos x="12" y="0"/>
                </a:cxn>
                <a:cxn ang="0">
                  <a:pos x="28" y="9"/>
                </a:cxn>
                <a:cxn ang="0">
                  <a:pos x="79" y="59"/>
                </a:cxn>
                <a:cxn ang="0">
                  <a:pos x="140" y="86"/>
                </a:cxn>
                <a:cxn ang="0">
                  <a:pos x="171" y="88"/>
                </a:cxn>
                <a:cxn ang="0">
                  <a:pos x="190" y="103"/>
                </a:cxn>
                <a:cxn ang="0">
                  <a:pos x="190" y="106"/>
                </a:cxn>
                <a:cxn ang="0">
                  <a:pos x="186" y="106"/>
                </a:cxn>
                <a:cxn ang="0">
                  <a:pos x="176" y="137"/>
                </a:cxn>
                <a:cxn ang="0">
                  <a:pos x="103" y="117"/>
                </a:cxn>
                <a:cxn ang="0">
                  <a:pos x="103" y="115"/>
                </a:cxn>
                <a:cxn ang="0">
                  <a:pos x="0" y="82"/>
                </a:cxn>
              </a:cxnLst>
              <a:rect l="0" t="0" r="r" b="b"/>
              <a:pathLst>
                <a:path w="190" h="137">
                  <a:moveTo>
                    <a:pt x="0" y="82"/>
                  </a:moveTo>
                  <a:lnTo>
                    <a:pt x="0" y="36"/>
                  </a:lnTo>
                  <a:lnTo>
                    <a:pt x="7" y="24"/>
                  </a:lnTo>
                  <a:lnTo>
                    <a:pt x="12" y="0"/>
                  </a:lnTo>
                  <a:lnTo>
                    <a:pt x="28" y="9"/>
                  </a:lnTo>
                  <a:lnTo>
                    <a:pt x="79" y="59"/>
                  </a:lnTo>
                  <a:lnTo>
                    <a:pt x="140" y="86"/>
                  </a:lnTo>
                  <a:lnTo>
                    <a:pt x="171" y="88"/>
                  </a:lnTo>
                  <a:lnTo>
                    <a:pt x="190" y="103"/>
                  </a:lnTo>
                  <a:lnTo>
                    <a:pt x="190" y="106"/>
                  </a:lnTo>
                  <a:lnTo>
                    <a:pt x="186" y="106"/>
                  </a:lnTo>
                  <a:lnTo>
                    <a:pt x="176" y="137"/>
                  </a:lnTo>
                  <a:lnTo>
                    <a:pt x="103" y="117"/>
                  </a:lnTo>
                  <a:lnTo>
                    <a:pt x="103" y="115"/>
                  </a:lnTo>
                  <a:lnTo>
                    <a:pt x="0" y="8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36" name="Freeform 2068"/>
            <p:cNvSpPr>
              <a:spLocks/>
            </p:cNvSpPr>
            <p:nvPr/>
          </p:nvSpPr>
          <p:spPr bwMode="auto">
            <a:xfrm>
              <a:off x="1231" y="1563"/>
              <a:ext cx="71" cy="47"/>
            </a:xfrm>
            <a:custGeom>
              <a:avLst/>
              <a:gdLst/>
              <a:ahLst/>
              <a:cxnLst>
                <a:cxn ang="0">
                  <a:pos x="139" y="118"/>
                </a:cxn>
                <a:cxn ang="0">
                  <a:pos x="0" y="81"/>
                </a:cxn>
                <a:cxn ang="0">
                  <a:pos x="18" y="55"/>
                </a:cxn>
                <a:cxn ang="0">
                  <a:pos x="28" y="55"/>
                </a:cxn>
                <a:cxn ang="0">
                  <a:pos x="29" y="50"/>
                </a:cxn>
                <a:cxn ang="0">
                  <a:pos x="19" y="26"/>
                </a:cxn>
                <a:cxn ang="0">
                  <a:pos x="19" y="9"/>
                </a:cxn>
                <a:cxn ang="0">
                  <a:pos x="21" y="5"/>
                </a:cxn>
                <a:cxn ang="0">
                  <a:pos x="26" y="0"/>
                </a:cxn>
                <a:cxn ang="0">
                  <a:pos x="171" y="40"/>
                </a:cxn>
                <a:cxn ang="0">
                  <a:pos x="171" y="45"/>
                </a:cxn>
                <a:cxn ang="0">
                  <a:pos x="175" y="50"/>
                </a:cxn>
                <a:cxn ang="0">
                  <a:pos x="175" y="57"/>
                </a:cxn>
                <a:cxn ang="0">
                  <a:pos x="176" y="58"/>
                </a:cxn>
                <a:cxn ang="0">
                  <a:pos x="176" y="63"/>
                </a:cxn>
                <a:cxn ang="0">
                  <a:pos x="171" y="65"/>
                </a:cxn>
                <a:cxn ang="0">
                  <a:pos x="171" y="69"/>
                </a:cxn>
                <a:cxn ang="0">
                  <a:pos x="166" y="74"/>
                </a:cxn>
                <a:cxn ang="0">
                  <a:pos x="158" y="75"/>
                </a:cxn>
                <a:cxn ang="0">
                  <a:pos x="149" y="75"/>
                </a:cxn>
                <a:cxn ang="0">
                  <a:pos x="147" y="77"/>
                </a:cxn>
                <a:cxn ang="0">
                  <a:pos x="147" y="82"/>
                </a:cxn>
                <a:cxn ang="0">
                  <a:pos x="146" y="86"/>
                </a:cxn>
                <a:cxn ang="0">
                  <a:pos x="142" y="89"/>
                </a:cxn>
                <a:cxn ang="0">
                  <a:pos x="137" y="98"/>
                </a:cxn>
                <a:cxn ang="0">
                  <a:pos x="139" y="108"/>
                </a:cxn>
                <a:cxn ang="0">
                  <a:pos x="144" y="113"/>
                </a:cxn>
                <a:cxn ang="0">
                  <a:pos x="139" y="118"/>
                </a:cxn>
              </a:cxnLst>
              <a:rect l="0" t="0" r="r" b="b"/>
              <a:pathLst>
                <a:path w="176" h="118">
                  <a:moveTo>
                    <a:pt x="139" y="118"/>
                  </a:moveTo>
                  <a:lnTo>
                    <a:pt x="0" y="81"/>
                  </a:lnTo>
                  <a:lnTo>
                    <a:pt x="18" y="55"/>
                  </a:lnTo>
                  <a:lnTo>
                    <a:pt x="28" y="55"/>
                  </a:lnTo>
                  <a:lnTo>
                    <a:pt x="29" y="50"/>
                  </a:lnTo>
                  <a:lnTo>
                    <a:pt x="19" y="26"/>
                  </a:lnTo>
                  <a:lnTo>
                    <a:pt x="19" y="9"/>
                  </a:lnTo>
                  <a:lnTo>
                    <a:pt x="21" y="5"/>
                  </a:lnTo>
                  <a:lnTo>
                    <a:pt x="26" y="0"/>
                  </a:lnTo>
                  <a:lnTo>
                    <a:pt x="171" y="40"/>
                  </a:lnTo>
                  <a:lnTo>
                    <a:pt x="171" y="45"/>
                  </a:lnTo>
                  <a:lnTo>
                    <a:pt x="175" y="50"/>
                  </a:lnTo>
                  <a:lnTo>
                    <a:pt x="175" y="57"/>
                  </a:lnTo>
                  <a:lnTo>
                    <a:pt x="176" y="58"/>
                  </a:lnTo>
                  <a:lnTo>
                    <a:pt x="176" y="63"/>
                  </a:lnTo>
                  <a:lnTo>
                    <a:pt x="171" y="65"/>
                  </a:lnTo>
                  <a:lnTo>
                    <a:pt x="171" y="69"/>
                  </a:lnTo>
                  <a:lnTo>
                    <a:pt x="166" y="74"/>
                  </a:lnTo>
                  <a:lnTo>
                    <a:pt x="158" y="75"/>
                  </a:lnTo>
                  <a:lnTo>
                    <a:pt x="149" y="75"/>
                  </a:lnTo>
                  <a:lnTo>
                    <a:pt x="147" y="77"/>
                  </a:lnTo>
                  <a:lnTo>
                    <a:pt x="147" y="82"/>
                  </a:lnTo>
                  <a:lnTo>
                    <a:pt x="146" y="86"/>
                  </a:lnTo>
                  <a:lnTo>
                    <a:pt x="142" y="89"/>
                  </a:lnTo>
                  <a:lnTo>
                    <a:pt x="137" y="98"/>
                  </a:lnTo>
                  <a:lnTo>
                    <a:pt x="139" y="108"/>
                  </a:lnTo>
                  <a:lnTo>
                    <a:pt x="144" y="113"/>
                  </a:lnTo>
                  <a:lnTo>
                    <a:pt x="139" y="11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37" name="Freeform 2069"/>
            <p:cNvSpPr>
              <a:spLocks noEditPoints="1"/>
            </p:cNvSpPr>
            <p:nvPr/>
          </p:nvSpPr>
          <p:spPr bwMode="auto">
            <a:xfrm>
              <a:off x="1223" y="1553"/>
              <a:ext cx="17" cy="34"/>
            </a:xfrm>
            <a:custGeom>
              <a:avLst/>
              <a:gdLst/>
              <a:ahLst/>
              <a:cxnLst>
                <a:cxn ang="0">
                  <a:pos x="7" y="17"/>
                </a:cxn>
                <a:cxn ang="0">
                  <a:pos x="20" y="0"/>
                </a:cxn>
                <a:cxn ang="0">
                  <a:pos x="27" y="0"/>
                </a:cxn>
                <a:cxn ang="0">
                  <a:pos x="31" y="15"/>
                </a:cxn>
                <a:cxn ang="0">
                  <a:pos x="29" y="22"/>
                </a:cxn>
                <a:cxn ang="0">
                  <a:pos x="19" y="17"/>
                </a:cxn>
                <a:cxn ang="0">
                  <a:pos x="5" y="24"/>
                </a:cxn>
                <a:cxn ang="0">
                  <a:pos x="17" y="30"/>
                </a:cxn>
                <a:cxn ang="0">
                  <a:pos x="19" y="53"/>
                </a:cxn>
                <a:cxn ang="0">
                  <a:pos x="24" y="53"/>
                </a:cxn>
                <a:cxn ang="0">
                  <a:pos x="34" y="65"/>
                </a:cxn>
                <a:cxn ang="0">
                  <a:pos x="34" y="77"/>
                </a:cxn>
                <a:cxn ang="0">
                  <a:pos x="27" y="85"/>
                </a:cxn>
                <a:cxn ang="0">
                  <a:pos x="22" y="82"/>
                </a:cxn>
                <a:cxn ang="0">
                  <a:pos x="22" y="70"/>
                </a:cxn>
                <a:cxn ang="0">
                  <a:pos x="14" y="70"/>
                </a:cxn>
                <a:cxn ang="0">
                  <a:pos x="8" y="58"/>
                </a:cxn>
                <a:cxn ang="0">
                  <a:pos x="7" y="32"/>
                </a:cxn>
                <a:cxn ang="0">
                  <a:pos x="0" y="24"/>
                </a:cxn>
                <a:cxn ang="0">
                  <a:pos x="7" y="17"/>
                </a:cxn>
                <a:cxn ang="0">
                  <a:pos x="39" y="34"/>
                </a:cxn>
                <a:cxn ang="0">
                  <a:pos x="34" y="32"/>
                </a:cxn>
                <a:cxn ang="0">
                  <a:pos x="31" y="47"/>
                </a:cxn>
                <a:cxn ang="0">
                  <a:pos x="38" y="61"/>
                </a:cxn>
                <a:cxn ang="0">
                  <a:pos x="24" y="46"/>
                </a:cxn>
                <a:cxn ang="0">
                  <a:pos x="24" y="32"/>
                </a:cxn>
                <a:cxn ang="0">
                  <a:pos x="31" y="27"/>
                </a:cxn>
                <a:cxn ang="0">
                  <a:pos x="41" y="30"/>
                </a:cxn>
                <a:cxn ang="0">
                  <a:pos x="39" y="34"/>
                </a:cxn>
              </a:cxnLst>
              <a:rect l="0" t="0" r="r" b="b"/>
              <a:pathLst>
                <a:path w="41" h="85">
                  <a:moveTo>
                    <a:pt x="7" y="17"/>
                  </a:moveTo>
                  <a:lnTo>
                    <a:pt x="20" y="0"/>
                  </a:lnTo>
                  <a:lnTo>
                    <a:pt x="27" y="0"/>
                  </a:lnTo>
                  <a:lnTo>
                    <a:pt x="31" y="15"/>
                  </a:lnTo>
                  <a:lnTo>
                    <a:pt x="29" y="22"/>
                  </a:lnTo>
                  <a:lnTo>
                    <a:pt x="19" y="17"/>
                  </a:lnTo>
                  <a:lnTo>
                    <a:pt x="5" y="24"/>
                  </a:lnTo>
                  <a:lnTo>
                    <a:pt x="17" y="30"/>
                  </a:lnTo>
                  <a:lnTo>
                    <a:pt x="19" y="53"/>
                  </a:lnTo>
                  <a:lnTo>
                    <a:pt x="24" y="53"/>
                  </a:lnTo>
                  <a:lnTo>
                    <a:pt x="34" y="65"/>
                  </a:lnTo>
                  <a:lnTo>
                    <a:pt x="34" y="77"/>
                  </a:lnTo>
                  <a:lnTo>
                    <a:pt x="27" y="85"/>
                  </a:lnTo>
                  <a:lnTo>
                    <a:pt x="22" y="82"/>
                  </a:lnTo>
                  <a:lnTo>
                    <a:pt x="22" y="70"/>
                  </a:lnTo>
                  <a:lnTo>
                    <a:pt x="14" y="70"/>
                  </a:lnTo>
                  <a:lnTo>
                    <a:pt x="8" y="58"/>
                  </a:lnTo>
                  <a:lnTo>
                    <a:pt x="7" y="32"/>
                  </a:lnTo>
                  <a:lnTo>
                    <a:pt x="0" y="24"/>
                  </a:lnTo>
                  <a:lnTo>
                    <a:pt x="7" y="17"/>
                  </a:lnTo>
                  <a:close/>
                  <a:moveTo>
                    <a:pt x="39" y="34"/>
                  </a:moveTo>
                  <a:lnTo>
                    <a:pt x="34" y="32"/>
                  </a:lnTo>
                  <a:lnTo>
                    <a:pt x="31" y="47"/>
                  </a:lnTo>
                  <a:lnTo>
                    <a:pt x="38" y="61"/>
                  </a:lnTo>
                  <a:lnTo>
                    <a:pt x="24" y="46"/>
                  </a:lnTo>
                  <a:lnTo>
                    <a:pt x="24" y="32"/>
                  </a:lnTo>
                  <a:lnTo>
                    <a:pt x="31" y="27"/>
                  </a:lnTo>
                  <a:lnTo>
                    <a:pt x="41" y="30"/>
                  </a:lnTo>
                  <a:lnTo>
                    <a:pt x="39" y="3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38" name="Freeform 2070"/>
            <p:cNvSpPr>
              <a:spLocks/>
            </p:cNvSpPr>
            <p:nvPr/>
          </p:nvSpPr>
          <p:spPr bwMode="auto">
            <a:xfrm>
              <a:off x="1316" y="1605"/>
              <a:ext cx="68" cy="53"/>
            </a:xfrm>
            <a:custGeom>
              <a:avLst/>
              <a:gdLst/>
              <a:ahLst/>
              <a:cxnLst>
                <a:cxn ang="0">
                  <a:pos x="17" y="130"/>
                </a:cxn>
                <a:cxn ang="0">
                  <a:pos x="21" y="115"/>
                </a:cxn>
                <a:cxn ang="0">
                  <a:pos x="16" y="106"/>
                </a:cxn>
                <a:cxn ang="0">
                  <a:pos x="0" y="89"/>
                </a:cxn>
                <a:cxn ang="0">
                  <a:pos x="5" y="75"/>
                </a:cxn>
                <a:cxn ang="0">
                  <a:pos x="16" y="67"/>
                </a:cxn>
                <a:cxn ang="0">
                  <a:pos x="22" y="53"/>
                </a:cxn>
                <a:cxn ang="0">
                  <a:pos x="22" y="45"/>
                </a:cxn>
                <a:cxn ang="0">
                  <a:pos x="34" y="41"/>
                </a:cxn>
                <a:cxn ang="0">
                  <a:pos x="48" y="43"/>
                </a:cxn>
                <a:cxn ang="0">
                  <a:pos x="55" y="34"/>
                </a:cxn>
                <a:cxn ang="0">
                  <a:pos x="62" y="27"/>
                </a:cxn>
                <a:cxn ang="0">
                  <a:pos x="69" y="19"/>
                </a:cxn>
                <a:cxn ang="0">
                  <a:pos x="72" y="10"/>
                </a:cxn>
                <a:cxn ang="0">
                  <a:pos x="70" y="4"/>
                </a:cxn>
                <a:cxn ang="0">
                  <a:pos x="84" y="2"/>
                </a:cxn>
                <a:cxn ang="0">
                  <a:pos x="89" y="0"/>
                </a:cxn>
                <a:cxn ang="0">
                  <a:pos x="94" y="5"/>
                </a:cxn>
                <a:cxn ang="0">
                  <a:pos x="92" y="19"/>
                </a:cxn>
                <a:cxn ang="0">
                  <a:pos x="98" y="19"/>
                </a:cxn>
                <a:cxn ang="0">
                  <a:pos x="118" y="12"/>
                </a:cxn>
                <a:cxn ang="0">
                  <a:pos x="127" y="19"/>
                </a:cxn>
                <a:cxn ang="0">
                  <a:pos x="132" y="14"/>
                </a:cxn>
                <a:cxn ang="0">
                  <a:pos x="142" y="12"/>
                </a:cxn>
                <a:cxn ang="0">
                  <a:pos x="164" y="14"/>
                </a:cxn>
                <a:cxn ang="0">
                  <a:pos x="166" y="29"/>
                </a:cxn>
                <a:cxn ang="0">
                  <a:pos x="169" y="39"/>
                </a:cxn>
                <a:cxn ang="0">
                  <a:pos x="152" y="41"/>
                </a:cxn>
                <a:cxn ang="0">
                  <a:pos x="149" y="41"/>
                </a:cxn>
                <a:cxn ang="0">
                  <a:pos x="145" y="46"/>
                </a:cxn>
                <a:cxn ang="0">
                  <a:pos x="140" y="48"/>
                </a:cxn>
                <a:cxn ang="0">
                  <a:pos x="137" y="50"/>
                </a:cxn>
                <a:cxn ang="0">
                  <a:pos x="132" y="62"/>
                </a:cxn>
                <a:cxn ang="0">
                  <a:pos x="128" y="65"/>
                </a:cxn>
                <a:cxn ang="0">
                  <a:pos x="125" y="68"/>
                </a:cxn>
                <a:cxn ang="0">
                  <a:pos x="121" y="72"/>
                </a:cxn>
                <a:cxn ang="0">
                  <a:pos x="118" y="80"/>
                </a:cxn>
                <a:cxn ang="0">
                  <a:pos x="115" y="87"/>
                </a:cxn>
                <a:cxn ang="0">
                  <a:pos x="113" y="89"/>
                </a:cxn>
                <a:cxn ang="0">
                  <a:pos x="104" y="89"/>
                </a:cxn>
                <a:cxn ang="0">
                  <a:pos x="101" y="91"/>
                </a:cxn>
                <a:cxn ang="0">
                  <a:pos x="99" y="92"/>
                </a:cxn>
                <a:cxn ang="0">
                  <a:pos x="96" y="94"/>
                </a:cxn>
                <a:cxn ang="0">
                  <a:pos x="94" y="96"/>
                </a:cxn>
                <a:cxn ang="0">
                  <a:pos x="91" y="97"/>
                </a:cxn>
                <a:cxn ang="0">
                  <a:pos x="84" y="111"/>
                </a:cxn>
                <a:cxn ang="0">
                  <a:pos x="46" y="106"/>
                </a:cxn>
                <a:cxn ang="0">
                  <a:pos x="43" y="108"/>
                </a:cxn>
                <a:cxn ang="0">
                  <a:pos x="39" y="113"/>
                </a:cxn>
                <a:cxn ang="0">
                  <a:pos x="36" y="115"/>
                </a:cxn>
                <a:cxn ang="0">
                  <a:pos x="34" y="116"/>
                </a:cxn>
                <a:cxn ang="0">
                  <a:pos x="31" y="118"/>
                </a:cxn>
                <a:cxn ang="0">
                  <a:pos x="24" y="132"/>
                </a:cxn>
              </a:cxnLst>
              <a:rect l="0" t="0" r="r" b="b"/>
              <a:pathLst>
                <a:path w="171" h="132">
                  <a:moveTo>
                    <a:pt x="24" y="132"/>
                  </a:moveTo>
                  <a:lnTo>
                    <a:pt x="17" y="130"/>
                  </a:lnTo>
                  <a:lnTo>
                    <a:pt x="16" y="125"/>
                  </a:lnTo>
                  <a:lnTo>
                    <a:pt x="21" y="115"/>
                  </a:lnTo>
                  <a:lnTo>
                    <a:pt x="21" y="111"/>
                  </a:lnTo>
                  <a:lnTo>
                    <a:pt x="16" y="106"/>
                  </a:lnTo>
                  <a:lnTo>
                    <a:pt x="2" y="97"/>
                  </a:lnTo>
                  <a:lnTo>
                    <a:pt x="0" y="89"/>
                  </a:lnTo>
                  <a:lnTo>
                    <a:pt x="2" y="82"/>
                  </a:lnTo>
                  <a:lnTo>
                    <a:pt x="5" y="75"/>
                  </a:lnTo>
                  <a:lnTo>
                    <a:pt x="12" y="72"/>
                  </a:lnTo>
                  <a:lnTo>
                    <a:pt x="16" y="67"/>
                  </a:lnTo>
                  <a:lnTo>
                    <a:pt x="17" y="60"/>
                  </a:lnTo>
                  <a:lnTo>
                    <a:pt x="22" y="53"/>
                  </a:lnTo>
                  <a:lnTo>
                    <a:pt x="22" y="48"/>
                  </a:lnTo>
                  <a:lnTo>
                    <a:pt x="22" y="45"/>
                  </a:lnTo>
                  <a:lnTo>
                    <a:pt x="31" y="41"/>
                  </a:lnTo>
                  <a:lnTo>
                    <a:pt x="34" y="41"/>
                  </a:lnTo>
                  <a:lnTo>
                    <a:pt x="38" y="45"/>
                  </a:lnTo>
                  <a:lnTo>
                    <a:pt x="48" y="43"/>
                  </a:lnTo>
                  <a:lnTo>
                    <a:pt x="51" y="41"/>
                  </a:lnTo>
                  <a:lnTo>
                    <a:pt x="55" y="34"/>
                  </a:lnTo>
                  <a:lnTo>
                    <a:pt x="60" y="33"/>
                  </a:lnTo>
                  <a:lnTo>
                    <a:pt x="62" y="27"/>
                  </a:lnTo>
                  <a:lnTo>
                    <a:pt x="69" y="22"/>
                  </a:lnTo>
                  <a:lnTo>
                    <a:pt x="69" y="19"/>
                  </a:lnTo>
                  <a:lnTo>
                    <a:pt x="69" y="16"/>
                  </a:lnTo>
                  <a:lnTo>
                    <a:pt x="72" y="10"/>
                  </a:lnTo>
                  <a:lnTo>
                    <a:pt x="70" y="5"/>
                  </a:lnTo>
                  <a:lnTo>
                    <a:pt x="70" y="4"/>
                  </a:lnTo>
                  <a:lnTo>
                    <a:pt x="80" y="0"/>
                  </a:lnTo>
                  <a:lnTo>
                    <a:pt x="84" y="2"/>
                  </a:lnTo>
                  <a:lnTo>
                    <a:pt x="86" y="0"/>
                  </a:lnTo>
                  <a:lnTo>
                    <a:pt x="89" y="0"/>
                  </a:lnTo>
                  <a:lnTo>
                    <a:pt x="89" y="4"/>
                  </a:lnTo>
                  <a:lnTo>
                    <a:pt x="94" y="5"/>
                  </a:lnTo>
                  <a:lnTo>
                    <a:pt x="91" y="14"/>
                  </a:lnTo>
                  <a:lnTo>
                    <a:pt x="92" y="19"/>
                  </a:lnTo>
                  <a:lnTo>
                    <a:pt x="96" y="19"/>
                  </a:lnTo>
                  <a:lnTo>
                    <a:pt x="98" y="19"/>
                  </a:lnTo>
                  <a:lnTo>
                    <a:pt x="113" y="10"/>
                  </a:lnTo>
                  <a:lnTo>
                    <a:pt x="118" y="12"/>
                  </a:lnTo>
                  <a:lnTo>
                    <a:pt x="123" y="19"/>
                  </a:lnTo>
                  <a:lnTo>
                    <a:pt x="127" y="19"/>
                  </a:lnTo>
                  <a:lnTo>
                    <a:pt x="130" y="19"/>
                  </a:lnTo>
                  <a:lnTo>
                    <a:pt x="132" y="14"/>
                  </a:lnTo>
                  <a:lnTo>
                    <a:pt x="135" y="10"/>
                  </a:lnTo>
                  <a:lnTo>
                    <a:pt x="142" y="12"/>
                  </a:lnTo>
                  <a:lnTo>
                    <a:pt x="157" y="9"/>
                  </a:lnTo>
                  <a:lnTo>
                    <a:pt x="164" y="14"/>
                  </a:lnTo>
                  <a:lnTo>
                    <a:pt x="166" y="19"/>
                  </a:lnTo>
                  <a:lnTo>
                    <a:pt x="166" y="29"/>
                  </a:lnTo>
                  <a:lnTo>
                    <a:pt x="171" y="34"/>
                  </a:lnTo>
                  <a:lnTo>
                    <a:pt x="169" y="39"/>
                  </a:lnTo>
                  <a:lnTo>
                    <a:pt x="166" y="43"/>
                  </a:lnTo>
                  <a:lnTo>
                    <a:pt x="152" y="41"/>
                  </a:lnTo>
                  <a:lnTo>
                    <a:pt x="152" y="43"/>
                  </a:lnTo>
                  <a:lnTo>
                    <a:pt x="149" y="41"/>
                  </a:lnTo>
                  <a:lnTo>
                    <a:pt x="147" y="46"/>
                  </a:lnTo>
                  <a:lnTo>
                    <a:pt x="145" y="46"/>
                  </a:lnTo>
                  <a:lnTo>
                    <a:pt x="144" y="48"/>
                  </a:lnTo>
                  <a:lnTo>
                    <a:pt x="140" y="48"/>
                  </a:lnTo>
                  <a:lnTo>
                    <a:pt x="139" y="50"/>
                  </a:lnTo>
                  <a:lnTo>
                    <a:pt x="137" y="50"/>
                  </a:lnTo>
                  <a:lnTo>
                    <a:pt x="135" y="62"/>
                  </a:lnTo>
                  <a:lnTo>
                    <a:pt x="132" y="62"/>
                  </a:lnTo>
                  <a:lnTo>
                    <a:pt x="132" y="65"/>
                  </a:lnTo>
                  <a:lnTo>
                    <a:pt x="128" y="65"/>
                  </a:lnTo>
                  <a:lnTo>
                    <a:pt x="127" y="70"/>
                  </a:lnTo>
                  <a:lnTo>
                    <a:pt x="125" y="68"/>
                  </a:lnTo>
                  <a:lnTo>
                    <a:pt x="125" y="72"/>
                  </a:lnTo>
                  <a:lnTo>
                    <a:pt x="121" y="72"/>
                  </a:lnTo>
                  <a:lnTo>
                    <a:pt x="120" y="79"/>
                  </a:lnTo>
                  <a:lnTo>
                    <a:pt x="118" y="80"/>
                  </a:lnTo>
                  <a:lnTo>
                    <a:pt x="116" y="80"/>
                  </a:lnTo>
                  <a:lnTo>
                    <a:pt x="115" y="87"/>
                  </a:lnTo>
                  <a:lnTo>
                    <a:pt x="113" y="87"/>
                  </a:lnTo>
                  <a:lnTo>
                    <a:pt x="113" y="89"/>
                  </a:lnTo>
                  <a:lnTo>
                    <a:pt x="106" y="87"/>
                  </a:lnTo>
                  <a:lnTo>
                    <a:pt x="104" y="89"/>
                  </a:lnTo>
                  <a:lnTo>
                    <a:pt x="103" y="87"/>
                  </a:lnTo>
                  <a:lnTo>
                    <a:pt x="101" y="91"/>
                  </a:lnTo>
                  <a:lnTo>
                    <a:pt x="99" y="91"/>
                  </a:lnTo>
                  <a:lnTo>
                    <a:pt x="99" y="92"/>
                  </a:lnTo>
                  <a:lnTo>
                    <a:pt x="98" y="92"/>
                  </a:lnTo>
                  <a:lnTo>
                    <a:pt x="96" y="94"/>
                  </a:lnTo>
                  <a:lnTo>
                    <a:pt x="94" y="94"/>
                  </a:lnTo>
                  <a:lnTo>
                    <a:pt x="94" y="96"/>
                  </a:lnTo>
                  <a:lnTo>
                    <a:pt x="91" y="96"/>
                  </a:lnTo>
                  <a:lnTo>
                    <a:pt x="91" y="97"/>
                  </a:lnTo>
                  <a:lnTo>
                    <a:pt x="87" y="97"/>
                  </a:lnTo>
                  <a:lnTo>
                    <a:pt x="84" y="111"/>
                  </a:lnTo>
                  <a:lnTo>
                    <a:pt x="46" y="103"/>
                  </a:lnTo>
                  <a:lnTo>
                    <a:pt x="46" y="106"/>
                  </a:lnTo>
                  <a:lnTo>
                    <a:pt x="43" y="106"/>
                  </a:lnTo>
                  <a:lnTo>
                    <a:pt x="43" y="108"/>
                  </a:lnTo>
                  <a:lnTo>
                    <a:pt x="41" y="108"/>
                  </a:lnTo>
                  <a:lnTo>
                    <a:pt x="39" y="113"/>
                  </a:lnTo>
                  <a:lnTo>
                    <a:pt x="38" y="113"/>
                  </a:lnTo>
                  <a:lnTo>
                    <a:pt x="36" y="115"/>
                  </a:lnTo>
                  <a:lnTo>
                    <a:pt x="34" y="115"/>
                  </a:lnTo>
                  <a:lnTo>
                    <a:pt x="34" y="116"/>
                  </a:lnTo>
                  <a:lnTo>
                    <a:pt x="31" y="116"/>
                  </a:lnTo>
                  <a:lnTo>
                    <a:pt x="31" y="118"/>
                  </a:lnTo>
                  <a:lnTo>
                    <a:pt x="28" y="118"/>
                  </a:lnTo>
                  <a:lnTo>
                    <a:pt x="24" y="13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39" name="Freeform 2071"/>
            <p:cNvSpPr>
              <a:spLocks/>
            </p:cNvSpPr>
            <p:nvPr/>
          </p:nvSpPr>
          <p:spPr bwMode="auto">
            <a:xfrm>
              <a:off x="1138" y="1560"/>
              <a:ext cx="84" cy="38"/>
            </a:xfrm>
            <a:custGeom>
              <a:avLst/>
              <a:gdLst/>
              <a:ahLst/>
              <a:cxnLst>
                <a:cxn ang="0">
                  <a:pos x="190" y="24"/>
                </a:cxn>
                <a:cxn ang="0">
                  <a:pos x="202" y="18"/>
                </a:cxn>
                <a:cxn ang="0">
                  <a:pos x="209" y="18"/>
                </a:cxn>
                <a:cxn ang="0">
                  <a:pos x="203" y="26"/>
                </a:cxn>
                <a:cxn ang="0">
                  <a:pos x="210" y="57"/>
                </a:cxn>
                <a:cxn ang="0">
                  <a:pos x="209" y="65"/>
                </a:cxn>
                <a:cxn ang="0">
                  <a:pos x="197" y="70"/>
                </a:cxn>
                <a:cxn ang="0">
                  <a:pos x="191" y="70"/>
                </a:cxn>
                <a:cxn ang="0">
                  <a:pos x="191" y="62"/>
                </a:cxn>
                <a:cxn ang="0">
                  <a:pos x="185" y="65"/>
                </a:cxn>
                <a:cxn ang="0">
                  <a:pos x="174" y="88"/>
                </a:cxn>
                <a:cxn ang="0">
                  <a:pos x="162" y="96"/>
                </a:cxn>
                <a:cxn ang="0">
                  <a:pos x="106" y="79"/>
                </a:cxn>
                <a:cxn ang="0">
                  <a:pos x="101" y="94"/>
                </a:cxn>
                <a:cxn ang="0">
                  <a:pos x="43" y="76"/>
                </a:cxn>
                <a:cxn ang="0">
                  <a:pos x="43" y="74"/>
                </a:cxn>
                <a:cxn ang="0">
                  <a:pos x="10" y="64"/>
                </a:cxn>
                <a:cxn ang="0">
                  <a:pos x="14" y="45"/>
                </a:cxn>
                <a:cxn ang="0">
                  <a:pos x="10" y="16"/>
                </a:cxn>
                <a:cxn ang="0">
                  <a:pos x="0" y="0"/>
                </a:cxn>
                <a:cxn ang="0">
                  <a:pos x="103" y="33"/>
                </a:cxn>
                <a:cxn ang="0">
                  <a:pos x="103" y="35"/>
                </a:cxn>
                <a:cxn ang="0">
                  <a:pos x="176" y="55"/>
                </a:cxn>
                <a:cxn ang="0">
                  <a:pos x="186" y="24"/>
                </a:cxn>
                <a:cxn ang="0">
                  <a:pos x="190" y="24"/>
                </a:cxn>
              </a:cxnLst>
              <a:rect l="0" t="0" r="r" b="b"/>
              <a:pathLst>
                <a:path w="210" h="96">
                  <a:moveTo>
                    <a:pt x="190" y="24"/>
                  </a:moveTo>
                  <a:lnTo>
                    <a:pt x="202" y="18"/>
                  </a:lnTo>
                  <a:lnTo>
                    <a:pt x="209" y="18"/>
                  </a:lnTo>
                  <a:lnTo>
                    <a:pt x="203" y="26"/>
                  </a:lnTo>
                  <a:lnTo>
                    <a:pt x="210" y="57"/>
                  </a:lnTo>
                  <a:lnTo>
                    <a:pt x="209" y="65"/>
                  </a:lnTo>
                  <a:lnTo>
                    <a:pt x="197" y="70"/>
                  </a:lnTo>
                  <a:lnTo>
                    <a:pt x="191" y="70"/>
                  </a:lnTo>
                  <a:lnTo>
                    <a:pt x="191" y="62"/>
                  </a:lnTo>
                  <a:lnTo>
                    <a:pt x="185" y="65"/>
                  </a:lnTo>
                  <a:lnTo>
                    <a:pt x="174" y="88"/>
                  </a:lnTo>
                  <a:lnTo>
                    <a:pt x="162" y="96"/>
                  </a:lnTo>
                  <a:lnTo>
                    <a:pt x="106" y="79"/>
                  </a:lnTo>
                  <a:lnTo>
                    <a:pt x="101" y="94"/>
                  </a:lnTo>
                  <a:lnTo>
                    <a:pt x="43" y="76"/>
                  </a:lnTo>
                  <a:lnTo>
                    <a:pt x="43" y="74"/>
                  </a:lnTo>
                  <a:lnTo>
                    <a:pt x="10" y="64"/>
                  </a:lnTo>
                  <a:lnTo>
                    <a:pt x="14" y="45"/>
                  </a:lnTo>
                  <a:lnTo>
                    <a:pt x="10" y="16"/>
                  </a:lnTo>
                  <a:lnTo>
                    <a:pt x="0" y="0"/>
                  </a:lnTo>
                  <a:lnTo>
                    <a:pt x="103" y="33"/>
                  </a:lnTo>
                  <a:lnTo>
                    <a:pt x="103" y="35"/>
                  </a:lnTo>
                  <a:lnTo>
                    <a:pt x="176" y="55"/>
                  </a:lnTo>
                  <a:lnTo>
                    <a:pt x="186" y="24"/>
                  </a:lnTo>
                  <a:lnTo>
                    <a:pt x="190" y="2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40" name="Freeform 2072"/>
            <p:cNvSpPr>
              <a:spLocks/>
            </p:cNvSpPr>
            <p:nvPr/>
          </p:nvSpPr>
          <p:spPr bwMode="auto">
            <a:xfrm>
              <a:off x="1422" y="1632"/>
              <a:ext cx="46" cy="55"/>
            </a:xfrm>
            <a:custGeom>
              <a:avLst/>
              <a:gdLst/>
              <a:ahLst/>
              <a:cxnLst>
                <a:cxn ang="0">
                  <a:pos x="89" y="121"/>
                </a:cxn>
                <a:cxn ang="0">
                  <a:pos x="85" y="138"/>
                </a:cxn>
                <a:cxn ang="0">
                  <a:pos x="0" y="118"/>
                </a:cxn>
                <a:cxn ang="0">
                  <a:pos x="20" y="29"/>
                </a:cxn>
                <a:cxn ang="0">
                  <a:pos x="22" y="30"/>
                </a:cxn>
                <a:cxn ang="0">
                  <a:pos x="31" y="29"/>
                </a:cxn>
                <a:cxn ang="0">
                  <a:pos x="34" y="29"/>
                </a:cxn>
                <a:cxn ang="0">
                  <a:pos x="36" y="24"/>
                </a:cxn>
                <a:cxn ang="0">
                  <a:pos x="39" y="22"/>
                </a:cxn>
                <a:cxn ang="0">
                  <a:pos x="39" y="29"/>
                </a:cxn>
                <a:cxn ang="0">
                  <a:pos x="43" y="32"/>
                </a:cxn>
                <a:cxn ang="0">
                  <a:pos x="43" y="37"/>
                </a:cxn>
                <a:cxn ang="0">
                  <a:pos x="51" y="41"/>
                </a:cxn>
                <a:cxn ang="0">
                  <a:pos x="60" y="0"/>
                </a:cxn>
                <a:cxn ang="0">
                  <a:pos x="70" y="3"/>
                </a:cxn>
                <a:cxn ang="0">
                  <a:pos x="114" y="12"/>
                </a:cxn>
                <a:cxn ang="0">
                  <a:pos x="111" y="24"/>
                </a:cxn>
                <a:cxn ang="0">
                  <a:pos x="89" y="121"/>
                </a:cxn>
              </a:cxnLst>
              <a:rect l="0" t="0" r="r" b="b"/>
              <a:pathLst>
                <a:path w="114" h="138">
                  <a:moveTo>
                    <a:pt x="89" y="121"/>
                  </a:moveTo>
                  <a:lnTo>
                    <a:pt x="85" y="138"/>
                  </a:lnTo>
                  <a:lnTo>
                    <a:pt x="0" y="118"/>
                  </a:lnTo>
                  <a:lnTo>
                    <a:pt x="20" y="29"/>
                  </a:lnTo>
                  <a:lnTo>
                    <a:pt x="22" y="30"/>
                  </a:lnTo>
                  <a:lnTo>
                    <a:pt x="31" y="29"/>
                  </a:lnTo>
                  <a:lnTo>
                    <a:pt x="34" y="29"/>
                  </a:lnTo>
                  <a:lnTo>
                    <a:pt x="36" y="24"/>
                  </a:lnTo>
                  <a:lnTo>
                    <a:pt x="39" y="22"/>
                  </a:lnTo>
                  <a:lnTo>
                    <a:pt x="39" y="29"/>
                  </a:lnTo>
                  <a:lnTo>
                    <a:pt x="43" y="32"/>
                  </a:lnTo>
                  <a:lnTo>
                    <a:pt x="43" y="37"/>
                  </a:lnTo>
                  <a:lnTo>
                    <a:pt x="51" y="41"/>
                  </a:lnTo>
                  <a:lnTo>
                    <a:pt x="60" y="0"/>
                  </a:lnTo>
                  <a:lnTo>
                    <a:pt x="70" y="3"/>
                  </a:lnTo>
                  <a:lnTo>
                    <a:pt x="114" y="12"/>
                  </a:lnTo>
                  <a:lnTo>
                    <a:pt x="111" y="24"/>
                  </a:lnTo>
                  <a:lnTo>
                    <a:pt x="89" y="12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41" name="Freeform 2073"/>
            <p:cNvSpPr>
              <a:spLocks/>
            </p:cNvSpPr>
            <p:nvPr/>
          </p:nvSpPr>
          <p:spPr bwMode="auto">
            <a:xfrm>
              <a:off x="1458" y="1641"/>
              <a:ext cx="38" cy="43"/>
            </a:xfrm>
            <a:custGeom>
              <a:avLst/>
              <a:gdLst/>
              <a:ahLst/>
              <a:cxnLst>
                <a:cxn ang="0">
                  <a:pos x="22" y="0"/>
                </a:cxn>
                <a:cxn ang="0">
                  <a:pos x="66" y="10"/>
                </a:cxn>
                <a:cxn ang="0">
                  <a:pos x="68" y="6"/>
                </a:cxn>
                <a:cxn ang="0">
                  <a:pos x="82" y="10"/>
                </a:cxn>
                <a:cxn ang="0">
                  <a:pos x="78" y="27"/>
                </a:cxn>
                <a:cxn ang="0">
                  <a:pos x="97" y="30"/>
                </a:cxn>
                <a:cxn ang="0">
                  <a:pos x="80" y="107"/>
                </a:cxn>
                <a:cxn ang="0">
                  <a:pos x="59" y="104"/>
                </a:cxn>
                <a:cxn ang="0">
                  <a:pos x="59" y="102"/>
                </a:cxn>
                <a:cxn ang="0">
                  <a:pos x="51" y="100"/>
                </a:cxn>
                <a:cxn ang="0">
                  <a:pos x="51" y="102"/>
                </a:cxn>
                <a:cxn ang="0">
                  <a:pos x="46" y="102"/>
                </a:cxn>
                <a:cxn ang="0">
                  <a:pos x="46" y="106"/>
                </a:cxn>
                <a:cxn ang="0">
                  <a:pos x="34" y="104"/>
                </a:cxn>
                <a:cxn ang="0">
                  <a:pos x="34" y="100"/>
                </a:cxn>
                <a:cxn ang="0">
                  <a:pos x="30" y="100"/>
                </a:cxn>
                <a:cxn ang="0">
                  <a:pos x="30" y="102"/>
                </a:cxn>
                <a:cxn ang="0">
                  <a:pos x="25" y="100"/>
                </a:cxn>
                <a:cxn ang="0">
                  <a:pos x="25" y="104"/>
                </a:cxn>
                <a:cxn ang="0">
                  <a:pos x="0" y="97"/>
                </a:cxn>
                <a:cxn ang="0">
                  <a:pos x="22" y="0"/>
                </a:cxn>
              </a:cxnLst>
              <a:rect l="0" t="0" r="r" b="b"/>
              <a:pathLst>
                <a:path w="97" h="107">
                  <a:moveTo>
                    <a:pt x="22" y="0"/>
                  </a:moveTo>
                  <a:lnTo>
                    <a:pt x="66" y="10"/>
                  </a:lnTo>
                  <a:lnTo>
                    <a:pt x="68" y="6"/>
                  </a:lnTo>
                  <a:lnTo>
                    <a:pt x="82" y="10"/>
                  </a:lnTo>
                  <a:lnTo>
                    <a:pt x="78" y="27"/>
                  </a:lnTo>
                  <a:lnTo>
                    <a:pt x="97" y="30"/>
                  </a:lnTo>
                  <a:lnTo>
                    <a:pt x="80" y="107"/>
                  </a:lnTo>
                  <a:lnTo>
                    <a:pt x="59" y="104"/>
                  </a:lnTo>
                  <a:lnTo>
                    <a:pt x="59" y="102"/>
                  </a:lnTo>
                  <a:lnTo>
                    <a:pt x="51" y="100"/>
                  </a:lnTo>
                  <a:lnTo>
                    <a:pt x="51" y="102"/>
                  </a:lnTo>
                  <a:lnTo>
                    <a:pt x="46" y="102"/>
                  </a:lnTo>
                  <a:lnTo>
                    <a:pt x="46" y="106"/>
                  </a:lnTo>
                  <a:lnTo>
                    <a:pt x="34" y="104"/>
                  </a:lnTo>
                  <a:lnTo>
                    <a:pt x="34" y="100"/>
                  </a:lnTo>
                  <a:lnTo>
                    <a:pt x="30" y="100"/>
                  </a:lnTo>
                  <a:lnTo>
                    <a:pt x="30" y="102"/>
                  </a:lnTo>
                  <a:lnTo>
                    <a:pt x="25" y="100"/>
                  </a:lnTo>
                  <a:lnTo>
                    <a:pt x="25" y="104"/>
                  </a:lnTo>
                  <a:lnTo>
                    <a:pt x="0" y="97"/>
                  </a:lnTo>
                  <a:lnTo>
                    <a:pt x="22"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42" name="Freeform 2074"/>
            <p:cNvSpPr>
              <a:spLocks/>
            </p:cNvSpPr>
            <p:nvPr/>
          </p:nvSpPr>
          <p:spPr bwMode="auto">
            <a:xfrm>
              <a:off x="1319" y="1621"/>
              <a:ext cx="63" cy="78"/>
            </a:xfrm>
            <a:custGeom>
              <a:avLst/>
              <a:gdLst/>
              <a:ahLst/>
              <a:cxnLst>
                <a:cxn ang="0">
                  <a:pos x="55" y="188"/>
                </a:cxn>
                <a:cxn ang="0">
                  <a:pos x="36" y="193"/>
                </a:cxn>
                <a:cxn ang="0">
                  <a:pos x="27" y="191"/>
                </a:cxn>
                <a:cxn ang="0">
                  <a:pos x="7" y="190"/>
                </a:cxn>
                <a:cxn ang="0">
                  <a:pos x="0" y="173"/>
                </a:cxn>
                <a:cxn ang="0">
                  <a:pos x="9" y="161"/>
                </a:cxn>
                <a:cxn ang="0">
                  <a:pos x="10" y="138"/>
                </a:cxn>
                <a:cxn ang="0">
                  <a:pos x="9" y="120"/>
                </a:cxn>
                <a:cxn ang="0">
                  <a:pos x="14" y="106"/>
                </a:cxn>
                <a:cxn ang="0">
                  <a:pos x="17" y="91"/>
                </a:cxn>
                <a:cxn ang="0">
                  <a:pos x="24" y="77"/>
                </a:cxn>
                <a:cxn ang="0">
                  <a:pos x="27" y="75"/>
                </a:cxn>
                <a:cxn ang="0">
                  <a:pos x="29" y="74"/>
                </a:cxn>
                <a:cxn ang="0">
                  <a:pos x="32" y="72"/>
                </a:cxn>
                <a:cxn ang="0">
                  <a:pos x="36" y="67"/>
                </a:cxn>
                <a:cxn ang="0">
                  <a:pos x="39" y="65"/>
                </a:cxn>
                <a:cxn ang="0">
                  <a:pos x="77" y="70"/>
                </a:cxn>
                <a:cxn ang="0">
                  <a:pos x="84" y="56"/>
                </a:cxn>
                <a:cxn ang="0">
                  <a:pos x="87" y="55"/>
                </a:cxn>
                <a:cxn ang="0">
                  <a:pos x="89" y="53"/>
                </a:cxn>
                <a:cxn ang="0">
                  <a:pos x="92" y="51"/>
                </a:cxn>
                <a:cxn ang="0">
                  <a:pos x="94" y="50"/>
                </a:cxn>
                <a:cxn ang="0">
                  <a:pos x="97" y="48"/>
                </a:cxn>
                <a:cxn ang="0">
                  <a:pos x="106" y="48"/>
                </a:cxn>
                <a:cxn ang="0">
                  <a:pos x="108" y="46"/>
                </a:cxn>
                <a:cxn ang="0">
                  <a:pos x="111" y="39"/>
                </a:cxn>
                <a:cxn ang="0">
                  <a:pos x="114" y="31"/>
                </a:cxn>
                <a:cxn ang="0">
                  <a:pos x="118" y="27"/>
                </a:cxn>
                <a:cxn ang="0">
                  <a:pos x="121" y="24"/>
                </a:cxn>
                <a:cxn ang="0">
                  <a:pos x="125" y="21"/>
                </a:cxn>
                <a:cxn ang="0">
                  <a:pos x="130" y="9"/>
                </a:cxn>
                <a:cxn ang="0">
                  <a:pos x="133" y="7"/>
                </a:cxn>
                <a:cxn ang="0">
                  <a:pos x="138" y="5"/>
                </a:cxn>
                <a:cxn ang="0">
                  <a:pos x="142" y="0"/>
                </a:cxn>
                <a:cxn ang="0">
                  <a:pos x="145" y="0"/>
                </a:cxn>
                <a:cxn ang="0">
                  <a:pos x="159" y="5"/>
                </a:cxn>
                <a:cxn ang="0">
                  <a:pos x="116" y="169"/>
                </a:cxn>
                <a:cxn ang="0">
                  <a:pos x="67" y="186"/>
                </a:cxn>
                <a:cxn ang="0">
                  <a:pos x="56" y="193"/>
                </a:cxn>
              </a:cxnLst>
              <a:rect l="0" t="0" r="r" b="b"/>
              <a:pathLst>
                <a:path w="159" h="195">
                  <a:moveTo>
                    <a:pt x="56" y="193"/>
                  </a:moveTo>
                  <a:lnTo>
                    <a:pt x="55" y="188"/>
                  </a:lnTo>
                  <a:lnTo>
                    <a:pt x="51" y="185"/>
                  </a:lnTo>
                  <a:lnTo>
                    <a:pt x="36" y="193"/>
                  </a:lnTo>
                  <a:lnTo>
                    <a:pt x="32" y="193"/>
                  </a:lnTo>
                  <a:lnTo>
                    <a:pt x="27" y="191"/>
                  </a:lnTo>
                  <a:lnTo>
                    <a:pt x="15" y="191"/>
                  </a:lnTo>
                  <a:lnTo>
                    <a:pt x="7" y="190"/>
                  </a:lnTo>
                  <a:lnTo>
                    <a:pt x="2" y="183"/>
                  </a:lnTo>
                  <a:lnTo>
                    <a:pt x="0" y="173"/>
                  </a:lnTo>
                  <a:lnTo>
                    <a:pt x="0" y="169"/>
                  </a:lnTo>
                  <a:lnTo>
                    <a:pt x="9" y="161"/>
                  </a:lnTo>
                  <a:lnTo>
                    <a:pt x="7" y="149"/>
                  </a:lnTo>
                  <a:lnTo>
                    <a:pt x="10" y="138"/>
                  </a:lnTo>
                  <a:lnTo>
                    <a:pt x="9" y="132"/>
                  </a:lnTo>
                  <a:lnTo>
                    <a:pt x="9" y="120"/>
                  </a:lnTo>
                  <a:lnTo>
                    <a:pt x="7" y="115"/>
                  </a:lnTo>
                  <a:lnTo>
                    <a:pt x="14" y="106"/>
                  </a:lnTo>
                  <a:lnTo>
                    <a:pt x="14" y="99"/>
                  </a:lnTo>
                  <a:lnTo>
                    <a:pt x="17" y="91"/>
                  </a:lnTo>
                  <a:lnTo>
                    <a:pt x="21" y="77"/>
                  </a:lnTo>
                  <a:lnTo>
                    <a:pt x="24" y="77"/>
                  </a:lnTo>
                  <a:lnTo>
                    <a:pt x="24" y="75"/>
                  </a:lnTo>
                  <a:lnTo>
                    <a:pt x="27" y="75"/>
                  </a:lnTo>
                  <a:lnTo>
                    <a:pt x="27" y="74"/>
                  </a:lnTo>
                  <a:lnTo>
                    <a:pt x="29" y="74"/>
                  </a:lnTo>
                  <a:lnTo>
                    <a:pt x="31" y="72"/>
                  </a:lnTo>
                  <a:lnTo>
                    <a:pt x="32" y="72"/>
                  </a:lnTo>
                  <a:lnTo>
                    <a:pt x="34" y="67"/>
                  </a:lnTo>
                  <a:lnTo>
                    <a:pt x="36" y="67"/>
                  </a:lnTo>
                  <a:lnTo>
                    <a:pt x="36" y="65"/>
                  </a:lnTo>
                  <a:lnTo>
                    <a:pt x="39" y="65"/>
                  </a:lnTo>
                  <a:lnTo>
                    <a:pt x="39" y="62"/>
                  </a:lnTo>
                  <a:lnTo>
                    <a:pt x="77" y="70"/>
                  </a:lnTo>
                  <a:lnTo>
                    <a:pt x="80" y="56"/>
                  </a:lnTo>
                  <a:lnTo>
                    <a:pt x="84" y="56"/>
                  </a:lnTo>
                  <a:lnTo>
                    <a:pt x="84" y="55"/>
                  </a:lnTo>
                  <a:lnTo>
                    <a:pt x="87" y="55"/>
                  </a:lnTo>
                  <a:lnTo>
                    <a:pt x="87" y="53"/>
                  </a:lnTo>
                  <a:lnTo>
                    <a:pt x="89" y="53"/>
                  </a:lnTo>
                  <a:lnTo>
                    <a:pt x="91" y="51"/>
                  </a:lnTo>
                  <a:lnTo>
                    <a:pt x="92" y="51"/>
                  </a:lnTo>
                  <a:lnTo>
                    <a:pt x="92" y="50"/>
                  </a:lnTo>
                  <a:lnTo>
                    <a:pt x="94" y="50"/>
                  </a:lnTo>
                  <a:lnTo>
                    <a:pt x="96" y="46"/>
                  </a:lnTo>
                  <a:lnTo>
                    <a:pt x="97" y="48"/>
                  </a:lnTo>
                  <a:lnTo>
                    <a:pt x="99" y="46"/>
                  </a:lnTo>
                  <a:lnTo>
                    <a:pt x="106" y="48"/>
                  </a:lnTo>
                  <a:lnTo>
                    <a:pt x="106" y="46"/>
                  </a:lnTo>
                  <a:lnTo>
                    <a:pt x="108" y="46"/>
                  </a:lnTo>
                  <a:lnTo>
                    <a:pt x="109" y="39"/>
                  </a:lnTo>
                  <a:lnTo>
                    <a:pt x="111" y="39"/>
                  </a:lnTo>
                  <a:lnTo>
                    <a:pt x="113" y="38"/>
                  </a:lnTo>
                  <a:lnTo>
                    <a:pt x="114" y="31"/>
                  </a:lnTo>
                  <a:lnTo>
                    <a:pt x="118" y="31"/>
                  </a:lnTo>
                  <a:lnTo>
                    <a:pt x="118" y="27"/>
                  </a:lnTo>
                  <a:lnTo>
                    <a:pt x="120" y="29"/>
                  </a:lnTo>
                  <a:lnTo>
                    <a:pt x="121" y="24"/>
                  </a:lnTo>
                  <a:lnTo>
                    <a:pt x="125" y="24"/>
                  </a:lnTo>
                  <a:lnTo>
                    <a:pt x="125" y="21"/>
                  </a:lnTo>
                  <a:lnTo>
                    <a:pt x="128" y="21"/>
                  </a:lnTo>
                  <a:lnTo>
                    <a:pt x="130" y="9"/>
                  </a:lnTo>
                  <a:lnTo>
                    <a:pt x="132" y="9"/>
                  </a:lnTo>
                  <a:lnTo>
                    <a:pt x="133" y="7"/>
                  </a:lnTo>
                  <a:lnTo>
                    <a:pt x="137" y="7"/>
                  </a:lnTo>
                  <a:lnTo>
                    <a:pt x="138" y="5"/>
                  </a:lnTo>
                  <a:lnTo>
                    <a:pt x="140" y="5"/>
                  </a:lnTo>
                  <a:lnTo>
                    <a:pt x="142" y="0"/>
                  </a:lnTo>
                  <a:lnTo>
                    <a:pt x="145" y="2"/>
                  </a:lnTo>
                  <a:lnTo>
                    <a:pt x="145" y="0"/>
                  </a:lnTo>
                  <a:lnTo>
                    <a:pt x="159" y="2"/>
                  </a:lnTo>
                  <a:lnTo>
                    <a:pt x="159" y="5"/>
                  </a:lnTo>
                  <a:lnTo>
                    <a:pt x="132" y="113"/>
                  </a:lnTo>
                  <a:lnTo>
                    <a:pt x="116" y="169"/>
                  </a:lnTo>
                  <a:lnTo>
                    <a:pt x="73" y="159"/>
                  </a:lnTo>
                  <a:lnTo>
                    <a:pt x="67" y="186"/>
                  </a:lnTo>
                  <a:lnTo>
                    <a:pt x="65" y="195"/>
                  </a:lnTo>
                  <a:lnTo>
                    <a:pt x="56" y="19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43" name="Freeform 2075"/>
            <p:cNvSpPr>
              <a:spLocks/>
            </p:cNvSpPr>
            <p:nvPr/>
          </p:nvSpPr>
          <p:spPr bwMode="auto">
            <a:xfrm>
              <a:off x="1372" y="1623"/>
              <a:ext cx="58" cy="56"/>
            </a:xfrm>
            <a:custGeom>
              <a:avLst/>
              <a:gdLst/>
              <a:ahLst/>
              <a:cxnLst>
                <a:cxn ang="0">
                  <a:pos x="126" y="139"/>
                </a:cxn>
                <a:cxn ang="0">
                  <a:pos x="111" y="135"/>
                </a:cxn>
                <a:cxn ang="0">
                  <a:pos x="0" y="108"/>
                </a:cxn>
                <a:cxn ang="0">
                  <a:pos x="27" y="0"/>
                </a:cxn>
                <a:cxn ang="0">
                  <a:pos x="30" y="2"/>
                </a:cxn>
                <a:cxn ang="0">
                  <a:pos x="41" y="2"/>
                </a:cxn>
                <a:cxn ang="0">
                  <a:pos x="42" y="4"/>
                </a:cxn>
                <a:cxn ang="0">
                  <a:pos x="42" y="7"/>
                </a:cxn>
                <a:cxn ang="0">
                  <a:pos x="51" y="14"/>
                </a:cxn>
                <a:cxn ang="0">
                  <a:pos x="58" y="9"/>
                </a:cxn>
                <a:cxn ang="0">
                  <a:pos x="63" y="12"/>
                </a:cxn>
                <a:cxn ang="0">
                  <a:pos x="71" y="14"/>
                </a:cxn>
                <a:cxn ang="0">
                  <a:pos x="71" y="16"/>
                </a:cxn>
                <a:cxn ang="0">
                  <a:pos x="71" y="22"/>
                </a:cxn>
                <a:cxn ang="0">
                  <a:pos x="75" y="24"/>
                </a:cxn>
                <a:cxn ang="0">
                  <a:pos x="80" y="24"/>
                </a:cxn>
                <a:cxn ang="0">
                  <a:pos x="81" y="31"/>
                </a:cxn>
                <a:cxn ang="0">
                  <a:pos x="88" y="33"/>
                </a:cxn>
                <a:cxn ang="0">
                  <a:pos x="92" y="26"/>
                </a:cxn>
                <a:cxn ang="0">
                  <a:pos x="93" y="26"/>
                </a:cxn>
                <a:cxn ang="0">
                  <a:pos x="102" y="21"/>
                </a:cxn>
                <a:cxn ang="0">
                  <a:pos x="109" y="21"/>
                </a:cxn>
                <a:cxn ang="0">
                  <a:pos x="112" y="31"/>
                </a:cxn>
                <a:cxn ang="0">
                  <a:pos x="116" y="34"/>
                </a:cxn>
                <a:cxn ang="0">
                  <a:pos x="114" y="40"/>
                </a:cxn>
                <a:cxn ang="0">
                  <a:pos x="116" y="41"/>
                </a:cxn>
                <a:cxn ang="0">
                  <a:pos x="119" y="46"/>
                </a:cxn>
                <a:cxn ang="0">
                  <a:pos x="122" y="48"/>
                </a:cxn>
                <a:cxn ang="0">
                  <a:pos x="128" y="43"/>
                </a:cxn>
                <a:cxn ang="0">
                  <a:pos x="134" y="45"/>
                </a:cxn>
                <a:cxn ang="0">
                  <a:pos x="143" y="45"/>
                </a:cxn>
                <a:cxn ang="0">
                  <a:pos x="145" y="46"/>
                </a:cxn>
                <a:cxn ang="0">
                  <a:pos x="146" y="50"/>
                </a:cxn>
                <a:cxn ang="0">
                  <a:pos x="126" y="139"/>
                </a:cxn>
              </a:cxnLst>
              <a:rect l="0" t="0" r="r" b="b"/>
              <a:pathLst>
                <a:path w="146" h="139">
                  <a:moveTo>
                    <a:pt x="126" y="139"/>
                  </a:moveTo>
                  <a:lnTo>
                    <a:pt x="111" y="135"/>
                  </a:lnTo>
                  <a:lnTo>
                    <a:pt x="0" y="108"/>
                  </a:lnTo>
                  <a:lnTo>
                    <a:pt x="27" y="0"/>
                  </a:lnTo>
                  <a:lnTo>
                    <a:pt x="30" y="2"/>
                  </a:lnTo>
                  <a:lnTo>
                    <a:pt x="41" y="2"/>
                  </a:lnTo>
                  <a:lnTo>
                    <a:pt x="42" y="4"/>
                  </a:lnTo>
                  <a:lnTo>
                    <a:pt x="42" y="7"/>
                  </a:lnTo>
                  <a:lnTo>
                    <a:pt x="51" y="14"/>
                  </a:lnTo>
                  <a:lnTo>
                    <a:pt x="58" y="9"/>
                  </a:lnTo>
                  <a:lnTo>
                    <a:pt x="63" y="12"/>
                  </a:lnTo>
                  <a:lnTo>
                    <a:pt x="71" y="14"/>
                  </a:lnTo>
                  <a:lnTo>
                    <a:pt x="71" y="16"/>
                  </a:lnTo>
                  <a:lnTo>
                    <a:pt x="71" y="22"/>
                  </a:lnTo>
                  <a:lnTo>
                    <a:pt x="75" y="24"/>
                  </a:lnTo>
                  <a:lnTo>
                    <a:pt x="80" y="24"/>
                  </a:lnTo>
                  <a:lnTo>
                    <a:pt x="81" y="31"/>
                  </a:lnTo>
                  <a:lnTo>
                    <a:pt x="88" y="33"/>
                  </a:lnTo>
                  <a:lnTo>
                    <a:pt x="92" y="26"/>
                  </a:lnTo>
                  <a:lnTo>
                    <a:pt x="93" y="26"/>
                  </a:lnTo>
                  <a:lnTo>
                    <a:pt x="102" y="21"/>
                  </a:lnTo>
                  <a:lnTo>
                    <a:pt x="109" y="21"/>
                  </a:lnTo>
                  <a:lnTo>
                    <a:pt x="112" y="31"/>
                  </a:lnTo>
                  <a:lnTo>
                    <a:pt x="116" y="34"/>
                  </a:lnTo>
                  <a:lnTo>
                    <a:pt x="114" y="40"/>
                  </a:lnTo>
                  <a:lnTo>
                    <a:pt x="116" y="41"/>
                  </a:lnTo>
                  <a:lnTo>
                    <a:pt x="119" y="46"/>
                  </a:lnTo>
                  <a:lnTo>
                    <a:pt x="122" y="48"/>
                  </a:lnTo>
                  <a:lnTo>
                    <a:pt x="128" y="43"/>
                  </a:lnTo>
                  <a:lnTo>
                    <a:pt x="134" y="45"/>
                  </a:lnTo>
                  <a:lnTo>
                    <a:pt x="143" y="45"/>
                  </a:lnTo>
                  <a:lnTo>
                    <a:pt x="145" y="46"/>
                  </a:lnTo>
                  <a:lnTo>
                    <a:pt x="146" y="50"/>
                  </a:lnTo>
                  <a:lnTo>
                    <a:pt x="126" y="13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44" name="Freeform 2076"/>
            <p:cNvSpPr>
              <a:spLocks/>
            </p:cNvSpPr>
            <p:nvPr/>
          </p:nvSpPr>
          <p:spPr bwMode="auto">
            <a:xfrm>
              <a:off x="1199" y="1582"/>
              <a:ext cx="29" cy="34"/>
            </a:xfrm>
            <a:custGeom>
              <a:avLst/>
              <a:gdLst/>
              <a:ahLst/>
              <a:cxnLst>
                <a:cxn ang="0">
                  <a:pos x="38" y="84"/>
                </a:cxn>
                <a:cxn ang="0">
                  <a:pos x="21" y="79"/>
                </a:cxn>
                <a:cxn ang="0">
                  <a:pos x="26" y="60"/>
                </a:cxn>
                <a:cxn ang="0">
                  <a:pos x="0" y="53"/>
                </a:cxn>
                <a:cxn ang="0">
                  <a:pos x="17" y="41"/>
                </a:cxn>
                <a:cxn ang="0">
                  <a:pos x="38" y="39"/>
                </a:cxn>
                <a:cxn ang="0">
                  <a:pos x="45" y="26"/>
                </a:cxn>
                <a:cxn ang="0">
                  <a:pos x="60" y="14"/>
                </a:cxn>
                <a:cxn ang="0">
                  <a:pos x="65" y="0"/>
                </a:cxn>
                <a:cxn ang="0">
                  <a:pos x="72" y="7"/>
                </a:cxn>
                <a:cxn ang="0">
                  <a:pos x="72" y="33"/>
                </a:cxn>
                <a:cxn ang="0">
                  <a:pos x="53" y="38"/>
                </a:cxn>
                <a:cxn ang="0">
                  <a:pos x="51" y="58"/>
                </a:cxn>
                <a:cxn ang="0">
                  <a:pos x="55" y="58"/>
                </a:cxn>
                <a:cxn ang="0">
                  <a:pos x="53" y="67"/>
                </a:cxn>
                <a:cxn ang="0">
                  <a:pos x="57" y="72"/>
                </a:cxn>
                <a:cxn ang="0">
                  <a:pos x="46" y="87"/>
                </a:cxn>
                <a:cxn ang="0">
                  <a:pos x="38" y="84"/>
                </a:cxn>
                <a:cxn ang="0">
                  <a:pos x="38" y="84"/>
                </a:cxn>
              </a:cxnLst>
              <a:rect l="0" t="0" r="r" b="b"/>
              <a:pathLst>
                <a:path w="72" h="87">
                  <a:moveTo>
                    <a:pt x="38" y="84"/>
                  </a:moveTo>
                  <a:lnTo>
                    <a:pt x="21" y="79"/>
                  </a:lnTo>
                  <a:lnTo>
                    <a:pt x="26" y="60"/>
                  </a:lnTo>
                  <a:lnTo>
                    <a:pt x="0" y="53"/>
                  </a:lnTo>
                  <a:lnTo>
                    <a:pt x="17" y="41"/>
                  </a:lnTo>
                  <a:lnTo>
                    <a:pt x="38" y="39"/>
                  </a:lnTo>
                  <a:lnTo>
                    <a:pt x="45" y="26"/>
                  </a:lnTo>
                  <a:lnTo>
                    <a:pt x="60" y="14"/>
                  </a:lnTo>
                  <a:lnTo>
                    <a:pt x="65" y="0"/>
                  </a:lnTo>
                  <a:lnTo>
                    <a:pt x="72" y="7"/>
                  </a:lnTo>
                  <a:lnTo>
                    <a:pt x="72" y="33"/>
                  </a:lnTo>
                  <a:lnTo>
                    <a:pt x="53" y="38"/>
                  </a:lnTo>
                  <a:lnTo>
                    <a:pt x="51" y="58"/>
                  </a:lnTo>
                  <a:lnTo>
                    <a:pt x="55" y="58"/>
                  </a:lnTo>
                  <a:lnTo>
                    <a:pt x="53" y="67"/>
                  </a:lnTo>
                  <a:lnTo>
                    <a:pt x="57" y="72"/>
                  </a:lnTo>
                  <a:lnTo>
                    <a:pt x="46" y="87"/>
                  </a:lnTo>
                  <a:lnTo>
                    <a:pt x="38" y="84"/>
                  </a:lnTo>
                  <a:lnTo>
                    <a:pt x="38" y="8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45" name="Freeform 2077"/>
            <p:cNvSpPr>
              <a:spLocks/>
            </p:cNvSpPr>
            <p:nvPr/>
          </p:nvSpPr>
          <p:spPr bwMode="auto">
            <a:xfrm>
              <a:off x="1222" y="1595"/>
              <a:ext cx="65" cy="55"/>
            </a:xfrm>
            <a:custGeom>
              <a:avLst/>
              <a:gdLst/>
              <a:ahLst/>
              <a:cxnLst>
                <a:cxn ang="0">
                  <a:pos x="102" y="138"/>
                </a:cxn>
                <a:cxn ang="0">
                  <a:pos x="97" y="138"/>
                </a:cxn>
                <a:cxn ang="0">
                  <a:pos x="90" y="129"/>
                </a:cxn>
                <a:cxn ang="0">
                  <a:pos x="83" y="128"/>
                </a:cxn>
                <a:cxn ang="0">
                  <a:pos x="78" y="119"/>
                </a:cxn>
                <a:cxn ang="0">
                  <a:pos x="71" y="119"/>
                </a:cxn>
                <a:cxn ang="0">
                  <a:pos x="61" y="112"/>
                </a:cxn>
                <a:cxn ang="0">
                  <a:pos x="56" y="116"/>
                </a:cxn>
                <a:cxn ang="0">
                  <a:pos x="51" y="112"/>
                </a:cxn>
                <a:cxn ang="0">
                  <a:pos x="44" y="112"/>
                </a:cxn>
                <a:cxn ang="0">
                  <a:pos x="42" y="109"/>
                </a:cxn>
                <a:cxn ang="0">
                  <a:pos x="32" y="104"/>
                </a:cxn>
                <a:cxn ang="0">
                  <a:pos x="29" y="99"/>
                </a:cxn>
                <a:cxn ang="0">
                  <a:pos x="27" y="88"/>
                </a:cxn>
                <a:cxn ang="0">
                  <a:pos x="8" y="83"/>
                </a:cxn>
                <a:cxn ang="0">
                  <a:pos x="0" y="70"/>
                </a:cxn>
                <a:cxn ang="0">
                  <a:pos x="11" y="70"/>
                </a:cxn>
                <a:cxn ang="0">
                  <a:pos x="15" y="63"/>
                </a:cxn>
                <a:cxn ang="0">
                  <a:pos x="11" y="41"/>
                </a:cxn>
                <a:cxn ang="0">
                  <a:pos x="17" y="29"/>
                </a:cxn>
                <a:cxn ang="0">
                  <a:pos x="17" y="17"/>
                </a:cxn>
                <a:cxn ang="0">
                  <a:pos x="23" y="0"/>
                </a:cxn>
                <a:cxn ang="0">
                  <a:pos x="162" y="37"/>
                </a:cxn>
                <a:cxn ang="0">
                  <a:pos x="163" y="44"/>
                </a:cxn>
                <a:cxn ang="0">
                  <a:pos x="163" y="49"/>
                </a:cxn>
                <a:cxn ang="0">
                  <a:pos x="157" y="54"/>
                </a:cxn>
                <a:cxn ang="0">
                  <a:pos x="155" y="58"/>
                </a:cxn>
                <a:cxn ang="0">
                  <a:pos x="153" y="66"/>
                </a:cxn>
                <a:cxn ang="0">
                  <a:pos x="150" y="64"/>
                </a:cxn>
                <a:cxn ang="0">
                  <a:pos x="141" y="70"/>
                </a:cxn>
                <a:cxn ang="0">
                  <a:pos x="129" y="76"/>
                </a:cxn>
                <a:cxn ang="0">
                  <a:pos x="121" y="81"/>
                </a:cxn>
                <a:cxn ang="0">
                  <a:pos x="109" y="92"/>
                </a:cxn>
                <a:cxn ang="0">
                  <a:pos x="107" y="93"/>
                </a:cxn>
                <a:cxn ang="0">
                  <a:pos x="107" y="97"/>
                </a:cxn>
                <a:cxn ang="0">
                  <a:pos x="107" y="104"/>
                </a:cxn>
                <a:cxn ang="0">
                  <a:pos x="116" y="111"/>
                </a:cxn>
                <a:cxn ang="0">
                  <a:pos x="116" y="114"/>
                </a:cxn>
                <a:cxn ang="0">
                  <a:pos x="112" y="117"/>
                </a:cxn>
                <a:cxn ang="0">
                  <a:pos x="116" y="124"/>
                </a:cxn>
                <a:cxn ang="0">
                  <a:pos x="114" y="133"/>
                </a:cxn>
                <a:cxn ang="0">
                  <a:pos x="112" y="133"/>
                </a:cxn>
                <a:cxn ang="0">
                  <a:pos x="107" y="131"/>
                </a:cxn>
                <a:cxn ang="0">
                  <a:pos x="105" y="131"/>
                </a:cxn>
                <a:cxn ang="0">
                  <a:pos x="102" y="134"/>
                </a:cxn>
                <a:cxn ang="0">
                  <a:pos x="102" y="138"/>
                </a:cxn>
              </a:cxnLst>
              <a:rect l="0" t="0" r="r" b="b"/>
              <a:pathLst>
                <a:path w="163" h="138">
                  <a:moveTo>
                    <a:pt x="102" y="138"/>
                  </a:moveTo>
                  <a:lnTo>
                    <a:pt x="97" y="138"/>
                  </a:lnTo>
                  <a:lnTo>
                    <a:pt x="90" y="129"/>
                  </a:lnTo>
                  <a:lnTo>
                    <a:pt x="83" y="128"/>
                  </a:lnTo>
                  <a:lnTo>
                    <a:pt x="78" y="119"/>
                  </a:lnTo>
                  <a:lnTo>
                    <a:pt x="71" y="119"/>
                  </a:lnTo>
                  <a:lnTo>
                    <a:pt x="61" y="112"/>
                  </a:lnTo>
                  <a:lnTo>
                    <a:pt x="56" y="116"/>
                  </a:lnTo>
                  <a:lnTo>
                    <a:pt x="51" y="112"/>
                  </a:lnTo>
                  <a:lnTo>
                    <a:pt x="44" y="112"/>
                  </a:lnTo>
                  <a:lnTo>
                    <a:pt x="42" y="109"/>
                  </a:lnTo>
                  <a:lnTo>
                    <a:pt x="32" y="104"/>
                  </a:lnTo>
                  <a:lnTo>
                    <a:pt x="29" y="99"/>
                  </a:lnTo>
                  <a:lnTo>
                    <a:pt x="27" y="88"/>
                  </a:lnTo>
                  <a:lnTo>
                    <a:pt x="8" y="83"/>
                  </a:lnTo>
                  <a:lnTo>
                    <a:pt x="0" y="70"/>
                  </a:lnTo>
                  <a:lnTo>
                    <a:pt x="11" y="70"/>
                  </a:lnTo>
                  <a:lnTo>
                    <a:pt x="15" y="63"/>
                  </a:lnTo>
                  <a:lnTo>
                    <a:pt x="11" y="41"/>
                  </a:lnTo>
                  <a:lnTo>
                    <a:pt x="17" y="29"/>
                  </a:lnTo>
                  <a:lnTo>
                    <a:pt x="17" y="17"/>
                  </a:lnTo>
                  <a:lnTo>
                    <a:pt x="23" y="0"/>
                  </a:lnTo>
                  <a:lnTo>
                    <a:pt x="162" y="37"/>
                  </a:lnTo>
                  <a:lnTo>
                    <a:pt x="163" y="44"/>
                  </a:lnTo>
                  <a:lnTo>
                    <a:pt x="163" y="49"/>
                  </a:lnTo>
                  <a:lnTo>
                    <a:pt x="157" y="54"/>
                  </a:lnTo>
                  <a:lnTo>
                    <a:pt x="155" y="58"/>
                  </a:lnTo>
                  <a:lnTo>
                    <a:pt x="153" y="66"/>
                  </a:lnTo>
                  <a:lnTo>
                    <a:pt x="150" y="64"/>
                  </a:lnTo>
                  <a:lnTo>
                    <a:pt x="141" y="70"/>
                  </a:lnTo>
                  <a:lnTo>
                    <a:pt x="129" y="76"/>
                  </a:lnTo>
                  <a:lnTo>
                    <a:pt x="121" y="81"/>
                  </a:lnTo>
                  <a:lnTo>
                    <a:pt x="109" y="92"/>
                  </a:lnTo>
                  <a:lnTo>
                    <a:pt x="107" y="93"/>
                  </a:lnTo>
                  <a:lnTo>
                    <a:pt x="107" y="97"/>
                  </a:lnTo>
                  <a:lnTo>
                    <a:pt x="107" y="104"/>
                  </a:lnTo>
                  <a:lnTo>
                    <a:pt x="116" y="111"/>
                  </a:lnTo>
                  <a:lnTo>
                    <a:pt x="116" y="114"/>
                  </a:lnTo>
                  <a:lnTo>
                    <a:pt x="112" y="117"/>
                  </a:lnTo>
                  <a:lnTo>
                    <a:pt x="116" y="124"/>
                  </a:lnTo>
                  <a:lnTo>
                    <a:pt x="114" y="133"/>
                  </a:lnTo>
                  <a:lnTo>
                    <a:pt x="112" y="133"/>
                  </a:lnTo>
                  <a:lnTo>
                    <a:pt x="107" y="131"/>
                  </a:lnTo>
                  <a:lnTo>
                    <a:pt x="105" y="131"/>
                  </a:lnTo>
                  <a:lnTo>
                    <a:pt x="102" y="134"/>
                  </a:lnTo>
                  <a:lnTo>
                    <a:pt x="102" y="13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46" name="Freeform 2078"/>
            <p:cNvSpPr>
              <a:spLocks/>
            </p:cNvSpPr>
            <p:nvPr/>
          </p:nvSpPr>
          <p:spPr bwMode="auto">
            <a:xfrm>
              <a:off x="1171" y="1591"/>
              <a:ext cx="39" cy="39"/>
            </a:xfrm>
            <a:custGeom>
              <a:avLst/>
              <a:gdLst/>
              <a:ahLst/>
              <a:cxnLst>
                <a:cxn ang="0">
                  <a:pos x="45" y="94"/>
                </a:cxn>
                <a:cxn ang="0">
                  <a:pos x="45" y="97"/>
                </a:cxn>
                <a:cxn ang="0">
                  <a:pos x="31" y="92"/>
                </a:cxn>
                <a:cxn ang="0">
                  <a:pos x="0" y="84"/>
                </a:cxn>
                <a:cxn ang="0">
                  <a:pos x="9" y="56"/>
                </a:cxn>
                <a:cxn ang="0">
                  <a:pos x="7" y="55"/>
                </a:cxn>
                <a:cxn ang="0">
                  <a:pos x="19" y="15"/>
                </a:cxn>
                <a:cxn ang="0">
                  <a:pos x="24" y="0"/>
                </a:cxn>
                <a:cxn ang="0">
                  <a:pos x="80" y="17"/>
                </a:cxn>
                <a:cxn ang="0">
                  <a:pos x="58" y="36"/>
                </a:cxn>
                <a:cxn ang="0">
                  <a:pos x="50" y="51"/>
                </a:cxn>
                <a:cxn ang="0">
                  <a:pos x="65" y="56"/>
                </a:cxn>
                <a:cxn ang="0">
                  <a:pos x="87" y="48"/>
                </a:cxn>
                <a:cxn ang="0">
                  <a:pos x="62" y="55"/>
                </a:cxn>
                <a:cxn ang="0">
                  <a:pos x="55" y="50"/>
                </a:cxn>
                <a:cxn ang="0">
                  <a:pos x="70" y="29"/>
                </a:cxn>
                <a:cxn ang="0">
                  <a:pos x="96" y="36"/>
                </a:cxn>
                <a:cxn ang="0">
                  <a:pos x="91" y="55"/>
                </a:cxn>
                <a:cxn ang="0">
                  <a:pos x="87" y="61"/>
                </a:cxn>
                <a:cxn ang="0">
                  <a:pos x="77" y="68"/>
                </a:cxn>
                <a:cxn ang="0">
                  <a:pos x="46" y="75"/>
                </a:cxn>
                <a:cxn ang="0">
                  <a:pos x="45" y="94"/>
                </a:cxn>
              </a:cxnLst>
              <a:rect l="0" t="0" r="r" b="b"/>
              <a:pathLst>
                <a:path w="96" h="97">
                  <a:moveTo>
                    <a:pt x="45" y="94"/>
                  </a:moveTo>
                  <a:lnTo>
                    <a:pt x="45" y="97"/>
                  </a:lnTo>
                  <a:lnTo>
                    <a:pt x="31" y="92"/>
                  </a:lnTo>
                  <a:lnTo>
                    <a:pt x="0" y="84"/>
                  </a:lnTo>
                  <a:lnTo>
                    <a:pt x="9" y="56"/>
                  </a:lnTo>
                  <a:lnTo>
                    <a:pt x="7" y="55"/>
                  </a:lnTo>
                  <a:lnTo>
                    <a:pt x="19" y="15"/>
                  </a:lnTo>
                  <a:lnTo>
                    <a:pt x="24" y="0"/>
                  </a:lnTo>
                  <a:lnTo>
                    <a:pt x="80" y="17"/>
                  </a:lnTo>
                  <a:lnTo>
                    <a:pt x="58" y="36"/>
                  </a:lnTo>
                  <a:lnTo>
                    <a:pt x="50" y="51"/>
                  </a:lnTo>
                  <a:lnTo>
                    <a:pt x="65" y="56"/>
                  </a:lnTo>
                  <a:lnTo>
                    <a:pt x="87" y="48"/>
                  </a:lnTo>
                  <a:lnTo>
                    <a:pt x="62" y="55"/>
                  </a:lnTo>
                  <a:lnTo>
                    <a:pt x="55" y="50"/>
                  </a:lnTo>
                  <a:lnTo>
                    <a:pt x="70" y="29"/>
                  </a:lnTo>
                  <a:lnTo>
                    <a:pt x="96" y="36"/>
                  </a:lnTo>
                  <a:lnTo>
                    <a:pt x="91" y="55"/>
                  </a:lnTo>
                  <a:lnTo>
                    <a:pt x="87" y="61"/>
                  </a:lnTo>
                  <a:lnTo>
                    <a:pt x="77" y="68"/>
                  </a:lnTo>
                  <a:lnTo>
                    <a:pt x="46" y="75"/>
                  </a:lnTo>
                  <a:lnTo>
                    <a:pt x="45" y="9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47" name="Freeform 2079"/>
            <p:cNvSpPr>
              <a:spLocks/>
            </p:cNvSpPr>
            <p:nvPr/>
          </p:nvSpPr>
          <p:spPr bwMode="auto">
            <a:xfrm>
              <a:off x="1139" y="1585"/>
              <a:ext cx="45" cy="61"/>
            </a:xfrm>
            <a:custGeom>
              <a:avLst/>
              <a:gdLst/>
              <a:ahLst/>
              <a:cxnLst>
                <a:cxn ang="0">
                  <a:pos x="102" y="153"/>
                </a:cxn>
                <a:cxn ang="0">
                  <a:pos x="80" y="146"/>
                </a:cxn>
                <a:cxn ang="0">
                  <a:pos x="0" y="124"/>
                </a:cxn>
                <a:cxn ang="0">
                  <a:pos x="2" y="105"/>
                </a:cxn>
                <a:cxn ang="0">
                  <a:pos x="5" y="105"/>
                </a:cxn>
                <a:cxn ang="0">
                  <a:pos x="3" y="111"/>
                </a:cxn>
                <a:cxn ang="0">
                  <a:pos x="10" y="121"/>
                </a:cxn>
                <a:cxn ang="0">
                  <a:pos x="10" y="111"/>
                </a:cxn>
                <a:cxn ang="0">
                  <a:pos x="39" y="105"/>
                </a:cxn>
                <a:cxn ang="0">
                  <a:pos x="20" y="99"/>
                </a:cxn>
                <a:cxn ang="0">
                  <a:pos x="19" y="88"/>
                </a:cxn>
                <a:cxn ang="0">
                  <a:pos x="12" y="83"/>
                </a:cxn>
                <a:cxn ang="0">
                  <a:pos x="0" y="100"/>
                </a:cxn>
                <a:cxn ang="0">
                  <a:pos x="8" y="61"/>
                </a:cxn>
                <a:cxn ang="0">
                  <a:pos x="10" y="44"/>
                </a:cxn>
                <a:cxn ang="0">
                  <a:pos x="3" y="29"/>
                </a:cxn>
                <a:cxn ang="0">
                  <a:pos x="8" y="0"/>
                </a:cxn>
                <a:cxn ang="0">
                  <a:pos x="41" y="10"/>
                </a:cxn>
                <a:cxn ang="0">
                  <a:pos x="41" y="12"/>
                </a:cxn>
                <a:cxn ang="0">
                  <a:pos x="99" y="30"/>
                </a:cxn>
                <a:cxn ang="0">
                  <a:pos x="87" y="70"/>
                </a:cxn>
                <a:cxn ang="0">
                  <a:pos x="89" y="71"/>
                </a:cxn>
                <a:cxn ang="0">
                  <a:pos x="80" y="99"/>
                </a:cxn>
                <a:cxn ang="0">
                  <a:pos x="111" y="107"/>
                </a:cxn>
                <a:cxn ang="0">
                  <a:pos x="107" y="121"/>
                </a:cxn>
                <a:cxn ang="0">
                  <a:pos x="111" y="123"/>
                </a:cxn>
                <a:cxn ang="0">
                  <a:pos x="102" y="153"/>
                </a:cxn>
              </a:cxnLst>
              <a:rect l="0" t="0" r="r" b="b"/>
              <a:pathLst>
                <a:path w="111" h="153">
                  <a:moveTo>
                    <a:pt x="102" y="153"/>
                  </a:moveTo>
                  <a:lnTo>
                    <a:pt x="80" y="146"/>
                  </a:lnTo>
                  <a:lnTo>
                    <a:pt x="0" y="124"/>
                  </a:lnTo>
                  <a:lnTo>
                    <a:pt x="2" y="105"/>
                  </a:lnTo>
                  <a:lnTo>
                    <a:pt x="5" y="105"/>
                  </a:lnTo>
                  <a:lnTo>
                    <a:pt x="3" y="111"/>
                  </a:lnTo>
                  <a:lnTo>
                    <a:pt x="10" y="121"/>
                  </a:lnTo>
                  <a:lnTo>
                    <a:pt x="10" y="111"/>
                  </a:lnTo>
                  <a:lnTo>
                    <a:pt x="39" y="105"/>
                  </a:lnTo>
                  <a:lnTo>
                    <a:pt x="20" y="99"/>
                  </a:lnTo>
                  <a:lnTo>
                    <a:pt x="19" y="88"/>
                  </a:lnTo>
                  <a:lnTo>
                    <a:pt x="12" y="83"/>
                  </a:lnTo>
                  <a:lnTo>
                    <a:pt x="0" y="100"/>
                  </a:lnTo>
                  <a:lnTo>
                    <a:pt x="8" y="61"/>
                  </a:lnTo>
                  <a:lnTo>
                    <a:pt x="10" y="44"/>
                  </a:lnTo>
                  <a:lnTo>
                    <a:pt x="3" y="29"/>
                  </a:lnTo>
                  <a:lnTo>
                    <a:pt x="8" y="0"/>
                  </a:lnTo>
                  <a:lnTo>
                    <a:pt x="41" y="10"/>
                  </a:lnTo>
                  <a:lnTo>
                    <a:pt x="41" y="12"/>
                  </a:lnTo>
                  <a:lnTo>
                    <a:pt x="99" y="30"/>
                  </a:lnTo>
                  <a:lnTo>
                    <a:pt x="87" y="70"/>
                  </a:lnTo>
                  <a:lnTo>
                    <a:pt x="89" y="71"/>
                  </a:lnTo>
                  <a:lnTo>
                    <a:pt x="80" y="99"/>
                  </a:lnTo>
                  <a:lnTo>
                    <a:pt x="111" y="107"/>
                  </a:lnTo>
                  <a:lnTo>
                    <a:pt x="107" y="121"/>
                  </a:lnTo>
                  <a:lnTo>
                    <a:pt x="111" y="123"/>
                  </a:lnTo>
                  <a:lnTo>
                    <a:pt x="102" y="15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48" name="Freeform 2080"/>
            <p:cNvSpPr>
              <a:spLocks/>
            </p:cNvSpPr>
            <p:nvPr/>
          </p:nvSpPr>
          <p:spPr bwMode="auto">
            <a:xfrm>
              <a:off x="1454" y="1680"/>
              <a:ext cx="36" cy="29"/>
            </a:xfrm>
            <a:custGeom>
              <a:avLst/>
              <a:gdLst/>
              <a:ahLst/>
              <a:cxnLst>
                <a:cxn ang="0">
                  <a:pos x="89" y="10"/>
                </a:cxn>
                <a:cxn ang="0">
                  <a:pos x="75" y="73"/>
                </a:cxn>
                <a:cxn ang="0">
                  <a:pos x="62" y="70"/>
                </a:cxn>
                <a:cxn ang="0">
                  <a:pos x="62" y="68"/>
                </a:cxn>
                <a:cxn ang="0">
                  <a:pos x="21" y="60"/>
                </a:cxn>
                <a:cxn ang="0">
                  <a:pos x="21" y="58"/>
                </a:cxn>
                <a:cxn ang="0">
                  <a:pos x="14" y="50"/>
                </a:cxn>
                <a:cxn ang="0">
                  <a:pos x="7" y="50"/>
                </a:cxn>
                <a:cxn ang="0">
                  <a:pos x="7" y="41"/>
                </a:cxn>
                <a:cxn ang="0">
                  <a:pos x="0" y="39"/>
                </a:cxn>
                <a:cxn ang="0">
                  <a:pos x="5" y="17"/>
                </a:cxn>
                <a:cxn ang="0">
                  <a:pos x="9" y="0"/>
                </a:cxn>
                <a:cxn ang="0">
                  <a:pos x="34" y="7"/>
                </a:cxn>
                <a:cxn ang="0">
                  <a:pos x="34" y="3"/>
                </a:cxn>
                <a:cxn ang="0">
                  <a:pos x="39" y="5"/>
                </a:cxn>
                <a:cxn ang="0">
                  <a:pos x="39" y="3"/>
                </a:cxn>
                <a:cxn ang="0">
                  <a:pos x="43" y="3"/>
                </a:cxn>
                <a:cxn ang="0">
                  <a:pos x="43" y="7"/>
                </a:cxn>
                <a:cxn ang="0">
                  <a:pos x="55" y="9"/>
                </a:cxn>
                <a:cxn ang="0">
                  <a:pos x="55" y="5"/>
                </a:cxn>
                <a:cxn ang="0">
                  <a:pos x="60" y="5"/>
                </a:cxn>
                <a:cxn ang="0">
                  <a:pos x="60" y="3"/>
                </a:cxn>
                <a:cxn ang="0">
                  <a:pos x="68" y="5"/>
                </a:cxn>
                <a:cxn ang="0">
                  <a:pos x="68" y="7"/>
                </a:cxn>
                <a:cxn ang="0">
                  <a:pos x="89" y="10"/>
                </a:cxn>
              </a:cxnLst>
              <a:rect l="0" t="0" r="r" b="b"/>
              <a:pathLst>
                <a:path w="89" h="73">
                  <a:moveTo>
                    <a:pt x="89" y="10"/>
                  </a:moveTo>
                  <a:lnTo>
                    <a:pt x="75" y="73"/>
                  </a:lnTo>
                  <a:lnTo>
                    <a:pt x="62" y="70"/>
                  </a:lnTo>
                  <a:lnTo>
                    <a:pt x="62" y="68"/>
                  </a:lnTo>
                  <a:lnTo>
                    <a:pt x="21" y="60"/>
                  </a:lnTo>
                  <a:lnTo>
                    <a:pt x="21" y="58"/>
                  </a:lnTo>
                  <a:lnTo>
                    <a:pt x="14" y="50"/>
                  </a:lnTo>
                  <a:lnTo>
                    <a:pt x="7" y="50"/>
                  </a:lnTo>
                  <a:lnTo>
                    <a:pt x="7" y="41"/>
                  </a:lnTo>
                  <a:lnTo>
                    <a:pt x="0" y="39"/>
                  </a:lnTo>
                  <a:lnTo>
                    <a:pt x="5" y="17"/>
                  </a:lnTo>
                  <a:lnTo>
                    <a:pt x="9" y="0"/>
                  </a:lnTo>
                  <a:lnTo>
                    <a:pt x="34" y="7"/>
                  </a:lnTo>
                  <a:lnTo>
                    <a:pt x="34" y="3"/>
                  </a:lnTo>
                  <a:lnTo>
                    <a:pt x="39" y="5"/>
                  </a:lnTo>
                  <a:lnTo>
                    <a:pt x="39" y="3"/>
                  </a:lnTo>
                  <a:lnTo>
                    <a:pt x="43" y="3"/>
                  </a:lnTo>
                  <a:lnTo>
                    <a:pt x="43" y="7"/>
                  </a:lnTo>
                  <a:lnTo>
                    <a:pt x="55" y="9"/>
                  </a:lnTo>
                  <a:lnTo>
                    <a:pt x="55" y="5"/>
                  </a:lnTo>
                  <a:lnTo>
                    <a:pt x="60" y="5"/>
                  </a:lnTo>
                  <a:lnTo>
                    <a:pt x="60" y="3"/>
                  </a:lnTo>
                  <a:lnTo>
                    <a:pt x="68" y="5"/>
                  </a:lnTo>
                  <a:lnTo>
                    <a:pt x="68" y="7"/>
                  </a:lnTo>
                  <a:lnTo>
                    <a:pt x="89" y="1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49" name="Freeform 2081"/>
            <p:cNvSpPr>
              <a:spLocks noEditPoints="1"/>
            </p:cNvSpPr>
            <p:nvPr/>
          </p:nvSpPr>
          <p:spPr bwMode="auto">
            <a:xfrm>
              <a:off x="1203" y="1613"/>
              <a:ext cx="60" cy="55"/>
            </a:xfrm>
            <a:custGeom>
              <a:avLst/>
              <a:gdLst/>
              <a:ahLst/>
              <a:cxnLst>
                <a:cxn ang="0">
                  <a:pos x="11" y="0"/>
                </a:cxn>
                <a:cxn ang="0">
                  <a:pos x="14" y="12"/>
                </a:cxn>
                <a:cxn ang="0">
                  <a:pos x="11" y="30"/>
                </a:cxn>
                <a:cxn ang="0">
                  <a:pos x="0" y="25"/>
                </a:cxn>
                <a:cxn ang="0">
                  <a:pos x="7" y="6"/>
                </a:cxn>
                <a:cxn ang="0">
                  <a:pos x="36" y="12"/>
                </a:cxn>
                <a:cxn ang="0">
                  <a:pos x="31" y="25"/>
                </a:cxn>
                <a:cxn ang="0">
                  <a:pos x="26" y="22"/>
                </a:cxn>
                <a:cxn ang="0">
                  <a:pos x="16" y="20"/>
                </a:cxn>
                <a:cxn ang="0">
                  <a:pos x="36" y="8"/>
                </a:cxn>
                <a:cxn ang="0">
                  <a:pos x="41" y="116"/>
                </a:cxn>
                <a:cxn ang="0">
                  <a:pos x="36" y="112"/>
                </a:cxn>
                <a:cxn ang="0">
                  <a:pos x="36" y="104"/>
                </a:cxn>
                <a:cxn ang="0">
                  <a:pos x="23" y="95"/>
                </a:cxn>
                <a:cxn ang="0">
                  <a:pos x="19" y="87"/>
                </a:cxn>
                <a:cxn ang="0">
                  <a:pos x="16" y="76"/>
                </a:cxn>
                <a:cxn ang="0">
                  <a:pos x="9" y="73"/>
                </a:cxn>
                <a:cxn ang="0">
                  <a:pos x="7" y="65"/>
                </a:cxn>
                <a:cxn ang="0">
                  <a:pos x="6" y="54"/>
                </a:cxn>
                <a:cxn ang="0">
                  <a:pos x="23" y="41"/>
                </a:cxn>
                <a:cxn ang="0">
                  <a:pos x="33" y="20"/>
                </a:cxn>
                <a:cxn ang="0">
                  <a:pos x="48" y="32"/>
                </a:cxn>
                <a:cxn ang="0">
                  <a:pos x="47" y="24"/>
                </a:cxn>
                <a:cxn ang="0">
                  <a:pos x="74" y="42"/>
                </a:cxn>
                <a:cxn ang="0">
                  <a:pos x="79" y="58"/>
                </a:cxn>
                <a:cxn ang="0">
                  <a:pos x="91" y="66"/>
                </a:cxn>
                <a:cxn ang="0">
                  <a:pos x="103" y="70"/>
                </a:cxn>
                <a:cxn ang="0">
                  <a:pos x="118" y="73"/>
                </a:cxn>
                <a:cxn ang="0">
                  <a:pos x="130" y="82"/>
                </a:cxn>
                <a:cxn ang="0">
                  <a:pos x="144" y="92"/>
                </a:cxn>
                <a:cxn ang="0">
                  <a:pos x="149" y="95"/>
                </a:cxn>
                <a:cxn ang="0">
                  <a:pos x="146" y="100"/>
                </a:cxn>
                <a:cxn ang="0">
                  <a:pos x="139" y="107"/>
                </a:cxn>
                <a:cxn ang="0">
                  <a:pos x="135" y="116"/>
                </a:cxn>
                <a:cxn ang="0">
                  <a:pos x="127" y="121"/>
                </a:cxn>
                <a:cxn ang="0">
                  <a:pos x="129" y="129"/>
                </a:cxn>
                <a:cxn ang="0">
                  <a:pos x="130" y="138"/>
                </a:cxn>
                <a:cxn ang="0">
                  <a:pos x="84" y="135"/>
                </a:cxn>
                <a:cxn ang="0">
                  <a:pos x="55" y="124"/>
                </a:cxn>
              </a:cxnLst>
              <a:rect l="0" t="0" r="r" b="b"/>
              <a:pathLst>
                <a:path w="149" h="138">
                  <a:moveTo>
                    <a:pt x="7" y="6"/>
                  </a:moveTo>
                  <a:lnTo>
                    <a:pt x="11" y="0"/>
                  </a:lnTo>
                  <a:lnTo>
                    <a:pt x="28" y="5"/>
                  </a:lnTo>
                  <a:lnTo>
                    <a:pt x="14" y="12"/>
                  </a:lnTo>
                  <a:lnTo>
                    <a:pt x="7" y="22"/>
                  </a:lnTo>
                  <a:lnTo>
                    <a:pt x="11" y="30"/>
                  </a:lnTo>
                  <a:lnTo>
                    <a:pt x="4" y="39"/>
                  </a:lnTo>
                  <a:lnTo>
                    <a:pt x="0" y="25"/>
                  </a:lnTo>
                  <a:lnTo>
                    <a:pt x="11" y="10"/>
                  </a:lnTo>
                  <a:lnTo>
                    <a:pt x="7" y="6"/>
                  </a:lnTo>
                  <a:close/>
                  <a:moveTo>
                    <a:pt x="36" y="8"/>
                  </a:moveTo>
                  <a:lnTo>
                    <a:pt x="36" y="12"/>
                  </a:lnTo>
                  <a:lnTo>
                    <a:pt x="29" y="17"/>
                  </a:lnTo>
                  <a:lnTo>
                    <a:pt x="31" y="25"/>
                  </a:lnTo>
                  <a:lnTo>
                    <a:pt x="28" y="30"/>
                  </a:lnTo>
                  <a:lnTo>
                    <a:pt x="26" y="22"/>
                  </a:lnTo>
                  <a:lnTo>
                    <a:pt x="24" y="27"/>
                  </a:lnTo>
                  <a:lnTo>
                    <a:pt x="16" y="20"/>
                  </a:lnTo>
                  <a:lnTo>
                    <a:pt x="28" y="5"/>
                  </a:lnTo>
                  <a:lnTo>
                    <a:pt x="36" y="8"/>
                  </a:lnTo>
                  <a:close/>
                  <a:moveTo>
                    <a:pt x="43" y="117"/>
                  </a:moveTo>
                  <a:lnTo>
                    <a:pt x="41" y="116"/>
                  </a:lnTo>
                  <a:lnTo>
                    <a:pt x="38" y="114"/>
                  </a:lnTo>
                  <a:lnTo>
                    <a:pt x="36" y="112"/>
                  </a:lnTo>
                  <a:lnTo>
                    <a:pt x="36" y="107"/>
                  </a:lnTo>
                  <a:lnTo>
                    <a:pt x="36" y="104"/>
                  </a:lnTo>
                  <a:lnTo>
                    <a:pt x="29" y="100"/>
                  </a:lnTo>
                  <a:lnTo>
                    <a:pt x="23" y="95"/>
                  </a:lnTo>
                  <a:lnTo>
                    <a:pt x="21" y="94"/>
                  </a:lnTo>
                  <a:lnTo>
                    <a:pt x="19" y="87"/>
                  </a:lnTo>
                  <a:lnTo>
                    <a:pt x="14" y="80"/>
                  </a:lnTo>
                  <a:lnTo>
                    <a:pt x="16" y="76"/>
                  </a:lnTo>
                  <a:lnTo>
                    <a:pt x="14" y="73"/>
                  </a:lnTo>
                  <a:lnTo>
                    <a:pt x="9" y="73"/>
                  </a:lnTo>
                  <a:lnTo>
                    <a:pt x="9" y="68"/>
                  </a:lnTo>
                  <a:lnTo>
                    <a:pt x="7" y="65"/>
                  </a:lnTo>
                  <a:lnTo>
                    <a:pt x="6" y="58"/>
                  </a:lnTo>
                  <a:lnTo>
                    <a:pt x="6" y="54"/>
                  </a:lnTo>
                  <a:lnTo>
                    <a:pt x="7" y="51"/>
                  </a:lnTo>
                  <a:lnTo>
                    <a:pt x="23" y="41"/>
                  </a:lnTo>
                  <a:lnTo>
                    <a:pt x="35" y="25"/>
                  </a:lnTo>
                  <a:lnTo>
                    <a:pt x="33" y="20"/>
                  </a:lnTo>
                  <a:lnTo>
                    <a:pt x="45" y="34"/>
                  </a:lnTo>
                  <a:lnTo>
                    <a:pt x="48" y="32"/>
                  </a:lnTo>
                  <a:lnTo>
                    <a:pt x="45" y="27"/>
                  </a:lnTo>
                  <a:lnTo>
                    <a:pt x="47" y="24"/>
                  </a:lnTo>
                  <a:lnTo>
                    <a:pt x="55" y="37"/>
                  </a:lnTo>
                  <a:lnTo>
                    <a:pt x="74" y="42"/>
                  </a:lnTo>
                  <a:lnTo>
                    <a:pt x="76" y="53"/>
                  </a:lnTo>
                  <a:lnTo>
                    <a:pt x="79" y="58"/>
                  </a:lnTo>
                  <a:lnTo>
                    <a:pt x="89" y="63"/>
                  </a:lnTo>
                  <a:lnTo>
                    <a:pt x="91" y="66"/>
                  </a:lnTo>
                  <a:lnTo>
                    <a:pt x="98" y="66"/>
                  </a:lnTo>
                  <a:lnTo>
                    <a:pt x="103" y="70"/>
                  </a:lnTo>
                  <a:lnTo>
                    <a:pt x="108" y="66"/>
                  </a:lnTo>
                  <a:lnTo>
                    <a:pt x="118" y="73"/>
                  </a:lnTo>
                  <a:lnTo>
                    <a:pt x="125" y="73"/>
                  </a:lnTo>
                  <a:lnTo>
                    <a:pt x="130" y="82"/>
                  </a:lnTo>
                  <a:lnTo>
                    <a:pt x="137" y="83"/>
                  </a:lnTo>
                  <a:lnTo>
                    <a:pt x="144" y="92"/>
                  </a:lnTo>
                  <a:lnTo>
                    <a:pt x="149" y="92"/>
                  </a:lnTo>
                  <a:lnTo>
                    <a:pt x="149" y="95"/>
                  </a:lnTo>
                  <a:lnTo>
                    <a:pt x="149" y="97"/>
                  </a:lnTo>
                  <a:lnTo>
                    <a:pt x="146" y="100"/>
                  </a:lnTo>
                  <a:lnTo>
                    <a:pt x="144" y="106"/>
                  </a:lnTo>
                  <a:lnTo>
                    <a:pt x="139" y="107"/>
                  </a:lnTo>
                  <a:lnTo>
                    <a:pt x="137" y="109"/>
                  </a:lnTo>
                  <a:lnTo>
                    <a:pt x="135" y="116"/>
                  </a:lnTo>
                  <a:lnTo>
                    <a:pt x="129" y="117"/>
                  </a:lnTo>
                  <a:lnTo>
                    <a:pt x="127" y="121"/>
                  </a:lnTo>
                  <a:lnTo>
                    <a:pt x="127" y="128"/>
                  </a:lnTo>
                  <a:lnTo>
                    <a:pt x="129" y="129"/>
                  </a:lnTo>
                  <a:lnTo>
                    <a:pt x="130" y="136"/>
                  </a:lnTo>
                  <a:lnTo>
                    <a:pt x="130" y="138"/>
                  </a:lnTo>
                  <a:lnTo>
                    <a:pt x="96" y="129"/>
                  </a:lnTo>
                  <a:lnTo>
                    <a:pt x="84" y="135"/>
                  </a:lnTo>
                  <a:lnTo>
                    <a:pt x="72" y="128"/>
                  </a:lnTo>
                  <a:lnTo>
                    <a:pt x="55" y="124"/>
                  </a:lnTo>
                  <a:lnTo>
                    <a:pt x="43" y="11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50" name="Freeform 2082"/>
            <p:cNvSpPr>
              <a:spLocks/>
            </p:cNvSpPr>
            <p:nvPr/>
          </p:nvSpPr>
          <p:spPr bwMode="auto">
            <a:xfrm>
              <a:off x="1395" y="1677"/>
              <a:ext cx="61" cy="63"/>
            </a:xfrm>
            <a:custGeom>
              <a:avLst/>
              <a:gdLst/>
              <a:ahLst/>
              <a:cxnLst>
                <a:cxn ang="0">
                  <a:pos x="148" y="46"/>
                </a:cxn>
                <a:cxn ang="0">
                  <a:pos x="128" y="140"/>
                </a:cxn>
                <a:cxn ang="0">
                  <a:pos x="124" y="157"/>
                </a:cxn>
                <a:cxn ang="0">
                  <a:pos x="116" y="157"/>
                </a:cxn>
                <a:cxn ang="0">
                  <a:pos x="111" y="154"/>
                </a:cxn>
                <a:cxn ang="0">
                  <a:pos x="104" y="154"/>
                </a:cxn>
                <a:cxn ang="0">
                  <a:pos x="105" y="149"/>
                </a:cxn>
                <a:cxn ang="0">
                  <a:pos x="104" y="147"/>
                </a:cxn>
                <a:cxn ang="0">
                  <a:pos x="104" y="144"/>
                </a:cxn>
                <a:cxn ang="0">
                  <a:pos x="105" y="138"/>
                </a:cxn>
                <a:cxn ang="0">
                  <a:pos x="104" y="133"/>
                </a:cxn>
                <a:cxn ang="0">
                  <a:pos x="100" y="128"/>
                </a:cxn>
                <a:cxn ang="0">
                  <a:pos x="97" y="127"/>
                </a:cxn>
                <a:cxn ang="0">
                  <a:pos x="90" y="118"/>
                </a:cxn>
                <a:cxn ang="0">
                  <a:pos x="90" y="111"/>
                </a:cxn>
                <a:cxn ang="0">
                  <a:pos x="87" y="109"/>
                </a:cxn>
                <a:cxn ang="0">
                  <a:pos x="85" y="104"/>
                </a:cxn>
                <a:cxn ang="0">
                  <a:pos x="83" y="103"/>
                </a:cxn>
                <a:cxn ang="0">
                  <a:pos x="80" y="106"/>
                </a:cxn>
                <a:cxn ang="0">
                  <a:pos x="73" y="104"/>
                </a:cxn>
                <a:cxn ang="0">
                  <a:pos x="70" y="104"/>
                </a:cxn>
                <a:cxn ang="0">
                  <a:pos x="64" y="97"/>
                </a:cxn>
                <a:cxn ang="0">
                  <a:pos x="58" y="96"/>
                </a:cxn>
                <a:cxn ang="0">
                  <a:pos x="53" y="99"/>
                </a:cxn>
                <a:cxn ang="0">
                  <a:pos x="49" y="104"/>
                </a:cxn>
                <a:cxn ang="0">
                  <a:pos x="44" y="106"/>
                </a:cxn>
                <a:cxn ang="0">
                  <a:pos x="41" y="106"/>
                </a:cxn>
                <a:cxn ang="0">
                  <a:pos x="34" y="109"/>
                </a:cxn>
                <a:cxn ang="0">
                  <a:pos x="20" y="108"/>
                </a:cxn>
                <a:cxn ang="0">
                  <a:pos x="13" y="108"/>
                </a:cxn>
                <a:cxn ang="0">
                  <a:pos x="8" y="109"/>
                </a:cxn>
                <a:cxn ang="0">
                  <a:pos x="3" y="108"/>
                </a:cxn>
                <a:cxn ang="0">
                  <a:pos x="0" y="101"/>
                </a:cxn>
                <a:cxn ang="0">
                  <a:pos x="1" y="96"/>
                </a:cxn>
                <a:cxn ang="0">
                  <a:pos x="1" y="92"/>
                </a:cxn>
                <a:cxn ang="0">
                  <a:pos x="3" y="86"/>
                </a:cxn>
                <a:cxn ang="0">
                  <a:pos x="1" y="79"/>
                </a:cxn>
                <a:cxn ang="0">
                  <a:pos x="3" y="77"/>
                </a:cxn>
                <a:cxn ang="0">
                  <a:pos x="12" y="77"/>
                </a:cxn>
                <a:cxn ang="0">
                  <a:pos x="18" y="74"/>
                </a:cxn>
                <a:cxn ang="0">
                  <a:pos x="25" y="77"/>
                </a:cxn>
                <a:cxn ang="0">
                  <a:pos x="29" y="74"/>
                </a:cxn>
                <a:cxn ang="0">
                  <a:pos x="29" y="70"/>
                </a:cxn>
                <a:cxn ang="0">
                  <a:pos x="34" y="68"/>
                </a:cxn>
                <a:cxn ang="0">
                  <a:pos x="32" y="67"/>
                </a:cxn>
                <a:cxn ang="0">
                  <a:pos x="37" y="63"/>
                </a:cxn>
                <a:cxn ang="0">
                  <a:pos x="39" y="57"/>
                </a:cxn>
                <a:cxn ang="0">
                  <a:pos x="39" y="57"/>
                </a:cxn>
                <a:cxn ang="0">
                  <a:pos x="53" y="0"/>
                </a:cxn>
                <a:cxn ang="0">
                  <a:pos x="68" y="4"/>
                </a:cxn>
                <a:cxn ang="0">
                  <a:pos x="153" y="24"/>
                </a:cxn>
                <a:cxn ang="0">
                  <a:pos x="148" y="46"/>
                </a:cxn>
              </a:cxnLst>
              <a:rect l="0" t="0" r="r" b="b"/>
              <a:pathLst>
                <a:path w="153" h="157">
                  <a:moveTo>
                    <a:pt x="148" y="46"/>
                  </a:moveTo>
                  <a:lnTo>
                    <a:pt x="128" y="140"/>
                  </a:lnTo>
                  <a:lnTo>
                    <a:pt x="124" y="157"/>
                  </a:lnTo>
                  <a:lnTo>
                    <a:pt x="116" y="157"/>
                  </a:lnTo>
                  <a:lnTo>
                    <a:pt x="111" y="154"/>
                  </a:lnTo>
                  <a:lnTo>
                    <a:pt x="104" y="154"/>
                  </a:lnTo>
                  <a:lnTo>
                    <a:pt x="105" y="149"/>
                  </a:lnTo>
                  <a:lnTo>
                    <a:pt x="104" y="147"/>
                  </a:lnTo>
                  <a:lnTo>
                    <a:pt x="104" y="144"/>
                  </a:lnTo>
                  <a:lnTo>
                    <a:pt x="105" y="138"/>
                  </a:lnTo>
                  <a:lnTo>
                    <a:pt x="104" y="133"/>
                  </a:lnTo>
                  <a:lnTo>
                    <a:pt x="100" y="128"/>
                  </a:lnTo>
                  <a:lnTo>
                    <a:pt x="97" y="127"/>
                  </a:lnTo>
                  <a:lnTo>
                    <a:pt x="90" y="118"/>
                  </a:lnTo>
                  <a:lnTo>
                    <a:pt x="90" y="111"/>
                  </a:lnTo>
                  <a:lnTo>
                    <a:pt x="87" y="109"/>
                  </a:lnTo>
                  <a:lnTo>
                    <a:pt x="85" y="104"/>
                  </a:lnTo>
                  <a:lnTo>
                    <a:pt x="83" y="103"/>
                  </a:lnTo>
                  <a:lnTo>
                    <a:pt x="80" y="106"/>
                  </a:lnTo>
                  <a:lnTo>
                    <a:pt x="73" y="104"/>
                  </a:lnTo>
                  <a:lnTo>
                    <a:pt x="70" y="104"/>
                  </a:lnTo>
                  <a:lnTo>
                    <a:pt x="64" y="97"/>
                  </a:lnTo>
                  <a:lnTo>
                    <a:pt x="58" y="96"/>
                  </a:lnTo>
                  <a:lnTo>
                    <a:pt x="53" y="99"/>
                  </a:lnTo>
                  <a:lnTo>
                    <a:pt x="49" y="104"/>
                  </a:lnTo>
                  <a:lnTo>
                    <a:pt x="44" y="106"/>
                  </a:lnTo>
                  <a:lnTo>
                    <a:pt x="41" y="106"/>
                  </a:lnTo>
                  <a:lnTo>
                    <a:pt x="34" y="109"/>
                  </a:lnTo>
                  <a:lnTo>
                    <a:pt x="20" y="108"/>
                  </a:lnTo>
                  <a:lnTo>
                    <a:pt x="13" y="108"/>
                  </a:lnTo>
                  <a:lnTo>
                    <a:pt x="8" y="109"/>
                  </a:lnTo>
                  <a:lnTo>
                    <a:pt x="3" y="108"/>
                  </a:lnTo>
                  <a:lnTo>
                    <a:pt x="0" y="101"/>
                  </a:lnTo>
                  <a:lnTo>
                    <a:pt x="1" y="96"/>
                  </a:lnTo>
                  <a:lnTo>
                    <a:pt x="1" y="92"/>
                  </a:lnTo>
                  <a:lnTo>
                    <a:pt x="3" y="86"/>
                  </a:lnTo>
                  <a:lnTo>
                    <a:pt x="1" y="79"/>
                  </a:lnTo>
                  <a:lnTo>
                    <a:pt x="3" y="77"/>
                  </a:lnTo>
                  <a:lnTo>
                    <a:pt x="12" y="77"/>
                  </a:lnTo>
                  <a:lnTo>
                    <a:pt x="18" y="74"/>
                  </a:lnTo>
                  <a:lnTo>
                    <a:pt x="25" y="77"/>
                  </a:lnTo>
                  <a:lnTo>
                    <a:pt x="29" y="74"/>
                  </a:lnTo>
                  <a:lnTo>
                    <a:pt x="29" y="70"/>
                  </a:lnTo>
                  <a:lnTo>
                    <a:pt x="34" y="68"/>
                  </a:lnTo>
                  <a:lnTo>
                    <a:pt x="32" y="67"/>
                  </a:lnTo>
                  <a:lnTo>
                    <a:pt x="37" y="63"/>
                  </a:lnTo>
                  <a:lnTo>
                    <a:pt x="39" y="57"/>
                  </a:lnTo>
                  <a:lnTo>
                    <a:pt x="39" y="57"/>
                  </a:lnTo>
                  <a:lnTo>
                    <a:pt x="53" y="0"/>
                  </a:lnTo>
                  <a:lnTo>
                    <a:pt x="68" y="4"/>
                  </a:lnTo>
                  <a:lnTo>
                    <a:pt x="153" y="24"/>
                  </a:lnTo>
                  <a:lnTo>
                    <a:pt x="148" y="4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51" name="Freeform 2083"/>
            <p:cNvSpPr>
              <a:spLocks/>
            </p:cNvSpPr>
            <p:nvPr/>
          </p:nvSpPr>
          <p:spPr bwMode="auto">
            <a:xfrm>
              <a:off x="1180" y="1628"/>
              <a:ext cx="40" cy="32"/>
            </a:xfrm>
            <a:custGeom>
              <a:avLst/>
              <a:gdLst/>
              <a:ahLst/>
              <a:cxnLst>
                <a:cxn ang="0">
                  <a:pos x="102" y="80"/>
                </a:cxn>
                <a:cxn ang="0">
                  <a:pos x="0" y="51"/>
                </a:cxn>
                <a:cxn ang="0">
                  <a:pos x="1" y="46"/>
                </a:cxn>
                <a:cxn ang="0">
                  <a:pos x="10" y="16"/>
                </a:cxn>
                <a:cxn ang="0">
                  <a:pos x="6" y="14"/>
                </a:cxn>
                <a:cxn ang="0">
                  <a:pos x="10" y="0"/>
                </a:cxn>
                <a:cxn ang="0">
                  <a:pos x="24" y="5"/>
                </a:cxn>
                <a:cxn ang="0">
                  <a:pos x="24" y="2"/>
                </a:cxn>
                <a:cxn ang="0">
                  <a:pos x="30" y="2"/>
                </a:cxn>
                <a:cxn ang="0">
                  <a:pos x="39" y="14"/>
                </a:cxn>
                <a:cxn ang="0">
                  <a:pos x="58" y="7"/>
                </a:cxn>
                <a:cxn ang="0">
                  <a:pos x="63" y="16"/>
                </a:cxn>
                <a:cxn ang="0">
                  <a:pos x="66" y="14"/>
                </a:cxn>
                <a:cxn ang="0">
                  <a:pos x="65" y="17"/>
                </a:cxn>
                <a:cxn ang="0">
                  <a:pos x="65" y="21"/>
                </a:cxn>
                <a:cxn ang="0">
                  <a:pos x="66" y="28"/>
                </a:cxn>
                <a:cxn ang="0">
                  <a:pos x="68" y="31"/>
                </a:cxn>
                <a:cxn ang="0">
                  <a:pos x="68" y="36"/>
                </a:cxn>
                <a:cxn ang="0">
                  <a:pos x="73" y="36"/>
                </a:cxn>
                <a:cxn ang="0">
                  <a:pos x="75" y="39"/>
                </a:cxn>
                <a:cxn ang="0">
                  <a:pos x="73" y="43"/>
                </a:cxn>
                <a:cxn ang="0">
                  <a:pos x="78" y="50"/>
                </a:cxn>
                <a:cxn ang="0">
                  <a:pos x="80" y="57"/>
                </a:cxn>
                <a:cxn ang="0">
                  <a:pos x="82" y="58"/>
                </a:cxn>
                <a:cxn ang="0">
                  <a:pos x="88" y="63"/>
                </a:cxn>
                <a:cxn ang="0">
                  <a:pos x="95" y="67"/>
                </a:cxn>
                <a:cxn ang="0">
                  <a:pos x="95" y="70"/>
                </a:cxn>
                <a:cxn ang="0">
                  <a:pos x="95" y="75"/>
                </a:cxn>
                <a:cxn ang="0">
                  <a:pos x="97" y="77"/>
                </a:cxn>
                <a:cxn ang="0">
                  <a:pos x="100" y="79"/>
                </a:cxn>
                <a:cxn ang="0">
                  <a:pos x="102" y="80"/>
                </a:cxn>
              </a:cxnLst>
              <a:rect l="0" t="0" r="r" b="b"/>
              <a:pathLst>
                <a:path w="102" h="80">
                  <a:moveTo>
                    <a:pt x="102" y="80"/>
                  </a:moveTo>
                  <a:lnTo>
                    <a:pt x="0" y="51"/>
                  </a:lnTo>
                  <a:lnTo>
                    <a:pt x="1" y="46"/>
                  </a:lnTo>
                  <a:lnTo>
                    <a:pt x="10" y="16"/>
                  </a:lnTo>
                  <a:lnTo>
                    <a:pt x="6" y="14"/>
                  </a:lnTo>
                  <a:lnTo>
                    <a:pt x="10" y="0"/>
                  </a:lnTo>
                  <a:lnTo>
                    <a:pt x="24" y="5"/>
                  </a:lnTo>
                  <a:lnTo>
                    <a:pt x="24" y="2"/>
                  </a:lnTo>
                  <a:lnTo>
                    <a:pt x="30" y="2"/>
                  </a:lnTo>
                  <a:lnTo>
                    <a:pt x="39" y="14"/>
                  </a:lnTo>
                  <a:lnTo>
                    <a:pt x="58" y="7"/>
                  </a:lnTo>
                  <a:lnTo>
                    <a:pt x="63" y="16"/>
                  </a:lnTo>
                  <a:lnTo>
                    <a:pt x="66" y="14"/>
                  </a:lnTo>
                  <a:lnTo>
                    <a:pt x="65" y="17"/>
                  </a:lnTo>
                  <a:lnTo>
                    <a:pt x="65" y="21"/>
                  </a:lnTo>
                  <a:lnTo>
                    <a:pt x="66" y="28"/>
                  </a:lnTo>
                  <a:lnTo>
                    <a:pt x="68" y="31"/>
                  </a:lnTo>
                  <a:lnTo>
                    <a:pt x="68" y="36"/>
                  </a:lnTo>
                  <a:lnTo>
                    <a:pt x="73" y="36"/>
                  </a:lnTo>
                  <a:lnTo>
                    <a:pt x="75" y="39"/>
                  </a:lnTo>
                  <a:lnTo>
                    <a:pt x="73" y="43"/>
                  </a:lnTo>
                  <a:lnTo>
                    <a:pt x="78" y="50"/>
                  </a:lnTo>
                  <a:lnTo>
                    <a:pt x="80" y="57"/>
                  </a:lnTo>
                  <a:lnTo>
                    <a:pt x="82" y="58"/>
                  </a:lnTo>
                  <a:lnTo>
                    <a:pt x="88" y="63"/>
                  </a:lnTo>
                  <a:lnTo>
                    <a:pt x="95" y="67"/>
                  </a:lnTo>
                  <a:lnTo>
                    <a:pt x="95" y="70"/>
                  </a:lnTo>
                  <a:lnTo>
                    <a:pt x="95" y="75"/>
                  </a:lnTo>
                  <a:lnTo>
                    <a:pt x="97" y="77"/>
                  </a:lnTo>
                  <a:lnTo>
                    <a:pt x="100" y="79"/>
                  </a:lnTo>
                  <a:lnTo>
                    <a:pt x="102" y="8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52" name="Freeform 2084"/>
            <p:cNvSpPr>
              <a:spLocks/>
            </p:cNvSpPr>
            <p:nvPr/>
          </p:nvSpPr>
          <p:spPr bwMode="auto">
            <a:xfrm>
              <a:off x="1446" y="1696"/>
              <a:ext cx="38" cy="41"/>
            </a:xfrm>
            <a:custGeom>
              <a:avLst/>
              <a:gdLst/>
              <a:ahLst/>
              <a:cxnLst>
                <a:cxn ang="0">
                  <a:pos x="20" y="0"/>
                </a:cxn>
                <a:cxn ang="0">
                  <a:pos x="27" y="2"/>
                </a:cxn>
                <a:cxn ang="0">
                  <a:pos x="27" y="11"/>
                </a:cxn>
                <a:cxn ang="0">
                  <a:pos x="34" y="11"/>
                </a:cxn>
                <a:cxn ang="0">
                  <a:pos x="41" y="19"/>
                </a:cxn>
                <a:cxn ang="0">
                  <a:pos x="41" y="21"/>
                </a:cxn>
                <a:cxn ang="0">
                  <a:pos x="82" y="29"/>
                </a:cxn>
                <a:cxn ang="0">
                  <a:pos x="82" y="31"/>
                </a:cxn>
                <a:cxn ang="0">
                  <a:pos x="95" y="34"/>
                </a:cxn>
                <a:cxn ang="0">
                  <a:pos x="92" y="50"/>
                </a:cxn>
                <a:cxn ang="0">
                  <a:pos x="82" y="98"/>
                </a:cxn>
                <a:cxn ang="0">
                  <a:pos x="66" y="94"/>
                </a:cxn>
                <a:cxn ang="0">
                  <a:pos x="49" y="91"/>
                </a:cxn>
                <a:cxn ang="0">
                  <a:pos x="39" y="96"/>
                </a:cxn>
                <a:cxn ang="0">
                  <a:pos x="37" y="103"/>
                </a:cxn>
                <a:cxn ang="0">
                  <a:pos x="0" y="94"/>
                </a:cxn>
                <a:cxn ang="0">
                  <a:pos x="20" y="0"/>
                </a:cxn>
              </a:cxnLst>
              <a:rect l="0" t="0" r="r" b="b"/>
              <a:pathLst>
                <a:path w="95" h="103">
                  <a:moveTo>
                    <a:pt x="20" y="0"/>
                  </a:moveTo>
                  <a:lnTo>
                    <a:pt x="27" y="2"/>
                  </a:lnTo>
                  <a:lnTo>
                    <a:pt x="27" y="11"/>
                  </a:lnTo>
                  <a:lnTo>
                    <a:pt x="34" y="11"/>
                  </a:lnTo>
                  <a:lnTo>
                    <a:pt x="41" y="19"/>
                  </a:lnTo>
                  <a:lnTo>
                    <a:pt x="41" y="21"/>
                  </a:lnTo>
                  <a:lnTo>
                    <a:pt x="82" y="29"/>
                  </a:lnTo>
                  <a:lnTo>
                    <a:pt x="82" y="31"/>
                  </a:lnTo>
                  <a:lnTo>
                    <a:pt x="95" y="34"/>
                  </a:lnTo>
                  <a:lnTo>
                    <a:pt x="92" y="50"/>
                  </a:lnTo>
                  <a:lnTo>
                    <a:pt x="82" y="98"/>
                  </a:lnTo>
                  <a:lnTo>
                    <a:pt x="66" y="94"/>
                  </a:lnTo>
                  <a:lnTo>
                    <a:pt x="49" y="91"/>
                  </a:lnTo>
                  <a:lnTo>
                    <a:pt x="39" y="96"/>
                  </a:lnTo>
                  <a:lnTo>
                    <a:pt x="37" y="103"/>
                  </a:lnTo>
                  <a:lnTo>
                    <a:pt x="0" y="94"/>
                  </a:lnTo>
                  <a:lnTo>
                    <a:pt x="20"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53" name="Freeform 2085"/>
            <p:cNvSpPr>
              <a:spLocks/>
            </p:cNvSpPr>
            <p:nvPr/>
          </p:nvSpPr>
          <p:spPr bwMode="auto">
            <a:xfrm>
              <a:off x="1239" y="1651"/>
              <a:ext cx="83" cy="84"/>
            </a:xfrm>
            <a:custGeom>
              <a:avLst/>
              <a:gdLst/>
              <a:ahLst/>
              <a:cxnLst>
                <a:cxn ang="0">
                  <a:pos x="16" y="104"/>
                </a:cxn>
                <a:cxn ang="0">
                  <a:pos x="28" y="108"/>
                </a:cxn>
                <a:cxn ang="0">
                  <a:pos x="31" y="104"/>
                </a:cxn>
                <a:cxn ang="0">
                  <a:pos x="29" y="86"/>
                </a:cxn>
                <a:cxn ang="0">
                  <a:pos x="34" y="81"/>
                </a:cxn>
                <a:cxn ang="0">
                  <a:pos x="34" y="79"/>
                </a:cxn>
                <a:cxn ang="0">
                  <a:pos x="36" y="75"/>
                </a:cxn>
                <a:cxn ang="0">
                  <a:pos x="38" y="74"/>
                </a:cxn>
                <a:cxn ang="0">
                  <a:pos x="40" y="69"/>
                </a:cxn>
                <a:cxn ang="0">
                  <a:pos x="40" y="63"/>
                </a:cxn>
                <a:cxn ang="0">
                  <a:pos x="43" y="60"/>
                </a:cxn>
                <a:cxn ang="0">
                  <a:pos x="45" y="60"/>
                </a:cxn>
                <a:cxn ang="0">
                  <a:pos x="46" y="57"/>
                </a:cxn>
                <a:cxn ang="0">
                  <a:pos x="46" y="55"/>
                </a:cxn>
                <a:cxn ang="0">
                  <a:pos x="41" y="51"/>
                </a:cxn>
                <a:cxn ang="0">
                  <a:pos x="41" y="43"/>
                </a:cxn>
                <a:cxn ang="0">
                  <a:pos x="41" y="41"/>
                </a:cxn>
                <a:cxn ang="0">
                  <a:pos x="40" y="34"/>
                </a:cxn>
                <a:cxn ang="0">
                  <a:pos x="38" y="33"/>
                </a:cxn>
                <a:cxn ang="0">
                  <a:pos x="38" y="26"/>
                </a:cxn>
                <a:cxn ang="0">
                  <a:pos x="40" y="22"/>
                </a:cxn>
                <a:cxn ang="0">
                  <a:pos x="46" y="21"/>
                </a:cxn>
                <a:cxn ang="0">
                  <a:pos x="48" y="14"/>
                </a:cxn>
                <a:cxn ang="0">
                  <a:pos x="50" y="12"/>
                </a:cxn>
                <a:cxn ang="0">
                  <a:pos x="55" y="11"/>
                </a:cxn>
                <a:cxn ang="0">
                  <a:pos x="57" y="5"/>
                </a:cxn>
                <a:cxn ang="0">
                  <a:pos x="60" y="2"/>
                </a:cxn>
                <a:cxn ang="0">
                  <a:pos x="60" y="0"/>
                </a:cxn>
                <a:cxn ang="0">
                  <a:pos x="63" y="0"/>
                </a:cxn>
                <a:cxn ang="0">
                  <a:pos x="67" y="2"/>
                </a:cxn>
                <a:cxn ang="0">
                  <a:pos x="72" y="0"/>
                </a:cxn>
                <a:cxn ang="0">
                  <a:pos x="82" y="11"/>
                </a:cxn>
                <a:cxn ang="0">
                  <a:pos x="87" y="22"/>
                </a:cxn>
                <a:cxn ang="0">
                  <a:pos x="87" y="26"/>
                </a:cxn>
                <a:cxn ang="0">
                  <a:pos x="89" y="31"/>
                </a:cxn>
                <a:cxn ang="0">
                  <a:pos x="91" y="36"/>
                </a:cxn>
                <a:cxn ang="0">
                  <a:pos x="135" y="48"/>
                </a:cxn>
                <a:cxn ang="0">
                  <a:pos x="133" y="62"/>
                </a:cxn>
                <a:cxn ang="0">
                  <a:pos x="145" y="65"/>
                </a:cxn>
                <a:cxn ang="0">
                  <a:pos x="142" y="79"/>
                </a:cxn>
                <a:cxn ang="0">
                  <a:pos x="200" y="94"/>
                </a:cxn>
                <a:cxn ang="0">
                  <a:pos x="200" y="98"/>
                </a:cxn>
                <a:cxn ang="0">
                  <a:pos x="202" y="108"/>
                </a:cxn>
                <a:cxn ang="0">
                  <a:pos x="207" y="115"/>
                </a:cxn>
                <a:cxn ang="0">
                  <a:pos x="203" y="125"/>
                </a:cxn>
                <a:cxn ang="0">
                  <a:pos x="203" y="125"/>
                </a:cxn>
                <a:cxn ang="0">
                  <a:pos x="190" y="181"/>
                </a:cxn>
                <a:cxn ang="0">
                  <a:pos x="191" y="181"/>
                </a:cxn>
                <a:cxn ang="0">
                  <a:pos x="183" y="209"/>
                </a:cxn>
                <a:cxn ang="0">
                  <a:pos x="0" y="159"/>
                </a:cxn>
                <a:cxn ang="0">
                  <a:pos x="16" y="104"/>
                </a:cxn>
              </a:cxnLst>
              <a:rect l="0" t="0" r="r" b="b"/>
              <a:pathLst>
                <a:path w="207" h="209">
                  <a:moveTo>
                    <a:pt x="16" y="104"/>
                  </a:moveTo>
                  <a:lnTo>
                    <a:pt x="28" y="108"/>
                  </a:lnTo>
                  <a:lnTo>
                    <a:pt x="31" y="104"/>
                  </a:lnTo>
                  <a:lnTo>
                    <a:pt x="29" y="86"/>
                  </a:lnTo>
                  <a:lnTo>
                    <a:pt x="34" y="81"/>
                  </a:lnTo>
                  <a:lnTo>
                    <a:pt x="34" y="79"/>
                  </a:lnTo>
                  <a:lnTo>
                    <a:pt x="36" y="75"/>
                  </a:lnTo>
                  <a:lnTo>
                    <a:pt x="38" y="74"/>
                  </a:lnTo>
                  <a:lnTo>
                    <a:pt x="40" y="69"/>
                  </a:lnTo>
                  <a:lnTo>
                    <a:pt x="40" y="63"/>
                  </a:lnTo>
                  <a:lnTo>
                    <a:pt x="43" y="60"/>
                  </a:lnTo>
                  <a:lnTo>
                    <a:pt x="45" y="60"/>
                  </a:lnTo>
                  <a:lnTo>
                    <a:pt x="46" y="57"/>
                  </a:lnTo>
                  <a:lnTo>
                    <a:pt x="46" y="55"/>
                  </a:lnTo>
                  <a:lnTo>
                    <a:pt x="41" y="51"/>
                  </a:lnTo>
                  <a:lnTo>
                    <a:pt x="41" y="43"/>
                  </a:lnTo>
                  <a:lnTo>
                    <a:pt x="41" y="41"/>
                  </a:lnTo>
                  <a:lnTo>
                    <a:pt x="40" y="34"/>
                  </a:lnTo>
                  <a:lnTo>
                    <a:pt x="38" y="33"/>
                  </a:lnTo>
                  <a:lnTo>
                    <a:pt x="38" y="26"/>
                  </a:lnTo>
                  <a:lnTo>
                    <a:pt x="40" y="22"/>
                  </a:lnTo>
                  <a:lnTo>
                    <a:pt x="46" y="21"/>
                  </a:lnTo>
                  <a:lnTo>
                    <a:pt x="48" y="14"/>
                  </a:lnTo>
                  <a:lnTo>
                    <a:pt x="50" y="12"/>
                  </a:lnTo>
                  <a:lnTo>
                    <a:pt x="55" y="11"/>
                  </a:lnTo>
                  <a:lnTo>
                    <a:pt x="57" y="5"/>
                  </a:lnTo>
                  <a:lnTo>
                    <a:pt x="60" y="2"/>
                  </a:lnTo>
                  <a:lnTo>
                    <a:pt x="60" y="0"/>
                  </a:lnTo>
                  <a:lnTo>
                    <a:pt x="63" y="0"/>
                  </a:lnTo>
                  <a:lnTo>
                    <a:pt x="67" y="2"/>
                  </a:lnTo>
                  <a:lnTo>
                    <a:pt x="72" y="0"/>
                  </a:lnTo>
                  <a:lnTo>
                    <a:pt x="82" y="11"/>
                  </a:lnTo>
                  <a:lnTo>
                    <a:pt x="87" y="22"/>
                  </a:lnTo>
                  <a:lnTo>
                    <a:pt x="87" y="26"/>
                  </a:lnTo>
                  <a:lnTo>
                    <a:pt x="89" y="31"/>
                  </a:lnTo>
                  <a:lnTo>
                    <a:pt x="91" y="36"/>
                  </a:lnTo>
                  <a:lnTo>
                    <a:pt x="135" y="48"/>
                  </a:lnTo>
                  <a:lnTo>
                    <a:pt x="133" y="62"/>
                  </a:lnTo>
                  <a:lnTo>
                    <a:pt x="145" y="65"/>
                  </a:lnTo>
                  <a:lnTo>
                    <a:pt x="142" y="79"/>
                  </a:lnTo>
                  <a:lnTo>
                    <a:pt x="200" y="94"/>
                  </a:lnTo>
                  <a:lnTo>
                    <a:pt x="200" y="98"/>
                  </a:lnTo>
                  <a:lnTo>
                    <a:pt x="202" y="108"/>
                  </a:lnTo>
                  <a:lnTo>
                    <a:pt x="207" y="115"/>
                  </a:lnTo>
                  <a:lnTo>
                    <a:pt x="203" y="125"/>
                  </a:lnTo>
                  <a:lnTo>
                    <a:pt x="203" y="125"/>
                  </a:lnTo>
                  <a:lnTo>
                    <a:pt x="190" y="181"/>
                  </a:lnTo>
                  <a:lnTo>
                    <a:pt x="191" y="181"/>
                  </a:lnTo>
                  <a:lnTo>
                    <a:pt x="183" y="209"/>
                  </a:lnTo>
                  <a:lnTo>
                    <a:pt x="0" y="159"/>
                  </a:lnTo>
                  <a:lnTo>
                    <a:pt x="16" y="10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54" name="Freeform 2086"/>
            <p:cNvSpPr>
              <a:spLocks/>
            </p:cNvSpPr>
            <p:nvPr/>
          </p:nvSpPr>
          <p:spPr bwMode="auto">
            <a:xfrm>
              <a:off x="1471" y="1716"/>
              <a:ext cx="85" cy="47"/>
            </a:xfrm>
            <a:custGeom>
              <a:avLst/>
              <a:gdLst/>
              <a:ahLst/>
              <a:cxnLst>
                <a:cxn ang="0">
                  <a:pos x="3" y="44"/>
                </a:cxn>
                <a:cxn ang="0">
                  <a:pos x="19" y="48"/>
                </a:cxn>
                <a:cxn ang="0">
                  <a:pos x="29" y="0"/>
                </a:cxn>
                <a:cxn ang="0">
                  <a:pos x="181" y="31"/>
                </a:cxn>
                <a:cxn ang="0">
                  <a:pos x="184" y="34"/>
                </a:cxn>
                <a:cxn ang="0">
                  <a:pos x="183" y="36"/>
                </a:cxn>
                <a:cxn ang="0">
                  <a:pos x="181" y="42"/>
                </a:cxn>
                <a:cxn ang="0">
                  <a:pos x="184" y="53"/>
                </a:cxn>
                <a:cxn ang="0">
                  <a:pos x="188" y="53"/>
                </a:cxn>
                <a:cxn ang="0">
                  <a:pos x="189" y="58"/>
                </a:cxn>
                <a:cxn ang="0">
                  <a:pos x="195" y="60"/>
                </a:cxn>
                <a:cxn ang="0">
                  <a:pos x="196" y="61"/>
                </a:cxn>
                <a:cxn ang="0">
                  <a:pos x="195" y="70"/>
                </a:cxn>
                <a:cxn ang="0">
                  <a:pos x="198" y="72"/>
                </a:cxn>
                <a:cxn ang="0">
                  <a:pos x="205" y="66"/>
                </a:cxn>
                <a:cxn ang="0">
                  <a:pos x="206" y="68"/>
                </a:cxn>
                <a:cxn ang="0">
                  <a:pos x="212" y="77"/>
                </a:cxn>
                <a:cxn ang="0">
                  <a:pos x="208" y="78"/>
                </a:cxn>
                <a:cxn ang="0">
                  <a:pos x="208" y="80"/>
                </a:cxn>
                <a:cxn ang="0">
                  <a:pos x="212" y="85"/>
                </a:cxn>
                <a:cxn ang="0">
                  <a:pos x="208" y="87"/>
                </a:cxn>
                <a:cxn ang="0">
                  <a:pos x="90" y="89"/>
                </a:cxn>
                <a:cxn ang="0">
                  <a:pos x="87" y="97"/>
                </a:cxn>
                <a:cxn ang="0">
                  <a:pos x="77" y="102"/>
                </a:cxn>
                <a:cxn ang="0">
                  <a:pos x="75" y="107"/>
                </a:cxn>
                <a:cxn ang="0">
                  <a:pos x="70" y="116"/>
                </a:cxn>
                <a:cxn ang="0">
                  <a:pos x="66" y="118"/>
                </a:cxn>
                <a:cxn ang="0">
                  <a:pos x="63" y="118"/>
                </a:cxn>
                <a:cxn ang="0">
                  <a:pos x="56" y="112"/>
                </a:cxn>
                <a:cxn ang="0">
                  <a:pos x="48" y="109"/>
                </a:cxn>
                <a:cxn ang="0">
                  <a:pos x="44" y="107"/>
                </a:cxn>
                <a:cxn ang="0">
                  <a:pos x="39" y="97"/>
                </a:cxn>
                <a:cxn ang="0">
                  <a:pos x="32" y="95"/>
                </a:cxn>
                <a:cxn ang="0">
                  <a:pos x="27" y="92"/>
                </a:cxn>
                <a:cxn ang="0">
                  <a:pos x="27" y="85"/>
                </a:cxn>
                <a:cxn ang="0">
                  <a:pos x="14" y="82"/>
                </a:cxn>
                <a:cxn ang="0">
                  <a:pos x="14" y="77"/>
                </a:cxn>
                <a:cxn ang="0">
                  <a:pos x="8" y="72"/>
                </a:cxn>
                <a:cxn ang="0">
                  <a:pos x="10" y="66"/>
                </a:cxn>
                <a:cxn ang="0">
                  <a:pos x="0" y="65"/>
                </a:cxn>
                <a:cxn ang="0">
                  <a:pos x="3" y="44"/>
                </a:cxn>
              </a:cxnLst>
              <a:rect l="0" t="0" r="r" b="b"/>
              <a:pathLst>
                <a:path w="212" h="118">
                  <a:moveTo>
                    <a:pt x="3" y="44"/>
                  </a:moveTo>
                  <a:lnTo>
                    <a:pt x="19" y="48"/>
                  </a:lnTo>
                  <a:lnTo>
                    <a:pt x="29" y="0"/>
                  </a:lnTo>
                  <a:lnTo>
                    <a:pt x="181" y="31"/>
                  </a:lnTo>
                  <a:lnTo>
                    <a:pt x="184" y="34"/>
                  </a:lnTo>
                  <a:lnTo>
                    <a:pt x="183" y="36"/>
                  </a:lnTo>
                  <a:lnTo>
                    <a:pt x="181" y="42"/>
                  </a:lnTo>
                  <a:lnTo>
                    <a:pt x="184" y="53"/>
                  </a:lnTo>
                  <a:lnTo>
                    <a:pt x="188" y="53"/>
                  </a:lnTo>
                  <a:lnTo>
                    <a:pt x="189" y="58"/>
                  </a:lnTo>
                  <a:lnTo>
                    <a:pt x="195" y="60"/>
                  </a:lnTo>
                  <a:lnTo>
                    <a:pt x="196" y="61"/>
                  </a:lnTo>
                  <a:lnTo>
                    <a:pt x="195" y="70"/>
                  </a:lnTo>
                  <a:lnTo>
                    <a:pt x="198" y="72"/>
                  </a:lnTo>
                  <a:lnTo>
                    <a:pt x="205" y="66"/>
                  </a:lnTo>
                  <a:lnTo>
                    <a:pt x="206" y="68"/>
                  </a:lnTo>
                  <a:lnTo>
                    <a:pt x="212" y="77"/>
                  </a:lnTo>
                  <a:lnTo>
                    <a:pt x="208" y="78"/>
                  </a:lnTo>
                  <a:lnTo>
                    <a:pt x="208" y="80"/>
                  </a:lnTo>
                  <a:lnTo>
                    <a:pt x="212" y="85"/>
                  </a:lnTo>
                  <a:lnTo>
                    <a:pt x="208" y="87"/>
                  </a:lnTo>
                  <a:lnTo>
                    <a:pt x="90" y="89"/>
                  </a:lnTo>
                  <a:lnTo>
                    <a:pt x="87" y="97"/>
                  </a:lnTo>
                  <a:lnTo>
                    <a:pt x="77" y="102"/>
                  </a:lnTo>
                  <a:lnTo>
                    <a:pt x="75" y="107"/>
                  </a:lnTo>
                  <a:lnTo>
                    <a:pt x="70" y="116"/>
                  </a:lnTo>
                  <a:lnTo>
                    <a:pt x="66" y="118"/>
                  </a:lnTo>
                  <a:lnTo>
                    <a:pt x="63" y="118"/>
                  </a:lnTo>
                  <a:lnTo>
                    <a:pt x="56" y="112"/>
                  </a:lnTo>
                  <a:lnTo>
                    <a:pt x="48" y="109"/>
                  </a:lnTo>
                  <a:lnTo>
                    <a:pt x="44" y="107"/>
                  </a:lnTo>
                  <a:lnTo>
                    <a:pt x="39" y="97"/>
                  </a:lnTo>
                  <a:lnTo>
                    <a:pt x="32" y="95"/>
                  </a:lnTo>
                  <a:lnTo>
                    <a:pt x="27" y="92"/>
                  </a:lnTo>
                  <a:lnTo>
                    <a:pt x="27" y="85"/>
                  </a:lnTo>
                  <a:lnTo>
                    <a:pt x="14" y="82"/>
                  </a:lnTo>
                  <a:lnTo>
                    <a:pt x="14" y="77"/>
                  </a:lnTo>
                  <a:lnTo>
                    <a:pt x="8" y="72"/>
                  </a:lnTo>
                  <a:lnTo>
                    <a:pt x="10" y="66"/>
                  </a:lnTo>
                  <a:lnTo>
                    <a:pt x="0" y="65"/>
                  </a:lnTo>
                  <a:lnTo>
                    <a:pt x="3" y="4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55" name="Freeform 2087"/>
            <p:cNvSpPr>
              <a:spLocks/>
            </p:cNvSpPr>
            <p:nvPr/>
          </p:nvSpPr>
          <p:spPr bwMode="auto">
            <a:xfrm>
              <a:off x="1130" y="1635"/>
              <a:ext cx="41" cy="37"/>
            </a:xfrm>
            <a:custGeom>
              <a:avLst/>
              <a:gdLst/>
              <a:ahLst/>
              <a:cxnLst>
                <a:cxn ang="0">
                  <a:pos x="83" y="89"/>
                </a:cxn>
                <a:cxn ang="0">
                  <a:pos x="44" y="77"/>
                </a:cxn>
                <a:cxn ang="0">
                  <a:pos x="39" y="91"/>
                </a:cxn>
                <a:cxn ang="0">
                  <a:pos x="20" y="92"/>
                </a:cxn>
                <a:cxn ang="0">
                  <a:pos x="12" y="79"/>
                </a:cxn>
                <a:cxn ang="0">
                  <a:pos x="0" y="82"/>
                </a:cxn>
                <a:cxn ang="0">
                  <a:pos x="18" y="24"/>
                </a:cxn>
                <a:cxn ang="0">
                  <a:pos x="20" y="34"/>
                </a:cxn>
                <a:cxn ang="0">
                  <a:pos x="13" y="67"/>
                </a:cxn>
                <a:cxn ang="0">
                  <a:pos x="32" y="69"/>
                </a:cxn>
                <a:cxn ang="0">
                  <a:pos x="25" y="53"/>
                </a:cxn>
                <a:cxn ang="0">
                  <a:pos x="32" y="50"/>
                </a:cxn>
                <a:cxn ang="0">
                  <a:pos x="30" y="31"/>
                </a:cxn>
                <a:cxn ang="0">
                  <a:pos x="36" y="24"/>
                </a:cxn>
                <a:cxn ang="0">
                  <a:pos x="48" y="19"/>
                </a:cxn>
                <a:cxn ang="0">
                  <a:pos x="42" y="14"/>
                </a:cxn>
                <a:cxn ang="0">
                  <a:pos x="25" y="14"/>
                </a:cxn>
                <a:cxn ang="0">
                  <a:pos x="20" y="9"/>
                </a:cxn>
                <a:cxn ang="0">
                  <a:pos x="22" y="0"/>
                </a:cxn>
                <a:cxn ang="0">
                  <a:pos x="102" y="22"/>
                </a:cxn>
                <a:cxn ang="0">
                  <a:pos x="83" y="89"/>
                </a:cxn>
              </a:cxnLst>
              <a:rect l="0" t="0" r="r" b="b"/>
              <a:pathLst>
                <a:path w="102" h="92">
                  <a:moveTo>
                    <a:pt x="83" y="89"/>
                  </a:moveTo>
                  <a:lnTo>
                    <a:pt x="44" y="77"/>
                  </a:lnTo>
                  <a:lnTo>
                    <a:pt x="39" y="91"/>
                  </a:lnTo>
                  <a:lnTo>
                    <a:pt x="20" y="92"/>
                  </a:lnTo>
                  <a:lnTo>
                    <a:pt x="12" y="79"/>
                  </a:lnTo>
                  <a:lnTo>
                    <a:pt x="0" y="82"/>
                  </a:lnTo>
                  <a:lnTo>
                    <a:pt x="18" y="24"/>
                  </a:lnTo>
                  <a:lnTo>
                    <a:pt x="20" y="34"/>
                  </a:lnTo>
                  <a:lnTo>
                    <a:pt x="13" y="67"/>
                  </a:lnTo>
                  <a:lnTo>
                    <a:pt x="32" y="69"/>
                  </a:lnTo>
                  <a:lnTo>
                    <a:pt x="25" y="53"/>
                  </a:lnTo>
                  <a:lnTo>
                    <a:pt x="32" y="50"/>
                  </a:lnTo>
                  <a:lnTo>
                    <a:pt x="30" y="31"/>
                  </a:lnTo>
                  <a:lnTo>
                    <a:pt x="36" y="24"/>
                  </a:lnTo>
                  <a:lnTo>
                    <a:pt x="48" y="19"/>
                  </a:lnTo>
                  <a:lnTo>
                    <a:pt x="42" y="14"/>
                  </a:lnTo>
                  <a:lnTo>
                    <a:pt x="25" y="14"/>
                  </a:lnTo>
                  <a:lnTo>
                    <a:pt x="20" y="9"/>
                  </a:lnTo>
                  <a:lnTo>
                    <a:pt x="22" y="0"/>
                  </a:lnTo>
                  <a:lnTo>
                    <a:pt x="102" y="22"/>
                  </a:lnTo>
                  <a:lnTo>
                    <a:pt x="83" y="8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56" name="Freeform 2088"/>
            <p:cNvSpPr>
              <a:spLocks/>
            </p:cNvSpPr>
            <p:nvPr/>
          </p:nvSpPr>
          <p:spPr bwMode="auto">
            <a:xfrm>
              <a:off x="1164" y="1644"/>
              <a:ext cx="93" cy="50"/>
            </a:xfrm>
            <a:custGeom>
              <a:avLst/>
              <a:gdLst/>
              <a:ahLst/>
              <a:cxnLst>
                <a:cxn ang="0">
                  <a:pos x="19" y="0"/>
                </a:cxn>
                <a:cxn ang="0">
                  <a:pos x="41" y="7"/>
                </a:cxn>
                <a:cxn ang="0">
                  <a:pos x="40" y="12"/>
                </a:cxn>
                <a:cxn ang="0">
                  <a:pos x="142" y="41"/>
                </a:cxn>
                <a:cxn ang="0">
                  <a:pos x="154" y="48"/>
                </a:cxn>
                <a:cxn ang="0">
                  <a:pos x="171" y="52"/>
                </a:cxn>
                <a:cxn ang="0">
                  <a:pos x="183" y="59"/>
                </a:cxn>
                <a:cxn ang="0">
                  <a:pos x="195" y="53"/>
                </a:cxn>
                <a:cxn ang="0">
                  <a:pos x="229" y="62"/>
                </a:cxn>
                <a:cxn ang="0">
                  <a:pos x="229" y="70"/>
                </a:cxn>
                <a:cxn ang="0">
                  <a:pos x="234" y="74"/>
                </a:cxn>
                <a:cxn ang="0">
                  <a:pos x="234" y="76"/>
                </a:cxn>
                <a:cxn ang="0">
                  <a:pos x="233" y="79"/>
                </a:cxn>
                <a:cxn ang="0">
                  <a:pos x="231" y="79"/>
                </a:cxn>
                <a:cxn ang="0">
                  <a:pos x="228" y="82"/>
                </a:cxn>
                <a:cxn ang="0">
                  <a:pos x="228" y="88"/>
                </a:cxn>
                <a:cxn ang="0">
                  <a:pos x="226" y="93"/>
                </a:cxn>
                <a:cxn ang="0">
                  <a:pos x="224" y="94"/>
                </a:cxn>
                <a:cxn ang="0">
                  <a:pos x="222" y="98"/>
                </a:cxn>
                <a:cxn ang="0">
                  <a:pos x="222" y="100"/>
                </a:cxn>
                <a:cxn ang="0">
                  <a:pos x="217" y="105"/>
                </a:cxn>
                <a:cxn ang="0">
                  <a:pos x="219" y="123"/>
                </a:cxn>
                <a:cxn ang="0">
                  <a:pos x="216" y="127"/>
                </a:cxn>
                <a:cxn ang="0">
                  <a:pos x="204" y="123"/>
                </a:cxn>
                <a:cxn ang="0">
                  <a:pos x="123" y="101"/>
                </a:cxn>
                <a:cxn ang="0">
                  <a:pos x="16" y="72"/>
                </a:cxn>
                <a:cxn ang="0">
                  <a:pos x="0" y="67"/>
                </a:cxn>
                <a:cxn ang="0">
                  <a:pos x="19" y="0"/>
                </a:cxn>
              </a:cxnLst>
              <a:rect l="0" t="0" r="r" b="b"/>
              <a:pathLst>
                <a:path w="234" h="127">
                  <a:moveTo>
                    <a:pt x="19" y="0"/>
                  </a:moveTo>
                  <a:lnTo>
                    <a:pt x="41" y="7"/>
                  </a:lnTo>
                  <a:lnTo>
                    <a:pt x="40" y="12"/>
                  </a:lnTo>
                  <a:lnTo>
                    <a:pt x="142" y="41"/>
                  </a:lnTo>
                  <a:lnTo>
                    <a:pt x="154" y="48"/>
                  </a:lnTo>
                  <a:lnTo>
                    <a:pt x="171" y="52"/>
                  </a:lnTo>
                  <a:lnTo>
                    <a:pt x="183" y="59"/>
                  </a:lnTo>
                  <a:lnTo>
                    <a:pt x="195" y="53"/>
                  </a:lnTo>
                  <a:lnTo>
                    <a:pt x="229" y="62"/>
                  </a:lnTo>
                  <a:lnTo>
                    <a:pt x="229" y="70"/>
                  </a:lnTo>
                  <a:lnTo>
                    <a:pt x="234" y="74"/>
                  </a:lnTo>
                  <a:lnTo>
                    <a:pt x="234" y="76"/>
                  </a:lnTo>
                  <a:lnTo>
                    <a:pt x="233" y="79"/>
                  </a:lnTo>
                  <a:lnTo>
                    <a:pt x="231" y="79"/>
                  </a:lnTo>
                  <a:lnTo>
                    <a:pt x="228" y="82"/>
                  </a:lnTo>
                  <a:lnTo>
                    <a:pt x="228" y="88"/>
                  </a:lnTo>
                  <a:lnTo>
                    <a:pt x="226" y="93"/>
                  </a:lnTo>
                  <a:lnTo>
                    <a:pt x="224" y="94"/>
                  </a:lnTo>
                  <a:lnTo>
                    <a:pt x="222" y="98"/>
                  </a:lnTo>
                  <a:lnTo>
                    <a:pt x="222" y="100"/>
                  </a:lnTo>
                  <a:lnTo>
                    <a:pt x="217" y="105"/>
                  </a:lnTo>
                  <a:lnTo>
                    <a:pt x="219" y="123"/>
                  </a:lnTo>
                  <a:lnTo>
                    <a:pt x="216" y="127"/>
                  </a:lnTo>
                  <a:lnTo>
                    <a:pt x="204" y="123"/>
                  </a:lnTo>
                  <a:lnTo>
                    <a:pt x="123" y="101"/>
                  </a:lnTo>
                  <a:lnTo>
                    <a:pt x="16" y="72"/>
                  </a:lnTo>
                  <a:lnTo>
                    <a:pt x="0" y="67"/>
                  </a:lnTo>
                  <a:lnTo>
                    <a:pt x="19"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57" name="Freeform 2089"/>
            <p:cNvSpPr>
              <a:spLocks/>
            </p:cNvSpPr>
            <p:nvPr/>
          </p:nvSpPr>
          <p:spPr bwMode="auto">
            <a:xfrm>
              <a:off x="1443" y="1750"/>
              <a:ext cx="125" cy="92"/>
            </a:xfrm>
            <a:custGeom>
              <a:avLst/>
              <a:gdLst/>
              <a:ahLst/>
              <a:cxnLst>
                <a:cxn ang="0">
                  <a:pos x="80" y="198"/>
                </a:cxn>
                <a:cxn ang="0">
                  <a:pos x="60" y="208"/>
                </a:cxn>
                <a:cxn ang="0">
                  <a:pos x="41" y="203"/>
                </a:cxn>
                <a:cxn ang="0">
                  <a:pos x="41" y="181"/>
                </a:cxn>
                <a:cxn ang="0">
                  <a:pos x="22" y="144"/>
                </a:cxn>
                <a:cxn ang="0">
                  <a:pos x="37" y="121"/>
                </a:cxn>
                <a:cxn ang="0">
                  <a:pos x="32" y="97"/>
                </a:cxn>
                <a:cxn ang="0">
                  <a:pos x="10" y="80"/>
                </a:cxn>
                <a:cxn ang="0">
                  <a:pos x="17" y="70"/>
                </a:cxn>
                <a:cxn ang="0">
                  <a:pos x="31" y="57"/>
                </a:cxn>
                <a:cxn ang="0">
                  <a:pos x="36" y="50"/>
                </a:cxn>
                <a:cxn ang="0">
                  <a:pos x="46" y="57"/>
                </a:cxn>
                <a:cxn ang="0">
                  <a:pos x="54" y="39"/>
                </a:cxn>
                <a:cxn ang="0">
                  <a:pos x="68" y="33"/>
                </a:cxn>
                <a:cxn ang="0">
                  <a:pos x="80" y="36"/>
                </a:cxn>
                <a:cxn ang="0">
                  <a:pos x="95" y="34"/>
                </a:cxn>
                <a:cxn ang="0">
                  <a:pos x="111" y="34"/>
                </a:cxn>
                <a:cxn ang="0">
                  <a:pos x="102" y="10"/>
                </a:cxn>
                <a:cxn ang="0">
                  <a:pos x="118" y="24"/>
                </a:cxn>
                <a:cxn ang="0">
                  <a:pos x="136" y="33"/>
                </a:cxn>
                <a:cxn ang="0">
                  <a:pos x="147" y="17"/>
                </a:cxn>
                <a:cxn ang="0">
                  <a:pos x="278" y="2"/>
                </a:cxn>
                <a:cxn ang="0">
                  <a:pos x="295" y="5"/>
                </a:cxn>
                <a:cxn ang="0">
                  <a:pos x="312" y="4"/>
                </a:cxn>
                <a:cxn ang="0">
                  <a:pos x="307" y="24"/>
                </a:cxn>
                <a:cxn ang="0">
                  <a:pos x="300" y="38"/>
                </a:cxn>
                <a:cxn ang="0">
                  <a:pos x="290" y="60"/>
                </a:cxn>
                <a:cxn ang="0">
                  <a:pos x="287" y="70"/>
                </a:cxn>
                <a:cxn ang="0">
                  <a:pos x="276" y="79"/>
                </a:cxn>
                <a:cxn ang="0">
                  <a:pos x="280" y="87"/>
                </a:cxn>
                <a:cxn ang="0">
                  <a:pos x="275" y="101"/>
                </a:cxn>
                <a:cxn ang="0">
                  <a:pos x="282" y="111"/>
                </a:cxn>
                <a:cxn ang="0">
                  <a:pos x="280" y="121"/>
                </a:cxn>
                <a:cxn ang="0">
                  <a:pos x="275" y="130"/>
                </a:cxn>
                <a:cxn ang="0">
                  <a:pos x="265" y="135"/>
                </a:cxn>
                <a:cxn ang="0">
                  <a:pos x="261" y="149"/>
                </a:cxn>
                <a:cxn ang="0">
                  <a:pos x="261" y="161"/>
                </a:cxn>
                <a:cxn ang="0">
                  <a:pos x="253" y="176"/>
                </a:cxn>
                <a:cxn ang="0">
                  <a:pos x="237" y="188"/>
                </a:cxn>
                <a:cxn ang="0">
                  <a:pos x="225" y="179"/>
                </a:cxn>
                <a:cxn ang="0">
                  <a:pos x="225" y="191"/>
                </a:cxn>
                <a:cxn ang="0">
                  <a:pos x="235" y="212"/>
                </a:cxn>
                <a:cxn ang="0">
                  <a:pos x="225" y="232"/>
                </a:cxn>
              </a:cxnLst>
              <a:rect l="0" t="0" r="r" b="b"/>
              <a:pathLst>
                <a:path w="312" h="232">
                  <a:moveTo>
                    <a:pt x="225" y="232"/>
                  </a:moveTo>
                  <a:lnTo>
                    <a:pt x="80" y="202"/>
                  </a:lnTo>
                  <a:lnTo>
                    <a:pt x="80" y="198"/>
                  </a:lnTo>
                  <a:lnTo>
                    <a:pt x="70" y="205"/>
                  </a:lnTo>
                  <a:lnTo>
                    <a:pt x="61" y="205"/>
                  </a:lnTo>
                  <a:lnTo>
                    <a:pt x="60" y="208"/>
                  </a:lnTo>
                  <a:lnTo>
                    <a:pt x="58" y="212"/>
                  </a:lnTo>
                  <a:lnTo>
                    <a:pt x="39" y="207"/>
                  </a:lnTo>
                  <a:lnTo>
                    <a:pt x="41" y="203"/>
                  </a:lnTo>
                  <a:lnTo>
                    <a:pt x="41" y="191"/>
                  </a:lnTo>
                  <a:lnTo>
                    <a:pt x="44" y="190"/>
                  </a:lnTo>
                  <a:lnTo>
                    <a:pt x="41" y="181"/>
                  </a:lnTo>
                  <a:lnTo>
                    <a:pt x="0" y="173"/>
                  </a:lnTo>
                  <a:lnTo>
                    <a:pt x="5" y="161"/>
                  </a:lnTo>
                  <a:lnTo>
                    <a:pt x="22" y="144"/>
                  </a:lnTo>
                  <a:lnTo>
                    <a:pt x="24" y="138"/>
                  </a:lnTo>
                  <a:lnTo>
                    <a:pt x="36" y="128"/>
                  </a:lnTo>
                  <a:lnTo>
                    <a:pt x="37" y="121"/>
                  </a:lnTo>
                  <a:lnTo>
                    <a:pt x="34" y="111"/>
                  </a:lnTo>
                  <a:lnTo>
                    <a:pt x="34" y="104"/>
                  </a:lnTo>
                  <a:lnTo>
                    <a:pt x="32" y="97"/>
                  </a:lnTo>
                  <a:lnTo>
                    <a:pt x="24" y="89"/>
                  </a:lnTo>
                  <a:lnTo>
                    <a:pt x="19" y="82"/>
                  </a:lnTo>
                  <a:lnTo>
                    <a:pt x="10" y="80"/>
                  </a:lnTo>
                  <a:lnTo>
                    <a:pt x="10" y="75"/>
                  </a:lnTo>
                  <a:lnTo>
                    <a:pt x="15" y="74"/>
                  </a:lnTo>
                  <a:lnTo>
                    <a:pt x="17" y="70"/>
                  </a:lnTo>
                  <a:lnTo>
                    <a:pt x="19" y="60"/>
                  </a:lnTo>
                  <a:lnTo>
                    <a:pt x="25" y="55"/>
                  </a:lnTo>
                  <a:lnTo>
                    <a:pt x="31" y="57"/>
                  </a:lnTo>
                  <a:lnTo>
                    <a:pt x="32" y="57"/>
                  </a:lnTo>
                  <a:lnTo>
                    <a:pt x="32" y="51"/>
                  </a:lnTo>
                  <a:lnTo>
                    <a:pt x="36" y="50"/>
                  </a:lnTo>
                  <a:lnTo>
                    <a:pt x="39" y="51"/>
                  </a:lnTo>
                  <a:lnTo>
                    <a:pt x="44" y="57"/>
                  </a:lnTo>
                  <a:lnTo>
                    <a:pt x="46" y="57"/>
                  </a:lnTo>
                  <a:lnTo>
                    <a:pt x="48" y="53"/>
                  </a:lnTo>
                  <a:lnTo>
                    <a:pt x="51" y="39"/>
                  </a:lnTo>
                  <a:lnTo>
                    <a:pt x="54" y="39"/>
                  </a:lnTo>
                  <a:lnTo>
                    <a:pt x="60" y="29"/>
                  </a:lnTo>
                  <a:lnTo>
                    <a:pt x="65" y="29"/>
                  </a:lnTo>
                  <a:lnTo>
                    <a:pt x="68" y="33"/>
                  </a:lnTo>
                  <a:lnTo>
                    <a:pt x="73" y="33"/>
                  </a:lnTo>
                  <a:lnTo>
                    <a:pt x="75" y="36"/>
                  </a:lnTo>
                  <a:lnTo>
                    <a:pt x="80" y="36"/>
                  </a:lnTo>
                  <a:lnTo>
                    <a:pt x="89" y="41"/>
                  </a:lnTo>
                  <a:lnTo>
                    <a:pt x="90" y="39"/>
                  </a:lnTo>
                  <a:lnTo>
                    <a:pt x="95" y="34"/>
                  </a:lnTo>
                  <a:lnTo>
                    <a:pt x="101" y="36"/>
                  </a:lnTo>
                  <a:lnTo>
                    <a:pt x="111" y="34"/>
                  </a:lnTo>
                  <a:lnTo>
                    <a:pt x="111" y="34"/>
                  </a:lnTo>
                  <a:lnTo>
                    <a:pt x="101" y="22"/>
                  </a:lnTo>
                  <a:lnTo>
                    <a:pt x="97" y="7"/>
                  </a:lnTo>
                  <a:lnTo>
                    <a:pt x="102" y="10"/>
                  </a:lnTo>
                  <a:lnTo>
                    <a:pt x="109" y="12"/>
                  </a:lnTo>
                  <a:lnTo>
                    <a:pt x="114" y="22"/>
                  </a:lnTo>
                  <a:lnTo>
                    <a:pt x="118" y="24"/>
                  </a:lnTo>
                  <a:lnTo>
                    <a:pt x="126" y="27"/>
                  </a:lnTo>
                  <a:lnTo>
                    <a:pt x="133" y="33"/>
                  </a:lnTo>
                  <a:lnTo>
                    <a:pt x="136" y="33"/>
                  </a:lnTo>
                  <a:lnTo>
                    <a:pt x="140" y="31"/>
                  </a:lnTo>
                  <a:lnTo>
                    <a:pt x="145" y="22"/>
                  </a:lnTo>
                  <a:lnTo>
                    <a:pt x="147" y="17"/>
                  </a:lnTo>
                  <a:lnTo>
                    <a:pt x="157" y="12"/>
                  </a:lnTo>
                  <a:lnTo>
                    <a:pt x="160" y="4"/>
                  </a:lnTo>
                  <a:lnTo>
                    <a:pt x="278" y="2"/>
                  </a:lnTo>
                  <a:lnTo>
                    <a:pt x="282" y="0"/>
                  </a:lnTo>
                  <a:lnTo>
                    <a:pt x="288" y="2"/>
                  </a:lnTo>
                  <a:lnTo>
                    <a:pt x="295" y="5"/>
                  </a:lnTo>
                  <a:lnTo>
                    <a:pt x="300" y="2"/>
                  </a:lnTo>
                  <a:lnTo>
                    <a:pt x="307" y="0"/>
                  </a:lnTo>
                  <a:lnTo>
                    <a:pt x="312" y="4"/>
                  </a:lnTo>
                  <a:lnTo>
                    <a:pt x="312" y="9"/>
                  </a:lnTo>
                  <a:lnTo>
                    <a:pt x="309" y="14"/>
                  </a:lnTo>
                  <a:lnTo>
                    <a:pt x="307" y="24"/>
                  </a:lnTo>
                  <a:lnTo>
                    <a:pt x="306" y="26"/>
                  </a:lnTo>
                  <a:lnTo>
                    <a:pt x="299" y="27"/>
                  </a:lnTo>
                  <a:lnTo>
                    <a:pt x="300" y="38"/>
                  </a:lnTo>
                  <a:lnTo>
                    <a:pt x="297" y="43"/>
                  </a:lnTo>
                  <a:lnTo>
                    <a:pt x="295" y="43"/>
                  </a:lnTo>
                  <a:lnTo>
                    <a:pt x="290" y="60"/>
                  </a:lnTo>
                  <a:lnTo>
                    <a:pt x="285" y="65"/>
                  </a:lnTo>
                  <a:lnTo>
                    <a:pt x="283" y="67"/>
                  </a:lnTo>
                  <a:lnTo>
                    <a:pt x="287" y="70"/>
                  </a:lnTo>
                  <a:lnTo>
                    <a:pt x="285" y="79"/>
                  </a:lnTo>
                  <a:lnTo>
                    <a:pt x="282" y="80"/>
                  </a:lnTo>
                  <a:lnTo>
                    <a:pt x="276" y="79"/>
                  </a:lnTo>
                  <a:lnTo>
                    <a:pt x="275" y="82"/>
                  </a:lnTo>
                  <a:lnTo>
                    <a:pt x="276" y="86"/>
                  </a:lnTo>
                  <a:lnTo>
                    <a:pt x="280" y="87"/>
                  </a:lnTo>
                  <a:lnTo>
                    <a:pt x="282" y="92"/>
                  </a:lnTo>
                  <a:lnTo>
                    <a:pt x="278" y="97"/>
                  </a:lnTo>
                  <a:lnTo>
                    <a:pt x="275" y="101"/>
                  </a:lnTo>
                  <a:lnTo>
                    <a:pt x="276" y="104"/>
                  </a:lnTo>
                  <a:lnTo>
                    <a:pt x="275" y="106"/>
                  </a:lnTo>
                  <a:lnTo>
                    <a:pt x="282" y="111"/>
                  </a:lnTo>
                  <a:lnTo>
                    <a:pt x="282" y="115"/>
                  </a:lnTo>
                  <a:lnTo>
                    <a:pt x="278" y="120"/>
                  </a:lnTo>
                  <a:lnTo>
                    <a:pt x="280" y="121"/>
                  </a:lnTo>
                  <a:lnTo>
                    <a:pt x="282" y="128"/>
                  </a:lnTo>
                  <a:lnTo>
                    <a:pt x="278" y="132"/>
                  </a:lnTo>
                  <a:lnTo>
                    <a:pt x="275" y="130"/>
                  </a:lnTo>
                  <a:lnTo>
                    <a:pt x="271" y="132"/>
                  </a:lnTo>
                  <a:lnTo>
                    <a:pt x="268" y="130"/>
                  </a:lnTo>
                  <a:lnTo>
                    <a:pt x="265" y="135"/>
                  </a:lnTo>
                  <a:lnTo>
                    <a:pt x="258" y="142"/>
                  </a:lnTo>
                  <a:lnTo>
                    <a:pt x="261" y="145"/>
                  </a:lnTo>
                  <a:lnTo>
                    <a:pt x="261" y="149"/>
                  </a:lnTo>
                  <a:lnTo>
                    <a:pt x="265" y="154"/>
                  </a:lnTo>
                  <a:lnTo>
                    <a:pt x="261" y="157"/>
                  </a:lnTo>
                  <a:lnTo>
                    <a:pt x="261" y="161"/>
                  </a:lnTo>
                  <a:lnTo>
                    <a:pt x="254" y="164"/>
                  </a:lnTo>
                  <a:lnTo>
                    <a:pt x="256" y="169"/>
                  </a:lnTo>
                  <a:lnTo>
                    <a:pt x="253" y="176"/>
                  </a:lnTo>
                  <a:lnTo>
                    <a:pt x="247" y="179"/>
                  </a:lnTo>
                  <a:lnTo>
                    <a:pt x="242" y="181"/>
                  </a:lnTo>
                  <a:lnTo>
                    <a:pt x="237" y="188"/>
                  </a:lnTo>
                  <a:lnTo>
                    <a:pt x="235" y="188"/>
                  </a:lnTo>
                  <a:lnTo>
                    <a:pt x="227" y="179"/>
                  </a:lnTo>
                  <a:lnTo>
                    <a:pt x="225" y="179"/>
                  </a:lnTo>
                  <a:lnTo>
                    <a:pt x="224" y="183"/>
                  </a:lnTo>
                  <a:lnTo>
                    <a:pt x="222" y="190"/>
                  </a:lnTo>
                  <a:lnTo>
                    <a:pt x="225" y="191"/>
                  </a:lnTo>
                  <a:lnTo>
                    <a:pt x="227" y="198"/>
                  </a:lnTo>
                  <a:lnTo>
                    <a:pt x="230" y="200"/>
                  </a:lnTo>
                  <a:lnTo>
                    <a:pt x="235" y="212"/>
                  </a:lnTo>
                  <a:lnTo>
                    <a:pt x="239" y="219"/>
                  </a:lnTo>
                  <a:lnTo>
                    <a:pt x="229" y="226"/>
                  </a:lnTo>
                  <a:lnTo>
                    <a:pt x="225" y="23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58" name="Freeform 2090"/>
            <p:cNvSpPr>
              <a:spLocks/>
            </p:cNvSpPr>
            <p:nvPr/>
          </p:nvSpPr>
          <p:spPr bwMode="auto">
            <a:xfrm>
              <a:off x="1442" y="1732"/>
              <a:ext cx="33" cy="48"/>
            </a:xfrm>
            <a:custGeom>
              <a:avLst/>
              <a:gdLst/>
              <a:ahLst/>
              <a:cxnLst>
                <a:cxn ang="0">
                  <a:pos x="82" y="31"/>
                </a:cxn>
                <a:cxn ang="0">
                  <a:pos x="77" y="31"/>
                </a:cxn>
                <a:cxn ang="0">
                  <a:pos x="79" y="36"/>
                </a:cxn>
                <a:cxn ang="0">
                  <a:pos x="82" y="39"/>
                </a:cxn>
                <a:cxn ang="0">
                  <a:pos x="79" y="49"/>
                </a:cxn>
                <a:cxn ang="0">
                  <a:pos x="67" y="48"/>
                </a:cxn>
                <a:cxn ang="0">
                  <a:pos x="65" y="49"/>
                </a:cxn>
                <a:cxn ang="0">
                  <a:pos x="64" y="51"/>
                </a:cxn>
                <a:cxn ang="0">
                  <a:pos x="40" y="46"/>
                </a:cxn>
                <a:cxn ang="0">
                  <a:pos x="38" y="49"/>
                </a:cxn>
                <a:cxn ang="0">
                  <a:pos x="41" y="58"/>
                </a:cxn>
                <a:cxn ang="0">
                  <a:pos x="38" y="61"/>
                </a:cxn>
                <a:cxn ang="0">
                  <a:pos x="29" y="99"/>
                </a:cxn>
                <a:cxn ang="0">
                  <a:pos x="23" y="104"/>
                </a:cxn>
                <a:cxn ang="0">
                  <a:pos x="21" y="114"/>
                </a:cxn>
                <a:cxn ang="0">
                  <a:pos x="19" y="118"/>
                </a:cxn>
                <a:cxn ang="0">
                  <a:pos x="14" y="119"/>
                </a:cxn>
                <a:cxn ang="0">
                  <a:pos x="9" y="109"/>
                </a:cxn>
                <a:cxn ang="0">
                  <a:pos x="7" y="95"/>
                </a:cxn>
                <a:cxn ang="0">
                  <a:pos x="6" y="92"/>
                </a:cxn>
                <a:cxn ang="0">
                  <a:pos x="4" y="80"/>
                </a:cxn>
                <a:cxn ang="0">
                  <a:pos x="0" y="77"/>
                </a:cxn>
                <a:cxn ang="0">
                  <a:pos x="4" y="75"/>
                </a:cxn>
                <a:cxn ang="0">
                  <a:pos x="9" y="65"/>
                </a:cxn>
                <a:cxn ang="0">
                  <a:pos x="7" y="58"/>
                </a:cxn>
                <a:cxn ang="0">
                  <a:pos x="7" y="51"/>
                </a:cxn>
                <a:cxn ang="0">
                  <a:pos x="7" y="41"/>
                </a:cxn>
                <a:cxn ang="0">
                  <a:pos x="6" y="36"/>
                </a:cxn>
                <a:cxn ang="0">
                  <a:pos x="2" y="32"/>
                </a:cxn>
                <a:cxn ang="0">
                  <a:pos x="6" y="25"/>
                </a:cxn>
                <a:cxn ang="0">
                  <a:pos x="7" y="20"/>
                </a:cxn>
                <a:cxn ang="0">
                  <a:pos x="11" y="3"/>
                </a:cxn>
                <a:cxn ang="0">
                  <a:pos x="48" y="12"/>
                </a:cxn>
                <a:cxn ang="0">
                  <a:pos x="50" y="5"/>
                </a:cxn>
                <a:cxn ang="0">
                  <a:pos x="60" y="0"/>
                </a:cxn>
                <a:cxn ang="0">
                  <a:pos x="77" y="3"/>
                </a:cxn>
                <a:cxn ang="0">
                  <a:pos x="74" y="24"/>
                </a:cxn>
                <a:cxn ang="0">
                  <a:pos x="84" y="25"/>
                </a:cxn>
                <a:cxn ang="0">
                  <a:pos x="82" y="31"/>
                </a:cxn>
              </a:cxnLst>
              <a:rect l="0" t="0" r="r" b="b"/>
              <a:pathLst>
                <a:path w="84" h="119">
                  <a:moveTo>
                    <a:pt x="82" y="31"/>
                  </a:moveTo>
                  <a:lnTo>
                    <a:pt x="77" y="31"/>
                  </a:lnTo>
                  <a:lnTo>
                    <a:pt x="79" y="36"/>
                  </a:lnTo>
                  <a:lnTo>
                    <a:pt x="82" y="39"/>
                  </a:lnTo>
                  <a:lnTo>
                    <a:pt x="79" y="49"/>
                  </a:lnTo>
                  <a:lnTo>
                    <a:pt x="67" y="48"/>
                  </a:lnTo>
                  <a:lnTo>
                    <a:pt x="65" y="49"/>
                  </a:lnTo>
                  <a:lnTo>
                    <a:pt x="64" y="51"/>
                  </a:lnTo>
                  <a:lnTo>
                    <a:pt x="40" y="46"/>
                  </a:lnTo>
                  <a:lnTo>
                    <a:pt x="38" y="49"/>
                  </a:lnTo>
                  <a:lnTo>
                    <a:pt x="41" y="58"/>
                  </a:lnTo>
                  <a:lnTo>
                    <a:pt x="38" y="61"/>
                  </a:lnTo>
                  <a:lnTo>
                    <a:pt x="29" y="99"/>
                  </a:lnTo>
                  <a:lnTo>
                    <a:pt x="23" y="104"/>
                  </a:lnTo>
                  <a:lnTo>
                    <a:pt x="21" y="114"/>
                  </a:lnTo>
                  <a:lnTo>
                    <a:pt x="19" y="118"/>
                  </a:lnTo>
                  <a:lnTo>
                    <a:pt x="14" y="119"/>
                  </a:lnTo>
                  <a:lnTo>
                    <a:pt x="9" y="109"/>
                  </a:lnTo>
                  <a:lnTo>
                    <a:pt x="7" y="95"/>
                  </a:lnTo>
                  <a:lnTo>
                    <a:pt x="6" y="92"/>
                  </a:lnTo>
                  <a:lnTo>
                    <a:pt x="4" y="80"/>
                  </a:lnTo>
                  <a:lnTo>
                    <a:pt x="0" y="77"/>
                  </a:lnTo>
                  <a:lnTo>
                    <a:pt x="4" y="75"/>
                  </a:lnTo>
                  <a:lnTo>
                    <a:pt x="9" y="65"/>
                  </a:lnTo>
                  <a:lnTo>
                    <a:pt x="7" y="58"/>
                  </a:lnTo>
                  <a:lnTo>
                    <a:pt x="7" y="51"/>
                  </a:lnTo>
                  <a:lnTo>
                    <a:pt x="7" y="41"/>
                  </a:lnTo>
                  <a:lnTo>
                    <a:pt x="6" y="36"/>
                  </a:lnTo>
                  <a:lnTo>
                    <a:pt x="2" y="32"/>
                  </a:lnTo>
                  <a:lnTo>
                    <a:pt x="6" y="25"/>
                  </a:lnTo>
                  <a:lnTo>
                    <a:pt x="7" y="20"/>
                  </a:lnTo>
                  <a:lnTo>
                    <a:pt x="11" y="3"/>
                  </a:lnTo>
                  <a:lnTo>
                    <a:pt x="48" y="12"/>
                  </a:lnTo>
                  <a:lnTo>
                    <a:pt x="50" y="5"/>
                  </a:lnTo>
                  <a:lnTo>
                    <a:pt x="60" y="0"/>
                  </a:lnTo>
                  <a:lnTo>
                    <a:pt x="77" y="3"/>
                  </a:lnTo>
                  <a:lnTo>
                    <a:pt x="74" y="24"/>
                  </a:lnTo>
                  <a:lnTo>
                    <a:pt x="84" y="25"/>
                  </a:lnTo>
                  <a:lnTo>
                    <a:pt x="82" y="3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59" name="Freeform 2091"/>
            <p:cNvSpPr>
              <a:spLocks/>
            </p:cNvSpPr>
            <p:nvPr/>
          </p:nvSpPr>
          <p:spPr bwMode="auto">
            <a:xfrm>
              <a:off x="1453" y="1744"/>
              <a:ext cx="35" cy="28"/>
            </a:xfrm>
            <a:custGeom>
              <a:avLst/>
              <a:gdLst/>
              <a:ahLst/>
              <a:cxnLst>
                <a:cxn ang="0">
                  <a:pos x="0" y="68"/>
                </a:cxn>
                <a:cxn ang="0">
                  <a:pos x="9" y="30"/>
                </a:cxn>
                <a:cxn ang="0">
                  <a:pos x="12" y="27"/>
                </a:cxn>
                <a:cxn ang="0">
                  <a:pos x="9" y="18"/>
                </a:cxn>
                <a:cxn ang="0">
                  <a:pos x="11" y="15"/>
                </a:cxn>
                <a:cxn ang="0">
                  <a:pos x="35" y="20"/>
                </a:cxn>
                <a:cxn ang="0">
                  <a:pos x="36" y="18"/>
                </a:cxn>
                <a:cxn ang="0">
                  <a:pos x="38" y="17"/>
                </a:cxn>
                <a:cxn ang="0">
                  <a:pos x="50" y="18"/>
                </a:cxn>
                <a:cxn ang="0">
                  <a:pos x="53" y="8"/>
                </a:cxn>
                <a:cxn ang="0">
                  <a:pos x="50" y="5"/>
                </a:cxn>
                <a:cxn ang="0">
                  <a:pos x="48" y="0"/>
                </a:cxn>
                <a:cxn ang="0">
                  <a:pos x="53" y="0"/>
                </a:cxn>
                <a:cxn ang="0">
                  <a:pos x="59" y="5"/>
                </a:cxn>
                <a:cxn ang="0">
                  <a:pos x="59" y="10"/>
                </a:cxn>
                <a:cxn ang="0">
                  <a:pos x="72" y="13"/>
                </a:cxn>
                <a:cxn ang="0">
                  <a:pos x="72" y="20"/>
                </a:cxn>
                <a:cxn ang="0">
                  <a:pos x="76" y="35"/>
                </a:cxn>
                <a:cxn ang="0">
                  <a:pos x="86" y="47"/>
                </a:cxn>
                <a:cxn ang="0">
                  <a:pos x="86" y="47"/>
                </a:cxn>
                <a:cxn ang="0">
                  <a:pos x="76" y="49"/>
                </a:cxn>
                <a:cxn ang="0">
                  <a:pos x="70" y="47"/>
                </a:cxn>
                <a:cxn ang="0">
                  <a:pos x="65" y="52"/>
                </a:cxn>
                <a:cxn ang="0">
                  <a:pos x="64" y="54"/>
                </a:cxn>
                <a:cxn ang="0">
                  <a:pos x="55" y="49"/>
                </a:cxn>
                <a:cxn ang="0">
                  <a:pos x="50" y="49"/>
                </a:cxn>
                <a:cxn ang="0">
                  <a:pos x="48" y="46"/>
                </a:cxn>
                <a:cxn ang="0">
                  <a:pos x="43" y="46"/>
                </a:cxn>
                <a:cxn ang="0">
                  <a:pos x="40" y="42"/>
                </a:cxn>
                <a:cxn ang="0">
                  <a:pos x="35" y="42"/>
                </a:cxn>
                <a:cxn ang="0">
                  <a:pos x="29" y="52"/>
                </a:cxn>
                <a:cxn ang="0">
                  <a:pos x="26" y="52"/>
                </a:cxn>
                <a:cxn ang="0">
                  <a:pos x="23" y="66"/>
                </a:cxn>
                <a:cxn ang="0">
                  <a:pos x="21" y="70"/>
                </a:cxn>
                <a:cxn ang="0">
                  <a:pos x="19" y="70"/>
                </a:cxn>
                <a:cxn ang="0">
                  <a:pos x="14" y="64"/>
                </a:cxn>
                <a:cxn ang="0">
                  <a:pos x="11" y="63"/>
                </a:cxn>
                <a:cxn ang="0">
                  <a:pos x="7" y="64"/>
                </a:cxn>
                <a:cxn ang="0">
                  <a:pos x="7" y="70"/>
                </a:cxn>
                <a:cxn ang="0">
                  <a:pos x="6" y="70"/>
                </a:cxn>
                <a:cxn ang="0">
                  <a:pos x="0" y="68"/>
                </a:cxn>
              </a:cxnLst>
              <a:rect l="0" t="0" r="r" b="b"/>
              <a:pathLst>
                <a:path w="86" h="70">
                  <a:moveTo>
                    <a:pt x="0" y="68"/>
                  </a:moveTo>
                  <a:lnTo>
                    <a:pt x="9" y="30"/>
                  </a:lnTo>
                  <a:lnTo>
                    <a:pt x="12" y="27"/>
                  </a:lnTo>
                  <a:lnTo>
                    <a:pt x="9" y="18"/>
                  </a:lnTo>
                  <a:lnTo>
                    <a:pt x="11" y="15"/>
                  </a:lnTo>
                  <a:lnTo>
                    <a:pt x="35" y="20"/>
                  </a:lnTo>
                  <a:lnTo>
                    <a:pt x="36" y="18"/>
                  </a:lnTo>
                  <a:lnTo>
                    <a:pt x="38" y="17"/>
                  </a:lnTo>
                  <a:lnTo>
                    <a:pt x="50" y="18"/>
                  </a:lnTo>
                  <a:lnTo>
                    <a:pt x="53" y="8"/>
                  </a:lnTo>
                  <a:lnTo>
                    <a:pt x="50" y="5"/>
                  </a:lnTo>
                  <a:lnTo>
                    <a:pt x="48" y="0"/>
                  </a:lnTo>
                  <a:lnTo>
                    <a:pt x="53" y="0"/>
                  </a:lnTo>
                  <a:lnTo>
                    <a:pt x="59" y="5"/>
                  </a:lnTo>
                  <a:lnTo>
                    <a:pt x="59" y="10"/>
                  </a:lnTo>
                  <a:lnTo>
                    <a:pt x="72" y="13"/>
                  </a:lnTo>
                  <a:lnTo>
                    <a:pt x="72" y="20"/>
                  </a:lnTo>
                  <a:lnTo>
                    <a:pt x="76" y="35"/>
                  </a:lnTo>
                  <a:lnTo>
                    <a:pt x="86" y="47"/>
                  </a:lnTo>
                  <a:lnTo>
                    <a:pt x="86" y="47"/>
                  </a:lnTo>
                  <a:lnTo>
                    <a:pt x="76" y="49"/>
                  </a:lnTo>
                  <a:lnTo>
                    <a:pt x="70" y="47"/>
                  </a:lnTo>
                  <a:lnTo>
                    <a:pt x="65" y="52"/>
                  </a:lnTo>
                  <a:lnTo>
                    <a:pt x="64" y="54"/>
                  </a:lnTo>
                  <a:lnTo>
                    <a:pt x="55" y="49"/>
                  </a:lnTo>
                  <a:lnTo>
                    <a:pt x="50" y="49"/>
                  </a:lnTo>
                  <a:lnTo>
                    <a:pt x="48" y="46"/>
                  </a:lnTo>
                  <a:lnTo>
                    <a:pt x="43" y="46"/>
                  </a:lnTo>
                  <a:lnTo>
                    <a:pt x="40" y="42"/>
                  </a:lnTo>
                  <a:lnTo>
                    <a:pt x="35" y="42"/>
                  </a:lnTo>
                  <a:lnTo>
                    <a:pt x="29" y="52"/>
                  </a:lnTo>
                  <a:lnTo>
                    <a:pt x="26" y="52"/>
                  </a:lnTo>
                  <a:lnTo>
                    <a:pt x="23" y="66"/>
                  </a:lnTo>
                  <a:lnTo>
                    <a:pt x="21" y="70"/>
                  </a:lnTo>
                  <a:lnTo>
                    <a:pt x="19" y="70"/>
                  </a:lnTo>
                  <a:lnTo>
                    <a:pt x="14" y="64"/>
                  </a:lnTo>
                  <a:lnTo>
                    <a:pt x="11" y="63"/>
                  </a:lnTo>
                  <a:lnTo>
                    <a:pt x="7" y="64"/>
                  </a:lnTo>
                  <a:lnTo>
                    <a:pt x="7" y="70"/>
                  </a:lnTo>
                  <a:lnTo>
                    <a:pt x="6" y="70"/>
                  </a:lnTo>
                  <a:lnTo>
                    <a:pt x="0" y="6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60" name="Freeform 2092"/>
            <p:cNvSpPr>
              <a:spLocks/>
            </p:cNvSpPr>
            <p:nvPr/>
          </p:nvSpPr>
          <p:spPr bwMode="auto">
            <a:xfrm>
              <a:off x="1198" y="1684"/>
              <a:ext cx="47" cy="53"/>
            </a:xfrm>
            <a:custGeom>
              <a:avLst/>
              <a:gdLst/>
              <a:ahLst/>
              <a:cxnLst>
                <a:cxn ang="0">
                  <a:pos x="39" y="128"/>
                </a:cxn>
                <a:cxn ang="0">
                  <a:pos x="34" y="127"/>
                </a:cxn>
                <a:cxn ang="0">
                  <a:pos x="31" y="130"/>
                </a:cxn>
                <a:cxn ang="0">
                  <a:pos x="20" y="132"/>
                </a:cxn>
                <a:cxn ang="0">
                  <a:pos x="0" y="133"/>
                </a:cxn>
                <a:cxn ang="0">
                  <a:pos x="22" y="51"/>
                </a:cxn>
                <a:cxn ang="0">
                  <a:pos x="37" y="0"/>
                </a:cxn>
                <a:cxn ang="0">
                  <a:pos x="118" y="22"/>
                </a:cxn>
                <a:cxn ang="0">
                  <a:pos x="102" y="77"/>
                </a:cxn>
                <a:cxn ang="0">
                  <a:pos x="92" y="74"/>
                </a:cxn>
                <a:cxn ang="0">
                  <a:pos x="82" y="116"/>
                </a:cxn>
                <a:cxn ang="0">
                  <a:pos x="90" y="120"/>
                </a:cxn>
                <a:cxn ang="0">
                  <a:pos x="87" y="121"/>
                </a:cxn>
                <a:cxn ang="0">
                  <a:pos x="89" y="123"/>
                </a:cxn>
                <a:cxn ang="0">
                  <a:pos x="87" y="128"/>
                </a:cxn>
                <a:cxn ang="0">
                  <a:pos x="66" y="127"/>
                </a:cxn>
                <a:cxn ang="0">
                  <a:pos x="61" y="125"/>
                </a:cxn>
                <a:cxn ang="0">
                  <a:pos x="54" y="121"/>
                </a:cxn>
                <a:cxn ang="0">
                  <a:pos x="46" y="123"/>
                </a:cxn>
                <a:cxn ang="0">
                  <a:pos x="39" y="128"/>
                </a:cxn>
              </a:cxnLst>
              <a:rect l="0" t="0" r="r" b="b"/>
              <a:pathLst>
                <a:path w="118" h="133">
                  <a:moveTo>
                    <a:pt x="39" y="128"/>
                  </a:moveTo>
                  <a:lnTo>
                    <a:pt x="34" y="127"/>
                  </a:lnTo>
                  <a:lnTo>
                    <a:pt x="31" y="130"/>
                  </a:lnTo>
                  <a:lnTo>
                    <a:pt x="20" y="132"/>
                  </a:lnTo>
                  <a:lnTo>
                    <a:pt x="0" y="133"/>
                  </a:lnTo>
                  <a:lnTo>
                    <a:pt x="22" y="51"/>
                  </a:lnTo>
                  <a:lnTo>
                    <a:pt x="37" y="0"/>
                  </a:lnTo>
                  <a:lnTo>
                    <a:pt x="118" y="22"/>
                  </a:lnTo>
                  <a:lnTo>
                    <a:pt x="102" y="77"/>
                  </a:lnTo>
                  <a:lnTo>
                    <a:pt x="92" y="74"/>
                  </a:lnTo>
                  <a:lnTo>
                    <a:pt x="82" y="116"/>
                  </a:lnTo>
                  <a:lnTo>
                    <a:pt x="90" y="120"/>
                  </a:lnTo>
                  <a:lnTo>
                    <a:pt x="87" y="121"/>
                  </a:lnTo>
                  <a:lnTo>
                    <a:pt x="89" y="123"/>
                  </a:lnTo>
                  <a:lnTo>
                    <a:pt x="87" y="128"/>
                  </a:lnTo>
                  <a:lnTo>
                    <a:pt x="66" y="127"/>
                  </a:lnTo>
                  <a:lnTo>
                    <a:pt x="61" y="125"/>
                  </a:lnTo>
                  <a:lnTo>
                    <a:pt x="54" y="121"/>
                  </a:lnTo>
                  <a:lnTo>
                    <a:pt x="46" y="123"/>
                  </a:lnTo>
                  <a:lnTo>
                    <a:pt x="39" y="12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61" name="Freeform 2093"/>
            <p:cNvSpPr>
              <a:spLocks/>
            </p:cNvSpPr>
            <p:nvPr/>
          </p:nvSpPr>
          <p:spPr bwMode="auto">
            <a:xfrm>
              <a:off x="1166" y="1672"/>
              <a:ext cx="47" cy="40"/>
            </a:xfrm>
            <a:custGeom>
              <a:avLst/>
              <a:gdLst/>
              <a:ahLst/>
              <a:cxnLst>
                <a:cxn ang="0">
                  <a:pos x="101" y="80"/>
                </a:cxn>
                <a:cxn ang="0">
                  <a:pos x="96" y="80"/>
                </a:cxn>
                <a:cxn ang="0">
                  <a:pos x="94" y="82"/>
                </a:cxn>
                <a:cxn ang="0">
                  <a:pos x="87" y="94"/>
                </a:cxn>
                <a:cxn ang="0">
                  <a:pos x="84" y="94"/>
                </a:cxn>
                <a:cxn ang="0">
                  <a:pos x="72" y="86"/>
                </a:cxn>
                <a:cxn ang="0">
                  <a:pos x="69" y="86"/>
                </a:cxn>
                <a:cxn ang="0">
                  <a:pos x="55" y="89"/>
                </a:cxn>
                <a:cxn ang="0">
                  <a:pos x="45" y="87"/>
                </a:cxn>
                <a:cxn ang="0">
                  <a:pos x="39" y="91"/>
                </a:cxn>
                <a:cxn ang="0">
                  <a:pos x="39" y="98"/>
                </a:cxn>
                <a:cxn ang="0">
                  <a:pos x="38" y="96"/>
                </a:cxn>
                <a:cxn ang="0">
                  <a:pos x="33" y="98"/>
                </a:cxn>
                <a:cxn ang="0">
                  <a:pos x="34" y="94"/>
                </a:cxn>
                <a:cxn ang="0">
                  <a:pos x="33" y="87"/>
                </a:cxn>
                <a:cxn ang="0">
                  <a:pos x="34" y="80"/>
                </a:cxn>
                <a:cxn ang="0">
                  <a:pos x="31" y="65"/>
                </a:cxn>
                <a:cxn ang="0">
                  <a:pos x="31" y="57"/>
                </a:cxn>
                <a:cxn ang="0">
                  <a:pos x="24" y="50"/>
                </a:cxn>
                <a:cxn ang="0">
                  <a:pos x="17" y="39"/>
                </a:cxn>
                <a:cxn ang="0">
                  <a:pos x="10" y="34"/>
                </a:cxn>
                <a:cxn ang="0">
                  <a:pos x="5" y="31"/>
                </a:cxn>
                <a:cxn ang="0">
                  <a:pos x="0" y="33"/>
                </a:cxn>
                <a:cxn ang="0">
                  <a:pos x="9" y="0"/>
                </a:cxn>
                <a:cxn ang="0">
                  <a:pos x="116" y="29"/>
                </a:cxn>
                <a:cxn ang="0">
                  <a:pos x="101" y="80"/>
                </a:cxn>
              </a:cxnLst>
              <a:rect l="0" t="0" r="r" b="b"/>
              <a:pathLst>
                <a:path w="116" h="98">
                  <a:moveTo>
                    <a:pt x="101" y="80"/>
                  </a:moveTo>
                  <a:lnTo>
                    <a:pt x="96" y="80"/>
                  </a:lnTo>
                  <a:lnTo>
                    <a:pt x="94" y="82"/>
                  </a:lnTo>
                  <a:lnTo>
                    <a:pt x="87" y="94"/>
                  </a:lnTo>
                  <a:lnTo>
                    <a:pt x="84" y="94"/>
                  </a:lnTo>
                  <a:lnTo>
                    <a:pt x="72" y="86"/>
                  </a:lnTo>
                  <a:lnTo>
                    <a:pt x="69" y="86"/>
                  </a:lnTo>
                  <a:lnTo>
                    <a:pt x="55" y="89"/>
                  </a:lnTo>
                  <a:lnTo>
                    <a:pt x="45" y="87"/>
                  </a:lnTo>
                  <a:lnTo>
                    <a:pt x="39" y="91"/>
                  </a:lnTo>
                  <a:lnTo>
                    <a:pt x="39" y="98"/>
                  </a:lnTo>
                  <a:lnTo>
                    <a:pt x="38" y="96"/>
                  </a:lnTo>
                  <a:lnTo>
                    <a:pt x="33" y="98"/>
                  </a:lnTo>
                  <a:lnTo>
                    <a:pt x="34" y="94"/>
                  </a:lnTo>
                  <a:lnTo>
                    <a:pt x="33" y="87"/>
                  </a:lnTo>
                  <a:lnTo>
                    <a:pt x="34" y="80"/>
                  </a:lnTo>
                  <a:lnTo>
                    <a:pt x="31" y="65"/>
                  </a:lnTo>
                  <a:lnTo>
                    <a:pt x="31" y="57"/>
                  </a:lnTo>
                  <a:lnTo>
                    <a:pt x="24" y="50"/>
                  </a:lnTo>
                  <a:lnTo>
                    <a:pt x="17" y="39"/>
                  </a:lnTo>
                  <a:lnTo>
                    <a:pt x="10" y="34"/>
                  </a:lnTo>
                  <a:lnTo>
                    <a:pt x="5" y="31"/>
                  </a:lnTo>
                  <a:lnTo>
                    <a:pt x="0" y="33"/>
                  </a:lnTo>
                  <a:lnTo>
                    <a:pt x="9" y="0"/>
                  </a:lnTo>
                  <a:lnTo>
                    <a:pt x="116" y="29"/>
                  </a:lnTo>
                  <a:lnTo>
                    <a:pt x="101" y="8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62" name="Freeform 2094"/>
            <p:cNvSpPr>
              <a:spLocks/>
            </p:cNvSpPr>
            <p:nvPr/>
          </p:nvSpPr>
          <p:spPr bwMode="auto">
            <a:xfrm>
              <a:off x="1177" y="1704"/>
              <a:ext cx="30" cy="33"/>
            </a:xfrm>
            <a:custGeom>
              <a:avLst/>
              <a:gdLst/>
              <a:ahLst/>
              <a:cxnLst>
                <a:cxn ang="0">
                  <a:pos x="53" y="82"/>
                </a:cxn>
                <a:cxn ang="0">
                  <a:pos x="46" y="81"/>
                </a:cxn>
                <a:cxn ang="0">
                  <a:pos x="41" y="76"/>
                </a:cxn>
                <a:cxn ang="0">
                  <a:pos x="32" y="72"/>
                </a:cxn>
                <a:cxn ang="0">
                  <a:pos x="20" y="64"/>
                </a:cxn>
                <a:cxn ang="0">
                  <a:pos x="10" y="60"/>
                </a:cxn>
                <a:cxn ang="0">
                  <a:pos x="7" y="53"/>
                </a:cxn>
                <a:cxn ang="0">
                  <a:pos x="0" y="50"/>
                </a:cxn>
                <a:cxn ang="0">
                  <a:pos x="3" y="36"/>
                </a:cxn>
                <a:cxn ang="0">
                  <a:pos x="5" y="31"/>
                </a:cxn>
                <a:cxn ang="0">
                  <a:pos x="5" y="24"/>
                </a:cxn>
                <a:cxn ang="0">
                  <a:pos x="7" y="18"/>
                </a:cxn>
                <a:cxn ang="0">
                  <a:pos x="12" y="16"/>
                </a:cxn>
                <a:cxn ang="0">
                  <a:pos x="13" y="18"/>
                </a:cxn>
                <a:cxn ang="0">
                  <a:pos x="13" y="11"/>
                </a:cxn>
                <a:cxn ang="0">
                  <a:pos x="19" y="7"/>
                </a:cxn>
                <a:cxn ang="0">
                  <a:pos x="29" y="9"/>
                </a:cxn>
                <a:cxn ang="0">
                  <a:pos x="43" y="6"/>
                </a:cxn>
                <a:cxn ang="0">
                  <a:pos x="46" y="6"/>
                </a:cxn>
                <a:cxn ang="0">
                  <a:pos x="58" y="14"/>
                </a:cxn>
                <a:cxn ang="0">
                  <a:pos x="61" y="14"/>
                </a:cxn>
                <a:cxn ang="0">
                  <a:pos x="68" y="2"/>
                </a:cxn>
                <a:cxn ang="0">
                  <a:pos x="70" y="0"/>
                </a:cxn>
                <a:cxn ang="0">
                  <a:pos x="75" y="0"/>
                </a:cxn>
                <a:cxn ang="0">
                  <a:pos x="53" y="82"/>
                </a:cxn>
              </a:cxnLst>
              <a:rect l="0" t="0" r="r" b="b"/>
              <a:pathLst>
                <a:path w="75" h="82">
                  <a:moveTo>
                    <a:pt x="53" y="82"/>
                  </a:moveTo>
                  <a:lnTo>
                    <a:pt x="46" y="81"/>
                  </a:lnTo>
                  <a:lnTo>
                    <a:pt x="41" y="76"/>
                  </a:lnTo>
                  <a:lnTo>
                    <a:pt x="32" y="72"/>
                  </a:lnTo>
                  <a:lnTo>
                    <a:pt x="20" y="64"/>
                  </a:lnTo>
                  <a:lnTo>
                    <a:pt x="10" y="60"/>
                  </a:lnTo>
                  <a:lnTo>
                    <a:pt x="7" y="53"/>
                  </a:lnTo>
                  <a:lnTo>
                    <a:pt x="0" y="50"/>
                  </a:lnTo>
                  <a:lnTo>
                    <a:pt x="3" y="36"/>
                  </a:lnTo>
                  <a:lnTo>
                    <a:pt x="5" y="31"/>
                  </a:lnTo>
                  <a:lnTo>
                    <a:pt x="5" y="24"/>
                  </a:lnTo>
                  <a:lnTo>
                    <a:pt x="7" y="18"/>
                  </a:lnTo>
                  <a:lnTo>
                    <a:pt x="12" y="16"/>
                  </a:lnTo>
                  <a:lnTo>
                    <a:pt x="13" y="18"/>
                  </a:lnTo>
                  <a:lnTo>
                    <a:pt x="13" y="11"/>
                  </a:lnTo>
                  <a:lnTo>
                    <a:pt x="19" y="7"/>
                  </a:lnTo>
                  <a:lnTo>
                    <a:pt x="29" y="9"/>
                  </a:lnTo>
                  <a:lnTo>
                    <a:pt x="43" y="6"/>
                  </a:lnTo>
                  <a:lnTo>
                    <a:pt x="46" y="6"/>
                  </a:lnTo>
                  <a:lnTo>
                    <a:pt x="58" y="14"/>
                  </a:lnTo>
                  <a:lnTo>
                    <a:pt x="61" y="14"/>
                  </a:lnTo>
                  <a:lnTo>
                    <a:pt x="68" y="2"/>
                  </a:lnTo>
                  <a:lnTo>
                    <a:pt x="70" y="0"/>
                  </a:lnTo>
                  <a:lnTo>
                    <a:pt x="75" y="0"/>
                  </a:lnTo>
                  <a:lnTo>
                    <a:pt x="53" y="8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63" name="Freeform 2095"/>
            <p:cNvSpPr>
              <a:spLocks/>
            </p:cNvSpPr>
            <p:nvPr/>
          </p:nvSpPr>
          <p:spPr bwMode="auto">
            <a:xfrm>
              <a:off x="1231" y="1714"/>
              <a:ext cx="81" cy="37"/>
            </a:xfrm>
            <a:custGeom>
              <a:avLst/>
              <a:gdLst/>
              <a:ahLst/>
              <a:cxnLst>
                <a:cxn ang="0">
                  <a:pos x="181" y="85"/>
                </a:cxn>
                <a:cxn ang="0">
                  <a:pos x="171" y="88"/>
                </a:cxn>
                <a:cxn ang="0">
                  <a:pos x="160" y="88"/>
                </a:cxn>
                <a:cxn ang="0">
                  <a:pos x="153" y="94"/>
                </a:cxn>
                <a:cxn ang="0">
                  <a:pos x="145" y="92"/>
                </a:cxn>
                <a:cxn ang="0">
                  <a:pos x="124" y="92"/>
                </a:cxn>
                <a:cxn ang="0">
                  <a:pos x="119" y="88"/>
                </a:cxn>
                <a:cxn ang="0">
                  <a:pos x="112" y="80"/>
                </a:cxn>
                <a:cxn ang="0">
                  <a:pos x="107" y="77"/>
                </a:cxn>
                <a:cxn ang="0">
                  <a:pos x="102" y="78"/>
                </a:cxn>
                <a:cxn ang="0">
                  <a:pos x="97" y="80"/>
                </a:cxn>
                <a:cxn ang="0">
                  <a:pos x="78" y="83"/>
                </a:cxn>
                <a:cxn ang="0">
                  <a:pos x="71" y="87"/>
                </a:cxn>
                <a:cxn ang="0">
                  <a:pos x="66" y="82"/>
                </a:cxn>
                <a:cxn ang="0">
                  <a:pos x="65" y="83"/>
                </a:cxn>
                <a:cxn ang="0">
                  <a:pos x="58" y="80"/>
                </a:cxn>
                <a:cxn ang="0">
                  <a:pos x="53" y="80"/>
                </a:cxn>
                <a:cxn ang="0">
                  <a:pos x="46" y="83"/>
                </a:cxn>
                <a:cxn ang="0">
                  <a:pos x="39" y="83"/>
                </a:cxn>
                <a:cxn ang="0">
                  <a:pos x="39" y="82"/>
                </a:cxn>
                <a:cxn ang="0">
                  <a:pos x="39" y="73"/>
                </a:cxn>
                <a:cxn ang="0">
                  <a:pos x="37" y="71"/>
                </a:cxn>
                <a:cxn ang="0">
                  <a:pos x="32" y="68"/>
                </a:cxn>
                <a:cxn ang="0">
                  <a:pos x="27" y="65"/>
                </a:cxn>
                <a:cxn ang="0">
                  <a:pos x="22" y="61"/>
                </a:cxn>
                <a:cxn ang="0">
                  <a:pos x="17" y="61"/>
                </a:cxn>
                <a:cxn ang="0">
                  <a:pos x="13" y="61"/>
                </a:cxn>
                <a:cxn ang="0">
                  <a:pos x="5" y="54"/>
                </a:cxn>
                <a:cxn ang="0">
                  <a:pos x="7" y="49"/>
                </a:cxn>
                <a:cxn ang="0">
                  <a:pos x="5" y="47"/>
                </a:cxn>
                <a:cxn ang="0">
                  <a:pos x="8" y="46"/>
                </a:cxn>
                <a:cxn ang="0">
                  <a:pos x="0" y="42"/>
                </a:cxn>
                <a:cxn ang="0">
                  <a:pos x="10" y="0"/>
                </a:cxn>
                <a:cxn ang="0">
                  <a:pos x="20" y="3"/>
                </a:cxn>
                <a:cxn ang="0">
                  <a:pos x="203" y="53"/>
                </a:cxn>
                <a:cxn ang="0">
                  <a:pos x="194" y="85"/>
                </a:cxn>
                <a:cxn ang="0">
                  <a:pos x="181" y="85"/>
                </a:cxn>
              </a:cxnLst>
              <a:rect l="0" t="0" r="r" b="b"/>
              <a:pathLst>
                <a:path w="203" h="94">
                  <a:moveTo>
                    <a:pt x="181" y="85"/>
                  </a:moveTo>
                  <a:lnTo>
                    <a:pt x="171" y="88"/>
                  </a:lnTo>
                  <a:lnTo>
                    <a:pt x="160" y="88"/>
                  </a:lnTo>
                  <a:lnTo>
                    <a:pt x="153" y="94"/>
                  </a:lnTo>
                  <a:lnTo>
                    <a:pt x="145" y="92"/>
                  </a:lnTo>
                  <a:lnTo>
                    <a:pt x="124" y="92"/>
                  </a:lnTo>
                  <a:lnTo>
                    <a:pt x="119" y="88"/>
                  </a:lnTo>
                  <a:lnTo>
                    <a:pt x="112" y="80"/>
                  </a:lnTo>
                  <a:lnTo>
                    <a:pt x="107" y="77"/>
                  </a:lnTo>
                  <a:lnTo>
                    <a:pt x="102" y="78"/>
                  </a:lnTo>
                  <a:lnTo>
                    <a:pt x="97" y="80"/>
                  </a:lnTo>
                  <a:lnTo>
                    <a:pt x="78" y="83"/>
                  </a:lnTo>
                  <a:lnTo>
                    <a:pt x="71" y="87"/>
                  </a:lnTo>
                  <a:lnTo>
                    <a:pt x="66" y="82"/>
                  </a:lnTo>
                  <a:lnTo>
                    <a:pt x="65" y="83"/>
                  </a:lnTo>
                  <a:lnTo>
                    <a:pt x="58" y="80"/>
                  </a:lnTo>
                  <a:lnTo>
                    <a:pt x="53" y="80"/>
                  </a:lnTo>
                  <a:lnTo>
                    <a:pt x="46" y="83"/>
                  </a:lnTo>
                  <a:lnTo>
                    <a:pt x="39" y="83"/>
                  </a:lnTo>
                  <a:lnTo>
                    <a:pt x="39" y="82"/>
                  </a:lnTo>
                  <a:lnTo>
                    <a:pt x="39" y="73"/>
                  </a:lnTo>
                  <a:lnTo>
                    <a:pt x="37" y="71"/>
                  </a:lnTo>
                  <a:lnTo>
                    <a:pt x="32" y="68"/>
                  </a:lnTo>
                  <a:lnTo>
                    <a:pt x="27" y="65"/>
                  </a:lnTo>
                  <a:lnTo>
                    <a:pt x="22" y="61"/>
                  </a:lnTo>
                  <a:lnTo>
                    <a:pt x="17" y="61"/>
                  </a:lnTo>
                  <a:lnTo>
                    <a:pt x="13" y="61"/>
                  </a:lnTo>
                  <a:lnTo>
                    <a:pt x="5" y="54"/>
                  </a:lnTo>
                  <a:lnTo>
                    <a:pt x="7" y="49"/>
                  </a:lnTo>
                  <a:lnTo>
                    <a:pt x="5" y="47"/>
                  </a:lnTo>
                  <a:lnTo>
                    <a:pt x="8" y="46"/>
                  </a:lnTo>
                  <a:lnTo>
                    <a:pt x="0" y="42"/>
                  </a:lnTo>
                  <a:lnTo>
                    <a:pt x="10" y="0"/>
                  </a:lnTo>
                  <a:lnTo>
                    <a:pt x="20" y="3"/>
                  </a:lnTo>
                  <a:lnTo>
                    <a:pt x="203" y="53"/>
                  </a:lnTo>
                  <a:lnTo>
                    <a:pt x="194" y="85"/>
                  </a:lnTo>
                  <a:lnTo>
                    <a:pt x="181" y="8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64" name="Freeform 2096"/>
            <p:cNvSpPr>
              <a:spLocks/>
            </p:cNvSpPr>
            <p:nvPr/>
          </p:nvSpPr>
          <p:spPr bwMode="auto">
            <a:xfrm>
              <a:off x="1324" y="1747"/>
              <a:ext cx="72" cy="70"/>
            </a:xfrm>
            <a:custGeom>
              <a:avLst/>
              <a:gdLst/>
              <a:ahLst/>
              <a:cxnLst>
                <a:cxn ang="0">
                  <a:pos x="13" y="2"/>
                </a:cxn>
                <a:cxn ang="0">
                  <a:pos x="20" y="2"/>
                </a:cxn>
                <a:cxn ang="0">
                  <a:pos x="29" y="2"/>
                </a:cxn>
                <a:cxn ang="0">
                  <a:pos x="42" y="7"/>
                </a:cxn>
                <a:cxn ang="0">
                  <a:pos x="46" y="7"/>
                </a:cxn>
                <a:cxn ang="0">
                  <a:pos x="59" y="4"/>
                </a:cxn>
                <a:cxn ang="0">
                  <a:pos x="66" y="0"/>
                </a:cxn>
                <a:cxn ang="0">
                  <a:pos x="177" y="26"/>
                </a:cxn>
                <a:cxn ang="0">
                  <a:pos x="179" y="28"/>
                </a:cxn>
                <a:cxn ang="0">
                  <a:pos x="174" y="52"/>
                </a:cxn>
                <a:cxn ang="0">
                  <a:pos x="172" y="58"/>
                </a:cxn>
                <a:cxn ang="0">
                  <a:pos x="165" y="57"/>
                </a:cxn>
                <a:cxn ang="0">
                  <a:pos x="164" y="64"/>
                </a:cxn>
                <a:cxn ang="0">
                  <a:pos x="160" y="64"/>
                </a:cxn>
                <a:cxn ang="0">
                  <a:pos x="157" y="77"/>
                </a:cxn>
                <a:cxn ang="0">
                  <a:pos x="152" y="75"/>
                </a:cxn>
                <a:cxn ang="0">
                  <a:pos x="145" y="110"/>
                </a:cxn>
                <a:cxn ang="0">
                  <a:pos x="135" y="108"/>
                </a:cxn>
                <a:cxn ang="0">
                  <a:pos x="133" y="115"/>
                </a:cxn>
                <a:cxn ang="0">
                  <a:pos x="114" y="110"/>
                </a:cxn>
                <a:cxn ang="0">
                  <a:pos x="114" y="110"/>
                </a:cxn>
                <a:cxn ang="0">
                  <a:pos x="112" y="108"/>
                </a:cxn>
                <a:cxn ang="0">
                  <a:pos x="112" y="108"/>
                </a:cxn>
                <a:cxn ang="0">
                  <a:pos x="109" y="106"/>
                </a:cxn>
                <a:cxn ang="0">
                  <a:pos x="109" y="110"/>
                </a:cxn>
                <a:cxn ang="0">
                  <a:pos x="107" y="108"/>
                </a:cxn>
                <a:cxn ang="0">
                  <a:pos x="104" y="120"/>
                </a:cxn>
                <a:cxn ang="0">
                  <a:pos x="83" y="115"/>
                </a:cxn>
                <a:cxn ang="0">
                  <a:pos x="82" y="118"/>
                </a:cxn>
                <a:cxn ang="0">
                  <a:pos x="78" y="116"/>
                </a:cxn>
                <a:cxn ang="0">
                  <a:pos x="78" y="116"/>
                </a:cxn>
                <a:cxn ang="0">
                  <a:pos x="73" y="115"/>
                </a:cxn>
                <a:cxn ang="0">
                  <a:pos x="70" y="128"/>
                </a:cxn>
                <a:cxn ang="0">
                  <a:pos x="73" y="130"/>
                </a:cxn>
                <a:cxn ang="0">
                  <a:pos x="71" y="139"/>
                </a:cxn>
                <a:cxn ang="0">
                  <a:pos x="83" y="142"/>
                </a:cxn>
                <a:cxn ang="0">
                  <a:pos x="80" y="161"/>
                </a:cxn>
                <a:cxn ang="0">
                  <a:pos x="83" y="161"/>
                </a:cxn>
                <a:cxn ang="0">
                  <a:pos x="80" y="175"/>
                </a:cxn>
                <a:cxn ang="0">
                  <a:pos x="7" y="157"/>
                </a:cxn>
                <a:cxn ang="0">
                  <a:pos x="10" y="144"/>
                </a:cxn>
                <a:cxn ang="0">
                  <a:pos x="12" y="144"/>
                </a:cxn>
                <a:cxn ang="0">
                  <a:pos x="29" y="74"/>
                </a:cxn>
                <a:cxn ang="0">
                  <a:pos x="17" y="72"/>
                </a:cxn>
                <a:cxn ang="0">
                  <a:pos x="20" y="58"/>
                </a:cxn>
                <a:cxn ang="0">
                  <a:pos x="0" y="52"/>
                </a:cxn>
                <a:cxn ang="0">
                  <a:pos x="13" y="2"/>
                </a:cxn>
              </a:cxnLst>
              <a:rect l="0" t="0" r="r" b="b"/>
              <a:pathLst>
                <a:path w="179" h="175">
                  <a:moveTo>
                    <a:pt x="13" y="2"/>
                  </a:moveTo>
                  <a:lnTo>
                    <a:pt x="20" y="2"/>
                  </a:lnTo>
                  <a:lnTo>
                    <a:pt x="29" y="2"/>
                  </a:lnTo>
                  <a:lnTo>
                    <a:pt x="42" y="7"/>
                  </a:lnTo>
                  <a:lnTo>
                    <a:pt x="46" y="7"/>
                  </a:lnTo>
                  <a:lnTo>
                    <a:pt x="59" y="4"/>
                  </a:lnTo>
                  <a:lnTo>
                    <a:pt x="66" y="0"/>
                  </a:lnTo>
                  <a:lnTo>
                    <a:pt x="177" y="26"/>
                  </a:lnTo>
                  <a:lnTo>
                    <a:pt x="179" y="28"/>
                  </a:lnTo>
                  <a:lnTo>
                    <a:pt x="174" y="52"/>
                  </a:lnTo>
                  <a:lnTo>
                    <a:pt x="172" y="58"/>
                  </a:lnTo>
                  <a:lnTo>
                    <a:pt x="165" y="57"/>
                  </a:lnTo>
                  <a:lnTo>
                    <a:pt x="164" y="64"/>
                  </a:lnTo>
                  <a:lnTo>
                    <a:pt x="160" y="64"/>
                  </a:lnTo>
                  <a:lnTo>
                    <a:pt x="157" y="77"/>
                  </a:lnTo>
                  <a:lnTo>
                    <a:pt x="152" y="75"/>
                  </a:lnTo>
                  <a:lnTo>
                    <a:pt x="145" y="110"/>
                  </a:lnTo>
                  <a:lnTo>
                    <a:pt x="135" y="108"/>
                  </a:lnTo>
                  <a:lnTo>
                    <a:pt x="133" y="115"/>
                  </a:lnTo>
                  <a:lnTo>
                    <a:pt x="114" y="110"/>
                  </a:lnTo>
                  <a:lnTo>
                    <a:pt x="114" y="110"/>
                  </a:lnTo>
                  <a:lnTo>
                    <a:pt x="112" y="108"/>
                  </a:lnTo>
                  <a:lnTo>
                    <a:pt x="112" y="108"/>
                  </a:lnTo>
                  <a:lnTo>
                    <a:pt x="109" y="106"/>
                  </a:lnTo>
                  <a:lnTo>
                    <a:pt x="109" y="110"/>
                  </a:lnTo>
                  <a:lnTo>
                    <a:pt x="107" y="108"/>
                  </a:lnTo>
                  <a:lnTo>
                    <a:pt x="104" y="120"/>
                  </a:lnTo>
                  <a:lnTo>
                    <a:pt x="83" y="115"/>
                  </a:lnTo>
                  <a:lnTo>
                    <a:pt x="82" y="118"/>
                  </a:lnTo>
                  <a:lnTo>
                    <a:pt x="78" y="116"/>
                  </a:lnTo>
                  <a:lnTo>
                    <a:pt x="78" y="116"/>
                  </a:lnTo>
                  <a:lnTo>
                    <a:pt x="73" y="115"/>
                  </a:lnTo>
                  <a:lnTo>
                    <a:pt x="70" y="128"/>
                  </a:lnTo>
                  <a:lnTo>
                    <a:pt x="73" y="130"/>
                  </a:lnTo>
                  <a:lnTo>
                    <a:pt x="71" y="139"/>
                  </a:lnTo>
                  <a:lnTo>
                    <a:pt x="83" y="142"/>
                  </a:lnTo>
                  <a:lnTo>
                    <a:pt x="80" y="161"/>
                  </a:lnTo>
                  <a:lnTo>
                    <a:pt x="83" y="161"/>
                  </a:lnTo>
                  <a:lnTo>
                    <a:pt x="80" y="175"/>
                  </a:lnTo>
                  <a:lnTo>
                    <a:pt x="7" y="157"/>
                  </a:lnTo>
                  <a:lnTo>
                    <a:pt x="10" y="144"/>
                  </a:lnTo>
                  <a:lnTo>
                    <a:pt x="12" y="144"/>
                  </a:lnTo>
                  <a:lnTo>
                    <a:pt x="29" y="74"/>
                  </a:lnTo>
                  <a:lnTo>
                    <a:pt x="17" y="72"/>
                  </a:lnTo>
                  <a:lnTo>
                    <a:pt x="20" y="58"/>
                  </a:lnTo>
                  <a:lnTo>
                    <a:pt x="0" y="52"/>
                  </a:lnTo>
                  <a:lnTo>
                    <a:pt x="13" y="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65" name="Freeform 2097"/>
            <p:cNvSpPr>
              <a:spLocks/>
            </p:cNvSpPr>
            <p:nvPr/>
          </p:nvSpPr>
          <p:spPr bwMode="auto">
            <a:xfrm>
              <a:off x="1352" y="1768"/>
              <a:ext cx="64" cy="59"/>
            </a:xfrm>
            <a:custGeom>
              <a:avLst/>
              <a:gdLst/>
              <a:ahLst/>
              <a:cxnLst>
                <a:cxn ang="0">
                  <a:pos x="121" y="136"/>
                </a:cxn>
                <a:cxn ang="0">
                  <a:pos x="94" y="143"/>
                </a:cxn>
                <a:cxn ang="0">
                  <a:pos x="85" y="131"/>
                </a:cxn>
                <a:cxn ang="0">
                  <a:pos x="82" y="138"/>
                </a:cxn>
                <a:cxn ang="0">
                  <a:pos x="61" y="133"/>
                </a:cxn>
                <a:cxn ang="0">
                  <a:pos x="58" y="126"/>
                </a:cxn>
                <a:cxn ang="0">
                  <a:pos x="44" y="131"/>
                </a:cxn>
                <a:cxn ang="0">
                  <a:pos x="34" y="134"/>
                </a:cxn>
                <a:cxn ang="0">
                  <a:pos x="18" y="129"/>
                </a:cxn>
                <a:cxn ang="0">
                  <a:pos x="10" y="123"/>
                </a:cxn>
                <a:cxn ang="0">
                  <a:pos x="10" y="109"/>
                </a:cxn>
                <a:cxn ang="0">
                  <a:pos x="1" y="87"/>
                </a:cxn>
                <a:cxn ang="0">
                  <a:pos x="0" y="76"/>
                </a:cxn>
                <a:cxn ang="0">
                  <a:pos x="8" y="64"/>
                </a:cxn>
                <a:cxn ang="0">
                  <a:pos x="12" y="66"/>
                </a:cxn>
                <a:cxn ang="0">
                  <a:pos x="34" y="68"/>
                </a:cxn>
                <a:cxn ang="0">
                  <a:pos x="39" y="58"/>
                </a:cxn>
                <a:cxn ang="0">
                  <a:pos x="42" y="56"/>
                </a:cxn>
                <a:cxn ang="0">
                  <a:pos x="44" y="58"/>
                </a:cxn>
                <a:cxn ang="0">
                  <a:pos x="63" y="63"/>
                </a:cxn>
                <a:cxn ang="0">
                  <a:pos x="75" y="58"/>
                </a:cxn>
                <a:cxn ang="0">
                  <a:pos x="87" y="25"/>
                </a:cxn>
                <a:cxn ang="0">
                  <a:pos x="94" y="12"/>
                </a:cxn>
                <a:cxn ang="0">
                  <a:pos x="102" y="6"/>
                </a:cxn>
                <a:cxn ang="0">
                  <a:pos x="129" y="5"/>
                </a:cxn>
                <a:cxn ang="0">
                  <a:pos x="121" y="18"/>
                </a:cxn>
                <a:cxn ang="0">
                  <a:pos x="121" y="32"/>
                </a:cxn>
                <a:cxn ang="0">
                  <a:pos x="121" y="37"/>
                </a:cxn>
                <a:cxn ang="0">
                  <a:pos x="123" y="44"/>
                </a:cxn>
                <a:cxn ang="0">
                  <a:pos x="123" y="61"/>
                </a:cxn>
                <a:cxn ang="0">
                  <a:pos x="123" y="76"/>
                </a:cxn>
                <a:cxn ang="0">
                  <a:pos x="123" y="87"/>
                </a:cxn>
                <a:cxn ang="0">
                  <a:pos x="128" y="93"/>
                </a:cxn>
                <a:cxn ang="0">
                  <a:pos x="129" y="99"/>
                </a:cxn>
                <a:cxn ang="0">
                  <a:pos x="131" y="100"/>
                </a:cxn>
                <a:cxn ang="0">
                  <a:pos x="133" y="107"/>
                </a:cxn>
                <a:cxn ang="0">
                  <a:pos x="135" y="116"/>
                </a:cxn>
                <a:cxn ang="0">
                  <a:pos x="160" y="129"/>
                </a:cxn>
              </a:cxnLst>
              <a:rect l="0" t="0" r="r" b="b"/>
              <a:pathLst>
                <a:path w="160" h="148">
                  <a:moveTo>
                    <a:pt x="157" y="143"/>
                  </a:moveTo>
                  <a:lnTo>
                    <a:pt x="121" y="136"/>
                  </a:lnTo>
                  <a:lnTo>
                    <a:pt x="118" y="148"/>
                  </a:lnTo>
                  <a:lnTo>
                    <a:pt x="94" y="143"/>
                  </a:lnTo>
                  <a:lnTo>
                    <a:pt x="89" y="131"/>
                  </a:lnTo>
                  <a:lnTo>
                    <a:pt x="85" y="131"/>
                  </a:lnTo>
                  <a:lnTo>
                    <a:pt x="82" y="133"/>
                  </a:lnTo>
                  <a:lnTo>
                    <a:pt x="82" y="138"/>
                  </a:lnTo>
                  <a:lnTo>
                    <a:pt x="68" y="136"/>
                  </a:lnTo>
                  <a:lnTo>
                    <a:pt x="61" y="133"/>
                  </a:lnTo>
                  <a:lnTo>
                    <a:pt x="61" y="129"/>
                  </a:lnTo>
                  <a:lnTo>
                    <a:pt x="58" y="126"/>
                  </a:lnTo>
                  <a:lnTo>
                    <a:pt x="49" y="129"/>
                  </a:lnTo>
                  <a:lnTo>
                    <a:pt x="44" y="131"/>
                  </a:lnTo>
                  <a:lnTo>
                    <a:pt x="39" y="136"/>
                  </a:lnTo>
                  <a:lnTo>
                    <a:pt x="34" y="134"/>
                  </a:lnTo>
                  <a:lnTo>
                    <a:pt x="27" y="129"/>
                  </a:lnTo>
                  <a:lnTo>
                    <a:pt x="18" y="129"/>
                  </a:lnTo>
                  <a:lnTo>
                    <a:pt x="13" y="124"/>
                  </a:lnTo>
                  <a:lnTo>
                    <a:pt x="10" y="123"/>
                  </a:lnTo>
                  <a:lnTo>
                    <a:pt x="13" y="109"/>
                  </a:lnTo>
                  <a:lnTo>
                    <a:pt x="10" y="109"/>
                  </a:lnTo>
                  <a:lnTo>
                    <a:pt x="13" y="90"/>
                  </a:lnTo>
                  <a:lnTo>
                    <a:pt x="1" y="87"/>
                  </a:lnTo>
                  <a:lnTo>
                    <a:pt x="3" y="78"/>
                  </a:lnTo>
                  <a:lnTo>
                    <a:pt x="0" y="76"/>
                  </a:lnTo>
                  <a:lnTo>
                    <a:pt x="3" y="63"/>
                  </a:lnTo>
                  <a:lnTo>
                    <a:pt x="8" y="64"/>
                  </a:lnTo>
                  <a:lnTo>
                    <a:pt x="8" y="64"/>
                  </a:lnTo>
                  <a:lnTo>
                    <a:pt x="12" y="66"/>
                  </a:lnTo>
                  <a:lnTo>
                    <a:pt x="13" y="63"/>
                  </a:lnTo>
                  <a:lnTo>
                    <a:pt x="34" y="68"/>
                  </a:lnTo>
                  <a:lnTo>
                    <a:pt x="37" y="56"/>
                  </a:lnTo>
                  <a:lnTo>
                    <a:pt x="39" y="58"/>
                  </a:lnTo>
                  <a:lnTo>
                    <a:pt x="39" y="54"/>
                  </a:lnTo>
                  <a:lnTo>
                    <a:pt x="42" y="56"/>
                  </a:lnTo>
                  <a:lnTo>
                    <a:pt x="42" y="56"/>
                  </a:lnTo>
                  <a:lnTo>
                    <a:pt x="44" y="58"/>
                  </a:lnTo>
                  <a:lnTo>
                    <a:pt x="44" y="58"/>
                  </a:lnTo>
                  <a:lnTo>
                    <a:pt x="63" y="63"/>
                  </a:lnTo>
                  <a:lnTo>
                    <a:pt x="65" y="56"/>
                  </a:lnTo>
                  <a:lnTo>
                    <a:pt x="75" y="58"/>
                  </a:lnTo>
                  <a:lnTo>
                    <a:pt x="82" y="23"/>
                  </a:lnTo>
                  <a:lnTo>
                    <a:pt x="87" y="25"/>
                  </a:lnTo>
                  <a:lnTo>
                    <a:pt x="90" y="12"/>
                  </a:lnTo>
                  <a:lnTo>
                    <a:pt x="94" y="12"/>
                  </a:lnTo>
                  <a:lnTo>
                    <a:pt x="95" y="5"/>
                  </a:lnTo>
                  <a:lnTo>
                    <a:pt x="102" y="6"/>
                  </a:lnTo>
                  <a:lnTo>
                    <a:pt x="104" y="0"/>
                  </a:lnTo>
                  <a:lnTo>
                    <a:pt x="129" y="5"/>
                  </a:lnTo>
                  <a:lnTo>
                    <a:pt x="126" y="18"/>
                  </a:lnTo>
                  <a:lnTo>
                    <a:pt x="121" y="18"/>
                  </a:lnTo>
                  <a:lnTo>
                    <a:pt x="119" y="32"/>
                  </a:lnTo>
                  <a:lnTo>
                    <a:pt x="121" y="32"/>
                  </a:lnTo>
                  <a:lnTo>
                    <a:pt x="119" y="35"/>
                  </a:lnTo>
                  <a:lnTo>
                    <a:pt x="121" y="37"/>
                  </a:lnTo>
                  <a:lnTo>
                    <a:pt x="121" y="44"/>
                  </a:lnTo>
                  <a:lnTo>
                    <a:pt x="123" y="44"/>
                  </a:lnTo>
                  <a:lnTo>
                    <a:pt x="119" y="59"/>
                  </a:lnTo>
                  <a:lnTo>
                    <a:pt x="123" y="61"/>
                  </a:lnTo>
                  <a:lnTo>
                    <a:pt x="121" y="76"/>
                  </a:lnTo>
                  <a:lnTo>
                    <a:pt x="123" y="76"/>
                  </a:lnTo>
                  <a:lnTo>
                    <a:pt x="121" y="87"/>
                  </a:lnTo>
                  <a:lnTo>
                    <a:pt x="123" y="87"/>
                  </a:lnTo>
                  <a:lnTo>
                    <a:pt x="123" y="92"/>
                  </a:lnTo>
                  <a:lnTo>
                    <a:pt x="128" y="93"/>
                  </a:lnTo>
                  <a:lnTo>
                    <a:pt x="128" y="97"/>
                  </a:lnTo>
                  <a:lnTo>
                    <a:pt x="129" y="99"/>
                  </a:lnTo>
                  <a:lnTo>
                    <a:pt x="129" y="100"/>
                  </a:lnTo>
                  <a:lnTo>
                    <a:pt x="131" y="100"/>
                  </a:lnTo>
                  <a:lnTo>
                    <a:pt x="131" y="105"/>
                  </a:lnTo>
                  <a:lnTo>
                    <a:pt x="133" y="107"/>
                  </a:lnTo>
                  <a:lnTo>
                    <a:pt x="131" y="114"/>
                  </a:lnTo>
                  <a:lnTo>
                    <a:pt x="135" y="116"/>
                  </a:lnTo>
                  <a:lnTo>
                    <a:pt x="133" y="123"/>
                  </a:lnTo>
                  <a:lnTo>
                    <a:pt x="160" y="129"/>
                  </a:lnTo>
                  <a:lnTo>
                    <a:pt x="157" y="14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66" name="Freeform 2098"/>
            <p:cNvSpPr>
              <a:spLocks/>
            </p:cNvSpPr>
            <p:nvPr/>
          </p:nvSpPr>
          <p:spPr bwMode="auto">
            <a:xfrm>
              <a:off x="1110" y="1700"/>
              <a:ext cx="43" cy="50"/>
            </a:xfrm>
            <a:custGeom>
              <a:avLst/>
              <a:gdLst/>
              <a:ahLst/>
              <a:cxnLst>
                <a:cxn ang="0">
                  <a:pos x="35" y="120"/>
                </a:cxn>
                <a:cxn ang="0">
                  <a:pos x="33" y="125"/>
                </a:cxn>
                <a:cxn ang="0">
                  <a:pos x="0" y="115"/>
                </a:cxn>
                <a:cxn ang="0">
                  <a:pos x="19" y="77"/>
                </a:cxn>
                <a:cxn ang="0">
                  <a:pos x="24" y="45"/>
                </a:cxn>
                <a:cxn ang="0">
                  <a:pos x="31" y="43"/>
                </a:cxn>
                <a:cxn ang="0">
                  <a:pos x="35" y="50"/>
                </a:cxn>
                <a:cxn ang="0">
                  <a:pos x="40" y="46"/>
                </a:cxn>
                <a:cxn ang="0">
                  <a:pos x="33" y="33"/>
                </a:cxn>
                <a:cxn ang="0">
                  <a:pos x="40" y="12"/>
                </a:cxn>
                <a:cxn ang="0">
                  <a:pos x="40" y="0"/>
                </a:cxn>
                <a:cxn ang="0">
                  <a:pos x="67" y="9"/>
                </a:cxn>
                <a:cxn ang="0">
                  <a:pos x="67" y="9"/>
                </a:cxn>
                <a:cxn ang="0">
                  <a:pos x="108" y="21"/>
                </a:cxn>
                <a:cxn ang="0">
                  <a:pos x="105" y="31"/>
                </a:cxn>
                <a:cxn ang="0">
                  <a:pos x="91" y="28"/>
                </a:cxn>
                <a:cxn ang="0">
                  <a:pos x="89" y="33"/>
                </a:cxn>
                <a:cxn ang="0">
                  <a:pos x="91" y="33"/>
                </a:cxn>
                <a:cxn ang="0">
                  <a:pos x="91" y="34"/>
                </a:cxn>
                <a:cxn ang="0">
                  <a:pos x="93" y="36"/>
                </a:cxn>
                <a:cxn ang="0">
                  <a:pos x="93" y="38"/>
                </a:cxn>
                <a:cxn ang="0">
                  <a:pos x="94" y="39"/>
                </a:cxn>
                <a:cxn ang="0">
                  <a:pos x="94" y="41"/>
                </a:cxn>
                <a:cxn ang="0">
                  <a:pos x="98" y="43"/>
                </a:cxn>
                <a:cxn ang="0">
                  <a:pos x="98" y="45"/>
                </a:cxn>
                <a:cxn ang="0">
                  <a:pos x="103" y="46"/>
                </a:cxn>
                <a:cxn ang="0">
                  <a:pos x="101" y="48"/>
                </a:cxn>
                <a:cxn ang="0">
                  <a:pos x="106" y="50"/>
                </a:cxn>
                <a:cxn ang="0">
                  <a:pos x="106" y="51"/>
                </a:cxn>
                <a:cxn ang="0">
                  <a:pos x="105" y="51"/>
                </a:cxn>
                <a:cxn ang="0">
                  <a:pos x="103" y="53"/>
                </a:cxn>
                <a:cxn ang="0">
                  <a:pos x="98" y="53"/>
                </a:cxn>
                <a:cxn ang="0">
                  <a:pos x="96" y="57"/>
                </a:cxn>
                <a:cxn ang="0">
                  <a:pos x="93" y="55"/>
                </a:cxn>
                <a:cxn ang="0">
                  <a:pos x="91" y="58"/>
                </a:cxn>
                <a:cxn ang="0">
                  <a:pos x="89" y="57"/>
                </a:cxn>
                <a:cxn ang="0">
                  <a:pos x="88" y="60"/>
                </a:cxn>
                <a:cxn ang="0">
                  <a:pos x="86" y="58"/>
                </a:cxn>
                <a:cxn ang="0">
                  <a:pos x="86" y="62"/>
                </a:cxn>
                <a:cxn ang="0">
                  <a:pos x="82" y="62"/>
                </a:cxn>
                <a:cxn ang="0">
                  <a:pos x="81" y="69"/>
                </a:cxn>
                <a:cxn ang="0">
                  <a:pos x="79" y="69"/>
                </a:cxn>
                <a:cxn ang="0">
                  <a:pos x="77" y="72"/>
                </a:cxn>
                <a:cxn ang="0">
                  <a:pos x="79" y="72"/>
                </a:cxn>
                <a:cxn ang="0">
                  <a:pos x="69" y="106"/>
                </a:cxn>
                <a:cxn ang="0">
                  <a:pos x="35" y="96"/>
                </a:cxn>
                <a:cxn ang="0">
                  <a:pos x="28" y="116"/>
                </a:cxn>
                <a:cxn ang="0">
                  <a:pos x="35" y="120"/>
                </a:cxn>
              </a:cxnLst>
              <a:rect l="0" t="0" r="r" b="b"/>
              <a:pathLst>
                <a:path w="108" h="125">
                  <a:moveTo>
                    <a:pt x="35" y="120"/>
                  </a:moveTo>
                  <a:lnTo>
                    <a:pt x="33" y="125"/>
                  </a:lnTo>
                  <a:lnTo>
                    <a:pt x="0" y="115"/>
                  </a:lnTo>
                  <a:lnTo>
                    <a:pt x="19" y="77"/>
                  </a:lnTo>
                  <a:lnTo>
                    <a:pt x="24" y="45"/>
                  </a:lnTo>
                  <a:lnTo>
                    <a:pt x="31" y="43"/>
                  </a:lnTo>
                  <a:lnTo>
                    <a:pt x="35" y="50"/>
                  </a:lnTo>
                  <a:lnTo>
                    <a:pt x="40" y="46"/>
                  </a:lnTo>
                  <a:lnTo>
                    <a:pt x="33" y="33"/>
                  </a:lnTo>
                  <a:lnTo>
                    <a:pt x="40" y="12"/>
                  </a:lnTo>
                  <a:lnTo>
                    <a:pt x="40" y="0"/>
                  </a:lnTo>
                  <a:lnTo>
                    <a:pt x="67" y="9"/>
                  </a:lnTo>
                  <a:lnTo>
                    <a:pt x="67" y="9"/>
                  </a:lnTo>
                  <a:lnTo>
                    <a:pt x="108" y="21"/>
                  </a:lnTo>
                  <a:lnTo>
                    <a:pt x="105" y="31"/>
                  </a:lnTo>
                  <a:lnTo>
                    <a:pt x="91" y="28"/>
                  </a:lnTo>
                  <a:lnTo>
                    <a:pt x="89" y="33"/>
                  </a:lnTo>
                  <a:lnTo>
                    <a:pt x="91" y="33"/>
                  </a:lnTo>
                  <a:lnTo>
                    <a:pt x="91" y="34"/>
                  </a:lnTo>
                  <a:lnTo>
                    <a:pt x="93" y="36"/>
                  </a:lnTo>
                  <a:lnTo>
                    <a:pt x="93" y="38"/>
                  </a:lnTo>
                  <a:lnTo>
                    <a:pt x="94" y="39"/>
                  </a:lnTo>
                  <a:lnTo>
                    <a:pt x="94" y="41"/>
                  </a:lnTo>
                  <a:lnTo>
                    <a:pt x="98" y="43"/>
                  </a:lnTo>
                  <a:lnTo>
                    <a:pt x="98" y="45"/>
                  </a:lnTo>
                  <a:lnTo>
                    <a:pt x="103" y="46"/>
                  </a:lnTo>
                  <a:lnTo>
                    <a:pt x="101" y="48"/>
                  </a:lnTo>
                  <a:lnTo>
                    <a:pt x="106" y="50"/>
                  </a:lnTo>
                  <a:lnTo>
                    <a:pt x="106" y="51"/>
                  </a:lnTo>
                  <a:lnTo>
                    <a:pt x="105" y="51"/>
                  </a:lnTo>
                  <a:lnTo>
                    <a:pt x="103" y="53"/>
                  </a:lnTo>
                  <a:lnTo>
                    <a:pt x="98" y="53"/>
                  </a:lnTo>
                  <a:lnTo>
                    <a:pt x="96" y="57"/>
                  </a:lnTo>
                  <a:lnTo>
                    <a:pt x="93" y="55"/>
                  </a:lnTo>
                  <a:lnTo>
                    <a:pt x="91" y="58"/>
                  </a:lnTo>
                  <a:lnTo>
                    <a:pt x="89" y="57"/>
                  </a:lnTo>
                  <a:lnTo>
                    <a:pt x="88" y="60"/>
                  </a:lnTo>
                  <a:lnTo>
                    <a:pt x="86" y="58"/>
                  </a:lnTo>
                  <a:lnTo>
                    <a:pt x="86" y="62"/>
                  </a:lnTo>
                  <a:lnTo>
                    <a:pt x="82" y="62"/>
                  </a:lnTo>
                  <a:lnTo>
                    <a:pt x="81" y="69"/>
                  </a:lnTo>
                  <a:lnTo>
                    <a:pt x="79" y="69"/>
                  </a:lnTo>
                  <a:lnTo>
                    <a:pt x="77" y="72"/>
                  </a:lnTo>
                  <a:lnTo>
                    <a:pt x="79" y="72"/>
                  </a:lnTo>
                  <a:lnTo>
                    <a:pt x="69" y="106"/>
                  </a:lnTo>
                  <a:lnTo>
                    <a:pt x="35" y="96"/>
                  </a:lnTo>
                  <a:lnTo>
                    <a:pt x="28" y="116"/>
                  </a:lnTo>
                  <a:lnTo>
                    <a:pt x="35" y="12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67" name="Freeform 2099"/>
            <p:cNvSpPr>
              <a:spLocks/>
            </p:cNvSpPr>
            <p:nvPr/>
          </p:nvSpPr>
          <p:spPr bwMode="auto">
            <a:xfrm>
              <a:off x="1140" y="1709"/>
              <a:ext cx="35" cy="36"/>
            </a:xfrm>
            <a:custGeom>
              <a:avLst/>
              <a:gdLst/>
              <a:ahLst/>
              <a:cxnLst>
                <a:cxn ang="0">
                  <a:pos x="79" y="90"/>
                </a:cxn>
                <a:cxn ang="0">
                  <a:pos x="72" y="85"/>
                </a:cxn>
                <a:cxn ang="0">
                  <a:pos x="67" y="89"/>
                </a:cxn>
                <a:cxn ang="0">
                  <a:pos x="60" y="87"/>
                </a:cxn>
                <a:cxn ang="0">
                  <a:pos x="53" y="80"/>
                </a:cxn>
                <a:cxn ang="0">
                  <a:pos x="52" y="77"/>
                </a:cxn>
                <a:cxn ang="0">
                  <a:pos x="50" y="75"/>
                </a:cxn>
                <a:cxn ang="0">
                  <a:pos x="48" y="71"/>
                </a:cxn>
                <a:cxn ang="0">
                  <a:pos x="40" y="66"/>
                </a:cxn>
                <a:cxn ang="0">
                  <a:pos x="38" y="63"/>
                </a:cxn>
                <a:cxn ang="0">
                  <a:pos x="2" y="51"/>
                </a:cxn>
                <a:cxn ang="0">
                  <a:pos x="2" y="48"/>
                </a:cxn>
                <a:cxn ang="0">
                  <a:pos x="5" y="41"/>
                </a:cxn>
                <a:cxn ang="0">
                  <a:pos x="9" y="37"/>
                </a:cxn>
                <a:cxn ang="0">
                  <a:pos x="12" y="36"/>
                </a:cxn>
                <a:cxn ang="0">
                  <a:pos x="16" y="34"/>
                </a:cxn>
                <a:cxn ang="0">
                  <a:pos x="21" y="32"/>
                </a:cxn>
                <a:cxn ang="0">
                  <a:pos x="28" y="30"/>
                </a:cxn>
                <a:cxn ang="0">
                  <a:pos x="29" y="29"/>
                </a:cxn>
                <a:cxn ang="0">
                  <a:pos x="26" y="25"/>
                </a:cxn>
                <a:cxn ang="0">
                  <a:pos x="21" y="22"/>
                </a:cxn>
                <a:cxn ang="0">
                  <a:pos x="17" y="18"/>
                </a:cxn>
                <a:cxn ang="0">
                  <a:pos x="16" y="15"/>
                </a:cxn>
                <a:cxn ang="0">
                  <a:pos x="14" y="12"/>
                </a:cxn>
                <a:cxn ang="0">
                  <a:pos x="14" y="7"/>
                </a:cxn>
                <a:cxn ang="0">
                  <a:pos x="31" y="0"/>
                </a:cxn>
                <a:cxn ang="0">
                  <a:pos x="65" y="15"/>
                </a:cxn>
                <a:cxn ang="0">
                  <a:pos x="69" y="18"/>
                </a:cxn>
                <a:cxn ang="0">
                  <a:pos x="75" y="22"/>
                </a:cxn>
                <a:cxn ang="0">
                  <a:pos x="74" y="37"/>
                </a:cxn>
                <a:cxn ang="0">
                  <a:pos x="75" y="41"/>
                </a:cxn>
                <a:cxn ang="0">
                  <a:pos x="77" y="42"/>
                </a:cxn>
                <a:cxn ang="0">
                  <a:pos x="79" y="46"/>
                </a:cxn>
                <a:cxn ang="0">
                  <a:pos x="81" y="49"/>
                </a:cxn>
                <a:cxn ang="0">
                  <a:pos x="82" y="51"/>
                </a:cxn>
                <a:cxn ang="0">
                  <a:pos x="84" y="54"/>
                </a:cxn>
                <a:cxn ang="0">
                  <a:pos x="86" y="58"/>
                </a:cxn>
                <a:cxn ang="0">
                  <a:pos x="87" y="61"/>
                </a:cxn>
              </a:cxnLst>
              <a:rect l="0" t="0" r="r" b="b"/>
              <a:pathLst>
                <a:path w="87" h="90">
                  <a:moveTo>
                    <a:pt x="82" y="75"/>
                  </a:moveTo>
                  <a:lnTo>
                    <a:pt x="79" y="90"/>
                  </a:lnTo>
                  <a:lnTo>
                    <a:pt x="72" y="89"/>
                  </a:lnTo>
                  <a:lnTo>
                    <a:pt x="72" y="85"/>
                  </a:lnTo>
                  <a:lnTo>
                    <a:pt x="67" y="83"/>
                  </a:lnTo>
                  <a:lnTo>
                    <a:pt x="67" y="89"/>
                  </a:lnTo>
                  <a:lnTo>
                    <a:pt x="64" y="89"/>
                  </a:lnTo>
                  <a:lnTo>
                    <a:pt x="60" y="87"/>
                  </a:lnTo>
                  <a:lnTo>
                    <a:pt x="60" y="82"/>
                  </a:lnTo>
                  <a:lnTo>
                    <a:pt x="53" y="80"/>
                  </a:lnTo>
                  <a:lnTo>
                    <a:pt x="53" y="78"/>
                  </a:lnTo>
                  <a:lnTo>
                    <a:pt x="52" y="77"/>
                  </a:lnTo>
                  <a:lnTo>
                    <a:pt x="53" y="75"/>
                  </a:lnTo>
                  <a:lnTo>
                    <a:pt x="50" y="75"/>
                  </a:lnTo>
                  <a:lnTo>
                    <a:pt x="50" y="71"/>
                  </a:lnTo>
                  <a:lnTo>
                    <a:pt x="48" y="71"/>
                  </a:lnTo>
                  <a:lnTo>
                    <a:pt x="50" y="70"/>
                  </a:lnTo>
                  <a:lnTo>
                    <a:pt x="40" y="66"/>
                  </a:lnTo>
                  <a:lnTo>
                    <a:pt x="41" y="65"/>
                  </a:lnTo>
                  <a:lnTo>
                    <a:pt x="38" y="63"/>
                  </a:lnTo>
                  <a:lnTo>
                    <a:pt x="40" y="61"/>
                  </a:lnTo>
                  <a:lnTo>
                    <a:pt x="2" y="51"/>
                  </a:lnTo>
                  <a:lnTo>
                    <a:pt x="0" y="51"/>
                  </a:lnTo>
                  <a:lnTo>
                    <a:pt x="2" y="48"/>
                  </a:lnTo>
                  <a:lnTo>
                    <a:pt x="4" y="48"/>
                  </a:lnTo>
                  <a:lnTo>
                    <a:pt x="5" y="41"/>
                  </a:lnTo>
                  <a:lnTo>
                    <a:pt x="9" y="41"/>
                  </a:lnTo>
                  <a:lnTo>
                    <a:pt x="9" y="37"/>
                  </a:lnTo>
                  <a:lnTo>
                    <a:pt x="11" y="39"/>
                  </a:lnTo>
                  <a:lnTo>
                    <a:pt x="12" y="36"/>
                  </a:lnTo>
                  <a:lnTo>
                    <a:pt x="14" y="37"/>
                  </a:lnTo>
                  <a:lnTo>
                    <a:pt x="16" y="34"/>
                  </a:lnTo>
                  <a:lnTo>
                    <a:pt x="19" y="36"/>
                  </a:lnTo>
                  <a:lnTo>
                    <a:pt x="21" y="32"/>
                  </a:lnTo>
                  <a:lnTo>
                    <a:pt x="26" y="32"/>
                  </a:lnTo>
                  <a:lnTo>
                    <a:pt x="28" y="30"/>
                  </a:lnTo>
                  <a:lnTo>
                    <a:pt x="29" y="30"/>
                  </a:lnTo>
                  <a:lnTo>
                    <a:pt x="29" y="29"/>
                  </a:lnTo>
                  <a:lnTo>
                    <a:pt x="24" y="27"/>
                  </a:lnTo>
                  <a:lnTo>
                    <a:pt x="26" y="25"/>
                  </a:lnTo>
                  <a:lnTo>
                    <a:pt x="21" y="24"/>
                  </a:lnTo>
                  <a:lnTo>
                    <a:pt x="21" y="22"/>
                  </a:lnTo>
                  <a:lnTo>
                    <a:pt x="17" y="20"/>
                  </a:lnTo>
                  <a:lnTo>
                    <a:pt x="17" y="18"/>
                  </a:lnTo>
                  <a:lnTo>
                    <a:pt x="16" y="17"/>
                  </a:lnTo>
                  <a:lnTo>
                    <a:pt x="16" y="15"/>
                  </a:lnTo>
                  <a:lnTo>
                    <a:pt x="14" y="13"/>
                  </a:lnTo>
                  <a:lnTo>
                    <a:pt x="14" y="12"/>
                  </a:lnTo>
                  <a:lnTo>
                    <a:pt x="12" y="12"/>
                  </a:lnTo>
                  <a:lnTo>
                    <a:pt x="14" y="7"/>
                  </a:lnTo>
                  <a:lnTo>
                    <a:pt x="28" y="10"/>
                  </a:lnTo>
                  <a:lnTo>
                    <a:pt x="31" y="0"/>
                  </a:lnTo>
                  <a:lnTo>
                    <a:pt x="67" y="10"/>
                  </a:lnTo>
                  <a:lnTo>
                    <a:pt x="65" y="15"/>
                  </a:lnTo>
                  <a:lnTo>
                    <a:pt x="69" y="17"/>
                  </a:lnTo>
                  <a:lnTo>
                    <a:pt x="69" y="18"/>
                  </a:lnTo>
                  <a:lnTo>
                    <a:pt x="75" y="20"/>
                  </a:lnTo>
                  <a:lnTo>
                    <a:pt x="75" y="22"/>
                  </a:lnTo>
                  <a:lnTo>
                    <a:pt x="72" y="36"/>
                  </a:lnTo>
                  <a:lnTo>
                    <a:pt x="74" y="37"/>
                  </a:lnTo>
                  <a:lnTo>
                    <a:pt x="72" y="39"/>
                  </a:lnTo>
                  <a:lnTo>
                    <a:pt x="75" y="41"/>
                  </a:lnTo>
                  <a:lnTo>
                    <a:pt x="74" y="42"/>
                  </a:lnTo>
                  <a:lnTo>
                    <a:pt x="77" y="42"/>
                  </a:lnTo>
                  <a:lnTo>
                    <a:pt x="77" y="46"/>
                  </a:lnTo>
                  <a:lnTo>
                    <a:pt x="79" y="46"/>
                  </a:lnTo>
                  <a:lnTo>
                    <a:pt x="79" y="48"/>
                  </a:lnTo>
                  <a:lnTo>
                    <a:pt x="81" y="49"/>
                  </a:lnTo>
                  <a:lnTo>
                    <a:pt x="79" y="51"/>
                  </a:lnTo>
                  <a:lnTo>
                    <a:pt x="82" y="51"/>
                  </a:lnTo>
                  <a:lnTo>
                    <a:pt x="82" y="54"/>
                  </a:lnTo>
                  <a:lnTo>
                    <a:pt x="84" y="54"/>
                  </a:lnTo>
                  <a:lnTo>
                    <a:pt x="82" y="56"/>
                  </a:lnTo>
                  <a:lnTo>
                    <a:pt x="86" y="58"/>
                  </a:lnTo>
                  <a:lnTo>
                    <a:pt x="86" y="59"/>
                  </a:lnTo>
                  <a:lnTo>
                    <a:pt x="87" y="61"/>
                  </a:lnTo>
                  <a:lnTo>
                    <a:pt x="82" y="7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68" name="Freeform 2100"/>
            <p:cNvSpPr>
              <a:spLocks/>
            </p:cNvSpPr>
            <p:nvPr/>
          </p:nvSpPr>
          <p:spPr bwMode="auto">
            <a:xfrm>
              <a:off x="1169" y="1718"/>
              <a:ext cx="47" cy="30"/>
            </a:xfrm>
            <a:custGeom>
              <a:avLst/>
              <a:gdLst/>
              <a:ahLst/>
              <a:cxnLst>
                <a:cxn ang="0">
                  <a:pos x="116" y="77"/>
                </a:cxn>
                <a:cxn ang="0">
                  <a:pos x="22" y="51"/>
                </a:cxn>
                <a:cxn ang="0">
                  <a:pos x="21" y="55"/>
                </a:cxn>
                <a:cxn ang="0">
                  <a:pos x="10" y="53"/>
                </a:cxn>
                <a:cxn ang="0">
                  <a:pos x="15" y="39"/>
                </a:cxn>
                <a:cxn ang="0">
                  <a:pos x="14" y="37"/>
                </a:cxn>
                <a:cxn ang="0">
                  <a:pos x="14" y="36"/>
                </a:cxn>
                <a:cxn ang="0">
                  <a:pos x="10" y="34"/>
                </a:cxn>
                <a:cxn ang="0">
                  <a:pos x="12" y="32"/>
                </a:cxn>
                <a:cxn ang="0">
                  <a:pos x="10" y="32"/>
                </a:cxn>
                <a:cxn ang="0">
                  <a:pos x="10" y="29"/>
                </a:cxn>
                <a:cxn ang="0">
                  <a:pos x="7" y="29"/>
                </a:cxn>
                <a:cxn ang="0">
                  <a:pos x="9" y="27"/>
                </a:cxn>
                <a:cxn ang="0">
                  <a:pos x="7" y="26"/>
                </a:cxn>
                <a:cxn ang="0">
                  <a:pos x="7" y="24"/>
                </a:cxn>
                <a:cxn ang="0">
                  <a:pos x="5" y="24"/>
                </a:cxn>
                <a:cxn ang="0">
                  <a:pos x="5" y="20"/>
                </a:cxn>
                <a:cxn ang="0">
                  <a:pos x="2" y="20"/>
                </a:cxn>
                <a:cxn ang="0">
                  <a:pos x="3" y="19"/>
                </a:cxn>
                <a:cxn ang="0">
                  <a:pos x="0" y="17"/>
                </a:cxn>
                <a:cxn ang="0">
                  <a:pos x="2" y="15"/>
                </a:cxn>
                <a:cxn ang="0">
                  <a:pos x="0" y="14"/>
                </a:cxn>
                <a:cxn ang="0">
                  <a:pos x="3" y="0"/>
                </a:cxn>
                <a:cxn ang="0">
                  <a:pos x="19" y="5"/>
                </a:cxn>
                <a:cxn ang="0">
                  <a:pos x="19" y="3"/>
                </a:cxn>
                <a:cxn ang="0">
                  <a:pos x="22" y="3"/>
                </a:cxn>
                <a:cxn ang="0">
                  <a:pos x="19" y="17"/>
                </a:cxn>
                <a:cxn ang="0">
                  <a:pos x="26" y="20"/>
                </a:cxn>
                <a:cxn ang="0">
                  <a:pos x="29" y="27"/>
                </a:cxn>
                <a:cxn ang="0">
                  <a:pos x="39" y="31"/>
                </a:cxn>
                <a:cxn ang="0">
                  <a:pos x="51" y="39"/>
                </a:cxn>
                <a:cxn ang="0">
                  <a:pos x="60" y="43"/>
                </a:cxn>
                <a:cxn ang="0">
                  <a:pos x="65" y="48"/>
                </a:cxn>
                <a:cxn ang="0">
                  <a:pos x="72" y="49"/>
                </a:cxn>
                <a:cxn ang="0">
                  <a:pos x="92" y="48"/>
                </a:cxn>
                <a:cxn ang="0">
                  <a:pos x="103" y="46"/>
                </a:cxn>
                <a:cxn ang="0">
                  <a:pos x="106" y="43"/>
                </a:cxn>
                <a:cxn ang="0">
                  <a:pos x="111" y="44"/>
                </a:cxn>
                <a:cxn ang="0">
                  <a:pos x="111" y="55"/>
                </a:cxn>
                <a:cxn ang="0">
                  <a:pos x="111" y="58"/>
                </a:cxn>
                <a:cxn ang="0">
                  <a:pos x="109" y="60"/>
                </a:cxn>
                <a:cxn ang="0">
                  <a:pos x="108" y="63"/>
                </a:cxn>
                <a:cxn ang="0">
                  <a:pos x="109" y="67"/>
                </a:cxn>
                <a:cxn ang="0">
                  <a:pos x="113" y="67"/>
                </a:cxn>
                <a:cxn ang="0">
                  <a:pos x="113" y="72"/>
                </a:cxn>
                <a:cxn ang="0">
                  <a:pos x="116" y="77"/>
                </a:cxn>
              </a:cxnLst>
              <a:rect l="0" t="0" r="r" b="b"/>
              <a:pathLst>
                <a:path w="116" h="77">
                  <a:moveTo>
                    <a:pt x="116" y="77"/>
                  </a:moveTo>
                  <a:lnTo>
                    <a:pt x="22" y="51"/>
                  </a:lnTo>
                  <a:lnTo>
                    <a:pt x="21" y="55"/>
                  </a:lnTo>
                  <a:lnTo>
                    <a:pt x="10" y="53"/>
                  </a:lnTo>
                  <a:lnTo>
                    <a:pt x="15" y="39"/>
                  </a:lnTo>
                  <a:lnTo>
                    <a:pt x="14" y="37"/>
                  </a:lnTo>
                  <a:lnTo>
                    <a:pt x="14" y="36"/>
                  </a:lnTo>
                  <a:lnTo>
                    <a:pt x="10" y="34"/>
                  </a:lnTo>
                  <a:lnTo>
                    <a:pt x="12" y="32"/>
                  </a:lnTo>
                  <a:lnTo>
                    <a:pt x="10" y="32"/>
                  </a:lnTo>
                  <a:lnTo>
                    <a:pt x="10" y="29"/>
                  </a:lnTo>
                  <a:lnTo>
                    <a:pt x="7" y="29"/>
                  </a:lnTo>
                  <a:lnTo>
                    <a:pt x="9" y="27"/>
                  </a:lnTo>
                  <a:lnTo>
                    <a:pt x="7" y="26"/>
                  </a:lnTo>
                  <a:lnTo>
                    <a:pt x="7" y="24"/>
                  </a:lnTo>
                  <a:lnTo>
                    <a:pt x="5" y="24"/>
                  </a:lnTo>
                  <a:lnTo>
                    <a:pt x="5" y="20"/>
                  </a:lnTo>
                  <a:lnTo>
                    <a:pt x="2" y="20"/>
                  </a:lnTo>
                  <a:lnTo>
                    <a:pt x="3" y="19"/>
                  </a:lnTo>
                  <a:lnTo>
                    <a:pt x="0" y="17"/>
                  </a:lnTo>
                  <a:lnTo>
                    <a:pt x="2" y="15"/>
                  </a:lnTo>
                  <a:lnTo>
                    <a:pt x="0" y="14"/>
                  </a:lnTo>
                  <a:lnTo>
                    <a:pt x="3" y="0"/>
                  </a:lnTo>
                  <a:lnTo>
                    <a:pt x="19" y="5"/>
                  </a:lnTo>
                  <a:lnTo>
                    <a:pt x="19" y="3"/>
                  </a:lnTo>
                  <a:lnTo>
                    <a:pt x="22" y="3"/>
                  </a:lnTo>
                  <a:lnTo>
                    <a:pt x="19" y="17"/>
                  </a:lnTo>
                  <a:lnTo>
                    <a:pt x="26" y="20"/>
                  </a:lnTo>
                  <a:lnTo>
                    <a:pt x="29" y="27"/>
                  </a:lnTo>
                  <a:lnTo>
                    <a:pt x="39" y="31"/>
                  </a:lnTo>
                  <a:lnTo>
                    <a:pt x="51" y="39"/>
                  </a:lnTo>
                  <a:lnTo>
                    <a:pt x="60" y="43"/>
                  </a:lnTo>
                  <a:lnTo>
                    <a:pt x="65" y="48"/>
                  </a:lnTo>
                  <a:lnTo>
                    <a:pt x="72" y="49"/>
                  </a:lnTo>
                  <a:lnTo>
                    <a:pt x="92" y="48"/>
                  </a:lnTo>
                  <a:lnTo>
                    <a:pt x="103" y="46"/>
                  </a:lnTo>
                  <a:lnTo>
                    <a:pt x="106" y="43"/>
                  </a:lnTo>
                  <a:lnTo>
                    <a:pt x="111" y="44"/>
                  </a:lnTo>
                  <a:lnTo>
                    <a:pt x="111" y="55"/>
                  </a:lnTo>
                  <a:lnTo>
                    <a:pt x="111" y="58"/>
                  </a:lnTo>
                  <a:lnTo>
                    <a:pt x="109" y="60"/>
                  </a:lnTo>
                  <a:lnTo>
                    <a:pt x="108" y="63"/>
                  </a:lnTo>
                  <a:lnTo>
                    <a:pt x="109" y="67"/>
                  </a:lnTo>
                  <a:lnTo>
                    <a:pt x="113" y="67"/>
                  </a:lnTo>
                  <a:lnTo>
                    <a:pt x="113" y="72"/>
                  </a:lnTo>
                  <a:lnTo>
                    <a:pt x="116" y="7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69" name="Freeform 2101"/>
            <p:cNvSpPr>
              <a:spLocks/>
            </p:cNvSpPr>
            <p:nvPr/>
          </p:nvSpPr>
          <p:spPr bwMode="auto">
            <a:xfrm>
              <a:off x="1207" y="1738"/>
              <a:ext cx="62" cy="68"/>
            </a:xfrm>
            <a:custGeom>
              <a:avLst/>
              <a:gdLst/>
              <a:ahLst/>
              <a:cxnLst>
                <a:cxn ang="0">
                  <a:pos x="3" y="120"/>
                </a:cxn>
                <a:cxn ang="0">
                  <a:pos x="7" y="118"/>
                </a:cxn>
                <a:cxn ang="0">
                  <a:pos x="2" y="109"/>
                </a:cxn>
                <a:cxn ang="0">
                  <a:pos x="2" y="101"/>
                </a:cxn>
                <a:cxn ang="0">
                  <a:pos x="9" y="96"/>
                </a:cxn>
                <a:cxn ang="0">
                  <a:pos x="15" y="94"/>
                </a:cxn>
                <a:cxn ang="0">
                  <a:pos x="24" y="87"/>
                </a:cxn>
                <a:cxn ang="0">
                  <a:pos x="19" y="72"/>
                </a:cxn>
                <a:cxn ang="0">
                  <a:pos x="27" y="67"/>
                </a:cxn>
                <a:cxn ang="0">
                  <a:pos x="51" y="68"/>
                </a:cxn>
                <a:cxn ang="0">
                  <a:pos x="67" y="29"/>
                </a:cxn>
                <a:cxn ang="0">
                  <a:pos x="77" y="0"/>
                </a:cxn>
                <a:cxn ang="0">
                  <a:pos x="87" y="4"/>
                </a:cxn>
                <a:cxn ang="0">
                  <a:pos x="97" y="10"/>
                </a:cxn>
                <a:cxn ang="0">
                  <a:pos x="99" y="21"/>
                </a:cxn>
                <a:cxn ang="0">
                  <a:pos x="106" y="22"/>
                </a:cxn>
                <a:cxn ang="0">
                  <a:pos x="118" y="19"/>
                </a:cxn>
                <a:cxn ang="0">
                  <a:pos x="126" y="21"/>
                </a:cxn>
                <a:cxn ang="0">
                  <a:pos x="131" y="34"/>
                </a:cxn>
                <a:cxn ang="0">
                  <a:pos x="128" y="41"/>
                </a:cxn>
                <a:cxn ang="0">
                  <a:pos x="135" y="48"/>
                </a:cxn>
                <a:cxn ang="0">
                  <a:pos x="128" y="58"/>
                </a:cxn>
                <a:cxn ang="0">
                  <a:pos x="126" y="63"/>
                </a:cxn>
                <a:cxn ang="0">
                  <a:pos x="123" y="67"/>
                </a:cxn>
                <a:cxn ang="0">
                  <a:pos x="118" y="70"/>
                </a:cxn>
                <a:cxn ang="0">
                  <a:pos x="114" y="74"/>
                </a:cxn>
                <a:cxn ang="0">
                  <a:pos x="113" y="77"/>
                </a:cxn>
                <a:cxn ang="0">
                  <a:pos x="109" y="75"/>
                </a:cxn>
                <a:cxn ang="0">
                  <a:pos x="102" y="80"/>
                </a:cxn>
                <a:cxn ang="0">
                  <a:pos x="102" y="92"/>
                </a:cxn>
                <a:cxn ang="0">
                  <a:pos x="118" y="99"/>
                </a:cxn>
                <a:cxn ang="0">
                  <a:pos x="130" y="113"/>
                </a:cxn>
                <a:cxn ang="0">
                  <a:pos x="128" y="118"/>
                </a:cxn>
                <a:cxn ang="0">
                  <a:pos x="154" y="130"/>
                </a:cxn>
                <a:cxn ang="0">
                  <a:pos x="150" y="152"/>
                </a:cxn>
                <a:cxn ang="0">
                  <a:pos x="152" y="157"/>
                </a:cxn>
                <a:cxn ang="0">
                  <a:pos x="150" y="159"/>
                </a:cxn>
                <a:cxn ang="0">
                  <a:pos x="154" y="166"/>
                </a:cxn>
                <a:cxn ang="0">
                  <a:pos x="0" y="128"/>
                </a:cxn>
              </a:cxnLst>
              <a:rect l="0" t="0" r="r" b="b"/>
              <a:pathLst>
                <a:path w="155" h="171">
                  <a:moveTo>
                    <a:pt x="0" y="128"/>
                  </a:moveTo>
                  <a:lnTo>
                    <a:pt x="3" y="120"/>
                  </a:lnTo>
                  <a:lnTo>
                    <a:pt x="7" y="120"/>
                  </a:lnTo>
                  <a:lnTo>
                    <a:pt x="7" y="118"/>
                  </a:lnTo>
                  <a:lnTo>
                    <a:pt x="5" y="111"/>
                  </a:lnTo>
                  <a:lnTo>
                    <a:pt x="2" y="109"/>
                  </a:lnTo>
                  <a:lnTo>
                    <a:pt x="2" y="106"/>
                  </a:lnTo>
                  <a:lnTo>
                    <a:pt x="2" y="101"/>
                  </a:lnTo>
                  <a:lnTo>
                    <a:pt x="2" y="99"/>
                  </a:lnTo>
                  <a:lnTo>
                    <a:pt x="9" y="96"/>
                  </a:lnTo>
                  <a:lnTo>
                    <a:pt x="14" y="96"/>
                  </a:lnTo>
                  <a:lnTo>
                    <a:pt x="15" y="94"/>
                  </a:lnTo>
                  <a:lnTo>
                    <a:pt x="22" y="92"/>
                  </a:lnTo>
                  <a:lnTo>
                    <a:pt x="24" y="87"/>
                  </a:lnTo>
                  <a:lnTo>
                    <a:pt x="19" y="82"/>
                  </a:lnTo>
                  <a:lnTo>
                    <a:pt x="19" y="72"/>
                  </a:lnTo>
                  <a:lnTo>
                    <a:pt x="19" y="70"/>
                  </a:lnTo>
                  <a:lnTo>
                    <a:pt x="27" y="67"/>
                  </a:lnTo>
                  <a:lnTo>
                    <a:pt x="27" y="62"/>
                  </a:lnTo>
                  <a:lnTo>
                    <a:pt x="51" y="68"/>
                  </a:lnTo>
                  <a:lnTo>
                    <a:pt x="61" y="27"/>
                  </a:lnTo>
                  <a:lnTo>
                    <a:pt x="67" y="29"/>
                  </a:lnTo>
                  <a:lnTo>
                    <a:pt x="73" y="0"/>
                  </a:lnTo>
                  <a:lnTo>
                    <a:pt x="77" y="0"/>
                  </a:lnTo>
                  <a:lnTo>
                    <a:pt x="82" y="0"/>
                  </a:lnTo>
                  <a:lnTo>
                    <a:pt x="87" y="4"/>
                  </a:lnTo>
                  <a:lnTo>
                    <a:pt x="92" y="7"/>
                  </a:lnTo>
                  <a:lnTo>
                    <a:pt x="97" y="10"/>
                  </a:lnTo>
                  <a:lnTo>
                    <a:pt x="99" y="12"/>
                  </a:lnTo>
                  <a:lnTo>
                    <a:pt x="99" y="21"/>
                  </a:lnTo>
                  <a:lnTo>
                    <a:pt x="99" y="22"/>
                  </a:lnTo>
                  <a:lnTo>
                    <a:pt x="106" y="22"/>
                  </a:lnTo>
                  <a:lnTo>
                    <a:pt x="113" y="19"/>
                  </a:lnTo>
                  <a:lnTo>
                    <a:pt x="118" y="19"/>
                  </a:lnTo>
                  <a:lnTo>
                    <a:pt x="125" y="22"/>
                  </a:lnTo>
                  <a:lnTo>
                    <a:pt x="126" y="21"/>
                  </a:lnTo>
                  <a:lnTo>
                    <a:pt x="131" y="26"/>
                  </a:lnTo>
                  <a:lnTo>
                    <a:pt x="131" y="34"/>
                  </a:lnTo>
                  <a:lnTo>
                    <a:pt x="128" y="38"/>
                  </a:lnTo>
                  <a:lnTo>
                    <a:pt x="128" y="41"/>
                  </a:lnTo>
                  <a:lnTo>
                    <a:pt x="130" y="45"/>
                  </a:lnTo>
                  <a:lnTo>
                    <a:pt x="135" y="48"/>
                  </a:lnTo>
                  <a:lnTo>
                    <a:pt x="135" y="48"/>
                  </a:lnTo>
                  <a:lnTo>
                    <a:pt x="128" y="58"/>
                  </a:lnTo>
                  <a:lnTo>
                    <a:pt x="130" y="60"/>
                  </a:lnTo>
                  <a:lnTo>
                    <a:pt x="126" y="63"/>
                  </a:lnTo>
                  <a:lnTo>
                    <a:pt x="126" y="67"/>
                  </a:lnTo>
                  <a:lnTo>
                    <a:pt x="123" y="67"/>
                  </a:lnTo>
                  <a:lnTo>
                    <a:pt x="121" y="70"/>
                  </a:lnTo>
                  <a:lnTo>
                    <a:pt x="118" y="70"/>
                  </a:lnTo>
                  <a:lnTo>
                    <a:pt x="116" y="74"/>
                  </a:lnTo>
                  <a:lnTo>
                    <a:pt x="114" y="74"/>
                  </a:lnTo>
                  <a:lnTo>
                    <a:pt x="114" y="75"/>
                  </a:lnTo>
                  <a:lnTo>
                    <a:pt x="113" y="77"/>
                  </a:lnTo>
                  <a:lnTo>
                    <a:pt x="111" y="77"/>
                  </a:lnTo>
                  <a:lnTo>
                    <a:pt x="109" y="75"/>
                  </a:lnTo>
                  <a:lnTo>
                    <a:pt x="101" y="79"/>
                  </a:lnTo>
                  <a:lnTo>
                    <a:pt x="102" y="80"/>
                  </a:lnTo>
                  <a:lnTo>
                    <a:pt x="101" y="89"/>
                  </a:lnTo>
                  <a:lnTo>
                    <a:pt x="102" y="92"/>
                  </a:lnTo>
                  <a:lnTo>
                    <a:pt x="111" y="94"/>
                  </a:lnTo>
                  <a:lnTo>
                    <a:pt x="118" y="99"/>
                  </a:lnTo>
                  <a:lnTo>
                    <a:pt x="121" y="104"/>
                  </a:lnTo>
                  <a:lnTo>
                    <a:pt x="130" y="113"/>
                  </a:lnTo>
                  <a:lnTo>
                    <a:pt x="130" y="115"/>
                  </a:lnTo>
                  <a:lnTo>
                    <a:pt x="128" y="118"/>
                  </a:lnTo>
                  <a:lnTo>
                    <a:pt x="152" y="125"/>
                  </a:lnTo>
                  <a:lnTo>
                    <a:pt x="154" y="130"/>
                  </a:lnTo>
                  <a:lnTo>
                    <a:pt x="150" y="150"/>
                  </a:lnTo>
                  <a:lnTo>
                    <a:pt x="150" y="152"/>
                  </a:lnTo>
                  <a:lnTo>
                    <a:pt x="150" y="156"/>
                  </a:lnTo>
                  <a:lnTo>
                    <a:pt x="152" y="157"/>
                  </a:lnTo>
                  <a:lnTo>
                    <a:pt x="152" y="159"/>
                  </a:lnTo>
                  <a:lnTo>
                    <a:pt x="150" y="159"/>
                  </a:lnTo>
                  <a:lnTo>
                    <a:pt x="149" y="162"/>
                  </a:lnTo>
                  <a:lnTo>
                    <a:pt x="154" y="166"/>
                  </a:lnTo>
                  <a:lnTo>
                    <a:pt x="155" y="171"/>
                  </a:lnTo>
                  <a:lnTo>
                    <a:pt x="0" y="12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70" name="Freeform 2102"/>
            <p:cNvSpPr>
              <a:spLocks/>
            </p:cNvSpPr>
            <p:nvPr/>
          </p:nvSpPr>
          <p:spPr bwMode="auto">
            <a:xfrm>
              <a:off x="1522" y="1816"/>
              <a:ext cx="88" cy="105"/>
            </a:xfrm>
            <a:custGeom>
              <a:avLst/>
              <a:gdLst/>
              <a:ahLst/>
              <a:cxnLst>
                <a:cxn ang="0">
                  <a:pos x="159" y="242"/>
                </a:cxn>
                <a:cxn ang="0">
                  <a:pos x="154" y="222"/>
                </a:cxn>
                <a:cxn ang="0">
                  <a:pos x="147" y="213"/>
                </a:cxn>
                <a:cxn ang="0">
                  <a:pos x="133" y="213"/>
                </a:cxn>
                <a:cxn ang="0">
                  <a:pos x="111" y="201"/>
                </a:cxn>
                <a:cxn ang="0">
                  <a:pos x="99" y="188"/>
                </a:cxn>
                <a:cxn ang="0">
                  <a:pos x="79" y="150"/>
                </a:cxn>
                <a:cxn ang="0">
                  <a:pos x="75" y="135"/>
                </a:cxn>
                <a:cxn ang="0">
                  <a:pos x="67" y="135"/>
                </a:cxn>
                <a:cxn ang="0">
                  <a:pos x="53" y="145"/>
                </a:cxn>
                <a:cxn ang="0">
                  <a:pos x="50" y="152"/>
                </a:cxn>
                <a:cxn ang="0">
                  <a:pos x="41" y="160"/>
                </a:cxn>
                <a:cxn ang="0">
                  <a:pos x="33" y="169"/>
                </a:cxn>
                <a:cxn ang="0">
                  <a:pos x="21" y="165"/>
                </a:cxn>
                <a:cxn ang="0">
                  <a:pos x="19" y="153"/>
                </a:cxn>
                <a:cxn ang="0">
                  <a:pos x="7" y="152"/>
                </a:cxn>
                <a:cxn ang="0">
                  <a:pos x="2" y="140"/>
                </a:cxn>
                <a:cxn ang="0">
                  <a:pos x="4" y="126"/>
                </a:cxn>
                <a:cxn ang="0">
                  <a:pos x="10" y="119"/>
                </a:cxn>
                <a:cxn ang="0">
                  <a:pos x="16" y="114"/>
                </a:cxn>
                <a:cxn ang="0">
                  <a:pos x="24" y="75"/>
                </a:cxn>
                <a:cxn ang="0">
                  <a:pos x="33" y="60"/>
                </a:cxn>
                <a:cxn ang="0">
                  <a:pos x="34" y="34"/>
                </a:cxn>
                <a:cxn ang="0">
                  <a:pos x="26" y="24"/>
                </a:cxn>
                <a:cxn ang="0">
                  <a:pos x="31" y="13"/>
                </a:cxn>
                <a:cxn ang="0">
                  <a:pos x="46" y="15"/>
                </a:cxn>
                <a:cxn ang="0">
                  <a:pos x="60" y="10"/>
                </a:cxn>
                <a:cxn ang="0">
                  <a:pos x="70" y="17"/>
                </a:cxn>
                <a:cxn ang="0">
                  <a:pos x="77" y="29"/>
                </a:cxn>
                <a:cxn ang="0">
                  <a:pos x="91" y="25"/>
                </a:cxn>
                <a:cxn ang="0">
                  <a:pos x="99" y="20"/>
                </a:cxn>
                <a:cxn ang="0">
                  <a:pos x="111" y="15"/>
                </a:cxn>
                <a:cxn ang="0">
                  <a:pos x="121" y="5"/>
                </a:cxn>
                <a:cxn ang="0">
                  <a:pos x="128" y="0"/>
                </a:cxn>
                <a:cxn ang="0">
                  <a:pos x="132" y="7"/>
                </a:cxn>
                <a:cxn ang="0">
                  <a:pos x="139" y="17"/>
                </a:cxn>
                <a:cxn ang="0">
                  <a:pos x="137" y="32"/>
                </a:cxn>
                <a:cxn ang="0">
                  <a:pos x="144" y="39"/>
                </a:cxn>
                <a:cxn ang="0">
                  <a:pos x="144" y="54"/>
                </a:cxn>
                <a:cxn ang="0">
                  <a:pos x="145" y="77"/>
                </a:cxn>
                <a:cxn ang="0">
                  <a:pos x="154" y="95"/>
                </a:cxn>
                <a:cxn ang="0">
                  <a:pos x="157" y="104"/>
                </a:cxn>
                <a:cxn ang="0">
                  <a:pos x="162" y="111"/>
                </a:cxn>
                <a:cxn ang="0">
                  <a:pos x="166" y="119"/>
                </a:cxn>
                <a:cxn ang="0">
                  <a:pos x="162" y="133"/>
                </a:cxn>
                <a:cxn ang="0">
                  <a:pos x="162" y="148"/>
                </a:cxn>
                <a:cxn ang="0">
                  <a:pos x="171" y="162"/>
                </a:cxn>
                <a:cxn ang="0">
                  <a:pos x="185" y="159"/>
                </a:cxn>
                <a:cxn ang="0">
                  <a:pos x="197" y="177"/>
                </a:cxn>
                <a:cxn ang="0">
                  <a:pos x="200" y="193"/>
                </a:cxn>
                <a:cxn ang="0">
                  <a:pos x="200" y="208"/>
                </a:cxn>
                <a:cxn ang="0">
                  <a:pos x="200" y="222"/>
                </a:cxn>
                <a:cxn ang="0">
                  <a:pos x="207" y="230"/>
                </a:cxn>
                <a:cxn ang="0">
                  <a:pos x="217" y="241"/>
                </a:cxn>
                <a:cxn ang="0">
                  <a:pos x="222" y="235"/>
                </a:cxn>
                <a:cxn ang="0">
                  <a:pos x="159" y="251"/>
                </a:cxn>
              </a:cxnLst>
              <a:rect l="0" t="0" r="r" b="b"/>
              <a:pathLst>
                <a:path w="222" h="264">
                  <a:moveTo>
                    <a:pt x="159" y="251"/>
                  </a:moveTo>
                  <a:lnTo>
                    <a:pt x="157" y="249"/>
                  </a:lnTo>
                  <a:lnTo>
                    <a:pt x="159" y="242"/>
                  </a:lnTo>
                  <a:lnTo>
                    <a:pt x="157" y="234"/>
                  </a:lnTo>
                  <a:lnTo>
                    <a:pt x="154" y="227"/>
                  </a:lnTo>
                  <a:lnTo>
                    <a:pt x="154" y="222"/>
                  </a:lnTo>
                  <a:lnTo>
                    <a:pt x="150" y="218"/>
                  </a:lnTo>
                  <a:lnTo>
                    <a:pt x="150" y="213"/>
                  </a:lnTo>
                  <a:lnTo>
                    <a:pt x="147" y="213"/>
                  </a:lnTo>
                  <a:lnTo>
                    <a:pt x="144" y="218"/>
                  </a:lnTo>
                  <a:lnTo>
                    <a:pt x="140" y="218"/>
                  </a:lnTo>
                  <a:lnTo>
                    <a:pt x="133" y="213"/>
                  </a:lnTo>
                  <a:lnTo>
                    <a:pt x="127" y="210"/>
                  </a:lnTo>
                  <a:lnTo>
                    <a:pt x="120" y="203"/>
                  </a:lnTo>
                  <a:lnTo>
                    <a:pt x="111" y="201"/>
                  </a:lnTo>
                  <a:lnTo>
                    <a:pt x="106" y="196"/>
                  </a:lnTo>
                  <a:lnTo>
                    <a:pt x="103" y="189"/>
                  </a:lnTo>
                  <a:lnTo>
                    <a:pt x="99" y="188"/>
                  </a:lnTo>
                  <a:lnTo>
                    <a:pt x="89" y="167"/>
                  </a:lnTo>
                  <a:lnTo>
                    <a:pt x="84" y="155"/>
                  </a:lnTo>
                  <a:lnTo>
                    <a:pt x="79" y="150"/>
                  </a:lnTo>
                  <a:lnTo>
                    <a:pt x="70" y="150"/>
                  </a:lnTo>
                  <a:lnTo>
                    <a:pt x="70" y="147"/>
                  </a:lnTo>
                  <a:lnTo>
                    <a:pt x="75" y="135"/>
                  </a:lnTo>
                  <a:lnTo>
                    <a:pt x="74" y="130"/>
                  </a:lnTo>
                  <a:lnTo>
                    <a:pt x="69" y="131"/>
                  </a:lnTo>
                  <a:lnTo>
                    <a:pt x="67" y="135"/>
                  </a:lnTo>
                  <a:lnTo>
                    <a:pt x="63" y="135"/>
                  </a:lnTo>
                  <a:lnTo>
                    <a:pt x="55" y="140"/>
                  </a:lnTo>
                  <a:lnTo>
                    <a:pt x="53" y="145"/>
                  </a:lnTo>
                  <a:lnTo>
                    <a:pt x="50" y="145"/>
                  </a:lnTo>
                  <a:lnTo>
                    <a:pt x="48" y="148"/>
                  </a:lnTo>
                  <a:lnTo>
                    <a:pt x="50" y="152"/>
                  </a:lnTo>
                  <a:lnTo>
                    <a:pt x="48" y="157"/>
                  </a:lnTo>
                  <a:lnTo>
                    <a:pt x="45" y="160"/>
                  </a:lnTo>
                  <a:lnTo>
                    <a:pt x="41" y="160"/>
                  </a:lnTo>
                  <a:lnTo>
                    <a:pt x="39" y="165"/>
                  </a:lnTo>
                  <a:lnTo>
                    <a:pt x="34" y="169"/>
                  </a:lnTo>
                  <a:lnTo>
                    <a:pt x="33" y="169"/>
                  </a:lnTo>
                  <a:lnTo>
                    <a:pt x="31" y="165"/>
                  </a:lnTo>
                  <a:lnTo>
                    <a:pt x="26" y="169"/>
                  </a:lnTo>
                  <a:lnTo>
                    <a:pt x="21" y="165"/>
                  </a:lnTo>
                  <a:lnTo>
                    <a:pt x="22" y="160"/>
                  </a:lnTo>
                  <a:lnTo>
                    <a:pt x="21" y="157"/>
                  </a:lnTo>
                  <a:lnTo>
                    <a:pt x="19" y="153"/>
                  </a:lnTo>
                  <a:lnTo>
                    <a:pt x="16" y="153"/>
                  </a:lnTo>
                  <a:lnTo>
                    <a:pt x="10" y="153"/>
                  </a:lnTo>
                  <a:lnTo>
                    <a:pt x="7" y="152"/>
                  </a:lnTo>
                  <a:lnTo>
                    <a:pt x="7" y="148"/>
                  </a:lnTo>
                  <a:lnTo>
                    <a:pt x="5" y="143"/>
                  </a:lnTo>
                  <a:lnTo>
                    <a:pt x="2" y="140"/>
                  </a:lnTo>
                  <a:lnTo>
                    <a:pt x="0" y="136"/>
                  </a:lnTo>
                  <a:lnTo>
                    <a:pt x="4" y="130"/>
                  </a:lnTo>
                  <a:lnTo>
                    <a:pt x="4" y="126"/>
                  </a:lnTo>
                  <a:lnTo>
                    <a:pt x="7" y="121"/>
                  </a:lnTo>
                  <a:lnTo>
                    <a:pt x="9" y="121"/>
                  </a:lnTo>
                  <a:lnTo>
                    <a:pt x="10" y="119"/>
                  </a:lnTo>
                  <a:lnTo>
                    <a:pt x="10" y="118"/>
                  </a:lnTo>
                  <a:lnTo>
                    <a:pt x="12" y="118"/>
                  </a:lnTo>
                  <a:lnTo>
                    <a:pt x="16" y="114"/>
                  </a:lnTo>
                  <a:lnTo>
                    <a:pt x="17" y="102"/>
                  </a:lnTo>
                  <a:lnTo>
                    <a:pt x="21" y="97"/>
                  </a:lnTo>
                  <a:lnTo>
                    <a:pt x="24" y="75"/>
                  </a:lnTo>
                  <a:lnTo>
                    <a:pt x="26" y="68"/>
                  </a:lnTo>
                  <a:lnTo>
                    <a:pt x="29" y="66"/>
                  </a:lnTo>
                  <a:lnTo>
                    <a:pt x="33" y="60"/>
                  </a:lnTo>
                  <a:lnTo>
                    <a:pt x="43" y="53"/>
                  </a:lnTo>
                  <a:lnTo>
                    <a:pt x="39" y="46"/>
                  </a:lnTo>
                  <a:lnTo>
                    <a:pt x="34" y="34"/>
                  </a:lnTo>
                  <a:lnTo>
                    <a:pt x="31" y="32"/>
                  </a:lnTo>
                  <a:lnTo>
                    <a:pt x="29" y="25"/>
                  </a:lnTo>
                  <a:lnTo>
                    <a:pt x="26" y="24"/>
                  </a:lnTo>
                  <a:lnTo>
                    <a:pt x="28" y="17"/>
                  </a:lnTo>
                  <a:lnTo>
                    <a:pt x="29" y="13"/>
                  </a:lnTo>
                  <a:lnTo>
                    <a:pt x="31" y="13"/>
                  </a:lnTo>
                  <a:lnTo>
                    <a:pt x="39" y="22"/>
                  </a:lnTo>
                  <a:lnTo>
                    <a:pt x="41" y="22"/>
                  </a:lnTo>
                  <a:lnTo>
                    <a:pt x="46" y="15"/>
                  </a:lnTo>
                  <a:lnTo>
                    <a:pt x="51" y="13"/>
                  </a:lnTo>
                  <a:lnTo>
                    <a:pt x="57" y="10"/>
                  </a:lnTo>
                  <a:lnTo>
                    <a:pt x="60" y="10"/>
                  </a:lnTo>
                  <a:lnTo>
                    <a:pt x="63" y="12"/>
                  </a:lnTo>
                  <a:lnTo>
                    <a:pt x="67" y="13"/>
                  </a:lnTo>
                  <a:lnTo>
                    <a:pt x="70" y="17"/>
                  </a:lnTo>
                  <a:lnTo>
                    <a:pt x="70" y="22"/>
                  </a:lnTo>
                  <a:lnTo>
                    <a:pt x="75" y="25"/>
                  </a:lnTo>
                  <a:lnTo>
                    <a:pt x="77" y="29"/>
                  </a:lnTo>
                  <a:lnTo>
                    <a:pt x="80" y="31"/>
                  </a:lnTo>
                  <a:lnTo>
                    <a:pt x="87" y="27"/>
                  </a:lnTo>
                  <a:lnTo>
                    <a:pt x="91" y="25"/>
                  </a:lnTo>
                  <a:lnTo>
                    <a:pt x="92" y="20"/>
                  </a:lnTo>
                  <a:lnTo>
                    <a:pt x="98" y="22"/>
                  </a:lnTo>
                  <a:lnTo>
                    <a:pt x="99" y="20"/>
                  </a:lnTo>
                  <a:lnTo>
                    <a:pt x="104" y="20"/>
                  </a:lnTo>
                  <a:lnTo>
                    <a:pt x="106" y="17"/>
                  </a:lnTo>
                  <a:lnTo>
                    <a:pt x="111" y="15"/>
                  </a:lnTo>
                  <a:lnTo>
                    <a:pt x="116" y="8"/>
                  </a:lnTo>
                  <a:lnTo>
                    <a:pt x="120" y="7"/>
                  </a:lnTo>
                  <a:lnTo>
                    <a:pt x="121" y="5"/>
                  </a:lnTo>
                  <a:lnTo>
                    <a:pt x="121" y="2"/>
                  </a:lnTo>
                  <a:lnTo>
                    <a:pt x="123" y="0"/>
                  </a:lnTo>
                  <a:lnTo>
                    <a:pt x="128" y="0"/>
                  </a:lnTo>
                  <a:lnTo>
                    <a:pt x="128" y="3"/>
                  </a:lnTo>
                  <a:lnTo>
                    <a:pt x="132" y="5"/>
                  </a:lnTo>
                  <a:lnTo>
                    <a:pt x="132" y="7"/>
                  </a:lnTo>
                  <a:lnTo>
                    <a:pt x="133" y="10"/>
                  </a:lnTo>
                  <a:lnTo>
                    <a:pt x="133" y="15"/>
                  </a:lnTo>
                  <a:lnTo>
                    <a:pt x="139" y="17"/>
                  </a:lnTo>
                  <a:lnTo>
                    <a:pt x="142" y="19"/>
                  </a:lnTo>
                  <a:lnTo>
                    <a:pt x="144" y="22"/>
                  </a:lnTo>
                  <a:lnTo>
                    <a:pt x="137" y="32"/>
                  </a:lnTo>
                  <a:lnTo>
                    <a:pt x="144" y="32"/>
                  </a:lnTo>
                  <a:lnTo>
                    <a:pt x="144" y="34"/>
                  </a:lnTo>
                  <a:lnTo>
                    <a:pt x="144" y="39"/>
                  </a:lnTo>
                  <a:lnTo>
                    <a:pt x="140" y="44"/>
                  </a:lnTo>
                  <a:lnTo>
                    <a:pt x="140" y="49"/>
                  </a:lnTo>
                  <a:lnTo>
                    <a:pt x="144" y="54"/>
                  </a:lnTo>
                  <a:lnTo>
                    <a:pt x="142" y="65"/>
                  </a:lnTo>
                  <a:lnTo>
                    <a:pt x="147" y="73"/>
                  </a:lnTo>
                  <a:lnTo>
                    <a:pt x="145" y="77"/>
                  </a:lnTo>
                  <a:lnTo>
                    <a:pt x="149" y="85"/>
                  </a:lnTo>
                  <a:lnTo>
                    <a:pt x="154" y="90"/>
                  </a:lnTo>
                  <a:lnTo>
                    <a:pt x="154" y="95"/>
                  </a:lnTo>
                  <a:lnTo>
                    <a:pt x="156" y="99"/>
                  </a:lnTo>
                  <a:lnTo>
                    <a:pt x="156" y="102"/>
                  </a:lnTo>
                  <a:lnTo>
                    <a:pt x="157" y="104"/>
                  </a:lnTo>
                  <a:lnTo>
                    <a:pt x="162" y="104"/>
                  </a:lnTo>
                  <a:lnTo>
                    <a:pt x="161" y="109"/>
                  </a:lnTo>
                  <a:lnTo>
                    <a:pt x="162" y="111"/>
                  </a:lnTo>
                  <a:lnTo>
                    <a:pt x="164" y="113"/>
                  </a:lnTo>
                  <a:lnTo>
                    <a:pt x="166" y="116"/>
                  </a:lnTo>
                  <a:lnTo>
                    <a:pt x="166" y="119"/>
                  </a:lnTo>
                  <a:lnTo>
                    <a:pt x="166" y="124"/>
                  </a:lnTo>
                  <a:lnTo>
                    <a:pt x="164" y="131"/>
                  </a:lnTo>
                  <a:lnTo>
                    <a:pt x="162" y="133"/>
                  </a:lnTo>
                  <a:lnTo>
                    <a:pt x="159" y="133"/>
                  </a:lnTo>
                  <a:lnTo>
                    <a:pt x="159" y="133"/>
                  </a:lnTo>
                  <a:lnTo>
                    <a:pt x="162" y="148"/>
                  </a:lnTo>
                  <a:lnTo>
                    <a:pt x="164" y="152"/>
                  </a:lnTo>
                  <a:lnTo>
                    <a:pt x="171" y="157"/>
                  </a:lnTo>
                  <a:lnTo>
                    <a:pt x="171" y="162"/>
                  </a:lnTo>
                  <a:lnTo>
                    <a:pt x="174" y="162"/>
                  </a:lnTo>
                  <a:lnTo>
                    <a:pt x="183" y="159"/>
                  </a:lnTo>
                  <a:lnTo>
                    <a:pt x="185" y="159"/>
                  </a:lnTo>
                  <a:lnTo>
                    <a:pt x="195" y="169"/>
                  </a:lnTo>
                  <a:lnTo>
                    <a:pt x="195" y="172"/>
                  </a:lnTo>
                  <a:lnTo>
                    <a:pt x="197" y="177"/>
                  </a:lnTo>
                  <a:lnTo>
                    <a:pt x="197" y="181"/>
                  </a:lnTo>
                  <a:lnTo>
                    <a:pt x="200" y="184"/>
                  </a:lnTo>
                  <a:lnTo>
                    <a:pt x="200" y="193"/>
                  </a:lnTo>
                  <a:lnTo>
                    <a:pt x="195" y="200"/>
                  </a:lnTo>
                  <a:lnTo>
                    <a:pt x="200" y="205"/>
                  </a:lnTo>
                  <a:lnTo>
                    <a:pt x="200" y="208"/>
                  </a:lnTo>
                  <a:lnTo>
                    <a:pt x="202" y="212"/>
                  </a:lnTo>
                  <a:lnTo>
                    <a:pt x="200" y="217"/>
                  </a:lnTo>
                  <a:lnTo>
                    <a:pt x="200" y="222"/>
                  </a:lnTo>
                  <a:lnTo>
                    <a:pt x="200" y="223"/>
                  </a:lnTo>
                  <a:lnTo>
                    <a:pt x="202" y="225"/>
                  </a:lnTo>
                  <a:lnTo>
                    <a:pt x="207" y="230"/>
                  </a:lnTo>
                  <a:lnTo>
                    <a:pt x="212" y="234"/>
                  </a:lnTo>
                  <a:lnTo>
                    <a:pt x="214" y="239"/>
                  </a:lnTo>
                  <a:lnTo>
                    <a:pt x="217" y="241"/>
                  </a:lnTo>
                  <a:lnTo>
                    <a:pt x="221" y="241"/>
                  </a:lnTo>
                  <a:lnTo>
                    <a:pt x="221" y="235"/>
                  </a:lnTo>
                  <a:lnTo>
                    <a:pt x="222" y="235"/>
                  </a:lnTo>
                  <a:lnTo>
                    <a:pt x="217" y="264"/>
                  </a:lnTo>
                  <a:lnTo>
                    <a:pt x="197" y="259"/>
                  </a:lnTo>
                  <a:lnTo>
                    <a:pt x="159" y="25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71" name="Freeform 2103"/>
            <p:cNvSpPr>
              <a:spLocks/>
            </p:cNvSpPr>
            <p:nvPr/>
          </p:nvSpPr>
          <p:spPr bwMode="auto">
            <a:xfrm>
              <a:off x="1165" y="1738"/>
              <a:ext cx="54" cy="48"/>
            </a:xfrm>
            <a:custGeom>
              <a:avLst/>
              <a:gdLst/>
              <a:ahLst/>
              <a:cxnLst>
                <a:cxn ang="0">
                  <a:pos x="0" y="24"/>
                </a:cxn>
                <a:cxn ang="0">
                  <a:pos x="2" y="16"/>
                </a:cxn>
                <a:cxn ang="0">
                  <a:pos x="5" y="16"/>
                </a:cxn>
                <a:cxn ang="0">
                  <a:pos x="5" y="10"/>
                </a:cxn>
                <a:cxn ang="0">
                  <a:pos x="10" y="12"/>
                </a:cxn>
                <a:cxn ang="0">
                  <a:pos x="10" y="16"/>
                </a:cxn>
                <a:cxn ang="0">
                  <a:pos x="17" y="17"/>
                </a:cxn>
                <a:cxn ang="0">
                  <a:pos x="20" y="2"/>
                </a:cxn>
                <a:cxn ang="0">
                  <a:pos x="31" y="4"/>
                </a:cxn>
                <a:cxn ang="0">
                  <a:pos x="32" y="0"/>
                </a:cxn>
                <a:cxn ang="0">
                  <a:pos x="126" y="26"/>
                </a:cxn>
                <a:cxn ang="0">
                  <a:pos x="126" y="34"/>
                </a:cxn>
                <a:cxn ang="0">
                  <a:pos x="133" y="39"/>
                </a:cxn>
                <a:cxn ang="0">
                  <a:pos x="135" y="43"/>
                </a:cxn>
                <a:cxn ang="0">
                  <a:pos x="133" y="50"/>
                </a:cxn>
                <a:cxn ang="0">
                  <a:pos x="135" y="56"/>
                </a:cxn>
                <a:cxn ang="0">
                  <a:pos x="133" y="60"/>
                </a:cxn>
                <a:cxn ang="0">
                  <a:pos x="131" y="62"/>
                </a:cxn>
                <a:cxn ang="0">
                  <a:pos x="131" y="67"/>
                </a:cxn>
                <a:cxn ang="0">
                  <a:pos x="123" y="70"/>
                </a:cxn>
                <a:cxn ang="0">
                  <a:pos x="123" y="72"/>
                </a:cxn>
                <a:cxn ang="0">
                  <a:pos x="123" y="82"/>
                </a:cxn>
                <a:cxn ang="0">
                  <a:pos x="128" y="87"/>
                </a:cxn>
                <a:cxn ang="0">
                  <a:pos x="126" y="92"/>
                </a:cxn>
                <a:cxn ang="0">
                  <a:pos x="119" y="94"/>
                </a:cxn>
                <a:cxn ang="0">
                  <a:pos x="118" y="96"/>
                </a:cxn>
                <a:cxn ang="0">
                  <a:pos x="113" y="96"/>
                </a:cxn>
                <a:cxn ang="0">
                  <a:pos x="106" y="99"/>
                </a:cxn>
                <a:cxn ang="0">
                  <a:pos x="106" y="101"/>
                </a:cxn>
                <a:cxn ang="0">
                  <a:pos x="106" y="106"/>
                </a:cxn>
                <a:cxn ang="0">
                  <a:pos x="106" y="109"/>
                </a:cxn>
                <a:cxn ang="0">
                  <a:pos x="109" y="111"/>
                </a:cxn>
                <a:cxn ang="0">
                  <a:pos x="111" y="118"/>
                </a:cxn>
                <a:cxn ang="0">
                  <a:pos x="111" y="120"/>
                </a:cxn>
                <a:cxn ang="0">
                  <a:pos x="107" y="120"/>
                </a:cxn>
                <a:cxn ang="0">
                  <a:pos x="36" y="99"/>
                </a:cxn>
                <a:cxn ang="0">
                  <a:pos x="34" y="97"/>
                </a:cxn>
                <a:cxn ang="0">
                  <a:pos x="31" y="94"/>
                </a:cxn>
                <a:cxn ang="0">
                  <a:pos x="29" y="91"/>
                </a:cxn>
                <a:cxn ang="0">
                  <a:pos x="24" y="89"/>
                </a:cxn>
                <a:cxn ang="0">
                  <a:pos x="24" y="87"/>
                </a:cxn>
                <a:cxn ang="0">
                  <a:pos x="20" y="82"/>
                </a:cxn>
                <a:cxn ang="0">
                  <a:pos x="20" y="79"/>
                </a:cxn>
                <a:cxn ang="0">
                  <a:pos x="19" y="77"/>
                </a:cxn>
                <a:cxn ang="0">
                  <a:pos x="19" y="72"/>
                </a:cxn>
                <a:cxn ang="0">
                  <a:pos x="10" y="63"/>
                </a:cxn>
                <a:cxn ang="0">
                  <a:pos x="7" y="55"/>
                </a:cxn>
                <a:cxn ang="0">
                  <a:pos x="2" y="48"/>
                </a:cxn>
                <a:cxn ang="0">
                  <a:pos x="5" y="45"/>
                </a:cxn>
                <a:cxn ang="0">
                  <a:pos x="8" y="43"/>
                </a:cxn>
                <a:cxn ang="0">
                  <a:pos x="8" y="41"/>
                </a:cxn>
                <a:cxn ang="0">
                  <a:pos x="12" y="36"/>
                </a:cxn>
                <a:cxn ang="0">
                  <a:pos x="13" y="29"/>
                </a:cxn>
                <a:cxn ang="0">
                  <a:pos x="8" y="27"/>
                </a:cxn>
                <a:cxn ang="0">
                  <a:pos x="10" y="26"/>
                </a:cxn>
                <a:cxn ang="0">
                  <a:pos x="5" y="24"/>
                </a:cxn>
                <a:cxn ang="0">
                  <a:pos x="2" y="26"/>
                </a:cxn>
                <a:cxn ang="0">
                  <a:pos x="0" y="24"/>
                </a:cxn>
              </a:cxnLst>
              <a:rect l="0" t="0" r="r" b="b"/>
              <a:pathLst>
                <a:path w="135" h="120">
                  <a:moveTo>
                    <a:pt x="0" y="24"/>
                  </a:moveTo>
                  <a:lnTo>
                    <a:pt x="2" y="16"/>
                  </a:lnTo>
                  <a:lnTo>
                    <a:pt x="5" y="16"/>
                  </a:lnTo>
                  <a:lnTo>
                    <a:pt x="5" y="10"/>
                  </a:lnTo>
                  <a:lnTo>
                    <a:pt x="10" y="12"/>
                  </a:lnTo>
                  <a:lnTo>
                    <a:pt x="10" y="16"/>
                  </a:lnTo>
                  <a:lnTo>
                    <a:pt x="17" y="17"/>
                  </a:lnTo>
                  <a:lnTo>
                    <a:pt x="20" y="2"/>
                  </a:lnTo>
                  <a:lnTo>
                    <a:pt x="31" y="4"/>
                  </a:lnTo>
                  <a:lnTo>
                    <a:pt x="32" y="0"/>
                  </a:lnTo>
                  <a:lnTo>
                    <a:pt x="126" y="26"/>
                  </a:lnTo>
                  <a:lnTo>
                    <a:pt x="126" y="34"/>
                  </a:lnTo>
                  <a:lnTo>
                    <a:pt x="133" y="39"/>
                  </a:lnTo>
                  <a:lnTo>
                    <a:pt x="135" y="43"/>
                  </a:lnTo>
                  <a:lnTo>
                    <a:pt x="133" y="50"/>
                  </a:lnTo>
                  <a:lnTo>
                    <a:pt x="135" y="56"/>
                  </a:lnTo>
                  <a:lnTo>
                    <a:pt x="133" y="60"/>
                  </a:lnTo>
                  <a:lnTo>
                    <a:pt x="131" y="62"/>
                  </a:lnTo>
                  <a:lnTo>
                    <a:pt x="131" y="67"/>
                  </a:lnTo>
                  <a:lnTo>
                    <a:pt x="123" y="70"/>
                  </a:lnTo>
                  <a:lnTo>
                    <a:pt x="123" y="72"/>
                  </a:lnTo>
                  <a:lnTo>
                    <a:pt x="123" y="82"/>
                  </a:lnTo>
                  <a:lnTo>
                    <a:pt x="128" y="87"/>
                  </a:lnTo>
                  <a:lnTo>
                    <a:pt x="126" y="92"/>
                  </a:lnTo>
                  <a:lnTo>
                    <a:pt x="119" y="94"/>
                  </a:lnTo>
                  <a:lnTo>
                    <a:pt x="118" y="96"/>
                  </a:lnTo>
                  <a:lnTo>
                    <a:pt x="113" y="96"/>
                  </a:lnTo>
                  <a:lnTo>
                    <a:pt x="106" y="99"/>
                  </a:lnTo>
                  <a:lnTo>
                    <a:pt x="106" y="101"/>
                  </a:lnTo>
                  <a:lnTo>
                    <a:pt x="106" y="106"/>
                  </a:lnTo>
                  <a:lnTo>
                    <a:pt x="106" y="109"/>
                  </a:lnTo>
                  <a:lnTo>
                    <a:pt x="109" y="111"/>
                  </a:lnTo>
                  <a:lnTo>
                    <a:pt x="111" y="118"/>
                  </a:lnTo>
                  <a:lnTo>
                    <a:pt x="111" y="120"/>
                  </a:lnTo>
                  <a:lnTo>
                    <a:pt x="107" y="120"/>
                  </a:lnTo>
                  <a:lnTo>
                    <a:pt x="36" y="99"/>
                  </a:lnTo>
                  <a:lnTo>
                    <a:pt x="34" y="97"/>
                  </a:lnTo>
                  <a:lnTo>
                    <a:pt x="31" y="94"/>
                  </a:lnTo>
                  <a:lnTo>
                    <a:pt x="29" y="91"/>
                  </a:lnTo>
                  <a:lnTo>
                    <a:pt x="24" y="89"/>
                  </a:lnTo>
                  <a:lnTo>
                    <a:pt x="24" y="87"/>
                  </a:lnTo>
                  <a:lnTo>
                    <a:pt x="20" y="82"/>
                  </a:lnTo>
                  <a:lnTo>
                    <a:pt x="20" y="79"/>
                  </a:lnTo>
                  <a:lnTo>
                    <a:pt x="19" y="77"/>
                  </a:lnTo>
                  <a:lnTo>
                    <a:pt x="19" y="72"/>
                  </a:lnTo>
                  <a:lnTo>
                    <a:pt x="10" y="63"/>
                  </a:lnTo>
                  <a:lnTo>
                    <a:pt x="7" y="55"/>
                  </a:lnTo>
                  <a:lnTo>
                    <a:pt x="2" y="48"/>
                  </a:lnTo>
                  <a:lnTo>
                    <a:pt x="5" y="45"/>
                  </a:lnTo>
                  <a:lnTo>
                    <a:pt x="8" y="43"/>
                  </a:lnTo>
                  <a:lnTo>
                    <a:pt x="8" y="41"/>
                  </a:lnTo>
                  <a:lnTo>
                    <a:pt x="12" y="36"/>
                  </a:lnTo>
                  <a:lnTo>
                    <a:pt x="13" y="29"/>
                  </a:lnTo>
                  <a:lnTo>
                    <a:pt x="8" y="27"/>
                  </a:lnTo>
                  <a:lnTo>
                    <a:pt x="10" y="26"/>
                  </a:lnTo>
                  <a:lnTo>
                    <a:pt x="5" y="24"/>
                  </a:lnTo>
                  <a:lnTo>
                    <a:pt x="2" y="26"/>
                  </a:lnTo>
                  <a:lnTo>
                    <a:pt x="0" y="2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72" name="Freeform 2104"/>
            <p:cNvSpPr>
              <a:spLocks/>
            </p:cNvSpPr>
            <p:nvPr/>
          </p:nvSpPr>
          <p:spPr bwMode="auto">
            <a:xfrm>
              <a:off x="1121" y="1729"/>
              <a:ext cx="45" cy="28"/>
            </a:xfrm>
            <a:custGeom>
              <a:avLst/>
              <a:gdLst/>
              <a:ahLst/>
              <a:cxnLst>
                <a:cxn ang="0">
                  <a:pos x="78" y="70"/>
                </a:cxn>
                <a:cxn ang="0">
                  <a:pos x="7" y="48"/>
                </a:cxn>
                <a:cxn ang="0">
                  <a:pos x="0" y="44"/>
                </a:cxn>
                <a:cxn ang="0">
                  <a:pos x="7" y="24"/>
                </a:cxn>
                <a:cxn ang="0">
                  <a:pos x="41" y="34"/>
                </a:cxn>
                <a:cxn ang="0">
                  <a:pos x="51" y="0"/>
                </a:cxn>
                <a:cxn ang="0">
                  <a:pos x="89" y="10"/>
                </a:cxn>
                <a:cxn ang="0">
                  <a:pos x="87" y="12"/>
                </a:cxn>
                <a:cxn ang="0">
                  <a:pos x="90" y="14"/>
                </a:cxn>
                <a:cxn ang="0">
                  <a:pos x="89" y="15"/>
                </a:cxn>
                <a:cxn ang="0">
                  <a:pos x="99" y="19"/>
                </a:cxn>
                <a:cxn ang="0">
                  <a:pos x="97" y="20"/>
                </a:cxn>
                <a:cxn ang="0">
                  <a:pos x="99" y="20"/>
                </a:cxn>
                <a:cxn ang="0">
                  <a:pos x="99" y="24"/>
                </a:cxn>
                <a:cxn ang="0">
                  <a:pos x="102" y="24"/>
                </a:cxn>
                <a:cxn ang="0">
                  <a:pos x="101" y="26"/>
                </a:cxn>
                <a:cxn ang="0">
                  <a:pos x="102" y="27"/>
                </a:cxn>
                <a:cxn ang="0">
                  <a:pos x="102" y="29"/>
                </a:cxn>
                <a:cxn ang="0">
                  <a:pos x="109" y="31"/>
                </a:cxn>
                <a:cxn ang="0">
                  <a:pos x="109" y="36"/>
                </a:cxn>
                <a:cxn ang="0">
                  <a:pos x="113" y="38"/>
                </a:cxn>
                <a:cxn ang="0">
                  <a:pos x="111" y="46"/>
                </a:cxn>
                <a:cxn ang="0">
                  <a:pos x="102" y="43"/>
                </a:cxn>
                <a:cxn ang="0">
                  <a:pos x="101" y="39"/>
                </a:cxn>
                <a:cxn ang="0">
                  <a:pos x="95" y="41"/>
                </a:cxn>
                <a:cxn ang="0">
                  <a:pos x="94" y="48"/>
                </a:cxn>
                <a:cxn ang="0">
                  <a:pos x="90" y="46"/>
                </a:cxn>
                <a:cxn ang="0">
                  <a:pos x="89" y="48"/>
                </a:cxn>
                <a:cxn ang="0">
                  <a:pos x="87" y="49"/>
                </a:cxn>
                <a:cxn ang="0">
                  <a:pos x="90" y="51"/>
                </a:cxn>
                <a:cxn ang="0">
                  <a:pos x="90" y="56"/>
                </a:cxn>
                <a:cxn ang="0">
                  <a:pos x="90" y="56"/>
                </a:cxn>
                <a:cxn ang="0">
                  <a:pos x="87" y="58"/>
                </a:cxn>
                <a:cxn ang="0">
                  <a:pos x="89" y="65"/>
                </a:cxn>
                <a:cxn ang="0">
                  <a:pos x="85" y="67"/>
                </a:cxn>
                <a:cxn ang="0">
                  <a:pos x="82" y="65"/>
                </a:cxn>
                <a:cxn ang="0">
                  <a:pos x="82" y="68"/>
                </a:cxn>
                <a:cxn ang="0">
                  <a:pos x="78" y="70"/>
                </a:cxn>
              </a:cxnLst>
              <a:rect l="0" t="0" r="r" b="b"/>
              <a:pathLst>
                <a:path w="113" h="70">
                  <a:moveTo>
                    <a:pt x="78" y="70"/>
                  </a:moveTo>
                  <a:lnTo>
                    <a:pt x="7" y="48"/>
                  </a:lnTo>
                  <a:lnTo>
                    <a:pt x="0" y="44"/>
                  </a:lnTo>
                  <a:lnTo>
                    <a:pt x="7" y="24"/>
                  </a:lnTo>
                  <a:lnTo>
                    <a:pt x="41" y="34"/>
                  </a:lnTo>
                  <a:lnTo>
                    <a:pt x="51" y="0"/>
                  </a:lnTo>
                  <a:lnTo>
                    <a:pt x="89" y="10"/>
                  </a:lnTo>
                  <a:lnTo>
                    <a:pt x="87" y="12"/>
                  </a:lnTo>
                  <a:lnTo>
                    <a:pt x="90" y="14"/>
                  </a:lnTo>
                  <a:lnTo>
                    <a:pt x="89" y="15"/>
                  </a:lnTo>
                  <a:lnTo>
                    <a:pt x="99" y="19"/>
                  </a:lnTo>
                  <a:lnTo>
                    <a:pt x="97" y="20"/>
                  </a:lnTo>
                  <a:lnTo>
                    <a:pt x="99" y="20"/>
                  </a:lnTo>
                  <a:lnTo>
                    <a:pt x="99" y="24"/>
                  </a:lnTo>
                  <a:lnTo>
                    <a:pt x="102" y="24"/>
                  </a:lnTo>
                  <a:lnTo>
                    <a:pt x="101" y="26"/>
                  </a:lnTo>
                  <a:lnTo>
                    <a:pt x="102" y="27"/>
                  </a:lnTo>
                  <a:lnTo>
                    <a:pt x="102" y="29"/>
                  </a:lnTo>
                  <a:lnTo>
                    <a:pt x="109" y="31"/>
                  </a:lnTo>
                  <a:lnTo>
                    <a:pt x="109" y="36"/>
                  </a:lnTo>
                  <a:lnTo>
                    <a:pt x="113" y="38"/>
                  </a:lnTo>
                  <a:lnTo>
                    <a:pt x="111" y="46"/>
                  </a:lnTo>
                  <a:lnTo>
                    <a:pt x="102" y="43"/>
                  </a:lnTo>
                  <a:lnTo>
                    <a:pt x="101" y="39"/>
                  </a:lnTo>
                  <a:lnTo>
                    <a:pt x="95" y="41"/>
                  </a:lnTo>
                  <a:lnTo>
                    <a:pt x="94" y="48"/>
                  </a:lnTo>
                  <a:lnTo>
                    <a:pt x="90" y="46"/>
                  </a:lnTo>
                  <a:lnTo>
                    <a:pt x="89" y="48"/>
                  </a:lnTo>
                  <a:lnTo>
                    <a:pt x="87" y="49"/>
                  </a:lnTo>
                  <a:lnTo>
                    <a:pt x="90" y="51"/>
                  </a:lnTo>
                  <a:lnTo>
                    <a:pt x="90" y="56"/>
                  </a:lnTo>
                  <a:lnTo>
                    <a:pt x="90" y="56"/>
                  </a:lnTo>
                  <a:lnTo>
                    <a:pt x="87" y="58"/>
                  </a:lnTo>
                  <a:lnTo>
                    <a:pt x="89" y="65"/>
                  </a:lnTo>
                  <a:lnTo>
                    <a:pt x="85" y="67"/>
                  </a:lnTo>
                  <a:lnTo>
                    <a:pt x="82" y="65"/>
                  </a:lnTo>
                  <a:lnTo>
                    <a:pt x="82" y="68"/>
                  </a:lnTo>
                  <a:lnTo>
                    <a:pt x="78" y="7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73" name="Freeform 2105"/>
            <p:cNvSpPr>
              <a:spLocks/>
            </p:cNvSpPr>
            <p:nvPr/>
          </p:nvSpPr>
          <p:spPr bwMode="auto">
            <a:xfrm>
              <a:off x="1143" y="1745"/>
              <a:ext cx="65" cy="53"/>
            </a:xfrm>
            <a:custGeom>
              <a:avLst/>
              <a:gdLst/>
              <a:ahLst/>
              <a:cxnLst>
                <a:cxn ang="0">
                  <a:pos x="0" y="79"/>
                </a:cxn>
                <a:cxn ang="0">
                  <a:pos x="2" y="74"/>
                </a:cxn>
                <a:cxn ang="0">
                  <a:pos x="9" y="72"/>
                </a:cxn>
                <a:cxn ang="0">
                  <a:pos x="0" y="65"/>
                </a:cxn>
                <a:cxn ang="0">
                  <a:pos x="5" y="60"/>
                </a:cxn>
                <a:cxn ang="0">
                  <a:pos x="10" y="55"/>
                </a:cxn>
                <a:cxn ang="0">
                  <a:pos x="16" y="51"/>
                </a:cxn>
                <a:cxn ang="0">
                  <a:pos x="22" y="46"/>
                </a:cxn>
                <a:cxn ang="0">
                  <a:pos x="24" y="34"/>
                </a:cxn>
                <a:cxn ang="0">
                  <a:pos x="26" y="29"/>
                </a:cxn>
                <a:cxn ang="0">
                  <a:pos x="29" y="28"/>
                </a:cxn>
                <a:cxn ang="0">
                  <a:pos x="31" y="19"/>
                </a:cxn>
                <a:cxn ang="0">
                  <a:pos x="34" y="17"/>
                </a:cxn>
                <a:cxn ang="0">
                  <a:pos x="31" y="10"/>
                </a:cxn>
                <a:cxn ang="0">
                  <a:pos x="34" y="7"/>
                </a:cxn>
                <a:cxn ang="0">
                  <a:pos x="39" y="2"/>
                </a:cxn>
                <a:cxn ang="0">
                  <a:pos x="46" y="4"/>
                </a:cxn>
                <a:cxn ang="0">
                  <a:pos x="57" y="9"/>
                </a:cxn>
                <a:cxn ang="0">
                  <a:pos x="65" y="9"/>
                </a:cxn>
                <a:cxn ang="0">
                  <a:pos x="68" y="12"/>
                </a:cxn>
                <a:cxn ang="0">
                  <a:pos x="63" y="24"/>
                </a:cxn>
                <a:cxn ang="0">
                  <a:pos x="60" y="28"/>
                </a:cxn>
                <a:cxn ang="0">
                  <a:pos x="62" y="38"/>
                </a:cxn>
                <a:cxn ang="0">
                  <a:pos x="74" y="55"/>
                </a:cxn>
                <a:cxn ang="0">
                  <a:pos x="75" y="62"/>
                </a:cxn>
                <a:cxn ang="0">
                  <a:pos x="79" y="70"/>
                </a:cxn>
                <a:cxn ang="0">
                  <a:pos x="84" y="74"/>
                </a:cxn>
                <a:cxn ang="0">
                  <a:pos x="89" y="80"/>
                </a:cxn>
                <a:cxn ang="0">
                  <a:pos x="162" y="103"/>
                </a:cxn>
                <a:cxn ang="0">
                  <a:pos x="154" y="113"/>
                </a:cxn>
                <a:cxn ang="0">
                  <a:pos x="152" y="118"/>
                </a:cxn>
                <a:cxn ang="0">
                  <a:pos x="150" y="125"/>
                </a:cxn>
                <a:cxn ang="0">
                  <a:pos x="121" y="125"/>
                </a:cxn>
                <a:cxn ang="0">
                  <a:pos x="104" y="118"/>
                </a:cxn>
                <a:cxn ang="0">
                  <a:pos x="101" y="118"/>
                </a:cxn>
                <a:cxn ang="0">
                  <a:pos x="96" y="106"/>
                </a:cxn>
                <a:cxn ang="0">
                  <a:pos x="70" y="99"/>
                </a:cxn>
                <a:cxn ang="0">
                  <a:pos x="63" y="92"/>
                </a:cxn>
                <a:cxn ang="0">
                  <a:pos x="53" y="89"/>
                </a:cxn>
                <a:cxn ang="0">
                  <a:pos x="41" y="82"/>
                </a:cxn>
                <a:cxn ang="0">
                  <a:pos x="27" y="89"/>
                </a:cxn>
                <a:cxn ang="0">
                  <a:pos x="21" y="89"/>
                </a:cxn>
                <a:cxn ang="0">
                  <a:pos x="12" y="94"/>
                </a:cxn>
                <a:cxn ang="0">
                  <a:pos x="12" y="89"/>
                </a:cxn>
                <a:cxn ang="0">
                  <a:pos x="4" y="80"/>
                </a:cxn>
              </a:cxnLst>
              <a:rect l="0" t="0" r="r" b="b"/>
              <a:pathLst>
                <a:path w="162" h="133">
                  <a:moveTo>
                    <a:pt x="2" y="80"/>
                  </a:moveTo>
                  <a:lnTo>
                    <a:pt x="0" y="79"/>
                  </a:lnTo>
                  <a:lnTo>
                    <a:pt x="0" y="75"/>
                  </a:lnTo>
                  <a:lnTo>
                    <a:pt x="2" y="74"/>
                  </a:lnTo>
                  <a:lnTo>
                    <a:pt x="7" y="72"/>
                  </a:lnTo>
                  <a:lnTo>
                    <a:pt x="9" y="72"/>
                  </a:lnTo>
                  <a:lnTo>
                    <a:pt x="7" y="69"/>
                  </a:lnTo>
                  <a:lnTo>
                    <a:pt x="0" y="65"/>
                  </a:lnTo>
                  <a:lnTo>
                    <a:pt x="0" y="62"/>
                  </a:lnTo>
                  <a:lnTo>
                    <a:pt x="5" y="60"/>
                  </a:lnTo>
                  <a:lnTo>
                    <a:pt x="7" y="57"/>
                  </a:lnTo>
                  <a:lnTo>
                    <a:pt x="10" y="55"/>
                  </a:lnTo>
                  <a:lnTo>
                    <a:pt x="12" y="51"/>
                  </a:lnTo>
                  <a:lnTo>
                    <a:pt x="16" y="51"/>
                  </a:lnTo>
                  <a:lnTo>
                    <a:pt x="21" y="50"/>
                  </a:lnTo>
                  <a:lnTo>
                    <a:pt x="22" y="46"/>
                  </a:lnTo>
                  <a:lnTo>
                    <a:pt x="19" y="39"/>
                  </a:lnTo>
                  <a:lnTo>
                    <a:pt x="24" y="34"/>
                  </a:lnTo>
                  <a:lnTo>
                    <a:pt x="22" y="31"/>
                  </a:lnTo>
                  <a:lnTo>
                    <a:pt x="26" y="29"/>
                  </a:lnTo>
                  <a:lnTo>
                    <a:pt x="26" y="26"/>
                  </a:lnTo>
                  <a:lnTo>
                    <a:pt x="29" y="28"/>
                  </a:lnTo>
                  <a:lnTo>
                    <a:pt x="33" y="26"/>
                  </a:lnTo>
                  <a:lnTo>
                    <a:pt x="31" y="19"/>
                  </a:lnTo>
                  <a:lnTo>
                    <a:pt x="34" y="17"/>
                  </a:lnTo>
                  <a:lnTo>
                    <a:pt x="34" y="17"/>
                  </a:lnTo>
                  <a:lnTo>
                    <a:pt x="34" y="12"/>
                  </a:lnTo>
                  <a:lnTo>
                    <a:pt x="31" y="10"/>
                  </a:lnTo>
                  <a:lnTo>
                    <a:pt x="33" y="9"/>
                  </a:lnTo>
                  <a:lnTo>
                    <a:pt x="34" y="7"/>
                  </a:lnTo>
                  <a:lnTo>
                    <a:pt x="38" y="9"/>
                  </a:lnTo>
                  <a:lnTo>
                    <a:pt x="39" y="2"/>
                  </a:lnTo>
                  <a:lnTo>
                    <a:pt x="45" y="0"/>
                  </a:lnTo>
                  <a:lnTo>
                    <a:pt x="46" y="4"/>
                  </a:lnTo>
                  <a:lnTo>
                    <a:pt x="55" y="7"/>
                  </a:lnTo>
                  <a:lnTo>
                    <a:pt x="57" y="9"/>
                  </a:lnTo>
                  <a:lnTo>
                    <a:pt x="60" y="7"/>
                  </a:lnTo>
                  <a:lnTo>
                    <a:pt x="65" y="9"/>
                  </a:lnTo>
                  <a:lnTo>
                    <a:pt x="63" y="10"/>
                  </a:lnTo>
                  <a:lnTo>
                    <a:pt x="68" y="12"/>
                  </a:lnTo>
                  <a:lnTo>
                    <a:pt x="67" y="19"/>
                  </a:lnTo>
                  <a:lnTo>
                    <a:pt x="63" y="24"/>
                  </a:lnTo>
                  <a:lnTo>
                    <a:pt x="63" y="26"/>
                  </a:lnTo>
                  <a:lnTo>
                    <a:pt x="60" y="28"/>
                  </a:lnTo>
                  <a:lnTo>
                    <a:pt x="57" y="31"/>
                  </a:lnTo>
                  <a:lnTo>
                    <a:pt x="62" y="38"/>
                  </a:lnTo>
                  <a:lnTo>
                    <a:pt x="65" y="46"/>
                  </a:lnTo>
                  <a:lnTo>
                    <a:pt x="74" y="55"/>
                  </a:lnTo>
                  <a:lnTo>
                    <a:pt x="74" y="60"/>
                  </a:lnTo>
                  <a:lnTo>
                    <a:pt x="75" y="62"/>
                  </a:lnTo>
                  <a:lnTo>
                    <a:pt x="75" y="65"/>
                  </a:lnTo>
                  <a:lnTo>
                    <a:pt x="79" y="70"/>
                  </a:lnTo>
                  <a:lnTo>
                    <a:pt x="79" y="72"/>
                  </a:lnTo>
                  <a:lnTo>
                    <a:pt x="84" y="74"/>
                  </a:lnTo>
                  <a:lnTo>
                    <a:pt x="86" y="77"/>
                  </a:lnTo>
                  <a:lnTo>
                    <a:pt x="89" y="80"/>
                  </a:lnTo>
                  <a:lnTo>
                    <a:pt x="91" y="82"/>
                  </a:lnTo>
                  <a:lnTo>
                    <a:pt x="162" y="103"/>
                  </a:lnTo>
                  <a:lnTo>
                    <a:pt x="159" y="111"/>
                  </a:lnTo>
                  <a:lnTo>
                    <a:pt x="154" y="113"/>
                  </a:lnTo>
                  <a:lnTo>
                    <a:pt x="152" y="113"/>
                  </a:lnTo>
                  <a:lnTo>
                    <a:pt x="152" y="118"/>
                  </a:lnTo>
                  <a:lnTo>
                    <a:pt x="156" y="121"/>
                  </a:lnTo>
                  <a:lnTo>
                    <a:pt x="150" y="125"/>
                  </a:lnTo>
                  <a:lnTo>
                    <a:pt x="149" y="133"/>
                  </a:lnTo>
                  <a:lnTo>
                    <a:pt x="121" y="125"/>
                  </a:lnTo>
                  <a:lnTo>
                    <a:pt x="111" y="116"/>
                  </a:lnTo>
                  <a:lnTo>
                    <a:pt x="104" y="118"/>
                  </a:lnTo>
                  <a:lnTo>
                    <a:pt x="101" y="118"/>
                  </a:lnTo>
                  <a:lnTo>
                    <a:pt x="101" y="118"/>
                  </a:lnTo>
                  <a:lnTo>
                    <a:pt x="99" y="111"/>
                  </a:lnTo>
                  <a:lnTo>
                    <a:pt x="96" y="106"/>
                  </a:lnTo>
                  <a:lnTo>
                    <a:pt x="75" y="99"/>
                  </a:lnTo>
                  <a:lnTo>
                    <a:pt x="70" y="99"/>
                  </a:lnTo>
                  <a:lnTo>
                    <a:pt x="68" y="96"/>
                  </a:lnTo>
                  <a:lnTo>
                    <a:pt x="63" y="92"/>
                  </a:lnTo>
                  <a:lnTo>
                    <a:pt x="62" y="91"/>
                  </a:lnTo>
                  <a:lnTo>
                    <a:pt x="53" y="89"/>
                  </a:lnTo>
                  <a:lnTo>
                    <a:pt x="46" y="84"/>
                  </a:lnTo>
                  <a:lnTo>
                    <a:pt x="41" y="82"/>
                  </a:lnTo>
                  <a:lnTo>
                    <a:pt x="33" y="87"/>
                  </a:lnTo>
                  <a:lnTo>
                    <a:pt x="27" y="89"/>
                  </a:lnTo>
                  <a:lnTo>
                    <a:pt x="24" y="87"/>
                  </a:lnTo>
                  <a:lnTo>
                    <a:pt x="21" y="89"/>
                  </a:lnTo>
                  <a:lnTo>
                    <a:pt x="16" y="94"/>
                  </a:lnTo>
                  <a:lnTo>
                    <a:pt x="12" y="94"/>
                  </a:lnTo>
                  <a:lnTo>
                    <a:pt x="12" y="92"/>
                  </a:lnTo>
                  <a:lnTo>
                    <a:pt x="12" y="89"/>
                  </a:lnTo>
                  <a:lnTo>
                    <a:pt x="10" y="84"/>
                  </a:lnTo>
                  <a:lnTo>
                    <a:pt x="4" y="80"/>
                  </a:lnTo>
                  <a:lnTo>
                    <a:pt x="2" y="8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74" name="Freeform 2106"/>
            <p:cNvSpPr>
              <a:spLocks/>
            </p:cNvSpPr>
            <p:nvPr/>
          </p:nvSpPr>
          <p:spPr bwMode="auto">
            <a:xfrm>
              <a:off x="1117" y="1748"/>
              <a:ext cx="36" cy="30"/>
            </a:xfrm>
            <a:custGeom>
              <a:avLst/>
              <a:gdLst/>
              <a:ahLst/>
              <a:cxnLst>
                <a:cxn ang="0">
                  <a:pos x="64" y="75"/>
                </a:cxn>
                <a:cxn ang="0">
                  <a:pos x="13" y="60"/>
                </a:cxn>
                <a:cxn ang="0">
                  <a:pos x="1" y="56"/>
                </a:cxn>
                <a:cxn ang="0">
                  <a:pos x="3" y="54"/>
                </a:cxn>
                <a:cxn ang="0">
                  <a:pos x="0" y="54"/>
                </a:cxn>
                <a:cxn ang="0">
                  <a:pos x="15" y="5"/>
                </a:cxn>
                <a:cxn ang="0">
                  <a:pos x="17" y="0"/>
                </a:cxn>
                <a:cxn ang="0">
                  <a:pos x="88" y="22"/>
                </a:cxn>
                <a:cxn ang="0">
                  <a:pos x="90" y="25"/>
                </a:cxn>
                <a:cxn ang="0">
                  <a:pos x="85" y="30"/>
                </a:cxn>
                <a:cxn ang="0">
                  <a:pos x="88" y="37"/>
                </a:cxn>
                <a:cxn ang="0">
                  <a:pos x="87" y="41"/>
                </a:cxn>
                <a:cxn ang="0">
                  <a:pos x="82" y="42"/>
                </a:cxn>
                <a:cxn ang="0">
                  <a:pos x="78" y="42"/>
                </a:cxn>
                <a:cxn ang="0">
                  <a:pos x="76" y="46"/>
                </a:cxn>
                <a:cxn ang="0">
                  <a:pos x="73" y="48"/>
                </a:cxn>
                <a:cxn ang="0">
                  <a:pos x="71" y="51"/>
                </a:cxn>
                <a:cxn ang="0">
                  <a:pos x="66" y="53"/>
                </a:cxn>
                <a:cxn ang="0">
                  <a:pos x="66" y="56"/>
                </a:cxn>
                <a:cxn ang="0">
                  <a:pos x="73" y="60"/>
                </a:cxn>
                <a:cxn ang="0">
                  <a:pos x="75" y="63"/>
                </a:cxn>
                <a:cxn ang="0">
                  <a:pos x="73" y="63"/>
                </a:cxn>
                <a:cxn ang="0">
                  <a:pos x="68" y="65"/>
                </a:cxn>
                <a:cxn ang="0">
                  <a:pos x="66" y="66"/>
                </a:cxn>
                <a:cxn ang="0">
                  <a:pos x="66" y="70"/>
                </a:cxn>
                <a:cxn ang="0">
                  <a:pos x="68" y="71"/>
                </a:cxn>
                <a:cxn ang="0">
                  <a:pos x="64" y="75"/>
                </a:cxn>
              </a:cxnLst>
              <a:rect l="0" t="0" r="r" b="b"/>
              <a:pathLst>
                <a:path w="90" h="75">
                  <a:moveTo>
                    <a:pt x="64" y="75"/>
                  </a:moveTo>
                  <a:lnTo>
                    <a:pt x="13" y="60"/>
                  </a:lnTo>
                  <a:lnTo>
                    <a:pt x="1" y="56"/>
                  </a:lnTo>
                  <a:lnTo>
                    <a:pt x="3" y="54"/>
                  </a:lnTo>
                  <a:lnTo>
                    <a:pt x="0" y="54"/>
                  </a:lnTo>
                  <a:lnTo>
                    <a:pt x="15" y="5"/>
                  </a:lnTo>
                  <a:lnTo>
                    <a:pt x="17" y="0"/>
                  </a:lnTo>
                  <a:lnTo>
                    <a:pt x="88" y="22"/>
                  </a:lnTo>
                  <a:lnTo>
                    <a:pt x="90" y="25"/>
                  </a:lnTo>
                  <a:lnTo>
                    <a:pt x="85" y="30"/>
                  </a:lnTo>
                  <a:lnTo>
                    <a:pt x="88" y="37"/>
                  </a:lnTo>
                  <a:lnTo>
                    <a:pt x="87" y="41"/>
                  </a:lnTo>
                  <a:lnTo>
                    <a:pt x="82" y="42"/>
                  </a:lnTo>
                  <a:lnTo>
                    <a:pt x="78" y="42"/>
                  </a:lnTo>
                  <a:lnTo>
                    <a:pt x="76" y="46"/>
                  </a:lnTo>
                  <a:lnTo>
                    <a:pt x="73" y="48"/>
                  </a:lnTo>
                  <a:lnTo>
                    <a:pt x="71" y="51"/>
                  </a:lnTo>
                  <a:lnTo>
                    <a:pt x="66" y="53"/>
                  </a:lnTo>
                  <a:lnTo>
                    <a:pt x="66" y="56"/>
                  </a:lnTo>
                  <a:lnTo>
                    <a:pt x="73" y="60"/>
                  </a:lnTo>
                  <a:lnTo>
                    <a:pt x="75" y="63"/>
                  </a:lnTo>
                  <a:lnTo>
                    <a:pt x="73" y="63"/>
                  </a:lnTo>
                  <a:lnTo>
                    <a:pt x="68" y="65"/>
                  </a:lnTo>
                  <a:lnTo>
                    <a:pt x="66" y="66"/>
                  </a:lnTo>
                  <a:lnTo>
                    <a:pt x="66" y="70"/>
                  </a:lnTo>
                  <a:lnTo>
                    <a:pt x="68" y="71"/>
                  </a:lnTo>
                  <a:lnTo>
                    <a:pt x="64" y="7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75" name="Freeform 2107"/>
            <p:cNvSpPr>
              <a:spLocks/>
            </p:cNvSpPr>
            <p:nvPr/>
          </p:nvSpPr>
          <p:spPr bwMode="auto">
            <a:xfrm>
              <a:off x="1090" y="1746"/>
              <a:ext cx="33" cy="52"/>
            </a:xfrm>
            <a:custGeom>
              <a:avLst/>
              <a:gdLst/>
              <a:ahLst/>
              <a:cxnLst>
                <a:cxn ang="0">
                  <a:pos x="0" y="117"/>
                </a:cxn>
                <a:cxn ang="0">
                  <a:pos x="27" y="58"/>
                </a:cxn>
                <a:cxn ang="0">
                  <a:pos x="31" y="32"/>
                </a:cxn>
                <a:cxn ang="0">
                  <a:pos x="49" y="0"/>
                </a:cxn>
                <a:cxn ang="0">
                  <a:pos x="82" y="10"/>
                </a:cxn>
                <a:cxn ang="0">
                  <a:pos x="67" y="59"/>
                </a:cxn>
                <a:cxn ang="0">
                  <a:pos x="70" y="59"/>
                </a:cxn>
                <a:cxn ang="0">
                  <a:pos x="68" y="61"/>
                </a:cxn>
                <a:cxn ang="0">
                  <a:pos x="80" y="65"/>
                </a:cxn>
                <a:cxn ang="0">
                  <a:pos x="77" y="76"/>
                </a:cxn>
                <a:cxn ang="0">
                  <a:pos x="77" y="76"/>
                </a:cxn>
                <a:cxn ang="0">
                  <a:pos x="67" y="111"/>
                </a:cxn>
                <a:cxn ang="0">
                  <a:pos x="53" y="105"/>
                </a:cxn>
                <a:cxn ang="0">
                  <a:pos x="51" y="114"/>
                </a:cxn>
                <a:cxn ang="0">
                  <a:pos x="49" y="112"/>
                </a:cxn>
                <a:cxn ang="0">
                  <a:pos x="48" y="119"/>
                </a:cxn>
                <a:cxn ang="0">
                  <a:pos x="38" y="117"/>
                </a:cxn>
                <a:cxn ang="0">
                  <a:pos x="36" y="121"/>
                </a:cxn>
                <a:cxn ang="0">
                  <a:pos x="41" y="123"/>
                </a:cxn>
                <a:cxn ang="0">
                  <a:pos x="39" y="128"/>
                </a:cxn>
                <a:cxn ang="0">
                  <a:pos x="20" y="123"/>
                </a:cxn>
                <a:cxn ang="0">
                  <a:pos x="20" y="124"/>
                </a:cxn>
                <a:cxn ang="0">
                  <a:pos x="0" y="117"/>
                </a:cxn>
              </a:cxnLst>
              <a:rect l="0" t="0" r="r" b="b"/>
              <a:pathLst>
                <a:path w="82" h="128">
                  <a:moveTo>
                    <a:pt x="0" y="117"/>
                  </a:moveTo>
                  <a:lnTo>
                    <a:pt x="27" y="58"/>
                  </a:lnTo>
                  <a:lnTo>
                    <a:pt x="31" y="32"/>
                  </a:lnTo>
                  <a:lnTo>
                    <a:pt x="49" y="0"/>
                  </a:lnTo>
                  <a:lnTo>
                    <a:pt x="82" y="10"/>
                  </a:lnTo>
                  <a:lnTo>
                    <a:pt x="67" y="59"/>
                  </a:lnTo>
                  <a:lnTo>
                    <a:pt x="70" y="59"/>
                  </a:lnTo>
                  <a:lnTo>
                    <a:pt x="68" y="61"/>
                  </a:lnTo>
                  <a:lnTo>
                    <a:pt x="80" y="65"/>
                  </a:lnTo>
                  <a:lnTo>
                    <a:pt x="77" y="76"/>
                  </a:lnTo>
                  <a:lnTo>
                    <a:pt x="77" y="76"/>
                  </a:lnTo>
                  <a:lnTo>
                    <a:pt x="67" y="111"/>
                  </a:lnTo>
                  <a:lnTo>
                    <a:pt x="53" y="105"/>
                  </a:lnTo>
                  <a:lnTo>
                    <a:pt x="51" y="114"/>
                  </a:lnTo>
                  <a:lnTo>
                    <a:pt x="49" y="112"/>
                  </a:lnTo>
                  <a:lnTo>
                    <a:pt x="48" y="119"/>
                  </a:lnTo>
                  <a:lnTo>
                    <a:pt x="38" y="117"/>
                  </a:lnTo>
                  <a:lnTo>
                    <a:pt x="36" y="121"/>
                  </a:lnTo>
                  <a:lnTo>
                    <a:pt x="41" y="123"/>
                  </a:lnTo>
                  <a:lnTo>
                    <a:pt x="39" y="128"/>
                  </a:lnTo>
                  <a:lnTo>
                    <a:pt x="20" y="123"/>
                  </a:lnTo>
                  <a:lnTo>
                    <a:pt x="20" y="124"/>
                  </a:lnTo>
                  <a:lnTo>
                    <a:pt x="0" y="11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76" name="Freeform 2108"/>
            <p:cNvSpPr>
              <a:spLocks/>
            </p:cNvSpPr>
            <p:nvPr/>
          </p:nvSpPr>
          <p:spPr bwMode="auto">
            <a:xfrm>
              <a:off x="1196" y="1789"/>
              <a:ext cx="73" cy="38"/>
            </a:xfrm>
            <a:custGeom>
              <a:avLst/>
              <a:gdLst/>
              <a:ahLst/>
              <a:cxnLst>
                <a:cxn ang="0">
                  <a:pos x="0" y="67"/>
                </a:cxn>
                <a:cxn ang="0">
                  <a:pos x="0" y="60"/>
                </a:cxn>
                <a:cxn ang="0">
                  <a:pos x="12" y="41"/>
                </a:cxn>
                <a:cxn ang="0">
                  <a:pos x="17" y="22"/>
                </a:cxn>
                <a:cxn ang="0">
                  <a:pos x="18" y="14"/>
                </a:cxn>
                <a:cxn ang="0">
                  <a:pos x="24" y="10"/>
                </a:cxn>
                <a:cxn ang="0">
                  <a:pos x="20" y="7"/>
                </a:cxn>
                <a:cxn ang="0">
                  <a:pos x="20" y="2"/>
                </a:cxn>
                <a:cxn ang="0">
                  <a:pos x="22" y="2"/>
                </a:cxn>
                <a:cxn ang="0">
                  <a:pos x="27" y="0"/>
                </a:cxn>
                <a:cxn ang="0">
                  <a:pos x="182" y="43"/>
                </a:cxn>
                <a:cxn ang="0">
                  <a:pos x="182" y="46"/>
                </a:cxn>
                <a:cxn ang="0">
                  <a:pos x="179" y="46"/>
                </a:cxn>
                <a:cxn ang="0">
                  <a:pos x="179" y="55"/>
                </a:cxn>
                <a:cxn ang="0">
                  <a:pos x="172" y="84"/>
                </a:cxn>
                <a:cxn ang="0">
                  <a:pos x="121" y="72"/>
                </a:cxn>
                <a:cxn ang="0">
                  <a:pos x="117" y="86"/>
                </a:cxn>
                <a:cxn ang="0">
                  <a:pos x="99" y="80"/>
                </a:cxn>
                <a:cxn ang="0">
                  <a:pos x="95" y="94"/>
                </a:cxn>
                <a:cxn ang="0">
                  <a:pos x="82" y="91"/>
                </a:cxn>
                <a:cxn ang="0">
                  <a:pos x="0" y="67"/>
                </a:cxn>
              </a:cxnLst>
              <a:rect l="0" t="0" r="r" b="b"/>
              <a:pathLst>
                <a:path w="182" h="94">
                  <a:moveTo>
                    <a:pt x="0" y="67"/>
                  </a:moveTo>
                  <a:lnTo>
                    <a:pt x="0" y="60"/>
                  </a:lnTo>
                  <a:lnTo>
                    <a:pt x="12" y="41"/>
                  </a:lnTo>
                  <a:lnTo>
                    <a:pt x="17" y="22"/>
                  </a:lnTo>
                  <a:lnTo>
                    <a:pt x="18" y="14"/>
                  </a:lnTo>
                  <a:lnTo>
                    <a:pt x="24" y="10"/>
                  </a:lnTo>
                  <a:lnTo>
                    <a:pt x="20" y="7"/>
                  </a:lnTo>
                  <a:lnTo>
                    <a:pt x="20" y="2"/>
                  </a:lnTo>
                  <a:lnTo>
                    <a:pt x="22" y="2"/>
                  </a:lnTo>
                  <a:lnTo>
                    <a:pt x="27" y="0"/>
                  </a:lnTo>
                  <a:lnTo>
                    <a:pt x="182" y="43"/>
                  </a:lnTo>
                  <a:lnTo>
                    <a:pt x="182" y="46"/>
                  </a:lnTo>
                  <a:lnTo>
                    <a:pt x="179" y="46"/>
                  </a:lnTo>
                  <a:lnTo>
                    <a:pt x="179" y="55"/>
                  </a:lnTo>
                  <a:lnTo>
                    <a:pt x="172" y="84"/>
                  </a:lnTo>
                  <a:lnTo>
                    <a:pt x="121" y="72"/>
                  </a:lnTo>
                  <a:lnTo>
                    <a:pt x="117" y="86"/>
                  </a:lnTo>
                  <a:lnTo>
                    <a:pt x="99" y="80"/>
                  </a:lnTo>
                  <a:lnTo>
                    <a:pt x="95" y="94"/>
                  </a:lnTo>
                  <a:lnTo>
                    <a:pt x="82" y="91"/>
                  </a:lnTo>
                  <a:lnTo>
                    <a:pt x="0" y="6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77" name="Freeform 2109"/>
            <p:cNvSpPr>
              <a:spLocks/>
            </p:cNvSpPr>
            <p:nvPr/>
          </p:nvSpPr>
          <p:spPr bwMode="auto">
            <a:xfrm>
              <a:off x="1131" y="1777"/>
              <a:ext cx="72" cy="48"/>
            </a:xfrm>
            <a:custGeom>
              <a:avLst/>
              <a:gdLst/>
              <a:ahLst/>
              <a:cxnLst>
                <a:cxn ang="0">
                  <a:pos x="4" y="67"/>
                </a:cxn>
                <a:cxn ang="0">
                  <a:pos x="0" y="64"/>
                </a:cxn>
                <a:cxn ang="0">
                  <a:pos x="2" y="57"/>
                </a:cxn>
                <a:cxn ang="0">
                  <a:pos x="6" y="55"/>
                </a:cxn>
                <a:cxn ang="0">
                  <a:pos x="11" y="45"/>
                </a:cxn>
                <a:cxn ang="0">
                  <a:pos x="12" y="33"/>
                </a:cxn>
                <a:cxn ang="0">
                  <a:pos x="9" y="26"/>
                </a:cxn>
                <a:cxn ang="0">
                  <a:pos x="12" y="23"/>
                </a:cxn>
                <a:cxn ang="0">
                  <a:pos x="19" y="21"/>
                </a:cxn>
                <a:cxn ang="0">
                  <a:pos x="35" y="18"/>
                </a:cxn>
                <a:cxn ang="0">
                  <a:pos x="29" y="9"/>
                </a:cxn>
                <a:cxn ang="0">
                  <a:pos x="33" y="0"/>
                </a:cxn>
                <a:cxn ang="0">
                  <a:pos x="41" y="4"/>
                </a:cxn>
                <a:cxn ang="0">
                  <a:pos x="43" y="12"/>
                </a:cxn>
                <a:cxn ang="0">
                  <a:pos x="47" y="14"/>
                </a:cxn>
                <a:cxn ang="0">
                  <a:pos x="55" y="7"/>
                </a:cxn>
                <a:cxn ang="0">
                  <a:pos x="64" y="7"/>
                </a:cxn>
                <a:cxn ang="0">
                  <a:pos x="77" y="4"/>
                </a:cxn>
                <a:cxn ang="0">
                  <a:pos x="93" y="11"/>
                </a:cxn>
                <a:cxn ang="0">
                  <a:pos x="99" y="16"/>
                </a:cxn>
                <a:cxn ang="0">
                  <a:pos x="106" y="19"/>
                </a:cxn>
                <a:cxn ang="0">
                  <a:pos x="130" y="31"/>
                </a:cxn>
                <a:cxn ang="0">
                  <a:pos x="132" y="38"/>
                </a:cxn>
                <a:cxn ang="0">
                  <a:pos x="142" y="36"/>
                </a:cxn>
                <a:cxn ang="0">
                  <a:pos x="180" y="53"/>
                </a:cxn>
                <a:cxn ang="0">
                  <a:pos x="163" y="91"/>
                </a:cxn>
                <a:cxn ang="0">
                  <a:pos x="159" y="106"/>
                </a:cxn>
                <a:cxn ang="0">
                  <a:pos x="158" y="115"/>
                </a:cxn>
                <a:cxn ang="0">
                  <a:pos x="101" y="105"/>
                </a:cxn>
                <a:cxn ang="0">
                  <a:pos x="93" y="111"/>
                </a:cxn>
                <a:cxn ang="0">
                  <a:pos x="84" y="106"/>
                </a:cxn>
                <a:cxn ang="0">
                  <a:pos x="77" y="103"/>
                </a:cxn>
                <a:cxn ang="0">
                  <a:pos x="72" y="101"/>
                </a:cxn>
                <a:cxn ang="0">
                  <a:pos x="48" y="84"/>
                </a:cxn>
                <a:cxn ang="0">
                  <a:pos x="41" y="82"/>
                </a:cxn>
                <a:cxn ang="0">
                  <a:pos x="35" y="84"/>
                </a:cxn>
                <a:cxn ang="0">
                  <a:pos x="6" y="88"/>
                </a:cxn>
                <a:cxn ang="0">
                  <a:pos x="6" y="82"/>
                </a:cxn>
                <a:cxn ang="0">
                  <a:pos x="6" y="72"/>
                </a:cxn>
              </a:cxnLst>
              <a:rect l="0" t="0" r="r" b="b"/>
              <a:pathLst>
                <a:path w="180" h="120">
                  <a:moveTo>
                    <a:pt x="2" y="70"/>
                  </a:moveTo>
                  <a:lnTo>
                    <a:pt x="4" y="67"/>
                  </a:lnTo>
                  <a:lnTo>
                    <a:pt x="2" y="64"/>
                  </a:lnTo>
                  <a:lnTo>
                    <a:pt x="0" y="64"/>
                  </a:lnTo>
                  <a:lnTo>
                    <a:pt x="4" y="57"/>
                  </a:lnTo>
                  <a:lnTo>
                    <a:pt x="2" y="57"/>
                  </a:lnTo>
                  <a:lnTo>
                    <a:pt x="2" y="55"/>
                  </a:lnTo>
                  <a:lnTo>
                    <a:pt x="6" y="55"/>
                  </a:lnTo>
                  <a:lnTo>
                    <a:pt x="6" y="50"/>
                  </a:lnTo>
                  <a:lnTo>
                    <a:pt x="11" y="45"/>
                  </a:lnTo>
                  <a:lnTo>
                    <a:pt x="9" y="43"/>
                  </a:lnTo>
                  <a:lnTo>
                    <a:pt x="12" y="33"/>
                  </a:lnTo>
                  <a:lnTo>
                    <a:pt x="11" y="28"/>
                  </a:lnTo>
                  <a:lnTo>
                    <a:pt x="9" y="26"/>
                  </a:lnTo>
                  <a:lnTo>
                    <a:pt x="9" y="24"/>
                  </a:lnTo>
                  <a:lnTo>
                    <a:pt x="12" y="23"/>
                  </a:lnTo>
                  <a:lnTo>
                    <a:pt x="19" y="24"/>
                  </a:lnTo>
                  <a:lnTo>
                    <a:pt x="19" y="21"/>
                  </a:lnTo>
                  <a:lnTo>
                    <a:pt x="23" y="18"/>
                  </a:lnTo>
                  <a:lnTo>
                    <a:pt x="35" y="18"/>
                  </a:lnTo>
                  <a:lnTo>
                    <a:pt x="33" y="12"/>
                  </a:lnTo>
                  <a:lnTo>
                    <a:pt x="29" y="9"/>
                  </a:lnTo>
                  <a:lnTo>
                    <a:pt x="29" y="4"/>
                  </a:lnTo>
                  <a:lnTo>
                    <a:pt x="33" y="0"/>
                  </a:lnTo>
                  <a:lnTo>
                    <a:pt x="35" y="0"/>
                  </a:lnTo>
                  <a:lnTo>
                    <a:pt x="41" y="4"/>
                  </a:lnTo>
                  <a:lnTo>
                    <a:pt x="43" y="9"/>
                  </a:lnTo>
                  <a:lnTo>
                    <a:pt x="43" y="12"/>
                  </a:lnTo>
                  <a:lnTo>
                    <a:pt x="43" y="14"/>
                  </a:lnTo>
                  <a:lnTo>
                    <a:pt x="47" y="14"/>
                  </a:lnTo>
                  <a:lnTo>
                    <a:pt x="52" y="9"/>
                  </a:lnTo>
                  <a:lnTo>
                    <a:pt x="55" y="7"/>
                  </a:lnTo>
                  <a:lnTo>
                    <a:pt x="58" y="9"/>
                  </a:lnTo>
                  <a:lnTo>
                    <a:pt x="64" y="7"/>
                  </a:lnTo>
                  <a:lnTo>
                    <a:pt x="72" y="2"/>
                  </a:lnTo>
                  <a:lnTo>
                    <a:pt x="77" y="4"/>
                  </a:lnTo>
                  <a:lnTo>
                    <a:pt x="84" y="9"/>
                  </a:lnTo>
                  <a:lnTo>
                    <a:pt x="93" y="11"/>
                  </a:lnTo>
                  <a:lnTo>
                    <a:pt x="94" y="12"/>
                  </a:lnTo>
                  <a:lnTo>
                    <a:pt x="99" y="16"/>
                  </a:lnTo>
                  <a:lnTo>
                    <a:pt x="101" y="19"/>
                  </a:lnTo>
                  <a:lnTo>
                    <a:pt x="106" y="19"/>
                  </a:lnTo>
                  <a:lnTo>
                    <a:pt x="127" y="26"/>
                  </a:lnTo>
                  <a:lnTo>
                    <a:pt x="130" y="31"/>
                  </a:lnTo>
                  <a:lnTo>
                    <a:pt x="132" y="38"/>
                  </a:lnTo>
                  <a:lnTo>
                    <a:pt x="132" y="38"/>
                  </a:lnTo>
                  <a:lnTo>
                    <a:pt x="135" y="38"/>
                  </a:lnTo>
                  <a:lnTo>
                    <a:pt x="142" y="36"/>
                  </a:lnTo>
                  <a:lnTo>
                    <a:pt x="152" y="45"/>
                  </a:lnTo>
                  <a:lnTo>
                    <a:pt x="180" y="53"/>
                  </a:lnTo>
                  <a:lnTo>
                    <a:pt x="175" y="72"/>
                  </a:lnTo>
                  <a:lnTo>
                    <a:pt x="163" y="91"/>
                  </a:lnTo>
                  <a:lnTo>
                    <a:pt x="163" y="98"/>
                  </a:lnTo>
                  <a:lnTo>
                    <a:pt x="159" y="106"/>
                  </a:lnTo>
                  <a:lnTo>
                    <a:pt x="159" y="110"/>
                  </a:lnTo>
                  <a:lnTo>
                    <a:pt x="158" y="115"/>
                  </a:lnTo>
                  <a:lnTo>
                    <a:pt x="159" y="120"/>
                  </a:lnTo>
                  <a:lnTo>
                    <a:pt x="101" y="105"/>
                  </a:lnTo>
                  <a:lnTo>
                    <a:pt x="98" y="110"/>
                  </a:lnTo>
                  <a:lnTo>
                    <a:pt x="93" y="111"/>
                  </a:lnTo>
                  <a:lnTo>
                    <a:pt x="89" y="108"/>
                  </a:lnTo>
                  <a:lnTo>
                    <a:pt x="84" y="106"/>
                  </a:lnTo>
                  <a:lnTo>
                    <a:pt x="79" y="103"/>
                  </a:lnTo>
                  <a:lnTo>
                    <a:pt x="77" y="103"/>
                  </a:lnTo>
                  <a:lnTo>
                    <a:pt x="74" y="101"/>
                  </a:lnTo>
                  <a:lnTo>
                    <a:pt x="72" y="101"/>
                  </a:lnTo>
                  <a:lnTo>
                    <a:pt x="57" y="88"/>
                  </a:lnTo>
                  <a:lnTo>
                    <a:pt x="48" y="84"/>
                  </a:lnTo>
                  <a:lnTo>
                    <a:pt x="45" y="84"/>
                  </a:lnTo>
                  <a:lnTo>
                    <a:pt x="41" y="82"/>
                  </a:lnTo>
                  <a:lnTo>
                    <a:pt x="40" y="86"/>
                  </a:lnTo>
                  <a:lnTo>
                    <a:pt x="35" y="84"/>
                  </a:lnTo>
                  <a:lnTo>
                    <a:pt x="31" y="94"/>
                  </a:lnTo>
                  <a:lnTo>
                    <a:pt x="6" y="88"/>
                  </a:lnTo>
                  <a:lnTo>
                    <a:pt x="4" y="86"/>
                  </a:lnTo>
                  <a:lnTo>
                    <a:pt x="6" y="82"/>
                  </a:lnTo>
                  <a:lnTo>
                    <a:pt x="4" y="77"/>
                  </a:lnTo>
                  <a:lnTo>
                    <a:pt x="6" y="72"/>
                  </a:lnTo>
                  <a:lnTo>
                    <a:pt x="2" y="7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78" name="Freeform 2110"/>
            <p:cNvSpPr>
              <a:spLocks/>
            </p:cNvSpPr>
            <p:nvPr/>
          </p:nvSpPr>
          <p:spPr bwMode="auto">
            <a:xfrm>
              <a:off x="1104" y="1772"/>
              <a:ext cx="41" cy="33"/>
            </a:xfrm>
            <a:custGeom>
              <a:avLst/>
              <a:gdLst/>
              <a:ahLst/>
              <a:cxnLst>
                <a:cxn ang="0">
                  <a:pos x="3" y="63"/>
                </a:cxn>
                <a:cxn ang="0">
                  <a:pos x="5" y="58"/>
                </a:cxn>
                <a:cxn ang="0">
                  <a:pos x="0" y="56"/>
                </a:cxn>
                <a:cxn ang="0">
                  <a:pos x="2" y="52"/>
                </a:cxn>
                <a:cxn ang="0">
                  <a:pos x="12" y="54"/>
                </a:cxn>
                <a:cxn ang="0">
                  <a:pos x="13" y="47"/>
                </a:cxn>
                <a:cxn ang="0">
                  <a:pos x="15" y="49"/>
                </a:cxn>
                <a:cxn ang="0">
                  <a:pos x="17" y="40"/>
                </a:cxn>
                <a:cxn ang="0">
                  <a:pos x="31" y="46"/>
                </a:cxn>
                <a:cxn ang="0">
                  <a:pos x="41" y="11"/>
                </a:cxn>
                <a:cxn ang="0">
                  <a:pos x="41" y="11"/>
                </a:cxn>
                <a:cxn ang="0">
                  <a:pos x="44" y="0"/>
                </a:cxn>
                <a:cxn ang="0">
                  <a:pos x="95" y="15"/>
                </a:cxn>
                <a:cxn ang="0">
                  <a:pos x="95" y="20"/>
                </a:cxn>
                <a:cxn ang="0">
                  <a:pos x="99" y="23"/>
                </a:cxn>
                <a:cxn ang="0">
                  <a:pos x="101" y="29"/>
                </a:cxn>
                <a:cxn ang="0">
                  <a:pos x="89" y="29"/>
                </a:cxn>
                <a:cxn ang="0">
                  <a:pos x="85" y="32"/>
                </a:cxn>
                <a:cxn ang="0">
                  <a:pos x="85" y="35"/>
                </a:cxn>
                <a:cxn ang="0">
                  <a:pos x="78" y="34"/>
                </a:cxn>
                <a:cxn ang="0">
                  <a:pos x="75" y="35"/>
                </a:cxn>
                <a:cxn ang="0">
                  <a:pos x="75" y="37"/>
                </a:cxn>
                <a:cxn ang="0">
                  <a:pos x="77" y="39"/>
                </a:cxn>
                <a:cxn ang="0">
                  <a:pos x="78" y="44"/>
                </a:cxn>
                <a:cxn ang="0">
                  <a:pos x="75" y="54"/>
                </a:cxn>
                <a:cxn ang="0">
                  <a:pos x="77" y="56"/>
                </a:cxn>
                <a:cxn ang="0">
                  <a:pos x="72" y="61"/>
                </a:cxn>
                <a:cxn ang="0">
                  <a:pos x="72" y="66"/>
                </a:cxn>
                <a:cxn ang="0">
                  <a:pos x="68" y="66"/>
                </a:cxn>
                <a:cxn ang="0">
                  <a:pos x="68" y="68"/>
                </a:cxn>
                <a:cxn ang="0">
                  <a:pos x="70" y="68"/>
                </a:cxn>
                <a:cxn ang="0">
                  <a:pos x="66" y="75"/>
                </a:cxn>
                <a:cxn ang="0">
                  <a:pos x="68" y="75"/>
                </a:cxn>
                <a:cxn ang="0">
                  <a:pos x="70" y="78"/>
                </a:cxn>
                <a:cxn ang="0">
                  <a:pos x="68" y="81"/>
                </a:cxn>
                <a:cxn ang="0">
                  <a:pos x="10" y="66"/>
                </a:cxn>
                <a:cxn ang="0">
                  <a:pos x="10" y="64"/>
                </a:cxn>
                <a:cxn ang="0">
                  <a:pos x="3" y="63"/>
                </a:cxn>
              </a:cxnLst>
              <a:rect l="0" t="0" r="r" b="b"/>
              <a:pathLst>
                <a:path w="101" h="81">
                  <a:moveTo>
                    <a:pt x="3" y="63"/>
                  </a:moveTo>
                  <a:lnTo>
                    <a:pt x="5" y="58"/>
                  </a:lnTo>
                  <a:lnTo>
                    <a:pt x="0" y="56"/>
                  </a:lnTo>
                  <a:lnTo>
                    <a:pt x="2" y="52"/>
                  </a:lnTo>
                  <a:lnTo>
                    <a:pt x="12" y="54"/>
                  </a:lnTo>
                  <a:lnTo>
                    <a:pt x="13" y="47"/>
                  </a:lnTo>
                  <a:lnTo>
                    <a:pt x="15" y="49"/>
                  </a:lnTo>
                  <a:lnTo>
                    <a:pt x="17" y="40"/>
                  </a:lnTo>
                  <a:lnTo>
                    <a:pt x="31" y="46"/>
                  </a:lnTo>
                  <a:lnTo>
                    <a:pt x="41" y="11"/>
                  </a:lnTo>
                  <a:lnTo>
                    <a:pt x="41" y="11"/>
                  </a:lnTo>
                  <a:lnTo>
                    <a:pt x="44" y="0"/>
                  </a:lnTo>
                  <a:lnTo>
                    <a:pt x="95" y="15"/>
                  </a:lnTo>
                  <a:lnTo>
                    <a:pt x="95" y="20"/>
                  </a:lnTo>
                  <a:lnTo>
                    <a:pt x="99" y="23"/>
                  </a:lnTo>
                  <a:lnTo>
                    <a:pt x="101" y="29"/>
                  </a:lnTo>
                  <a:lnTo>
                    <a:pt x="89" y="29"/>
                  </a:lnTo>
                  <a:lnTo>
                    <a:pt x="85" y="32"/>
                  </a:lnTo>
                  <a:lnTo>
                    <a:pt x="85" y="35"/>
                  </a:lnTo>
                  <a:lnTo>
                    <a:pt x="78" y="34"/>
                  </a:lnTo>
                  <a:lnTo>
                    <a:pt x="75" y="35"/>
                  </a:lnTo>
                  <a:lnTo>
                    <a:pt x="75" y="37"/>
                  </a:lnTo>
                  <a:lnTo>
                    <a:pt x="77" y="39"/>
                  </a:lnTo>
                  <a:lnTo>
                    <a:pt x="78" y="44"/>
                  </a:lnTo>
                  <a:lnTo>
                    <a:pt x="75" y="54"/>
                  </a:lnTo>
                  <a:lnTo>
                    <a:pt x="77" y="56"/>
                  </a:lnTo>
                  <a:lnTo>
                    <a:pt x="72" y="61"/>
                  </a:lnTo>
                  <a:lnTo>
                    <a:pt x="72" y="66"/>
                  </a:lnTo>
                  <a:lnTo>
                    <a:pt x="68" y="66"/>
                  </a:lnTo>
                  <a:lnTo>
                    <a:pt x="68" y="68"/>
                  </a:lnTo>
                  <a:lnTo>
                    <a:pt x="70" y="68"/>
                  </a:lnTo>
                  <a:lnTo>
                    <a:pt x="66" y="75"/>
                  </a:lnTo>
                  <a:lnTo>
                    <a:pt x="68" y="75"/>
                  </a:lnTo>
                  <a:lnTo>
                    <a:pt x="70" y="78"/>
                  </a:lnTo>
                  <a:lnTo>
                    <a:pt x="68" y="81"/>
                  </a:lnTo>
                  <a:lnTo>
                    <a:pt x="10" y="66"/>
                  </a:lnTo>
                  <a:lnTo>
                    <a:pt x="10" y="64"/>
                  </a:lnTo>
                  <a:lnTo>
                    <a:pt x="3" y="6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79" name="Freeform 2111"/>
            <p:cNvSpPr>
              <a:spLocks/>
            </p:cNvSpPr>
            <p:nvPr/>
          </p:nvSpPr>
          <p:spPr bwMode="auto">
            <a:xfrm>
              <a:off x="1326" y="1858"/>
              <a:ext cx="92" cy="167"/>
            </a:xfrm>
            <a:custGeom>
              <a:avLst/>
              <a:gdLst/>
              <a:ahLst/>
              <a:cxnLst>
                <a:cxn ang="0">
                  <a:pos x="80" y="24"/>
                </a:cxn>
                <a:cxn ang="0">
                  <a:pos x="85" y="22"/>
                </a:cxn>
                <a:cxn ang="0">
                  <a:pos x="92" y="18"/>
                </a:cxn>
                <a:cxn ang="0">
                  <a:pos x="94" y="17"/>
                </a:cxn>
                <a:cxn ang="0">
                  <a:pos x="97" y="15"/>
                </a:cxn>
                <a:cxn ang="0">
                  <a:pos x="101" y="10"/>
                </a:cxn>
                <a:cxn ang="0">
                  <a:pos x="104" y="8"/>
                </a:cxn>
                <a:cxn ang="0">
                  <a:pos x="106" y="7"/>
                </a:cxn>
                <a:cxn ang="0">
                  <a:pos x="109" y="3"/>
                </a:cxn>
                <a:cxn ang="0">
                  <a:pos x="113" y="0"/>
                </a:cxn>
                <a:cxn ang="0">
                  <a:pos x="120" y="0"/>
                </a:cxn>
                <a:cxn ang="0">
                  <a:pos x="162" y="12"/>
                </a:cxn>
                <a:cxn ang="0">
                  <a:pos x="164" y="13"/>
                </a:cxn>
                <a:cxn ang="0">
                  <a:pos x="167" y="17"/>
                </a:cxn>
                <a:cxn ang="0">
                  <a:pos x="169" y="20"/>
                </a:cxn>
                <a:cxn ang="0">
                  <a:pos x="169" y="34"/>
                </a:cxn>
                <a:cxn ang="0">
                  <a:pos x="200" y="44"/>
                </a:cxn>
                <a:cxn ang="0">
                  <a:pos x="207" y="51"/>
                </a:cxn>
                <a:cxn ang="0">
                  <a:pos x="212" y="49"/>
                </a:cxn>
                <a:cxn ang="0">
                  <a:pos x="215" y="56"/>
                </a:cxn>
                <a:cxn ang="0">
                  <a:pos x="224" y="56"/>
                </a:cxn>
                <a:cxn ang="0">
                  <a:pos x="222" y="65"/>
                </a:cxn>
                <a:cxn ang="0">
                  <a:pos x="231" y="75"/>
                </a:cxn>
                <a:cxn ang="0">
                  <a:pos x="220" y="82"/>
                </a:cxn>
                <a:cxn ang="0">
                  <a:pos x="222" y="95"/>
                </a:cxn>
                <a:cxn ang="0">
                  <a:pos x="215" y="107"/>
                </a:cxn>
                <a:cxn ang="0">
                  <a:pos x="212" y="116"/>
                </a:cxn>
                <a:cxn ang="0">
                  <a:pos x="207" y="119"/>
                </a:cxn>
                <a:cxn ang="0">
                  <a:pos x="205" y="123"/>
                </a:cxn>
                <a:cxn ang="0">
                  <a:pos x="202" y="135"/>
                </a:cxn>
                <a:cxn ang="0">
                  <a:pos x="138" y="418"/>
                </a:cxn>
                <a:cxn ang="0">
                  <a:pos x="10" y="343"/>
                </a:cxn>
                <a:cxn ang="0">
                  <a:pos x="33" y="239"/>
                </a:cxn>
                <a:cxn ang="0">
                  <a:pos x="74" y="58"/>
                </a:cxn>
              </a:cxnLst>
              <a:rect l="0" t="0" r="r" b="b"/>
              <a:pathLst>
                <a:path w="231" h="418">
                  <a:moveTo>
                    <a:pt x="74" y="58"/>
                  </a:moveTo>
                  <a:lnTo>
                    <a:pt x="80" y="24"/>
                  </a:lnTo>
                  <a:lnTo>
                    <a:pt x="85" y="24"/>
                  </a:lnTo>
                  <a:lnTo>
                    <a:pt x="85" y="22"/>
                  </a:lnTo>
                  <a:lnTo>
                    <a:pt x="91" y="22"/>
                  </a:lnTo>
                  <a:lnTo>
                    <a:pt x="92" y="18"/>
                  </a:lnTo>
                  <a:lnTo>
                    <a:pt x="94" y="18"/>
                  </a:lnTo>
                  <a:lnTo>
                    <a:pt x="94" y="17"/>
                  </a:lnTo>
                  <a:lnTo>
                    <a:pt x="97" y="17"/>
                  </a:lnTo>
                  <a:lnTo>
                    <a:pt x="97" y="15"/>
                  </a:lnTo>
                  <a:lnTo>
                    <a:pt x="101" y="15"/>
                  </a:lnTo>
                  <a:lnTo>
                    <a:pt x="101" y="10"/>
                  </a:lnTo>
                  <a:lnTo>
                    <a:pt x="103" y="12"/>
                  </a:lnTo>
                  <a:lnTo>
                    <a:pt x="104" y="8"/>
                  </a:lnTo>
                  <a:lnTo>
                    <a:pt x="106" y="8"/>
                  </a:lnTo>
                  <a:lnTo>
                    <a:pt x="106" y="7"/>
                  </a:lnTo>
                  <a:lnTo>
                    <a:pt x="109" y="7"/>
                  </a:lnTo>
                  <a:lnTo>
                    <a:pt x="109" y="3"/>
                  </a:lnTo>
                  <a:lnTo>
                    <a:pt x="113" y="3"/>
                  </a:lnTo>
                  <a:lnTo>
                    <a:pt x="113" y="0"/>
                  </a:lnTo>
                  <a:lnTo>
                    <a:pt x="118" y="1"/>
                  </a:lnTo>
                  <a:lnTo>
                    <a:pt x="120" y="0"/>
                  </a:lnTo>
                  <a:lnTo>
                    <a:pt x="162" y="8"/>
                  </a:lnTo>
                  <a:lnTo>
                    <a:pt x="162" y="12"/>
                  </a:lnTo>
                  <a:lnTo>
                    <a:pt x="164" y="12"/>
                  </a:lnTo>
                  <a:lnTo>
                    <a:pt x="164" y="13"/>
                  </a:lnTo>
                  <a:lnTo>
                    <a:pt x="167" y="15"/>
                  </a:lnTo>
                  <a:lnTo>
                    <a:pt x="167" y="17"/>
                  </a:lnTo>
                  <a:lnTo>
                    <a:pt x="169" y="18"/>
                  </a:lnTo>
                  <a:lnTo>
                    <a:pt x="169" y="20"/>
                  </a:lnTo>
                  <a:lnTo>
                    <a:pt x="171" y="22"/>
                  </a:lnTo>
                  <a:lnTo>
                    <a:pt x="169" y="34"/>
                  </a:lnTo>
                  <a:lnTo>
                    <a:pt x="200" y="41"/>
                  </a:lnTo>
                  <a:lnTo>
                    <a:pt x="200" y="44"/>
                  </a:lnTo>
                  <a:lnTo>
                    <a:pt x="203" y="51"/>
                  </a:lnTo>
                  <a:lnTo>
                    <a:pt x="207" y="51"/>
                  </a:lnTo>
                  <a:lnTo>
                    <a:pt x="210" y="49"/>
                  </a:lnTo>
                  <a:lnTo>
                    <a:pt x="212" y="49"/>
                  </a:lnTo>
                  <a:lnTo>
                    <a:pt x="214" y="54"/>
                  </a:lnTo>
                  <a:lnTo>
                    <a:pt x="215" y="56"/>
                  </a:lnTo>
                  <a:lnTo>
                    <a:pt x="219" y="54"/>
                  </a:lnTo>
                  <a:lnTo>
                    <a:pt x="224" y="56"/>
                  </a:lnTo>
                  <a:lnTo>
                    <a:pt x="224" y="59"/>
                  </a:lnTo>
                  <a:lnTo>
                    <a:pt x="222" y="65"/>
                  </a:lnTo>
                  <a:lnTo>
                    <a:pt x="231" y="70"/>
                  </a:lnTo>
                  <a:lnTo>
                    <a:pt x="231" y="75"/>
                  </a:lnTo>
                  <a:lnTo>
                    <a:pt x="224" y="82"/>
                  </a:lnTo>
                  <a:lnTo>
                    <a:pt x="220" y="82"/>
                  </a:lnTo>
                  <a:lnTo>
                    <a:pt x="219" y="83"/>
                  </a:lnTo>
                  <a:lnTo>
                    <a:pt x="222" y="95"/>
                  </a:lnTo>
                  <a:lnTo>
                    <a:pt x="215" y="102"/>
                  </a:lnTo>
                  <a:lnTo>
                    <a:pt x="215" y="107"/>
                  </a:lnTo>
                  <a:lnTo>
                    <a:pt x="212" y="111"/>
                  </a:lnTo>
                  <a:lnTo>
                    <a:pt x="212" y="116"/>
                  </a:lnTo>
                  <a:lnTo>
                    <a:pt x="210" y="119"/>
                  </a:lnTo>
                  <a:lnTo>
                    <a:pt x="207" y="119"/>
                  </a:lnTo>
                  <a:lnTo>
                    <a:pt x="207" y="121"/>
                  </a:lnTo>
                  <a:lnTo>
                    <a:pt x="205" y="123"/>
                  </a:lnTo>
                  <a:lnTo>
                    <a:pt x="202" y="126"/>
                  </a:lnTo>
                  <a:lnTo>
                    <a:pt x="202" y="135"/>
                  </a:lnTo>
                  <a:lnTo>
                    <a:pt x="198" y="147"/>
                  </a:lnTo>
                  <a:lnTo>
                    <a:pt x="138" y="418"/>
                  </a:lnTo>
                  <a:lnTo>
                    <a:pt x="0" y="387"/>
                  </a:lnTo>
                  <a:lnTo>
                    <a:pt x="10" y="343"/>
                  </a:lnTo>
                  <a:lnTo>
                    <a:pt x="9" y="343"/>
                  </a:lnTo>
                  <a:lnTo>
                    <a:pt x="33" y="239"/>
                  </a:lnTo>
                  <a:lnTo>
                    <a:pt x="31" y="239"/>
                  </a:lnTo>
                  <a:lnTo>
                    <a:pt x="74"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80" name="Freeform 2112"/>
            <p:cNvSpPr>
              <a:spLocks/>
            </p:cNvSpPr>
            <p:nvPr/>
          </p:nvSpPr>
          <p:spPr bwMode="auto">
            <a:xfrm>
              <a:off x="1174" y="1816"/>
              <a:ext cx="98" cy="74"/>
            </a:xfrm>
            <a:custGeom>
              <a:avLst/>
              <a:gdLst/>
              <a:ahLst/>
              <a:cxnLst>
                <a:cxn ang="0">
                  <a:pos x="0" y="119"/>
                </a:cxn>
                <a:cxn ang="0">
                  <a:pos x="5" y="116"/>
                </a:cxn>
                <a:cxn ang="0">
                  <a:pos x="3" y="114"/>
                </a:cxn>
                <a:cxn ang="0">
                  <a:pos x="9" y="106"/>
                </a:cxn>
                <a:cxn ang="0">
                  <a:pos x="14" y="83"/>
                </a:cxn>
                <a:cxn ang="0">
                  <a:pos x="22" y="73"/>
                </a:cxn>
                <a:cxn ang="0">
                  <a:pos x="29" y="77"/>
                </a:cxn>
                <a:cxn ang="0">
                  <a:pos x="31" y="70"/>
                </a:cxn>
                <a:cxn ang="0">
                  <a:pos x="36" y="68"/>
                </a:cxn>
                <a:cxn ang="0">
                  <a:pos x="41" y="56"/>
                </a:cxn>
                <a:cxn ang="0">
                  <a:pos x="50" y="49"/>
                </a:cxn>
                <a:cxn ang="0">
                  <a:pos x="50" y="46"/>
                </a:cxn>
                <a:cxn ang="0">
                  <a:pos x="50" y="41"/>
                </a:cxn>
                <a:cxn ang="0">
                  <a:pos x="53" y="34"/>
                </a:cxn>
                <a:cxn ang="0">
                  <a:pos x="51" y="22"/>
                </a:cxn>
                <a:cxn ang="0">
                  <a:pos x="50" y="17"/>
                </a:cxn>
                <a:cxn ang="0">
                  <a:pos x="51" y="12"/>
                </a:cxn>
                <a:cxn ang="0">
                  <a:pos x="51" y="8"/>
                </a:cxn>
                <a:cxn ang="0">
                  <a:pos x="55" y="0"/>
                </a:cxn>
                <a:cxn ang="0">
                  <a:pos x="137" y="24"/>
                </a:cxn>
                <a:cxn ang="0">
                  <a:pos x="126" y="65"/>
                </a:cxn>
                <a:cxn ang="0">
                  <a:pos x="140" y="68"/>
                </a:cxn>
                <a:cxn ang="0">
                  <a:pos x="131" y="95"/>
                </a:cxn>
                <a:cxn ang="0">
                  <a:pos x="159" y="102"/>
                </a:cxn>
                <a:cxn ang="0">
                  <a:pos x="155" y="116"/>
                </a:cxn>
                <a:cxn ang="0">
                  <a:pos x="198" y="128"/>
                </a:cxn>
                <a:cxn ang="0">
                  <a:pos x="195" y="143"/>
                </a:cxn>
                <a:cxn ang="0">
                  <a:pos x="208" y="147"/>
                </a:cxn>
                <a:cxn ang="0">
                  <a:pos x="205" y="160"/>
                </a:cxn>
                <a:cxn ang="0">
                  <a:pos x="246" y="171"/>
                </a:cxn>
                <a:cxn ang="0">
                  <a:pos x="242" y="184"/>
                </a:cxn>
                <a:cxn ang="0">
                  <a:pos x="79" y="140"/>
                </a:cxn>
                <a:cxn ang="0">
                  <a:pos x="0" y="119"/>
                </a:cxn>
              </a:cxnLst>
              <a:rect l="0" t="0" r="r" b="b"/>
              <a:pathLst>
                <a:path w="246" h="184">
                  <a:moveTo>
                    <a:pt x="0" y="119"/>
                  </a:moveTo>
                  <a:lnTo>
                    <a:pt x="5" y="116"/>
                  </a:lnTo>
                  <a:lnTo>
                    <a:pt x="3" y="114"/>
                  </a:lnTo>
                  <a:lnTo>
                    <a:pt x="9" y="106"/>
                  </a:lnTo>
                  <a:lnTo>
                    <a:pt x="14" y="83"/>
                  </a:lnTo>
                  <a:lnTo>
                    <a:pt x="22" y="73"/>
                  </a:lnTo>
                  <a:lnTo>
                    <a:pt x="29" y="77"/>
                  </a:lnTo>
                  <a:lnTo>
                    <a:pt x="31" y="70"/>
                  </a:lnTo>
                  <a:lnTo>
                    <a:pt x="36" y="68"/>
                  </a:lnTo>
                  <a:lnTo>
                    <a:pt x="41" y="56"/>
                  </a:lnTo>
                  <a:lnTo>
                    <a:pt x="50" y="49"/>
                  </a:lnTo>
                  <a:lnTo>
                    <a:pt x="50" y="46"/>
                  </a:lnTo>
                  <a:lnTo>
                    <a:pt x="50" y="41"/>
                  </a:lnTo>
                  <a:lnTo>
                    <a:pt x="53" y="34"/>
                  </a:lnTo>
                  <a:lnTo>
                    <a:pt x="51" y="22"/>
                  </a:lnTo>
                  <a:lnTo>
                    <a:pt x="50" y="17"/>
                  </a:lnTo>
                  <a:lnTo>
                    <a:pt x="51" y="12"/>
                  </a:lnTo>
                  <a:lnTo>
                    <a:pt x="51" y="8"/>
                  </a:lnTo>
                  <a:lnTo>
                    <a:pt x="55" y="0"/>
                  </a:lnTo>
                  <a:lnTo>
                    <a:pt x="137" y="24"/>
                  </a:lnTo>
                  <a:lnTo>
                    <a:pt x="126" y="65"/>
                  </a:lnTo>
                  <a:lnTo>
                    <a:pt x="140" y="68"/>
                  </a:lnTo>
                  <a:lnTo>
                    <a:pt x="131" y="95"/>
                  </a:lnTo>
                  <a:lnTo>
                    <a:pt x="159" y="102"/>
                  </a:lnTo>
                  <a:lnTo>
                    <a:pt x="155" y="116"/>
                  </a:lnTo>
                  <a:lnTo>
                    <a:pt x="198" y="128"/>
                  </a:lnTo>
                  <a:lnTo>
                    <a:pt x="195" y="143"/>
                  </a:lnTo>
                  <a:lnTo>
                    <a:pt x="208" y="147"/>
                  </a:lnTo>
                  <a:lnTo>
                    <a:pt x="205" y="160"/>
                  </a:lnTo>
                  <a:lnTo>
                    <a:pt x="246" y="171"/>
                  </a:lnTo>
                  <a:lnTo>
                    <a:pt x="242" y="184"/>
                  </a:lnTo>
                  <a:lnTo>
                    <a:pt x="79" y="140"/>
                  </a:lnTo>
                  <a:lnTo>
                    <a:pt x="0" y="11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81" name="Freeform 2113"/>
            <p:cNvSpPr>
              <a:spLocks/>
            </p:cNvSpPr>
            <p:nvPr/>
          </p:nvSpPr>
          <p:spPr bwMode="auto">
            <a:xfrm>
              <a:off x="1080" y="1793"/>
              <a:ext cx="115" cy="80"/>
            </a:xfrm>
            <a:custGeom>
              <a:avLst/>
              <a:gdLst/>
              <a:ahLst/>
              <a:cxnLst>
                <a:cxn ang="0">
                  <a:pos x="142" y="180"/>
                </a:cxn>
                <a:cxn ang="0">
                  <a:pos x="104" y="152"/>
                </a:cxn>
                <a:cxn ang="0">
                  <a:pos x="104" y="140"/>
                </a:cxn>
                <a:cxn ang="0">
                  <a:pos x="89" y="105"/>
                </a:cxn>
                <a:cxn ang="0">
                  <a:pos x="77" y="96"/>
                </a:cxn>
                <a:cxn ang="0">
                  <a:pos x="70" y="91"/>
                </a:cxn>
                <a:cxn ang="0">
                  <a:pos x="67" y="82"/>
                </a:cxn>
                <a:cxn ang="0">
                  <a:pos x="63" y="77"/>
                </a:cxn>
                <a:cxn ang="0">
                  <a:pos x="60" y="72"/>
                </a:cxn>
                <a:cxn ang="0">
                  <a:pos x="55" y="69"/>
                </a:cxn>
                <a:cxn ang="0">
                  <a:pos x="41" y="62"/>
                </a:cxn>
                <a:cxn ang="0">
                  <a:pos x="38" y="64"/>
                </a:cxn>
                <a:cxn ang="0">
                  <a:pos x="34" y="67"/>
                </a:cxn>
                <a:cxn ang="0">
                  <a:pos x="26" y="70"/>
                </a:cxn>
                <a:cxn ang="0">
                  <a:pos x="24" y="72"/>
                </a:cxn>
                <a:cxn ang="0">
                  <a:pos x="10" y="67"/>
                </a:cxn>
                <a:cxn ang="0">
                  <a:pos x="24" y="0"/>
                </a:cxn>
                <a:cxn ang="0">
                  <a:pos x="44" y="6"/>
                </a:cxn>
                <a:cxn ang="0">
                  <a:pos x="70" y="12"/>
                </a:cxn>
                <a:cxn ang="0">
                  <a:pos x="128" y="29"/>
                </a:cxn>
                <a:cxn ang="0">
                  <a:pos x="130" y="36"/>
                </a:cxn>
                <a:cxn ang="0">
                  <a:pos x="130" y="45"/>
                </a:cxn>
                <a:cxn ang="0">
                  <a:pos x="157" y="53"/>
                </a:cxn>
                <a:cxn ang="0">
                  <a:pos x="166" y="45"/>
                </a:cxn>
                <a:cxn ang="0">
                  <a:pos x="171" y="43"/>
                </a:cxn>
                <a:cxn ang="0">
                  <a:pos x="183" y="47"/>
                </a:cxn>
                <a:cxn ang="0">
                  <a:pos x="200" y="60"/>
                </a:cxn>
                <a:cxn ang="0">
                  <a:pos x="205" y="62"/>
                </a:cxn>
                <a:cxn ang="0">
                  <a:pos x="215" y="67"/>
                </a:cxn>
                <a:cxn ang="0">
                  <a:pos x="224" y="69"/>
                </a:cxn>
                <a:cxn ang="0">
                  <a:pos x="285" y="79"/>
                </a:cxn>
                <a:cxn ang="0">
                  <a:pos x="284" y="98"/>
                </a:cxn>
                <a:cxn ang="0">
                  <a:pos x="284" y="106"/>
                </a:cxn>
                <a:cxn ang="0">
                  <a:pos x="270" y="125"/>
                </a:cxn>
                <a:cxn ang="0">
                  <a:pos x="263" y="134"/>
                </a:cxn>
                <a:cxn ang="0">
                  <a:pos x="248" y="140"/>
                </a:cxn>
                <a:cxn ang="0">
                  <a:pos x="237" y="171"/>
                </a:cxn>
                <a:cxn ang="0">
                  <a:pos x="234" y="176"/>
                </a:cxn>
                <a:cxn ang="0">
                  <a:pos x="217" y="183"/>
                </a:cxn>
                <a:cxn ang="0">
                  <a:pos x="215" y="188"/>
                </a:cxn>
                <a:cxn ang="0">
                  <a:pos x="210" y="199"/>
                </a:cxn>
              </a:cxnLst>
              <a:rect l="0" t="0" r="r" b="b"/>
              <a:pathLst>
                <a:path w="287" h="199">
                  <a:moveTo>
                    <a:pt x="210" y="199"/>
                  </a:moveTo>
                  <a:lnTo>
                    <a:pt x="142" y="180"/>
                  </a:lnTo>
                  <a:lnTo>
                    <a:pt x="147" y="163"/>
                  </a:lnTo>
                  <a:lnTo>
                    <a:pt x="104" y="152"/>
                  </a:lnTo>
                  <a:lnTo>
                    <a:pt x="108" y="142"/>
                  </a:lnTo>
                  <a:lnTo>
                    <a:pt x="104" y="140"/>
                  </a:lnTo>
                  <a:lnTo>
                    <a:pt x="113" y="113"/>
                  </a:lnTo>
                  <a:lnTo>
                    <a:pt x="89" y="105"/>
                  </a:lnTo>
                  <a:lnTo>
                    <a:pt x="89" y="101"/>
                  </a:lnTo>
                  <a:lnTo>
                    <a:pt x="77" y="96"/>
                  </a:lnTo>
                  <a:lnTo>
                    <a:pt x="77" y="93"/>
                  </a:lnTo>
                  <a:lnTo>
                    <a:pt x="70" y="91"/>
                  </a:lnTo>
                  <a:lnTo>
                    <a:pt x="72" y="86"/>
                  </a:lnTo>
                  <a:lnTo>
                    <a:pt x="67" y="82"/>
                  </a:lnTo>
                  <a:lnTo>
                    <a:pt x="67" y="79"/>
                  </a:lnTo>
                  <a:lnTo>
                    <a:pt x="63" y="77"/>
                  </a:lnTo>
                  <a:lnTo>
                    <a:pt x="63" y="74"/>
                  </a:lnTo>
                  <a:lnTo>
                    <a:pt x="60" y="72"/>
                  </a:lnTo>
                  <a:lnTo>
                    <a:pt x="60" y="70"/>
                  </a:lnTo>
                  <a:lnTo>
                    <a:pt x="55" y="69"/>
                  </a:lnTo>
                  <a:lnTo>
                    <a:pt x="55" y="67"/>
                  </a:lnTo>
                  <a:lnTo>
                    <a:pt x="41" y="62"/>
                  </a:lnTo>
                  <a:lnTo>
                    <a:pt x="39" y="64"/>
                  </a:lnTo>
                  <a:lnTo>
                    <a:pt x="38" y="64"/>
                  </a:lnTo>
                  <a:lnTo>
                    <a:pt x="38" y="65"/>
                  </a:lnTo>
                  <a:lnTo>
                    <a:pt x="34" y="67"/>
                  </a:lnTo>
                  <a:lnTo>
                    <a:pt x="27" y="67"/>
                  </a:lnTo>
                  <a:lnTo>
                    <a:pt x="26" y="70"/>
                  </a:lnTo>
                  <a:lnTo>
                    <a:pt x="24" y="70"/>
                  </a:lnTo>
                  <a:lnTo>
                    <a:pt x="24" y="72"/>
                  </a:lnTo>
                  <a:lnTo>
                    <a:pt x="10" y="69"/>
                  </a:lnTo>
                  <a:lnTo>
                    <a:pt x="10" y="67"/>
                  </a:lnTo>
                  <a:lnTo>
                    <a:pt x="0" y="64"/>
                  </a:lnTo>
                  <a:lnTo>
                    <a:pt x="24" y="0"/>
                  </a:lnTo>
                  <a:lnTo>
                    <a:pt x="44" y="7"/>
                  </a:lnTo>
                  <a:lnTo>
                    <a:pt x="44" y="6"/>
                  </a:lnTo>
                  <a:lnTo>
                    <a:pt x="63" y="11"/>
                  </a:lnTo>
                  <a:lnTo>
                    <a:pt x="70" y="12"/>
                  </a:lnTo>
                  <a:lnTo>
                    <a:pt x="70" y="14"/>
                  </a:lnTo>
                  <a:lnTo>
                    <a:pt x="128" y="29"/>
                  </a:lnTo>
                  <a:lnTo>
                    <a:pt x="132" y="31"/>
                  </a:lnTo>
                  <a:lnTo>
                    <a:pt x="130" y="36"/>
                  </a:lnTo>
                  <a:lnTo>
                    <a:pt x="132" y="41"/>
                  </a:lnTo>
                  <a:lnTo>
                    <a:pt x="130" y="45"/>
                  </a:lnTo>
                  <a:lnTo>
                    <a:pt x="132" y="47"/>
                  </a:lnTo>
                  <a:lnTo>
                    <a:pt x="157" y="53"/>
                  </a:lnTo>
                  <a:lnTo>
                    <a:pt x="161" y="43"/>
                  </a:lnTo>
                  <a:lnTo>
                    <a:pt x="166" y="45"/>
                  </a:lnTo>
                  <a:lnTo>
                    <a:pt x="167" y="41"/>
                  </a:lnTo>
                  <a:lnTo>
                    <a:pt x="171" y="43"/>
                  </a:lnTo>
                  <a:lnTo>
                    <a:pt x="174" y="43"/>
                  </a:lnTo>
                  <a:lnTo>
                    <a:pt x="183" y="47"/>
                  </a:lnTo>
                  <a:lnTo>
                    <a:pt x="198" y="60"/>
                  </a:lnTo>
                  <a:lnTo>
                    <a:pt x="200" y="60"/>
                  </a:lnTo>
                  <a:lnTo>
                    <a:pt x="203" y="62"/>
                  </a:lnTo>
                  <a:lnTo>
                    <a:pt x="205" y="62"/>
                  </a:lnTo>
                  <a:lnTo>
                    <a:pt x="210" y="65"/>
                  </a:lnTo>
                  <a:lnTo>
                    <a:pt x="215" y="67"/>
                  </a:lnTo>
                  <a:lnTo>
                    <a:pt x="219" y="70"/>
                  </a:lnTo>
                  <a:lnTo>
                    <a:pt x="224" y="69"/>
                  </a:lnTo>
                  <a:lnTo>
                    <a:pt x="227" y="64"/>
                  </a:lnTo>
                  <a:lnTo>
                    <a:pt x="285" y="79"/>
                  </a:lnTo>
                  <a:lnTo>
                    <a:pt x="287" y="91"/>
                  </a:lnTo>
                  <a:lnTo>
                    <a:pt x="284" y="98"/>
                  </a:lnTo>
                  <a:lnTo>
                    <a:pt x="284" y="103"/>
                  </a:lnTo>
                  <a:lnTo>
                    <a:pt x="284" y="106"/>
                  </a:lnTo>
                  <a:lnTo>
                    <a:pt x="275" y="113"/>
                  </a:lnTo>
                  <a:lnTo>
                    <a:pt x="270" y="125"/>
                  </a:lnTo>
                  <a:lnTo>
                    <a:pt x="265" y="127"/>
                  </a:lnTo>
                  <a:lnTo>
                    <a:pt x="263" y="134"/>
                  </a:lnTo>
                  <a:lnTo>
                    <a:pt x="256" y="130"/>
                  </a:lnTo>
                  <a:lnTo>
                    <a:pt x="248" y="140"/>
                  </a:lnTo>
                  <a:lnTo>
                    <a:pt x="243" y="163"/>
                  </a:lnTo>
                  <a:lnTo>
                    <a:pt x="237" y="171"/>
                  </a:lnTo>
                  <a:lnTo>
                    <a:pt x="239" y="173"/>
                  </a:lnTo>
                  <a:lnTo>
                    <a:pt x="234" y="176"/>
                  </a:lnTo>
                  <a:lnTo>
                    <a:pt x="231" y="176"/>
                  </a:lnTo>
                  <a:lnTo>
                    <a:pt x="217" y="183"/>
                  </a:lnTo>
                  <a:lnTo>
                    <a:pt x="214" y="187"/>
                  </a:lnTo>
                  <a:lnTo>
                    <a:pt x="215" y="188"/>
                  </a:lnTo>
                  <a:lnTo>
                    <a:pt x="215" y="192"/>
                  </a:lnTo>
                  <a:lnTo>
                    <a:pt x="210" y="19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82" name="Freeform 2114"/>
            <p:cNvSpPr>
              <a:spLocks/>
            </p:cNvSpPr>
            <p:nvPr/>
          </p:nvSpPr>
          <p:spPr bwMode="auto">
            <a:xfrm>
              <a:off x="1255" y="1868"/>
              <a:ext cx="100" cy="145"/>
            </a:xfrm>
            <a:custGeom>
              <a:avLst/>
              <a:gdLst/>
              <a:ahLst/>
              <a:cxnLst>
                <a:cxn ang="0">
                  <a:pos x="177" y="362"/>
                </a:cxn>
                <a:cxn ang="0">
                  <a:pos x="44" y="330"/>
                </a:cxn>
                <a:cxn ang="0">
                  <a:pos x="39" y="328"/>
                </a:cxn>
                <a:cxn ang="0">
                  <a:pos x="42" y="308"/>
                </a:cxn>
                <a:cxn ang="0">
                  <a:pos x="68" y="209"/>
                </a:cxn>
                <a:cxn ang="0">
                  <a:pos x="0" y="192"/>
                </a:cxn>
                <a:cxn ang="0">
                  <a:pos x="8" y="164"/>
                </a:cxn>
                <a:cxn ang="0">
                  <a:pos x="10" y="166"/>
                </a:cxn>
                <a:cxn ang="0">
                  <a:pos x="20" y="123"/>
                </a:cxn>
                <a:cxn ang="0">
                  <a:pos x="23" y="123"/>
                </a:cxn>
                <a:cxn ang="0">
                  <a:pos x="40" y="53"/>
                </a:cxn>
                <a:cxn ang="0">
                  <a:pos x="44" y="40"/>
                </a:cxn>
                <a:cxn ang="0">
                  <a:pos x="58" y="43"/>
                </a:cxn>
                <a:cxn ang="0">
                  <a:pos x="70" y="0"/>
                </a:cxn>
                <a:cxn ang="0">
                  <a:pos x="83" y="4"/>
                </a:cxn>
                <a:cxn ang="0">
                  <a:pos x="179" y="28"/>
                </a:cxn>
                <a:cxn ang="0">
                  <a:pos x="182" y="14"/>
                </a:cxn>
                <a:cxn ang="0">
                  <a:pos x="237" y="29"/>
                </a:cxn>
                <a:cxn ang="0">
                  <a:pos x="237" y="29"/>
                </a:cxn>
                <a:cxn ang="0">
                  <a:pos x="251" y="33"/>
                </a:cxn>
                <a:cxn ang="0">
                  <a:pos x="208" y="214"/>
                </a:cxn>
                <a:cxn ang="0">
                  <a:pos x="210" y="214"/>
                </a:cxn>
                <a:cxn ang="0">
                  <a:pos x="186" y="318"/>
                </a:cxn>
                <a:cxn ang="0">
                  <a:pos x="187" y="318"/>
                </a:cxn>
                <a:cxn ang="0">
                  <a:pos x="177" y="362"/>
                </a:cxn>
              </a:cxnLst>
              <a:rect l="0" t="0" r="r" b="b"/>
              <a:pathLst>
                <a:path w="251" h="362">
                  <a:moveTo>
                    <a:pt x="177" y="362"/>
                  </a:moveTo>
                  <a:lnTo>
                    <a:pt x="44" y="330"/>
                  </a:lnTo>
                  <a:lnTo>
                    <a:pt x="39" y="328"/>
                  </a:lnTo>
                  <a:lnTo>
                    <a:pt x="42" y="308"/>
                  </a:lnTo>
                  <a:lnTo>
                    <a:pt x="68" y="209"/>
                  </a:lnTo>
                  <a:lnTo>
                    <a:pt x="0" y="192"/>
                  </a:lnTo>
                  <a:lnTo>
                    <a:pt x="8" y="164"/>
                  </a:lnTo>
                  <a:lnTo>
                    <a:pt x="10" y="166"/>
                  </a:lnTo>
                  <a:lnTo>
                    <a:pt x="20" y="123"/>
                  </a:lnTo>
                  <a:lnTo>
                    <a:pt x="23" y="123"/>
                  </a:lnTo>
                  <a:lnTo>
                    <a:pt x="40" y="53"/>
                  </a:lnTo>
                  <a:lnTo>
                    <a:pt x="44" y="40"/>
                  </a:lnTo>
                  <a:lnTo>
                    <a:pt x="58" y="43"/>
                  </a:lnTo>
                  <a:lnTo>
                    <a:pt x="70" y="0"/>
                  </a:lnTo>
                  <a:lnTo>
                    <a:pt x="83" y="4"/>
                  </a:lnTo>
                  <a:lnTo>
                    <a:pt x="179" y="28"/>
                  </a:lnTo>
                  <a:lnTo>
                    <a:pt x="182" y="14"/>
                  </a:lnTo>
                  <a:lnTo>
                    <a:pt x="237" y="29"/>
                  </a:lnTo>
                  <a:lnTo>
                    <a:pt x="237" y="29"/>
                  </a:lnTo>
                  <a:lnTo>
                    <a:pt x="251" y="33"/>
                  </a:lnTo>
                  <a:lnTo>
                    <a:pt x="208" y="214"/>
                  </a:lnTo>
                  <a:lnTo>
                    <a:pt x="210" y="214"/>
                  </a:lnTo>
                  <a:lnTo>
                    <a:pt x="186" y="318"/>
                  </a:lnTo>
                  <a:lnTo>
                    <a:pt x="187" y="318"/>
                  </a:lnTo>
                  <a:lnTo>
                    <a:pt x="177" y="36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83" name="Freeform 2115"/>
            <p:cNvSpPr>
              <a:spLocks/>
            </p:cNvSpPr>
            <p:nvPr/>
          </p:nvSpPr>
          <p:spPr bwMode="auto">
            <a:xfrm>
              <a:off x="1072" y="1818"/>
              <a:ext cx="97" cy="88"/>
            </a:xfrm>
            <a:custGeom>
              <a:avLst/>
              <a:gdLst/>
              <a:ahLst/>
              <a:cxnLst>
                <a:cxn ang="0">
                  <a:pos x="70" y="213"/>
                </a:cxn>
                <a:cxn ang="0">
                  <a:pos x="61" y="212"/>
                </a:cxn>
                <a:cxn ang="0">
                  <a:pos x="52" y="210"/>
                </a:cxn>
                <a:cxn ang="0">
                  <a:pos x="44" y="210"/>
                </a:cxn>
                <a:cxn ang="0">
                  <a:pos x="41" y="207"/>
                </a:cxn>
                <a:cxn ang="0">
                  <a:pos x="34" y="203"/>
                </a:cxn>
                <a:cxn ang="0">
                  <a:pos x="32" y="200"/>
                </a:cxn>
                <a:cxn ang="0">
                  <a:pos x="20" y="195"/>
                </a:cxn>
                <a:cxn ang="0">
                  <a:pos x="18" y="189"/>
                </a:cxn>
                <a:cxn ang="0">
                  <a:pos x="10" y="184"/>
                </a:cxn>
                <a:cxn ang="0">
                  <a:pos x="18" y="152"/>
                </a:cxn>
                <a:cxn ang="0">
                  <a:pos x="34" y="142"/>
                </a:cxn>
                <a:cxn ang="0">
                  <a:pos x="44" y="85"/>
                </a:cxn>
                <a:cxn ang="0">
                  <a:pos x="35" y="67"/>
                </a:cxn>
                <a:cxn ang="0">
                  <a:pos x="20" y="2"/>
                </a:cxn>
                <a:cxn ang="0">
                  <a:pos x="44" y="10"/>
                </a:cxn>
                <a:cxn ang="0">
                  <a:pos x="47" y="5"/>
                </a:cxn>
                <a:cxn ang="0">
                  <a:pos x="58" y="2"/>
                </a:cxn>
                <a:cxn ang="0">
                  <a:pos x="75" y="5"/>
                </a:cxn>
                <a:cxn ang="0">
                  <a:pos x="80" y="10"/>
                </a:cxn>
                <a:cxn ang="0">
                  <a:pos x="87" y="17"/>
                </a:cxn>
                <a:cxn ang="0">
                  <a:pos x="90" y="29"/>
                </a:cxn>
                <a:cxn ang="0">
                  <a:pos x="109" y="39"/>
                </a:cxn>
                <a:cxn ang="0">
                  <a:pos x="124" y="78"/>
                </a:cxn>
                <a:cxn ang="0">
                  <a:pos x="167" y="101"/>
                </a:cxn>
                <a:cxn ang="0">
                  <a:pos x="235" y="140"/>
                </a:cxn>
                <a:cxn ang="0">
                  <a:pos x="239" y="150"/>
                </a:cxn>
                <a:cxn ang="0">
                  <a:pos x="240" y="171"/>
                </a:cxn>
                <a:cxn ang="0">
                  <a:pos x="228" y="184"/>
                </a:cxn>
                <a:cxn ang="0">
                  <a:pos x="222" y="193"/>
                </a:cxn>
                <a:cxn ang="0">
                  <a:pos x="194" y="203"/>
                </a:cxn>
                <a:cxn ang="0">
                  <a:pos x="179" y="200"/>
                </a:cxn>
                <a:cxn ang="0">
                  <a:pos x="174" y="205"/>
                </a:cxn>
                <a:cxn ang="0">
                  <a:pos x="160" y="203"/>
                </a:cxn>
                <a:cxn ang="0">
                  <a:pos x="157" y="207"/>
                </a:cxn>
                <a:cxn ang="0">
                  <a:pos x="150" y="208"/>
                </a:cxn>
                <a:cxn ang="0">
                  <a:pos x="143" y="210"/>
                </a:cxn>
                <a:cxn ang="0">
                  <a:pos x="138" y="212"/>
                </a:cxn>
                <a:cxn ang="0">
                  <a:pos x="134" y="215"/>
                </a:cxn>
                <a:cxn ang="0">
                  <a:pos x="126" y="218"/>
                </a:cxn>
                <a:cxn ang="0">
                  <a:pos x="105" y="217"/>
                </a:cxn>
                <a:cxn ang="0">
                  <a:pos x="82" y="215"/>
                </a:cxn>
                <a:cxn ang="0">
                  <a:pos x="71" y="217"/>
                </a:cxn>
              </a:cxnLst>
              <a:rect l="0" t="0" r="r" b="b"/>
              <a:pathLst>
                <a:path w="242" h="220">
                  <a:moveTo>
                    <a:pt x="71" y="217"/>
                  </a:moveTo>
                  <a:lnTo>
                    <a:pt x="70" y="217"/>
                  </a:lnTo>
                  <a:lnTo>
                    <a:pt x="70" y="213"/>
                  </a:lnTo>
                  <a:lnTo>
                    <a:pt x="64" y="210"/>
                  </a:lnTo>
                  <a:lnTo>
                    <a:pt x="64" y="212"/>
                  </a:lnTo>
                  <a:lnTo>
                    <a:pt x="61" y="212"/>
                  </a:lnTo>
                  <a:lnTo>
                    <a:pt x="63" y="210"/>
                  </a:lnTo>
                  <a:lnTo>
                    <a:pt x="52" y="208"/>
                  </a:lnTo>
                  <a:lnTo>
                    <a:pt x="52" y="210"/>
                  </a:lnTo>
                  <a:lnTo>
                    <a:pt x="49" y="208"/>
                  </a:lnTo>
                  <a:lnTo>
                    <a:pt x="49" y="210"/>
                  </a:lnTo>
                  <a:lnTo>
                    <a:pt x="44" y="210"/>
                  </a:lnTo>
                  <a:lnTo>
                    <a:pt x="44" y="208"/>
                  </a:lnTo>
                  <a:lnTo>
                    <a:pt x="41" y="208"/>
                  </a:lnTo>
                  <a:lnTo>
                    <a:pt x="41" y="207"/>
                  </a:lnTo>
                  <a:lnTo>
                    <a:pt x="35" y="205"/>
                  </a:lnTo>
                  <a:lnTo>
                    <a:pt x="35" y="205"/>
                  </a:lnTo>
                  <a:lnTo>
                    <a:pt x="34" y="203"/>
                  </a:lnTo>
                  <a:lnTo>
                    <a:pt x="34" y="201"/>
                  </a:lnTo>
                  <a:lnTo>
                    <a:pt x="32" y="201"/>
                  </a:lnTo>
                  <a:lnTo>
                    <a:pt x="32" y="200"/>
                  </a:lnTo>
                  <a:lnTo>
                    <a:pt x="22" y="196"/>
                  </a:lnTo>
                  <a:lnTo>
                    <a:pt x="22" y="195"/>
                  </a:lnTo>
                  <a:lnTo>
                    <a:pt x="20" y="195"/>
                  </a:lnTo>
                  <a:lnTo>
                    <a:pt x="20" y="196"/>
                  </a:lnTo>
                  <a:lnTo>
                    <a:pt x="17" y="195"/>
                  </a:lnTo>
                  <a:lnTo>
                    <a:pt x="18" y="189"/>
                  </a:lnTo>
                  <a:lnTo>
                    <a:pt x="17" y="189"/>
                  </a:lnTo>
                  <a:lnTo>
                    <a:pt x="13" y="184"/>
                  </a:lnTo>
                  <a:lnTo>
                    <a:pt x="10" y="184"/>
                  </a:lnTo>
                  <a:lnTo>
                    <a:pt x="12" y="181"/>
                  </a:lnTo>
                  <a:lnTo>
                    <a:pt x="10" y="179"/>
                  </a:lnTo>
                  <a:lnTo>
                    <a:pt x="18" y="152"/>
                  </a:lnTo>
                  <a:lnTo>
                    <a:pt x="23" y="154"/>
                  </a:lnTo>
                  <a:lnTo>
                    <a:pt x="27" y="140"/>
                  </a:lnTo>
                  <a:lnTo>
                    <a:pt x="34" y="142"/>
                  </a:lnTo>
                  <a:lnTo>
                    <a:pt x="42" y="114"/>
                  </a:lnTo>
                  <a:lnTo>
                    <a:pt x="35" y="113"/>
                  </a:lnTo>
                  <a:lnTo>
                    <a:pt x="44" y="85"/>
                  </a:lnTo>
                  <a:lnTo>
                    <a:pt x="37" y="84"/>
                  </a:lnTo>
                  <a:lnTo>
                    <a:pt x="42" y="70"/>
                  </a:lnTo>
                  <a:lnTo>
                    <a:pt x="35" y="67"/>
                  </a:lnTo>
                  <a:lnTo>
                    <a:pt x="39" y="51"/>
                  </a:lnTo>
                  <a:lnTo>
                    <a:pt x="0" y="39"/>
                  </a:lnTo>
                  <a:lnTo>
                    <a:pt x="20" y="2"/>
                  </a:lnTo>
                  <a:lnTo>
                    <a:pt x="30" y="5"/>
                  </a:lnTo>
                  <a:lnTo>
                    <a:pt x="30" y="7"/>
                  </a:lnTo>
                  <a:lnTo>
                    <a:pt x="44" y="10"/>
                  </a:lnTo>
                  <a:lnTo>
                    <a:pt x="44" y="8"/>
                  </a:lnTo>
                  <a:lnTo>
                    <a:pt x="46" y="8"/>
                  </a:lnTo>
                  <a:lnTo>
                    <a:pt x="47" y="5"/>
                  </a:lnTo>
                  <a:lnTo>
                    <a:pt x="54" y="5"/>
                  </a:lnTo>
                  <a:lnTo>
                    <a:pt x="58" y="3"/>
                  </a:lnTo>
                  <a:lnTo>
                    <a:pt x="58" y="2"/>
                  </a:lnTo>
                  <a:lnTo>
                    <a:pt x="59" y="2"/>
                  </a:lnTo>
                  <a:lnTo>
                    <a:pt x="61" y="0"/>
                  </a:lnTo>
                  <a:lnTo>
                    <a:pt x="75" y="5"/>
                  </a:lnTo>
                  <a:lnTo>
                    <a:pt x="75" y="7"/>
                  </a:lnTo>
                  <a:lnTo>
                    <a:pt x="80" y="8"/>
                  </a:lnTo>
                  <a:lnTo>
                    <a:pt x="80" y="10"/>
                  </a:lnTo>
                  <a:lnTo>
                    <a:pt x="83" y="12"/>
                  </a:lnTo>
                  <a:lnTo>
                    <a:pt x="83" y="15"/>
                  </a:lnTo>
                  <a:lnTo>
                    <a:pt x="87" y="17"/>
                  </a:lnTo>
                  <a:lnTo>
                    <a:pt x="87" y="20"/>
                  </a:lnTo>
                  <a:lnTo>
                    <a:pt x="92" y="24"/>
                  </a:lnTo>
                  <a:lnTo>
                    <a:pt x="90" y="29"/>
                  </a:lnTo>
                  <a:lnTo>
                    <a:pt x="97" y="31"/>
                  </a:lnTo>
                  <a:lnTo>
                    <a:pt x="97" y="34"/>
                  </a:lnTo>
                  <a:lnTo>
                    <a:pt x="109" y="39"/>
                  </a:lnTo>
                  <a:lnTo>
                    <a:pt x="109" y="43"/>
                  </a:lnTo>
                  <a:lnTo>
                    <a:pt x="133" y="51"/>
                  </a:lnTo>
                  <a:lnTo>
                    <a:pt x="124" y="78"/>
                  </a:lnTo>
                  <a:lnTo>
                    <a:pt x="128" y="80"/>
                  </a:lnTo>
                  <a:lnTo>
                    <a:pt x="124" y="90"/>
                  </a:lnTo>
                  <a:lnTo>
                    <a:pt x="167" y="101"/>
                  </a:lnTo>
                  <a:lnTo>
                    <a:pt x="162" y="118"/>
                  </a:lnTo>
                  <a:lnTo>
                    <a:pt x="230" y="137"/>
                  </a:lnTo>
                  <a:lnTo>
                    <a:pt x="235" y="140"/>
                  </a:lnTo>
                  <a:lnTo>
                    <a:pt x="237" y="143"/>
                  </a:lnTo>
                  <a:lnTo>
                    <a:pt x="239" y="145"/>
                  </a:lnTo>
                  <a:lnTo>
                    <a:pt x="239" y="150"/>
                  </a:lnTo>
                  <a:lnTo>
                    <a:pt x="242" y="157"/>
                  </a:lnTo>
                  <a:lnTo>
                    <a:pt x="240" y="164"/>
                  </a:lnTo>
                  <a:lnTo>
                    <a:pt x="240" y="171"/>
                  </a:lnTo>
                  <a:lnTo>
                    <a:pt x="239" y="174"/>
                  </a:lnTo>
                  <a:lnTo>
                    <a:pt x="234" y="176"/>
                  </a:lnTo>
                  <a:lnTo>
                    <a:pt x="228" y="184"/>
                  </a:lnTo>
                  <a:lnTo>
                    <a:pt x="227" y="184"/>
                  </a:lnTo>
                  <a:lnTo>
                    <a:pt x="225" y="189"/>
                  </a:lnTo>
                  <a:lnTo>
                    <a:pt x="222" y="193"/>
                  </a:lnTo>
                  <a:lnTo>
                    <a:pt x="222" y="198"/>
                  </a:lnTo>
                  <a:lnTo>
                    <a:pt x="198" y="191"/>
                  </a:lnTo>
                  <a:lnTo>
                    <a:pt x="194" y="203"/>
                  </a:lnTo>
                  <a:lnTo>
                    <a:pt x="181" y="200"/>
                  </a:lnTo>
                  <a:lnTo>
                    <a:pt x="181" y="201"/>
                  </a:lnTo>
                  <a:lnTo>
                    <a:pt x="179" y="200"/>
                  </a:lnTo>
                  <a:lnTo>
                    <a:pt x="177" y="203"/>
                  </a:lnTo>
                  <a:lnTo>
                    <a:pt x="175" y="203"/>
                  </a:lnTo>
                  <a:lnTo>
                    <a:pt x="174" y="205"/>
                  </a:lnTo>
                  <a:lnTo>
                    <a:pt x="172" y="205"/>
                  </a:lnTo>
                  <a:lnTo>
                    <a:pt x="172" y="205"/>
                  </a:lnTo>
                  <a:lnTo>
                    <a:pt x="160" y="203"/>
                  </a:lnTo>
                  <a:lnTo>
                    <a:pt x="160" y="205"/>
                  </a:lnTo>
                  <a:lnTo>
                    <a:pt x="157" y="205"/>
                  </a:lnTo>
                  <a:lnTo>
                    <a:pt x="157" y="207"/>
                  </a:lnTo>
                  <a:lnTo>
                    <a:pt x="155" y="207"/>
                  </a:lnTo>
                  <a:lnTo>
                    <a:pt x="153" y="208"/>
                  </a:lnTo>
                  <a:lnTo>
                    <a:pt x="150" y="208"/>
                  </a:lnTo>
                  <a:lnTo>
                    <a:pt x="148" y="210"/>
                  </a:lnTo>
                  <a:lnTo>
                    <a:pt x="143" y="208"/>
                  </a:lnTo>
                  <a:lnTo>
                    <a:pt x="143" y="210"/>
                  </a:lnTo>
                  <a:lnTo>
                    <a:pt x="141" y="210"/>
                  </a:lnTo>
                  <a:lnTo>
                    <a:pt x="140" y="212"/>
                  </a:lnTo>
                  <a:lnTo>
                    <a:pt x="138" y="212"/>
                  </a:lnTo>
                  <a:lnTo>
                    <a:pt x="136" y="213"/>
                  </a:lnTo>
                  <a:lnTo>
                    <a:pt x="134" y="213"/>
                  </a:lnTo>
                  <a:lnTo>
                    <a:pt x="134" y="215"/>
                  </a:lnTo>
                  <a:lnTo>
                    <a:pt x="129" y="213"/>
                  </a:lnTo>
                  <a:lnTo>
                    <a:pt x="128" y="218"/>
                  </a:lnTo>
                  <a:lnTo>
                    <a:pt x="126" y="218"/>
                  </a:lnTo>
                  <a:lnTo>
                    <a:pt x="126" y="220"/>
                  </a:lnTo>
                  <a:lnTo>
                    <a:pt x="107" y="217"/>
                  </a:lnTo>
                  <a:lnTo>
                    <a:pt x="105" y="217"/>
                  </a:lnTo>
                  <a:lnTo>
                    <a:pt x="104" y="218"/>
                  </a:lnTo>
                  <a:lnTo>
                    <a:pt x="83" y="212"/>
                  </a:lnTo>
                  <a:lnTo>
                    <a:pt x="82" y="215"/>
                  </a:lnTo>
                  <a:lnTo>
                    <a:pt x="80" y="213"/>
                  </a:lnTo>
                  <a:lnTo>
                    <a:pt x="75" y="217"/>
                  </a:lnTo>
                  <a:lnTo>
                    <a:pt x="71" y="21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84" name="Freeform 2116"/>
            <p:cNvSpPr>
              <a:spLocks/>
            </p:cNvSpPr>
            <p:nvPr/>
          </p:nvSpPr>
          <p:spPr bwMode="auto">
            <a:xfrm>
              <a:off x="1381" y="1917"/>
              <a:ext cx="105" cy="129"/>
            </a:xfrm>
            <a:custGeom>
              <a:avLst/>
              <a:gdLst/>
              <a:ahLst/>
              <a:cxnLst>
                <a:cxn ang="0">
                  <a:pos x="0" y="271"/>
                </a:cxn>
                <a:cxn ang="0">
                  <a:pos x="60" y="0"/>
                </a:cxn>
                <a:cxn ang="0">
                  <a:pos x="67" y="3"/>
                </a:cxn>
                <a:cxn ang="0">
                  <a:pos x="69" y="10"/>
                </a:cxn>
                <a:cxn ang="0">
                  <a:pos x="74" y="17"/>
                </a:cxn>
                <a:cxn ang="0">
                  <a:pos x="81" y="20"/>
                </a:cxn>
                <a:cxn ang="0">
                  <a:pos x="84" y="29"/>
                </a:cxn>
                <a:cxn ang="0">
                  <a:pos x="84" y="34"/>
                </a:cxn>
                <a:cxn ang="0">
                  <a:pos x="84" y="41"/>
                </a:cxn>
                <a:cxn ang="0">
                  <a:pos x="88" y="44"/>
                </a:cxn>
                <a:cxn ang="0">
                  <a:pos x="94" y="59"/>
                </a:cxn>
                <a:cxn ang="0">
                  <a:pos x="98" y="63"/>
                </a:cxn>
                <a:cxn ang="0">
                  <a:pos x="99" y="71"/>
                </a:cxn>
                <a:cxn ang="0">
                  <a:pos x="108" y="76"/>
                </a:cxn>
                <a:cxn ang="0">
                  <a:pos x="118" y="80"/>
                </a:cxn>
                <a:cxn ang="0">
                  <a:pos x="122" y="88"/>
                </a:cxn>
                <a:cxn ang="0">
                  <a:pos x="120" y="93"/>
                </a:cxn>
                <a:cxn ang="0">
                  <a:pos x="120" y="97"/>
                </a:cxn>
                <a:cxn ang="0">
                  <a:pos x="127" y="109"/>
                </a:cxn>
                <a:cxn ang="0">
                  <a:pos x="130" y="112"/>
                </a:cxn>
                <a:cxn ang="0">
                  <a:pos x="132" y="114"/>
                </a:cxn>
                <a:cxn ang="0">
                  <a:pos x="137" y="116"/>
                </a:cxn>
                <a:cxn ang="0">
                  <a:pos x="137" y="119"/>
                </a:cxn>
                <a:cxn ang="0">
                  <a:pos x="135" y="121"/>
                </a:cxn>
                <a:cxn ang="0">
                  <a:pos x="137" y="124"/>
                </a:cxn>
                <a:cxn ang="0">
                  <a:pos x="140" y="126"/>
                </a:cxn>
                <a:cxn ang="0">
                  <a:pos x="140" y="129"/>
                </a:cxn>
                <a:cxn ang="0">
                  <a:pos x="144" y="131"/>
                </a:cxn>
                <a:cxn ang="0">
                  <a:pos x="147" y="136"/>
                </a:cxn>
                <a:cxn ang="0">
                  <a:pos x="151" y="138"/>
                </a:cxn>
                <a:cxn ang="0">
                  <a:pos x="154" y="145"/>
                </a:cxn>
                <a:cxn ang="0">
                  <a:pos x="159" y="146"/>
                </a:cxn>
                <a:cxn ang="0">
                  <a:pos x="159" y="140"/>
                </a:cxn>
                <a:cxn ang="0">
                  <a:pos x="164" y="138"/>
                </a:cxn>
                <a:cxn ang="0">
                  <a:pos x="166" y="138"/>
                </a:cxn>
                <a:cxn ang="0">
                  <a:pos x="168" y="141"/>
                </a:cxn>
                <a:cxn ang="0">
                  <a:pos x="171" y="141"/>
                </a:cxn>
                <a:cxn ang="0">
                  <a:pos x="175" y="145"/>
                </a:cxn>
                <a:cxn ang="0">
                  <a:pos x="181" y="145"/>
                </a:cxn>
                <a:cxn ang="0">
                  <a:pos x="181" y="150"/>
                </a:cxn>
                <a:cxn ang="0">
                  <a:pos x="183" y="152"/>
                </a:cxn>
                <a:cxn ang="0">
                  <a:pos x="192" y="153"/>
                </a:cxn>
                <a:cxn ang="0">
                  <a:pos x="199" y="153"/>
                </a:cxn>
                <a:cxn ang="0">
                  <a:pos x="204" y="157"/>
                </a:cxn>
                <a:cxn ang="0">
                  <a:pos x="210" y="157"/>
                </a:cxn>
                <a:cxn ang="0">
                  <a:pos x="214" y="160"/>
                </a:cxn>
                <a:cxn ang="0">
                  <a:pos x="221" y="162"/>
                </a:cxn>
                <a:cxn ang="0">
                  <a:pos x="219" y="174"/>
                </a:cxn>
                <a:cxn ang="0">
                  <a:pos x="217" y="174"/>
                </a:cxn>
                <a:cxn ang="0">
                  <a:pos x="214" y="187"/>
                </a:cxn>
                <a:cxn ang="0">
                  <a:pos x="263" y="198"/>
                </a:cxn>
                <a:cxn ang="0">
                  <a:pos x="238" y="322"/>
                </a:cxn>
                <a:cxn ang="0">
                  <a:pos x="129" y="300"/>
                </a:cxn>
                <a:cxn ang="0">
                  <a:pos x="4" y="273"/>
                </a:cxn>
                <a:cxn ang="0">
                  <a:pos x="0" y="271"/>
                </a:cxn>
              </a:cxnLst>
              <a:rect l="0" t="0" r="r" b="b"/>
              <a:pathLst>
                <a:path w="263" h="322">
                  <a:moveTo>
                    <a:pt x="0" y="271"/>
                  </a:moveTo>
                  <a:lnTo>
                    <a:pt x="60" y="0"/>
                  </a:lnTo>
                  <a:lnTo>
                    <a:pt x="67" y="3"/>
                  </a:lnTo>
                  <a:lnTo>
                    <a:pt x="69" y="10"/>
                  </a:lnTo>
                  <a:lnTo>
                    <a:pt x="74" y="17"/>
                  </a:lnTo>
                  <a:lnTo>
                    <a:pt x="81" y="20"/>
                  </a:lnTo>
                  <a:lnTo>
                    <a:pt x="84" y="29"/>
                  </a:lnTo>
                  <a:lnTo>
                    <a:pt x="84" y="34"/>
                  </a:lnTo>
                  <a:lnTo>
                    <a:pt x="84" y="41"/>
                  </a:lnTo>
                  <a:lnTo>
                    <a:pt x="88" y="44"/>
                  </a:lnTo>
                  <a:lnTo>
                    <a:pt x="94" y="59"/>
                  </a:lnTo>
                  <a:lnTo>
                    <a:pt x="98" y="63"/>
                  </a:lnTo>
                  <a:lnTo>
                    <a:pt x="99" y="71"/>
                  </a:lnTo>
                  <a:lnTo>
                    <a:pt x="108" y="76"/>
                  </a:lnTo>
                  <a:lnTo>
                    <a:pt x="118" y="80"/>
                  </a:lnTo>
                  <a:lnTo>
                    <a:pt x="122" y="88"/>
                  </a:lnTo>
                  <a:lnTo>
                    <a:pt x="120" y="93"/>
                  </a:lnTo>
                  <a:lnTo>
                    <a:pt x="120" y="97"/>
                  </a:lnTo>
                  <a:lnTo>
                    <a:pt x="127" y="109"/>
                  </a:lnTo>
                  <a:lnTo>
                    <a:pt x="130" y="112"/>
                  </a:lnTo>
                  <a:lnTo>
                    <a:pt x="132" y="114"/>
                  </a:lnTo>
                  <a:lnTo>
                    <a:pt x="137" y="116"/>
                  </a:lnTo>
                  <a:lnTo>
                    <a:pt x="137" y="119"/>
                  </a:lnTo>
                  <a:lnTo>
                    <a:pt x="135" y="121"/>
                  </a:lnTo>
                  <a:lnTo>
                    <a:pt x="137" y="124"/>
                  </a:lnTo>
                  <a:lnTo>
                    <a:pt x="140" y="126"/>
                  </a:lnTo>
                  <a:lnTo>
                    <a:pt x="140" y="129"/>
                  </a:lnTo>
                  <a:lnTo>
                    <a:pt x="144" y="131"/>
                  </a:lnTo>
                  <a:lnTo>
                    <a:pt x="147" y="136"/>
                  </a:lnTo>
                  <a:lnTo>
                    <a:pt x="151" y="138"/>
                  </a:lnTo>
                  <a:lnTo>
                    <a:pt x="154" y="145"/>
                  </a:lnTo>
                  <a:lnTo>
                    <a:pt x="159" y="146"/>
                  </a:lnTo>
                  <a:lnTo>
                    <a:pt x="159" y="140"/>
                  </a:lnTo>
                  <a:lnTo>
                    <a:pt x="164" y="138"/>
                  </a:lnTo>
                  <a:lnTo>
                    <a:pt x="166" y="138"/>
                  </a:lnTo>
                  <a:lnTo>
                    <a:pt x="168" y="141"/>
                  </a:lnTo>
                  <a:lnTo>
                    <a:pt x="171" y="141"/>
                  </a:lnTo>
                  <a:lnTo>
                    <a:pt x="175" y="145"/>
                  </a:lnTo>
                  <a:lnTo>
                    <a:pt x="181" y="145"/>
                  </a:lnTo>
                  <a:lnTo>
                    <a:pt x="181" y="150"/>
                  </a:lnTo>
                  <a:lnTo>
                    <a:pt x="183" y="152"/>
                  </a:lnTo>
                  <a:lnTo>
                    <a:pt x="192" y="153"/>
                  </a:lnTo>
                  <a:lnTo>
                    <a:pt x="199" y="153"/>
                  </a:lnTo>
                  <a:lnTo>
                    <a:pt x="204" y="157"/>
                  </a:lnTo>
                  <a:lnTo>
                    <a:pt x="210" y="157"/>
                  </a:lnTo>
                  <a:lnTo>
                    <a:pt x="214" y="160"/>
                  </a:lnTo>
                  <a:lnTo>
                    <a:pt x="221" y="162"/>
                  </a:lnTo>
                  <a:lnTo>
                    <a:pt x="219" y="174"/>
                  </a:lnTo>
                  <a:lnTo>
                    <a:pt x="217" y="174"/>
                  </a:lnTo>
                  <a:lnTo>
                    <a:pt x="214" y="187"/>
                  </a:lnTo>
                  <a:lnTo>
                    <a:pt x="263" y="198"/>
                  </a:lnTo>
                  <a:lnTo>
                    <a:pt x="238" y="322"/>
                  </a:lnTo>
                  <a:lnTo>
                    <a:pt x="129" y="300"/>
                  </a:lnTo>
                  <a:lnTo>
                    <a:pt x="4" y="273"/>
                  </a:lnTo>
                  <a:lnTo>
                    <a:pt x="0" y="27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85" name="Freeform 2117"/>
            <p:cNvSpPr>
              <a:spLocks/>
            </p:cNvSpPr>
            <p:nvPr/>
          </p:nvSpPr>
          <p:spPr bwMode="auto">
            <a:xfrm>
              <a:off x="1583" y="1962"/>
              <a:ext cx="72" cy="48"/>
            </a:xfrm>
            <a:custGeom>
              <a:avLst/>
              <a:gdLst/>
              <a:ahLst/>
              <a:cxnLst>
                <a:cxn ang="0">
                  <a:pos x="118" y="110"/>
                </a:cxn>
                <a:cxn ang="0">
                  <a:pos x="46" y="98"/>
                </a:cxn>
                <a:cxn ang="0">
                  <a:pos x="37" y="101"/>
                </a:cxn>
                <a:cxn ang="0">
                  <a:pos x="34" y="108"/>
                </a:cxn>
                <a:cxn ang="0">
                  <a:pos x="27" y="116"/>
                </a:cxn>
                <a:cxn ang="0">
                  <a:pos x="24" y="120"/>
                </a:cxn>
                <a:cxn ang="0">
                  <a:pos x="0" y="116"/>
                </a:cxn>
                <a:cxn ang="0">
                  <a:pos x="7" y="77"/>
                </a:cxn>
                <a:cxn ang="0">
                  <a:pos x="14" y="48"/>
                </a:cxn>
                <a:cxn ang="0">
                  <a:pos x="20" y="50"/>
                </a:cxn>
                <a:cxn ang="0">
                  <a:pos x="22" y="36"/>
                </a:cxn>
                <a:cxn ang="0">
                  <a:pos x="24" y="36"/>
                </a:cxn>
                <a:cxn ang="0">
                  <a:pos x="26" y="24"/>
                </a:cxn>
                <a:cxn ang="0">
                  <a:pos x="41" y="26"/>
                </a:cxn>
                <a:cxn ang="0">
                  <a:pos x="43" y="12"/>
                </a:cxn>
                <a:cxn ang="0">
                  <a:pos x="56" y="14"/>
                </a:cxn>
                <a:cxn ang="0">
                  <a:pos x="60" y="0"/>
                </a:cxn>
                <a:cxn ang="0">
                  <a:pos x="60" y="0"/>
                </a:cxn>
                <a:cxn ang="0">
                  <a:pos x="80" y="4"/>
                </a:cxn>
                <a:cxn ang="0">
                  <a:pos x="75" y="36"/>
                </a:cxn>
                <a:cxn ang="0">
                  <a:pos x="123" y="45"/>
                </a:cxn>
                <a:cxn ang="0">
                  <a:pos x="123" y="46"/>
                </a:cxn>
                <a:cxn ang="0">
                  <a:pos x="130" y="48"/>
                </a:cxn>
                <a:cxn ang="0">
                  <a:pos x="130" y="55"/>
                </a:cxn>
                <a:cxn ang="0">
                  <a:pos x="155" y="60"/>
                </a:cxn>
                <a:cxn ang="0">
                  <a:pos x="154" y="72"/>
                </a:cxn>
                <a:cxn ang="0">
                  <a:pos x="181" y="77"/>
                </a:cxn>
                <a:cxn ang="0">
                  <a:pos x="174" y="118"/>
                </a:cxn>
                <a:cxn ang="0">
                  <a:pos x="118" y="110"/>
                </a:cxn>
              </a:cxnLst>
              <a:rect l="0" t="0" r="r" b="b"/>
              <a:pathLst>
                <a:path w="181" h="120">
                  <a:moveTo>
                    <a:pt x="118" y="110"/>
                  </a:moveTo>
                  <a:lnTo>
                    <a:pt x="46" y="98"/>
                  </a:lnTo>
                  <a:lnTo>
                    <a:pt x="37" y="101"/>
                  </a:lnTo>
                  <a:lnTo>
                    <a:pt x="34" y="108"/>
                  </a:lnTo>
                  <a:lnTo>
                    <a:pt x="27" y="116"/>
                  </a:lnTo>
                  <a:lnTo>
                    <a:pt x="24" y="120"/>
                  </a:lnTo>
                  <a:lnTo>
                    <a:pt x="0" y="116"/>
                  </a:lnTo>
                  <a:lnTo>
                    <a:pt x="7" y="77"/>
                  </a:lnTo>
                  <a:lnTo>
                    <a:pt x="14" y="48"/>
                  </a:lnTo>
                  <a:lnTo>
                    <a:pt x="20" y="50"/>
                  </a:lnTo>
                  <a:lnTo>
                    <a:pt x="22" y="36"/>
                  </a:lnTo>
                  <a:lnTo>
                    <a:pt x="24" y="36"/>
                  </a:lnTo>
                  <a:lnTo>
                    <a:pt x="26" y="24"/>
                  </a:lnTo>
                  <a:lnTo>
                    <a:pt x="41" y="26"/>
                  </a:lnTo>
                  <a:lnTo>
                    <a:pt x="43" y="12"/>
                  </a:lnTo>
                  <a:lnTo>
                    <a:pt x="56" y="14"/>
                  </a:lnTo>
                  <a:lnTo>
                    <a:pt x="60" y="0"/>
                  </a:lnTo>
                  <a:lnTo>
                    <a:pt x="60" y="0"/>
                  </a:lnTo>
                  <a:lnTo>
                    <a:pt x="80" y="4"/>
                  </a:lnTo>
                  <a:lnTo>
                    <a:pt x="75" y="36"/>
                  </a:lnTo>
                  <a:lnTo>
                    <a:pt x="123" y="45"/>
                  </a:lnTo>
                  <a:lnTo>
                    <a:pt x="123" y="46"/>
                  </a:lnTo>
                  <a:lnTo>
                    <a:pt x="130" y="48"/>
                  </a:lnTo>
                  <a:lnTo>
                    <a:pt x="130" y="55"/>
                  </a:lnTo>
                  <a:lnTo>
                    <a:pt x="155" y="60"/>
                  </a:lnTo>
                  <a:lnTo>
                    <a:pt x="154" y="72"/>
                  </a:lnTo>
                  <a:lnTo>
                    <a:pt x="181" y="77"/>
                  </a:lnTo>
                  <a:lnTo>
                    <a:pt x="174" y="118"/>
                  </a:lnTo>
                  <a:lnTo>
                    <a:pt x="118" y="11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86" name="Freeform 2118"/>
            <p:cNvSpPr>
              <a:spLocks/>
            </p:cNvSpPr>
            <p:nvPr/>
          </p:nvSpPr>
          <p:spPr bwMode="auto">
            <a:xfrm>
              <a:off x="1132" y="1864"/>
              <a:ext cx="78" cy="117"/>
            </a:xfrm>
            <a:custGeom>
              <a:avLst/>
              <a:gdLst/>
              <a:ahLst/>
              <a:cxnLst>
                <a:cxn ang="0">
                  <a:pos x="99" y="275"/>
                </a:cxn>
                <a:cxn ang="0">
                  <a:pos x="0" y="246"/>
                </a:cxn>
                <a:cxn ang="0">
                  <a:pos x="20" y="171"/>
                </a:cxn>
                <a:cxn ang="0">
                  <a:pos x="22" y="171"/>
                </a:cxn>
                <a:cxn ang="0">
                  <a:pos x="44" y="89"/>
                </a:cxn>
                <a:cxn ang="0">
                  <a:pos x="48" y="77"/>
                </a:cxn>
                <a:cxn ang="0">
                  <a:pos x="72" y="84"/>
                </a:cxn>
                <a:cxn ang="0">
                  <a:pos x="72" y="79"/>
                </a:cxn>
                <a:cxn ang="0">
                  <a:pos x="75" y="75"/>
                </a:cxn>
                <a:cxn ang="0">
                  <a:pos x="77" y="70"/>
                </a:cxn>
                <a:cxn ang="0">
                  <a:pos x="78" y="70"/>
                </a:cxn>
                <a:cxn ang="0">
                  <a:pos x="84" y="62"/>
                </a:cxn>
                <a:cxn ang="0">
                  <a:pos x="89" y="60"/>
                </a:cxn>
                <a:cxn ang="0">
                  <a:pos x="90" y="57"/>
                </a:cxn>
                <a:cxn ang="0">
                  <a:pos x="90" y="50"/>
                </a:cxn>
                <a:cxn ang="0">
                  <a:pos x="92" y="43"/>
                </a:cxn>
                <a:cxn ang="0">
                  <a:pos x="89" y="36"/>
                </a:cxn>
                <a:cxn ang="0">
                  <a:pos x="89" y="31"/>
                </a:cxn>
                <a:cxn ang="0">
                  <a:pos x="87" y="29"/>
                </a:cxn>
                <a:cxn ang="0">
                  <a:pos x="85" y="26"/>
                </a:cxn>
                <a:cxn ang="0">
                  <a:pos x="80" y="23"/>
                </a:cxn>
                <a:cxn ang="0">
                  <a:pos x="85" y="16"/>
                </a:cxn>
                <a:cxn ang="0">
                  <a:pos x="85" y="12"/>
                </a:cxn>
                <a:cxn ang="0">
                  <a:pos x="84" y="11"/>
                </a:cxn>
                <a:cxn ang="0">
                  <a:pos x="87" y="7"/>
                </a:cxn>
                <a:cxn ang="0">
                  <a:pos x="101" y="0"/>
                </a:cxn>
                <a:cxn ang="0">
                  <a:pos x="104" y="0"/>
                </a:cxn>
                <a:cxn ang="0">
                  <a:pos x="183" y="21"/>
                </a:cxn>
                <a:cxn ang="0">
                  <a:pos x="171" y="64"/>
                </a:cxn>
                <a:cxn ang="0">
                  <a:pos x="169" y="64"/>
                </a:cxn>
                <a:cxn ang="0">
                  <a:pos x="143" y="159"/>
                </a:cxn>
                <a:cxn ang="0">
                  <a:pos x="183" y="169"/>
                </a:cxn>
                <a:cxn ang="0">
                  <a:pos x="183" y="171"/>
                </a:cxn>
                <a:cxn ang="0">
                  <a:pos x="195" y="175"/>
                </a:cxn>
                <a:cxn ang="0">
                  <a:pos x="165" y="294"/>
                </a:cxn>
                <a:cxn ang="0">
                  <a:pos x="99" y="275"/>
                </a:cxn>
              </a:cxnLst>
              <a:rect l="0" t="0" r="r" b="b"/>
              <a:pathLst>
                <a:path w="195" h="294">
                  <a:moveTo>
                    <a:pt x="99" y="275"/>
                  </a:moveTo>
                  <a:lnTo>
                    <a:pt x="0" y="246"/>
                  </a:lnTo>
                  <a:lnTo>
                    <a:pt x="20" y="171"/>
                  </a:lnTo>
                  <a:lnTo>
                    <a:pt x="22" y="171"/>
                  </a:lnTo>
                  <a:lnTo>
                    <a:pt x="44" y="89"/>
                  </a:lnTo>
                  <a:lnTo>
                    <a:pt x="48" y="77"/>
                  </a:lnTo>
                  <a:lnTo>
                    <a:pt x="72" y="84"/>
                  </a:lnTo>
                  <a:lnTo>
                    <a:pt x="72" y="79"/>
                  </a:lnTo>
                  <a:lnTo>
                    <a:pt x="75" y="75"/>
                  </a:lnTo>
                  <a:lnTo>
                    <a:pt x="77" y="70"/>
                  </a:lnTo>
                  <a:lnTo>
                    <a:pt x="78" y="70"/>
                  </a:lnTo>
                  <a:lnTo>
                    <a:pt x="84" y="62"/>
                  </a:lnTo>
                  <a:lnTo>
                    <a:pt x="89" y="60"/>
                  </a:lnTo>
                  <a:lnTo>
                    <a:pt x="90" y="57"/>
                  </a:lnTo>
                  <a:lnTo>
                    <a:pt x="90" y="50"/>
                  </a:lnTo>
                  <a:lnTo>
                    <a:pt x="92" y="43"/>
                  </a:lnTo>
                  <a:lnTo>
                    <a:pt x="89" y="36"/>
                  </a:lnTo>
                  <a:lnTo>
                    <a:pt x="89" y="31"/>
                  </a:lnTo>
                  <a:lnTo>
                    <a:pt x="87" y="29"/>
                  </a:lnTo>
                  <a:lnTo>
                    <a:pt x="85" y="26"/>
                  </a:lnTo>
                  <a:lnTo>
                    <a:pt x="80" y="23"/>
                  </a:lnTo>
                  <a:lnTo>
                    <a:pt x="85" y="16"/>
                  </a:lnTo>
                  <a:lnTo>
                    <a:pt x="85" y="12"/>
                  </a:lnTo>
                  <a:lnTo>
                    <a:pt x="84" y="11"/>
                  </a:lnTo>
                  <a:lnTo>
                    <a:pt x="87" y="7"/>
                  </a:lnTo>
                  <a:lnTo>
                    <a:pt x="101" y="0"/>
                  </a:lnTo>
                  <a:lnTo>
                    <a:pt x="104" y="0"/>
                  </a:lnTo>
                  <a:lnTo>
                    <a:pt x="183" y="21"/>
                  </a:lnTo>
                  <a:lnTo>
                    <a:pt x="171" y="64"/>
                  </a:lnTo>
                  <a:lnTo>
                    <a:pt x="169" y="64"/>
                  </a:lnTo>
                  <a:lnTo>
                    <a:pt x="143" y="159"/>
                  </a:lnTo>
                  <a:lnTo>
                    <a:pt x="183" y="169"/>
                  </a:lnTo>
                  <a:lnTo>
                    <a:pt x="183" y="171"/>
                  </a:lnTo>
                  <a:lnTo>
                    <a:pt x="195" y="175"/>
                  </a:lnTo>
                  <a:lnTo>
                    <a:pt x="165" y="294"/>
                  </a:lnTo>
                  <a:lnTo>
                    <a:pt x="99" y="27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87" name="Freeform 2119"/>
            <p:cNvSpPr>
              <a:spLocks/>
            </p:cNvSpPr>
            <p:nvPr/>
          </p:nvSpPr>
          <p:spPr bwMode="auto">
            <a:xfrm>
              <a:off x="1048" y="1834"/>
              <a:ext cx="42" cy="62"/>
            </a:xfrm>
            <a:custGeom>
              <a:avLst/>
              <a:gdLst/>
              <a:ahLst/>
              <a:cxnLst>
                <a:cxn ang="0">
                  <a:pos x="0" y="94"/>
                </a:cxn>
                <a:cxn ang="0">
                  <a:pos x="27" y="50"/>
                </a:cxn>
                <a:cxn ang="0">
                  <a:pos x="27" y="43"/>
                </a:cxn>
                <a:cxn ang="0">
                  <a:pos x="50" y="22"/>
                </a:cxn>
                <a:cxn ang="0">
                  <a:pos x="62" y="0"/>
                </a:cxn>
                <a:cxn ang="0">
                  <a:pos x="101" y="12"/>
                </a:cxn>
                <a:cxn ang="0">
                  <a:pos x="97" y="28"/>
                </a:cxn>
                <a:cxn ang="0">
                  <a:pos x="104" y="31"/>
                </a:cxn>
                <a:cxn ang="0">
                  <a:pos x="99" y="45"/>
                </a:cxn>
                <a:cxn ang="0">
                  <a:pos x="106" y="46"/>
                </a:cxn>
                <a:cxn ang="0">
                  <a:pos x="97" y="74"/>
                </a:cxn>
                <a:cxn ang="0">
                  <a:pos x="104" y="75"/>
                </a:cxn>
                <a:cxn ang="0">
                  <a:pos x="96" y="103"/>
                </a:cxn>
                <a:cxn ang="0">
                  <a:pos x="89" y="101"/>
                </a:cxn>
                <a:cxn ang="0">
                  <a:pos x="85" y="115"/>
                </a:cxn>
                <a:cxn ang="0">
                  <a:pos x="80" y="113"/>
                </a:cxn>
                <a:cxn ang="0">
                  <a:pos x="72" y="140"/>
                </a:cxn>
                <a:cxn ang="0">
                  <a:pos x="74" y="142"/>
                </a:cxn>
                <a:cxn ang="0">
                  <a:pos x="72" y="145"/>
                </a:cxn>
                <a:cxn ang="0">
                  <a:pos x="67" y="144"/>
                </a:cxn>
                <a:cxn ang="0">
                  <a:pos x="67" y="145"/>
                </a:cxn>
                <a:cxn ang="0">
                  <a:pos x="63" y="145"/>
                </a:cxn>
                <a:cxn ang="0">
                  <a:pos x="63" y="145"/>
                </a:cxn>
                <a:cxn ang="0">
                  <a:pos x="56" y="144"/>
                </a:cxn>
                <a:cxn ang="0">
                  <a:pos x="56" y="149"/>
                </a:cxn>
                <a:cxn ang="0">
                  <a:pos x="55" y="149"/>
                </a:cxn>
                <a:cxn ang="0">
                  <a:pos x="53" y="150"/>
                </a:cxn>
                <a:cxn ang="0">
                  <a:pos x="51" y="150"/>
                </a:cxn>
                <a:cxn ang="0">
                  <a:pos x="51" y="152"/>
                </a:cxn>
                <a:cxn ang="0">
                  <a:pos x="50" y="152"/>
                </a:cxn>
                <a:cxn ang="0">
                  <a:pos x="48" y="154"/>
                </a:cxn>
                <a:cxn ang="0">
                  <a:pos x="46" y="154"/>
                </a:cxn>
                <a:cxn ang="0">
                  <a:pos x="46" y="156"/>
                </a:cxn>
                <a:cxn ang="0">
                  <a:pos x="34" y="152"/>
                </a:cxn>
                <a:cxn ang="0">
                  <a:pos x="33" y="152"/>
                </a:cxn>
                <a:cxn ang="0">
                  <a:pos x="29" y="152"/>
                </a:cxn>
                <a:cxn ang="0">
                  <a:pos x="33" y="142"/>
                </a:cxn>
                <a:cxn ang="0">
                  <a:pos x="29" y="140"/>
                </a:cxn>
                <a:cxn ang="0">
                  <a:pos x="31" y="132"/>
                </a:cxn>
                <a:cxn ang="0">
                  <a:pos x="33" y="128"/>
                </a:cxn>
                <a:cxn ang="0">
                  <a:pos x="33" y="128"/>
                </a:cxn>
                <a:cxn ang="0">
                  <a:pos x="34" y="127"/>
                </a:cxn>
                <a:cxn ang="0">
                  <a:pos x="36" y="127"/>
                </a:cxn>
                <a:cxn ang="0">
                  <a:pos x="38" y="121"/>
                </a:cxn>
                <a:cxn ang="0">
                  <a:pos x="36" y="120"/>
                </a:cxn>
                <a:cxn ang="0">
                  <a:pos x="34" y="118"/>
                </a:cxn>
                <a:cxn ang="0">
                  <a:pos x="34" y="118"/>
                </a:cxn>
                <a:cxn ang="0">
                  <a:pos x="33" y="115"/>
                </a:cxn>
                <a:cxn ang="0">
                  <a:pos x="33" y="113"/>
                </a:cxn>
                <a:cxn ang="0">
                  <a:pos x="29" y="113"/>
                </a:cxn>
                <a:cxn ang="0">
                  <a:pos x="33" y="109"/>
                </a:cxn>
                <a:cxn ang="0">
                  <a:pos x="31" y="109"/>
                </a:cxn>
                <a:cxn ang="0">
                  <a:pos x="31" y="108"/>
                </a:cxn>
                <a:cxn ang="0">
                  <a:pos x="29" y="108"/>
                </a:cxn>
                <a:cxn ang="0">
                  <a:pos x="29" y="106"/>
                </a:cxn>
                <a:cxn ang="0">
                  <a:pos x="27" y="104"/>
                </a:cxn>
                <a:cxn ang="0">
                  <a:pos x="27" y="103"/>
                </a:cxn>
                <a:cxn ang="0">
                  <a:pos x="0" y="94"/>
                </a:cxn>
              </a:cxnLst>
              <a:rect l="0" t="0" r="r" b="b"/>
              <a:pathLst>
                <a:path w="106" h="156">
                  <a:moveTo>
                    <a:pt x="0" y="94"/>
                  </a:moveTo>
                  <a:lnTo>
                    <a:pt x="27" y="50"/>
                  </a:lnTo>
                  <a:lnTo>
                    <a:pt x="27" y="43"/>
                  </a:lnTo>
                  <a:lnTo>
                    <a:pt x="50" y="22"/>
                  </a:lnTo>
                  <a:lnTo>
                    <a:pt x="62" y="0"/>
                  </a:lnTo>
                  <a:lnTo>
                    <a:pt x="101" y="12"/>
                  </a:lnTo>
                  <a:lnTo>
                    <a:pt x="97" y="28"/>
                  </a:lnTo>
                  <a:lnTo>
                    <a:pt x="104" y="31"/>
                  </a:lnTo>
                  <a:lnTo>
                    <a:pt x="99" y="45"/>
                  </a:lnTo>
                  <a:lnTo>
                    <a:pt x="106" y="46"/>
                  </a:lnTo>
                  <a:lnTo>
                    <a:pt x="97" y="74"/>
                  </a:lnTo>
                  <a:lnTo>
                    <a:pt x="104" y="75"/>
                  </a:lnTo>
                  <a:lnTo>
                    <a:pt x="96" y="103"/>
                  </a:lnTo>
                  <a:lnTo>
                    <a:pt x="89" y="101"/>
                  </a:lnTo>
                  <a:lnTo>
                    <a:pt x="85" y="115"/>
                  </a:lnTo>
                  <a:lnTo>
                    <a:pt x="80" y="113"/>
                  </a:lnTo>
                  <a:lnTo>
                    <a:pt x="72" y="140"/>
                  </a:lnTo>
                  <a:lnTo>
                    <a:pt x="74" y="142"/>
                  </a:lnTo>
                  <a:lnTo>
                    <a:pt x="72" y="145"/>
                  </a:lnTo>
                  <a:lnTo>
                    <a:pt x="67" y="144"/>
                  </a:lnTo>
                  <a:lnTo>
                    <a:pt x="67" y="145"/>
                  </a:lnTo>
                  <a:lnTo>
                    <a:pt x="63" y="145"/>
                  </a:lnTo>
                  <a:lnTo>
                    <a:pt x="63" y="145"/>
                  </a:lnTo>
                  <a:lnTo>
                    <a:pt x="56" y="144"/>
                  </a:lnTo>
                  <a:lnTo>
                    <a:pt x="56" y="149"/>
                  </a:lnTo>
                  <a:lnTo>
                    <a:pt x="55" y="149"/>
                  </a:lnTo>
                  <a:lnTo>
                    <a:pt x="53" y="150"/>
                  </a:lnTo>
                  <a:lnTo>
                    <a:pt x="51" y="150"/>
                  </a:lnTo>
                  <a:lnTo>
                    <a:pt x="51" y="152"/>
                  </a:lnTo>
                  <a:lnTo>
                    <a:pt x="50" y="152"/>
                  </a:lnTo>
                  <a:lnTo>
                    <a:pt x="48" y="154"/>
                  </a:lnTo>
                  <a:lnTo>
                    <a:pt x="46" y="154"/>
                  </a:lnTo>
                  <a:lnTo>
                    <a:pt x="46" y="156"/>
                  </a:lnTo>
                  <a:lnTo>
                    <a:pt x="34" y="152"/>
                  </a:lnTo>
                  <a:lnTo>
                    <a:pt x="33" y="152"/>
                  </a:lnTo>
                  <a:lnTo>
                    <a:pt x="29" y="152"/>
                  </a:lnTo>
                  <a:lnTo>
                    <a:pt x="33" y="142"/>
                  </a:lnTo>
                  <a:lnTo>
                    <a:pt x="29" y="140"/>
                  </a:lnTo>
                  <a:lnTo>
                    <a:pt x="31" y="132"/>
                  </a:lnTo>
                  <a:lnTo>
                    <a:pt x="33" y="128"/>
                  </a:lnTo>
                  <a:lnTo>
                    <a:pt x="33" y="128"/>
                  </a:lnTo>
                  <a:lnTo>
                    <a:pt x="34" y="127"/>
                  </a:lnTo>
                  <a:lnTo>
                    <a:pt x="36" y="127"/>
                  </a:lnTo>
                  <a:lnTo>
                    <a:pt x="38" y="121"/>
                  </a:lnTo>
                  <a:lnTo>
                    <a:pt x="36" y="120"/>
                  </a:lnTo>
                  <a:lnTo>
                    <a:pt x="34" y="118"/>
                  </a:lnTo>
                  <a:lnTo>
                    <a:pt x="34" y="118"/>
                  </a:lnTo>
                  <a:lnTo>
                    <a:pt x="33" y="115"/>
                  </a:lnTo>
                  <a:lnTo>
                    <a:pt x="33" y="113"/>
                  </a:lnTo>
                  <a:lnTo>
                    <a:pt x="29" y="113"/>
                  </a:lnTo>
                  <a:lnTo>
                    <a:pt x="33" y="109"/>
                  </a:lnTo>
                  <a:lnTo>
                    <a:pt x="31" y="109"/>
                  </a:lnTo>
                  <a:lnTo>
                    <a:pt x="31" y="108"/>
                  </a:lnTo>
                  <a:lnTo>
                    <a:pt x="29" y="108"/>
                  </a:lnTo>
                  <a:lnTo>
                    <a:pt x="29" y="106"/>
                  </a:lnTo>
                  <a:lnTo>
                    <a:pt x="27" y="104"/>
                  </a:lnTo>
                  <a:lnTo>
                    <a:pt x="27" y="103"/>
                  </a:lnTo>
                  <a:lnTo>
                    <a:pt x="0" y="9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88" name="Freeform 2120"/>
            <p:cNvSpPr>
              <a:spLocks/>
            </p:cNvSpPr>
            <p:nvPr/>
          </p:nvSpPr>
          <p:spPr bwMode="auto">
            <a:xfrm>
              <a:off x="1569" y="1990"/>
              <a:ext cx="41" cy="56"/>
            </a:xfrm>
            <a:custGeom>
              <a:avLst/>
              <a:gdLst/>
              <a:ahLst/>
              <a:cxnLst>
                <a:cxn ang="0">
                  <a:pos x="19" y="133"/>
                </a:cxn>
                <a:cxn ang="0">
                  <a:pos x="27" y="91"/>
                </a:cxn>
                <a:cxn ang="0">
                  <a:pos x="5" y="87"/>
                </a:cxn>
                <a:cxn ang="0">
                  <a:pos x="7" y="82"/>
                </a:cxn>
                <a:cxn ang="0">
                  <a:pos x="1" y="81"/>
                </a:cxn>
                <a:cxn ang="0">
                  <a:pos x="0" y="81"/>
                </a:cxn>
                <a:cxn ang="0">
                  <a:pos x="1" y="74"/>
                </a:cxn>
                <a:cxn ang="0">
                  <a:pos x="8" y="75"/>
                </a:cxn>
                <a:cxn ang="0">
                  <a:pos x="10" y="58"/>
                </a:cxn>
                <a:cxn ang="0">
                  <a:pos x="5" y="58"/>
                </a:cxn>
                <a:cxn ang="0">
                  <a:pos x="13" y="0"/>
                </a:cxn>
                <a:cxn ang="0">
                  <a:pos x="41" y="7"/>
                </a:cxn>
                <a:cxn ang="0">
                  <a:pos x="34" y="46"/>
                </a:cxn>
                <a:cxn ang="0">
                  <a:pos x="58" y="50"/>
                </a:cxn>
                <a:cxn ang="0">
                  <a:pos x="61" y="46"/>
                </a:cxn>
                <a:cxn ang="0">
                  <a:pos x="68" y="38"/>
                </a:cxn>
                <a:cxn ang="0">
                  <a:pos x="68" y="40"/>
                </a:cxn>
                <a:cxn ang="0">
                  <a:pos x="66" y="43"/>
                </a:cxn>
                <a:cxn ang="0">
                  <a:pos x="68" y="45"/>
                </a:cxn>
                <a:cxn ang="0">
                  <a:pos x="71" y="41"/>
                </a:cxn>
                <a:cxn ang="0">
                  <a:pos x="73" y="38"/>
                </a:cxn>
                <a:cxn ang="0">
                  <a:pos x="78" y="40"/>
                </a:cxn>
                <a:cxn ang="0">
                  <a:pos x="83" y="38"/>
                </a:cxn>
                <a:cxn ang="0">
                  <a:pos x="87" y="38"/>
                </a:cxn>
                <a:cxn ang="0">
                  <a:pos x="90" y="41"/>
                </a:cxn>
                <a:cxn ang="0">
                  <a:pos x="90" y="45"/>
                </a:cxn>
                <a:cxn ang="0">
                  <a:pos x="94" y="50"/>
                </a:cxn>
                <a:cxn ang="0">
                  <a:pos x="90" y="67"/>
                </a:cxn>
                <a:cxn ang="0">
                  <a:pos x="92" y="69"/>
                </a:cxn>
                <a:cxn ang="0">
                  <a:pos x="92" y="77"/>
                </a:cxn>
                <a:cxn ang="0">
                  <a:pos x="97" y="77"/>
                </a:cxn>
                <a:cxn ang="0">
                  <a:pos x="95" y="84"/>
                </a:cxn>
                <a:cxn ang="0">
                  <a:pos x="99" y="84"/>
                </a:cxn>
                <a:cxn ang="0">
                  <a:pos x="97" y="87"/>
                </a:cxn>
                <a:cxn ang="0">
                  <a:pos x="101" y="89"/>
                </a:cxn>
                <a:cxn ang="0">
                  <a:pos x="99" y="92"/>
                </a:cxn>
                <a:cxn ang="0">
                  <a:pos x="102" y="94"/>
                </a:cxn>
                <a:cxn ang="0">
                  <a:pos x="99" y="108"/>
                </a:cxn>
                <a:cxn ang="0">
                  <a:pos x="95" y="108"/>
                </a:cxn>
                <a:cxn ang="0">
                  <a:pos x="94" y="116"/>
                </a:cxn>
                <a:cxn ang="0">
                  <a:pos x="85" y="116"/>
                </a:cxn>
                <a:cxn ang="0">
                  <a:pos x="82" y="130"/>
                </a:cxn>
                <a:cxn ang="0">
                  <a:pos x="65" y="127"/>
                </a:cxn>
                <a:cxn ang="0">
                  <a:pos x="61" y="140"/>
                </a:cxn>
                <a:cxn ang="0">
                  <a:pos x="46" y="137"/>
                </a:cxn>
                <a:cxn ang="0">
                  <a:pos x="46" y="139"/>
                </a:cxn>
                <a:cxn ang="0">
                  <a:pos x="19" y="133"/>
                </a:cxn>
              </a:cxnLst>
              <a:rect l="0" t="0" r="r" b="b"/>
              <a:pathLst>
                <a:path w="102" h="140">
                  <a:moveTo>
                    <a:pt x="19" y="133"/>
                  </a:moveTo>
                  <a:lnTo>
                    <a:pt x="27" y="91"/>
                  </a:lnTo>
                  <a:lnTo>
                    <a:pt x="5" y="87"/>
                  </a:lnTo>
                  <a:lnTo>
                    <a:pt x="7" y="82"/>
                  </a:lnTo>
                  <a:lnTo>
                    <a:pt x="1" y="81"/>
                  </a:lnTo>
                  <a:lnTo>
                    <a:pt x="0" y="81"/>
                  </a:lnTo>
                  <a:lnTo>
                    <a:pt x="1" y="74"/>
                  </a:lnTo>
                  <a:lnTo>
                    <a:pt x="8" y="75"/>
                  </a:lnTo>
                  <a:lnTo>
                    <a:pt x="10" y="58"/>
                  </a:lnTo>
                  <a:lnTo>
                    <a:pt x="5" y="58"/>
                  </a:lnTo>
                  <a:lnTo>
                    <a:pt x="13" y="0"/>
                  </a:lnTo>
                  <a:lnTo>
                    <a:pt x="41" y="7"/>
                  </a:lnTo>
                  <a:lnTo>
                    <a:pt x="34" y="46"/>
                  </a:lnTo>
                  <a:lnTo>
                    <a:pt x="58" y="50"/>
                  </a:lnTo>
                  <a:lnTo>
                    <a:pt x="61" y="46"/>
                  </a:lnTo>
                  <a:lnTo>
                    <a:pt x="68" y="38"/>
                  </a:lnTo>
                  <a:lnTo>
                    <a:pt x="68" y="40"/>
                  </a:lnTo>
                  <a:lnTo>
                    <a:pt x="66" y="43"/>
                  </a:lnTo>
                  <a:lnTo>
                    <a:pt x="68" y="45"/>
                  </a:lnTo>
                  <a:lnTo>
                    <a:pt x="71" y="41"/>
                  </a:lnTo>
                  <a:lnTo>
                    <a:pt x="73" y="38"/>
                  </a:lnTo>
                  <a:lnTo>
                    <a:pt x="78" y="40"/>
                  </a:lnTo>
                  <a:lnTo>
                    <a:pt x="83" y="38"/>
                  </a:lnTo>
                  <a:lnTo>
                    <a:pt x="87" y="38"/>
                  </a:lnTo>
                  <a:lnTo>
                    <a:pt x="90" y="41"/>
                  </a:lnTo>
                  <a:lnTo>
                    <a:pt x="90" y="45"/>
                  </a:lnTo>
                  <a:lnTo>
                    <a:pt x="94" y="50"/>
                  </a:lnTo>
                  <a:lnTo>
                    <a:pt x="90" y="67"/>
                  </a:lnTo>
                  <a:lnTo>
                    <a:pt x="92" y="69"/>
                  </a:lnTo>
                  <a:lnTo>
                    <a:pt x="92" y="77"/>
                  </a:lnTo>
                  <a:lnTo>
                    <a:pt x="97" y="77"/>
                  </a:lnTo>
                  <a:lnTo>
                    <a:pt x="95" y="84"/>
                  </a:lnTo>
                  <a:lnTo>
                    <a:pt x="99" y="84"/>
                  </a:lnTo>
                  <a:lnTo>
                    <a:pt x="97" y="87"/>
                  </a:lnTo>
                  <a:lnTo>
                    <a:pt x="101" y="89"/>
                  </a:lnTo>
                  <a:lnTo>
                    <a:pt x="99" y="92"/>
                  </a:lnTo>
                  <a:lnTo>
                    <a:pt x="102" y="94"/>
                  </a:lnTo>
                  <a:lnTo>
                    <a:pt x="99" y="108"/>
                  </a:lnTo>
                  <a:lnTo>
                    <a:pt x="95" y="108"/>
                  </a:lnTo>
                  <a:lnTo>
                    <a:pt x="94" y="116"/>
                  </a:lnTo>
                  <a:lnTo>
                    <a:pt x="85" y="116"/>
                  </a:lnTo>
                  <a:lnTo>
                    <a:pt x="82" y="130"/>
                  </a:lnTo>
                  <a:lnTo>
                    <a:pt x="65" y="127"/>
                  </a:lnTo>
                  <a:lnTo>
                    <a:pt x="61" y="140"/>
                  </a:lnTo>
                  <a:lnTo>
                    <a:pt x="46" y="137"/>
                  </a:lnTo>
                  <a:lnTo>
                    <a:pt x="46" y="139"/>
                  </a:lnTo>
                  <a:lnTo>
                    <a:pt x="19" y="13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89" name="Freeform 2121"/>
            <p:cNvSpPr>
              <a:spLocks/>
            </p:cNvSpPr>
            <p:nvPr/>
          </p:nvSpPr>
          <p:spPr bwMode="auto">
            <a:xfrm>
              <a:off x="1623" y="2006"/>
              <a:ext cx="54" cy="43"/>
            </a:xfrm>
            <a:custGeom>
              <a:avLst/>
              <a:gdLst/>
              <a:ahLst/>
              <a:cxnLst>
                <a:cxn ang="0">
                  <a:pos x="56" y="109"/>
                </a:cxn>
                <a:cxn ang="0">
                  <a:pos x="41" y="105"/>
                </a:cxn>
                <a:cxn ang="0">
                  <a:pos x="41" y="104"/>
                </a:cxn>
                <a:cxn ang="0">
                  <a:pos x="39" y="104"/>
                </a:cxn>
                <a:cxn ang="0">
                  <a:pos x="39" y="105"/>
                </a:cxn>
                <a:cxn ang="0">
                  <a:pos x="22" y="102"/>
                </a:cxn>
                <a:cxn ang="0">
                  <a:pos x="22" y="90"/>
                </a:cxn>
                <a:cxn ang="0">
                  <a:pos x="20" y="90"/>
                </a:cxn>
                <a:cxn ang="0">
                  <a:pos x="22" y="83"/>
                </a:cxn>
                <a:cxn ang="0">
                  <a:pos x="20" y="83"/>
                </a:cxn>
                <a:cxn ang="0">
                  <a:pos x="22" y="64"/>
                </a:cxn>
                <a:cxn ang="0">
                  <a:pos x="18" y="64"/>
                </a:cxn>
                <a:cxn ang="0">
                  <a:pos x="20" y="58"/>
                </a:cxn>
                <a:cxn ang="0">
                  <a:pos x="18" y="58"/>
                </a:cxn>
                <a:cxn ang="0">
                  <a:pos x="18" y="51"/>
                </a:cxn>
                <a:cxn ang="0">
                  <a:pos x="8" y="49"/>
                </a:cxn>
                <a:cxn ang="0">
                  <a:pos x="3" y="51"/>
                </a:cxn>
                <a:cxn ang="0">
                  <a:pos x="3" y="51"/>
                </a:cxn>
                <a:cxn ang="0">
                  <a:pos x="1" y="49"/>
                </a:cxn>
                <a:cxn ang="0">
                  <a:pos x="1" y="46"/>
                </a:cxn>
                <a:cxn ang="0">
                  <a:pos x="0" y="41"/>
                </a:cxn>
                <a:cxn ang="0">
                  <a:pos x="0" y="34"/>
                </a:cxn>
                <a:cxn ang="0">
                  <a:pos x="3" y="30"/>
                </a:cxn>
                <a:cxn ang="0">
                  <a:pos x="3" y="18"/>
                </a:cxn>
                <a:cxn ang="0">
                  <a:pos x="5" y="13"/>
                </a:cxn>
                <a:cxn ang="0">
                  <a:pos x="6" y="11"/>
                </a:cxn>
                <a:cxn ang="0">
                  <a:pos x="10" y="10"/>
                </a:cxn>
                <a:cxn ang="0">
                  <a:pos x="12" y="6"/>
                </a:cxn>
                <a:cxn ang="0">
                  <a:pos x="15" y="5"/>
                </a:cxn>
                <a:cxn ang="0">
                  <a:pos x="17" y="0"/>
                </a:cxn>
                <a:cxn ang="0">
                  <a:pos x="73" y="8"/>
                </a:cxn>
                <a:cxn ang="0">
                  <a:pos x="135" y="20"/>
                </a:cxn>
                <a:cxn ang="0">
                  <a:pos x="123" y="104"/>
                </a:cxn>
                <a:cxn ang="0">
                  <a:pos x="119" y="105"/>
                </a:cxn>
                <a:cxn ang="0">
                  <a:pos x="114" y="107"/>
                </a:cxn>
                <a:cxn ang="0">
                  <a:pos x="111" y="105"/>
                </a:cxn>
                <a:cxn ang="0">
                  <a:pos x="104" y="107"/>
                </a:cxn>
                <a:cxn ang="0">
                  <a:pos x="100" y="105"/>
                </a:cxn>
                <a:cxn ang="0">
                  <a:pos x="99" y="102"/>
                </a:cxn>
                <a:cxn ang="0">
                  <a:pos x="104" y="93"/>
                </a:cxn>
                <a:cxn ang="0">
                  <a:pos x="104" y="88"/>
                </a:cxn>
                <a:cxn ang="0">
                  <a:pos x="102" y="85"/>
                </a:cxn>
                <a:cxn ang="0">
                  <a:pos x="95" y="90"/>
                </a:cxn>
                <a:cxn ang="0">
                  <a:pos x="90" y="88"/>
                </a:cxn>
                <a:cxn ang="0">
                  <a:pos x="88" y="83"/>
                </a:cxn>
                <a:cxn ang="0">
                  <a:pos x="88" y="83"/>
                </a:cxn>
                <a:cxn ang="0">
                  <a:pos x="61" y="78"/>
                </a:cxn>
                <a:cxn ang="0">
                  <a:pos x="54" y="81"/>
                </a:cxn>
                <a:cxn ang="0">
                  <a:pos x="54" y="88"/>
                </a:cxn>
                <a:cxn ang="0">
                  <a:pos x="53" y="92"/>
                </a:cxn>
                <a:cxn ang="0">
                  <a:pos x="56" y="97"/>
                </a:cxn>
                <a:cxn ang="0">
                  <a:pos x="58" y="104"/>
                </a:cxn>
                <a:cxn ang="0">
                  <a:pos x="56" y="109"/>
                </a:cxn>
              </a:cxnLst>
              <a:rect l="0" t="0" r="r" b="b"/>
              <a:pathLst>
                <a:path w="135" h="109">
                  <a:moveTo>
                    <a:pt x="56" y="109"/>
                  </a:moveTo>
                  <a:lnTo>
                    <a:pt x="41" y="105"/>
                  </a:lnTo>
                  <a:lnTo>
                    <a:pt x="41" y="104"/>
                  </a:lnTo>
                  <a:lnTo>
                    <a:pt x="39" y="104"/>
                  </a:lnTo>
                  <a:lnTo>
                    <a:pt x="39" y="105"/>
                  </a:lnTo>
                  <a:lnTo>
                    <a:pt x="22" y="102"/>
                  </a:lnTo>
                  <a:lnTo>
                    <a:pt x="22" y="90"/>
                  </a:lnTo>
                  <a:lnTo>
                    <a:pt x="20" y="90"/>
                  </a:lnTo>
                  <a:lnTo>
                    <a:pt x="22" y="83"/>
                  </a:lnTo>
                  <a:lnTo>
                    <a:pt x="20" y="83"/>
                  </a:lnTo>
                  <a:lnTo>
                    <a:pt x="22" y="64"/>
                  </a:lnTo>
                  <a:lnTo>
                    <a:pt x="18" y="64"/>
                  </a:lnTo>
                  <a:lnTo>
                    <a:pt x="20" y="58"/>
                  </a:lnTo>
                  <a:lnTo>
                    <a:pt x="18" y="58"/>
                  </a:lnTo>
                  <a:lnTo>
                    <a:pt x="18" y="51"/>
                  </a:lnTo>
                  <a:lnTo>
                    <a:pt x="8" y="49"/>
                  </a:lnTo>
                  <a:lnTo>
                    <a:pt x="3" y="51"/>
                  </a:lnTo>
                  <a:lnTo>
                    <a:pt x="3" y="51"/>
                  </a:lnTo>
                  <a:lnTo>
                    <a:pt x="1" y="49"/>
                  </a:lnTo>
                  <a:lnTo>
                    <a:pt x="1" y="46"/>
                  </a:lnTo>
                  <a:lnTo>
                    <a:pt x="0" y="41"/>
                  </a:lnTo>
                  <a:lnTo>
                    <a:pt x="0" y="34"/>
                  </a:lnTo>
                  <a:lnTo>
                    <a:pt x="3" y="30"/>
                  </a:lnTo>
                  <a:lnTo>
                    <a:pt x="3" y="18"/>
                  </a:lnTo>
                  <a:lnTo>
                    <a:pt x="5" y="13"/>
                  </a:lnTo>
                  <a:lnTo>
                    <a:pt x="6" y="11"/>
                  </a:lnTo>
                  <a:lnTo>
                    <a:pt x="10" y="10"/>
                  </a:lnTo>
                  <a:lnTo>
                    <a:pt x="12" y="6"/>
                  </a:lnTo>
                  <a:lnTo>
                    <a:pt x="15" y="5"/>
                  </a:lnTo>
                  <a:lnTo>
                    <a:pt x="17" y="0"/>
                  </a:lnTo>
                  <a:lnTo>
                    <a:pt x="73" y="8"/>
                  </a:lnTo>
                  <a:lnTo>
                    <a:pt x="135" y="20"/>
                  </a:lnTo>
                  <a:lnTo>
                    <a:pt x="123" y="104"/>
                  </a:lnTo>
                  <a:lnTo>
                    <a:pt x="119" y="105"/>
                  </a:lnTo>
                  <a:lnTo>
                    <a:pt x="114" y="107"/>
                  </a:lnTo>
                  <a:lnTo>
                    <a:pt x="111" y="105"/>
                  </a:lnTo>
                  <a:lnTo>
                    <a:pt x="104" y="107"/>
                  </a:lnTo>
                  <a:lnTo>
                    <a:pt x="100" y="105"/>
                  </a:lnTo>
                  <a:lnTo>
                    <a:pt x="99" y="102"/>
                  </a:lnTo>
                  <a:lnTo>
                    <a:pt x="104" y="93"/>
                  </a:lnTo>
                  <a:lnTo>
                    <a:pt x="104" y="88"/>
                  </a:lnTo>
                  <a:lnTo>
                    <a:pt x="102" y="85"/>
                  </a:lnTo>
                  <a:lnTo>
                    <a:pt x="95" y="90"/>
                  </a:lnTo>
                  <a:lnTo>
                    <a:pt x="90" y="88"/>
                  </a:lnTo>
                  <a:lnTo>
                    <a:pt x="88" y="83"/>
                  </a:lnTo>
                  <a:lnTo>
                    <a:pt x="88" y="83"/>
                  </a:lnTo>
                  <a:lnTo>
                    <a:pt x="61" y="78"/>
                  </a:lnTo>
                  <a:lnTo>
                    <a:pt x="54" y="81"/>
                  </a:lnTo>
                  <a:lnTo>
                    <a:pt x="54" y="88"/>
                  </a:lnTo>
                  <a:lnTo>
                    <a:pt x="53" y="92"/>
                  </a:lnTo>
                  <a:lnTo>
                    <a:pt x="56" y="97"/>
                  </a:lnTo>
                  <a:lnTo>
                    <a:pt x="58" y="104"/>
                  </a:lnTo>
                  <a:lnTo>
                    <a:pt x="56" y="10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90" name="Freeform 2122"/>
            <p:cNvSpPr>
              <a:spLocks/>
            </p:cNvSpPr>
            <p:nvPr/>
          </p:nvSpPr>
          <p:spPr bwMode="auto">
            <a:xfrm>
              <a:off x="1596" y="2001"/>
              <a:ext cx="36" cy="56"/>
            </a:xfrm>
            <a:custGeom>
              <a:avLst/>
              <a:gdLst/>
              <a:ahLst/>
              <a:cxnLst>
                <a:cxn ang="0">
                  <a:pos x="29" y="80"/>
                </a:cxn>
                <a:cxn ang="0">
                  <a:pos x="36" y="66"/>
                </a:cxn>
                <a:cxn ang="0">
                  <a:pos x="35" y="61"/>
                </a:cxn>
                <a:cxn ang="0">
                  <a:pos x="33" y="56"/>
                </a:cxn>
                <a:cxn ang="0">
                  <a:pos x="31" y="49"/>
                </a:cxn>
                <a:cxn ang="0">
                  <a:pos x="26" y="41"/>
                </a:cxn>
                <a:cxn ang="0">
                  <a:pos x="28" y="22"/>
                </a:cxn>
                <a:cxn ang="0">
                  <a:pos x="24" y="13"/>
                </a:cxn>
                <a:cxn ang="0">
                  <a:pos x="17" y="10"/>
                </a:cxn>
                <a:cxn ang="0">
                  <a:pos x="7" y="10"/>
                </a:cxn>
                <a:cxn ang="0">
                  <a:pos x="2" y="17"/>
                </a:cxn>
                <a:cxn ang="0">
                  <a:pos x="2" y="12"/>
                </a:cxn>
                <a:cxn ang="0">
                  <a:pos x="5" y="3"/>
                </a:cxn>
                <a:cxn ang="0">
                  <a:pos x="86" y="12"/>
                </a:cxn>
                <a:cxn ang="0">
                  <a:pos x="81" y="18"/>
                </a:cxn>
                <a:cxn ang="0">
                  <a:pos x="75" y="23"/>
                </a:cxn>
                <a:cxn ang="0">
                  <a:pos x="72" y="30"/>
                </a:cxn>
                <a:cxn ang="0">
                  <a:pos x="69" y="46"/>
                </a:cxn>
                <a:cxn ang="0">
                  <a:pos x="70" y="58"/>
                </a:cxn>
                <a:cxn ang="0">
                  <a:pos x="72" y="63"/>
                </a:cxn>
                <a:cxn ang="0">
                  <a:pos x="77" y="61"/>
                </a:cxn>
                <a:cxn ang="0">
                  <a:pos x="87" y="70"/>
                </a:cxn>
                <a:cxn ang="0">
                  <a:pos x="87" y="76"/>
                </a:cxn>
                <a:cxn ang="0">
                  <a:pos x="89" y="95"/>
                </a:cxn>
                <a:cxn ang="0">
                  <a:pos x="89" y="102"/>
                </a:cxn>
                <a:cxn ang="0">
                  <a:pos x="91" y="114"/>
                </a:cxn>
                <a:cxn ang="0">
                  <a:pos x="84" y="140"/>
                </a:cxn>
                <a:cxn ang="0">
                  <a:pos x="74" y="133"/>
                </a:cxn>
                <a:cxn ang="0">
                  <a:pos x="53" y="126"/>
                </a:cxn>
                <a:cxn ang="0">
                  <a:pos x="52" y="121"/>
                </a:cxn>
                <a:cxn ang="0">
                  <a:pos x="43" y="116"/>
                </a:cxn>
                <a:cxn ang="0">
                  <a:pos x="35" y="119"/>
                </a:cxn>
                <a:cxn ang="0">
                  <a:pos x="40" y="111"/>
                </a:cxn>
                <a:cxn ang="0">
                  <a:pos x="40" y="99"/>
                </a:cxn>
                <a:cxn ang="0">
                  <a:pos x="36" y="100"/>
                </a:cxn>
                <a:cxn ang="0">
                  <a:pos x="28" y="88"/>
                </a:cxn>
              </a:cxnLst>
              <a:rect l="0" t="0" r="r" b="b"/>
              <a:pathLst>
                <a:path w="91" h="140">
                  <a:moveTo>
                    <a:pt x="28" y="88"/>
                  </a:moveTo>
                  <a:lnTo>
                    <a:pt x="29" y="80"/>
                  </a:lnTo>
                  <a:lnTo>
                    <a:pt x="33" y="80"/>
                  </a:lnTo>
                  <a:lnTo>
                    <a:pt x="36" y="66"/>
                  </a:lnTo>
                  <a:lnTo>
                    <a:pt x="33" y="64"/>
                  </a:lnTo>
                  <a:lnTo>
                    <a:pt x="35" y="61"/>
                  </a:lnTo>
                  <a:lnTo>
                    <a:pt x="31" y="59"/>
                  </a:lnTo>
                  <a:lnTo>
                    <a:pt x="33" y="56"/>
                  </a:lnTo>
                  <a:lnTo>
                    <a:pt x="29" y="56"/>
                  </a:lnTo>
                  <a:lnTo>
                    <a:pt x="31" y="49"/>
                  </a:lnTo>
                  <a:lnTo>
                    <a:pt x="26" y="49"/>
                  </a:lnTo>
                  <a:lnTo>
                    <a:pt x="26" y="41"/>
                  </a:lnTo>
                  <a:lnTo>
                    <a:pt x="24" y="39"/>
                  </a:lnTo>
                  <a:lnTo>
                    <a:pt x="28" y="22"/>
                  </a:lnTo>
                  <a:lnTo>
                    <a:pt x="24" y="17"/>
                  </a:lnTo>
                  <a:lnTo>
                    <a:pt x="24" y="13"/>
                  </a:lnTo>
                  <a:lnTo>
                    <a:pt x="21" y="10"/>
                  </a:lnTo>
                  <a:lnTo>
                    <a:pt x="17" y="10"/>
                  </a:lnTo>
                  <a:lnTo>
                    <a:pt x="12" y="12"/>
                  </a:lnTo>
                  <a:lnTo>
                    <a:pt x="7" y="10"/>
                  </a:lnTo>
                  <a:lnTo>
                    <a:pt x="5" y="13"/>
                  </a:lnTo>
                  <a:lnTo>
                    <a:pt x="2" y="17"/>
                  </a:lnTo>
                  <a:lnTo>
                    <a:pt x="0" y="15"/>
                  </a:lnTo>
                  <a:lnTo>
                    <a:pt x="2" y="12"/>
                  </a:lnTo>
                  <a:lnTo>
                    <a:pt x="2" y="10"/>
                  </a:lnTo>
                  <a:lnTo>
                    <a:pt x="5" y="3"/>
                  </a:lnTo>
                  <a:lnTo>
                    <a:pt x="14" y="0"/>
                  </a:lnTo>
                  <a:lnTo>
                    <a:pt x="86" y="12"/>
                  </a:lnTo>
                  <a:lnTo>
                    <a:pt x="84" y="17"/>
                  </a:lnTo>
                  <a:lnTo>
                    <a:pt x="81" y="18"/>
                  </a:lnTo>
                  <a:lnTo>
                    <a:pt x="79" y="22"/>
                  </a:lnTo>
                  <a:lnTo>
                    <a:pt x="75" y="23"/>
                  </a:lnTo>
                  <a:lnTo>
                    <a:pt x="74" y="25"/>
                  </a:lnTo>
                  <a:lnTo>
                    <a:pt x="72" y="30"/>
                  </a:lnTo>
                  <a:lnTo>
                    <a:pt x="72" y="42"/>
                  </a:lnTo>
                  <a:lnTo>
                    <a:pt x="69" y="46"/>
                  </a:lnTo>
                  <a:lnTo>
                    <a:pt x="69" y="53"/>
                  </a:lnTo>
                  <a:lnTo>
                    <a:pt x="70" y="58"/>
                  </a:lnTo>
                  <a:lnTo>
                    <a:pt x="70" y="61"/>
                  </a:lnTo>
                  <a:lnTo>
                    <a:pt x="72" y="63"/>
                  </a:lnTo>
                  <a:lnTo>
                    <a:pt x="72" y="63"/>
                  </a:lnTo>
                  <a:lnTo>
                    <a:pt x="77" y="61"/>
                  </a:lnTo>
                  <a:lnTo>
                    <a:pt x="87" y="63"/>
                  </a:lnTo>
                  <a:lnTo>
                    <a:pt x="87" y="70"/>
                  </a:lnTo>
                  <a:lnTo>
                    <a:pt x="89" y="70"/>
                  </a:lnTo>
                  <a:lnTo>
                    <a:pt x="87" y="76"/>
                  </a:lnTo>
                  <a:lnTo>
                    <a:pt x="91" y="76"/>
                  </a:lnTo>
                  <a:lnTo>
                    <a:pt x="89" y="95"/>
                  </a:lnTo>
                  <a:lnTo>
                    <a:pt x="91" y="95"/>
                  </a:lnTo>
                  <a:lnTo>
                    <a:pt x="89" y="102"/>
                  </a:lnTo>
                  <a:lnTo>
                    <a:pt x="91" y="102"/>
                  </a:lnTo>
                  <a:lnTo>
                    <a:pt x="91" y="114"/>
                  </a:lnTo>
                  <a:lnTo>
                    <a:pt x="89" y="114"/>
                  </a:lnTo>
                  <a:lnTo>
                    <a:pt x="84" y="140"/>
                  </a:lnTo>
                  <a:lnTo>
                    <a:pt x="72" y="138"/>
                  </a:lnTo>
                  <a:lnTo>
                    <a:pt x="74" y="133"/>
                  </a:lnTo>
                  <a:lnTo>
                    <a:pt x="57" y="131"/>
                  </a:lnTo>
                  <a:lnTo>
                    <a:pt x="53" y="126"/>
                  </a:lnTo>
                  <a:lnTo>
                    <a:pt x="53" y="123"/>
                  </a:lnTo>
                  <a:lnTo>
                    <a:pt x="52" y="121"/>
                  </a:lnTo>
                  <a:lnTo>
                    <a:pt x="52" y="117"/>
                  </a:lnTo>
                  <a:lnTo>
                    <a:pt x="43" y="116"/>
                  </a:lnTo>
                  <a:lnTo>
                    <a:pt x="40" y="123"/>
                  </a:lnTo>
                  <a:lnTo>
                    <a:pt x="35" y="119"/>
                  </a:lnTo>
                  <a:lnTo>
                    <a:pt x="36" y="114"/>
                  </a:lnTo>
                  <a:lnTo>
                    <a:pt x="40" y="111"/>
                  </a:lnTo>
                  <a:lnTo>
                    <a:pt x="41" y="100"/>
                  </a:lnTo>
                  <a:lnTo>
                    <a:pt x="40" y="99"/>
                  </a:lnTo>
                  <a:lnTo>
                    <a:pt x="38" y="100"/>
                  </a:lnTo>
                  <a:lnTo>
                    <a:pt x="36" y="100"/>
                  </a:lnTo>
                  <a:lnTo>
                    <a:pt x="31" y="90"/>
                  </a:lnTo>
                  <a:lnTo>
                    <a:pt x="28" y="8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91" name="Freeform 2123"/>
            <p:cNvSpPr>
              <a:spLocks/>
            </p:cNvSpPr>
            <p:nvPr/>
          </p:nvSpPr>
          <p:spPr bwMode="auto">
            <a:xfrm>
              <a:off x="1089" y="1898"/>
              <a:ext cx="61" cy="64"/>
            </a:xfrm>
            <a:custGeom>
              <a:avLst/>
              <a:gdLst/>
              <a:ahLst/>
              <a:cxnLst>
                <a:cxn ang="0">
                  <a:pos x="109" y="160"/>
                </a:cxn>
                <a:cxn ang="0">
                  <a:pos x="0" y="129"/>
                </a:cxn>
                <a:cxn ang="0">
                  <a:pos x="30" y="18"/>
                </a:cxn>
                <a:cxn ang="0">
                  <a:pos x="30" y="17"/>
                </a:cxn>
                <a:cxn ang="0">
                  <a:pos x="34" y="17"/>
                </a:cxn>
                <a:cxn ang="0">
                  <a:pos x="39" y="13"/>
                </a:cxn>
                <a:cxn ang="0">
                  <a:pos x="41" y="15"/>
                </a:cxn>
                <a:cxn ang="0">
                  <a:pos x="42" y="12"/>
                </a:cxn>
                <a:cxn ang="0">
                  <a:pos x="63" y="18"/>
                </a:cxn>
                <a:cxn ang="0">
                  <a:pos x="64" y="17"/>
                </a:cxn>
                <a:cxn ang="0">
                  <a:pos x="66" y="17"/>
                </a:cxn>
                <a:cxn ang="0">
                  <a:pos x="85" y="20"/>
                </a:cxn>
                <a:cxn ang="0">
                  <a:pos x="85" y="18"/>
                </a:cxn>
                <a:cxn ang="0">
                  <a:pos x="87" y="18"/>
                </a:cxn>
                <a:cxn ang="0">
                  <a:pos x="88" y="13"/>
                </a:cxn>
                <a:cxn ang="0">
                  <a:pos x="93" y="15"/>
                </a:cxn>
                <a:cxn ang="0">
                  <a:pos x="93" y="13"/>
                </a:cxn>
                <a:cxn ang="0">
                  <a:pos x="95" y="13"/>
                </a:cxn>
                <a:cxn ang="0">
                  <a:pos x="97" y="12"/>
                </a:cxn>
                <a:cxn ang="0">
                  <a:pos x="99" y="12"/>
                </a:cxn>
                <a:cxn ang="0">
                  <a:pos x="100" y="10"/>
                </a:cxn>
                <a:cxn ang="0">
                  <a:pos x="102" y="10"/>
                </a:cxn>
                <a:cxn ang="0">
                  <a:pos x="102" y="8"/>
                </a:cxn>
                <a:cxn ang="0">
                  <a:pos x="107" y="10"/>
                </a:cxn>
                <a:cxn ang="0">
                  <a:pos x="109" y="8"/>
                </a:cxn>
                <a:cxn ang="0">
                  <a:pos x="112" y="8"/>
                </a:cxn>
                <a:cxn ang="0">
                  <a:pos x="114" y="7"/>
                </a:cxn>
                <a:cxn ang="0">
                  <a:pos x="116" y="7"/>
                </a:cxn>
                <a:cxn ang="0">
                  <a:pos x="116" y="5"/>
                </a:cxn>
                <a:cxn ang="0">
                  <a:pos x="119" y="5"/>
                </a:cxn>
                <a:cxn ang="0">
                  <a:pos x="119" y="3"/>
                </a:cxn>
                <a:cxn ang="0">
                  <a:pos x="131" y="5"/>
                </a:cxn>
                <a:cxn ang="0">
                  <a:pos x="131" y="5"/>
                </a:cxn>
                <a:cxn ang="0">
                  <a:pos x="133" y="5"/>
                </a:cxn>
                <a:cxn ang="0">
                  <a:pos x="134" y="3"/>
                </a:cxn>
                <a:cxn ang="0">
                  <a:pos x="136" y="3"/>
                </a:cxn>
                <a:cxn ang="0">
                  <a:pos x="138" y="0"/>
                </a:cxn>
                <a:cxn ang="0">
                  <a:pos x="140" y="1"/>
                </a:cxn>
                <a:cxn ang="0">
                  <a:pos x="140" y="0"/>
                </a:cxn>
                <a:cxn ang="0">
                  <a:pos x="153" y="3"/>
                </a:cxn>
                <a:cxn ang="0">
                  <a:pos x="131" y="85"/>
                </a:cxn>
                <a:cxn ang="0">
                  <a:pos x="129" y="85"/>
                </a:cxn>
                <a:cxn ang="0">
                  <a:pos x="109" y="160"/>
                </a:cxn>
              </a:cxnLst>
              <a:rect l="0" t="0" r="r" b="b"/>
              <a:pathLst>
                <a:path w="153" h="160">
                  <a:moveTo>
                    <a:pt x="109" y="160"/>
                  </a:moveTo>
                  <a:lnTo>
                    <a:pt x="0" y="129"/>
                  </a:lnTo>
                  <a:lnTo>
                    <a:pt x="30" y="18"/>
                  </a:lnTo>
                  <a:lnTo>
                    <a:pt x="30" y="17"/>
                  </a:lnTo>
                  <a:lnTo>
                    <a:pt x="34" y="17"/>
                  </a:lnTo>
                  <a:lnTo>
                    <a:pt x="39" y="13"/>
                  </a:lnTo>
                  <a:lnTo>
                    <a:pt x="41" y="15"/>
                  </a:lnTo>
                  <a:lnTo>
                    <a:pt x="42" y="12"/>
                  </a:lnTo>
                  <a:lnTo>
                    <a:pt x="63" y="18"/>
                  </a:lnTo>
                  <a:lnTo>
                    <a:pt x="64" y="17"/>
                  </a:lnTo>
                  <a:lnTo>
                    <a:pt x="66" y="17"/>
                  </a:lnTo>
                  <a:lnTo>
                    <a:pt x="85" y="20"/>
                  </a:lnTo>
                  <a:lnTo>
                    <a:pt x="85" y="18"/>
                  </a:lnTo>
                  <a:lnTo>
                    <a:pt x="87" y="18"/>
                  </a:lnTo>
                  <a:lnTo>
                    <a:pt x="88" y="13"/>
                  </a:lnTo>
                  <a:lnTo>
                    <a:pt x="93" y="15"/>
                  </a:lnTo>
                  <a:lnTo>
                    <a:pt x="93" y="13"/>
                  </a:lnTo>
                  <a:lnTo>
                    <a:pt x="95" y="13"/>
                  </a:lnTo>
                  <a:lnTo>
                    <a:pt x="97" y="12"/>
                  </a:lnTo>
                  <a:lnTo>
                    <a:pt x="99" y="12"/>
                  </a:lnTo>
                  <a:lnTo>
                    <a:pt x="100" y="10"/>
                  </a:lnTo>
                  <a:lnTo>
                    <a:pt x="102" y="10"/>
                  </a:lnTo>
                  <a:lnTo>
                    <a:pt x="102" y="8"/>
                  </a:lnTo>
                  <a:lnTo>
                    <a:pt x="107" y="10"/>
                  </a:lnTo>
                  <a:lnTo>
                    <a:pt x="109" y="8"/>
                  </a:lnTo>
                  <a:lnTo>
                    <a:pt x="112" y="8"/>
                  </a:lnTo>
                  <a:lnTo>
                    <a:pt x="114" y="7"/>
                  </a:lnTo>
                  <a:lnTo>
                    <a:pt x="116" y="7"/>
                  </a:lnTo>
                  <a:lnTo>
                    <a:pt x="116" y="5"/>
                  </a:lnTo>
                  <a:lnTo>
                    <a:pt x="119" y="5"/>
                  </a:lnTo>
                  <a:lnTo>
                    <a:pt x="119" y="3"/>
                  </a:lnTo>
                  <a:lnTo>
                    <a:pt x="131" y="5"/>
                  </a:lnTo>
                  <a:lnTo>
                    <a:pt x="131" y="5"/>
                  </a:lnTo>
                  <a:lnTo>
                    <a:pt x="133" y="5"/>
                  </a:lnTo>
                  <a:lnTo>
                    <a:pt x="134" y="3"/>
                  </a:lnTo>
                  <a:lnTo>
                    <a:pt x="136" y="3"/>
                  </a:lnTo>
                  <a:lnTo>
                    <a:pt x="138" y="0"/>
                  </a:lnTo>
                  <a:lnTo>
                    <a:pt x="140" y="1"/>
                  </a:lnTo>
                  <a:lnTo>
                    <a:pt x="140" y="0"/>
                  </a:lnTo>
                  <a:lnTo>
                    <a:pt x="153" y="3"/>
                  </a:lnTo>
                  <a:lnTo>
                    <a:pt x="131" y="85"/>
                  </a:lnTo>
                  <a:lnTo>
                    <a:pt x="129" y="85"/>
                  </a:lnTo>
                  <a:lnTo>
                    <a:pt x="109" y="16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92" name="Freeform 2124"/>
            <p:cNvSpPr>
              <a:spLocks/>
            </p:cNvSpPr>
            <p:nvPr/>
          </p:nvSpPr>
          <p:spPr bwMode="auto">
            <a:xfrm>
              <a:off x="1037" y="1871"/>
              <a:ext cx="42" cy="70"/>
            </a:xfrm>
            <a:custGeom>
              <a:avLst/>
              <a:gdLst/>
              <a:ahLst/>
              <a:cxnLst>
                <a:cxn ang="0">
                  <a:pos x="12" y="162"/>
                </a:cxn>
                <a:cxn ang="0">
                  <a:pos x="0" y="115"/>
                </a:cxn>
                <a:cxn ang="0">
                  <a:pos x="18" y="67"/>
                </a:cxn>
                <a:cxn ang="0">
                  <a:pos x="12" y="17"/>
                </a:cxn>
                <a:cxn ang="0">
                  <a:pos x="53" y="9"/>
                </a:cxn>
                <a:cxn ang="0">
                  <a:pos x="55" y="12"/>
                </a:cxn>
                <a:cxn ang="0">
                  <a:pos x="57" y="14"/>
                </a:cxn>
                <a:cxn ang="0">
                  <a:pos x="59" y="15"/>
                </a:cxn>
                <a:cxn ang="0">
                  <a:pos x="59" y="19"/>
                </a:cxn>
                <a:cxn ang="0">
                  <a:pos x="60" y="24"/>
                </a:cxn>
                <a:cxn ang="0">
                  <a:pos x="62" y="26"/>
                </a:cxn>
                <a:cxn ang="0">
                  <a:pos x="62" y="33"/>
                </a:cxn>
                <a:cxn ang="0">
                  <a:pos x="59" y="34"/>
                </a:cxn>
                <a:cxn ang="0">
                  <a:pos x="57" y="38"/>
                </a:cxn>
                <a:cxn ang="0">
                  <a:pos x="59" y="48"/>
                </a:cxn>
                <a:cxn ang="0">
                  <a:pos x="59" y="58"/>
                </a:cxn>
                <a:cxn ang="0">
                  <a:pos x="72" y="62"/>
                </a:cxn>
                <a:cxn ang="0">
                  <a:pos x="74" y="60"/>
                </a:cxn>
                <a:cxn ang="0">
                  <a:pos x="77" y="58"/>
                </a:cxn>
                <a:cxn ang="0">
                  <a:pos x="79" y="56"/>
                </a:cxn>
                <a:cxn ang="0">
                  <a:pos x="82" y="55"/>
                </a:cxn>
                <a:cxn ang="0">
                  <a:pos x="89" y="51"/>
                </a:cxn>
                <a:cxn ang="0">
                  <a:pos x="93" y="51"/>
                </a:cxn>
                <a:cxn ang="0">
                  <a:pos x="98" y="51"/>
                </a:cxn>
                <a:cxn ang="0">
                  <a:pos x="105" y="56"/>
                </a:cxn>
                <a:cxn ang="0">
                  <a:pos x="89" y="74"/>
                </a:cxn>
                <a:cxn ang="0">
                  <a:pos x="81" y="84"/>
                </a:cxn>
                <a:cxn ang="0">
                  <a:pos x="77" y="91"/>
                </a:cxn>
                <a:cxn ang="0">
                  <a:pos x="72" y="94"/>
                </a:cxn>
                <a:cxn ang="0">
                  <a:pos x="67" y="92"/>
                </a:cxn>
                <a:cxn ang="0">
                  <a:pos x="59" y="97"/>
                </a:cxn>
                <a:cxn ang="0">
                  <a:pos x="52" y="104"/>
                </a:cxn>
                <a:cxn ang="0">
                  <a:pos x="48" y="108"/>
                </a:cxn>
                <a:cxn ang="0">
                  <a:pos x="50" y="113"/>
                </a:cxn>
                <a:cxn ang="0">
                  <a:pos x="67" y="120"/>
                </a:cxn>
                <a:cxn ang="0">
                  <a:pos x="69" y="125"/>
                </a:cxn>
                <a:cxn ang="0">
                  <a:pos x="72" y="140"/>
                </a:cxn>
                <a:cxn ang="0">
                  <a:pos x="67" y="149"/>
                </a:cxn>
                <a:cxn ang="0">
                  <a:pos x="60" y="154"/>
                </a:cxn>
                <a:cxn ang="0">
                  <a:pos x="57" y="167"/>
                </a:cxn>
              </a:cxnLst>
              <a:rect l="0" t="0" r="r" b="b"/>
              <a:pathLst>
                <a:path w="105" h="176">
                  <a:moveTo>
                    <a:pt x="57" y="176"/>
                  </a:moveTo>
                  <a:lnTo>
                    <a:pt x="12" y="162"/>
                  </a:lnTo>
                  <a:lnTo>
                    <a:pt x="0" y="140"/>
                  </a:lnTo>
                  <a:lnTo>
                    <a:pt x="0" y="115"/>
                  </a:lnTo>
                  <a:lnTo>
                    <a:pt x="7" y="85"/>
                  </a:lnTo>
                  <a:lnTo>
                    <a:pt x="18" y="67"/>
                  </a:lnTo>
                  <a:lnTo>
                    <a:pt x="21" y="56"/>
                  </a:lnTo>
                  <a:lnTo>
                    <a:pt x="12" y="17"/>
                  </a:lnTo>
                  <a:lnTo>
                    <a:pt x="26" y="0"/>
                  </a:lnTo>
                  <a:lnTo>
                    <a:pt x="53" y="9"/>
                  </a:lnTo>
                  <a:lnTo>
                    <a:pt x="53" y="10"/>
                  </a:lnTo>
                  <a:lnTo>
                    <a:pt x="55" y="12"/>
                  </a:lnTo>
                  <a:lnTo>
                    <a:pt x="55" y="14"/>
                  </a:lnTo>
                  <a:lnTo>
                    <a:pt x="57" y="14"/>
                  </a:lnTo>
                  <a:lnTo>
                    <a:pt x="57" y="15"/>
                  </a:lnTo>
                  <a:lnTo>
                    <a:pt x="59" y="15"/>
                  </a:lnTo>
                  <a:lnTo>
                    <a:pt x="55" y="19"/>
                  </a:lnTo>
                  <a:lnTo>
                    <a:pt x="59" y="19"/>
                  </a:lnTo>
                  <a:lnTo>
                    <a:pt x="59" y="21"/>
                  </a:lnTo>
                  <a:lnTo>
                    <a:pt x="60" y="24"/>
                  </a:lnTo>
                  <a:lnTo>
                    <a:pt x="60" y="24"/>
                  </a:lnTo>
                  <a:lnTo>
                    <a:pt x="62" y="26"/>
                  </a:lnTo>
                  <a:lnTo>
                    <a:pt x="64" y="27"/>
                  </a:lnTo>
                  <a:lnTo>
                    <a:pt x="62" y="33"/>
                  </a:lnTo>
                  <a:lnTo>
                    <a:pt x="60" y="33"/>
                  </a:lnTo>
                  <a:lnTo>
                    <a:pt x="59" y="34"/>
                  </a:lnTo>
                  <a:lnTo>
                    <a:pt x="59" y="34"/>
                  </a:lnTo>
                  <a:lnTo>
                    <a:pt x="57" y="38"/>
                  </a:lnTo>
                  <a:lnTo>
                    <a:pt x="55" y="46"/>
                  </a:lnTo>
                  <a:lnTo>
                    <a:pt x="59" y="48"/>
                  </a:lnTo>
                  <a:lnTo>
                    <a:pt x="55" y="58"/>
                  </a:lnTo>
                  <a:lnTo>
                    <a:pt x="59" y="58"/>
                  </a:lnTo>
                  <a:lnTo>
                    <a:pt x="60" y="58"/>
                  </a:lnTo>
                  <a:lnTo>
                    <a:pt x="72" y="62"/>
                  </a:lnTo>
                  <a:lnTo>
                    <a:pt x="72" y="60"/>
                  </a:lnTo>
                  <a:lnTo>
                    <a:pt x="74" y="60"/>
                  </a:lnTo>
                  <a:lnTo>
                    <a:pt x="76" y="58"/>
                  </a:lnTo>
                  <a:lnTo>
                    <a:pt x="77" y="58"/>
                  </a:lnTo>
                  <a:lnTo>
                    <a:pt x="77" y="56"/>
                  </a:lnTo>
                  <a:lnTo>
                    <a:pt x="79" y="56"/>
                  </a:lnTo>
                  <a:lnTo>
                    <a:pt x="81" y="55"/>
                  </a:lnTo>
                  <a:lnTo>
                    <a:pt x="82" y="55"/>
                  </a:lnTo>
                  <a:lnTo>
                    <a:pt x="82" y="50"/>
                  </a:lnTo>
                  <a:lnTo>
                    <a:pt x="89" y="51"/>
                  </a:lnTo>
                  <a:lnTo>
                    <a:pt x="89" y="51"/>
                  </a:lnTo>
                  <a:lnTo>
                    <a:pt x="93" y="51"/>
                  </a:lnTo>
                  <a:lnTo>
                    <a:pt x="93" y="50"/>
                  </a:lnTo>
                  <a:lnTo>
                    <a:pt x="98" y="51"/>
                  </a:lnTo>
                  <a:lnTo>
                    <a:pt x="101" y="51"/>
                  </a:lnTo>
                  <a:lnTo>
                    <a:pt x="105" y="56"/>
                  </a:lnTo>
                  <a:lnTo>
                    <a:pt x="98" y="67"/>
                  </a:lnTo>
                  <a:lnTo>
                    <a:pt x="89" y="74"/>
                  </a:lnTo>
                  <a:lnTo>
                    <a:pt x="84" y="82"/>
                  </a:lnTo>
                  <a:lnTo>
                    <a:pt x="81" y="84"/>
                  </a:lnTo>
                  <a:lnTo>
                    <a:pt x="81" y="89"/>
                  </a:lnTo>
                  <a:lnTo>
                    <a:pt x="77" y="91"/>
                  </a:lnTo>
                  <a:lnTo>
                    <a:pt x="76" y="92"/>
                  </a:lnTo>
                  <a:lnTo>
                    <a:pt x="72" y="94"/>
                  </a:lnTo>
                  <a:lnTo>
                    <a:pt x="70" y="94"/>
                  </a:lnTo>
                  <a:lnTo>
                    <a:pt x="67" y="92"/>
                  </a:lnTo>
                  <a:lnTo>
                    <a:pt x="60" y="92"/>
                  </a:lnTo>
                  <a:lnTo>
                    <a:pt x="59" y="97"/>
                  </a:lnTo>
                  <a:lnTo>
                    <a:pt x="57" y="103"/>
                  </a:lnTo>
                  <a:lnTo>
                    <a:pt x="52" y="104"/>
                  </a:lnTo>
                  <a:lnTo>
                    <a:pt x="48" y="106"/>
                  </a:lnTo>
                  <a:lnTo>
                    <a:pt x="48" y="108"/>
                  </a:lnTo>
                  <a:lnTo>
                    <a:pt x="50" y="109"/>
                  </a:lnTo>
                  <a:lnTo>
                    <a:pt x="50" y="113"/>
                  </a:lnTo>
                  <a:lnTo>
                    <a:pt x="60" y="115"/>
                  </a:lnTo>
                  <a:lnTo>
                    <a:pt x="67" y="120"/>
                  </a:lnTo>
                  <a:lnTo>
                    <a:pt x="67" y="123"/>
                  </a:lnTo>
                  <a:lnTo>
                    <a:pt x="69" y="125"/>
                  </a:lnTo>
                  <a:lnTo>
                    <a:pt x="69" y="135"/>
                  </a:lnTo>
                  <a:lnTo>
                    <a:pt x="72" y="140"/>
                  </a:lnTo>
                  <a:lnTo>
                    <a:pt x="67" y="145"/>
                  </a:lnTo>
                  <a:lnTo>
                    <a:pt x="67" y="149"/>
                  </a:lnTo>
                  <a:lnTo>
                    <a:pt x="62" y="152"/>
                  </a:lnTo>
                  <a:lnTo>
                    <a:pt x="60" y="154"/>
                  </a:lnTo>
                  <a:lnTo>
                    <a:pt x="60" y="162"/>
                  </a:lnTo>
                  <a:lnTo>
                    <a:pt x="57" y="167"/>
                  </a:lnTo>
                  <a:lnTo>
                    <a:pt x="57" y="17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93" name="Freeform 2125"/>
            <p:cNvSpPr>
              <a:spLocks/>
            </p:cNvSpPr>
            <p:nvPr/>
          </p:nvSpPr>
          <p:spPr bwMode="auto">
            <a:xfrm>
              <a:off x="1056" y="1894"/>
              <a:ext cx="45" cy="55"/>
            </a:xfrm>
            <a:custGeom>
              <a:avLst/>
              <a:gdLst/>
              <a:ahLst/>
              <a:cxnLst>
                <a:cxn ang="0">
                  <a:pos x="45" y="130"/>
                </a:cxn>
                <a:cxn ang="0">
                  <a:pos x="9" y="120"/>
                </a:cxn>
                <a:cxn ang="0">
                  <a:pos x="9" y="111"/>
                </a:cxn>
                <a:cxn ang="0">
                  <a:pos x="12" y="106"/>
                </a:cxn>
                <a:cxn ang="0">
                  <a:pos x="12" y="98"/>
                </a:cxn>
                <a:cxn ang="0">
                  <a:pos x="14" y="96"/>
                </a:cxn>
                <a:cxn ang="0">
                  <a:pos x="19" y="93"/>
                </a:cxn>
                <a:cxn ang="0">
                  <a:pos x="19" y="89"/>
                </a:cxn>
                <a:cxn ang="0">
                  <a:pos x="24" y="84"/>
                </a:cxn>
                <a:cxn ang="0">
                  <a:pos x="21" y="79"/>
                </a:cxn>
                <a:cxn ang="0">
                  <a:pos x="21" y="69"/>
                </a:cxn>
                <a:cxn ang="0">
                  <a:pos x="19" y="67"/>
                </a:cxn>
                <a:cxn ang="0">
                  <a:pos x="19" y="64"/>
                </a:cxn>
                <a:cxn ang="0">
                  <a:pos x="12" y="59"/>
                </a:cxn>
                <a:cxn ang="0">
                  <a:pos x="2" y="57"/>
                </a:cxn>
                <a:cxn ang="0">
                  <a:pos x="2" y="53"/>
                </a:cxn>
                <a:cxn ang="0">
                  <a:pos x="0" y="52"/>
                </a:cxn>
                <a:cxn ang="0">
                  <a:pos x="0" y="50"/>
                </a:cxn>
                <a:cxn ang="0">
                  <a:pos x="4" y="48"/>
                </a:cxn>
                <a:cxn ang="0">
                  <a:pos x="9" y="47"/>
                </a:cxn>
                <a:cxn ang="0">
                  <a:pos x="11" y="41"/>
                </a:cxn>
                <a:cxn ang="0">
                  <a:pos x="12" y="36"/>
                </a:cxn>
                <a:cxn ang="0">
                  <a:pos x="19" y="36"/>
                </a:cxn>
                <a:cxn ang="0">
                  <a:pos x="22" y="38"/>
                </a:cxn>
                <a:cxn ang="0">
                  <a:pos x="24" y="38"/>
                </a:cxn>
                <a:cxn ang="0">
                  <a:pos x="28" y="36"/>
                </a:cxn>
                <a:cxn ang="0">
                  <a:pos x="29" y="35"/>
                </a:cxn>
                <a:cxn ang="0">
                  <a:pos x="33" y="33"/>
                </a:cxn>
                <a:cxn ang="0">
                  <a:pos x="33" y="28"/>
                </a:cxn>
                <a:cxn ang="0">
                  <a:pos x="36" y="26"/>
                </a:cxn>
                <a:cxn ang="0">
                  <a:pos x="41" y="18"/>
                </a:cxn>
                <a:cxn ang="0">
                  <a:pos x="50" y="11"/>
                </a:cxn>
                <a:cxn ang="0">
                  <a:pos x="57" y="0"/>
                </a:cxn>
                <a:cxn ang="0">
                  <a:pos x="58" y="0"/>
                </a:cxn>
                <a:cxn ang="0">
                  <a:pos x="57" y="6"/>
                </a:cxn>
                <a:cxn ang="0">
                  <a:pos x="60" y="7"/>
                </a:cxn>
                <a:cxn ang="0">
                  <a:pos x="60" y="6"/>
                </a:cxn>
                <a:cxn ang="0">
                  <a:pos x="62" y="6"/>
                </a:cxn>
                <a:cxn ang="0">
                  <a:pos x="62" y="7"/>
                </a:cxn>
                <a:cxn ang="0">
                  <a:pos x="72" y="11"/>
                </a:cxn>
                <a:cxn ang="0">
                  <a:pos x="72" y="12"/>
                </a:cxn>
                <a:cxn ang="0">
                  <a:pos x="74" y="12"/>
                </a:cxn>
                <a:cxn ang="0">
                  <a:pos x="74" y="14"/>
                </a:cxn>
                <a:cxn ang="0">
                  <a:pos x="75" y="16"/>
                </a:cxn>
                <a:cxn ang="0">
                  <a:pos x="75" y="16"/>
                </a:cxn>
                <a:cxn ang="0">
                  <a:pos x="81" y="18"/>
                </a:cxn>
                <a:cxn ang="0">
                  <a:pos x="81" y="19"/>
                </a:cxn>
                <a:cxn ang="0">
                  <a:pos x="84" y="19"/>
                </a:cxn>
                <a:cxn ang="0">
                  <a:pos x="84" y="21"/>
                </a:cxn>
                <a:cxn ang="0">
                  <a:pos x="89" y="21"/>
                </a:cxn>
                <a:cxn ang="0">
                  <a:pos x="89" y="19"/>
                </a:cxn>
                <a:cxn ang="0">
                  <a:pos x="92" y="21"/>
                </a:cxn>
                <a:cxn ang="0">
                  <a:pos x="92" y="19"/>
                </a:cxn>
                <a:cxn ang="0">
                  <a:pos x="103" y="21"/>
                </a:cxn>
                <a:cxn ang="0">
                  <a:pos x="101" y="23"/>
                </a:cxn>
                <a:cxn ang="0">
                  <a:pos x="104" y="23"/>
                </a:cxn>
                <a:cxn ang="0">
                  <a:pos x="104" y="21"/>
                </a:cxn>
                <a:cxn ang="0">
                  <a:pos x="110" y="24"/>
                </a:cxn>
                <a:cxn ang="0">
                  <a:pos x="110" y="28"/>
                </a:cxn>
                <a:cxn ang="0">
                  <a:pos x="111" y="28"/>
                </a:cxn>
                <a:cxn ang="0">
                  <a:pos x="111" y="29"/>
                </a:cxn>
                <a:cxn ang="0">
                  <a:pos x="81" y="140"/>
                </a:cxn>
                <a:cxn ang="0">
                  <a:pos x="45" y="130"/>
                </a:cxn>
              </a:cxnLst>
              <a:rect l="0" t="0" r="r" b="b"/>
              <a:pathLst>
                <a:path w="111" h="140">
                  <a:moveTo>
                    <a:pt x="45" y="130"/>
                  </a:moveTo>
                  <a:lnTo>
                    <a:pt x="9" y="120"/>
                  </a:lnTo>
                  <a:lnTo>
                    <a:pt x="9" y="111"/>
                  </a:lnTo>
                  <a:lnTo>
                    <a:pt x="12" y="106"/>
                  </a:lnTo>
                  <a:lnTo>
                    <a:pt x="12" y="98"/>
                  </a:lnTo>
                  <a:lnTo>
                    <a:pt x="14" y="96"/>
                  </a:lnTo>
                  <a:lnTo>
                    <a:pt x="19" y="93"/>
                  </a:lnTo>
                  <a:lnTo>
                    <a:pt x="19" y="89"/>
                  </a:lnTo>
                  <a:lnTo>
                    <a:pt x="24" y="84"/>
                  </a:lnTo>
                  <a:lnTo>
                    <a:pt x="21" y="79"/>
                  </a:lnTo>
                  <a:lnTo>
                    <a:pt x="21" y="69"/>
                  </a:lnTo>
                  <a:lnTo>
                    <a:pt x="19" y="67"/>
                  </a:lnTo>
                  <a:lnTo>
                    <a:pt x="19" y="64"/>
                  </a:lnTo>
                  <a:lnTo>
                    <a:pt x="12" y="59"/>
                  </a:lnTo>
                  <a:lnTo>
                    <a:pt x="2" y="57"/>
                  </a:lnTo>
                  <a:lnTo>
                    <a:pt x="2" y="53"/>
                  </a:lnTo>
                  <a:lnTo>
                    <a:pt x="0" y="52"/>
                  </a:lnTo>
                  <a:lnTo>
                    <a:pt x="0" y="50"/>
                  </a:lnTo>
                  <a:lnTo>
                    <a:pt x="4" y="48"/>
                  </a:lnTo>
                  <a:lnTo>
                    <a:pt x="9" y="47"/>
                  </a:lnTo>
                  <a:lnTo>
                    <a:pt x="11" y="41"/>
                  </a:lnTo>
                  <a:lnTo>
                    <a:pt x="12" y="36"/>
                  </a:lnTo>
                  <a:lnTo>
                    <a:pt x="19" y="36"/>
                  </a:lnTo>
                  <a:lnTo>
                    <a:pt x="22" y="38"/>
                  </a:lnTo>
                  <a:lnTo>
                    <a:pt x="24" y="38"/>
                  </a:lnTo>
                  <a:lnTo>
                    <a:pt x="28" y="36"/>
                  </a:lnTo>
                  <a:lnTo>
                    <a:pt x="29" y="35"/>
                  </a:lnTo>
                  <a:lnTo>
                    <a:pt x="33" y="33"/>
                  </a:lnTo>
                  <a:lnTo>
                    <a:pt x="33" y="28"/>
                  </a:lnTo>
                  <a:lnTo>
                    <a:pt x="36" y="26"/>
                  </a:lnTo>
                  <a:lnTo>
                    <a:pt x="41" y="18"/>
                  </a:lnTo>
                  <a:lnTo>
                    <a:pt x="50" y="11"/>
                  </a:lnTo>
                  <a:lnTo>
                    <a:pt x="57" y="0"/>
                  </a:lnTo>
                  <a:lnTo>
                    <a:pt x="58" y="0"/>
                  </a:lnTo>
                  <a:lnTo>
                    <a:pt x="57" y="6"/>
                  </a:lnTo>
                  <a:lnTo>
                    <a:pt x="60" y="7"/>
                  </a:lnTo>
                  <a:lnTo>
                    <a:pt x="60" y="6"/>
                  </a:lnTo>
                  <a:lnTo>
                    <a:pt x="62" y="6"/>
                  </a:lnTo>
                  <a:lnTo>
                    <a:pt x="62" y="7"/>
                  </a:lnTo>
                  <a:lnTo>
                    <a:pt x="72" y="11"/>
                  </a:lnTo>
                  <a:lnTo>
                    <a:pt x="72" y="12"/>
                  </a:lnTo>
                  <a:lnTo>
                    <a:pt x="74" y="12"/>
                  </a:lnTo>
                  <a:lnTo>
                    <a:pt x="74" y="14"/>
                  </a:lnTo>
                  <a:lnTo>
                    <a:pt x="75" y="16"/>
                  </a:lnTo>
                  <a:lnTo>
                    <a:pt x="75" y="16"/>
                  </a:lnTo>
                  <a:lnTo>
                    <a:pt x="81" y="18"/>
                  </a:lnTo>
                  <a:lnTo>
                    <a:pt x="81" y="19"/>
                  </a:lnTo>
                  <a:lnTo>
                    <a:pt x="84" y="19"/>
                  </a:lnTo>
                  <a:lnTo>
                    <a:pt x="84" y="21"/>
                  </a:lnTo>
                  <a:lnTo>
                    <a:pt x="89" y="21"/>
                  </a:lnTo>
                  <a:lnTo>
                    <a:pt x="89" y="19"/>
                  </a:lnTo>
                  <a:lnTo>
                    <a:pt x="92" y="21"/>
                  </a:lnTo>
                  <a:lnTo>
                    <a:pt x="92" y="19"/>
                  </a:lnTo>
                  <a:lnTo>
                    <a:pt x="103" y="21"/>
                  </a:lnTo>
                  <a:lnTo>
                    <a:pt x="101" y="23"/>
                  </a:lnTo>
                  <a:lnTo>
                    <a:pt x="104" y="23"/>
                  </a:lnTo>
                  <a:lnTo>
                    <a:pt x="104" y="21"/>
                  </a:lnTo>
                  <a:lnTo>
                    <a:pt x="110" y="24"/>
                  </a:lnTo>
                  <a:lnTo>
                    <a:pt x="110" y="28"/>
                  </a:lnTo>
                  <a:lnTo>
                    <a:pt x="111" y="28"/>
                  </a:lnTo>
                  <a:lnTo>
                    <a:pt x="111" y="29"/>
                  </a:lnTo>
                  <a:lnTo>
                    <a:pt x="81" y="140"/>
                  </a:lnTo>
                  <a:lnTo>
                    <a:pt x="45" y="13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94" name="Freeform 2126"/>
            <p:cNvSpPr>
              <a:spLocks/>
            </p:cNvSpPr>
            <p:nvPr/>
          </p:nvSpPr>
          <p:spPr bwMode="auto">
            <a:xfrm>
              <a:off x="1056" y="1945"/>
              <a:ext cx="116" cy="80"/>
            </a:xfrm>
            <a:custGeom>
              <a:avLst/>
              <a:gdLst/>
              <a:ahLst/>
              <a:cxnLst>
                <a:cxn ang="0">
                  <a:pos x="128" y="166"/>
                </a:cxn>
                <a:cxn ang="0">
                  <a:pos x="127" y="159"/>
                </a:cxn>
                <a:cxn ang="0">
                  <a:pos x="135" y="145"/>
                </a:cxn>
                <a:cxn ang="0">
                  <a:pos x="130" y="139"/>
                </a:cxn>
                <a:cxn ang="0">
                  <a:pos x="127" y="133"/>
                </a:cxn>
                <a:cxn ang="0">
                  <a:pos x="116" y="139"/>
                </a:cxn>
                <a:cxn ang="0">
                  <a:pos x="106" y="144"/>
                </a:cxn>
                <a:cxn ang="0">
                  <a:pos x="98" y="149"/>
                </a:cxn>
                <a:cxn ang="0">
                  <a:pos x="89" y="151"/>
                </a:cxn>
                <a:cxn ang="0">
                  <a:pos x="82" y="151"/>
                </a:cxn>
                <a:cxn ang="0">
                  <a:pos x="72" y="151"/>
                </a:cxn>
                <a:cxn ang="0">
                  <a:pos x="67" y="164"/>
                </a:cxn>
                <a:cxn ang="0">
                  <a:pos x="72" y="178"/>
                </a:cxn>
                <a:cxn ang="0">
                  <a:pos x="69" y="181"/>
                </a:cxn>
                <a:cxn ang="0">
                  <a:pos x="57" y="176"/>
                </a:cxn>
                <a:cxn ang="0">
                  <a:pos x="48" y="161"/>
                </a:cxn>
                <a:cxn ang="0">
                  <a:pos x="36" y="157"/>
                </a:cxn>
                <a:cxn ang="0">
                  <a:pos x="28" y="144"/>
                </a:cxn>
                <a:cxn ang="0">
                  <a:pos x="22" y="140"/>
                </a:cxn>
                <a:cxn ang="0">
                  <a:pos x="17" y="127"/>
                </a:cxn>
                <a:cxn ang="0">
                  <a:pos x="19" y="116"/>
                </a:cxn>
                <a:cxn ang="0">
                  <a:pos x="19" y="110"/>
                </a:cxn>
                <a:cxn ang="0">
                  <a:pos x="19" y="101"/>
                </a:cxn>
                <a:cxn ang="0">
                  <a:pos x="2" y="92"/>
                </a:cxn>
                <a:cxn ang="0">
                  <a:pos x="9" y="84"/>
                </a:cxn>
                <a:cxn ang="0">
                  <a:pos x="7" y="75"/>
                </a:cxn>
                <a:cxn ang="0">
                  <a:pos x="5" y="65"/>
                </a:cxn>
                <a:cxn ang="0">
                  <a:pos x="4" y="58"/>
                </a:cxn>
                <a:cxn ang="0">
                  <a:pos x="11" y="51"/>
                </a:cxn>
                <a:cxn ang="0">
                  <a:pos x="12" y="45"/>
                </a:cxn>
                <a:cxn ang="0">
                  <a:pos x="14" y="33"/>
                </a:cxn>
                <a:cxn ang="0">
                  <a:pos x="16" y="22"/>
                </a:cxn>
                <a:cxn ang="0">
                  <a:pos x="26" y="14"/>
                </a:cxn>
                <a:cxn ang="0">
                  <a:pos x="33" y="14"/>
                </a:cxn>
                <a:cxn ang="0">
                  <a:pos x="36" y="14"/>
                </a:cxn>
                <a:cxn ang="0">
                  <a:pos x="43" y="2"/>
                </a:cxn>
                <a:cxn ang="0">
                  <a:pos x="81" y="10"/>
                </a:cxn>
                <a:cxn ang="0">
                  <a:pos x="289" y="70"/>
                </a:cxn>
                <a:cxn ang="0">
                  <a:pos x="285" y="79"/>
                </a:cxn>
                <a:cxn ang="0">
                  <a:pos x="279" y="106"/>
                </a:cxn>
              </a:cxnLst>
              <a:rect l="0" t="0" r="r" b="b"/>
              <a:pathLst>
                <a:path w="289" h="200">
                  <a:moveTo>
                    <a:pt x="251" y="200"/>
                  </a:moveTo>
                  <a:lnTo>
                    <a:pt x="128" y="166"/>
                  </a:lnTo>
                  <a:lnTo>
                    <a:pt x="127" y="161"/>
                  </a:lnTo>
                  <a:lnTo>
                    <a:pt x="127" y="159"/>
                  </a:lnTo>
                  <a:lnTo>
                    <a:pt x="132" y="147"/>
                  </a:lnTo>
                  <a:lnTo>
                    <a:pt x="135" y="145"/>
                  </a:lnTo>
                  <a:lnTo>
                    <a:pt x="133" y="140"/>
                  </a:lnTo>
                  <a:lnTo>
                    <a:pt x="130" y="139"/>
                  </a:lnTo>
                  <a:lnTo>
                    <a:pt x="130" y="135"/>
                  </a:lnTo>
                  <a:lnTo>
                    <a:pt x="127" y="133"/>
                  </a:lnTo>
                  <a:lnTo>
                    <a:pt x="123" y="139"/>
                  </a:lnTo>
                  <a:lnTo>
                    <a:pt x="116" y="139"/>
                  </a:lnTo>
                  <a:lnTo>
                    <a:pt x="115" y="144"/>
                  </a:lnTo>
                  <a:lnTo>
                    <a:pt x="106" y="144"/>
                  </a:lnTo>
                  <a:lnTo>
                    <a:pt x="103" y="147"/>
                  </a:lnTo>
                  <a:lnTo>
                    <a:pt x="98" y="149"/>
                  </a:lnTo>
                  <a:lnTo>
                    <a:pt x="94" y="152"/>
                  </a:lnTo>
                  <a:lnTo>
                    <a:pt x="89" y="151"/>
                  </a:lnTo>
                  <a:lnTo>
                    <a:pt x="87" y="152"/>
                  </a:lnTo>
                  <a:lnTo>
                    <a:pt x="82" y="151"/>
                  </a:lnTo>
                  <a:lnTo>
                    <a:pt x="77" y="152"/>
                  </a:lnTo>
                  <a:lnTo>
                    <a:pt x="72" y="151"/>
                  </a:lnTo>
                  <a:lnTo>
                    <a:pt x="70" y="157"/>
                  </a:lnTo>
                  <a:lnTo>
                    <a:pt x="67" y="164"/>
                  </a:lnTo>
                  <a:lnTo>
                    <a:pt x="72" y="171"/>
                  </a:lnTo>
                  <a:lnTo>
                    <a:pt x="72" y="178"/>
                  </a:lnTo>
                  <a:lnTo>
                    <a:pt x="70" y="181"/>
                  </a:lnTo>
                  <a:lnTo>
                    <a:pt x="69" y="181"/>
                  </a:lnTo>
                  <a:lnTo>
                    <a:pt x="63" y="176"/>
                  </a:lnTo>
                  <a:lnTo>
                    <a:pt x="57" y="176"/>
                  </a:lnTo>
                  <a:lnTo>
                    <a:pt x="55" y="168"/>
                  </a:lnTo>
                  <a:lnTo>
                    <a:pt x="48" y="161"/>
                  </a:lnTo>
                  <a:lnTo>
                    <a:pt x="41" y="161"/>
                  </a:lnTo>
                  <a:lnTo>
                    <a:pt x="36" y="157"/>
                  </a:lnTo>
                  <a:lnTo>
                    <a:pt x="31" y="145"/>
                  </a:lnTo>
                  <a:lnTo>
                    <a:pt x="28" y="144"/>
                  </a:lnTo>
                  <a:lnTo>
                    <a:pt x="26" y="140"/>
                  </a:lnTo>
                  <a:lnTo>
                    <a:pt x="22" y="140"/>
                  </a:lnTo>
                  <a:lnTo>
                    <a:pt x="19" y="135"/>
                  </a:lnTo>
                  <a:lnTo>
                    <a:pt x="17" y="127"/>
                  </a:lnTo>
                  <a:lnTo>
                    <a:pt x="21" y="120"/>
                  </a:lnTo>
                  <a:lnTo>
                    <a:pt x="19" y="116"/>
                  </a:lnTo>
                  <a:lnTo>
                    <a:pt x="21" y="115"/>
                  </a:lnTo>
                  <a:lnTo>
                    <a:pt x="19" y="110"/>
                  </a:lnTo>
                  <a:lnTo>
                    <a:pt x="21" y="104"/>
                  </a:lnTo>
                  <a:lnTo>
                    <a:pt x="19" y="101"/>
                  </a:lnTo>
                  <a:lnTo>
                    <a:pt x="0" y="94"/>
                  </a:lnTo>
                  <a:lnTo>
                    <a:pt x="2" y="92"/>
                  </a:lnTo>
                  <a:lnTo>
                    <a:pt x="4" y="87"/>
                  </a:lnTo>
                  <a:lnTo>
                    <a:pt x="9" y="84"/>
                  </a:lnTo>
                  <a:lnTo>
                    <a:pt x="9" y="81"/>
                  </a:lnTo>
                  <a:lnTo>
                    <a:pt x="7" y="75"/>
                  </a:lnTo>
                  <a:lnTo>
                    <a:pt x="7" y="70"/>
                  </a:lnTo>
                  <a:lnTo>
                    <a:pt x="5" y="65"/>
                  </a:lnTo>
                  <a:lnTo>
                    <a:pt x="5" y="60"/>
                  </a:lnTo>
                  <a:lnTo>
                    <a:pt x="4" y="58"/>
                  </a:lnTo>
                  <a:lnTo>
                    <a:pt x="5" y="55"/>
                  </a:lnTo>
                  <a:lnTo>
                    <a:pt x="11" y="51"/>
                  </a:lnTo>
                  <a:lnTo>
                    <a:pt x="11" y="48"/>
                  </a:lnTo>
                  <a:lnTo>
                    <a:pt x="12" y="45"/>
                  </a:lnTo>
                  <a:lnTo>
                    <a:pt x="14" y="40"/>
                  </a:lnTo>
                  <a:lnTo>
                    <a:pt x="14" y="33"/>
                  </a:lnTo>
                  <a:lnTo>
                    <a:pt x="17" y="29"/>
                  </a:lnTo>
                  <a:lnTo>
                    <a:pt x="16" y="22"/>
                  </a:lnTo>
                  <a:lnTo>
                    <a:pt x="21" y="21"/>
                  </a:lnTo>
                  <a:lnTo>
                    <a:pt x="26" y="14"/>
                  </a:lnTo>
                  <a:lnTo>
                    <a:pt x="29" y="16"/>
                  </a:lnTo>
                  <a:lnTo>
                    <a:pt x="33" y="14"/>
                  </a:lnTo>
                  <a:lnTo>
                    <a:pt x="34" y="16"/>
                  </a:lnTo>
                  <a:lnTo>
                    <a:pt x="36" y="14"/>
                  </a:lnTo>
                  <a:lnTo>
                    <a:pt x="41" y="7"/>
                  </a:lnTo>
                  <a:lnTo>
                    <a:pt x="43" y="2"/>
                  </a:lnTo>
                  <a:lnTo>
                    <a:pt x="45" y="0"/>
                  </a:lnTo>
                  <a:lnTo>
                    <a:pt x="81" y="10"/>
                  </a:lnTo>
                  <a:lnTo>
                    <a:pt x="190" y="41"/>
                  </a:lnTo>
                  <a:lnTo>
                    <a:pt x="289" y="70"/>
                  </a:lnTo>
                  <a:lnTo>
                    <a:pt x="285" y="79"/>
                  </a:lnTo>
                  <a:lnTo>
                    <a:pt x="285" y="79"/>
                  </a:lnTo>
                  <a:lnTo>
                    <a:pt x="277" y="106"/>
                  </a:lnTo>
                  <a:lnTo>
                    <a:pt x="279" y="106"/>
                  </a:lnTo>
                  <a:lnTo>
                    <a:pt x="251" y="20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95" name="Freeform 2127"/>
            <p:cNvSpPr>
              <a:spLocks/>
            </p:cNvSpPr>
            <p:nvPr/>
          </p:nvSpPr>
          <p:spPr bwMode="auto">
            <a:xfrm>
              <a:off x="1036" y="1936"/>
              <a:ext cx="38" cy="47"/>
            </a:xfrm>
            <a:custGeom>
              <a:avLst/>
              <a:gdLst/>
              <a:ahLst/>
              <a:cxnLst>
                <a:cxn ang="0">
                  <a:pos x="51" y="118"/>
                </a:cxn>
                <a:cxn ang="0">
                  <a:pos x="38" y="115"/>
                </a:cxn>
                <a:cxn ang="0">
                  <a:pos x="41" y="101"/>
                </a:cxn>
                <a:cxn ang="0">
                  <a:pos x="7" y="91"/>
                </a:cxn>
                <a:cxn ang="0">
                  <a:pos x="10" y="45"/>
                </a:cxn>
                <a:cxn ang="0">
                  <a:pos x="0" y="34"/>
                </a:cxn>
                <a:cxn ang="0">
                  <a:pos x="9" y="24"/>
                </a:cxn>
                <a:cxn ang="0">
                  <a:pos x="15" y="0"/>
                </a:cxn>
                <a:cxn ang="0">
                  <a:pos x="60" y="14"/>
                </a:cxn>
                <a:cxn ang="0">
                  <a:pos x="96" y="24"/>
                </a:cxn>
                <a:cxn ang="0">
                  <a:pos x="94" y="26"/>
                </a:cxn>
                <a:cxn ang="0">
                  <a:pos x="92" y="31"/>
                </a:cxn>
                <a:cxn ang="0">
                  <a:pos x="87" y="38"/>
                </a:cxn>
                <a:cxn ang="0">
                  <a:pos x="85" y="40"/>
                </a:cxn>
                <a:cxn ang="0">
                  <a:pos x="84" y="38"/>
                </a:cxn>
                <a:cxn ang="0">
                  <a:pos x="80" y="40"/>
                </a:cxn>
                <a:cxn ang="0">
                  <a:pos x="77" y="38"/>
                </a:cxn>
                <a:cxn ang="0">
                  <a:pos x="72" y="45"/>
                </a:cxn>
                <a:cxn ang="0">
                  <a:pos x="67" y="46"/>
                </a:cxn>
                <a:cxn ang="0">
                  <a:pos x="68" y="53"/>
                </a:cxn>
                <a:cxn ang="0">
                  <a:pos x="65" y="57"/>
                </a:cxn>
                <a:cxn ang="0">
                  <a:pos x="65" y="64"/>
                </a:cxn>
                <a:cxn ang="0">
                  <a:pos x="63" y="69"/>
                </a:cxn>
                <a:cxn ang="0">
                  <a:pos x="62" y="72"/>
                </a:cxn>
                <a:cxn ang="0">
                  <a:pos x="62" y="75"/>
                </a:cxn>
                <a:cxn ang="0">
                  <a:pos x="56" y="79"/>
                </a:cxn>
                <a:cxn ang="0">
                  <a:pos x="55" y="82"/>
                </a:cxn>
                <a:cxn ang="0">
                  <a:pos x="56" y="84"/>
                </a:cxn>
                <a:cxn ang="0">
                  <a:pos x="56" y="89"/>
                </a:cxn>
                <a:cxn ang="0">
                  <a:pos x="58" y="94"/>
                </a:cxn>
                <a:cxn ang="0">
                  <a:pos x="58" y="99"/>
                </a:cxn>
                <a:cxn ang="0">
                  <a:pos x="60" y="105"/>
                </a:cxn>
                <a:cxn ang="0">
                  <a:pos x="60" y="108"/>
                </a:cxn>
                <a:cxn ang="0">
                  <a:pos x="55" y="111"/>
                </a:cxn>
                <a:cxn ang="0">
                  <a:pos x="53" y="116"/>
                </a:cxn>
                <a:cxn ang="0">
                  <a:pos x="51" y="118"/>
                </a:cxn>
              </a:cxnLst>
              <a:rect l="0" t="0" r="r" b="b"/>
              <a:pathLst>
                <a:path w="96" h="118">
                  <a:moveTo>
                    <a:pt x="51" y="118"/>
                  </a:moveTo>
                  <a:lnTo>
                    <a:pt x="38" y="115"/>
                  </a:lnTo>
                  <a:lnTo>
                    <a:pt x="41" y="101"/>
                  </a:lnTo>
                  <a:lnTo>
                    <a:pt x="7" y="91"/>
                  </a:lnTo>
                  <a:lnTo>
                    <a:pt x="10" y="45"/>
                  </a:lnTo>
                  <a:lnTo>
                    <a:pt x="0" y="34"/>
                  </a:lnTo>
                  <a:lnTo>
                    <a:pt x="9" y="24"/>
                  </a:lnTo>
                  <a:lnTo>
                    <a:pt x="15" y="0"/>
                  </a:lnTo>
                  <a:lnTo>
                    <a:pt x="60" y="14"/>
                  </a:lnTo>
                  <a:lnTo>
                    <a:pt x="96" y="24"/>
                  </a:lnTo>
                  <a:lnTo>
                    <a:pt x="94" y="26"/>
                  </a:lnTo>
                  <a:lnTo>
                    <a:pt x="92" y="31"/>
                  </a:lnTo>
                  <a:lnTo>
                    <a:pt x="87" y="38"/>
                  </a:lnTo>
                  <a:lnTo>
                    <a:pt x="85" y="40"/>
                  </a:lnTo>
                  <a:lnTo>
                    <a:pt x="84" y="38"/>
                  </a:lnTo>
                  <a:lnTo>
                    <a:pt x="80" y="40"/>
                  </a:lnTo>
                  <a:lnTo>
                    <a:pt x="77" y="38"/>
                  </a:lnTo>
                  <a:lnTo>
                    <a:pt x="72" y="45"/>
                  </a:lnTo>
                  <a:lnTo>
                    <a:pt x="67" y="46"/>
                  </a:lnTo>
                  <a:lnTo>
                    <a:pt x="68" y="53"/>
                  </a:lnTo>
                  <a:lnTo>
                    <a:pt x="65" y="57"/>
                  </a:lnTo>
                  <a:lnTo>
                    <a:pt x="65" y="64"/>
                  </a:lnTo>
                  <a:lnTo>
                    <a:pt x="63" y="69"/>
                  </a:lnTo>
                  <a:lnTo>
                    <a:pt x="62" y="72"/>
                  </a:lnTo>
                  <a:lnTo>
                    <a:pt x="62" y="75"/>
                  </a:lnTo>
                  <a:lnTo>
                    <a:pt x="56" y="79"/>
                  </a:lnTo>
                  <a:lnTo>
                    <a:pt x="55" y="82"/>
                  </a:lnTo>
                  <a:lnTo>
                    <a:pt x="56" y="84"/>
                  </a:lnTo>
                  <a:lnTo>
                    <a:pt x="56" y="89"/>
                  </a:lnTo>
                  <a:lnTo>
                    <a:pt x="58" y="94"/>
                  </a:lnTo>
                  <a:lnTo>
                    <a:pt x="58" y="99"/>
                  </a:lnTo>
                  <a:lnTo>
                    <a:pt x="60" y="105"/>
                  </a:lnTo>
                  <a:lnTo>
                    <a:pt x="60" y="108"/>
                  </a:lnTo>
                  <a:lnTo>
                    <a:pt x="55" y="111"/>
                  </a:lnTo>
                  <a:lnTo>
                    <a:pt x="53" y="116"/>
                  </a:lnTo>
                  <a:lnTo>
                    <a:pt x="51" y="11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96" name="Freeform 2128"/>
            <p:cNvSpPr>
              <a:spLocks/>
            </p:cNvSpPr>
            <p:nvPr/>
          </p:nvSpPr>
          <p:spPr bwMode="auto">
            <a:xfrm>
              <a:off x="1157" y="1973"/>
              <a:ext cx="83" cy="71"/>
            </a:xfrm>
            <a:custGeom>
              <a:avLst/>
              <a:gdLst/>
              <a:ahLst/>
              <a:cxnLst>
                <a:cxn ang="0">
                  <a:pos x="16" y="135"/>
                </a:cxn>
                <a:cxn ang="0">
                  <a:pos x="0" y="130"/>
                </a:cxn>
                <a:cxn ang="0">
                  <a:pos x="28" y="36"/>
                </a:cxn>
                <a:cxn ang="0">
                  <a:pos x="26" y="36"/>
                </a:cxn>
                <a:cxn ang="0">
                  <a:pos x="34" y="9"/>
                </a:cxn>
                <a:cxn ang="0">
                  <a:pos x="34" y="9"/>
                </a:cxn>
                <a:cxn ang="0">
                  <a:pos x="38" y="0"/>
                </a:cxn>
                <a:cxn ang="0">
                  <a:pos x="104" y="19"/>
                </a:cxn>
                <a:cxn ang="0">
                  <a:pos x="207" y="46"/>
                </a:cxn>
                <a:cxn ang="0">
                  <a:pos x="174" y="176"/>
                </a:cxn>
                <a:cxn ang="0">
                  <a:pos x="16" y="135"/>
                </a:cxn>
              </a:cxnLst>
              <a:rect l="0" t="0" r="r" b="b"/>
              <a:pathLst>
                <a:path w="207" h="176">
                  <a:moveTo>
                    <a:pt x="16" y="135"/>
                  </a:moveTo>
                  <a:lnTo>
                    <a:pt x="0" y="130"/>
                  </a:lnTo>
                  <a:lnTo>
                    <a:pt x="28" y="36"/>
                  </a:lnTo>
                  <a:lnTo>
                    <a:pt x="26" y="36"/>
                  </a:lnTo>
                  <a:lnTo>
                    <a:pt x="34" y="9"/>
                  </a:lnTo>
                  <a:lnTo>
                    <a:pt x="34" y="9"/>
                  </a:lnTo>
                  <a:lnTo>
                    <a:pt x="38" y="0"/>
                  </a:lnTo>
                  <a:lnTo>
                    <a:pt x="104" y="19"/>
                  </a:lnTo>
                  <a:lnTo>
                    <a:pt x="207" y="46"/>
                  </a:lnTo>
                  <a:lnTo>
                    <a:pt x="174" y="176"/>
                  </a:lnTo>
                  <a:lnTo>
                    <a:pt x="16" y="13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97" name="Freeform 2129"/>
            <p:cNvSpPr>
              <a:spLocks/>
            </p:cNvSpPr>
            <p:nvPr/>
          </p:nvSpPr>
          <p:spPr bwMode="auto">
            <a:xfrm>
              <a:off x="1002" y="1972"/>
              <a:ext cx="63" cy="101"/>
            </a:xfrm>
            <a:custGeom>
              <a:avLst/>
              <a:gdLst/>
              <a:ahLst/>
              <a:cxnLst>
                <a:cxn ang="0">
                  <a:pos x="83" y="251"/>
                </a:cxn>
                <a:cxn ang="0">
                  <a:pos x="27" y="234"/>
                </a:cxn>
                <a:cxn ang="0">
                  <a:pos x="22" y="215"/>
                </a:cxn>
                <a:cxn ang="0">
                  <a:pos x="0" y="181"/>
                </a:cxn>
                <a:cxn ang="0">
                  <a:pos x="5" y="169"/>
                </a:cxn>
                <a:cxn ang="0">
                  <a:pos x="3" y="150"/>
                </a:cxn>
                <a:cxn ang="0">
                  <a:pos x="63" y="75"/>
                </a:cxn>
                <a:cxn ang="0">
                  <a:pos x="65" y="49"/>
                </a:cxn>
                <a:cxn ang="0">
                  <a:pos x="83" y="22"/>
                </a:cxn>
                <a:cxn ang="0">
                  <a:pos x="92" y="0"/>
                </a:cxn>
                <a:cxn ang="0">
                  <a:pos x="126" y="10"/>
                </a:cxn>
                <a:cxn ang="0">
                  <a:pos x="123" y="24"/>
                </a:cxn>
                <a:cxn ang="0">
                  <a:pos x="136" y="27"/>
                </a:cxn>
                <a:cxn ang="0">
                  <a:pos x="155" y="34"/>
                </a:cxn>
                <a:cxn ang="0">
                  <a:pos x="157" y="37"/>
                </a:cxn>
                <a:cxn ang="0">
                  <a:pos x="155" y="43"/>
                </a:cxn>
                <a:cxn ang="0">
                  <a:pos x="157" y="48"/>
                </a:cxn>
                <a:cxn ang="0">
                  <a:pos x="155" y="49"/>
                </a:cxn>
                <a:cxn ang="0">
                  <a:pos x="157" y="53"/>
                </a:cxn>
                <a:cxn ang="0">
                  <a:pos x="153" y="60"/>
                </a:cxn>
                <a:cxn ang="0">
                  <a:pos x="155" y="68"/>
                </a:cxn>
                <a:cxn ang="0">
                  <a:pos x="153" y="72"/>
                </a:cxn>
                <a:cxn ang="0">
                  <a:pos x="150" y="80"/>
                </a:cxn>
                <a:cxn ang="0">
                  <a:pos x="145" y="82"/>
                </a:cxn>
                <a:cxn ang="0">
                  <a:pos x="148" y="89"/>
                </a:cxn>
                <a:cxn ang="0">
                  <a:pos x="148" y="94"/>
                </a:cxn>
                <a:cxn ang="0">
                  <a:pos x="141" y="101"/>
                </a:cxn>
                <a:cxn ang="0">
                  <a:pos x="140" y="104"/>
                </a:cxn>
                <a:cxn ang="0">
                  <a:pos x="133" y="107"/>
                </a:cxn>
                <a:cxn ang="0">
                  <a:pos x="128" y="101"/>
                </a:cxn>
                <a:cxn ang="0">
                  <a:pos x="121" y="101"/>
                </a:cxn>
                <a:cxn ang="0">
                  <a:pos x="119" y="101"/>
                </a:cxn>
                <a:cxn ang="0">
                  <a:pos x="119" y="109"/>
                </a:cxn>
                <a:cxn ang="0">
                  <a:pos x="121" y="118"/>
                </a:cxn>
                <a:cxn ang="0">
                  <a:pos x="121" y="123"/>
                </a:cxn>
                <a:cxn ang="0">
                  <a:pos x="119" y="125"/>
                </a:cxn>
                <a:cxn ang="0">
                  <a:pos x="119" y="135"/>
                </a:cxn>
                <a:cxn ang="0">
                  <a:pos x="83" y="251"/>
                </a:cxn>
              </a:cxnLst>
              <a:rect l="0" t="0" r="r" b="b"/>
              <a:pathLst>
                <a:path w="157" h="251">
                  <a:moveTo>
                    <a:pt x="83" y="251"/>
                  </a:moveTo>
                  <a:lnTo>
                    <a:pt x="27" y="234"/>
                  </a:lnTo>
                  <a:lnTo>
                    <a:pt x="22" y="215"/>
                  </a:lnTo>
                  <a:lnTo>
                    <a:pt x="0" y="181"/>
                  </a:lnTo>
                  <a:lnTo>
                    <a:pt x="5" y="169"/>
                  </a:lnTo>
                  <a:lnTo>
                    <a:pt x="3" y="150"/>
                  </a:lnTo>
                  <a:lnTo>
                    <a:pt x="63" y="75"/>
                  </a:lnTo>
                  <a:lnTo>
                    <a:pt x="65" y="49"/>
                  </a:lnTo>
                  <a:lnTo>
                    <a:pt x="83" y="22"/>
                  </a:lnTo>
                  <a:lnTo>
                    <a:pt x="92" y="0"/>
                  </a:lnTo>
                  <a:lnTo>
                    <a:pt x="126" y="10"/>
                  </a:lnTo>
                  <a:lnTo>
                    <a:pt x="123" y="24"/>
                  </a:lnTo>
                  <a:lnTo>
                    <a:pt x="136" y="27"/>
                  </a:lnTo>
                  <a:lnTo>
                    <a:pt x="155" y="34"/>
                  </a:lnTo>
                  <a:lnTo>
                    <a:pt x="157" y="37"/>
                  </a:lnTo>
                  <a:lnTo>
                    <a:pt x="155" y="43"/>
                  </a:lnTo>
                  <a:lnTo>
                    <a:pt x="157" y="48"/>
                  </a:lnTo>
                  <a:lnTo>
                    <a:pt x="155" y="49"/>
                  </a:lnTo>
                  <a:lnTo>
                    <a:pt x="157" y="53"/>
                  </a:lnTo>
                  <a:lnTo>
                    <a:pt x="153" y="60"/>
                  </a:lnTo>
                  <a:lnTo>
                    <a:pt x="155" y="68"/>
                  </a:lnTo>
                  <a:lnTo>
                    <a:pt x="153" y="72"/>
                  </a:lnTo>
                  <a:lnTo>
                    <a:pt x="150" y="80"/>
                  </a:lnTo>
                  <a:lnTo>
                    <a:pt x="145" y="82"/>
                  </a:lnTo>
                  <a:lnTo>
                    <a:pt x="148" y="89"/>
                  </a:lnTo>
                  <a:lnTo>
                    <a:pt x="148" y="94"/>
                  </a:lnTo>
                  <a:lnTo>
                    <a:pt x="141" y="101"/>
                  </a:lnTo>
                  <a:lnTo>
                    <a:pt x="140" y="104"/>
                  </a:lnTo>
                  <a:lnTo>
                    <a:pt x="133" y="107"/>
                  </a:lnTo>
                  <a:lnTo>
                    <a:pt x="128" y="101"/>
                  </a:lnTo>
                  <a:lnTo>
                    <a:pt x="121" y="101"/>
                  </a:lnTo>
                  <a:lnTo>
                    <a:pt x="119" y="101"/>
                  </a:lnTo>
                  <a:lnTo>
                    <a:pt x="119" y="109"/>
                  </a:lnTo>
                  <a:lnTo>
                    <a:pt x="121" y="118"/>
                  </a:lnTo>
                  <a:lnTo>
                    <a:pt x="121" y="123"/>
                  </a:lnTo>
                  <a:lnTo>
                    <a:pt x="119" y="125"/>
                  </a:lnTo>
                  <a:lnTo>
                    <a:pt x="119" y="135"/>
                  </a:lnTo>
                  <a:lnTo>
                    <a:pt x="83" y="25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98" name="Freeform 2130"/>
            <p:cNvSpPr>
              <a:spLocks/>
            </p:cNvSpPr>
            <p:nvPr/>
          </p:nvSpPr>
          <p:spPr bwMode="auto">
            <a:xfrm>
              <a:off x="1035" y="1999"/>
              <a:ext cx="75" cy="83"/>
            </a:xfrm>
            <a:custGeom>
              <a:avLst/>
              <a:gdLst/>
              <a:ahLst/>
              <a:cxnLst>
                <a:cxn ang="0">
                  <a:pos x="0" y="188"/>
                </a:cxn>
                <a:cxn ang="0">
                  <a:pos x="36" y="69"/>
                </a:cxn>
                <a:cxn ang="0">
                  <a:pos x="38" y="57"/>
                </a:cxn>
                <a:cxn ang="0">
                  <a:pos x="36" y="43"/>
                </a:cxn>
                <a:cxn ang="0">
                  <a:pos x="38" y="35"/>
                </a:cxn>
                <a:cxn ang="0">
                  <a:pos x="50" y="41"/>
                </a:cxn>
                <a:cxn ang="0">
                  <a:pos x="58" y="35"/>
                </a:cxn>
                <a:cxn ang="0">
                  <a:pos x="65" y="23"/>
                </a:cxn>
                <a:cxn ang="0">
                  <a:pos x="67" y="14"/>
                </a:cxn>
                <a:cxn ang="0">
                  <a:pos x="72" y="2"/>
                </a:cxn>
                <a:cxn ang="0">
                  <a:pos x="79" y="7"/>
                </a:cxn>
                <a:cxn ang="0">
                  <a:pos x="84" y="12"/>
                </a:cxn>
                <a:cxn ang="0">
                  <a:pos x="94" y="28"/>
                </a:cxn>
                <a:cxn ang="0">
                  <a:pos x="108" y="35"/>
                </a:cxn>
                <a:cxn ang="0">
                  <a:pos x="116" y="43"/>
                </a:cxn>
                <a:cxn ang="0">
                  <a:pos x="123" y="48"/>
                </a:cxn>
                <a:cxn ang="0">
                  <a:pos x="125" y="38"/>
                </a:cxn>
                <a:cxn ang="0">
                  <a:pos x="123" y="24"/>
                </a:cxn>
                <a:cxn ang="0">
                  <a:pos x="130" y="19"/>
                </a:cxn>
                <a:cxn ang="0">
                  <a:pos x="140" y="19"/>
                </a:cxn>
                <a:cxn ang="0">
                  <a:pos x="147" y="19"/>
                </a:cxn>
                <a:cxn ang="0">
                  <a:pos x="156" y="14"/>
                </a:cxn>
                <a:cxn ang="0">
                  <a:pos x="168" y="11"/>
                </a:cxn>
                <a:cxn ang="0">
                  <a:pos x="176" y="6"/>
                </a:cxn>
                <a:cxn ang="0">
                  <a:pos x="183" y="2"/>
                </a:cxn>
                <a:cxn ang="0">
                  <a:pos x="186" y="7"/>
                </a:cxn>
                <a:cxn ang="0">
                  <a:pos x="185" y="14"/>
                </a:cxn>
                <a:cxn ang="0">
                  <a:pos x="180" y="28"/>
                </a:cxn>
                <a:cxn ang="0">
                  <a:pos x="185" y="40"/>
                </a:cxn>
                <a:cxn ang="0">
                  <a:pos x="173" y="48"/>
                </a:cxn>
                <a:cxn ang="0">
                  <a:pos x="157" y="65"/>
                </a:cxn>
                <a:cxn ang="0">
                  <a:pos x="145" y="84"/>
                </a:cxn>
                <a:cxn ang="0">
                  <a:pos x="137" y="94"/>
                </a:cxn>
                <a:cxn ang="0">
                  <a:pos x="134" y="99"/>
                </a:cxn>
                <a:cxn ang="0">
                  <a:pos x="128" y="103"/>
                </a:cxn>
                <a:cxn ang="0">
                  <a:pos x="130" y="120"/>
                </a:cxn>
                <a:cxn ang="0">
                  <a:pos x="125" y="123"/>
                </a:cxn>
                <a:cxn ang="0">
                  <a:pos x="116" y="125"/>
                </a:cxn>
                <a:cxn ang="0">
                  <a:pos x="108" y="129"/>
                </a:cxn>
                <a:cxn ang="0">
                  <a:pos x="103" y="134"/>
                </a:cxn>
                <a:cxn ang="0">
                  <a:pos x="96" y="135"/>
                </a:cxn>
                <a:cxn ang="0">
                  <a:pos x="86" y="139"/>
                </a:cxn>
                <a:cxn ang="0">
                  <a:pos x="75" y="147"/>
                </a:cxn>
                <a:cxn ang="0">
                  <a:pos x="75" y="161"/>
                </a:cxn>
                <a:cxn ang="0">
                  <a:pos x="81" y="166"/>
                </a:cxn>
                <a:cxn ang="0">
                  <a:pos x="75" y="181"/>
                </a:cxn>
                <a:cxn ang="0">
                  <a:pos x="74" y="193"/>
                </a:cxn>
                <a:cxn ang="0">
                  <a:pos x="72" y="200"/>
                </a:cxn>
              </a:cxnLst>
              <a:rect l="0" t="0" r="r" b="b"/>
              <a:pathLst>
                <a:path w="188" h="209">
                  <a:moveTo>
                    <a:pt x="72" y="209"/>
                  </a:moveTo>
                  <a:lnTo>
                    <a:pt x="0" y="188"/>
                  </a:lnTo>
                  <a:lnTo>
                    <a:pt x="0" y="185"/>
                  </a:lnTo>
                  <a:lnTo>
                    <a:pt x="36" y="69"/>
                  </a:lnTo>
                  <a:lnTo>
                    <a:pt x="36" y="59"/>
                  </a:lnTo>
                  <a:lnTo>
                    <a:pt x="38" y="57"/>
                  </a:lnTo>
                  <a:lnTo>
                    <a:pt x="38" y="52"/>
                  </a:lnTo>
                  <a:lnTo>
                    <a:pt x="36" y="43"/>
                  </a:lnTo>
                  <a:lnTo>
                    <a:pt x="36" y="35"/>
                  </a:lnTo>
                  <a:lnTo>
                    <a:pt x="38" y="35"/>
                  </a:lnTo>
                  <a:lnTo>
                    <a:pt x="45" y="35"/>
                  </a:lnTo>
                  <a:lnTo>
                    <a:pt x="50" y="41"/>
                  </a:lnTo>
                  <a:lnTo>
                    <a:pt x="57" y="38"/>
                  </a:lnTo>
                  <a:lnTo>
                    <a:pt x="58" y="35"/>
                  </a:lnTo>
                  <a:lnTo>
                    <a:pt x="65" y="28"/>
                  </a:lnTo>
                  <a:lnTo>
                    <a:pt x="65" y="23"/>
                  </a:lnTo>
                  <a:lnTo>
                    <a:pt x="62" y="16"/>
                  </a:lnTo>
                  <a:lnTo>
                    <a:pt x="67" y="14"/>
                  </a:lnTo>
                  <a:lnTo>
                    <a:pt x="70" y="6"/>
                  </a:lnTo>
                  <a:lnTo>
                    <a:pt x="72" y="2"/>
                  </a:lnTo>
                  <a:lnTo>
                    <a:pt x="75" y="7"/>
                  </a:lnTo>
                  <a:lnTo>
                    <a:pt x="79" y="7"/>
                  </a:lnTo>
                  <a:lnTo>
                    <a:pt x="81" y="11"/>
                  </a:lnTo>
                  <a:lnTo>
                    <a:pt x="84" y="12"/>
                  </a:lnTo>
                  <a:lnTo>
                    <a:pt x="89" y="24"/>
                  </a:lnTo>
                  <a:lnTo>
                    <a:pt x="94" y="28"/>
                  </a:lnTo>
                  <a:lnTo>
                    <a:pt x="101" y="28"/>
                  </a:lnTo>
                  <a:lnTo>
                    <a:pt x="108" y="35"/>
                  </a:lnTo>
                  <a:lnTo>
                    <a:pt x="110" y="43"/>
                  </a:lnTo>
                  <a:lnTo>
                    <a:pt x="116" y="43"/>
                  </a:lnTo>
                  <a:lnTo>
                    <a:pt x="122" y="48"/>
                  </a:lnTo>
                  <a:lnTo>
                    <a:pt x="123" y="48"/>
                  </a:lnTo>
                  <a:lnTo>
                    <a:pt x="125" y="45"/>
                  </a:lnTo>
                  <a:lnTo>
                    <a:pt x="125" y="38"/>
                  </a:lnTo>
                  <a:lnTo>
                    <a:pt x="120" y="31"/>
                  </a:lnTo>
                  <a:lnTo>
                    <a:pt x="123" y="24"/>
                  </a:lnTo>
                  <a:lnTo>
                    <a:pt x="125" y="18"/>
                  </a:lnTo>
                  <a:lnTo>
                    <a:pt x="130" y="19"/>
                  </a:lnTo>
                  <a:lnTo>
                    <a:pt x="135" y="18"/>
                  </a:lnTo>
                  <a:lnTo>
                    <a:pt x="140" y="19"/>
                  </a:lnTo>
                  <a:lnTo>
                    <a:pt x="142" y="18"/>
                  </a:lnTo>
                  <a:lnTo>
                    <a:pt x="147" y="19"/>
                  </a:lnTo>
                  <a:lnTo>
                    <a:pt x="151" y="16"/>
                  </a:lnTo>
                  <a:lnTo>
                    <a:pt x="156" y="14"/>
                  </a:lnTo>
                  <a:lnTo>
                    <a:pt x="159" y="11"/>
                  </a:lnTo>
                  <a:lnTo>
                    <a:pt x="168" y="11"/>
                  </a:lnTo>
                  <a:lnTo>
                    <a:pt x="169" y="6"/>
                  </a:lnTo>
                  <a:lnTo>
                    <a:pt x="176" y="6"/>
                  </a:lnTo>
                  <a:lnTo>
                    <a:pt x="180" y="0"/>
                  </a:lnTo>
                  <a:lnTo>
                    <a:pt x="183" y="2"/>
                  </a:lnTo>
                  <a:lnTo>
                    <a:pt x="183" y="6"/>
                  </a:lnTo>
                  <a:lnTo>
                    <a:pt x="186" y="7"/>
                  </a:lnTo>
                  <a:lnTo>
                    <a:pt x="188" y="12"/>
                  </a:lnTo>
                  <a:lnTo>
                    <a:pt x="185" y="14"/>
                  </a:lnTo>
                  <a:lnTo>
                    <a:pt x="180" y="26"/>
                  </a:lnTo>
                  <a:lnTo>
                    <a:pt x="180" y="28"/>
                  </a:lnTo>
                  <a:lnTo>
                    <a:pt x="181" y="33"/>
                  </a:lnTo>
                  <a:lnTo>
                    <a:pt x="185" y="40"/>
                  </a:lnTo>
                  <a:lnTo>
                    <a:pt x="181" y="48"/>
                  </a:lnTo>
                  <a:lnTo>
                    <a:pt x="173" y="48"/>
                  </a:lnTo>
                  <a:lnTo>
                    <a:pt x="168" y="59"/>
                  </a:lnTo>
                  <a:lnTo>
                    <a:pt x="157" y="65"/>
                  </a:lnTo>
                  <a:lnTo>
                    <a:pt x="154" y="76"/>
                  </a:lnTo>
                  <a:lnTo>
                    <a:pt x="145" y="84"/>
                  </a:lnTo>
                  <a:lnTo>
                    <a:pt x="142" y="93"/>
                  </a:lnTo>
                  <a:lnTo>
                    <a:pt x="137" y="94"/>
                  </a:lnTo>
                  <a:lnTo>
                    <a:pt x="134" y="96"/>
                  </a:lnTo>
                  <a:lnTo>
                    <a:pt x="134" y="99"/>
                  </a:lnTo>
                  <a:lnTo>
                    <a:pt x="132" y="103"/>
                  </a:lnTo>
                  <a:lnTo>
                    <a:pt x="128" y="103"/>
                  </a:lnTo>
                  <a:lnTo>
                    <a:pt x="128" y="111"/>
                  </a:lnTo>
                  <a:lnTo>
                    <a:pt x="130" y="120"/>
                  </a:lnTo>
                  <a:lnTo>
                    <a:pt x="128" y="123"/>
                  </a:lnTo>
                  <a:lnTo>
                    <a:pt x="125" y="123"/>
                  </a:lnTo>
                  <a:lnTo>
                    <a:pt x="122" y="125"/>
                  </a:lnTo>
                  <a:lnTo>
                    <a:pt x="116" y="125"/>
                  </a:lnTo>
                  <a:lnTo>
                    <a:pt x="115" y="129"/>
                  </a:lnTo>
                  <a:lnTo>
                    <a:pt x="108" y="129"/>
                  </a:lnTo>
                  <a:lnTo>
                    <a:pt x="106" y="132"/>
                  </a:lnTo>
                  <a:lnTo>
                    <a:pt x="103" y="134"/>
                  </a:lnTo>
                  <a:lnTo>
                    <a:pt x="99" y="137"/>
                  </a:lnTo>
                  <a:lnTo>
                    <a:pt x="96" y="135"/>
                  </a:lnTo>
                  <a:lnTo>
                    <a:pt x="91" y="139"/>
                  </a:lnTo>
                  <a:lnTo>
                    <a:pt x="86" y="139"/>
                  </a:lnTo>
                  <a:lnTo>
                    <a:pt x="82" y="144"/>
                  </a:lnTo>
                  <a:lnTo>
                    <a:pt x="75" y="147"/>
                  </a:lnTo>
                  <a:lnTo>
                    <a:pt x="72" y="158"/>
                  </a:lnTo>
                  <a:lnTo>
                    <a:pt x="75" y="161"/>
                  </a:lnTo>
                  <a:lnTo>
                    <a:pt x="79" y="164"/>
                  </a:lnTo>
                  <a:lnTo>
                    <a:pt x="81" y="166"/>
                  </a:lnTo>
                  <a:lnTo>
                    <a:pt x="79" y="175"/>
                  </a:lnTo>
                  <a:lnTo>
                    <a:pt x="75" y="181"/>
                  </a:lnTo>
                  <a:lnTo>
                    <a:pt x="75" y="183"/>
                  </a:lnTo>
                  <a:lnTo>
                    <a:pt x="74" y="193"/>
                  </a:lnTo>
                  <a:lnTo>
                    <a:pt x="74" y="199"/>
                  </a:lnTo>
                  <a:lnTo>
                    <a:pt x="72" y="200"/>
                  </a:lnTo>
                  <a:lnTo>
                    <a:pt x="72" y="20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899" name="Freeform 2131"/>
            <p:cNvSpPr>
              <a:spLocks/>
            </p:cNvSpPr>
            <p:nvPr/>
          </p:nvSpPr>
          <p:spPr bwMode="auto">
            <a:xfrm>
              <a:off x="1064" y="2012"/>
              <a:ext cx="99" cy="62"/>
            </a:xfrm>
            <a:custGeom>
              <a:avLst/>
              <a:gdLst/>
              <a:ahLst/>
              <a:cxnLst>
                <a:cxn ang="0">
                  <a:pos x="215" y="155"/>
                </a:cxn>
                <a:cxn ang="0">
                  <a:pos x="195" y="150"/>
                </a:cxn>
                <a:cxn ang="0">
                  <a:pos x="188" y="148"/>
                </a:cxn>
                <a:cxn ang="0">
                  <a:pos x="186" y="150"/>
                </a:cxn>
                <a:cxn ang="0">
                  <a:pos x="176" y="147"/>
                </a:cxn>
                <a:cxn ang="0">
                  <a:pos x="173" y="143"/>
                </a:cxn>
                <a:cxn ang="0">
                  <a:pos x="164" y="145"/>
                </a:cxn>
                <a:cxn ang="0">
                  <a:pos x="152" y="142"/>
                </a:cxn>
                <a:cxn ang="0">
                  <a:pos x="142" y="142"/>
                </a:cxn>
                <a:cxn ang="0">
                  <a:pos x="121" y="138"/>
                </a:cxn>
                <a:cxn ang="0">
                  <a:pos x="108" y="140"/>
                </a:cxn>
                <a:cxn ang="0">
                  <a:pos x="104" y="138"/>
                </a:cxn>
                <a:cxn ang="0">
                  <a:pos x="91" y="136"/>
                </a:cxn>
                <a:cxn ang="0">
                  <a:pos x="84" y="133"/>
                </a:cxn>
                <a:cxn ang="0">
                  <a:pos x="77" y="131"/>
                </a:cxn>
                <a:cxn ang="0">
                  <a:pos x="70" y="126"/>
                </a:cxn>
                <a:cxn ang="0">
                  <a:pos x="53" y="131"/>
                </a:cxn>
                <a:cxn ang="0">
                  <a:pos x="48" y="130"/>
                </a:cxn>
                <a:cxn ang="0">
                  <a:pos x="41" y="123"/>
                </a:cxn>
                <a:cxn ang="0">
                  <a:pos x="27" y="121"/>
                </a:cxn>
                <a:cxn ang="0">
                  <a:pos x="19" y="126"/>
                </a:cxn>
                <a:cxn ang="0">
                  <a:pos x="10" y="123"/>
                </a:cxn>
                <a:cxn ang="0">
                  <a:pos x="3" y="125"/>
                </a:cxn>
                <a:cxn ang="0">
                  <a:pos x="3" y="128"/>
                </a:cxn>
                <a:cxn ang="0">
                  <a:pos x="0" y="125"/>
                </a:cxn>
                <a:cxn ang="0">
                  <a:pos x="3" y="114"/>
                </a:cxn>
                <a:cxn ang="0">
                  <a:pos x="10" y="111"/>
                </a:cxn>
                <a:cxn ang="0">
                  <a:pos x="14" y="106"/>
                </a:cxn>
                <a:cxn ang="0">
                  <a:pos x="19" y="106"/>
                </a:cxn>
                <a:cxn ang="0">
                  <a:pos x="24" y="102"/>
                </a:cxn>
                <a:cxn ang="0">
                  <a:pos x="27" y="104"/>
                </a:cxn>
                <a:cxn ang="0">
                  <a:pos x="31" y="101"/>
                </a:cxn>
                <a:cxn ang="0">
                  <a:pos x="34" y="99"/>
                </a:cxn>
                <a:cxn ang="0">
                  <a:pos x="36" y="96"/>
                </a:cxn>
                <a:cxn ang="0">
                  <a:pos x="43" y="96"/>
                </a:cxn>
                <a:cxn ang="0">
                  <a:pos x="44" y="92"/>
                </a:cxn>
                <a:cxn ang="0">
                  <a:pos x="50" y="92"/>
                </a:cxn>
                <a:cxn ang="0">
                  <a:pos x="53" y="90"/>
                </a:cxn>
                <a:cxn ang="0">
                  <a:pos x="56" y="90"/>
                </a:cxn>
                <a:cxn ang="0">
                  <a:pos x="58" y="87"/>
                </a:cxn>
                <a:cxn ang="0">
                  <a:pos x="56" y="78"/>
                </a:cxn>
                <a:cxn ang="0">
                  <a:pos x="56" y="70"/>
                </a:cxn>
                <a:cxn ang="0">
                  <a:pos x="60" y="70"/>
                </a:cxn>
                <a:cxn ang="0">
                  <a:pos x="62" y="66"/>
                </a:cxn>
                <a:cxn ang="0">
                  <a:pos x="62" y="63"/>
                </a:cxn>
                <a:cxn ang="0">
                  <a:pos x="65" y="61"/>
                </a:cxn>
                <a:cxn ang="0">
                  <a:pos x="70" y="60"/>
                </a:cxn>
                <a:cxn ang="0">
                  <a:pos x="73" y="51"/>
                </a:cxn>
                <a:cxn ang="0">
                  <a:pos x="82" y="43"/>
                </a:cxn>
                <a:cxn ang="0">
                  <a:pos x="85" y="32"/>
                </a:cxn>
                <a:cxn ang="0">
                  <a:pos x="96" y="26"/>
                </a:cxn>
                <a:cxn ang="0">
                  <a:pos x="101" y="15"/>
                </a:cxn>
                <a:cxn ang="0">
                  <a:pos x="109" y="15"/>
                </a:cxn>
                <a:cxn ang="0">
                  <a:pos x="113" y="7"/>
                </a:cxn>
                <a:cxn ang="0">
                  <a:pos x="109" y="0"/>
                </a:cxn>
                <a:cxn ang="0">
                  <a:pos x="232" y="34"/>
                </a:cxn>
                <a:cxn ang="0">
                  <a:pos x="248" y="39"/>
                </a:cxn>
                <a:cxn ang="0">
                  <a:pos x="236" y="84"/>
                </a:cxn>
                <a:cxn ang="0">
                  <a:pos x="237" y="84"/>
                </a:cxn>
                <a:cxn ang="0">
                  <a:pos x="215" y="155"/>
                </a:cxn>
              </a:cxnLst>
              <a:rect l="0" t="0" r="r" b="b"/>
              <a:pathLst>
                <a:path w="248" h="155">
                  <a:moveTo>
                    <a:pt x="215" y="155"/>
                  </a:moveTo>
                  <a:lnTo>
                    <a:pt x="195" y="150"/>
                  </a:lnTo>
                  <a:lnTo>
                    <a:pt x="188" y="148"/>
                  </a:lnTo>
                  <a:lnTo>
                    <a:pt x="186" y="150"/>
                  </a:lnTo>
                  <a:lnTo>
                    <a:pt x="176" y="147"/>
                  </a:lnTo>
                  <a:lnTo>
                    <a:pt x="173" y="143"/>
                  </a:lnTo>
                  <a:lnTo>
                    <a:pt x="164" y="145"/>
                  </a:lnTo>
                  <a:lnTo>
                    <a:pt x="152" y="142"/>
                  </a:lnTo>
                  <a:lnTo>
                    <a:pt x="142" y="142"/>
                  </a:lnTo>
                  <a:lnTo>
                    <a:pt x="121" y="138"/>
                  </a:lnTo>
                  <a:lnTo>
                    <a:pt x="108" y="140"/>
                  </a:lnTo>
                  <a:lnTo>
                    <a:pt x="104" y="138"/>
                  </a:lnTo>
                  <a:lnTo>
                    <a:pt x="91" y="136"/>
                  </a:lnTo>
                  <a:lnTo>
                    <a:pt x="84" y="133"/>
                  </a:lnTo>
                  <a:lnTo>
                    <a:pt x="77" y="131"/>
                  </a:lnTo>
                  <a:lnTo>
                    <a:pt x="70" y="126"/>
                  </a:lnTo>
                  <a:lnTo>
                    <a:pt x="53" y="131"/>
                  </a:lnTo>
                  <a:lnTo>
                    <a:pt x="48" y="130"/>
                  </a:lnTo>
                  <a:lnTo>
                    <a:pt x="41" y="123"/>
                  </a:lnTo>
                  <a:lnTo>
                    <a:pt x="27" y="121"/>
                  </a:lnTo>
                  <a:lnTo>
                    <a:pt x="19" y="126"/>
                  </a:lnTo>
                  <a:lnTo>
                    <a:pt x="10" y="123"/>
                  </a:lnTo>
                  <a:lnTo>
                    <a:pt x="3" y="125"/>
                  </a:lnTo>
                  <a:lnTo>
                    <a:pt x="3" y="128"/>
                  </a:lnTo>
                  <a:lnTo>
                    <a:pt x="0" y="125"/>
                  </a:lnTo>
                  <a:lnTo>
                    <a:pt x="3" y="114"/>
                  </a:lnTo>
                  <a:lnTo>
                    <a:pt x="10" y="111"/>
                  </a:lnTo>
                  <a:lnTo>
                    <a:pt x="14" y="106"/>
                  </a:lnTo>
                  <a:lnTo>
                    <a:pt x="19" y="106"/>
                  </a:lnTo>
                  <a:lnTo>
                    <a:pt x="24" y="102"/>
                  </a:lnTo>
                  <a:lnTo>
                    <a:pt x="27" y="104"/>
                  </a:lnTo>
                  <a:lnTo>
                    <a:pt x="31" y="101"/>
                  </a:lnTo>
                  <a:lnTo>
                    <a:pt x="34" y="99"/>
                  </a:lnTo>
                  <a:lnTo>
                    <a:pt x="36" y="96"/>
                  </a:lnTo>
                  <a:lnTo>
                    <a:pt x="43" y="96"/>
                  </a:lnTo>
                  <a:lnTo>
                    <a:pt x="44" y="92"/>
                  </a:lnTo>
                  <a:lnTo>
                    <a:pt x="50" y="92"/>
                  </a:lnTo>
                  <a:lnTo>
                    <a:pt x="53" y="90"/>
                  </a:lnTo>
                  <a:lnTo>
                    <a:pt x="56" y="90"/>
                  </a:lnTo>
                  <a:lnTo>
                    <a:pt x="58" y="87"/>
                  </a:lnTo>
                  <a:lnTo>
                    <a:pt x="56" y="78"/>
                  </a:lnTo>
                  <a:lnTo>
                    <a:pt x="56" y="70"/>
                  </a:lnTo>
                  <a:lnTo>
                    <a:pt x="60" y="70"/>
                  </a:lnTo>
                  <a:lnTo>
                    <a:pt x="62" y="66"/>
                  </a:lnTo>
                  <a:lnTo>
                    <a:pt x="62" y="63"/>
                  </a:lnTo>
                  <a:lnTo>
                    <a:pt x="65" y="61"/>
                  </a:lnTo>
                  <a:lnTo>
                    <a:pt x="70" y="60"/>
                  </a:lnTo>
                  <a:lnTo>
                    <a:pt x="73" y="51"/>
                  </a:lnTo>
                  <a:lnTo>
                    <a:pt x="82" y="43"/>
                  </a:lnTo>
                  <a:lnTo>
                    <a:pt x="85" y="32"/>
                  </a:lnTo>
                  <a:lnTo>
                    <a:pt x="96" y="26"/>
                  </a:lnTo>
                  <a:lnTo>
                    <a:pt x="101" y="15"/>
                  </a:lnTo>
                  <a:lnTo>
                    <a:pt x="109" y="15"/>
                  </a:lnTo>
                  <a:lnTo>
                    <a:pt x="113" y="7"/>
                  </a:lnTo>
                  <a:lnTo>
                    <a:pt x="109" y="0"/>
                  </a:lnTo>
                  <a:lnTo>
                    <a:pt x="232" y="34"/>
                  </a:lnTo>
                  <a:lnTo>
                    <a:pt x="248" y="39"/>
                  </a:lnTo>
                  <a:lnTo>
                    <a:pt x="236" y="84"/>
                  </a:lnTo>
                  <a:lnTo>
                    <a:pt x="237" y="84"/>
                  </a:lnTo>
                  <a:lnTo>
                    <a:pt x="215" y="15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00" name="Freeform 2132"/>
            <p:cNvSpPr>
              <a:spLocks/>
            </p:cNvSpPr>
            <p:nvPr/>
          </p:nvSpPr>
          <p:spPr bwMode="auto">
            <a:xfrm>
              <a:off x="1150" y="2027"/>
              <a:ext cx="76" cy="111"/>
            </a:xfrm>
            <a:custGeom>
              <a:avLst/>
              <a:gdLst/>
              <a:ahLst/>
              <a:cxnLst>
                <a:cxn ang="0">
                  <a:pos x="113" y="270"/>
                </a:cxn>
                <a:cxn ang="0">
                  <a:pos x="118" y="267"/>
                </a:cxn>
                <a:cxn ang="0">
                  <a:pos x="123" y="248"/>
                </a:cxn>
                <a:cxn ang="0">
                  <a:pos x="125" y="243"/>
                </a:cxn>
                <a:cxn ang="0">
                  <a:pos x="125" y="238"/>
                </a:cxn>
                <a:cxn ang="0">
                  <a:pos x="123" y="234"/>
                </a:cxn>
                <a:cxn ang="0">
                  <a:pos x="121" y="231"/>
                </a:cxn>
                <a:cxn ang="0">
                  <a:pos x="121" y="229"/>
                </a:cxn>
                <a:cxn ang="0">
                  <a:pos x="121" y="226"/>
                </a:cxn>
                <a:cxn ang="0">
                  <a:pos x="120" y="224"/>
                </a:cxn>
                <a:cxn ang="0">
                  <a:pos x="118" y="215"/>
                </a:cxn>
                <a:cxn ang="0">
                  <a:pos x="116" y="212"/>
                </a:cxn>
                <a:cxn ang="0">
                  <a:pos x="116" y="207"/>
                </a:cxn>
                <a:cxn ang="0">
                  <a:pos x="115" y="205"/>
                </a:cxn>
                <a:cxn ang="0">
                  <a:pos x="104" y="202"/>
                </a:cxn>
                <a:cxn ang="0">
                  <a:pos x="103" y="198"/>
                </a:cxn>
                <a:cxn ang="0">
                  <a:pos x="99" y="195"/>
                </a:cxn>
                <a:cxn ang="0">
                  <a:pos x="98" y="191"/>
                </a:cxn>
                <a:cxn ang="0">
                  <a:pos x="96" y="186"/>
                </a:cxn>
                <a:cxn ang="0">
                  <a:pos x="94" y="185"/>
                </a:cxn>
                <a:cxn ang="0">
                  <a:pos x="92" y="181"/>
                </a:cxn>
                <a:cxn ang="0">
                  <a:pos x="91" y="176"/>
                </a:cxn>
                <a:cxn ang="0">
                  <a:pos x="86" y="173"/>
                </a:cxn>
                <a:cxn ang="0">
                  <a:pos x="84" y="169"/>
                </a:cxn>
                <a:cxn ang="0">
                  <a:pos x="79" y="166"/>
                </a:cxn>
                <a:cxn ang="0">
                  <a:pos x="75" y="162"/>
                </a:cxn>
                <a:cxn ang="0">
                  <a:pos x="75" y="161"/>
                </a:cxn>
                <a:cxn ang="0">
                  <a:pos x="67" y="157"/>
                </a:cxn>
                <a:cxn ang="0">
                  <a:pos x="60" y="159"/>
                </a:cxn>
                <a:cxn ang="0">
                  <a:pos x="57" y="161"/>
                </a:cxn>
                <a:cxn ang="0">
                  <a:pos x="51" y="164"/>
                </a:cxn>
                <a:cxn ang="0">
                  <a:pos x="48" y="166"/>
                </a:cxn>
                <a:cxn ang="0">
                  <a:pos x="45" y="171"/>
                </a:cxn>
                <a:cxn ang="0">
                  <a:pos x="41" y="173"/>
                </a:cxn>
                <a:cxn ang="0">
                  <a:pos x="38" y="168"/>
                </a:cxn>
                <a:cxn ang="0">
                  <a:pos x="36" y="166"/>
                </a:cxn>
                <a:cxn ang="0">
                  <a:pos x="31" y="162"/>
                </a:cxn>
                <a:cxn ang="0">
                  <a:pos x="28" y="156"/>
                </a:cxn>
                <a:cxn ang="0">
                  <a:pos x="33" y="125"/>
                </a:cxn>
                <a:cxn ang="0">
                  <a:pos x="22" y="45"/>
                </a:cxn>
                <a:cxn ang="0">
                  <a:pos x="33" y="0"/>
                </a:cxn>
                <a:cxn ang="0">
                  <a:pos x="130" y="277"/>
                </a:cxn>
                <a:cxn ang="0">
                  <a:pos x="128" y="277"/>
                </a:cxn>
              </a:cxnLst>
              <a:rect l="0" t="0" r="r" b="b"/>
              <a:pathLst>
                <a:path w="191" h="277">
                  <a:moveTo>
                    <a:pt x="113" y="273"/>
                  </a:moveTo>
                  <a:lnTo>
                    <a:pt x="113" y="270"/>
                  </a:lnTo>
                  <a:lnTo>
                    <a:pt x="115" y="270"/>
                  </a:lnTo>
                  <a:lnTo>
                    <a:pt x="118" y="267"/>
                  </a:lnTo>
                  <a:lnTo>
                    <a:pt x="120" y="267"/>
                  </a:lnTo>
                  <a:lnTo>
                    <a:pt x="123" y="248"/>
                  </a:lnTo>
                  <a:lnTo>
                    <a:pt x="125" y="248"/>
                  </a:lnTo>
                  <a:lnTo>
                    <a:pt x="125" y="243"/>
                  </a:lnTo>
                  <a:lnTo>
                    <a:pt x="125" y="243"/>
                  </a:lnTo>
                  <a:lnTo>
                    <a:pt x="125" y="238"/>
                  </a:lnTo>
                  <a:lnTo>
                    <a:pt x="123" y="236"/>
                  </a:lnTo>
                  <a:lnTo>
                    <a:pt x="123" y="234"/>
                  </a:lnTo>
                  <a:lnTo>
                    <a:pt x="121" y="232"/>
                  </a:lnTo>
                  <a:lnTo>
                    <a:pt x="121" y="231"/>
                  </a:lnTo>
                  <a:lnTo>
                    <a:pt x="120" y="231"/>
                  </a:lnTo>
                  <a:lnTo>
                    <a:pt x="121" y="229"/>
                  </a:lnTo>
                  <a:lnTo>
                    <a:pt x="120" y="229"/>
                  </a:lnTo>
                  <a:lnTo>
                    <a:pt x="121" y="226"/>
                  </a:lnTo>
                  <a:lnTo>
                    <a:pt x="120" y="226"/>
                  </a:lnTo>
                  <a:lnTo>
                    <a:pt x="120" y="224"/>
                  </a:lnTo>
                  <a:lnTo>
                    <a:pt x="118" y="224"/>
                  </a:lnTo>
                  <a:lnTo>
                    <a:pt x="118" y="215"/>
                  </a:lnTo>
                  <a:lnTo>
                    <a:pt x="116" y="215"/>
                  </a:lnTo>
                  <a:lnTo>
                    <a:pt x="116" y="212"/>
                  </a:lnTo>
                  <a:lnTo>
                    <a:pt x="115" y="212"/>
                  </a:lnTo>
                  <a:lnTo>
                    <a:pt x="116" y="207"/>
                  </a:lnTo>
                  <a:lnTo>
                    <a:pt x="113" y="207"/>
                  </a:lnTo>
                  <a:lnTo>
                    <a:pt x="115" y="205"/>
                  </a:lnTo>
                  <a:lnTo>
                    <a:pt x="104" y="203"/>
                  </a:lnTo>
                  <a:lnTo>
                    <a:pt x="104" y="202"/>
                  </a:lnTo>
                  <a:lnTo>
                    <a:pt x="101" y="200"/>
                  </a:lnTo>
                  <a:lnTo>
                    <a:pt x="103" y="198"/>
                  </a:lnTo>
                  <a:lnTo>
                    <a:pt x="99" y="197"/>
                  </a:lnTo>
                  <a:lnTo>
                    <a:pt x="99" y="195"/>
                  </a:lnTo>
                  <a:lnTo>
                    <a:pt x="98" y="193"/>
                  </a:lnTo>
                  <a:lnTo>
                    <a:pt x="98" y="191"/>
                  </a:lnTo>
                  <a:lnTo>
                    <a:pt x="96" y="190"/>
                  </a:lnTo>
                  <a:lnTo>
                    <a:pt x="96" y="186"/>
                  </a:lnTo>
                  <a:lnTo>
                    <a:pt x="94" y="186"/>
                  </a:lnTo>
                  <a:lnTo>
                    <a:pt x="94" y="185"/>
                  </a:lnTo>
                  <a:lnTo>
                    <a:pt x="92" y="183"/>
                  </a:lnTo>
                  <a:lnTo>
                    <a:pt x="92" y="181"/>
                  </a:lnTo>
                  <a:lnTo>
                    <a:pt x="91" y="181"/>
                  </a:lnTo>
                  <a:lnTo>
                    <a:pt x="91" y="176"/>
                  </a:lnTo>
                  <a:lnTo>
                    <a:pt x="86" y="174"/>
                  </a:lnTo>
                  <a:lnTo>
                    <a:pt x="86" y="173"/>
                  </a:lnTo>
                  <a:lnTo>
                    <a:pt x="82" y="171"/>
                  </a:lnTo>
                  <a:lnTo>
                    <a:pt x="84" y="169"/>
                  </a:lnTo>
                  <a:lnTo>
                    <a:pt x="79" y="168"/>
                  </a:lnTo>
                  <a:lnTo>
                    <a:pt x="79" y="166"/>
                  </a:lnTo>
                  <a:lnTo>
                    <a:pt x="75" y="164"/>
                  </a:lnTo>
                  <a:lnTo>
                    <a:pt x="75" y="162"/>
                  </a:lnTo>
                  <a:lnTo>
                    <a:pt x="75" y="162"/>
                  </a:lnTo>
                  <a:lnTo>
                    <a:pt x="75" y="161"/>
                  </a:lnTo>
                  <a:lnTo>
                    <a:pt x="65" y="159"/>
                  </a:lnTo>
                  <a:lnTo>
                    <a:pt x="67" y="157"/>
                  </a:lnTo>
                  <a:lnTo>
                    <a:pt x="62" y="157"/>
                  </a:lnTo>
                  <a:lnTo>
                    <a:pt x="60" y="159"/>
                  </a:lnTo>
                  <a:lnTo>
                    <a:pt x="58" y="157"/>
                  </a:lnTo>
                  <a:lnTo>
                    <a:pt x="57" y="161"/>
                  </a:lnTo>
                  <a:lnTo>
                    <a:pt x="53" y="161"/>
                  </a:lnTo>
                  <a:lnTo>
                    <a:pt x="51" y="164"/>
                  </a:lnTo>
                  <a:lnTo>
                    <a:pt x="50" y="162"/>
                  </a:lnTo>
                  <a:lnTo>
                    <a:pt x="48" y="166"/>
                  </a:lnTo>
                  <a:lnTo>
                    <a:pt x="46" y="166"/>
                  </a:lnTo>
                  <a:lnTo>
                    <a:pt x="45" y="171"/>
                  </a:lnTo>
                  <a:lnTo>
                    <a:pt x="43" y="171"/>
                  </a:lnTo>
                  <a:lnTo>
                    <a:pt x="41" y="173"/>
                  </a:lnTo>
                  <a:lnTo>
                    <a:pt x="38" y="171"/>
                  </a:lnTo>
                  <a:lnTo>
                    <a:pt x="38" y="168"/>
                  </a:lnTo>
                  <a:lnTo>
                    <a:pt x="36" y="168"/>
                  </a:lnTo>
                  <a:lnTo>
                    <a:pt x="36" y="166"/>
                  </a:lnTo>
                  <a:lnTo>
                    <a:pt x="31" y="164"/>
                  </a:lnTo>
                  <a:lnTo>
                    <a:pt x="31" y="162"/>
                  </a:lnTo>
                  <a:lnTo>
                    <a:pt x="26" y="161"/>
                  </a:lnTo>
                  <a:lnTo>
                    <a:pt x="28" y="156"/>
                  </a:lnTo>
                  <a:lnTo>
                    <a:pt x="26" y="156"/>
                  </a:lnTo>
                  <a:lnTo>
                    <a:pt x="33" y="125"/>
                  </a:lnTo>
                  <a:lnTo>
                    <a:pt x="0" y="116"/>
                  </a:lnTo>
                  <a:lnTo>
                    <a:pt x="22" y="45"/>
                  </a:lnTo>
                  <a:lnTo>
                    <a:pt x="21" y="45"/>
                  </a:lnTo>
                  <a:lnTo>
                    <a:pt x="33" y="0"/>
                  </a:lnTo>
                  <a:lnTo>
                    <a:pt x="191" y="41"/>
                  </a:lnTo>
                  <a:lnTo>
                    <a:pt x="130" y="277"/>
                  </a:lnTo>
                  <a:lnTo>
                    <a:pt x="128" y="275"/>
                  </a:lnTo>
                  <a:lnTo>
                    <a:pt x="128" y="277"/>
                  </a:lnTo>
                  <a:lnTo>
                    <a:pt x="113" y="27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01" name="Freeform 2133"/>
            <p:cNvSpPr>
              <a:spLocks/>
            </p:cNvSpPr>
            <p:nvPr/>
          </p:nvSpPr>
          <p:spPr bwMode="auto">
            <a:xfrm>
              <a:off x="1061" y="2060"/>
              <a:ext cx="86" cy="46"/>
            </a:xfrm>
            <a:custGeom>
              <a:avLst/>
              <a:gdLst/>
              <a:ahLst/>
              <a:cxnLst>
                <a:cxn ang="0">
                  <a:pos x="0" y="75"/>
                </a:cxn>
                <a:cxn ang="0">
                  <a:pos x="7" y="65"/>
                </a:cxn>
                <a:cxn ang="0">
                  <a:pos x="7" y="55"/>
                </a:cxn>
                <a:cxn ang="0">
                  <a:pos x="9" y="45"/>
                </a:cxn>
                <a:cxn ang="0">
                  <a:pos x="10" y="29"/>
                </a:cxn>
                <a:cxn ang="0">
                  <a:pos x="14" y="21"/>
                </a:cxn>
                <a:cxn ang="0">
                  <a:pos x="14" y="10"/>
                </a:cxn>
                <a:cxn ang="0">
                  <a:pos x="10" y="4"/>
                </a:cxn>
                <a:cxn ang="0">
                  <a:pos x="26" y="5"/>
                </a:cxn>
                <a:cxn ang="0">
                  <a:pos x="48" y="2"/>
                </a:cxn>
                <a:cxn ang="0">
                  <a:pos x="60" y="10"/>
                </a:cxn>
                <a:cxn ang="0">
                  <a:pos x="84" y="10"/>
                </a:cxn>
                <a:cxn ang="0">
                  <a:pos x="98" y="15"/>
                </a:cxn>
                <a:cxn ang="0">
                  <a:pos x="115" y="19"/>
                </a:cxn>
                <a:cxn ang="0">
                  <a:pos x="149" y="21"/>
                </a:cxn>
                <a:cxn ang="0">
                  <a:pos x="171" y="24"/>
                </a:cxn>
                <a:cxn ang="0">
                  <a:pos x="183" y="26"/>
                </a:cxn>
                <a:cxn ang="0">
                  <a:pos x="195" y="27"/>
                </a:cxn>
                <a:cxn ang="0">
                  <a:pos x="203" y="36"/>
                </a:cxn>
                <a:cxn ang="0">
                  <a:pos x="203" y="48"/>
                </a:cxn>
                <a:cxn ang="0">
                  <a:pos x="214" y="56"/>
                </a:cxn>
                <a:cxn ang="0">
                  <a:pos x="212" y="58"/>
                </a:cxn>
                <a:cxn ang="0">
                  <a:pos x="212" y="62"/>
                </a:cxn>
                <a:cxn ang="0">
                  <a:pos x="203" y="72"/>
                </a:cxn>
                <a:cxn ang="0">
                  <a:pos x="200" y="74"/>
                </a:cxn>
                <a:cxn ang="0">
                  <a:pos x="197" y="79"/>
                </a:cxn>
                <a:cxn ang="0">
                  <a:pos x="195" y="82"/>
                </a:cxn>
                <a:cxn ang="0">
                  <a:pos x="193" y="84"/>
                </a:cxn>
                <a:cxn ang="0">
                  <a:pos x="191" y="84"/>
                </a:cxn>
                <a:cxn ang="0">
                  <a:pos x="188" y="84"/>
                </a:cxn>
                <a:cxn ang="0">
                  <a:pos x="174" y="89"/>
                </a:cxn>
                <a:cxn ang="0">
                  <a:pos x="171" y="92"/>
                </a:cxn>
                <a:cxn ang="0">
                  <a:pos x="168" y="94"/>
                </a:cxn>
                <a:cxn ang="0">
                  <a:pos x="166" y="97"/>
                </a:cxn>
                <a:cxn ang="0">
                  <a:pos x="164" y="99"/>
                </a:cxn>
                <a:cxn ang="0">
                  <a:pos x="151" y="104"/>
                </a:cxn>
                <a:cxn ang="0">
                  <a:pos x="144" y="111"/>
                </a:cxn>
                <a:cxn ang="0">
                  <a:pos x="108" y="103"/>
                </a:cxn>
                <a:cxn ang="0">
                  <a:pos x="111" y="104"/>
                </a:cxn>
                <a:cxn ang="0">
                  <a:pos x="108" y="108"/>
                </a:cxn>
                <a:cxn ang="0">
                  <a:pos x="108" y="115"/>
                </a:cxn>
              </a:cxnLst>
              <a:rect l="0" t="0" r="r" b="b"/>
              <a:pathLst>
                <a:path w="214" h="115">
                  <a:moveTo>
                    <a:pt x="0" y="84"/>
                  </a:moveTo>
                  <a:lnTo>
                    <a:pt x="0" y="75"/>
                  </a:lnTo>
                  <a:lnTo>
                    <a:pt x="4" y="68"/>
                  </a:lnTo>
                  <a:lnTo>
                    <a:pt x="7" y="65"/>
                  </a:lnTo>
                  <a:lnTo>
                    <a:pt x="9" y="63"/>
                  </a:lnTo>
                  <a:lnTo>
                    <a:pt x="7" y="55"/>
                  </a:lnTo>
                  <a:lnTo>
                    <a:pt x="7" y="46"/>
                  </a:lnTo>
                  <a:lnTo>
                    <a:pt x="9" y="45"/>
                  </a:lnTo>
                  <a:lnTo>
                    <a:pt x="9" y="39"/>
                  </a:lnTo>
                  <a:lnTo>
                    <a:pt x="10" y="29"/>
                  </a:lnTo>
                  <a:lnTo>
                    <a:pt x="10" y="27"/>
                  </a:lnTo>
                  <a:lnTo>
                    <a:pt x="14" y="21"/>
                  </a:lnTo>
                  <a:lnTo>
                    <a:pt x="16" y="12"/>
                  </a:lnTo>
                  <a:lnTo>
                    <a:pt x="14" y="10"/>
                  </a:lnTo>
                  <a:lnTo>
                    <a:pt x="10" y="7"/>
                  </a:lnTo>
                  <a:lnTo>
                    <a:pt x="10" y="4"/>
                  </a:lnTo>
                  <a:lnTo>
                    <a:pt x="17" y="2"/>
                  </a:lnTo>
                  <a:lnTo>
                    <a:pt x="26" y="5"/>
                  </a:lnTo>
                  <a:lnTo>
                    <a:pt x="34" y="0"/>
                  </a:lnTo>
                  <a:lnTo>
                    <a:pt x="48" y="2"/>
                  </a:lnTo>
                  <a:lnTo>
                    <a:pt x="55" y="9"/>
                  </a:lnTo>
                  <a:lnTo>
                    <a:pt x="60" y="10"/>
                  </a:lnTo>
                  <a:lnTo>
                    <a:pt x="77" y="5"/>
                  </a:lnTo>
                  <a:lnTo>
                    <a:pt x="84" y="10"/>
                  </a:lnTo>
                  <a:lnTo>
                    <a:pt x="91" y="12"/>
                  </a:lnTo>
                  <a:lnTo>
                    <a:pt x="98" y="15"/>
                  </a:lnTo>
                  <a:lnTo>
                    <a:pt x="111" y="17"/>
                  </a:lnTo>
                  <a:lnTo>
                    <a:pt x="115" y="19"/>
                  </a:lnTo>
                  <a:lnTo>
                    <a:pt x="128" y="17"/>
                  </a:lnTo>
                  <a:lnTo>
                    <a:pt x="149" y="21"/>
                  </a:lnTo>
                  <a:lnTo>
                    <a:pt x="159" y="21"/>
                  </a:lnTo>
                  <a:lnTo>
                    <a:pt x="171" y="24"/>
                  </a:lnTo>
                  <a:lnTo>
                    <a:pt x="180" y="22"/>
                  </a:lnTo>
                  <a:lnTo>
                    <a:pt x="183" y="26"/>
                  </a:lnTo>
                  <a:lnTo>
                    <a:pt x="193" y="29"/>
                  </a:lnTo>
                  <a:lnTo>
                    <a:pt x="195" y="27"/>
                  </a:lnTo>
                  <a:lnTo>
                    <a:pt x="202" y="29"/>
                  </a:lnTo>
                  <a:lnTo>
                    <a:pt x="203" y="36"/>
                  </a:lnTo>
                  <a:lnTo>
                    <a:pt x="202" y="43"/>
                  </a:lnTo>
                  <a:lnTo>
                    <a:pt x="203" y="48"/>
                  </a:lnTo>
                  <a:lnTo>
                    <a:pt x="210" y="51"/>
                  </a:lnTo>
                  <a:lnTo>
                    <a:pt x="214" y="56"/>
                  </a:lnTo>
                  <a:lnTo>
                    <a:pt x="214" y="58"/>
                  </a:lnTo>
                  <a:lnTo>
                    <a:pt x="212" y="58"/>
                  </a:lnTo>
                  <a:lnTo>
                    <a:pt x="210" y="60"/>
                  </a:lnTo>
                  <a:lnTo>
                    <a:pt x="212" y="62"/>
                  </a:lnTo>
                  <a:lnTo>
                    <a:pt x="209" y="72"/>
                  </a:lnTo>
                  <a:lnTo>
                    <a:pt x="203" y="72"/>
                  </a:lnTo>
                  <a:lnTo>
                    <a:pt x="202" y="74"/>
                  </a:lnTo>
                  <a:lnTo>
                    <a:pt x="200" y="74"/>
                  </a:lnTo>
                  <a:lnTo>
                    <a:pt x="198" y="75"/>
                  </a:lnTo>
                  <a:lnTo>
                    <a:pt x="197" y="79"/>
                  </a:lnTo>
                  <a:lnTo>
                    <a:pt x="195" y="79"/>
                  </a:lnTo>
                  <a:lnTo>
                    <a:pt x="195" y="82"/>
                  </a:lnTo>
                  <a:lnTo>
                    <a:pt x="193" y="82"/>
                  </a:lnTo>
                  <a:lnTo>
                    <a:pt x="193" y="84"/>
                  </a:lnTo>
                  <a:lnTo>
                    <a:pt x="191" y="82"/>
                  </a:lnTo>
                  <a:lnTo>
                    <a:pt x="191" y="84"/>
                  </a:lnTo>
                  <a:lnTo>
                    <a:pt x="188" y="84"/>
                  </a:lnTo>
                  <a:lnTo>
                    <a:pt x="188" y="84"/>
                  </a:lnTo>
                  <a:lnTo>
                    <a:pt x="176" y="82"/>
                  </a:lnTo>
                  <a:lnTo>
                    <a:pt x="174" y="89"/>
                  </a:lnTo>
                  <a:lnTo>
                    <a:pt x="173" y="89"/>
                  </a:lnTo>
                  <a:lnTo>
                    <a:pt x="171" y="92"/>
                  </a:lnTo>
                  <a:lnTo>
                    <a:pt x="169" y="91"/>
                  </a:lnTo>
                  <a:lnTo>
                    <a:pt x="168" y="94"/>
                  </a:lnTo>
                  <a:lnTo>
                    <a:pt x="168" y="94"/>
                  </a:lnTo>
                  <a:lnTo>
                    <a:pt x="166" y="97"/>
                  </a:lnTo>
                  <a:lnTo>
                    <a:pt x="164" y="97"/>
                  </a:lnTo>
                  <a:lnTo>
                    <a:pt x="164" y="99"/>
                  </a:lnTo>
                  <a:lnTo>
                    <a:pt x="156" y="97"/>
                  </a:lnTo>
                  <a:lnTo>
                    <a:pt x="151" y="104"/>
                  </a:lnTo>
                  <a:lnTo>
                    <a:pt x="145" y="109"/>
                  </a:lnTo>
                  <a:lnTo>
                    <a:pt x="144" y="111"/>
                  </a:lnTo>
                  <a:lnTo>
                    <a:pt x="108" y="101"/>
                  </a:lnTo>
                  <a:lnTo>
                    <a:pt x="108" y="103"/>
                  </a:lnTo>
                  <a:lnTo>
                    <a:pt x="111" y="103"/>
                  </a:lnTo>
                  <a:lnTo>
                    <a:pt x="111" y="104"/>
                  </a:lnTo>
                  <a:lnTo>
                    <a:pt x="110" y="104"/>
                  </a:lnTo>
                  <a:lnTo>
                    <a:pt x="108" y="108"/>
                  </a:lnTo>
                  <a:lnTo>
                    <a:pt x="106" y="113"/>
                  </a:lnTo>
                  <a:lnTo>
                    <a:pt x="108" y="115"/>
                  </a:lnTo>
                  <a:lnTo>
                    <a:pt x="0" y="8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02" name="Freeform 2134"/>
            <p:cNvSpPr>
              <a:spLocks/>
            </p:cNvSpPr>
            <p:nvPr/>
          </p:nvSpPr>
          <p:spPr bwMode="auto">
            <a:xfrm>
              <a:off x="1136" y="2072"/>
              <a:ext cx="64" cy="65"/>
            </a:xfrm>
            <a:custGeom>
              <a:avLst/>
              <a:gdLst/>
              <a:ahLst/>
              <a:cxnLst>
                <a:cxn ang="0">
                  <a:pos x="29" y="150"/>
                </a:cxn>
                <a:cxn ang="0">
                  <a:pos x="26" y="145"/>
                </a:cxn>
                <a:cxn ang="0">
                  <a:pos x="23" y="138"/>
                </a:cxn>
                <a:cxn ang="0">
                  <a:pos x="23" y="133"/>
                </a:cxn>
                <a:cxn ang="0">
                  <a:pos x="17" y="132"/>
                </a:cxn>
                <a:cxn ang="0">
                  <a:pos x="17" y="123"/>
                </a:cxn>
                <a:cxn ang="0">
                  <a:pos x="14" y="120"/>
                </a:cxn>
                <a:cxn ang="0">
                  <a:pos x="11" y="113"/>
                </a:cxn>
                <a:cxn ang="0">
                  <a:pos x="7" y="109"/>
                </a:cxn>
                <a:cxn ang="0">
                  <a:pos x="5" y="99"/>
                </a:cxn>
                <a:cxn ang="0">
                  <a:pos x="0" y="91"/>
                </a:cxn>
                <a:cxn ang="0">
                  <a:pos x="4" y="82"/>
                </a:cxn>
                <a:cxn ang="0">
                  <a:pos x="5" y="79"/>
                </a:cxn>
                <a:cxn ang="0">
                  <a:pos x="7" y="72"/>
                </a:cxn>
                <a:cxn ang="0">
                  <a:pos x="12" y="68"/>
                </a:cxn>
                <a:cxn ang="0">
                  <a:pos x="16" y="63"/>
                </a:cxn>
                <a:cxn ang="0">
                  <a:pos x="11" y="60"/>
                </a:cxn>
                <a:cxn ang="0">
                  <a:pos x="12" y="46"/>
                </a:cxn>
                <a:cxn ang="0">
                  <a:pos x="17" y="43"/>
                </a:cxn>
                <a:cxn ang="0">
                  <a:pos x="24" y="31"/>
                </a:cxn>
                <a:cxn ang="0">
                  <a:pos x="28" y="27"/>
                </a:cxn>
                <a:cxn ang="0">
                  <a:pos x="16" y="14"/>
                </a:cxn>
                <a:cxn ang="0">
                  <a:pos x="36" y="5"/>
                </a:cxn>
                <a:cxn ang="0">
                  <a:pos x="64" y="45"/>
                </a:cxn>
                <a:cxn ang="0">
                  <a:pos x="67" y="53"/>
                </a:cxn>
                <a:cxn ang="0">
                  <a:pos x="74" y="57"/>
                </a:cxn>
                <a:cxn ang="0">
                  <a:pos x="79" y="60"/>
                </a:cxn>
                <a:cxn ang="0">
                  <a:pos x="84" y="55"/>
                </a:cxn>
                <a:cxn ang="0">
                  <a:pos x="89" y="50"/>
                </a:cxn>
                <a:cxn ang="0">
                  <a:pos x="96" y="48"/>
                </a:cxn>
                <a:cxn ang="0">
                  <a:pos x="101" y="48"/>
                </a:cxn>
                <a:cxn ang="0">
                  <a:pos x="111" y="51"/>
                </a:cxn>
                <a:cxn ang="0">
                  <a:pos x="115" y="57"/>
                </a:cxn>
                <a:cxn ang="0">
                  <a:pos x="122" y="62"/>
                </a:cxn>
                <a:cxn ang="0">
                  <a:pos x="127" y="70"/>
                </a:cxn>
                <a:cxn ang="0">
                  <a:pos x="130" y="74"/>
                </a:cxn>
                <a:cxn ang="0">
                  <a:pos x="132" y="79"/>
                </a:cxn>
                <a:cxn ang="0">
                  <a:pos x="135" y="84"/>
                </a:cxn>
                <a:cxn ang="0">
                  <a:pos x="137" y="89"/>
                </a:cxn>
                <a:cxn ang="0">
                  <a:pos x="151" y="94"/>
                </a:cxn>
                <a:cxn ang="0">
                  <a:pos x="151" y="101"/>
                </a:cxn>
                <a:cxn ang="0">
                  <a:pos x="154" y="104"/>
                </a:cxn>
                <a:cxn ang="0">
                  <a:pos x="156" y="115"/>
                </a:cxn>
                <a:cxn ang="0">
                  <a:pos x="157" y="118"/>
                </a:cxn>
                <a:cxn ang="0">
                  <a:pos x="157" y="121"/>
                </a:cxn>
                <a:cxn ang="0">
                  <a:pos x="161" y="127"/>
                </a:cxn>
                <a:cxn ang="0">
                  <a:pos x="161" y="137"/>
                </a:cxn>
                <a:cxn ang="0">
                  <a:pos x="154" y="156"/>
                </a:cxn>
                <a:cxn ang="0">
                  <a:pos x="149" y="162"/>
                </a:cxn>
                <a:cxn ang="0">
                  <a:pos x="87" y="149"/>
                </a:cxn>
                <a:cxn ang="0">
                  <a:pos x="74" y="142"/>
                </a:cxn>
                <a:cxn ang="0">
                  <a:pos x="62" y="130"/>
                </a:cxn>
                <a:cxn ang="0">
                  <a:pos x="50" y="142"/>
                </a:cxn>
              </a:cxnLst>
              <a:rect l="0" t="0" r="r" b="b"/>
              <a:pathLst>
                <a:path w="161" h="162">
                  <a:moveTo>
                    <a:pt x="40" y="147"/>
                  </a:moveTo>
                  <a:lnTo>
                    <a:pt x="29" y="150"/>
                  </a:lnTo>
                  <a:lnTo>
                    <a:pt x="29" y="150"/>
                  </a:lnTo>
                  <a:lnTo>
                    <a:pt x="29" y="147"/>
                  </a:lnTo>
                  <a:lnTo>
                    <a:pt x="26" y="147"/>
                  </a:lnTo>
                  <a:lnTo>
                    <a:pt x="26" y="145"/>
                  </a:lnTo>
                  <a:lnTo>
                    <a:pt x="24" y="145"/>
                  </a:lnTo>
                  <a:lnTo>
                    <a:pt x="24" y="140"/>
                  </a:lnTo>
                  <a:lnTo>
                    <a:pt x="23" y="138"/>
                  </a:lnTo>
                  <a:lnTo>
                    <a:pt x="23" y="137"/>
                  </a:lnTo>
                  <a:lnTo>
                    <a:pt x="21" y="137"/>
                  </a:lnTo>
                  <a:lnTo>
                    <a:pt x="23" y="133"/>
                  </a:lnTo>
                  <a:lnTo>
                    <a:pt x="19" y="133"/>
                  </a:lnTo>
                  <a:lnTo>
                    <a:pt x="21" y="132"/>
                  </a:lnTo>
                  <a:lnTo>
                    <a:pt x="17" y="132"/>
                  </a:lnTo>
                  <a:lnTo>
                    <a:pt x="19" y="127"/>
                  </a:lnTo>
                  <a:lnTo>
                    <a:pt x="16" y="127"/>
                  </a:lnTo>
                  <a:lnTo>
                    <a:pt x="17" y="123"/>
                  </a:lnTo>
                  <a:lnTo>
                    <a:pt x="16" y="123"/>
                  </a:lnTo>
                  <a:lnTo>
                    <a:pt x="16" y="121"/>
                  </a:lnTo>
                  <a:lnTo>
                    <a:pt x="14" y="120"/>
                  </a:lnTo>
                  <a:lnTo>
                    <a:pt x="14" y="118"/>
                  </a:lnTo>
                  <a:lnTo>
                    <a:pt x="12" y="118"/>
                  </a:lnTo>
                  <a:lnTo>
                    <a:pt x="11" y="113"/>
                  </a:lnTo>
                  <a:lnTo>
                    <a:pt x="9" y="111"/>
                  </a:lnTo>
                  <a:lnTo>
                    <a:pt x="9" y="109"/>
                  </a:lnTo>
                  <a:lnTo>
                    <a:pt x="7" y="109"/>
                  </a:lnTo>
                  <a:lnTo>
                    <a:pt x="7" y="106"/>
                  </a:lnTo>
                  <a:lnTo>
                    <a:pt x="5" y="106"/>
                  </a:lnTo>
                  <a:lnTo>
                    <a:pt x="5" y="99"/>
                  </a:lnTo>
                  <a:lnTo>
                    <a:pt x="0" y="97"/>
                  </a:lnTo>
                  <a:lnTo>
                    <a:pt x="2" y="92"/>
                  </a:lnTo>
                  <a:lnTo>
                    <a:pt x="0" y="91"/>
                  </a:lnTo>
                  <a:lnTo>
                    <a:pt x="2" y="89"/>
                  </a:lnTo>
                  <a:lnTo>
                    <a:pt x="4" y="89"/>
                  </a:lnTo>
                  <a:lnTo>
                    <a:pt x="4" y="82"/>
                  </a:lnTo>
                  <a:lnTo>
                    <a:pt x="5" y="82"/>
                  </a:lnTo>
                  <a:lnTo>
                    <a:pt x="7" y="79"/>
                  </a:lnTo>
                  <a:lnTo>
                    <a:pt x="5" y="79"/>
                  </a:lnTo>
                  <a:lnTo>
                    <a:pt x="7" y="75"/>
                  </a:lnTo>
                  <a:lnTo>
                    <a:pt x="5" y="75"/>
                  </a:lnTo>
                  <a:lnTo>
                    <a:pt x="7" y="72"/>
                  </a:lnTo>
                  <a:lnTo>
                    <a:pt x="7" y="72"/>
                  </a:lnTo>
                  <a:lnTo>
                    <a:pt x="11" y="68"/>
                  </a:lnTo>
                  <a:lnTo>
                    <a:pt x="12" y="68"/>
                  </a:lnTo>
                  <a:lnTo>
                    <a:pt x="12" y="65"/>
                  </a:lnTo>
                  <a:lnTo>
                    <a:pt x="14" y="67"/>
                  </a:lnTo>
                  <a:lnTo>
                    <a:pt x="16" y="63"/>
                  </a:lnTo>
                  <a:lnTo>
                    <a:pt x="12" y="62"/>
                  </a:lnTo>
                  <a:lnTo>
                    <a:pt x="14" y="60"/>
                  </a:lnTo>
                  <a:lnTo>
                    <a:pt x="11" y="60"/>
                  </a:lnTo>
                  <a:lnTo>
                    <a:pt x="14" y="50"/>
                  </a:lnTo>
                  <a:lnTo>
                    <a:pt x="11" y="50"/>
                  </a:lnTo>
                  <a:lnTo>
                    <a:pt x="12" y="46"/>
                  </a:lnTo>
                  <a:lnTo>
                    <a:pt x="14" y="45"/>
                  </a:lnTo>
                  <a:lnTo>
                    <a:pt x="16" y="45"/>
                  </a:lnTo>
                  <a:lnTo>
                    <a:pt x="17" y="43"/>
                  </a:lnTo>
                  <a:lnTo>
                    <a:pt x="23" y="43"/>
                  </a:lnTo>
                  <a:lnTo>
                    <a:pt x="26" y="33"/>
                  </a:lnTo>
                  <a:lnTo>
                    <a:pt x="24" y="31"/>
                  </a:lnTo>
                  <a:lnTo>
                    <a:pt x="26" y="29"/>
                  </a:lnTo>
                  <a:lnTo>
                    <a:pt x="28" y="29"/>
                  </a:lnTo>
                  <a:lnTo>
                    <a:pt x="28" y="27"/>
                  </a:lnTo>
                  <a:lnTo>
                    <a:pt x="24" y="22"/>
                  </a:lnTo>
                  <a:lnTo>
                    <a:pt x="17" y="19"/>
                  </a:lnTo>
                  <a:lnTo>
                    <a:pt x="16" y="14"/>
                  </a:lnTo>
                  <a:lnTo>
                    <a:pt x="17" y="7"/>
                  </a:lnTo>
                  <a:lnTo>
                    <a:pt x="16" y="0"/>
                  </a:lnTo>
                  <a:lnTo>
                    <a:pt x="36" y="5"/>
                  </a:lnTo>
                  <a:lnTo>
                    <a:pt x="69" y="14"/>
                  </a:lnTo>
                  <a:lnTo>
                    <a:pt x="62" y="45"/>
                  </a:lnTo>
                  <a:lnTo>
                    <a:pt x="64" y="45"/>
                  </a:lnTo>
                  <a:lnTo>
                    <a:pt x="62" y="50"/>
                  </a:lnTo>
                  <a:lnTo>
                    <a:pt x="67" y="51"/>
                  </a:lnTo>
                  <a:lnTo>
                    <a:pt x="67" y="53"/>
                  </a:lnTo>
                  <a:lnTo>
                    <a:pt x="72" y="55"/>
                  </a:lnTo>
                  <a:lnTo>
                    <a:pt x="72" y="57"/>
                  </a:lnTo>
                  <a:lnTo>
                    <a:pt x="74" y="57"/>
                  </a:lnTo>
                  <a:lnTo>
                    <a:pt x="74" y="60"/>
                  </a:lnTo>
                  <a:lnTo>
                    <a:pt x="77" y="62"/>
                  </a:lnTo>
                  <a:lnTo>
                    <a:pt x="79" y="60"/>
                  </a:lnTo>
                  <a:lnTo>
                    <a:pt x="81" y="60"/>
                  </a:lnTo>
                  <a:lnTo>
                    <a:pt x="82" y="55"/>
                  </a:lnTo>
                  <a:lnTo>
                    <a:pt x="84" y="55"/>
                  </a:lnTo>
                  <a:lnTo>
                    <a:pt x="86" y="51"/>
                  </a:lnTo>
                  <a:lnTo>
                    <a:pt x="87" y="53"/>
                  </a:lnTo>
                  <a:lnTo>
                    <a:pt x="89" y="50"/>
                  </a:lnTo>
                  <a:lnTo>
                    <a:pt x="93" y="50"/>
                  </a:lnTo>
                  <a:lnTo>
                    <a:pt x="94" y="46"/>
                  </a:lnTo>
                  <a:lnTo>
                    <a:pt x="96" y="48"/>
                  </a:lnTo>
                  <a:lnTo>
                    <a:pt x="98" y="46"/>
                  </a:lnTo>
                  <a:lnTo>
                    <a:pt x="103" y="46"/>
                  </a:lnTo>
                  <a:lnTo>
                    <a:pt x="101" y="48"/>
                  </a:lnTo>
                  <a:lnTo>
                    <a:pt x="111" y="50"/>
                  </a:lnTo>
                  <a:lnTo>
                    <a:pt x="111" y="51"/>
                  </a:lnTo>
                  <a:lnTo>
                    <a:pt x="111" y="51"/>
                  </a:lnTo>
                  <a:lnTo>
                    <a:pt x="111" y="53"/>
                  </a:lnTo>
                  <a:lnTo>
                    <a:pt x="115" y="55"/>
                  </a:lnTo>
                  <a:lnTo>
                    <a:pt x="115" y="57"/>
                  </a:lnTo>
                  <a:lnTo>
                    <a:pt x="120" y="58"/>
                  </a:lnTo>
                  <a:lnTo>
                    <a:pt x="118" y="60"/>
                  </a:lnTo>
                  <a:lnTo>
                    <a:pt x="122" y="62"/>
                  </a:lnTo>
                  <a:lnTo>
                    <a:pt x="122" y="63"/>
                  </a:lnTo>
                  <a:lnTo>
                    <a:pt x="127" y="65"/>
                  </a:lnTo>
                  <a:lnTo>
                    <a:pt x="127" y="70"/>
                  </a:lnTo>
                  <a:lnTo>
                    <a:pt x="128" y="70"/>
                  </a:lnTo>
                  <a:lnTo>
                    <a:pt x="128" y="72"/>
                  </a:lnTo>
                  <a:lnTo>
                    <a:pt x="130" y="74"/>
                  </a:lnTo>
                  <a:lnTo>
                    <a:pt x="130" y="75"/>
                  </a:lnTo>
                  <a:lnTo>
                    <a:pt x="132" y="75"/>
                  </a:lnTo>
                  <a:lnTo>
                    <a:pt x="132" y="79"/>
                  </a:lnTo>
                  <a:lnTo>
                    <a:pt x="134" y="80"/>
                  </a:lnTo>
                  <a:lnTo>
                    <a:pt x="134" y="82"/>
                  </a:lnTo>
                  <a:lnTo>
                    <a:pt x="135" y="84"/>
                  </a:lnTo>
                  <a:lnTo>
                    <a:pt x="135" y="86"/>
                  </a:lnTo>
                  <a:lnTo>
                    <a:pt x="139" y="87"/>
                  </a:lnTo>
                  <a:lnTo>
                    <a:pt x="137" y="89"/>
                  </a:lnTo>
                  <a:lnTo>
                    <a:pt x="140" y="91"/>
                  </a:lnTo>
                  <a:lnTo>
                    <a:pt x="140" y="92"/>
                  </a:lnTo>
                  <a:lnTo>
                    <a:pt x="151" y="94"/>
                  </a:lnTo>
                  <a:lnTo>
                    <a:pt x="149" y="96"/>
                  </a:lnTo>
                  <a:lnTo>
                    <a:pt x="152" y="96"/>
                  </a:lnTo>
                  <a:lnTo>
                    <a:pt x="151" y="101"/>
                  </a:lnTo>
                  <a:lnTo>
                    <a:pt x="152" y="101"/>
                  </a:lnTo>
                  <a:lnTo>
                    <a:pt x="152" y="104"/>
                  </a:lnTo>
                  <a:lnTo>
                    <a:pt x="154" y="104"/>
                  </a:lnTo>
                  <a:lnTo>
                    <a:pt x="154" y="113"/>
                  </a:lnTo>
                  <a:lnTo>
                    <a:pt x="156" y="113"/>
                  </a:lnTo>
                  <a:lnTo>
                    <a:pt x="156" y="115"/>
                  </a:lnTo>
                  <a:lnTo>
                    <a:pt x="157" y="115"/>
                  </a:lnTo>
                  <a:lnTo>
                    <a:pt x="156" y="118"/>
                  </a:lnTo>
                  <a:lnTo>
                    <a:pt x="157" y="118"/>
                  </a:lnTo>
                  <a:lnTo>
                    <a:pt x="156" y="120"/>
                  </a:lnTo>
                  <a:lnTo>
                    <a:pt x="157" y="120"/>
                  </a:lnTo>
                  <a:lnTo>
                    <a:pt x="157" y="121"/>
                  </a:lnTo>
                  <a:lnTo>
                    <a:pt x="159" y="123"/>
                  </a:lnTo>
                  <a:lnTo>
                    <a:pt x="159" y="125"/>
                  </a:lnTo>
                  <a:lnTo>
                    <a:pt x="161" y="127"/>
                  </a:lnTo>
                  <a:lnTo>
                    <a:pt x="161" y="132"/>
                  </a:lnTo>
                  <a:lnTo>
                    <a:pt x="161" y="132"/>
                  </a:lnTo>
                  <a:lnTo>
                    <a:pt x="161" y="137"/>
                  </a:lnTo>
                  <a:lnTo>
                    <a:pt x="159" y="137"/>
                  </a:lnTo>
                  <a:lnTo>
                    <a:pt x="156" y="156"/>
                  </a:lnTo>
                  <a:lnTo>
                    <a:pt x="154" y="156"/>
                  </a:lnTo>
                  <a:lnTo>
                    <a:pt x="151" y="159"/>
                  </a:lnTo>
                  <a:lnTo>
                    <a:pt x="149" y="159"/>
                  </a:lnTo>
                  <a:lnTo>
                    <a:pt x="149" y="162"/>
                  </a:lnTo>
                  <a:lnTo>
                    <a:pt x="110" y="152"/>
                  </a:lnTo>
                  <a:lnTo>
                    <a:pt x="110" y="154"/>
                  </a:lnTo>
                  <a:lnTo>
                    <a:pt x="87" y="149"/>
                  </a:lnTo>
                  <a:lnTo>
                    <a:pt x="82" y="150"/>
                  </a:lnTo>
                  <a:lnTo>
                    <a:pt x="79" y="145"/>
                  </a:lnTo>
                  <a:lnTo>
                    <a:pt x="74" y="142"/>
                  </a:lnTo>
                  <a:lnTo>
                    <a:pt x="69" y="142"/>
                  </a:lnTo>
                  <a:lnTo>
                    <a:pt x="65" y="130"/>
                  </a:lnTo>
                  <a:lnTo>
                    <a:pt x="62" y="130"/>
                  </a:lnTo>
                  <a:lnTo>
                    <a:pt x="60" y="132"/>
                  </a:lnTo>
                  <a:lnTo>
                    <a:pt x="55" y="132"/>
                  </a:lnTo>
                  <a:lnTo>
                    <a:pt x="50" y="142"/>
                  </a:lnTo>
                  <a:lnTo>
                    <a:pt x="40" y="14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03" name="Freeform 2135"/>
            <p:cNvSpPr>
              <a:spLocks/>
            </p:cNvSpPr>
            <p:nvPr/>
          </p:nvSpPr>
          <p:spPr bwMode="auto">
            <a:xfrm>
              <a:off x="1102" y="2092"/>
              <a:ext cx="45" cy="53"/>
            </a:xfrm>
            <a:custGeom>
              <a:avLst/>
              <a:gdLst/>
              <a:ahLst/>
              <a:cxnLst>
                <a:cxn ang="0">
                  <a:pos x="7" y="107"/>
                </a:cxn>
                <a:cxn ang="0">
                  <a:pos x="19" y="85"/>
                </a:cxn>
                <a:cxn ang="0">
                  <a:pos x="0" y="80"/>
                </a:cxn>
                <a:cxn ang="0">
                  <a:pos x="7" y="65"/>
                </a:cxn>
                <a:cxn ang="0">
                  <a:pos x="12" y="58"/>
                </a:cxn>
                <a:cxn ang="0">
                  <a:pos x="10" y="46"/>
                </a:cxn>
                <a:cxn ang="0">
                  <a:pos x="7" y="36"/>
                </a:cxn>
                <a:cxn ang="0">
                  <a:pos x="9" y="25"/>
                </a:cxn>
                <a:cxn ang="0">
                  <a:pos x="7" y="24"/>
                </a:cxn>
                <a:cxn ang="0">
                  <a:pos x="44" y="30"/>
                </a:cxn>
                <a:cxn ang="0">
                  <a:pos x="63" y="20"/>
                </a:cxn>
                <a:cxn ang="0">
                  <a:pos x="67" y="15"/>
                </a:cxn>
                <a:cxn ang="0">
                  <a:pos x="70" y="13"/>
                </a:cxn>
                <a:cxn ang="0">
                  <a:pos x="75" y="3"/>
                </a:cxn>
                <a:cxn ang="0">
                  <a:pos x="90" y="5"/>
                </a:cxn>
                <a:cxn ang="0">
                  <a:pos x="92" y="3"/>
                </a:cxn>
                <a:cxn ang="0">
                  <a:pos x="96" y="0"/>
                </a:cxn>
                <a:cxn ang="0">
                  <a:pos x="99" y="10"/>
                </a:cxn>
                <a:cxn ang="0">
                  <a:pos x="99" y="17"/>
                </a:cxn>
                <a:cxn ang="0">
                  <a:pos x="96" y="18"/>
                </a:cxn>
                <a:cxn ang="0">
                  <a:pos x="90" y="25"/>
                </a:cxn>
                <a:cxn ang="0">
                  <a:pos x="92" y="29"/>
                </a:cxn>
                <a:cxn ang="0">
                  <a:pos x="89" y="39"/>
                </a:cxn>
                <a:cxn ang="0">
                  <a:pos x="87" y="42"/>
                </a:cxn>
                <a:cxn ang="0">
                  <a:pos x="90" y="56"/>
                </a:cxn>
                <a:cxn ang="0">
                  <a:pos x="94" y="59"/>
                </a:cxn>
                <a:cxn ang="0">
                  <a:pos x="97" y="68"/>
                </a:cxn>
                <a:cxn ang="0">
                  <a:pos x="101" y="71"/>
                </a:cxn>
                <a:cxn ang="0">
                  <a:pos x="101" y="77"/>
                </a:cxn>
                <a:cxn ang="0">
                  <a:pos x="106" y="82"/>
                </a:cxn>
                <a:cxn ang="0">
                  <a:pos x="106" y="87"/>
                </a:cxn>
                <a:cxn ang="0">
                  <a:pos x="109" y="90"/>
                </a:cxn>
                <a:cxn ang="0">
                  <a:pos x="111" y="97"/>
                </a:cxn>
                <a:cxn ang="0">
                  <a:pos x="114" y="100"/>
                </a:cxn>
                <a:cxn ang="0">
                  <a:pos x="111" y="106"/>
                </a:cxn>
                <a:cxn ang="0">
                  <a:pos x="104" y="106"/>
                </a:cxn>
                <a:cxn ang="0">
                  <a:pos x="101" y="111"/>
                </a:cxn>
                <a:cxn ang="0">
                  <a:pos x="92" y="107"/>
                </a:cxn>
                <a:cxn ang="0">
                  <a:pos x="87" y="107"/>
                </a:cxn>
                <a:cxn ang="0">
                  <a:pos x="75" y="116"/>
                </a:cxn>
                <a:cxn ang="0">
                  <a:pos x="65" y="131"/>
                </a:cxn>
                <a:cxn ang="0">
                  <a:pos x="51" y="133"/>
                </a:cxn>
                <a:cxn ang="0">
                  <a:pos x="36" y="129"/>
                </a:cxn>
              </a:cxnLst>
              <a:rect l="0" t="0" r="r" b="b"/>
              <a:pathLst>
                <a:path w="114" h="133">
                  <a:moveTo>
                    <a:pt x="36" y="129"/>
                  </a:moveTo>
                  <a:lnTo>
                    <a:pt x="2" y="119"/>
                  </a:lnTo>
                  <a:lnTo>
                    <a:pt x="7" y="107"/>
                  </a:lnTo>
                  <a:lnTo>
                    <a:pt x="10" y="100"/>
                  </a:lnTo>
                  <a:lnTo>
                    <a:pt x="14" y="90"/>
                  </a:lnTo>
                  <a:lnTo>
                    <a:pt x="19" y="85"/>
                  </a:lnTo>
                  <a:lnTo>
                    <a:pt x="7" y="82"/>
                  </a:lnTo>
                  <a:lnTo>
                    <a:pt x="3" y="82"/>
                  </a:lnTo>
                  <a:lnTo>
                    <a:pt x="0" y="80"/>
                  </a:lnTo>
                  <a:lnTo>
                    <a:pt x="0" y="77"/>
                  </a:lnTo>
                  <a:lnTo>
                    <a:pt x="5" y="70"/>
                  </a:lnTo>
                  <a:lnTo>
                    <a:pt x="7" y="65"/>
                  </a:lnTo>
                  <a:lnTo>
                    <a:pt x="9" y="63"/>
                  </a:lnTo>
                  <a:lnTo>
                    <a:pt x="7" y="59"/>
                  </a:lnTo>
                  <a:lnTo>
                    <a:pt x="12" y="58"/>
                  </a:lnTo>
                  <a:lnTo>
                    <a:pt x="15" y="54"/>
                  </a:lnTo>
                  <a:lnTo>
                    <a:pt x="14" y="49"/>
                  </a:lnTo>
                  <a:lnTo>
                    <a:pt x="10" y="46"/>
                  </a:lnTo>
                  <a:lnTo>
                    <a:pt x="9" y="42"/>
                  </a:lnTo>
                  <a:lnTo>
                    <a:pt x="10" y="39"/>
                  </a:lnTo>
                  <a:lnTo>
                    <a:pt x="7" y="36"/>
                  </a:lnTo>
                  <a:lnTo>
                    <a:pt x="5" y="34"/>
                  </a:lnTo>
                  <a:lnTo>
                    <a:pt x="7" y="29"/>
                  </a:lnTo>
                  <a:lnTo>
                    <a:pt x="9" y="25"/>
                  </a:lnTo>
                  <a:lnTo>
                    <a:pt x="10" y="25"/>
                  </a:lnTo>
                  <a:lnTo>
                    <a:pt x="10" y="24"/>
                  </a:lnTo>
                  <a:lnTo>
                    <a:pt x="7" y="24"/>
                  </a:lnTo>
                  <a:lnTo>
                    <a:pt x="7" y="22"/>
                  </a:lnTo>
                  <a:lnTo>
                    <a:pt x="43" y="32"/>
                  </a:lnTo>
                  <a:lnTo>
                    <a:pt x="44" y="30"/>
                  </a:lnTo>
                  <a:lnTo>
                    <a:pt x="50" y="25"/>
                  </a:lnTo>
                  <a:lnTo>
                    <a:pt x="55" y="18"/>
                  </a:lnTo>
                  <a:lnTo>
                    <a:pt x="63" y="20"/>
                  </a:lnTo>
                  <a:lnTo>
                    <a:pt x="63" y="18"/>
                  </a:lnTo>
                  <a:lnTo>
                    <a:pt x="65" y="18"/>
                  </a:lnTo>
                  <a:lnTo>
                    <a:pt x="67" y="15"/>
                  </a:lnTo>
                  <a:lnTo>
                    <a:pt x="67" y="15"/>
                  </a:lnTo>
                  <a:lnTo>
                    <a:pt x="68" y="12"/>
                  </a:lnTo>
                  <a:lnTo>
                    <a:pt x="70" y="13"/>
                  </a:lnTo>
                  <a:lnTo>
                    <a:pt x="72" y="10"/>
                  </a:lnTo>
                  <a:lnTo>
                    <a:pt x="73" y="10"/>
                  </a:lnTo>
                  <a:lnTo>
                    <a:pt x="75" y="3"/>
                  </a:lnTo>
                  <a:lnTo>
                    <a:pt x="87" y="5"/>
                  </a:lnTo>
                  <a:lnTo>
                    <a:pt x="87" y="5"/>
                  </a:lnTo>
                  <a:lnTo>
                    <a:pt x="90" y="5"/>
                  </a:lnTo>
                  <a:lnTo>
                    <a:pt x="90" y="3"/>
                  </a:lnTo>
                  <a:lnTo>
                    <a:pt x="92" y="5"/>
                  </a:lnTo>
                  <a:lnTo>
                    <a:pt x="92" y="3"/>
                  </a:lnTo>
                  <a:lnTo>
                    <a:pt x="94" y="3"/>
                  </a:lnTo>
                  <a:lnTo>
                    <a:pt x="94" y="0"/>
                  </a:lnTo>
                  <a:lnTo>
                    <a:pt x="96" y="0"/>
                  </a:lnTo>
                  <a:lnTo>
                    <a:pt x="99" y="0"/>
                  </a:lnTo>
                  <a:lnTo>
                    <a:pt x="96" y="10"/>
                  </a:lnTo>
                  <a:lnTo>
                    <a:pt x="99" y="10"/>
                  </a:lnTo>
                  <a:lnTo>
                    <a:pt x="97" y="12"/>
                  </a:lnTo>
                  <a:lnTo>
                    <a:pt x="101" y="13"/>
                  </a:lnTo>
                  <a:lnTo>
                    <a:pt x="99" y="17"/>
                  </a:lnTo>
                  <a:lnTo>
                    <a:pt x="97" y="15"/>
                  </a:lnTo>
                  <a:lnTo>
                    <a:pt x="97" y="18"/>
                  </a:lnTo>
                  <a:lnTo>
                    <a:pt x="96" y="18"/>
                  </a:lnTo>
                  <a:lnTo>
                    <a:pt x="92" y="22"/>
                  </a:lnTo>
                  <a:lnTo>
                    <a:pt x="92" y="22"/>
                  </a:lnTo>
                  <a:lnTo>
                    <a:pt x="90" y="25"/>
                  </a:lnTo>
                  <a:lnTo>
                    <a:pt x="92" y="25"/>
                  </a:lnTo>
                  <a:lnTo>
                    <a:pt x="90" y="29"/>
                  </a:lnTo>
                  <a:lnTo>
                    <a:pt x="92" y="29"/>
                  </a:lnTo>
                  <a:lnTo>
                    <a:pt x="90" y="32"/>
                  </a:lnTo>
                  <a:lnTo>
                    <a:pt x="89" y="32"/>
                  </a:lnTo>
                  <a:lnTo>
                    <a:pt x="89" y="39"/>
                  </a:lnTo>
                  <a:lnTo>
                    <a:pt x="87" y="39"/>
                  </a:lnTo>
                  <a:lnTo>
                    <a:pt x="85" y="41"/>
                  </a:lnTo>
                  <a:lnTo>
                    <a:pt x="87" y="42"/>
                  </a:lnTo>
                  <a:lnTo>
                    <a:pt x="85" y="47"/>
                  </a:lnTo>
                  <a:lnTo>
                    <a:pt x="90" y="49"/>
                  </a:lnTo>
                  <a:lnTo>
                    <a:pt x="90" y="56"/>
                  </a:lnTo>
                  <a:lnTo>
                    <a:pt x="92" y="56"/>
                  </a:lnTo>
                  <a:lnTo>
                    <a:pt x="92" y="59"/>
                  </a:lnTo>
                  <a:lnTo>
                    <a:pt x="94" y="59"/>
                  </a:lnTo>
                  <a:lnTo>
                    <a:pt x="94" y="61"/>
                  </a:lnTo>
                  <a:lnTo>
                    <a:pt x="96" y="63"/>
                  </a:lnTo>
                  <a:lnTo>
                    <a:pt x="97" y="68"/>
                  </a:lnTo>
                  <a:lnTo>
                    <a:pt x="99" y="68"/>
                  </a:lnTo>
                  <a:lnTo>
                    <a:pt x="99" y="70"/>
                  </a:lnTo>
                  <a:lnTo>
                    <a:pt x="101" y="71"/>
                  </a:lnTo>
                  <a:lnTo>
                    <a:pt x="101" y="73"/>
                  </a:lnTo>
                  <a:lnTo>
                    <a:pt x="102" y="73"/>
                  </a:lnTo>
                  <a:lnTo>
                    <a:pt x="101" y="77"/>
                  </a:lnTo>
                  <a:lnTo>
                    <a:pt x="104" y="77"/>
                  </a:lnTo>
                  <a:lnTo>
                    <a:pt x="102" y="82"/>
                  </a:lnTo>
                  <a:lnTo>
                    <a:pt x="106" y="82"/>
                  </a:lnTo>
                  <a:lnTo>
                    <a:pt x="104" y="83"/>
                  </a:lnTo>
                  <a:lnTo>
                    <a:pt x="108" y="83"/>
                  </a:lnTo>
                  <a:lnTo>
                    <a:pt x="106" y="87"/>
                  </a:lnTo>
                  <a:lnTo>
                    <a:pt x="108" y="87"/>
                  </a:lnTo>
                  <a:lnTo>
                    <a:pt x="108" y="88"/>
                  </a:lnTo>
                  <a:lnTo>
                    <a:pt x="109" y="90"/>
                  </a:lnTo>
                  <a:lnTo>
                    <a:pt x="109" y="95"/>
                  </a:lnTo>
                  <a:lnTo>
                    <a:pt x="111" y="95"/>
                  </a:lnTo>
                  <a:lnTo>
                    <a:pt x="111" y="97"/>
                  </a:lnTo>
                  <a:lnTo>
                    <a:pt x="114" y="97"/>
                  </a:lnTo>
                  <a:lnTo>
                    <a:pt x="114" y="100"/>
                  </a:lnTo>
                  <a:lnTo>
                    <a:pt x="114" y="100"/>
                  </a:lnTo>
                  <a:lnTo>
                    <a:pt x="114" y="104"/>
                  </a:lnTo>
                  <a:lnTo>
                    <a:pt x="113" y="102"/>
                  </a:lnTo>
                  <a:lnTo>
                    <a:pt x="111" y="106"/>
                  </a:lnTo>
                  <a:lnTo>
                    <a:pt x="106" y="106"/>
                  </a:lnTo>
                  <a:lnTo>
                    <a:pt x="106" y="106"/>
                  </a:lnTo>
                  <a:lnTo>
                    <a:pt x="104" y="106"/>
                  </a:lnTo>
                  <a:lnTo>
                    <a:pt x="102" y="111"/>
                  </a:lnTo>
                  <a:lnTo>
                    <a:pt x="102" y="109"/>
                  </a:lnTo>
                  <a:lnTo>
                    <a:pt x="101" y="111"/>
                  </a:lnTo>
                  <a:lnTo>
                    <a:pt x="97" y="111"/>
                  </a:lnTo>
                  <a:lnTo>
                    <a:pt x="99" y="109"/>
                  </a:lnTo>
                  <a:lnTo>
                    <a:pt x="92" y="107"/>
                  </a:lnTo>
                  <a:lnTo>
                    <a:pt x="92" y="109"/>
                  </a:lnTo>
                  <a:lnTo>
                    <a:pt x="85" y="109"/>
                  </a:lnTo>
                  <a:lnTo>
                    <a:pt x="87" y="107"/>
                  </a:lnTo>
                  <a:lnTo>
                    <a:pt x="84" y="106"/>
                  </a:lnTo>
                  <a:lnTo>
                    <a:pt x="80" y="112"/>
                  </a:lnTo>
                  <a:lnTo>
                    <a:pt x="75" y="116"/>
                  </a:lnTo>
                  <a:lnTo>
                    <a:pt x="75" y="119"/>
                  </a:lnTo>
                  <a:lnTo>
                    <a:pt x="70" y="128"/>
                  </a:lnTo>
                  <a:lnTo>
                    <a:pt x="65" y="131"/>
                  </a:lnTo>
                  <a:lnTo>
                    <a:pt x="55" y="131"/>
                  </a:lnTo>
                  <a:lnTo>
                    <a:pt x="55" y="133"/>
                  </a:lnTo>
                  <a:lnTo>
                    <a:pt x="51" y="133"/>
                  </a:lnTo>
                  <a:lnTo>
                    <a:pt x="43" y="131"/>
                  </a:lnTo>
                  <a:lnTo>
                    <a:pt x="38" y="128"/>
                  </a:lnTo>
                  <a:lnTo>
                    <a:pt x="36" y="12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04" name="Freeform 2136"/>
            <p:cNvSpPr>
              <a:spLocks/>
            </p:cNvSpPr>
            <p:nvPr/>
          </p:nvSpPr>
          <p:spPr bwMode="auto">
            <a:xfrm>
              <a:off x="1006" y="2066"/>
              <a:ext cx="59" cy="91"/>
            </a:xfrm>
            <a:custGeom>
              <a:avLst/>
              <a:gdLst/>
              <a:ahLst/>
              <a:cxnLst>
                <a:cxn ang="0">
                  <a:pos x="75" y="217"/>
                </a:cxn>
                <a:cxn ang="0">
                  <a:pos x="68" y="217"/>
                </a:cxn>
                <a:cxn ang="0">
                  <a:pos x="39" y="213"/>
                </a:cxn>
                <a:cxn ang="0">
                  <a:pos x="22" y="213"/>
                </a:cxn>
                <a:cxn ang="0">
                  <a:pos x="0" y="181"/>
                </a:cxn>
                <a:cxn ang="0">
                  <a:pos x="10" y="111"/>
                </a:cxn>
                <a:cxn ang="0">
                  <a:pos x="29" y="58"/>
                </a:cxn>
                <a:cxn ang="0">
                  <a:pos x="17" y="0"/>
                </a:cxn>
                <a:cxn ang="0">
                  <a:pos x="73" y="20"/>
                </a:cxn>
                <a:cxn ang="0">
                  <a:pos x="147" y="49"/>
                </a:cxn>
                <a:cxn ang="0">
                  <a:pos x="142" y="54"/>
                </a:cxn>
                <a:cxn ang="0">
                  <a:pos x="138" y="70"/>
                </a:cxn>
                <a:cxn ang="0">
                  <a:pos x="138" y="80"/>
                </a:cxn>
                <a:cxn ang="0">
                  <a:pos x="138" y="85"/>
                </a:cxn>
                <a:cxn ang="0">
                  <a:pos x="131" y="114"/>
                </a:cxn>
                <a:cxn ang="0">
                  <a:pos x="125" y="116"/>
                </a:cxn>
                <a:cxn ang="0">
                  <a:pos x="114" y="112"/>
                </a:cxn>
                <a:cxn ang="0">
                  <a:pos x="111" y="114"/>
                </a:cxn>
                <a:cxn ang="0">
                  <a:pos x="106" y="121"/>
                </a:cxn>
                <a:cxn ang="0">
                  <a:pos x="102" y="128"/>
                </a:cxn>
                <a:cxn ang="0">
                  <a:pos x="104" y="133"/>
                </a:cxn>
                <a:cxn ang="0">
                  <a:pos x="104" y="142"/>
                </a:cxn>
                <a:cxn ang="0">
                  <a:pos x="104" y="150"/>
                </a:cxn>
                <a:cxn ang="0">
                  <a:pos x="104" y="159"/>
                </a:cxn>
                <a:cxn ang="0">
                  <a:pos x="102" y="159"/>
                </a:cxn>
                <a:cxn ang="0">
                  <a:pos x="101" y="160"/>
                </a:cxn>
                <a:cxn ang="0">
                  <a:pos x="96" y="165"/>
                </a:cxn>
                <a:cxn ang="0">
                  <a:pos x="85" y="181"/>
                </a:cxn>
                <a:cxn ang="0">
                  <a:pos x="87" y="191"/>
                </a:cxn>
                <a:cxn ang="0">
                  <a:pos x="90" y="194"/>
                </a:cxn>
                <a:cxn ang="0">
                  <a:pos x="94" y="198"/>
                </a:cxn>
                <a:cxn ang="0">
                  <a:pos x="94" y="205"/>
                </a:cxn>
                <a:cxn ang="0">
                  <a:pos x="94" y="206"/>
                </a:cxn>
                <a:cxn ang="0">
                  <a:pos x="96" y="213"/>
                </a:cxn>
                <a:cxn ang="0">
                  <a:pos x="99" y="215"/>
                </a:cxn>
                <a:cxn ang="0">
                  <a:pos x="101" y="218"/>
                </a:cxn>
                <a:cxn ang="0">
                  <a:pos x="102" y="220"/>
                </a:cxn>
                <a:cxn ang="0">
                  <a:pos x="104" y="222"/>
                </a:cxn>
                <a:cxn ang="0">
                  <a:pos x="107" y="227"/>
                </a:cxn>
              </a:cxnLst>
              <a:rect l="0" t="0" r="r" b="b"/>
              <a:pathLst>
                <a:path w="147" h="227">
                  <a:moveTo>
                    <a:pt x="107" y="227"/>
                  </a:moveTo>
                  <a:lnTo>
                    <a:pt x="75" y="217"/>
                  </a:lnTo>
                  <a:lnTo>
                    <a:pt x="75" y="218"/>
                  </a:lnTo>
                  <a:lnTo>
                    <a:pt x="68" y="217"/>
                  </a:lnTo>
                  <a:lnTo>
                    <a:pt x="67" y="220"/>
                  </a:lnTo>
                  <a:lnTo>
                    <a:pt x="39" y="213"/>
                  </a:lnTo>
                  <a:lnTo>
                    <a:pt x="37" y="217"/>
                  </a:lnTo>
                  <a:lnTo>
                    <a:pt x="22" y="213"/>
                  </a:lnTo>
                  <a:lnTo>
                    <a:pt x="17" y="215"/>
                  </a:lnTo>
                  <a:lnTo>
                    <a:pt x="0" y="181"/>
                  </a:lnTo>
                  <a:lnTo>
                    <a:pt x="10" y="164"/>
                  </a:lnTo>
                  <a:lnTo>
                    <a:pt x="10" y="111"/>
                  </a:lnTo>
                  <a:lnTo>
                    <a:pt x="26" y="80"/>
                  </a:lnTo>
                  <a:lnTo>
                    <a:pt x="29" y="58"/>
                  </a:lnTo>
                  <a:lnTo>
                    <a:pt x="29" y="32"/>
                  </a:lnTo>
                  <a:lnTo>
                    <a:pt x="17" y="0"/>
                  </a:lnTo>
                  <a:lnTo>
                    <a:pt x="73" y="17"/>
                  </a:lnTo>
                  <a:lnTo>
                    <a:pt x="73" y="20"/>
                  </a:lnTo>
                  <a:lnTo>
                    <a:pt x="145" y="41"/>
                  </a:lnTo>
                  <a:lnTo>
                    <a:pt x="147" y="49"/>
                  </a:lnTo>
                  <a:lnTo>
                    <a:pt x="145" y="51"/>
                  </a:lnTo>
                  <a:lnTo>
                    <a:pt x="142" y="54"/>
                  </a:lnTo>
                  <a:lnTo>
                    <a:pt x="138" y="61"/>
                  </a:lnTo>
                  <a:lnTo>
                    <a:pt x="138" y="70"/>
                  </a:lnTo>
                  <a:lnTo>
                    <a:pt x="135" y="78"/>
                  </a:lnTo>
                  <a:lnTo>
                    <a:pt x="138" y="80"/>
                  </a:lnTo>
                  <a:lnTo>
                    <a:pt x="137" y="85"/>
                  </a:lnTo>
                  <a:lnTo>
                    <a:pt x="138" y="85"/>
                  </a:lnTo>
                  <a:lnTo>
                    <a:pt x="133" y="107"/>
                  </a:lnTo>
                  <a:lnTo>
                    <a:pt x="131" y="114"/>
                  </a:lnTo>
                  <a:lnTo>
                    <a:pt x="126" y="112"/>
                  </a:lnTo>
                  <a:lnTo>
                    <a:pt x="125" y="116"/>
                  </a:lnTo>
                  <a:lnTo>
                    <a:pt x="114" y="112"/>
                  </a:lnTo>
                  <a:lnTo>
                    <a:pt x="114" y="112"/>
                  </a:lnTo>
                  <a:lnTo>
                    <a:pt x="111" y="112"/>
                  </a:lnTo>
                  <a:lnTo>
                    <a:pt x="111" y="114"/>
                  </a:lnTo>
                  <a:lnTo>
                    <a:pt x="109" y="114"/>
                  </a:lnTo>
                  <a:lnTo>
                    <a:pt x="106" y="121"/>
                  </a:lnTo>
                  <a:lnTo>
                    <a:pt x="106" y="121"/>
                  </a:lnTo>
                  <a:lnTo>
                    <a:pt x="102" y="128"/>
                  </a:lnTo>
                  <a:lnTo>
                    <a:pt x="106" y="128"/>
                  </a:lnTo>
                  <a:lnTo>
                    <a:pt x="104" y="133"/>
                  </a:lnTo>
                  <a:lnTo>
                    <a:pt x="106" y="133"/>
                  </a:lnTo>
                  <a:lnTo>
                    <a:pt x="104" y="142"/>
                  </a:lnTo>
                  <a:lnTo>
                    <a:pt x="106" y="143"/>
                  </a:lnTo>
                  <a:lnTo>
                    <a:pt x="104" y="150"/>
                  </a:lnTo>
                  <a:lnTo>
                    <a:pt x="106" y="152"/>
                  </a:lnTo>
                  <a:lnTo>
                    <a:pt x="104" y="159"/>
                  </a:lnTo>
                  <a:lnTo>
                    <a:pt x="102" y="157"/>
                  </a:lnTo>
                  <a:lnTo>
                    <a:pt x="102" y="159"/>
                  </a:lnTo>
                  <a:lnTo>
                    <a:pt x="101" y="159"/>
                  </a:lnTo>
                  <a:lnTo>
                    <a:pt x="101" y="160"/>
                  </a:lnTo>
                  <a:lnTo>
                    <a:pt x="99" y="160"/>
                  </a:lnTo>
                  <a:lnTo>
                    <a:pt x="96" y="165"/>
                  </a:lnTo>
                  <a:lnTo>
                    <a:pt x="92" y="164"/>
                  </a:lnTo>
                  <a:lnTo>
                    <a:pt x="85" y="181"/>
                  </a:lnTo>
                  <a:lnTo>
                    <a:pt x="89" y="184"/>
                  </a:lnTo>
                  <a:lnTo>
                    <a:pt x="87" y="191"/>
                  </a:lnTo>
                  <a:lnTo>
                    <a:pt x="90" y="193"/>
                  </a:lnTo>
                  <a:lnTo>
                    <a:pt x="90" y="194"/>
                  </a:lnTo>
                  <a:lnTo>
                    <a:pt x="94" y="196"/>
                  </a:lnTo>
                  <a:lnTo>
                    <a:pt x="94" y="198"/>
                  </a:lnTo>
                  <a:lnTo>
                    <a:pt x="96" y="198"/>
                  </a:lnTo>
                  <a:lnTo>
                    <a:pt x="94" y="205"/>
                  </a:lnTo>
                  <a:lnTo>
                    <a:pt x="94" y="205"/>
                  </a:lnTo>
                  <a:lnTo>
                    <a:pt x="94" y="206"/>
                  </a:lnTo>
                  <a:lnTo>
                    <a:pt x="96" y="208"/>
                  </a:lnTo>
                  <a:lnTo>
                    <a:pt x="96" y="213"/>
                  </a:lnTo>
                  <a:lnTo>
                    <a:pt x="99" y="213"/>
                  </a:lnTo>
                  <a:lnTo>
                    <a:pt x="99" y="215"/>
                  </a:lnTo>
                  <a:lnTo>
                    <a:pt x="101" y="215"/>
                  </a:lnTo>
                  <a:lnTo>
                    <a:pt x="101" y="218"/>
                  </a:lnTo>
                  <a:lnTo>
                    <a:pt x="102" y="218"/>
                  </a:lnTo>
                  <a:lnTo>
                    <a:pt x="102" y="220"/>
                  </a:lnTo>
                  <a:lnTo>
                    <a:pt x="104" y="220"/>
                  </a:lnTo>
                  <a:lnTo>
                    <a:pt x="104" y="222"/>
                  </a:lnTo>
                  <a:lnTo>
                    <a:pt x="109" y="225"/>
                  </a:lnTo>
                  <a:lnTo>
                    <a:pt x="107" y="22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05" name="Freeform 2137"/>
            <p:cNvSpPr>
              <a:spLocks/>
            </p:cNvSpPr>
            <p:nvPr/>
          </p:nvSpPr>
          <p:spPr bwMode="auto">
            <a:xfrm>
              <a:off x="1059" y="2094"/>
              <a:ext cx="50" cy="41"/>
            </a:xfrm>
            <a:custGeom>
              <a:avLst/>
              <a:gdLst/>
              <a:ahLst/>
              <a:cxnLst>
                <a:cxn ang="0">
                  <a:pos x="113" y="102"/>
                </a:cxn>
                <a:cxn ang="0">
                  <a:pos x="97" y="99"/>
                </a:cxn>
                <a:cxn ang="0">
                  <a:pos x="99" y="94"/>
                </a:cxn>
                <a:cxn ang="0">
                  <a:pos x="84" y="89"/>
                </a:cxn>
                <a:cxn ang="0">
                  <a:pos x="84" y="94"/>
                </a:cxn>
                <a:cxn ang="0">
                  <a:pos x="10" y="73"/>
                </a:cxn>
                <a:cxn ang="0">
                  <a:pos x="19" y="42"/>
                </a:cxn>
                <a:cxn ang="0">
                  <a:pos x="0" y="37"/>
                </a:cxn>
                <a:cxn ang="0">
                  <a:pos x="5" y="15"/>
                </a:cxn>
                <a:cxn ang="0">
                  <a:pos x="4" y="15"/>
                </a:cxn>
                <a:cxn ang="0">
                  <a:pos x="5" y="10"/>
                </a:cxn>
                <a:cxn ang="0">
                  <a:pos x="2" y="8"/>
                </a:cxn>
                <a:cxn ang="0">
                  <a:pos x="5" y="0"/>
                </a:cxn>
                <a:cxn ang="0">
                  <a:pos x="113" y="31"/>
                </a:cxn>
                <a:cxn ang="0">
                  <a:pos x="116" y="34"/>
                </a:cxn>
                <a:cxn ang="0">
                  <a:pos x="115" y="37"/>
                </a:cxn>
                <a:cxn ang="0">
                  <a:pos x="116" y="41"/>
                </a:cxn>
                <a:cxn ang="0">
                  <a:pos x="120" y="44"/>
                </a:cxn>
                <a:cxn ang="0">
                  <a:pos x="121" y="49"/>
                </a:cxn>
                <a:cxn ang="0">
                  <a:pos x="118" y="53"/>
                </a:cxn>
                <a:cxn ang="0">
                  <a:pos x="113" y="54"/>
                </a:cxn>
                <a:cxn ang="0">
                  <a:pos x="115" y="58"/>
                </a:cxn>
                <a:cxn ang="0">
                  <a:pos x="113" y="60"/>
                </a:cxn>
                <a:cxn ang="0">
                  <a:pos x="111" y="65"/>
                </a:cxn>
                <a:cxn ang="0">
                  <a:pos x="106" y="72"/>
                </a:cxn>
                <a:cxn ang="0">
                  <a:pos x="106" y="75"/>
                </a:cxn>
                <a:cxn ang="0">
                  <a:pos x="109" y="77"/>
                </a:cxn>
                <a:cxn ang="0">
                  <a:pos x="113" y="77"/>
                </a:cxn>
                <a:cxn ang="0">
                  <a:pos x="125" y="80"/>
                </a:cxn>
                <a:cxn ang="0">
                  <a:pos x="120" y="85"/>
                </a:cxn>
                <a:cxn ang="0">
                  <a:pos x="116" y="95"/>
                </a:cxn>
                <a:cxn ang="0">
                  <a:pos x="113" y="102"/>
                </a:cxn>
              </a:cxnLst>
              <a:rect l="0" t="0" r="r" b="b"/>
              <a:pathLst>
                <a:path w="125" h="102">
                  <a:moveTo>
                    <a:pt x="113" y="102"/>
                  </a:moveTo>
                  <a:lnTo>
                    <a:pt x="97" y="99"/>
                  </a:lnTo>
                  <a:lnTo>
                    <a:pt x="99" y="94"/>
                  </a:lnTo>
                  <a:lnTo>
                    <a:pt x="84" y="89"/>
                  </a:lnTo>
                  <a:lnTo>
                    <a:pt x="84" y="94"/>
                  </a:lnTo>
                  <a:lnTo>
                    <a:pt x="10" y="73"/>
                  </a:lnTo>
                  <a:lnTo>
                    <a:pt x="19" y="42"/>
                  </a:lnTo>
                  <a:lnTo>
                    <a:pt x="0" y="37"/>
                  </a:lnTo>
                  <a:lnTo>
                    <a:pt x="5" y="15"/>
                  </a:lnTo>
                  <a:lnTo>
                    <a:pt x="4" y="15"/>
                  </a:lnTo>
                  <a:lnTo>
                    <a:pt x="5" y="10"/>
                  </a:lnTo>
                  <a:lnTo>
                    <a:pt x="2" y="8"/>
                  </a:lnTo>
                  <a:lnTo>
                    <a:pt x="5" y="0"/>
                  </a:lnTo>
                  <a:lnTo>
                    <a:pt x="113" y="31"/>
                  </a:lnTo>
                  <a:lnTo>
                    <a:pt x="116" y="34"/>
                  </a:lnTo>
                  <a:lnTo>
                    <a:pt x="115" y="37"/>
                  </a:lnTo>
                  <a:lnTo>
                    <a:pt x="116" y="41"/>
                  </a:lnTo>
                  <a:lnTo>
                    <a:pt x="120" y="44"/>
                  </a:lnTo>
                  <a:lnTo>
                    <a:pt x="121" y="49"/>
                  </a:lnTo>
                  <a:lnTo>
                    <a:pt x="118" y="53"/>
                  </a:lnTo>
                  <a:lnTo>
                    <a:pt x="113" y="54"/>
                  </a:lnTo>
                  <a:lnTo>
                    <a:pt x="115" y="58"/>
                  </a:lnTo>
                  <a:lnTo>
                    <a:pt x="113" y="60"/>
                  </a:lnTo>
                  <a:lnTo>
                    <a:pt x="111" y="65"/>
                  </a:lnTo>
                  <a:lnTo>
                    <a:pt x="106" y="72"/>
                  </a:lnTo>
                  <a:lnTo>
                    <a:pt x="106" y="75"/>
                  </a:lnTo>
                  <a:lnTo>
                    <a:pt x="109" y="77"/>
                  </a:lnTo>
                  <a:lnTo>
                    <a:pt x="113" y="77"/>
                  </a:lnTo>
                  <a:lnTo>
                    <a:pt x="125" y="80"/>
                  </a:lnTo>
                  <a:lnTo>
                    <a:pt x="120" y="85"/>
                  </a:lnTo>
                  <a:lnTo>
                    <a:pt x="116" y="95"/>
                  </a:lnTo>
                  <a:lnTo>
                    <a:pt x="113" y="10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06" name="Freeform 2138"/>
            <p:cNvSpPr>
              <a:spLocks/>
            </p:cNvSpPr>
            <p:nvPr/>
          </p:nvSpPr>
          <p:spPr bwMode="auto">
            <a:xfrm>
              <a:off x="1147" y="2124"/>
              <a:ext cx="55" cy="32"/>
            </a:xfrm>
            <a:custGeom>
              <a:avLst/>
              <a:gdLst/>
              <a:ahLst/>
              <a:cxnLst>
                <a:cxn ang="0">
                  <a:pos x="0" y="56"/>
                </a:cxn>
                <a:cxn ang="0">
                  <a:pos x="5" y="36"/>
                </a:cxn>
                <a:cxn ang="0">
                  <a:pos x="3" y="34"/>
                </a:cxn>
                <a:cxn ang="0">
                  <a:pos x="3" y="32"/>
                </a:cxn>
                <a:cxn ang="0">
                  <a:pos x="10" y="29"/>
                </a:cxn>
                <a:cxn ang="0">
                  <a:pos x="12" y="17"/>
                </a:cxn>
                <a:cxn ang="0">
                  <a:pos x="22" y="12"/>
                </a:cxn>
                <a:cxn ang="0">
                  <a:pos x="27" y="2"/>
                </a:cxn>
                <a:cxn ang="0">
                  <a:pos x="32" y="2"/>
                </a:cxn>
                <a:cxn ang="0">
                  <a:pos x="34" y="0"/>
                </a:cxn>
                <a:cxn ang="0">
                  <a:pos x="37" y="0"/>
                </a:cxn>
                <a:cxn ang="0">
                  <a:pos x="41" y="12"/>
                </a:cxn>
                <a:cxn ang="0">
                  <a:pos x="46" y="12"/>
                </a:cxn>
                <a:cxn ang="0">
                  <a:pos x="51" y="15"/>
                </a:cxn>
                <a:cxn ang="0">
                  <a:pos x="54" y="20"/>
                </a:cxn>
                <a:cxn ang="0">
                  <a:pos x="59" y="19"/>
                </a:cxn>
                <a:cxn ang="0">
                  <a:pos x="82" y="24"/>
                </a:cxn>
                <a:cxn ang="0">
                  <a:pos x="82" y="22"/>
                </a:cxn>
                <a:cxn ang="0">
                  <a:pos x="121" y="32"/>
                </a:cxn>
                <a:cxn ang="0">
                  <a:pos x="136" y="36"/>
                </a:cxn>
                <a:cxn ang="0">
                  <a:pos x="136" y="34"/>
                </a:cxn>
                <a:cxn ang="0">
                  <a:pos x="138" y="36"/>
                </a:cxn>
                <a:cxn ang="0">
                  <a:pos x="126" y="80"/>
                </a:cxn>
                <a:cxn ang="0">
                  <a:pos x="66" y="65"/>
                </a:cxn>
                <a:cxn ang="0">
                  <a:pos x="65" y="61"/>
                </a:cxn>
                <a:cxn ang="0">
                  <a:pos x="61" y="51"/>
                </a:cxn>
                <a:cxn ang="0">
                  <a:pos x="58" y="49"/>
                </a:cxn>
                <a:cxn ang="0">
                  <a:pos x="51" y="48"/>
                </a:cxn>
                <a:cxn ang="0">
                  <a:pos x="44" y="49"/>
                </a:cxn>
                <a:cxn ang="0">
                  <a:pos x="41" y="53"/>
                </a:cxn>
                <a:cxn ang="0">
                  <a:pos x="34" y="55"/>
                </a:cxn>
                <a:cxn ang="0">
                  <a:pos x="7" y="55"/>
                </a:cxn>
                <a:cxn ang="0">
                  <a:pos x="1" y="56"/>
                </a:cxn>
                <a:cxn ang="0">
                  <a:pos x="0" y="56"/>
                </a:cxn>
              </a:cxnLst>
              <a:rect l="0" t="0" r="r" b="b"/>
              <a:pathLst>
                <a:path w="138" h="80">
                  <a:moveTo>
                    <a:pt x="0" y="56"/>
                  </a:moveTo>
                  <a:lnTo>
                    <a:pt x="5" y="36"/>
                  </a:lnTo>
                  <a:lnTo>
                    <a:pt x="3" y="34"/>
                  </a:lnTo>
                  <a:lnTo>
                    <a:pt x="3" y="32"/>
                  </a:lnTo>
                  <a:lnTo>
                    <a:pt x="10" y="29"/>
                  </a:lnTo>
                  <a:lnTo>
                    <a:pt x="12" y="17"/>
                  </a:lnTo>
                  <a:lnTo>
                    <a:pt x="22" y="12"/>
                  </a:lnTo>
                  <a:lnTo>
                    <a:pt x="27" y="2"/>
                  </a:lnTo>
                  <a:lnTo>
                    <a:pt x="32" y="2"/>
                  </a:lnTo>
                  <a:lnTo>
                    <a:pt x="34" y="0"/>
                  </a:lnTo>
                  <a:lnTo>
                    <a:pt x="37" y="0"/>
                  </a:lnTo>
                  <a:lnTo>
                    <a:pt x="41" y="12"/>
                  </a:lnTo>
                  <a:lnTo>
                    <a:pt x="46" y="12"/>
                  </a:lnTo>
                  <a:lnTo>
                    <a:pt x="51" y="15"/>
                  </a:lnTo>
                  <a:lnTo>
                    <a:pt x="54" y="20"/>
                  </a:lnTo>
                  <a:lnTo>
                    <a:pt x="59" y="19"/>
                  </a:lnTo>
                  <a:lnTo>
                    <a:pt x="82" y="24"/>
                  </a:lnTo>
                  <a:lnTo>
                    <a:pt x="82" y="22"/>
                  </a:lnTo>
                  <a:lnTo>
                    <a:pt x="121" y="32"/>
                  </a:lnTo>
                  <a:lnTo>
                    <a:pt x="136" y="36"/>
                  </a:lnTo>
                  <a:lnTo>
                    <a:pt x="136" y="34"/>
                  </a:lnTo>
                  <a:lnTo>
                    <a:pt x="138" y="36"/>
                  </a:lnTo>
                  <a:lnTo>
                    <a:pt x="126" y="80"/>
                  </a:lnTo>
                  <a:lnTo>
                    <a:pt x="66" y="65"/>
                  </a:lnTo>
                  <a:lnTo>
                    <a:pt x="65" y="61"/>
                  </a:lnTo>
                  <a:lnTo>
                    <a:pt x="61" y="51"/>
                  </a:lnTo>
                  <a:lnTo>
                    <a:pt x="58" y="49"/>
                  </a:lnTo>
                  <a:lnTo>
                    <a:pt x="51" y="48"/>
                  </a:lnTo>
                  <a:lnTo>
                    <a:pt x="44" y="49"/>
                  </a:lnTo>
                  <a:lnTo>
                    <a:pt x="41" y="53"/>
                  </a:lnTo>
                  <a:lnTo>
                    <a:pt x="34" y="55"/>
                  </a:lnTo>
                  <a:lnTo>
                    <a:pt x="7" y="55"/>
                  </a:lnTo>
                  <a:lnTo>
                    <a:pt x="1" y="56"/>
                  </a:lnTo>
                  <a:lnTo>
                    <a:pt x="0" y="5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07" name="Freeform 2139"/>
            <p:cNvSpPr>
              <a:spLocks/>
            </p:cNvSpPr>
            <p:nvPr/>
          </p:nvSpPr>
          <p:spPr bwMode="auto">
            <a:xfrm>
              <a:off x="1111" y="2131"/>
              <a:ext cx="41" cy="37"/>
            </a:xfrm>
            <a:custGeom>
              <a:avLst/>
              <a:gdLst/>
              <a:ahLst/>
              <a:cxnLst>
                <a:cxn ang="0">
                  <a:pos x="41" y="87"/>
                </a:cxn>
                <a:cxn ang="0">
                  <a:pos x="37" y="84"/>
                </a:cxn>
                <a:cxn ang="0">
                  <a:pos x="31" y="87"/>
                </a:cxn>
                <a:cxn ang="0">
                  <a:pos x="24" y="89"/>
                </a:cxn>
                <a:cxn ang="0">
                  <a:pos x="17" y="87"/>
                </a:cxn>
                <a:cxn ang="0">
                  <a:pos x="7" y="89"/>
                </a:cxn>
                <a:cxn ang="0">
                  <a:pos x="2" y="94"/>
                </a:cxn>
                <a:cxn ang="0">
                  <a:pos x="0" y="94"/>
                </a:cxn>
                <a:cxn ang="0">
                  <a:pos x="3" y="70"/>
                </a:cxn>
                <a:cxn ang="0">
                  <a:pos x="7" y="65"/>
                </a:cxn>
                <a:cxn ang="0">
                  <a:pos x="8" y="43"/>
                </a:cxn>
                <a:cxn ang="0">
                  <a:pos x="12" y="32"/>
                </a:cxn>
                <a:cxn ang="0">
                  <a:pos x="14" y="31"/>
                </a:cxn>
                <a:cxn ang="0">
                  <a:pos x="19" y="34"/>
                </a:cxn>
                <a:cxn ang="0">
                  <a:pos x="27" y="36"/>
                </a:cxn>
                <a:cxn ang="0">
                  <a:pos x="31" y="36"/>
                </a:cxn>
                <a:cxn ang="0">
                  <a:pos x="31" y="34"/>
                </a:cxn>
                <a:cxn ang="0">
                  <a:pos x="41" y="34"/>
                </a:cxn>
                <a:cxn ang="0">
                  <a:pos x="46" y="31"/>
                </a:cxn>
                <a:cxn ang="0">
                  <a:pos x="51" y="22"/>
                </a:cxn>
                <a:cxn ang="0">
                  <a:pos x="51" y="19"/>
                </a:cxn>
                <a:cxn ang="0">
                  <a:pos x="56" y="15"/>
                </a:cxn>
                <a:cxn ang="0">
                  <a:pos x="60" y="9"/>
                </a:cxn>
                <a:cxn ang="0">
                  <a:pos x="63" y="10"/>
                </a:cxn>
                <a:cxn ang="0">
                  <a:pos x="61" y="12"/>
                </a:cxn>
                <a:cxn ang="0">
                  <a:pos x="68" y="12"/>
                </a:cxn>
                <a:cxn ang="0">
                  <a:pos x="68" y="10"/>
                </a:cxn>
                <a:cxn ang="0">
                  <a:pos x="75" y="12"/>
                </a:cxn>
                <a:cxn ang="0">
                  <a:pos x="73" y="14"/>
                </a:cxn>
                <a:cxn ang="0">
                  <a:pos x="77" y="14"/>
                </a:cxn>
                <a:cxn ang="0">
                  <a:pos x="78" y="12"/>
                </a:cxn>
                <a:cxn ang="0">
                  <a:pos x="78" y="14"/>
                </a:cxn>
                <a:cxn ang="0">
                  <a:pos x="80" y="9"/>
                </a:cxn>
                <a:cxn ang="0">
                  <a:pos x="82" y="9"/>
                </a:cxn>
                <a:cxn ang="0">
                  <a:pos x="82" y="9"/>
                </a:cxn>
                <a:cxn ang="0">
                  <a:pos x="87" y="9"/>
                </a:cxn>
                <a:cxn ang="0">
                  <a:pos x="89" y="5"/>
                </a:cxn>
                <a:cxn ang="0">
                  <a:pos x="90" y="7"/>
                </a:cxn>
                <a:cxn ang="0">
                  <a:pos x="90" y="3"/>
                </a:cxn>
                <a:cxn ang="0">
                  <a:pos x="101" y="0"/>
                </a:cxn>
                <a:cxn ang="0">
                  <a:pos x="99" y="12"/>
                </a:cxn>
                <a:cxn ang="0">
                  <a:pos x="92" y="15"/>
                </a:cxn>
                <a:cxn ang="0">
                  <a:pos x="92" y="17"/>
                </a:cxn>
                <a:cxn ang="0">
                  <a:pos x="94" y="19"/>
                </a:cxn>
                <a:cxn ang="0">
                  <a:pos x="89" y="39"/>
                </a:cxn>
                <a:cxn ang="0">
                  <a:pos x="80" y="36"/>
                </a:cxn>
                <a:cxn ang="0">
                  <a:pos x="73" y="39"/>
                </a:cxn>
                <a:cxn ang="0">
                  <a:pos x="70" y="43"/>
                </a:cxn>
                <a:cxn ang="0">
                  <a:pos x="66" y="43"/>
                </a:cxn>
                <a:cxn ang="0">
                  <a:pos x="66" y="43"/>
                </a:cxn>
                <a:cxn ang="0">
                  <a:pos x="61" y="50"/>
                </a:cxn>
                <a:cxn ang="0">
                  <a:pos x="55" y="51"/>
                </a:cxn>
                <a:cxn ang="0">
                  <a:pos x="53" y="55"/>
                </a:cxn>
                <a:cxn ang="0">
                  <a:pos x="49" y="56"/>
                </a:cxn>
                <a:cxn ang="0">
                  <a:pos x="41" y="87"/>
                </a:cxn>
              </a:cxnLst>
              <a:rect l="0" t="0" r="r" b="b"/>
              <a:pathLst>
                <a:path w="101" h="94">
                  <a:moveTo>
                    <a:pt x="41" y="87"/>
                  </a:moveTo>
                  <a:lnTo>
                    <a:pt x="37" y="84"/>
                  </a:lnTo>
                  <a:lnTo>
                    <a:pt x="31" y="87"/>
                  </a:lnTo>
                  <a:lnTo>
                    <a:pt x="24" y="89"/>
                  </a:lnTo>
                  <a:lnTo>
                    <a:pt x="17" y="87"/>
                  </a:lnTo>
                  <a:lnTo>
                    <a:pt x="7" y="89"/>
                  </a:lnTo>
                  <a:lnTo>
                    <a:pt x="2" y="94"/>
                  </a:lnTo>
                  <a:lnTo>
                    <a:pt x="0" y="94"/>
                  </a:lnTo>
                  <a:lnTo>
                    <a:pt x="3" y="70"/>
                  </a:lnTo>
                  <a:lnTo>
                    <a:pt x="7" y="65"/>
                  </a:lnTo>
                  <a:lnTo>
                    <a:pt x="8" y="43"/>
                  </a:lnTo>
                  <a:lnTo>
                    <a:pt x="12" y="32"/>
                  </a:lnTo>
                  <a:lnTo>
                    <a:pt x="14" y="31"/>
                  </a:lnTo>
                  <a:lnTo>
                    <a:pt x="19" y="34"/>
                  </a:lnTo>
                  <a:lnTo>
                    <a:pt x="27" y="36"/>
                  </a:lnTo>
                  <a:lnTo>
                    <a:pt x="31" y="36"/>
                  </a:lnTo>
                  <a:lnTo>
                    <a:pt x="31" y="34"/>
                  </a:lnTo>
                  <a:lnTo>
                    <a:pt x="41" y="34"/>
                  </a:lnTo>
                  <a:lnTo>
                    <a:pt x="46" y="31"/>
                  </a:lnTo>
                  <a:lnTo>
                    <a:pt x="51" y="22"/>
                  </a:lnTo>
                  <a:lnTo>
                    <a:pt x="51" y="19"/>
                  </a:lnTo>
                  <a:lnTo>
                    <a:pt x="56" y="15"/>
                  </a:lnTo>
                  <a:lnTo>
                    <a:pt x="60" y="9"/>
                  </a:lnTo>
                  <a:lnTo>
                    <a:pt x="63" y="10"/>
                  </a:lnTo>
                  <a:lnTo>
                    <a:pt x="61" y="12"/>
                  </a:lnTo>
                  <a:lnTo>
                    <a:pt x="68" y="12"/>
                  </a:lnTo>
                  <a:lnTo>
                    <a:pt x="68" y="10"/>
                  </a:lnTo>
                  <a:lnTo>
                    <a:pt x="75" y="12"/>
                  </a:lnTo>
                  <a:lnTo>
                    <a:pt x="73" y="14"/>
                  </a:lnTo>
                  <a:lnTo>
                    <a:pt x="77" y="14"/>
                  </a:lnTo>
                  <a:lnTo>
                    <a:pt x="78" y="12"/>
                  </a:lnTo>
                  <a:lnTo>
                    <a:pt x="78" y="14"/>
                  </a:lnTo>
                  <a:lnTo>
                    <a:pt x="80" y="9"/>
                  </a:lnTo>
                  <a:lnTo>
                    <a:pt x="82" y="9"/>
                  </a:lnTo>
                  <a:lnTo>
                    <a:pt x="82" y="9"/>
                  </a:lnTo>
                  <a:lnTo>
                    <a:pt x="87" y="9"/>
                  </a:lnTo>
                  <a:lnTo>
                    <a:pt x="89" y="5"/>
                  </a:lnTo>
                  <a:lnTo>
                    <a:pt x="90" y="7"/>
                  </a:lnTo>
                  <a:lnTo>
                    <a:pt x="90" y="3"/>
                  </a:lnTo>
                  <a:lnTo>
                    <a:pt x="101" y="0"/>
                  </a:lnTo>
                  <a:lnTo>
                    <a:pt x="99" y="12"/>
                  </a:lnTo>
                  <a:lnTo>
                    <a:pt x="92" y="15"/>
                  </a:lnTo>
                  <a:lnTo>
                    <a:pt x="92" y="17"/>
                  </a:lnTo>
                  <a:lnTo>
                    <a:pt x="94" y="19"/>
                  </a:lnTo>
                  <a:lnTo>
                    <a:pt x="89" y="39"/>
                  </a:lnTo>
                  <a:lnTo>
                    <a:pt x="80" y="36"/>
                  </a:lnTo>
                  <a:lnTo>
                    <a:pt x="73" y="39"/>
                  </a:lnTo>
                  <a:lnTo>
                    <a:pt x="70" y="43"/>
                  </a:lnTo>
                  <a:lnTo>
                    <a:pt x="66" y="43"/>
                  </a:lnTo>
                  <a:lnTo>
                    <a:pt x="66" y="43"/>
                  </a:lnTo>
                  <a:lnTo>
                    <a:pt x="61" y="50"/>
                  </a:lnTo>
                  <a:lnTo>
                    <a:pt x="55" y="51"/>
                  </a:lnTo>
                  <a:lnTo>
                    <a:pt x="53" y="55"/>
                  </a:lnTo>
                  <a:lnTo>
                    <a:pt x="49" y="56"/>
                  </a:lnTo>
                  <a:lnTo>
                    <a:pt x="41" y="8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08" name="Freeform 2140"/>
            <p:cNvSpPr>
              <a:spLocks/>
            </p:cNvSpPr>
            <p:nvPr/>
          </p:nvSpPr>
          <p:spPr bwMode="auto">
            <a:xfrm>
              <a:off x="1040" y="2109"/>
              <a:ext cx="34" cy="61"/>
            </a:xfrm>
            <a:custGeom>
              <a:avLst/>
              <a:gdLst/>
              <a:ahLst/>
              <a:cxnLst>
                <a:cxn ang="0">
                  <a:pos x="24" y="118"/>
                </a:cxn>
                <a:cxn ang="0">
                  <a:pos x="19" y="113"/>
                </a:cxn>
                <a:cxn ang="0">
                  <a:pos x="17" y="111"/>
                </a:cxn>
                <a:cxn ang="0">
                  <a:pos x="16" y="108"/>
                </a:cxn>
                <a:cxn ang="0">
                  <a:pos x="14" y="106"/>
                </a:cxn>
                <a:cxn ang="0">
                  <a:pos x="11" y="101"/>
                </a:cxn>
                <a:cxn ang="0">
                  <a:pos x="9" y="98"/>
                </a:cxn>
                <a:cxn ang="0">
                  <a:pos x="11" y="91"/>
                </a:cxn>
                <a:cxn ang="0">
                  <a:pos x="9" y="89"/>
                </a:cxn>
                <a:cxn ang="0">
                  <a:pos x="5" y="86"/>
                </a:cxn>
                <a:cxn ang="0">
                  <a:pos x="4" y="77"/>
                </a:cxn>
                <a:cxn ang="0">
                  <a:pos x="7" y="57"/>
                </a:cxn>
                <a:cxn ang="0">
                  <a:pos x="14" y="53"/>
                </a:cxn>
                <a:cxn ang="0">
                  <a:pos x="16" y="52"/>
                </a:cxn>
                <a:cxn ang="0">
                  <a:pos x="17" y="50"/>
                </a:cxn>
                <a:cxn ang="0">
                  <a:pos x="21" y="45"/>
                </a:cxn>
                <a:cxn ang="0">
                  <a:pos x="21" y="36"/>
                </a:cxn>
                <a:cxn ang="0">
                  <a:pos x="21" y="26"/>
                </a:cxn>
                <a:cxn ang="0">
                  <a:pos x="21" y="21"/>
                </a:cxn>
                <a:cxn ang="0">
                  <a:pos x="21" y="14"/>
                </a:cxn>
                <a:cxn ang="0">
                  <a:pos x="24" y="7"/>
                </a:cxn>
                <a:cxn ang="0">
                  <a:pos x="26" y="5"/>
                </a:cxn>
                <a:cxn ang="0">
                  <a:pos x="29" y="5"/>
                </a:cxn>
                <a:cxn ang="0">
                  <a:pos x="41" y="5"/>
                </a:cxn>
                <a:cxn ang="0">
                  <a:pos x="48" y="0"/>
                </a:cxn>
                <a:cxn ang="0">
                  <a:pos x="58" y="36"/>
                </a:cxn>
                <a:cxn ang="0">
                  <a:pos x="53" y="36"/>
                </a:cxn>
                <a:cxn ang="0">
                  <a:pos x="55" y="41"/>
                </a:cxn>
                <a:cxn ang="0">
                  <a:pos x="50" y="46"/>
                </a:cxn>
                <a:cxn ang="0">
                  <a:pos x="58" y="65"/>
                </a:cxn>
                <a:cxn ang="0">
                  <a:pos x="75" y="72"/>
                </a:cxn>
                <a:cxn ang="0">
                  <a:pos x="79" y="82"/>
                </a:cxn>
                <a:cxn ang="0">
                  <a:pos x="72" y="98"/>
                </a:cxn>
                <a:cxn ang="0">
                  <a:pos x="81" y="105"/>
                </a:cxn>
                <a:cxn ang="0">
                  <a:pos x="84" y="123"/>
                </a:cxn>
                <a:cxn ang="0">
                  <a:pos x="75" y="125"/>
                </a:cxn>
                <a:cxn ang="0">
                  <a:pos x="75" y="134"/>
                </a:cxn>
                <a:cxn ang="0">
                  <a:pos x="74" y="142"/>
                </a:cxn>
                <a:cxn ang="0">
                  <a:pos x="69" y="146"/>
                </a:cxn>
                <a:cxn ang="0">
                  <a:pos x="38" y="154"/>
                </a:cxn>
                <a:cxn ang="0">
                  <a:pos x="33" y="144"/>
                </a:cxn>
                <a:cxn ang="0">
                  <a:pos x="22" y="120"/>
                </a:cxn>
              </a:cxnLst>
              <a:rect l="0" t="0" r="r" b="b"/>
              <a:pathLst>
                <a:path w="84" h="154">
                  <a:moveTo>
                    <a:pt x="22" y="120"/>
                  </a:moveTo>
                  <a:lnTo>
                    <a:pt x="24" y="118"/>
                  </a:lnTo>
                  <a:lnTo>
                    <a:pt x="19" y="115"/>
                  </a:lnTo>
                  <a:lnTo>
                    <a:pt x="19" y="113"/>
                  </a:lnTo>
                  <a:lnTo>
                    <a:pt x="17" y="113"/>
                  </a:lnTo>
                  <a:lnTo>
                    <a:pt x="17" y="111"/>
                  </a:lnTo>
                  <a:lnTo>
                    <a:pt x="16" y="111"/>
                  </a:lnTo>
                  <a:lnTo>
                    <a:pt x="16" y="108"/>
                  </a:lnTo>
                  <a:lnTo>
                    <a:pt x="14" y="108"/>
                  </a:lnTo>
                  <a:lnTo>
                    <a:pt x="14" y="106"/>
                  </a:lnTo>
                  <a:lnTo>
                    <a:pt x="11" y="106"/>
                  </a:lnTo>
                  <a:lnTo>
                    <a:pt x="11" y="101"/>
                  </a:lnTo>
                  <a:lnTo>
                    <a:pt x="9" y="99"/>
                  </a:lnTo>
                  <a:lnTo>
                    <a:pt x="9" y="98"/>
                  </a:lnTo>
                  <a:lnTo>
                    <a:pt x="9" y="98"/>
                  </a:lnTo>
                  <a:lnTo>
                    <a:pt x="11" y="91"/>
                  </a:lnTo>
                  <a:lnTo>
                    <a:pt x="9" y="91"/>
                  </a:lnTo>
                  <a:lnTo>
                    <a:pt x="9" y="89"/>
                  </a:lnTo>
                  <a:lnTo>
                    <a:pt x="5" y="87"/>
                  </a:lnTo>
                  <a:lnTo>
                    <a:pt x="5" y="86"/>
                  </a:lnTo>
                  <a:lnTo>
                    <a:pt x="2" y="84"/>
                  </a:lnTo>
                  <a:lnTo>
                    <a:pt x="4" y="77"/>
                  </a:lnTo>
                  <a:lnTo>
                    <a:pt x="0" y="74"/>
                  </a:lnTo>
                  <a:lnTo>
                    <a:pt x="7" y="57"/>
                  </a:lnTo>
                  <a:lnTo>
                    <a:pt x="11" y="58"/>
                  </a:lnTo>
                  <a:lnTo>
                    <a:pt x="14" y="53"/>
                  </a:lnTo>
                  <a:lnTo>
                    <a:pt x="16" y="53"/>
                  </a:lnTo>
                  <a:lnTo>
                    <a:pt x="16" y="52"/>
                  </a:lnTo>
                  <a:lnTo>
                    <a:pt x="17" y="52"/>
                  </a:lnTo>
                  <a:lnTo>
                    <a:pt x="17" y="50"/>
                  </a:lnTo>
                  <a:lnTo>
                    <a:pt x="19" y="52"/>
                  </a:lnTo>
                  <a:lnTo>
                    <a:pt x="21" y="45"/>
                  </a:lnTo>
                  <a:lnTo>
                    <a:pt x="19" y="43"/>
                  </a:lnTo>
                  <a:lnTo>
                    <a:pt x="21" y="36"/>
                  </a:lnTo>
                  <a:lnTo>
                    <a:pt x="19" y="35"/>
                  </a:lnTo>
                  <a:lnTo>
                    <a:pt x="21" y="26"/>
                  </a:lnTo>
                  <a:lnTo>
                    <a:pt x="19" y="26"/>
                  </a:lnTo>
                  <a:lnTo>
                    <a:pt x="21" y="21"/>
                  </a:lnTo>
                  <a:lnTo>
                    <a:pt x="17" y="21"/>
                  </a:lnTo>
                  <a:lnTo>
                    <a:pt x="21" y="14"/>
                  </a:lnTo>
                  <a:lnTo>
                    <a:pt x="21" y="14"/>
                  </a:lnTo>
                  <a:lnTo>
                    <a:pt x="24" y="7"/>
                  </a:lnTo>
                  <a:lnTo>
                    <a:pt x="26" y="7"/>
                  </a:lnTo>
                  <a:lnTo>
                    <a:pt x="26" y="5"/>
                  </a:lnTo>
                  <a:lnTo>
                    <a:pt x="29" y="5"/>
                  </a:lnTo>
                  <a:lnTo>
                    <a:pt x="29" y="5"/>
                  </a:lnTo>
                  <a:lnTo>
                    <a:pt x="40" y="9"/>
                  </a:lnTo>
                  <a:lnTo>
                    <a:pt x="41" y="5"/>
                  </a:lnTo>
                  <a:lnTo>
                    <a:pt x="46" y="7"/>
                  </a:lnTo>
                  <a:lnTo>
                    <a:pt x="48" y="0"/>
                  </a:lnTo>
                  <a:lnTo>
                    <a:pt x="67" y="5"/>
                  </a:lnTo>
                  <a:lnTo>
                    <a:pt x="58" y="36"/>
                  </a:lnTo>
                  <a:lnTo>
                    <a:pt x="53" y="35"/>
                  </a:lnTo>
                  <a:lnTo>
                    <a:pt x="53" y="36"/>
                  </a:lnTo>
                  <a:lnTo>
                    <a:pt x="55" y="38"/>
                  </a:lnTo>
                  <a:lnTo>
                    <a:pt x="55" y="41"/>
                  </a:lnTo>
                  <a:lnTo>
                    <a:pt x="52" y="43"/>
                  </a:lnTo>
                  <a:lnTo>
                    <a:pt x="50" y="46"/>
                  </a:lnTo>
                  <a:lnTo>
                    <a:pt x="52" y="53"/>
                  </a:lnTo>
                  <a:lnTo>
                    <a:pt x="58" y="65"/>
                  </a:lnTo>
                  <a:lnTo>
                    <a:pt x="69" y="70"/>
                  </a:lnTo>
                  <a:lnTo>
                    <a:pt x="75" y="72"/>
                  </a:lnTo>
                  <a:lnTo>
                    <a:pt x="81" y="79"/>
                  </a:lnTo>
                  <a:lnTo>
                    <a:pt x="79" y="82"/>
                  </a:lnTo>
                  <a:lnTo>
                    <a:pt x="75" y="84"/>
                  </a:lnTo>
                  <a:lnTo>
                    <a:pt x="72" y="98"/>
                  </a:lnTo>
                  <a:lnTo>
                    <a:pt x="77" y="105"/>
                  </a:lnTo>
                  <a:lnTo>
                    <a:pt x="81" y="105"/>
                  </a:lnTo>
                  <a:lnTo>
                    <a:pt x="79" y="113"/>
                  </a:lnTo>
                  <a:lnTo>
                    <a:pt x="84" y="123"/>
                  </a:lnTo>
                  <a:lnTo>
                    <a:pt x="75" y="122"/>
                  </a:lnTo>
                  <a:lnTo>
                    <a:pt x="75" y="125"/>
                  </a:lnTo>
                  <a:lnTo>
                    <a:pt x="75" y="130"/>
                  </a:lnTo>
                  <a:lnTo>
                    <a:pt x="75" y="134"/>
                  </a:lnTo>
                  <a:lnTo>
                    <a:pt x="75" y="140"/>
                  </a:lnTo>
                  <a:lnTo>
                    <a:pt x="74" y="142"/>
                  </a:lnTo>
                  <a:lnTo>
                    <a:pt x="72" y="142"/>
                  </a:lnTo>
                  <a:lnTo>
                    <a:pt x="69" y="146"/>
                  </a:lnTo>
                  <a:lnTo>
                    <a:pt x="60" y="154"/>
                  </a:lnTo>
                  <a:lnTo>
                    <a:pt x="38" y="154"/>
                  </a:lnTo>
                  <a:lnTo>
                    <a:pt x="38" y="149"/>
                  </a:lnTo>
                  <a:lnTo>
                    <a:pt x="33" y="144"/>
                  </a:lnTo>
                  <a:lnTo>
                    <a:pt x="29" y="127"/>
                  </a:lnTo>
                  <a:lnTo>
                    <a:pt x="22" y="120"/>
                  </a:lnTo>
                  <a:lnTo>
                    <a:pt x="22" y="12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09" name="Freeform 2141"/>
            <p:cNvSpPr>
              <a:spLocks/>
            </p:cNvSpPr>
            <p:nvPr/>
          </p:nvSpPr>
          <p:spPr bwMode="auto">
            <a:xfrm>
              <a:off x="1128" y="2143"/>
              <a:ext cx="69" cy="27"/>
            </a:xfrm>
            <a:custGeom>
              <a:avLst/>
              <a:gdLst/>
              <a:ahLst/>
              <a:cxnLst>
                <a:cxn ang="0">
                  <a:pos x="0" y="56"/>
                </a:cxn>
                <a:cxn ang="0">
                  <a:pos x="8" y="25"/>
                </a:cxn>
                <a:cxn ang="0">
                  <a:pos x="12" y="24"/>
                </a:cxn>
                <a:cxn ang="0">
                  <a:pos x="14" y="20"/>
                </a:cxn>
                <a:cxn ang="0">
                  <a:pos x="20" y="19"/>
                </a:cxn>
                <a:cxn ang="0">
                  <a:pos x="25" y="12"/>
                </a:cxn>
                <a:cxn ang="0">
                  <a:pos x="25" y="12"/>
                </a:cxn>
                <a:cxn ang="0">
                  <a:pos x="29" y="12"/>
                </a:cxn>
                <a:cxn ang="0">
                  <a:pos x="32" y="8"/>
                </a:cxn>
                <a:cxn ang="0">
                  <a:pos x="39" y="5"/>
                </a:cxn>
                <a:cxn ang="0">
                  <a:pos x="48" y="8"/>
                </a:cxn>
                <a:cxn ang="0">
                  <a:pos x="49" y="8"/>
                </a:cxn>
                <a:cxn ang="0">
                  <a:pos x="55" y="7"/>
                </a:cxn>
                <a:cxn ang="0">
                  <a:pos x="82" y="7"/>
                </a:cxn>
                <a:cxn ang="0">
                  <a:pos x="89" y="5"/>
                </a:cxn>
                <a:cxn ang="0">
                  <a:pos x="92" y="1"/>
                </a:cxn>
                <a:cxn ang="0">
                  <a:pos x="99" y="0"/>
                </a:cxn>
                <a:cxn ang="0">
                  <a:pos x="106" y="1"/>
                </a:cxn>
                <a:cxn ang="0">
                  <a:pos x="109" y="3"/>
                </a:cxn>
                <a:cxn ang="0">
                  <a:pos x="113" y="13"/>
                </a:cxn>
                <a:cxn ang="0">
                  <a:pos x="114" y="17"/>
                </a:cxn>
                <a:cxn ang="0">
                  <a:pos x="174" y="32"/>
                </a:cxn>
                <a:cxn ang="0">
                  <a:pos x="169" y="53"/>
                </a:cxn>
                <a:cxn ang="0">
                  <a:pos x="87" y="32"/>
                </a:cxn>
                <a:cxn ang="0">
                  <a:pos x="63" y="42"/>
                </a:cxn>
                <a:cxn ang="0">
                  <a:pos x="58" y="46"/>
                </a:cxn>
                <a:cxn ang="0">
                  <a:pos x="53" y="46"/>
                </a:cxn>
                <a:cxn ang="0">
                  <a:pos x="44" y="53"/>
                </a:cxn>
                <a:cxn ang="0">
                  <a:pos x="39" y="56"/>
                </a:cxn>
                <a:cxn ang="0">
                  <a:pos x="39" y="60"/>
                </a:cxn>
                <a:cxn ang="0">
                  <a:pos x="29" y="68"/>
                </a:cxn>
                <a:cxn ang="0">
                  <a:pos x="22" y="66"/>
                </a:cxn>
                <a:cxn ang="0">
                  <a:pos x="19" y="61"/>
                </a:cxn>
                <a:cxn ang="0">
                  <a:pos x="12" y="61"/>
                </a:cxn>
                <a:cxn ang="0">
                  <a:pos x="7" y="61"/>
                </a:cxn>
                <a:cxn ang="0">
                  <a:pos x="0" y="56"/>
                </a:cxn>
              </a:cxnLst>
              <a:rect l="0" t="0" r="r" b="b"/>
              <a:pathLst>
                <a:path w="174" h="68">
                  <a:moveTo>
                    <a:pt x="0" y="56"/>
                  </a:moveTo>
                  <a:lnTo>
                    <a:pt x="8" y="25"/>
                  </a:lnTo>
                  <a:lnTo>
                    <a:pt x="12" y="24"/>
                  </a:lnTo>
                  <a:lnTo>
                    <a:pt x="14" y="20"/>
                  </a:lnTo>
                  <a:lnTo>
                    <a:pt x="20" y="19"/>
                  </a:lnTo>
                  <a:lnTo>
                    <a:pt x="25" y="12"/>
                  </a:lnTo>
                  <a:lnTo>
                    <a:pt x="25" y="12"/>
                  </a:lnTo>
                  <a:lnTo>
                    <a:pt x="29" y="12"/>
                  </a:lnTo>
                  <a:lnTo>
                    <a:pt x="32" y="8"/>
                  </a:lnTo>
                  <a:lnTo>
                    <a:pt x="39" y="5"/>
                  </a:lnTo>
                  <a:lnTo>
                    <a:pt x="48" y="8"/>
                  </a:lnTo>
                  <a:lnTo>
                    <a:pt x="49" y="8"/>
                  </a:lnTo>
                  <a:lnTo>
                    <a:pt x="55" y="7"/>
                  </a:lnTo>
                  <a:lnTo>
                    <a:pt x="82" y="7"/>
                  </a:lnTo>
                  <a:lnTo>
                    <a:pt x="89" y="5"/>
                  </a:lnTo>
                  <a:lnTo>
                    <a:pt x="92" y="1"/>
                  </a:lnTo>
                  <a:lnTo>
                    <a:pt x="99" y="0"/>
                  </a:lnTo>
                  <a:lnTo>
                    <a:pt x="106" y="1"/>
                  </a:lnTo>
                  <a:lnTo>
                    <a:pt x="109" y="3"/>
                  </a:lnTo>
                  <a:lnTo>
                    <a:pt x="113" y="13"/>
                  </a:lnTo>
                  <a:lnTo>
                    <a:pt x="114" y="17"/>
                  </a:lnTo>
                  <a:lnTo>
                    <a:pt x="174" y="32"/>
                  </a:lnTo>
                  <a:lnTo>
                    <a:pt x="169" y="53"/>
                  </a:lnTo>
                  <a:lnTo>
                    <a:pt x="87" y="32"/>
                  </a:lnTo>
                  <a:lnTo>
                    <a:pt x="63" y="42"/>
                  </a:lnTo>
                  <a:lnTo>
                    <a:pt x="58" y="46"/>
                  </a:lnTo>
                  <a:lnTo>
                    <a:pt x="53" y="46"/>
                  </a:lnTo>
                  <a:lnTo>
                    <a:pt x="44" y="53"/>
                  </a:lnTo>
                  <a:lnTo>
                    <a:pt x="39" y="56"/>
                  </a:lnTo>
                  <a:lnTo>
                    <a:pt x="39" y="60"/>
                  </a:lnTo>
                  <a:lnTo>
                    <a:pt x="29" y="68"/>
                  </a:lnTo>
                  <a:lnTo>
                    <a:pt x="22" y="66"/>
                  </a:lnTo>
                  <a:lnTo>
                    <a:pt x="19" y="61"/>
                  </a:lnTo>
                  <a:lnTo>
                    <a:pt x="12" y="61"/>
                  </a:lnTo>
                  <a:lnTo>
                    <a:pt x="7" y="61"/>
                  </a:lnTo>
                  <a:lnTo>
                    <a:pt x="0" y="5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10" name="Freeform 2142"/>
            <p:cNvSpPr>
              <a:spLocks/>
            </p:cNvSpPr>
            <p:nvPr/>
          </p:nvSpPr>
          <p:spPr bwMode="auto">
            <a:xfrm>
              <a:off x="1060" y="2123"/>
              <a:ext cx="44" cy="42"/>
            </a:xfrm>
            <a:custGeom>
              <a:avLst/>
              <a:gdLst/>
              <a:ahLst/>
              <a:cxnLst>
                <a:cxn ang="0">
                  <a:pos x="34" y="88"/>
                </a:cxn>
                <a:cxn ang="0">
                  <a:pos x="29" y="78"/>
                </a:cxn>
                <a:cxn ang="0">
                  <a:pos x="31" y="70"/>
                </a:cxn>
                <a:cxn ang="0">
                  <a:pos x="27" y="70"/>
                </a:cxn>
                <a:cxn ang="0">
                  <a:pos x="22" y="63"/>
                </a:cxn>
                <a:cxn ang="0">
                  <a:pos x="25" y="49"/>
                </a:cxn>
                <a:cxn ang="0">
                  <a:pos x="29" y="47"/>
                </a:cxn>
                <a:cxn ang="0">
                  <a:pos x="31" y="44"/>
                </a:cxn>
                <a:cxn ang="0">
                  <a:pos x="25" y="37"/>
                </a:cxn>
                <a:cxn ang="0">
                  <a:pos x="19" y="35"/>
                </a:cxn>
                <a:cxn ang="0">
                  <a:pos x="8" y="30"/>
                </a:cxn>
                <a:cxn ang="0">
                  <a:pos x="2" y="18"/>
                </a:cxn>
                <a:cxn ang="0">
                  <a:pos x="0" y="11"/>
                </a:cxn>
                <a:cxn ang="0">
                  <a:pos x="2" y="8"/>
                </a:cxn>
                <a:cxn ang="0">
                  <a:pos x="5" y="6"/>
                </a:cxn>
                <a:cxn ang="0">
                  <a:pos x="5" y="3"/>
                </a:cxn>
                <a:cxn ang="0">
                  <a:pos x="3" y="1"/>
                </a:cxn>
                <a:cxn ang="0">
                  <a:pos x="3" y="0"/>
                </a:cxn>
                <a:cxn ang="0">
                  <a:pos x="8" y="1"/>
                </a:cxn>
                <a:cxn ang="0">
                  <a:pos x="82" y="22"/>
                </a:cxn>
                <a:cxn ang="0">
                  <a:pos x="82" y="17"/>
                </a:cxn>
                <a:cxn ang="0">
                  <a:pos x="97" y="22"/>
                </a:cxn>
                <a:cxn ang="0">
                  <a:pos x="95" y="27"/>
                </a:cxn>
                <a:cxn ang="0">
                  <a:pos x="111" y="30"/>
                </a:cxn>
                <a:cxn ang="0">
                  <a:pos x="106" y="42"/>
                </a:cxn>
                <a:cxn ang="0">
                  <a:pos x="99" y="51"/>
                </a:cxn>
                <a:cxn ang="0">
                  <a:pos x="97" y="59"/>
                </a:cxn>
                <a:cxn ang="0">
                  <a:pos x="95" y="63"/>
                </a:cxn>
                <a:cxn ang="0">
                  <a:pos x="95" y="68"/>
                </a:cxn>
                <a:cxn ang="0">
                  <a:pos x="94" y="70"/>
                </a:cxn>
                <a:cxn ang="0">
                  <a:pos x="97" y="73"/>
                </a:cxn>
                <a:cxn ang="0">
                  <a:pos x="97" y="81"/>
                </a:cxn>
                <a:cxn ang="0">
                  <a:pos x="102" y="83"/>
                </a:cxn>
                <a:cxn ang="0">
                  <a:pos x="102" y="93"/>
                </a:cxn>
                <a:cxn ang="0">
                  <a:pos x="104" y="95"/>
                </a:cxn>
                <a:cxn ang="0">
                  <a:pos x="102" y="97"/>
                </a:cxn>
                <a:cxn ang="0">
                  <a:pos x="101" y="99"/>
                </a:cxn>
                <a:cxn ang="0">
                  <a:pos x="99" y="99"/>
                </a:cxn>
                <a:cxn ang="0">
                  <a:pos x="97" y="105"/>
                </a:cxn>
                <a:cxn ang="0">
                  <a:pos x="34" y="88"/>
                </a:cxn>
              </a:cxnLst>
              <a:rect l="0" t="0" r="r" b="b"/>
              <a:pathLst>
                <a:path w="111" h="105">
                  <a:moveTo>
                    <a:pt x="34" y="88"/>
                  </a:moveTo>
                  <a:lnTo>
                    <a:pt x="29" y="78"/>
                  </a:lnTo>
                  <a:lnTo>
                    <a:pt x="31" y="70"/>
                  </a:lnTo>
                  <a:lnTo>
                    <a:pt x="27" y="70"/>
                  </a:lnTo>
                  <a:lnTo>
                    <a:pt x="22" y="63"/>
                  </a:lnTo>
                  <a:lnTo>
                    <a:pt x="25" y="49"/>
                  </a:lnTo>
                  <a:lnTo>
                    <a:pt x="29" y="47"/>
                  </a:lnTo>
                  <a:lnTo>
                    <a:pt x="31" y="44"/>
                  </a:lnTo>
                  <a:lnTo>
                    <a:pt x="25" y="37"/>
                  </a:lnTo>
                  <a:lnTo>
                    <a:pt x="19" y="35"/>
                  </a:lnTo>
                  <a:lnTo>
                    <a:pt x="8" y="30"/>
                  </a:lnTo>
                  <a:lnTo>
                    <a:pt x="2" y="18"/>
                  </a:lnTo>
                  <a:lnTo>
                    <a:pt x="0" y="11"/>
                  </a:lnTo>
                  <a:lnTo>
                    <a:pt x="2" y="8"/>
                  </a:lnTo>
                  <a:lnTo>
                    <a:pt x="5" y="6"/>
                  </a:lnTo>
                  <a:lnTo>
                    <a:pt x="5" y="3"/>
                  </a:lnTo>
                  <a:lnTo>
                    <a:pt x="3" y="1"/>
                  </a:lnTo>
                  <a:lnTo>
                    <a:pt x="3" y="0"/>
                  </a:lnTo>
                  <a:lnTo>
                    <a:pt x="8" y="1"/>
                  </a:lnTo>
                  <a:lnTo>
                    <a:pt x="82" y="22"/>
                  </a:lnTo>
                  <a:lnTo>
                    <a:pt x="82" y="17"/>
                  </a:lnTo>
                  <a:lnTo>
                    <a:pt x="97" y="22"/>
                  </a:lnTo>
                  <a:lnTo>
                    <a:pt x="95" y="27"/>
                  </a:lnTo>
                  <a:lnTo>
                    <a:pt x="111" y="30"/>
                  </a:lnTo>
                  <a:lnTo>
                    <a:pt x="106" y="42"/>
                  </a:lnTo>
                  <a:lnTo>
                    <a:pt x="99" y="51"/>
                  </a:lnTo>
                  <a:lnTo>
                    <a:pt x="97" y="59"/>
                  </a:lnTo>
                  <a:lnTo>
                    <a:pt x="95" y="63"/>
                  </a:lnTo>
                  <a:lnTo>
                    <a:pt x="95" y="68"/>
                  </a:lnTo>
                  <a:lnTo>
                    <a:pt x="94" y="70"/>
                  </a:lnTo>
                  <a:lnTo>
                    <a:pt x="97" y="73"/>
                  </a:lnTo>
                  <a:lnTo>
                    <a:pt x="97" y="81"/>
                  </a:lnTo>
                  <a:lnTo>
                    <a:pt x="102" y="83"/>
                  </a:lnTo>
                  <a:lnTo>
                    <a:pt x="102" y="93"/>
                  </a:lnTo>
                  <a:lnTo>
                    <a:pt x="104" y="95"/>
                  </a:lnTo>
                  <a:lnTo>
                    <a:pt x="102" y="97"/>
                  </a:lnTo>
                  <a:lnTo>
                    <a:pt x="101" y="99"/>
                  </a:lnTo>
                  <a:lnTo>
                    <a:pt x="99" y="99"/>
                  </a:lnTo>
                  <a:lnTo>
                    <a:pt x="97" y="105"/>
                  </a:lnTo>
                  <a:lnTo>
                    <a:pt x="34" y="8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11" name="Freeform 2143"/>
            <p:cNvSpPr>
              <a:spLocks/>
            </p:cNvSpPr>
            <p:nvPr/>
          </p:nvSpPr>
          <p:spPr bwMode="auto">
            <a:xfrm>
              <a:off x="1112" y="2156"/>
              <a:ext cx="83" cy="32"/>
            </a:xfrm>
            <a:custGeom>
              <a:avLst/>
              <a:gdLst/>
              <a:ahLst/>
              <a:cxnLst>
                <a:cxn ang="0">
                  <a:pos x="0" y="65"/>
                </a:cxn>
                <a:cxn ang="0">
                  <a:pos x="0" y="62"/>
                </a:cxn>
                <a:cxn ang="0">
                  <a:pos x="4" y="62"/>
                </a:cxn>
                <a:cxn ang="0">
                  <a:pos x="11" y="34"/>
                </a:cxn>
                <a:cxn ang="0">
                  <a:pos x="17" y="36"/>
                </a:cxn>
                <a:cxn ang="0">
                  <a:pos x="21" y="26"/>
                </a:cxn>
                <a:cxn ang="0">
                  <a:pos x="28" y="24"/>
                </a:cxn>
                <a:cxn ang="0">
                  <a:pos x="34" y="21"/>
                </a:cxn>
                <a:cxn ang="0">
                  <a:pos x="38" y="24"/>
                </a:cxn>
                <a:cxn ang="0">
                  <a:pos x="45" y="29"/>
                </a:cxn>
                <a:cxn ang="0">
                  <a:pos x="50" y="29"/>
                </a:cxn>
                <a:cxn ang="0">
                  <a:pos x="57" y="29"/>
                </a:cxn>
                <a:cxn ang="0">
                  <a:pos x="60" y="34"/>
                </a:cxn>
                <a:cxn ang="0">
                  <a:pos x="67" y="36"/>
                </a:cxn>
                <a:cxn ang="0">
                  <a:pos x="77" y="28"/>
                </a:cxn>
                <a:cxn ang="0">
                  <a:pos x="77" y="24"/>
                </a:cxn>
                <a:cxn ang="0">
                  <a:pos x="82" y="21"/>
                </a:cxn>
                <a:cxn ang="0">
                  <a:pos x="91" y="14"/>
                </a:cxn>
                <a:cxn ang="0">
                  <a:pos x="96" y="14"/>
                </a:cxn>
                <a:cxn ang="0">
                  <a:pos x="101" y="10"/>
                </a:cxn>
                <a:cxn ang="0">
                  <a:pos x="125" y="0"/>
                </a:cxn>
                <a:cxn ang="0">
                  <a:pos x="207" y="21"/>
                </a:cxn>
                <a:cxn ang="0">
                  <a:pos x="202" y="46"/>
                </a:cxn>
                <a:cxn ang="0">
                  <a:pos x="198" y="55"/>
                </a:cxn>
                <a:cxn ang="0">
                  <a:pos x="197" y="62"/>
                </a:cxn>
                <a:cxn ang="0">
                  <a:pos x="180" y="57"/>
                </a:cxn>
                <a:cxn ang="0">
                  <a:pos x="178" y="60"/>
                </a:cxn>
                <a:cxn ang="0">
                  <a:pos x="176" y="60"/>
                </a:cxn>
                <a:cxn ang="0">
                  <a:pos x="173" y="62"/>
                </a:cxn>
                <a:cxn ang="0">
                  <a:pos x="168" y="60"/>
                </a:cxn>
                <a:cxn ang="0">
                  <a:pos x="164" y="60"/>
                </a:cxn>
                <a:cxn ang="0">
                  <a:pos x="144" y="53"/>
                </a:cxn>
                <a:cxn ang="0">
                  <a:pos x="135" y="62"/>
                </a:cxn>
                <a:cxn ang="0">
                  <a:pos x="128" y="65"/>
                </a:cxn>
                <a:cxn ang="0">
                  <a:pos x="122" y="67"/>
                </a:cxn>
                <a:cxn ang="0">
                  <a:pos x="111" y="57"/>
                </a:cxn>
                <a:cxn ang="0">
                  <a:pos x="110" y="51"/>
                </a:cxn>
                <a:cxn ang="0">
                  <a:pos x="106" y="51"/>
                </a:cxn>
                <a:cxn ang="0">
                  <a:pos x="104" y="48"/>
                </a:cxn>
                <a:cxn ang="0">
                  <a:pos x="94" y="46"/>
                </a:cxn>
                <a:cxn ang="0">
                  <a:pos x="89" y="48"/>
                </a:cxn>
                <a:cxn ang="0">
                  <a:pos x="87" y="51"/>
                </a:cxn>
                <a:cxn ang="0">
                  <a:pos x="77" y="48"/>
                </a:cxn>
                <a:cxn ang="0">
                  <a:pos x="77" y="51"/>
                </a:cxn>
                <a:cxn ang="0">
                  <a:pos x="70" y="53"/>
                </a:cxn>
                <a:cxn ang="0">
                  <a:pos x="62" y="51"/>
                </a:cxn>
                <a:cxn ang="0">
                  <a:pos x="60" y="57"/>
                </a:cxn>
                <a:cxn ang="0">
                  <a:pos x="57" y="62"/>
                </a:cxn>
                <a:cxn ang="0">
                  <a:pos x="52" y="67"/>
                </a:cxn>
                <a:cxn ang="0">
                  <a:pos x="46" y="75"/>
                </a:cxn>
                <a:cxn ang="0">
                  <a:pos x="41" y="80"/>
                </a:cxn>
                <a:cxn ang="0">
                  <a:pos x="0" y="65"/>
                </a:cxn>
              </a:cxnLst>
              <a:rect l="0" t="0" r="r" b="b"/>
              <a:pathLst>
                <a:path w="207" h="80">
                  <a:moveTo>
                    <a:pt x="0" y="65"/>
                  </a:moveTo>
                  <a:lnTo>
                    <a:pt x="0" y="62"/>
                  </a:lnTo>
                  <a:lnTo>
                    <a:pt x="4" y="62"/>
                  </a:lnTo>
                  <a:lnTo>
                    <a:pt x="11" y="34"/>
                  </a:lnTo>
                  <a:lnTo>
                    <a:pt x="17" y="36"/>
                  </a:lnTo>
                  <a:lnTo>
                    <a:pt x="21" y="26"/>
                  </a:lnTo>
                  <a:lnTo>
                    <a:pt x="28" y="24"/>
                  </a:lnTo>
                  <a:lnTo>
                    <a:pt x="34" y="21"/>
                  </a:lnTo>
                  <a:lnTo>
                    <a:pt x="38" y="24"/>
                  </a:lnTo>
                  <a:lnTo>
                    <a:pt x="45" y="29"/>
                  </a:lnTo>
                  <a:lnTo>
                    <a:pt x="50" y="29"/>
                  </a:lnTo>
                  <a:lnTo>
                    <a:pt x="57" y="29"/>
                  </a:lnTo>
                  <a:lnTo>
                    <a:pt x="60" y="34"/>
                  </a:lnTo>
                  <a:lnTo>
                    <a:pt x="67" y="36"/>
                  </a:lnTo>
                  <a:lnTo>
                    <a:pt x="77" y="28"/>
                  </a:lnTo>
                  <a:lnTo>
                    <a:pt x="77" y="24"/>
                  </a:lnTo>
                  <a:lnTo>
                    <a:pt x="82" y="21"/>
                  </a:lnTo>
                  <a:lnTo>
                    <a:pt x="91" y="14"/>
                  </a:lnTo>
                  <a:lnTo>
                    <a:pt x="96" y="14"/>
                  </a:lnTo>
                  <a:lnTo>
                    <a:pt x="101" y="10"/>
                  </a:lnTo>
                  <a:lnTo>
                    <a:pt x="125" y="0"/>
                  </a:lnTo>
                  <a:lnTo>
                    <a:pt x="207" y="21"/>
                  </a:lnTo>
                  <a:lnTo>
                    <a:pt x="202" y="46"/>
                  </a:lnTo>
                  <a:lnTo>
                    <a:pt x="198" y="55"/>
                  </a:lnTo>
                  <a:lnTo>
                    <a:pt x="197" y="62"/>
                  </a:lnTo>
                  <a:lnTo>
                    <a:pt x="180" y="57"/>
                  </a:lnTo>
                  <a:lnTo>
                    <a:pt x="178" y="60"/>
                  </a:lnTo>
                  <a:lnTo>
                    <a:pt x="176" y="60"/>
                  </a:lnTo>
                  <a:lnTo>
                    <a:pt x="173" y="62"/>
                  </a:lnTo>
                  <a:lnTo>
                    <a:pt x="168" y="60"/>
                  </a:lnTo>
                  <a:lnTo>
                    <a:pt x="164" y="60"/>
                  </a:lnTo>
                  <a:lnTo>
                    <a:pt x="144" y="53"/>
                  </a:lnTo>
                  <a:lnTo>
                    <a:pt x="135" y="62"/>
                  </a:lnTo>
                  <a:lnTo>
                    <a:pt x="128" y="65"/>
                  </a:lnTo>
                  <a:lnTo>
                    <a:pt x="122" y="67"/>
                  </a:lnTo>
                  <a:lnTo>
                    <a:pt x="111" y="57"/>
                  </a:lnTo>
                  <a:lnTo>
                    <a:pt x="110" y="51"/>
                  </a:lnTo>
                  <a:lnTo>
                    <a:pt x="106" y="51"/>
                  </a:lnTo>
                  <a:lnTo>
                    <a:pt x="104" y="48"/>
                  </a:lnTo>
                  <a:lnTo>
                    <a:pt x="94" y="46"/>
                  </a:lnTo>
                  <a:lnTo>
                    <a:pt x="89" y="48"/>
                  </a:lnTo>
                  <a:lnTo>
                    <a:pt x="87" y="51"/>
                  </a:lnTo>
                  <a:lnTo>
                    <a:pt x="77" y="48"/>
                  </a:lnTo>
                  <a:lnTo>
                    <a:pt x="77" y="51"/>
                  </a:lnTo>
                  <a:lnTo>
                    <a:pt x="70" y="53"/>
                  </a:lnTo>
                  <a:lnTo>
                    <a:pt x="62" y="51"/>
                  </a:lnTo>
                  <a:lnTo>
                    <a:pt x="60" y="57"/>
                  </a:lnTo>
                  <a:lnTo>
                    <a:pt x="57" y="62"/>
                  </a:lnTo>
                  <a:lnTo>
                    <a:pt x="52" y="67"/>
                  </a:lnTo>
                  <a:lnTo>
                    <a:pt x="46" y="75"/>
                  </a:lnTo>
                  <a:lnTo>
                    <a:pt x="41" y="80"/>
                  </a:lnTo>
                  <a:lnTo>
                    <a:pt x="0" y="6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12" name="Freeform 2144"/>
            <p:cNvSpPr>
              <a:spLocks/>
            </p:cNvSpPr>
            <p:nvPr/>
          </p:nvSpPr>
          <p:spPr bwMode="auto">
            <a:xfrm>
              <a:off x="1098" y="2139"/>
              <a:ext cx="23" cy="43"/>
            </a:xfrm>
            <a:custGeom>
              <a:avLst/>
              <a:gdLst/>
              <a:ahLst/>
              <a:cxnLst>
                <a:cxn ang="0">
                  <a:pos x="24" y="101"/>
                </a:cxn>
                <a:cxn ang="0">
                  <a:pos x="25" y="98"/>
                </a:cxn>
                <a:cxn ang="0">
                  <a:pos x="24" y="94"/>
                </a:cxn>
                <a:cxn ang="0">
                  <a:pos x="17" y="96"/>
                </a:cxn>
                <a:cxn ang="0">
                  <a:pos x="13" y="94"/>
                </a:cxn>
                <a:cxn ang="0">
                  <a:pos x="15" y="91"/>
                </a:cxn>
                <a:cxn ang="0">
                  <a:pos x="12" y="87"/>
                </a:cxn>
                <a:cxn ang="0">
                  <a:pos x="12" y="80"/>
                </a:cxn>
                <a:cxn ang="0">
                  <a:pos x="12" y="77"/>
                </a:cxn>
                <a:cxn ang="0">
                  <a:pos x="10" y="75"/>
                </a:cxn>
                <a:cxn ang="0">
                  <a:pos x="7" y="75"/>
                </a:cxn>
                <a:cxn ang="0">
                  <a:pos x="5" y="75"/>
                </a:cxn>
                <a:cxn ang="0">
                  <a:pos x="3" y="74"/>
                </a:cxn>
                <a:cxn ang="0">
                  <a:pos x="3" y="70"/>
                </a:cxn>
                <a:cxn ang="0">
                  <a:pos x="8" y="69"/>
                </a:cxn>
                <a:cxn ang="0">
                  <a:pos x="5" y="69"/>
                </a:cxn>
                <a:cxn ang="0">
                  <a:pos x="7" y="67"/>
                </a:cxn>
                <a:cxn ang="0">
                  <a:pos x="3" y="65"/>
                </a:cxn>
                <a:cxn ang="0">
                  <a:pos x="3" y="63"/>
                </a:cxn>
                <a:cxn ang="0">
                  <a:pos x="5" y="57"/>
                </a:cxn>
                <a:cxn ang="0">
                  <a:pos x="7" y="57"/>
                </a:cxn>
                <a:cxn ang="0">
                  <a:pos x="8" y="55"/>
                </a:cxn>
                <a:cxn ang="0">
                  <a:pos x="10" y="53"/>
                </a:cxn>
                <a:cxn ang="0">
                  <a:pos x="8" y="51"/>
                </a:cxn>
                <a:cxn ang="0">
                  <a:pos x="8" y="41"/>
                </a:cxn>
                <a:cxn ang="0">
                  <a:pos x="3" y="39"/>
                </a:cxn>
                <a:cxn ang="0">
                  <a:pos x="3" y="31"/>
                </a:cxn>
                <a:cxn ang="0">
                  <a:pos x="0" y="28"/>
                </a:cxn>
                <a:cxn ang="0">
                  <a:pos x="1" y="26"/>
                </a:cxn>
                <a:cxn ang="0">
                  <a:pos x="1" y="21"/>
                </a:cxn>
                <a:cxn ang="0">
                  <a:pos x="3" y="17"/>
                </a:cxn>
                <a:cxn ang="0">
                  <a:pos x="5" y="9"/>
                </a:cxn>
                <a:cxn ang="0">
                  <a:pos x="12" y="0"/>
                </a:cxn>
                <a:cxn ang="0">
                  <a:pos x="46" y="10"/>
                </a:cxn>
                <a:cxn ang="0">
                  <a:pos x="42" y="21"/>
                </a:cxn>
                <a:cxn ang="0">
                  <a:pos x="41" y="43"/>
                </a:cxn>
                <a:cxn ang="0">
                  <a:pos x="37" y="48"/>
                </a:cxn>
                <a:cxn ang="0">
                  <a:pos x="34" y="72"/>
                </a:cxn>
                <a:cxn ang="0">
                  <a:pos x="36" y="72"/>
                </a:cxn>
                <a:cxn ang="0">
                  <a:pos x="41" y="67"/>
                </a:cxn>
                <a:cxn ang="0">
                  <a:pos x="51" y="65"/>
                </a:cxn>
                <a:cxn ang="0">
                  <a:pos x="58" y="67"/>
                </a:cxn>
                <a:cxn ang="0">
                  <a:pos x="54" y="77"/>
                </a:cxn>
                <a:cxn ang="0">
                  <a:pos x="48" y="75"/>
                </a:cxn>
                <a:cxn ang="0">
                  <a:pos x="41" y="103"/>
                </a:cxn>
                <a:cxn ang="0">
                  <a:pos x="37" y="103"/>
                </a:cxn>
                <a:cxn ang="0">
                  <a:pos x="37" y="106"/>
                </a:cxn>
                <a:cxn ang="0">
                  <a:pos x="24" y="101"/>
                </a:cxn>
              </a:cxnLst>
              <a:rect l="0" t="0" r="r" b="b"/>
              <a:pathLst>
                <a:path w="58" h="106">
                  <a:moveTo>
                    <a:pt x="24" y="101"/>
                  </a:moveTo>
                  <a:lnTo>
                    <a:pt x="25" y="98"/>
                  </a:lnTo>
                  <a:lnTo>
                    <a:pt x="24" y="94"/>
                  </a:lnTo>
                  <a:lnTo>
                    <a:pt x="17" y="96"/>
                  </a:lnTo>
                  <a:lnTo>
                    <a:pt x="13" y="94"/>
                  </a:lnTo>
                  <a:lnTo>
                    <a:pt x="15" y="91"/>
                  </a:lnTo>
                  <a:lnTo>
                    <a:pt x="12" y="87"/>
                  </a:lnTo>
                  <a:lnTo>
                    <a:pt x="12" y="80"/>
                  </a:lnTo>
                  <a:lnTo>
                    <a:pt x="12" y="77"/>
                  </a:lnTo>
                  <a:lnTo>
                    <a:pt x="10" y="75"/>
                  </a:lnTo>
                  <a:lnTo>
                    <a:pt x="7" y="75"/>
                  </a:lnTo>
                  <a:lnTo>
                    <a:pt x="5" y="75"/>
                  </a:lnTo>
                  <a:lnTo>
                    <a:pt x="3" y="74"/>
                  </a:lnTo>
                  <a:lnTo>
                    <a:pt x="3" y="70"/>
                  </a:lnTo>
                  <a:lnTo>
                    <a:pt x="8" y="69"/>
                  </a:lnTo>
                  <a:lnTo>
                    <a:pt x="5" y="69"/>
                  </a:lnTo>
                  <a:lnTo>
                    <a:pt x="7" y="67"/>
                  </a:lnTo>
                  <a:lnTo>
                    <a:pt x="3" y="65"/>
                  </a:lnTo>
                  <a:lnTo>
                    <a:pt x="3" y="63"/>
                  </a:lnTo>
                  <a:lnTo>
                    <a:pt x="5" y="57"/>
                  </a:lnTo>
                  <a:lnTo>
                    <a:pt x="7" y="57"/>
                  </a:lnTo>
                  <a:lnTo>
                    <a:pt x="8" y="55"/>
                  </a:lnTo>
                  <a:lnTo>
                    <a:pt x="10" y="53"/>
                  </a:lnTo>
                  <a:lnTo>
                    <a:pt x="8" y="51"/>
                  </a:lnTo>
                  <a:lnTo>
                    <a:pt x="8" y="41"/>
                  </a:lnTo>
                  <a:lnTo>
                    <a:pt x="3" y="39"/>
                  </a:lnTo>
                  <a:lnTo>
                    <a:pt x="3" y="31"/>
                  </a:lnTo>
                  <a:lnTo>
                    <a:pt x="0" y="28"/>
                  </a:lnTo>
                  <a:lnTo>
                    <a:pt x="1" y="26"/>
                  </a:lnTo>
                  <a:lnTo>
                    <a:pt x="1" y="21"/>
                  </a:lnTo>
                  <a:lnTo>
                    <a:pt x="3" y="17"/>
                  </a:lnTo>
                  <a:lnTo>
                    <a:pt x="5" y="9"/>
                  </a:lnTo>
                  <a:lnTo>
                    <a:pt x="12" y="0"/>
                  </a:lnTo>
                  <a:lnTo>
                    <a:pt x="46" y="10"/>
                  </a:lnTo>
                  <a:lnTo>
                    <a:pt x="42" y="21"/>
                  </a:lnTo>
                  <a:lnTo>
                    <a:pt x="41" y="43"/>
                  </a:lnTo>
                  <a:lnTo>
                    <a:pt x="37" y="48"/>
                  </a:lnTo>
                  <a:lnTo>
                    <a:pt x="34" y="72"/>
                  </a:lnTo>
                  <a:lnTo>
                    <a:pt x="36" y="72"/>
                  </a:lnTo>
                  <a:lnTo>
                    <a:pt x="41" y="67"/>
                  </a:lnTo>
                  <a:lnTo>
                    <a:pt x="51" y="65"/>
                  </a:lnTo>
                  <a:lnTo>
                    <a:pt x="58" y="67"/>
                  </a:lnTo>
                  <a:lnTo>
                    <a:pt x="54" y="77"/>
                  </a:lnTo>
                  <a:lnTo>
                    <a:pt x="48" y="75"/>
                  </a:lnTo>
                  <a:lnTo>
                    <a:pt x="41" y="103"/>
                  </a:lnTo>
                  <a:lnTo>
                    <a:pt x="37" y="103"/>
                  </a:lnTo>
                  <a:lnTo>
                    <a:pt x="37" y="106"/>
                  </a:lnTo>
                  <a:lnTo>
                    <a:pt x="24" y="10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13" name="Freeform 2145"/>
            <p:cNvSpPr>
              <a:spLocks/>
            </p:cNvSpPr>
            <p:nvPr/>
          </p:nvSpPr>
          <p:spPr bwMode="auto">
            <a:xfrm>
              <a:off x="1129" y="2174"/>
              <a:ext cx="65" cy="36"/>
            </a:xfrm>
            <a:custGeom>
              <a:avLst/>
              <a:gdLst/>
              <a:ahLst/>
              <a:cxnLst>
                <a:cxn ang="0">
                  <a:pos x="7" y="72"/>
                </a:cxn>
                <a:cxn ang="0">
                  <a:pos x="4" y="34"/>
                </a:cxn>
                <a:cxn ang="0">
                  <a:pos x="2" y="34"/>
                </a:cxn>
                <a:cxn ang="0">
                  <a:pos x="0" y="34"/>
                </a:cxn>
                <a:cxn ang="0">
                  <a:pos x="5" y="29"/>
                </a:cxn>
                <a:cxn ang="0">
                  <a:pos x="11" y="21"/>
                </a:cxn>
                <a:cxn ang="0">
                  <a:pos x="16" y="16"/>
                </a:cxn>
                <a:cxn ang="0">
                  <a:pos x="19" y="11"/>
                </a:cxn>
                <a:cxn ang="0">
                  <a:pos x="21" y="5"/>
                </a:cxn>
                <a:cxn ang="0">
                  <a:pos x="29" y="7"/>
                </a:cxn>
                <a:cxn ang="0">
                  <a:pos x="36" y="5"/>
                </a:cxn>
                <a:cxn ang="0">
                  <a:pos x="36" y="2"/>
                </a:cxn>
                <a:cxn ang="0">
                  <a:pos x="46" y="5"/>
                </a:cxn>
                <a:cxn ang="0">
                  <a:pos x="48" y="2"/>
                </a:cxn>
                <a:cxn ang="0">
                  <a:pos x="53" y="0"/>
                </a:cxn>
                <a:cxn ang="0">
                  <a:pos x="63" y="2"/>
                </a:cxn>
                <a:cxn ang="0">
                  <a:pos x="65" y="5"/>
                </a:cxn>
                <a:cxn ang="0">
                  <a:pos x="69" y="5"/>
                </a:cxn>
                <a:cxn ang="0">
                  <a:pos x="70" y="11"/>
                </a:cxn>
                <a:cxn ang="0">
                  <a:pos x="81" y="21"/>
                </a:cxn>
                <a:cxn ang="0">
                  <a:pos x="87" y="19"/>
                </a:cxn>
                <a:cxn ang="0">
                  <a:pos x="94" y="16"/>
                </a:cxn>
                <a:cxn ang="0">
                  <a:pos x="103" y="7"/>
                </a:cxn>
                <a:cxn ang="0">
                  <a:pos x="123" y="14"/>
                </a:cxn>
                <a:cxn ang="0">
                  <a:pos x="127" y="14"/>
                </a:cxn>
                <a:cxn ang="0">
                  <a:pos x="132" y="16"/>
                </a:cxn>
                <a:cxn ang="0">
                  <a:pos x="135" y="14"/>
                </a:cxn>
                <a:cxn ang="0">
                  <a:pos x="137" y="14"/>
                </a:cxn>
                <a:cxn ang="0">
                  <a:pos x="139" y="11"/>
                </a:cxn>
                <a:cxn ang="0">
                  <a:pos x="156" y="16"/>
                </a:cxn>
                <a:cxn ang="0">
                  <a:pos x="154" y="26"/>
                </a:cxn>
                <a:cxn ang="0">
                  <a:pos x="163" y="41"/>
                </a:cxn>
                <a:cxn ang="0">
                  <a:pos x="163" y="43"/>
                </a:cxn>
                <a:cxn ang="0">
                  <a:pos x="164" y="46"/>
                </a:cxn>
                <a:cxn ang="0">
                  <a:pos x="163" y="52"/>
                </a:cxn>
                <a:cxn ang="0">
                  <a:pos x="159" y="53"/>
                </a:cxn>
                <a:cxn ang="0">
                  <a:pos x="157" y="57"/>
                </a:cxn>
                <a:cxn ang="0">
                  <a:pos x="151" y="62"/>
                </a:cxn>
                <a:cxn ang="0">
                  <a:pos x="132" y="72"/>
                </a:cxn>
                <a:cxn ang="0">
                  <a:pos x="127" y="70"/>
                </a:cxn>
                <a:cxn ang="0">
                  <a:pos x="122" y="77"/>
                </a:cxn>
                <a:cxn ang="0">
                  <a:pos x="111" y="81"/>
                </a:cxn>
                <a:cxn ang="0">
                  <a:pos x="106" y="86"/>
                </a:cxn>
                <a:cxn ang="0">
                  <a:pos x="104" y="86"/>
                </a:cxn>
                <a:cxn ang="0">
                  <a:pos x="99" y="89"/>
                </a:cxn>
                <a:cxn ang="0">
                  <a:pos x="94" y="89"/>
                </a:cxn>
                <a:cxn ang="0">
                  <a:pos x="89" y="87"/>
                </a:cxn>
                <a:cxn ang="0">
                  <a:pos x="81" y="87"/>
                </a:cxn>
                <a:cxn ang="0">
                  <a:pos x="77" y="87"/>
                </a:cxn>
                <a:cxn ang="0">
                  <a:pos x="70" y="87"/>
                </a:cxn>
                <a:cxn ang="0">
                  <a:pos x="60" y="86"/>
                </a:cxn>
                <a:cxn ang="0">
                  <a:pos x="52" y="82"/>
                </a:cxn>
                <a:cxn ang="0">
                  <a:pos x="45" y="75"/>
                </a:cxn>
                <a:cxn ang="0">
                  <a:pos x="36" y="72"/>
                </a:cxn>
                <a:cxn ang="0">
                  <a:pos x="36" y="70"/>
                </a:cxn>
                <a:cxn ang="0">
                  <a:pos x="26" y="72"/>
                </a:cxn>
                <a:cxn ang="0">
                  <a:pos x="24" y="74"/>
                </a:cxn>
                <a:cxn ang="0">
                  <a:pos x="22" y="74"/>
                </a:cxn>
                <a:cxn ang="0">
                  <a:pos x="19" y="74"/>
                </a:cxn>
                <a:cxn ang="0">
                  <a:pos x="17" y="72"/>
                </a:cxn>
                <a:cxn ang="0">
                  <a:pos x="7" y="72"/>
                </a:cxn>
              </a:cxnLst>
              <a:rect l="0" t="0" r="r" b="b"/>
              <a:pathLst>
                <a:path w="164" h="89">
                  <a:moveTo>
                    <a:pt x="7" y="72"/>
                  </a:moveTo>
                  <a:lnTo>
                    <a:pt x="4" y="34"/>
                  </a:lnTo>
                  <a:lnTo>
                    <a:pt x="2" y="34"/>
                  </a:lnTo>
                  <a:lnTo>
                    <a:pt x="0" y="34"/>
                  </a:lnTo>
                  <a:lnTo>
                    <a:pt x="5" y="29"/>
                  </a:lnTo>
                  <a:lnTo>
                    <a:pt x="11" y="21"/>
                  </a:lnTo>
                  <a:lnTo>
                    <a:pt x="16" y="16"/>
                  </a:lnTo>
                  <a:lnTo>
                    <a:pt x="19" y="11"/>
                  </a:lnTo>
                  <a:lnTo>
                    <a:pt x="21" y="5"/>
                  </a:lnTo>
                  <a:lnTo>
                    <a:pt x="29" y="7"/>
                  </a:lnTo>
                  <a:lnTo>
                    <a:pt x="36" y="5"/>
                  </a:lnTo>
                  <a:lnTo>
                    <a:pt x="36" y="2"/>
                  </a:lnTo>
                  <a:lnTo>
                    <a:pt x="46" y="5"/>
                  </a:lnTo>
                  <a:lnTo>
                    <a:pt x="48" y="2"/>
                  </a:lnTo>
                  <a:lnTo>
                    <a:pt x="53" y="0"/>
                  </a:lnTo>
                  <a:lnTo>
                    <a:pt x="63" y="2"/>
                  </a:lnTo>
                  <a:lnTo>
                    <a:pt x="65" y="5"/>
                  </a:lnTo>
                  <a:lnTo>
                    <a:pt x="69" y="5"/>
                  </a:lnTo>
                  <a:lnTo>
                    <a:pt x="70" y="11"/>
                  </a:lnTo>
                  <a:lnTo>
                    <a:pt x="81" y="21"/>
                  </a:lnTo>
                  <a:lnTo>
                    <a:pt x="87" y="19"/>
                  </a:lnTo>
                  <a:lnTo>
                    <a:pt x="94" y="16"/>
                  </a:lnTo>
                  <a:lnTo>
                    <a:pt x="103" y="7"/>
                  </a:lnTo>
                  <a:lnTo>
                    <a:pt x="123" y="14"/>
                  </a:lnTo>
                  <a:lnTo>
                    <a:pt x="127" y="14"/>
                  </a:lnTo>
                  <a:lnTo>
                    <a:pt x="132" y="16"/>
                  </a:lnTo>
                  <a:lnTo>
                    <a:pt x="135" y="14"/>
                  </a:lnTo>
                  <a:lnTo>
                    <a:pt x="137" y="14"/>
                  </a:lnTo>
                  <a:lnTo>
                    <a:pt x="139" y="11"/>
                  </a:lnTo>
                  <a:lnTo>
                    <a:pt x="156" y="16"/>
                  </a:lnTo>
                  <a:lnTo>
                    <a:pt x="154" y="26"/>
                  </a:lnTo>
                  <a:lnTo>
                    <a:pt x="163" y="41"/>
                  </a:lnTo>
                  <a:lnTo>
                    <a:pt x="163" y="43"/>
                  </a:lnTo>
                  <a:lnTo>
                    <a:pt x="164" y="46"/>
                  </a:lnTo>
                  <a:lnTo>
                    <a:pt x="163" y="52"/>
                  </a:lnTo>
                  <a:lnTo>
                    <a:pt x="159" y="53"/>
                  </a:lnTo>
                  <a:lnTo>
                    <a:pt x="157" y="57"/>
                  </a:lnTo>
                  <a:lnTo>
                    <a:pt x="151" y="62"/>
                  </a:lnTo>
                  <a:lnTo>
                    <a:pt x="132" y="72"/>
                  </a:lnTo>
                  <a:lnTo>
                    <a:pt x="127" y="70"/>
                  </a:lnTo>
                  <a:lnTo>
                    <a:pt x="122" y="77"/>
                  </a:lnTo>
                  <a:lnTo>
                    <a:pt x="111" y="81"/>
                  </a:lnTo>
                  <a:lnTo>
                    <a:pt x="106" y="86"/>
                  </a:lnTo>
                  <a:lnTo>
                    <a:pt x="104" y="86"/>
                  </a:lnTo>
                  <a:lnTo>
                    <a:pt x="99" y="89"/>
                  </a:lnTo>
                  <a:lnTo>
                    <a:pt x="94" y="89"/>
                  </a:lnTo>
                  <a:lnTo>
                    <a:pt x="89" y="87"/>
                  </a:lnTo>
                  <a:lnTo>
                    <a:pt x="81" y="87"/>
                  </a:lnTo>
                  <a:lnTo>
                    <a:pt x="77" y="87"/>
                  </a:lnTo>
                  <a:lnTo>
                    <a:pt x="70" y="87"/>
                  </a:lnTo>
                  <a:lnTo>
                    <a:pt x="60" y="86"/>
                  </a:lnTo>
                  <a:lnTo>
                    <a:pt x="52" y="82"/>
                  </a:lnTo>
                  <a:lnTo>
                    <a:pt x="45" y="75"/>
                  </a:lnTo>
                  <a:lnTo>
                    <a:pt x="36" y="72"/>
                  </a:lnTo>
                  <a:lnTo>
                    <a:pt x="36" y="70"/>
                  </a:lnTo>
                  <a:lnTo>
                    <a:pt x="26" y="72"/>
                  </a:lnTo>
                  <a:lnTo>
                    <a:pt x="24" y="74"/>
                  </a:lnTo>
                  <a:lnTo>
                    <a:pt x="22" y="74"/>
                  </a:lnTo>
                  <a:lnTo>
                    <a:pt x="19" y="74"/>
                  </a:lnTo>
                  <a:lnTo>
                    <a:pt x="17" y="72"/>
                  </a:lnTo>
                  <a:lnTo>
                    <a:pt x="7" y="7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14" name="Freeform 2146"/>
            <p:cNvSpPr>
              <a:spLocks/>
            </p:cNvSpPr>
            <p:nvPr/>
          </p:nvSpPr>
          <p:spPr bwMode="auto">
            <a:xfrm>
              <a:off x="1070" y="2157"/>
              <a:ext cx="39" cy="50"/>
            </a:xfrm>
            <a:custGeom>
              <a:avLst/>
              <a:gdLst/>
              <a:ahLst/>
              <a:cxnLst>
                <a:cxn ang="0">
                  <a:pos x="21" y="61"/>
                </a:cxn>
                <a:cxn ang="0">
                  <a:pos x="18" y="56"/>
                </a:cxn>
                <a:cxn ang="0">
                  <a:pos x="16" y="49"/>
                </a:cxn>
                <a:cxn ang="0">
                  <a:pos x="14" y="27"/>
                </a:cxn>
                <a:cxn ang="0">
                  <a:pos x="11" y="17"/>
                </a:cxn>
                <a:cxn ang="0">
                  <a:pos x="0" y="12"/>
                </a:cxn>
                <a:cxn ang="0">
                  <a:pos x="0" y="3"/>
                </a:cxn>
                <a:cxn ang="0">
                  <a:pos x="9" y="1"/>
                </a:cxn>
                <a:cxn ang="0">
                  <a:pos x="72" y="20"/>
                </a:cxn>
                <a:cxn ang="0">
                  <a:pos x="74" y="24"/>
                </a:cxn>
                <a:cxn ang="0">
                  <a:pos x="72" y="25"/>
                </a:cxn>
                <a:cxn ang="0">
                  <a:pos x="74" y="30"/>
                </a:cxn>
                <a:cxn ang="0">
                  <a:pos x="79" y="30"/>
                </a:cxn>
                <a:cxn ang="0">
                  <a:pos x="81" y="35"/>
                </a:cxn>
                <a:cxn ang="0">
                  <a:pos x="84" y="46"/>
                </a:cxn>
                <a:cxn ang="0">
                  <a:pos x="86" y="51"/>
                </a:cxn>
                <a:cxn ang="0">
                  <a:pos x="94" y="53"/>
                </a:cxn>
                <a:cxn ang="0">
                  <a:pos x="86" y="64"/>
                </a:cxn>
                <a:cxn ang="0">
                  <a:pos x="93" y="73"/>
                </a:cxn>
                <a:cxn ang="0">
                  <a:pos x="96" y="82"/>
                </a:cxn>
                <a:cxn ang="0">
                  <a:pos x="94" y="92"/>
                </a:cxn>
                <a:cxn ang="0">
                  <a:pos x="91" y="95"/>
                </a:cxn>
                <a:cxn ang="0">
                  <a:pos x="88" y="99"/>
                </a:cxn>
                <a:cxn ang="0">
                  <a:pos x="91" y="105"/>
                </a:cxn>
                <a:cxn ang="0">
                  <a:pos x="88" y="109"/>
                </a:cxn>
                <a:cxn ang="0">
                  <a:pos x="84" y="119"/>
                </a:cxn>
                <a:cxn ang="0">
                  <a:pos x="79" y="123"/>
                </a:cxn>
                <a:cxn ang="0">
                  <a:pos x="76" y="124"/>
                </a:cxn>
                <a:cxn ang="0">
                  <a:pos x="70" y="88"/>
                </a:cxn>
                <a:cxn ang="0">
                  <a:pos x="58" y="85"/>
                </a:cxn>
                <a:cxn ang="0">
                  <a:pos x="43" y="78"/>
                </a:cxn>
                <a:cxn ang="0">
                  <a:pos x="35" y="82"/>
                </a:cxn>
                <a:cxn ang="0">
                  <a:pos x="24" y="76"/>
                </a:cxn>
              </a:cxnLst>
              <a:rect l="0" t="0" r="r" b="b"/>
              <a:pathLst>
                <a:path w="98" h="124">
                  <a:moveTo>
                    <a:pt x="19" y="76"/>
                  </a:moveTo>
                  <a:lnTo>
                    <a:pt x="21" y="61"/>
                  </a:lnTo>
                  <a:lnTo>
                    <a:pt x="19" y="58"/>
                  </a:lnTo>
                  <a:lnTo>
                    <a:pt x="18" y="56"/>
                  </a:lnTo>
                  <a:lnTo>
                    <a:pt x="19" y="53"/>
                  </a:lnTo>
                  <a:lnTo>
                    <a:pt x="16" y="49"/>
                  </a:lnTo>
                  <a:lnTo>
                    <a:pt x="14" y="41"/>
                  </a:lnTo>
                  <a:lnTo>
                    <a:pt x="14" y="27"/>
                  </a:lnTo>
                  <a:lnTo>
                    <a:pt x="12" y="18"/>
                  </a:lnTo>
                  <a:lnTo>
                    <a:pt x="11" y="17"/>
                  </a:lnTo>
                  <a:lnTo>
                    <a:pt x="2" y="13"/>
                  </a:lnTo>
                  <a:lnTo>
                    <a:pt x="0" y="12"/>
                  </a:lnTo>
                  <a:lnTo>
                    <a:pt x="0" y="8"/>
                  </a:lnTo>
                  <a:lnTo>
                    <a:pt x="0" y="3"/>
                  </a:lnTo>
                  <a:lnTo>
                    <a:pt x="0" y="0"/>
                  </a:lnTo>
                  <a:lnTo>
                    <a:pt x="9" y="1"/>
                  </a:lnTo>
                  <a:lnTo>
                    <a:pt x="72" y="18"/>
                  </a:lnTo>
                  <a:lnTo>
                    <a:pt x="72" y="20"/>
                  </a:lnTo>
                  <a:lnTo>
                    <a:pt x="76" y="22"/>
                  </a:lnTo>
                  <a:lnTo>
                    <a:pt x="74" y="24"/>
                  </a:lnTo>
                  <a:lnTo>
                    <a:pt x="77" y="24"/>
                  </a:lnTo>
                  <a:lnTo>
                    <a:pt x="72" y="25"/>
                  </a:lnTo>
                  <a:lnTo>
                    <a:pt x="72" y="29"/>
                  </a:lnTo>
                  <a:lnTo>
                    <a:pt x="74" y="30"/>
                  </a:lnTo>
                  <a:lnTo>
                    <a:pt x="76" y="30"/>
                  </a:lnTo>
                  <a:lnTo>
                    <a:pt x="79" y="30"/>
                  </a:lnTo>
                  <a:lnTo>
                    <a:pt x="81" y="32"/>
                  </a:lnTo>
                  <a:lnTo>
                    <a:pt x="81" y="35"/>
                  </a:lnTo>
                  <a:lnTo>
                    <a:pt x="81" y="42"/>
                  </a:lnTo>
                  <a:lnTo>
                    <a:pt x="84" y="46"/>
                  </a:lnTo>
                  <a:lnTo>
                    <a:pt x="82" y="49"/>
                  </a:lnTo>
                  <a:lnTo>
                    <a:pt x="86" y="51"/>
                  </a:lnTo>
                  <a:lnTo>
                    <a:pt x="93" y="49"/>
                  </a:lnTo>
                  <a:lnTo>
                    <a:pt x="94" y="53"/>
                  </a:lnTo>
                  <a:lnTo>
                    <a:pt x="93" y="56"/>
                  </a:lnTo>
                  <a:lnTo>
                    <a:pt x="86" y="64"/>
                  </a:lnTo>
                  <a:lnTo>
                    <a:pt x="89" y="71"/>
                  </a:lnTo>
                  <a:lnTo>
                    <a:pt x="93" y="73"/>
                  </a:lnTo>
                  <a:lnTo>
                    <a:pt x="93" y="80"/>
                  </a:lnTo>
                  <a:lnTo>
                    <a:pt x="96" y="82"/>
                  </a:lnTo>
                  <a:lnTo>
                    <a:pt x="98" y="83"/>
                  </a:lnTo>
                  <a:lnTo>
                    <a:pt x="94" y="92"/>
                  </a:lnTo>
                  <a:lnTo>
                    <a:pt x="91" y="94"/>
                  </a:lnTo>
                  <a:lnTo>
                    <a:pt x="91" y="95"/>
                  </a:lnTo>
                  <a:lnTo>
                    <a:pt x="88" y="95"/>
                  </a:lnTo>
                  <a:lnTo>
                    <a:pt x="88" y="99"/>
                  </a:lnTo>
                  <a:lnTo>
                    <a:pt x="91" y="104"/>
                  </a:lnTo>
                  <a:lnTo>
                    <a:pt x="91" y="105"/>
                  </a:lnTo>
                  <a:lnTo>
                    <a:pt x="89" y="107"/>
                  </a:lnTo>
                  <a:lnTo>
                    <a:pt x="88" y="109"/>
                  </a:lnTo>
                  <a:lnTo>
                    <a:pt x="88" y="112"/>
                  </a:lnTo>
                  <a:lnTo>
                    <a:pt x="84" y="119"/>
                  </a:lnTo>
                  <a:lnTo>
                    <a:pt x="82" y="121"/>
                  </a:lnTo>
                  <a:lnTo>
                    <a:pt x="79" y="123"/>
                  </a:lnTo>
                  <a:lnTo>
                    <a:pt x="77" y="124"/>
                  </a:lnTo>
                  <a:lnTo>
                    <a:pt x="76" y="124"/>
                  </a:lnTo>
                  <a:lnTo>
                    <a:pt x="62" y="121"/>
                  </a:lnTo>
                  <a:lnTo>
                    <a:pt x="70" y="88"/>
                  </a:lnTo>
                  <a:lnTo>
                    <a:pt x="69" y="85"/>
                  </a:lnTo>
                  <a:lnTo>
                    <a:pt x="58" y="85"/>
                  </a:lnTo>
                  <a:lnTo>
                    <a:pt x="50" y="80"/>
                  </a:lnTo>
                  <a:lnTo>
                    <a:pt x="43" y="78"/>
                  </a:lnTo>
                  <a:lnTo>
                    <a:pt x="40" y="78"/>
                  </a:lnTo>
                  <a:lnTo>
                    <a:pt x="35" y="82"/>
                  </a:lnTo>
                  <a:lnTo>
                    <a:pt x="29" y="82"/>
                  </a:lnTo>
                  <a:lnTo>
                    <a:pt x="24" y="76"/>
                  </a:lnTo>
                  <a:lnTo>
                    <a:pt x="19" y="7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15" name="Freeform 2147"/>
            <p:cNvSpPr>
              <a:spLocks/>
            </p:cNvSpPr>
            <p:nvPr/>
          </p:nvSpPr>
          <p:spPr bwMode="auto">
            <a:xfrm>
              <a:off x="1178" y="2191"/>
              <a:ext cx="28" cy="41"/>
            </a:xfrm>
            <a:custGeom>
              <a:avLst/>
              <a:gdLst/>
              <a:ahLst/>
              <a:cxnLst>
                <a:cxn ang="0">
                  <a:pos x="5" y="75"/>
                </a:cxn>
                <a:cxn ang="0">
                  <a:pos x="1" y="72"/>
                </a:cxn>
                <a:cxn ang="0">
                  <a:pos x="0" y="72"/>
                </a:cxn>
                <a:cxn ang="0">
                  <a:pos x="1" y="62"/>
                </a:cxn>
                <a:cxn ang="0">
                  <a:pos x="10" y="31"/>
                </a:cxn>
                <a:cxn ang="0">
                  <a:pos x="29" y="21"/>
                </a:cxn>
                <a:cxn ang="0">
                  <a:pos x="35" y="16"/>
                </a:cxn>
                <a:cxn ang="0">
                  <a:pos x="37" y="12"/>
                </a:cxn>
                <a:cxn ang="0">
                  <a:pos x="41" y="11"/>
                </a:cxn>
                <a:cxn ang="0">
                  <a:pos x="42" y="5"/>
                </a:cxn>
                <a:cxn ang="0">
                  <a:pos x="41" y="2"/>
                </a:cxn>
                <a:cxn ang="0">
                  <a:pos x="41" y="0"/>
                </a:cxn>
                <a:cxn ang="0">
                  <a:pos x="71" y="45"/>
                </a:cxn>
                <a:cxn ang="0">
                  <a:pos x="66" y="52"/>
                </a:cxn>
                <a:cxn ang="0">
                  <a:pos x="63" y="58"/>
                </a:cxn>
                <a:cxn ang="0">
                  <a:pos x="66" y="77"/>
                </a:cxn>
                <a:cxn ang="0">
                  <a:pos x="66" y="82"/>
                </a:cxn>
                <a:cxn ang="0">
                  <a:pos x="64" y="84"/>
                </a:cxn>
                <a:cxn ang="0">
                  <a:pos x="61" y="92"/>
                </a:cxn>
                <a:cxn ang="0">
                  <a:pos x="61" y="94"/>
                </a:cxn>
                <a:cxn ang="0">
                  <a:pos x="54" y="94"/>
                </a:cxn>
                <a:cxn ang="0">
                  <a:pos x="52" y="99"/>
                </a:cxn>
                <a:cxn ang="0">
                  <a:pos x="49" y="103"/>
                </a:cxn>
                <a:cxn ang="0">
                  <a:pos x="46" y="101"/>
                </a:cxn>
                <a:cxn ang="0">
                  <a:pos x="44" y="96"/>
                </a:cxn>
                <a:cxn ang="0">
                  <a:pos x="44" y="91"/>
                </a:cxn>
                <a:cxn ang="0">
                  <a:pos x="42" y="87"/>
                </a:cxn>
                <a:cxn ang="0">
                  <a:pos x="39" y="86"/>
                </a:cxn>
                <a:cxn ang="0">
                  <a:pos x="32" y="87"/>
                </a:cxn>
                <a:cxn ang="0">
                  <a:pos x="25" y="91"/>
                </a:cxn>
                <a:cxn ang="0">
                  <a:pos x="20" y="91"/>
                </a:cxn>
                <a:cxn ang="0">
                  <a:pos x="5" y="75"/>
                </a:cxn>
              </a:cxnLst>
              <a:rect l="0" t="0" r="r" b="b"/>
              <a:pathLst>
                <a:path w="71" h="103">
                  <a:moveTo>
                    <a:pt x="5" y="75"/>
                  </a:moveTo>
                  <a:lnTo>
                    <a:pt x="1" y="72"/>
                  </a:lnTo>
                  <a:lnTo>
                    <a:pt x="0" y="72"/>
                  </a:lnTo>
                  <a:lnTo>
                    <a:pt x="1" y="62"/>
                  </a:lnTo>
                  <a:lnTo>
                    <a:pt x="10" y="31"/>
                  </a:lnTo>
                  <a:lnTo>
                    <a:pt x="29" y="21"/>
                  </a:lnTo>
                  <a:lnTo>
                    <a:pt x="35" y="16"/>
                  </a:lnTo>
                  <a:lnTo>
                    <a:pt x="37" y="12"/>
                  </a:lnTo>
                  <a:lnTo>
                    <a:pt x="41" y="11"/>
                  </a:lnTo>
                  <a:lnTo>
                    <a:pt x="42" y="5"/>
                  </a:lnTo>
                  <a:lnTo>
                    <a:pt x="41" y="2"/>
                  </a:lnTo>
                  <a:lnTo>
                    <a:pt x="41" y="0"/>
                  </a:lnTo>
                  <a:lnTo>
                    <a:pt x="71" y="45"/>
                  </a:lnTo>
                  <a:lnTo>
                    <a:pt x="66" y="52"/>
                  </a:lnTo>
                  <a:lnTo>
                    <a:pt x="63" y="58"/>
                  </a:lnTo>
                  <a:lnTo>
                    <a:pt x="66" y="77"/>
                  </a:lnTo>
                  <a:lnTo>
                    <a:pt x="66" y="82"/>
                  </a:lnTo>
                  <a:lnTo>
                    <a:pt x="64" y="84"/>
                  </a:lnTo>
                  <a:lnTo>
                    <a:pt x="61" y="92"/>
                  </a:lnTo>
                  <a:lnTo>
                    <a:pt x="61" y="94"/>
                  </a:lnTo>
                  <a:lnTo>
                    <a:pt x="54" y="94"/>
                  </a:lnTo>
                  <a:lnTo>
                    <a:pt x="52" y="99"/>
                  </a:lnTo>
                  <a:lnTo>
                    <a:pt x="49" y="103"/>
                  </a:lnTo>
                  <a:lnTo>
                    <a:pt x="46" y="101"/>
                  </a:lnTo>
                  <a:lnTo>
                    <a:pt x="44" y="96"/>
                  </a:lnTo>
                  <a:lnTo>
                    <a:pt x="44" y="91"/>
                  </a:lnTo>
                  <a:lnTo>
                    <a:pt x="42" y="87"/>
                  </a:lnTo>
                  <a:lnTo>
                    <a:pt x="39" y="86"/>
                  </a:lnTo>
                  <a:lnTo>
                    <a:pt x="32" y="87"/>
                  </a:lnTo>
                  <a:lnTo>
                    <a:pt x="25" y="91"/>
                  </a:lnTo>
                  <a:lnTo>
                    <a:pt x="20" y="91"/>
                  </a:lnTo>
                  <a:lnTo>
                    <a:pt x="5" y="7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16" name="Freeform 2148"/>
            <p:cNvSpPr>
              <a:spLocks/>
            </p:cNvSpPr>
            <p:nvPr/>
          </p:nvSpPr>
          <p:spPr bwMode="auto">
            <a:xfrm>
              <a:off x="1013" y="2151"/>
              <a:ext cx="48" cy="58"/>
            </a:xfrm>
            <a:custGeom>
              <a:avLst/>
              <a:gdLst/>
              <a:ahLst/>
              <a:cxnLst>
                <a:cxn ang="0">
                  <a:pos x="94" y="133"/>
                </a:cxn>
                <a:cxn ang="0">
                  <a:pos x="90" y="127"/>
                </a:cxn>
                <a:cxn ang="0">
                  <a:pos x="82" y="127"/>
                </a:cxn>
                <a:cxn ang="0">
                  <a:pos x="73" y="120"/>
                </a:cxn>
                <a:cxn ang="0">
                  <a:pos x="72" y="118"/>
                </a:cxn>
                <a:cxn ang="0">
                  <a:pos x="56" y="96"/>
                </a:cxn>
                <a:cxn ang="0">
                  <a:pos x="51" y="94"/>
                </a:cxn>
                <a:cxn ang="0">
                  <a:pos x="48" y="92"/>
                </a:cxn>
                <a:cxn ang="0">
                  <a:pos x="43" y="94"/>
                </a:cxn>
                <a:cxn ang="0">
                  <a:pos x="36" y="92"/>
                </a:cxn>
                <a:cxn ang="0">
                  <a:pos x="34" y="69"/>
                </a:cxn>
                <a:cxn ang="0">
                  <a:pos x="17" y="43"/>
                </a:cxn>
                <a:cxn ang="0">
                  <a:pos x="0" y="2"/>
                </a:cxn>
                <a:cxn ang="0">
                  <a:pos x="5" y="0"/>
                </a:cxn>
                <a:cxn ang="0">
                  <a:pos x="20" y="4"/>
                </a:cxn>
                <a:cxn ang="0">
                  <a:pos x="22" y="0"/>
                </a:cxn>
                <a:cxn ang="0">
                  <a:pos x="50" y="7"/>
                </a:cxn>
                <a:cxn ang="0">
                  <a:pos x="51" y="4"/>
                </a:cxn>
                <a:cxn ang="0">
                  <a:pos x="58" y="5"/>
                </a:cxn>
                <a:cxn ang="0">
                  <a:pos x="58" y="4"/>
                </a:cxn>
                <a:cxn ang="0">
                  <a:pos x="90" y="14"/>
                </a:cxn>
                <a:cxn ang="0">
                  <a:pos x="90" y="14"/>
                </a:cxn>
                <a:cxn ang="0">
                  <a:pos x="97" y="21"/>
                </a:cxn>
                <a:cxn ang="0">
                  <a:pos x="101" y="38"/>
                </a:cxn>
                <a:cxn ang="0">
                  <a:pos x="106" y="43"/>
                </a:cxn>
                <a:cxn ang="0">
                  <a:pos x="106" y="48"/>
                </a:cxn>
                <a:cxn ang="0">
                  <a:pos x="106" y="50"/>
                </a:cxn>
                <a:cxn ang="0">
                  <a:pos x="101" y="58"/>
                </a:cxn>
                <a:cxn ang="0">
                  <a:pos x="101" y="62"/>
                </a:cxn>
                <a:cxn ang="0">
                  <a:pos x="109" y="74"/>
                </a:cxn>
                <a:cxn ang="0">
                  <a:pos x="109" y="82"/>
                </a:cxn>
                <a:cxn ang="0">
                  <a:pos x="113" y="87"/>
                </a:cxn>
                <a:cxn ang="0">
                  <a:pos x="111" y="94"/>
                </a:cxn>
                <a:cxn ang="0">
                  <a:pos x="113" y="96"/>
                </a:cxn>
                <a:cxn ang="0">
                  <a:pos x="113" y="98"/>
                </a:cxn>
                <a:cxn ang="0">
                  <a:pos x="114" y="101"/>
                </a:cxn>
                <a:cxn ang="0">
                  <a:pos x="113" y="104"/>
                </a:cxn>
                <a:cxn ang="0">
                  <a:pos x="118" y="113"/>
                </a:cxn>
                <a:cxn ang="0">
                  <a:pos x="118" y="123"/>
                </a:cxn>
                <a:cxn ang="0">
                  <a:pos x="120" y="125"/>
                </a:cxn>
                <a:cxn ang="0">
                  <a:pos x="120" y="133"/>
                </a:cxn>
                <a:cxn ang="0">
                  <a:pos x="114" y="132"/>
                </a:cxn>
                <a:cxn ang="0">
                  <a:pos x="111" y="133"/>
                </a:cxn>
                <a:cxn ang="0">
                  <a:pos x="111" y="137"/>
                </a:cxn>
                <a:cxn ang="0">
                  <a:pos x="104" y="144"/>
                </a:cxn>
                <a:cxn ang="0">
                  <a:pos x="97" y="142"/>
                </a:cxn>
                <a:cxn ang="0">
                  <a:pos x="94" y="133"/>
                </a:cxn>
              </a:cxnLst>
              <a:rect l="0" t="0" r="r" b="b"/>
              <a:pathLst>
                <a:path w="120" h="144">
                  <a:moveTo>
                    <a:pt x="94" y="133"/>
                  </a:moveTo>
                  <a:lnTo>
                    <a:pt x="90" y="127"/>
                  </a:lnTo>
                  <a:lnTo>
                    <a:pt x="82" y="127"/>
                  </a:lnTo>
                  <a:lnTo>
                    <a:pt x="73" y="120"/>
                  </a:lnTo>
                  <a:lnTo>
                    <a:pt x="72" y="118"/>
                  </a:lnTo>
                  <a:lnTo>
                    <a:pt x="56" y="96"/>
                  </a:lnTo>
                  <a:lnTo>
                    <a:pt x="51" y="94"/>
                  </a:lnTo>
                  <a:lnTo>
                    <a:pt x="48" y="92"/>
                  </a:lnTo>
                  <a:lnTo>
                    <a:pt x="43" y="94"/>
                  </a:lnTo>
                  <a:lnTo>
                    <a:pt x="36" y="92"/>
                  </a:lnTo>
                  <a:lnTo>
                    <a:pt x="34" y="69"/>
                  </a:lnTo>
                  <a:lnTo>
                    <a:pt x="17" y="43"/>
                  </a:lnTo>
                  <a:lnTo>
                    <a:pt x="0" y="2"/>
                  </a:lnTo>
                  <a:lnTo>
                    <a:pt x="5" y="0"/>
                  </a:lnTo>
                  <a:lnTo>
                    <a:pt x="20" y="4"/>
                  </a:lnTo>
                  <a:lnTo>
                    <a:pt x="22" y="0"/>
                  </a:lnTo>
                  <a:lnTo>
                    <a:pt x="50" y="7"/>
                  </a:lnTo>
                  <a:lnTo>
                    <a:pt x="51" y="4"/>
                  </a:lnTo>
                  <a:lnTo>
                    <a:pt x="58" y="5"/>
                  </a:lnTo>
                  <a:lnTo>
                    <a:pt x="58" y="4"/>
                  </a:lnTo>
                  <a:lnTo>
                    <a:pt x="90" y="14"/>
                  </a:lnTo>
                  <a:lnTo>
                    <a:pt x="90" y="14"/>
                  </a:lnTo>
                  <a:lnTo>
                    <a:pt x="97" y="21"/>
                  </a:lnTo>
                  <a:lnTo>
                    <a:pt x="101" y="38"/>
                  </a:lnTo>
                  <a:lnTo>
                    <a:pt x="106" y="43"/>
                  </a:lnTo>
                  <a:lnTo>
                    <a:pt x="106" y="48"/>
                  </a:lnTo>
                  <a:lnTo>
                    <a:pt x="106" y="50"/>
                  </a:lnTo>
                  <a:lnTo>
                    <a:pt x="101" y="58"/>
                  </a:lnTo>
                  <a:lnTo>
                    <a:pt x="101" y="62"/>
                  </a:lnTo>
                  <a:lnTo>
                    <a:pt x="109" y="74"/>
                  </a:lnTo>
                  <a:lnTo>
                    <a:pt x="109" y="82"/>
                  </a:lnTo>
                  <a:lnTo>
                    <a:pt x="113" y="87"/>
                  </a:lnTo>
                  <a:lnTo>
                    <a:pt x="111" y="94"/>
                  </a:lnTo>
                  <a:lnTo>
                    <a:pt x="113" y="96"/>
                  </a:lnTo>
                  <a:lnTo>
                    <a:pt x="113" y="98"/>
                  </a:lnTo>
                  <a:lnTo>
                    <a:pt x="114" y="101"/>
                  </a:lnTo>
                  <a:lnTo>
                    <a:pt x="113" y="104"/>
                  </a:lnTo>
                  <a:lnTo>
                    <a:pt x="118" y="113"/>
                  </a:lnTo>
                  <a:lnTo>
                    <a:pt x="118" y="123"/>
                  </a:lnTo>
                  <a:lnTo>
                    <a:pt x="120" y="125"/>
                  </a:lnTo>
                  <a:lnTo>
                    <a:pt x="120" y="133"/>
                  </a:lnTo>
                  <a:lnTo>
                    <a:pt x="114" y="132"/>
                  </a:lnTo>
                  <a:lnTo>
                    <a:pt x="111" y="133"/>
                  </a:lnTo>
                  <a:lnTo>
                    <a:pt x="111" y="137"/>
                  </a:lnTo>
                  <a:lnTo>
                    <a:pt x="104" y="144"/>
                  </a:lnTo>
                  <a:lnTo>
                    <a:pt x="97" y="142"/>
                  </a:lnTo>
                  <a:lnTo>
                    <a:pt x="94" y="13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17" name="Freeform 2149"/>
            <p:cNvSpPr>
              <a:spLocks/>
            </p:cNvSpPr>
            <p:nvPr/>
          </p:nvSpPr>
          <p:spPr bwMode="auto">
            <a:xfrm>
              <a:off x="1196" y="2209"/>
              <a:ext cx="77" cy="101"/>
            </a:xfrm>
            <a:custGeom>
              <a:avLst/>
              <a:gdLst/>
              <a:ahLst/>
              <a:cxnLst>
                <a:cxn ang="0">
                  <a:pos x="193" y="254"/>
                </a:cxn>
                <a:cxn ang="0">
                  <a:pos x="75" y="227"/>
                </a:cxn>
                <a:cxn ang="0">
                  <a:pos x="73" y="222"/>
                </a:cxn>
                <a:cxn ang="0">
                  <a:pos x="68" y="222"/>
                </a:cxn>
                <a:cxn ang="0">
                  <a:pos x="66" y="220"/>
                </a:cxn>
                <a:cxn ang="0">
                  <a:pos x="66" y="217"/>
                </a:cxn>
                <a:cxn ang="0">
                  <a:pos x="63" y="215"/>
                </a:cxn>
                <a:cxn ang="0">
                  <a:pos x="61" y="210"/>
                </a:cxn>
                <a:cxn ang="0">
                  <a:pos x="49" y="199"/>
                </a:cxn>
                <a:cxn ang="0">
                  <a:pos x="47" y="188"/>
                </a:cxn>
                <a:cxn ang="0">
                  <a:pos x="49" y="182"/>
                </a:cxn>
                <a:cxn ang="0">
                  <a:pos x="44" y="172"/>
                </a:cxn>
                <a:cxn ang="0">
                  <a:pos x="34" y="169"/>
                </a:cxn>
                <a:cxn ang="0">
                  <a:pos x="29" y="170"/>
                </a:cxn>
                <a:cxn ang="0">
                  <a:pos x="25" y="167"/>
                </a:cxn>
                <a:cxn ang="0">
                  <a:pos x="30" y="162"/>
                </a:cxn>
                <a:cxn ang="0">
                  <a:pos x="36" y="158"/>
                </a:cxn>
                <a:cxn ang="0">
                  <a:pos x="36" y="153"/>
                </a:cxn>
                <a:cxn ang="0">
                  <a:pos x="39" y="152"/>
                </a:cxn>
                <a:cxn ang="0">
                  <a:pos x="36" y="148"/>
                </a:cxn>
                <a:cxn ang="0">
                  <a:pos x="37" y="143"/>
                </a:cxn>
                <a:cxn ang="0">
                  <a:pos x="36" y="140"/>
                </a:cxn>
                <a:cxn ang="0">
                  <a:pos x="29" y="133"/>
                </a:cxn>
                <a:cxn ang="0">
                  <a:pos x="27" y="129"/>
                </a:cxn>
                <a:cxn ang="0">
                  <a:pos x="29" y="124"/>
                </a:cxn>
                <a:cxn ang="0">
                  <a:pos x="30" y="119"/>
                </a:cxn>
                <a:cxn ang="0">
                  <a:pos x="30" y="112"/>
                </a:cxn>
                <a:cxn ang="0">
                  <a:pos x="29" y="109"/>
                </a:cxn>
                <a:cxn ang="0">
                  <a:pos x="20" y="100"/>
                </a:cxn>
                <a:cxn ang="0">
                  <a:pos x="17" y="104"/>
                </a:cxn>
                <a:cxn ang="0">
                  <a:pos x="17" y="102"/>
                </a:cxn>
                <a:cxn ang="0">
                  <a:pos x="13" y="95"/>
                </a:cxn>
                <a:cxn ang="0">
                  <a:pos x="13" y="92"/>
                </a:cxn>
                <a:cxn ang="0">
                  <a:pos x="12" y="92"/>
                </a:cxn>
                <a:cxn ang="0">
                  <a:pos x="10" y="94"/>
                </a:cxn>
                <a:cxn ang="0">
                  <a:pos x="5" y="90"/>
                </a:cxn>
                <a:cxn ang="0">
                  <a:pos x="5" y="83"/>
                </a:cxn>
                <a:cxn ang="0">
                  <a:pos x="0" y="82"/>
                </a:cxn>
                <a:cxn ang="0">
                  <a:pos x="0" y="78"/>
                </a:cxn>
                <a:cxn ang="0">
                  <a:pos x="1" y="75"/>
                </a:cxn>
                <a:cxn ang="0">
                  <a:pos x="1" y="71"/>
                </a:cxn>
                <a:cxn ang="0">
                  <a:pos x="0" y="68"/>
                </a:cxn>
                <a:cxn ang="0">
                  <a:pos x="0" y="65"/>
                </a:cxn>
                <a:cxn ang="0">
                  <a:pos x="3" y="58"/>
                </a:cxn>
                <a:cxn ang="0">
                  <a:pos x="6" y="54"/>
                </a:cxn>
                <a:cxn ang="0">
                  <a:pos x="8" y="49"/>
                </a:cxn>
                <a:cxn ang="0">
                  <a:pos x="15" y="49"/>
                </a:cxn>
                <a:cxn ang="0">
                  <a:pos x="15" y="47"/>
                </a:cxn>
                <a:cxn ang="0">
                  <a:pos x="18" y="39"/>
                </a:cxn>
                <a:cxn ang="0">
                  <a:pos x="20" y="37"/>
                </a:cxn>
                <a:cxn ang="0">
                  <a:pos x="20" y="32"/>
                </a:cxn>
                <a:cxn ang="0">
                  <a:pos x="17" y="13"/>
                </a:cxn>
                <a:cxn ang="0">
                  <a:pos x="20" y="7"/>
                </a:cxn>
                <a:cxn ang="0">
                  <a:pos x="25" y="0"/>
                </a:cxn>
                <a:cxn ang="0">
                  <a:pos x="49" y="37"/>
                </a:cxn>
                <a:cxn ang="0">
                  <a:pos x="66" y="59"/>
                </a:cxn>
                <a:cxn ang="0">
                  <a:pos x="136" y="167"/>
                </a:cxn>
                <a:cxn ang="0">
                  <a:pos x="193" y="254"/>
                </a:cxn>
              </a:cxnLst>
              <a:rect l="0" t="0" r="r" b="b"/>
              <a:pathLst>
                <a:path w="193" h="254">
                  <a:moveTo>
                    <a:pt x="193" y="254"/>
                  </a:moveTo>
                  <a:lnTo>
                    <a:pt x="75" y="227"/>
                  </a:lnTo>
                  <a:lnTo>
                    <a:pt x="73" y="222"/>
                  </a:lnTo>
                  <a:lnTo>
                    <a:pt x="68" y="222"/>
                  </a:lnTo>
                  <a:lnTo>
                    <a:pt x="66" y="220"/>
                  </a:lnTo>
                  <a:lnTo>
                    <a:pt x="66" y="217"/>
                  </a:lnTo>
                  <a:lnTo>
                    <a:pt x="63" y="215"/>
                  </a:lnTo>
                  <a:lnTo>
                    <a:pt x="61" y="210"/>
                  </a:lnTo>
                  <a:lnTo>
                    <a:pt x="49" y="199"/>
                  </a:lnTo>
                  <a:lnTo>
                    <a:pt x="47" y="188"/>
                  </a:lnTo>
                  <a:lnTo>
                    <a:pt x="49" y="182"/>
                  </a:lnTo>
                  <a:lnTo>
                    <a:pt x="44" y="172"/>
                  </a:lnTo>
                  <a:lnTo>
                    <a:pt x="34" y="169"/>
                  </a:lnTo>
                  <a:lnTo>
                    <a:pt x="29" y="170"/>
                  </a:lnTo>
                  <a:lnTo>
                    <a:pt x="25" y="167"/>
                  </a:lnTo>
                  <a:lnTo>
                    <a:pt x="30" y="162"/>
                  </a:lnTo>
                  <a:lnTo>
                    <a:pt x="36" y="158"/>
                  </a:lnTo>
                  <a:lnTo>
                    <a:pt x="36" y="153"/>
                  </a:lnTo>
                  <a:lnTo>
                    <a:pt x="39" y="152"/>
                  </a:lnTo>
                  <a:lnTo>
                    <a:pt x="36" y="148"/>
                  </a:lnTo>
                  <a:lnTo>
                    <a:pt x="37" y="143"/>
                  </a:lnTo>
                  <a:lnTo>
                    <a:pt x="36" y="140"/>
                  </a:lnTo>
                  <a:lnTo>
                    <a:pt x="29" y="133"/>
                  </a:lnTo>
                  <a:lnTo>
                    <a:pt x="27" y="129"/>
                  </a:lnTo>
                  <a:lnTo>
                    <a:pt x="29" y="124"/>
                  </a:lnTo>
                  <a:lnTo>
                    <a:pt x="30" y="119"/>
                  </a:lnTo>
                  <a:lnTo>
                    <a:pt x="30" y="112"/>
                  </a:lnTo>
                  <a:lnTo>
                    <a:pt x="29" y="109"/>
                  </a:lnTo>
                  <a:lnTo>
                    <a:pt x="20" y="100"/>
                  </a:lnTo>
                  <a:lnTo>
                    <a:pt x="17" y="104"/>
                  </a:lnTo>
                  <a:lnTo>
                    <a:pt x="17" y="102"/>
                  </a:lnTo>
                  <a:lnTo>
                    <a:pt x="13" y="95"/>
                  </a:lnTo>
                  <a:lnTo>
                    <a:pt x="13" y="92"/>
                  </a:lnTo>
                  <a:lnTo>
                    <a:pt x="12" y="92"/>
                  </a:lnTo>
                  <a:lnTo>
                    <a:pt x="10" y="94"/>
                  </a:lnTo>
                  <a:lnTo>
                    <a:pt x="5" y="90"/>
                  </a:lnTo>
                  <a:lnTo>
                    <a:pt x="5" y="83"/>
                  </a:lnTo>
                  <a:lnTo>
                    <a:pt x="0" y="82"/>
                  </a:lnTo>
                  <a:lnTo>
                    <a:pt x="0" y="78"/>
                  </a:lnTo>
                  <a:lnTo>
                    <a:pt x="1" y="75"/>
                  </a:lnTo>
                  <a:lnTo>
                    <a:pt x="1" y="71"/>
                  </a:lnTo>
                  <a:lnTo>
                    <a:pt x="0" y="68"/>
                  </a:lnTo>
                  <a:lnTo>
                    <a:pt x="0" y="65"/>
                  </a:lnTo>
                  <a:lnTo>
                    <a:pt x="3" y="58"/>
                  </a:lnTo>
                  <a:lnTo>
                    <a:pt x="6" y="54"/>
                  </a:lnTo>
                  <a:lnTo>
                    <a:pt x="8" y="49"/>
                  </a:lnTo>
                  <a:lnTo>
                    <a:pt x="15" y="49"/>
                  </a:lnTo>
                  <a:lnTo>
                    <a:pt x="15" y="47"/>
                  </a:lnTo>
                  <a:lnTo>
                    <a:pt x="18" y="39"/>
                  </a:lnTo>
                  <a:lnTo>
                    <a:pt x="20" y="37"/>
                  </a:lnTo>
                  <a:lnTo>
                    <a:pt x="20" y="32"/>
                  </a:lnTo>
                  <a:lnTo>
                    <a:pt x="17" y="13"/>
                  </a:lnTo>
                  <a:lnTo>
                    <a:pt x="20" y="7"/>
                  </a:lnTo>
                  <a:lnTo>
                    <a:pt x="25" y="0"/>
                  </a:lnTo>
                  <a:lnTo>
                    <a:pt x="49" y="37"/>
                  </a:lnTo>
                  <a:lnTo>
                    <a:pt x="66" y="59"/>
                  </a:lnTo>
                  <a:lnTo>
                    <a:pt x="136" y="167"/>
                  </a:lnTo>
                  <a:lnTo>
                    <a:pt x="193" y="25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18" name="Freeform 2150"/>
            <p:cNvSpPr>
              <a:spLocks/>
            </p:cNvSpPr>
            <p:nvPr/>
          </p:nvSpPr>
          <p:spPr bwMode="auto">
            <a:xfrm>
              <a:off x="1128" y="2202"/>
              <a:ext cx="54" cy="21"/>
            </a:xfrm>
            <a:custGeom>
              <a:avLst/>
              <a:gdLst/>
              <a:ahLst/>
              <a:cxnLst>
                <a:cxn ang="0">
                  <a:pos x="2" y="48"/>
                </a:cxn>
                <a:cxn ang="0">
                  <a:pos x="0" y="34"/>
                </a:cxn>
                <a:cxn ang="0">
                  <a:pos x="10" y="2"/>
                </a:cxn>
                <a:cxn ang="0">
                  <a:pos x="20" y="2"/>
                </a:cxn>
                <a:cxn ang="0">
                  <a:pos x="22" y="4"/>
                </a:cxn>
                <a:cxn ang="0">
                  <a:pos x="25" y="4"/>
                </a:cxn>
                <a:cxn ang="0">
                  <a:pos x="27" y="4"/>
                </a:cxn>
                <a:cxn ang="0">
                  <a:pos x="29" y="2"/>
                </a:cxn>
                <a:cxn ang="0">
                  <a:pos x="39" y="0"/>
                </a:cxn>
                <a:cxn ang="0">
                  <a:pos x="39" y="2"/>
                </a:cxn>
                <a:cxn ang="0">
                  <a:pos x="48" y="5"/>
                </a:cxn>
                <a:cxn ang="0">
                  <a:pos x="55" y="12"/>
                </a:cxn>
                <a:cxn ang="0">
                  <a:pos x="63" y="16"/>
                </a:cxn>
                <a:cxn ang="0">
                  <a:pos x="73" y="17"/>
                </a:cxn>
                <a:cxn ang="0">
                  <a:pos x="80" y="17"/>
                </a:cxn>
                <a:cxn ang="0">
                  <a:pos x="84" y="17"/>
                </a:cxn>
                <a:cxn ang="0">
                  <a:pos x="92" y="17"/>
                </a:cxn>
                <a:cxn ang="0">
                  <a:pos x="97" y="19"/>
                </a:cxn>
                <a:cxn ang="0">
                  <a:pos x="102" y="19"/>
                </a:cxn>
                <a:cxn ang="0">
                  <a:pos x="107" y="16"/>
                </a:cxn>
                <a:cxn ang="0">
                  <a:pos x="109" y="16"/>
                </a:cxn>
                <a:cxn ang="0">
                  <a:pos x="114" y="11"/>
                </a:cxn>
                <a:cxn ang="0">
                  <a:pos x="125" y="7"/>
                </a:cxn>
                <a:cxn ang="0">
                  <a:pos x="130" y="0"/>
                </a:cxn>
                <a:cxn ang="0">
                  <a:pos x="135" y="2"/>
                </a:cxn>
                <a:cxn ang="0">
                  <a:pos x="126" y="33"/>
                </a:cxn>
                <a:cxn ang="0">
                  <a:pos x="118" y="33"/>
                </a:cxn>
                <a:cxn ang="0">
                  <a:pos x="109" y="29"/>
                </a:cxn>
                <a:cxn ang="0">
                  <a:pos x="94" y="31"/>
                </a:cxn>
                <a:cxn ang="0">
                  <a:pos x="80" y="28"/>
                </a:cxn>
                <a:cxn ang="0">
                  <a:pos x="72" y="29"/>
                </a:cxn>
                <a:cxn ang="0">
                  <a:pos x="68" y="31"/>
                </a:cxn>
                <a:cxn ang="0">
                  <a:pos x="56" y="33"/>
                </a:cxn>
                <a:cxn ang="0">
                  <a:pos x="55" y="38"/>
                </a:cxn>
                <a:cxn ang="0">
                  <a:pos x="49" y="41"/>
                </a:cxn>
                <a:cxn ang="0">
                  <a:pos x="32" y="45"/>
                </a:cxn>
                <a:cxn ang="0">
                  <a:pos x="27" y="45"/>
                </a:cxn>
                <a:cxn ang="0">
                  <a:pos x="20" y="46"/>
                </a:cxn>
                <a:cxn ang="0">
                  <a:pos x="14" y="52"/>
                </a:cxn>
                <a:cxn ang="0">
                  <a:pos x="12" y="50"/>
                </a:cxn>
                <a:cxn ang="0">
                  <a:pos x="2" y="48"/>
                </a:cxn>
              </a:cxnLst>
              <a:rect l="0" t="0" r="r" b="b"/>
              <a:pathLst>
                <a:path w="135" h="52">
                  <a:moveTo>
                    <a:pt x="2" y="48"/>
                  </a:moveTo>
                  <a:lnTo>
                    <a:pt x="0" y="34"/>
                  </a:lnTo>
                  <a:lnTo>
                    <a:pt x="10" y="2"/>
                  </a:lnTo>
                  <a:lnTo>
                    <a:pt x="20" y="2"/>
                  </a:lnTo>
                  <a:lnTo>
                    <a:pt x="22" y="4"/>
                  </a:lnTo>
                  <a:lnTo>
                    <a:pt x="25" y="4"/>
                  </a:lnTo>
                  <a:lnTo>
                    <a:pt x="27" y="4"/>
                  </a:lnTo>
                  <a:lnTo>
                    <a:pt x="29" y="2"/>
                  </a:lnTo>
                  <a:lnTo>
                    <a:pt x="39" y="0"/>
                  </a:lnTo>
                  <a:lnTo>
                    <a:pt x="39" y="2"/>
                  </a:lnTo>
                  <a:lnTo>
                    <a:pt x="48" y="5"/>
                  </a:lnTo>
                  <a:lnTo>
                    <a:pt x="55" y="12"/>
                  </a:lnTo>
                  <a:lnTo>
                    <a:pt x="63" y="16"/>
                  </a:lnTo>
                  <a:lnTo>
                    <a:pt x="73" y="17"/>
                  </a:lnTo>
                  <a:lnTo>
                    <a:pt x="80" y="17"/>
                  </a:lnTo>
                  <a:lnTo>
                    <a:pt x="84" y="17"/>
                  </a:lnTo>
                  <a:lnTo>
                    <a:pt x="92" y="17"/>
                  </a:lnTo>
                  <a:lnTo>
                    <a:pt x="97" y="19"/>
                  </a:lnTo>
                  <a:lnTo>
                    <a:pt x="102" y="19"/>
                  </a:lnTo>
                  <a:lnTo>
                    <a:pt x="107" y="16"/>
                  </a:lnTo>
                  <a:lnTo>
                    <a:pt x="109" y="16"/>
                  </a:lnTo>
                  <a:lnTo>
                    <a:pt x="114" y="11"/>
                  </a:lnTo>
                  <a:lnTo>
                    <a:pt x="125" y="7"/>
                  </a:lnTo>
                  <a:lnTo>
                    <a:pt x="130" y="0"/>
                  </a:lnTo>
                  <a:lnTo>
                    <a:pt x="135" y="2"/>
                  </a:lnTo>
                  <a:lnTo>
                    <a:pt x="126" y="33"/>
                  </a:lnTo>
                  <a:lnTo>
                    <a:pt x="118" y="33"/>
                  </a:lnTo>
                  <a:lnTo>
                    <a:pt x="109" y="29"/>
                  </a:lnTo>
                  <a:lnTo>
                    <a:pt x="94" y="31"/>
                  </a:lnTo>
                  <a:lnTo>
                    <a:pt x="80" y="28"/>
                  </a:lnTo>
                  <a:lnTo>
                    <a:pt x="72" y="29"/>
                  </a:lnTo>
                  <a:lnTo>
                    <a:pt x="68" y="31"/>
                  </a:lnTo>
                  <a:lnTo>
                    <a:pt x="56" y="33"/>
                  </a:lnTo>
                  <a:lnTo>
                    <a:pt x="55" y="38"/>
                  </a:lnTo>
                  <a:lnTo>
                    <a:pt x="49" y="41"/>
                  </a:lnTo>
                  <a:lnTo>
                    <a:pt x="32" y="45"/>
                  </a:lnTo>
                  <a:lnTo>
                    <a:pt x="27" y="45"/>
                  </a:lnTo>
                  <a:lnTo>
                    <a:pt x="20" y="46"/>
                  </a:lnTo>
                  <a:lnTo>
                    <a:pt x="14" y="52"/>
                  </a:lnTo>
                  <a:lnTo>
                    <a:pt x="12" y="50"/>
                  </a:lnTo>
                  <a:lnTo>
                    <a:pt x="2" y="4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19" name="Freeform 2151"/>
            <p:cNvSpPr>
              <a:spLocks/>
            </p:cNvSpPr>
            <p:nvPr/>
          </p:nvSpPr>
          <p:spPr bwMode="auto">
            <a:xfrm>
              <a:off x="1128" y="2213"/>
              <a:ext cx="52" cy="38"/>
            </a:xfrm>
            <a:custGeom>
              <a:avLst/>
              <a:gdLst/>
              <a:ahLst/>
              <a:cxnLst>
                <a:cxn ang="0">
                  <a:pos x="25" y="95"/>
                </a:cxn>
                <a:cxn ang="0">
                  <a:pos x="1" y="46"/>
                </a:cxn>
                <a:cxn ang="0">
                  <a:pos x="0" y="20"/>
                </a:cxn>
                <a:cxn ang="0">
                  <a:pos x="10" y="22"/>
                </a:cxn>
                <a:cxn ang="0">
                  <a:pos x="12" y="24"/>
                </a:cxn>
                <a:cxn ang="0">
                  <a:pos x="18" y="18"/>
                </a:cxn>
                <a:cxn ang="0">
                  <a:pos x="25" y="17"/>
                </a:cxn>
                <a:cxn ang="0">
                  <a:pos x="30" y="17"/>
                </a:cxn>
                <a:cxn ang="0">
                  <a:pos x="47" y="13"/>
                </a:cxn>
                <a:cxn ang="0">
                  <a:pos x="53" y="10"/>
                </a:cxn>
                <a:cxn ang="0">
                  <a:pos x="54" y="5"/>
                </a:cxn>
                <a:cxn ang="0">
                  <a:pos x="66" y="3"/>
                </a:cxn>
                <a:cxn ang="0">
                  <a:pos x="70" y="1"/>
                </a:cxn>
                <a:cxn ang="0">
                  <a:pos x="78" y="0"/>
                </a:cxn>
                <a:cxn ang="0">
                  <a:pos x="92" y="3"/>
                </a:cxn>
                <a:cxn ang="0">
                  <a:pos x="107" y="1"/>
                </a:cxn>
                <a:cxn ang="0">
                  <a:pos x="116" y="5"/>
                </a:cxn>
                <a:cxn ang="0">
                  <a:pos x="124" y="5"/>
                </a:cxn>
                <a:cxn ang="0">
                  <a:pos x="123" y="15"/>
                </a:cxn>
                <a:cxn ang="0">
                  <a:pos x="124" y="15"/>
                </a:cxn>
                <a:cxn ang="0">
                  <a:pos x="128" y="18"/>
                </a:cxn>
                <a:cxn ang="0">
                  <a:pos x="124" y="20"/>
                </a:cxn>
                <a:cxn ang="0">
                  <a:pos x="123" y="18"/>
                </a:cxn>
                <a:cxn ang="0">
                  <a:pos x="119" y="20"/>
                </a:cxn>
                <a:cxn ang="0">
                  <a:pos x="116" y="20"/>
                </a:cxn>
                <a:cxn ang="0">
                  <a:pos x="109" y="22"/>
                </a:cxn>
                <a:cxn ang="0">
                  <a:pos x="80" y="46"/>
                </a:cxn>
                <a:cxn ang="0">
                  <a:pos x="78" y="49"/>
                </a:cxn>
                <a:cxn ang="0">
                  <a:pos x="66" y="59"/>
                </a:cxn>
                <a:cxn ang="0">
                  <a:pos x="64" y="63"/>
                </a:cxn>
                <a:cxn ang="0">
                  <a:pos x="58" y="68"/>
                </a:cxn>
                <a:cxn ang="0">
                  <a:pos x="56" y="71"/>
                </a:cxn>
                <a:cxn ang="0">
                  <a:pos x="47" y="73"/>
                </a:cxn>
                <a:cxn ang="0">
                  <a:pos x="46" y="75"/>
                </a:cxn>
                <a:cxn ang="0">
                  <a:pos x="47" y="80"/>
                </a:cxn>
                <a:cxn ang="0">
                  <a:pos x="44" y="80"/>
                </a:cxn>
                <a:cxn ang="0">
                  <a:pos x="42" y="83"/>
                </a:cxn>
                <a:cxn ang="0">
                  <a:pos x="37" y="87"/>
                </a:cxn>
                <a:cxn ang="0">
                  <a:pos x="34" y="88"/>
                </a:cxn>
                <a:cxn ang="0">
                  <a:pos x="29" y="92"/>
                </a:cxn>
                <a:cxn ang="0">
                  <a:pos x="25" y="95"/>
                </a:cxn>
              </a:cxnLst>
              <a:rect l="0" t="0" r="r" b="b"/>
              <a:pathLst>
                <a:path w="128" h="95">
                  <a:moveTo>
                    <a:pt x="25" y="95"/>
                  </a:moveTo>
                  <a:lnTo>
                    <a:pt x="1" y="46"/>
                  </a:lnTo>
                  <a:lnTo>
                    <a:pt x="0" y="20"/>
                  </a:lnTo>
                  <a:lnTo>
                    <a:pt x="10" y="22"/>
                  </a:lnTo>
                  <a:lnTo>
                    <a:pt x="12" y="24"/>
                  </a:lnTo>
                  <a:lnTo>
                    <a:pt x="18" y="18"/>
                  </a:lnTo>
                  <a:lnTo>
                    <a:pt x="25" y="17"/>
                  </a:lnTo>
                  <a:lnTo>
                    <a:pt x="30" y="17"/>
                  </a:lnTo>
                  <a:lnTo>
                    <a:pt x="47" y="13"/>
                  </a:lnTo>
                  <a:lnTo>
                    <a:pt x="53" y="10"/>
                  </a:lnTo>
                  <a:lnTo>
                    <a:pt x="54" y="5"/>
                  </a:lnTo>
                  <a:lnTo>
                    <a:pt x="66" y="3"/>
                  </a:lnTo>
                  <a:lnTo>
                    <a:pt x="70" y="1"/>
                  </a:lnTo>
                  <a:lnTo>
                    <a:pt x="78" y="0"/>
                  </a:lnTo>
                  <a:lnTo>
                    <a:pt x="92" y="3"/>
                  </a:lnTo>
                  <a:lnTo>
                    <a:pt x="107" y="1"/>
                  </a:lnTo>
                  <a:lnTo>
                    <a:pt x="116" y="5"/>
                  </a:lnTo>
                  <a:lnTo>
                    <a:pt x="124" y="5"/>
                  </a:lnTo>
                  <a:lnTo>
                    <a:pt x="123" y="15"/>
                  </a:lnTo>
                  <a:lnTo>
                    <a:pt x="124" y="15"/>
                  </a:lnTo>
                  <a:lnTo>
                    <a:pt x="128" y="18"/>
                  </a:lnTo>
                  <a:lnTo>
                    <a:pt x="124" y="20"/>
                  </a:lnTo>
                  <a:lnTo>
                    <a:pt x="123" y="18"/>
                  </a:lnTo>
                  <a:lnTo>
                    <a:pt x="119" y="20"/>
                  </a:lnTo>
                  <a:lnTo>
                    <a:pt x="116" y="20"/>
                  </a:lnTo>
                  <a:lnTo>
                    <a:pt x="109" y="22"/>
                  </a:lnTo>
                  <a:lnTo>
                    <a:pt x="80" y="46"/>
                  </a:lnTo>
                  <a:lnTo>
                    <a:pt x="78" y="49"/>
                  </a:lnTo>
                  <a:lnTo>
                    <a:pt x="66" y="59"/>
                  </a:lnTo>
                  <a:lnTo>
                    <a:pt x="64" y="63"/>
                  </a:lnTo>
                  <a:lnTo>
                    <a:pt x="58" y="68"/>
                  </a:lnTo>
                  <a:lnTo>
                    <a:pt x="56" y="71"/>
                  </a:lnTo>
                  <a:lnTo>
                    <a:pt x="47" y="73"/>
                  </a:lnTo>
                  <a:lnTo>
                    <a:pt x="46" y="75"/>
                  </a:lnTo>
                  <a:lnTo>
                    <a:pt x="47" y="80"/>
                  </a:lnTo>
                  <a:lnTo>
                    <a:pt x="44" y="80"/>
                  </a:lnTo>
                  <a:lnTo>
                    <a:pt x="42" y="83"/>
                  </a:lnTo>
                  <a:lnTo>
                    <a:pt x="37" y="87"/>
                  </a:lnTo>
                  <a:lnTo>
                    <a:pt x="34" y="88"/>
                  </a:lnTo>
                  <a:lnTo>
                    <a:pt x="29" y="92"/>
                  </a:lnTo>
                  <a:lnTo>
                    <a:pt x="25" y="9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20" name="Freeform 2152"/>
            <p:cNvSpPr>
              <a:spLocks/>
            </p:cNvSpPr>
            <p:nvPr/>
          </p:nvSpPr>
          <p:spPr bwMode="auto">
            <a:xfrm>
              <a:off x="1138" y="2221"/>
              <a:ext cx="74" cy="54"/>
            </a:xfrm>
            <a:custGeom>
              <a:avLst/>
              <a:gdLst/>
              <a:ahLst/>
              <a:cxnLst>
                <a:cxn ang="0">
                  <a:pos x="166" y="134"/>
                </a:cxn>
                <a:cxn ang="0">
                  <a:pos x="161" y="117"/>
                </a:cxn>
                <a:cxn ang="0">
                  <a:pos x="154" y="111"/>
                </a:cxn>
                <a:cxn ang="0">
                  <a:pos x="142" y="101"/>
                </a:cxn>
                <a:cxn ang="0">
                  <a:pos x="133" y="105"/>
                </a:cxn>
                <a:cxn ang="0">
                  <a:pos x="123" y="113"/>
                </a:cxn>
                <a:cxn ang="0">
                  <a:pos x="108" y="117"/>
                </a:cxn>
                <a:cxn ang="0">
                  <a:pos x="94" y="111"/>
                </a:cxn>
                <a:cxn ang="0">
                  <a:pos x="87" y="110"/>
                </a:cxn>
                <a:cxn ang="0">
                  <a:pos x="70" y="98"/>
                </a:cxn>
                <a:cxn ang="0">
                  <a:pos x="55" y="99"/>
                </a:cxn>
                <a:cxn ang="0">
                  <a:pos x="48" y="101"/>
                </a:cxn>
                <a:cxn ang="0">
                  <a:pos x="41" y="103"/>
                </a:cxn>
                <a:cxn ang="0">
                  <a:pos x="34" y="103"/>
                </a:cxn>
                <a:cxn ang="0">
                  <a:pos x="34" y="110"/>
                </a:cxn>
                <a:cxn ang="0">
                  <a:pos x="33" y="115"/>
                </a:cxn>
                <a:cxn ang="0">
                  <a:pos x="26" y="110"/>
                </a:cxn>
                <a:cxn ang="0">
                  <a:pos x="26" y="113"/>
                </a:cxn>
                <a:cxn ang="0">
                  <a:pos x="0" y="77"/>
                </a:cxn>
                <a:cxn ang="0">
                  <a:pos x="9" y="70"/>
                </a:cxn>
                <a:cxn ang="0">
                  <a:pos x="17" y="65"/>
                </a:cxn>
                <a:cxn ang="0">
                  <a:pos x="22" y="62"/>
                </a:cxn>
                <a:cxn ang="0">
                  <a:pos x="22" y="55"/>
                </a:cxn>
                <a:cxn ang="0">
                  <a:pos x="33" y="50"/>
                </a:cxn>
                <a:cxn ang="0">
                  <a:pos x="41" y="41"/>
                </a:cxn>
                <a:cxn ang="0">
                  <a:pos x="55" y="28"/>
                </a:cxn>
                <a:cxn ang="0">
                  <a:pos x="91" y="2"/>
                </a:cxn>
                <a:cxn ang="0">
                  <a:pos x="98" y="0"/>
                </a:cxn>
                <a:cxn ang="0">
                  <a:pos x="103" y="0"/>
                </a:cxn>
                <a:cxn ang="0">
                  <a:pos x="123" y="16"/>
                </a:cxn>
                <a:cxn ang="0">
                  <a:pos x="137" y="11"/>
                </a:cxn>
                <a:cxn ang="0">
                  <a:pos x="142" y="16"/>
                </a:cxn>
                <a:cxn ang="0">
                  <a:pos x="144" y="26"/>
                </a:cxn>
                <a:cxn ang="0">
                  <a:pos x="144" y="35"/>
                </a:cxn>
                <a:cxn ang="0">
                  <a:pos x="145" y="41"/>
                </a:cxn>
                <a:cxn ang="0">
                  <a:pos x="144" y="48"/>
                </a:cxn>
                <a:cxn ang="0">
                  <a:pos x="149" y="53"/>
                </a:cxn>
                <a:cxn ang="0">
                  <a:pos x="154" y="64"/>
                </a:cxn>
                <a:cxn ang="0">
                  <a:pos x="157" y="62"/>
                </a:cxn>
                <a:cxn ang="0">
                  <a:pos x="161" y="72"/>
                </a:cxn>
                <a:cxn ang="0">
                  <a:pos x="164" y="70"/>
                </a:cxn>
                <a:cxn ang="0">
                  <a:pos x="174" y="82"/>
                </a:cxn>
                <a:cxn ang="0">
                  <a:pos x="173" y="94"/>
                </a:cxn>
                <a:cxn ang="0">
                  <a:pos x="173" y="103"/>
                </a:cxn>
                <a:cxn ang="0">
                  <a:pos x="181" y="113"/>
                </a:cxn>
                <a:cxn ang="0">
                  <a:pos x="183" y="122"/>
                </a:cxn>
                <a:cxn ang="0">
                  <a:pos x="180" y="128"/>
                </a:cxn>
                <a:cxn ang="0">
                  <a:pos x="169" y="137"/>
                </a:cxn>
              </a:cxnLst>
              <a:rect l="0" t="0" r="r" b="b"/>
              <a:pathLst>
                <a:path w="183" h="137">
                  <a:moveTo>
                    <a:pt x="169" y="137"/>
                  </a:moveTo>
                  <a:lnTo>
                    <a:pt x="166" y="134"/>
                  </a:lnTo>
                  <a:lnTo>
                    <a:pt x="166" y="130"/>
                  </a:lnTo>
                  <a:lnTo>
                    <a:pt x="161" y="117"/>
                  </a:lnTo>
                  <a:lnTo>
                    <a:pt x="157" y="117"/>
                  </a:lnTo>
                  <a:lnTo>
                    <a:pt x="154" y="111"/>
                  </a:lnTo>
                  <a:lnTo>
                    <a:pt x="147" y="108"/>
                  </a:lnTo>
                  <a:lnTo>
                    <a:pt x="142" y="101"/>
                  </a:lnTo>
                  <a:lnTo>
                    <a:pt x="139" y="101"/>
                  </a:lnTo>
                  <a:lnTo>
                    <a:pt x="133" y="105"/>
                  </a:lnTo>
                  <a:lnTo>
                    <a:pt x="127" y="106"/>
                  </a:lnTo>
                  <a:lnTo>
                    <a:pt x="123" y="113"/>
                  </a:lnTo>
                  <a:lnTo>
                    <a:pt x="113" y="113"/>
                  </a:lnTo>
                  <a:lnTo>
                    <a:pt x="108" y="117"/>
                  </a:lnTo>
                  <a:lnTo>
                    <a:pt x="103" y="117"/>
                  </a:lnTo>
                  <a:lnTo>
                    <a:pt x="94" y="111"/>
                  </a:lnTo>
                  <a:lnTo>
                    <a:pt x="91" y="111"/>
                  </a:lnTo>
                  <a:lnTo>
                    <a:pt x="87" y="110"/>
                  </a:lnTo>
                  <a:lnTo>
                    <a:pt x="72" y="98"/>
                  </a:lnTo>
                  <a:lnTo>
                    <a:pt x="70" y="98"/>
                  </a:lnTo>
                  <a:lnTo>
                    <a:pt x="63" y="101"/>
                  </a:lnTo>
                  <a:lnTo>
                    <a:pt x="55" y="99"/>
                  </a:lnTo>
                  <a:lnTo>
                    <a:pt x="53" y="101"/>
                  </a:lnTo>
                  <a:lnTo>
                    <a:pt x="48" y="101"/>
                  </a:lnTo>
                  <a:lnTo>
                    <a:pt x="46" y="103"/>
                  </a:lnTo>
                  <a:lnTo>
                    <a:pt x="41" y="103"/>
                  </a:lnTo>
                  <a:lnTo>
                    <a:pt x="39" y="105"/>
                  </a:lnTo>
                  <a:lnTo>
                    <a:pt x="34" y="103"/>
                  </a:lnTo>
                  <a:lnTo>
                    <a:pt x="33" y="105"/>
                  </a:lnTo>
                  <a:lnTo>
                    <a:pt x="34" y="110"/>
                  </a:lnTo>
                  <a:lnTo>
                    <a:pt x="34" y="115"/>
                  </a:lnTo>
                  <a:lnTo>
                    <a:pt x="33" y="115"/>
                  </a:lnTo>
                  <a:lnTo>
                    <a:pt x="31" y="111"/>
                  </a:lnTo>
                  <a:lnTo>
                    <a:pt x="26" y="110"/>
                  </a:lnTo>
                  <a:lnTo>
                    <a:pt x="26" y="110"/>
                  </a:lnTo>
                  <a:lnTo>
                    <a:pt x="26" y="113"/>
                  </a:lnTo>
                  <a:lnTo>
                    <a:pt x="24" y="117"/>
                  </a:lnTo>
                  <a:lnTo>
                    <a:pt x="0" y="77"/>
                  </a:lnTo>
                  <a:lnTo>
                    <a:pt x="4" y="74"/>
                  </a:lnTo>
                  <a:lnTo>
                    <a:pt x="9" y="70"/>
                  </a:lnTo>
                  <a:lnTo>
                    <a:pt x="12" y="69"/>
                  </a:lnTo>
                  <a:lnTo>
                    <a:pt x="17" y="65"/>
                  </a:lnTo>
                  <a:lnTo>
                    <a:pt x="19" y="62"/>
                  </a:lnTo>
                  <a:lnTo>
                    <a:pt x="22" y="62"/>
                  </a:lnTo>
                  <a:lnTo>
                    <a:pt x="21" y="57"/>
                  </a:lnTo>
                  <a:lnTo>
                    <a:pt x="22" y="55"/>
                  </a:lnTo>
                  <a:lnTo>
                    <a:pt x="31" y="53"/>
                  </a:lnTo>
                  <a:lnTo>
                    <a:pt x="33" y="50"/>
                  </a:lnTo>
                  <a:lnTo>
                    <a:pt x="39" y="45"/>
                  </a:lnTo>
                  <a:lnTo>
                    <a:pt x="41" y="41"/>
                  </a:lnTo>
                  <a:lnTo>
                    <a:pt x="53" y="31"/>
                  </a:lnTo>
                  <a:lnTo>
                    <a:pt x="55" y="28"/>
                  </a:lnTo>
                  <a:lnTo>
                    <a:pt x="84" y="4"/>
                  </a:lnTo>
                  <a:lnTo>
                    <a:pt x="91" y="2"/>
                  </a:lnTo>
                  <a:lnTo>
                    <a:pt x="94" y="2"/>
                  </a:lnTo>
                  <a:lnTo>
                    <a:pt x="98" y="0"/>
                  </a:lnTo>
                  <a:lnTo>
                    <a:pt x="99" y="2"/>
                  </a:lnTo>
                  <a:lnTo>
                    <a:pt x="103" y="0"/>
                  </a:lnTo>
                  <a:lnTo>
                    <a:pt x="118" y="16"/>
                  </a:lnTo>
                  <a:lnTo>
                    <a:pt x="123" y="16"/>
                  </a:lnTo>
                  <a:lnTo>
                    <a:pt x="130" y="12"/>
                  </a:lnTo>
                  <a:lnTo>
                    <a:pt x="137" y="11"/>
                  </a:lnTo>
                  <a:lnTo>
                    <a:pt x="140" y="12"/>
                  </a:lnTo>
                  <a:lnTo>
                    <a:pt x="142" y="16"/>
                  </a:lnTo>
                  <a:lnTo>
                    <a:pt x="142" y="21"/>
                  </a:lnTo>
                  <a:lnTo>
                    <a:pt x="144" y="26"/>
                  </a:lnTo>
                  <a:lnTo>
                    <a:pt x="147" y="28"/>
                  </a:lnTo>
                  <a:lnTo>
                    <a:pt x="144" y="35"/>
                  </a:lnTo>
                  <a:lnTo>
                    <a:pt x="144" y="38"/>
                  </a:lnTo>
                  <a:lnTo>
                    <a:pt x="145" y="41"/>
                  </a:lnTo>
                  <a:lnTo>
                    <a:pt x="145" y="45"/>
                  </a:lnTo>
                  <a:lnTo>
                    <a:pt x="144" y="48"/>
                  </a:lnTo>
                  <a:lnTo>
                    <a:pt x="144" y="52"/>
                  </a:lnTo>
                  <a:lnTo>
                    <a:pt x="149" y="53"/>
                  </a:lnTo>
                  <a:lnTo>
                    <a:pt x="149" y="60"/>
                  </a:lnTo>
                  <a:lnTo>
                    <a:pt x="154" y="64"/>
                  </a:lnTo>
                  <a:lnTo>
                    <a:pt x="156" y="62"/>
                  </a:lnTo>
                  <a:lnTo>
                    <a:pt x="157" y="62"/>
                  </a:lnTo>
                  <a:lnTo>
                    <a:pt x="157" y="65"/>
                  </a:lnTo>
                  <a:lnTo>
                    <a:pt x="161" y="72"/>
                  </a:lnTo>
                  <a:lnTo>
                    <a:pt x="161" y="74"/>
                  </a:lnTo>
                  <a:lnTo>
                    <a:pt x="164" y="70"/>
                  </a:lnTo>
                  <a:lnTo>
                    <a:pt x="173" y="79"/>
                  </a:lnTo>
                  <a:lnTo>
                    <a:pt x="174" y="82"/>
                  </a:lnTo>
                  <a:lnTo>
                    <a:pt x="174" y="89"/>
                  </a:lnTo>
                  <a:lnTo>
                    <a:pt x="173" y="94"/>
                  </a:lnTo>
                  <a:lnTo>
                    <a:pt x="171" y="99"/>
                  </a:lnTo>
                  <a:lnTo>
                    <a:pt x="173" y="103"/>
                  </a:lnTo>
                  <a:lnTo>
                    <a:pt x="180" y="110"/>
                  </a:lnTo>
                  <a:lnTo>
                    <a:pt x="181" y="113"/>
                  </a:lnTo>
                  <a:lnTo>
                    <a:pt x="180" y="118"/>
                  </a:lnTo>
                  <a:lnTo>
                    <a:pt x="183" y="122"/>
                  </a:lnTo>
                  <a:lnTo>
                    <a:pt x="180" y="123"/>
                  </a:lnTo>
                  <a:lnTo>
                    <a:pt x="180" y="128"/>
                  </a:lnTo>
                  <a:lnTo>
                    <a:pt x="174" y="132"/>
                  </a:lnTo>
                  <a:lnTo>
                    <a:pt x="169" y="13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21" name="Freeform 2153"/>
            <p:cNvSpPr>
              <a:spLocks/>
            </p:cNvSpPr>
            <p:nvPr/>
          </p:nvSpPr>
          <p:spPr bwMode="auto">
            <a:xfrm>
              <a:off x="1148" y="2260"/>
              <a:ext cx="57" cy="40"/>
            </a:xfrm>
            <a:custGeom>
              <a:avLst/>
              <a:gdLst/>
              <a:ahLst/>
              <a:cxnLst>
                <a:cxn ang="0">
                  <a:pos x="26" y="102"/>
                </a:cxn>
                <a:cxn ang="0">
                  <a:pos x="22" y="95"/>
                </a:cxn>
                <a:cxn ang="0">
                  <a:pos x="14" y="92"/>
                </a:cxn>
                <a:cxn ang="0">
                  <a:pos x="12" y="89"/>
                </a:cxn>
                <a:cxn ang="0">
                  <a:pos x="10" y="80"/>
                </a:cxn>
                <a:cxn ang="0">
                  <a:pos x="5" y="65"/>
                </a:cxn>
                <a:cxn ang="0">
                  <a:pos x="5" y="56"/>
                </a:cxn>
                <a:cxn ang="0">
                  <a:pos x="7" y="53"/>
                </a:cxn>
                <a:cxn ang="0">
                  <a:pos x="4" y="42"/>
                </a:cxn>
                <a:cxn ang="0">
                  <a:pos x="0" y="20"/>
                </a:cxn>
                <a:cxn ang="0">
                  <a:pos x="0" y="19"/>
                </a:cxn>
                <a:cxn ang="0">
                  <a:pos x="2" y="15"/>
                </a:cxn>
                <a:cxn ang="0">
                  <a:pos x="2" y="12"/>
                </a:cxn>
                <a:cxn ang="0">
                  <a:pos x="2" y="12"/>
                </a:cxn>
                <a:cxn ang="0">
                  <a:pos x="7" y="13"/>
                </a:cxn>
                <a:cxn ang="0">
                  <a:pos x="9" y="17"/>
                </a:cxn>
                <a:cxn ang="0">
                  <a:pos x="10" y="17"/>
                </a:cxn>
                <a:cxn ang="0">
                  <a:pos x="10" y="12"/>
                </a:cxn>
                <a:cxn ang="0">
                  <a:pos x="9" y="7"/>
                </a:cxn>
                <a:cxn ang="0">
                  <a:pos x="10" y="5"/>
                </a:cxn>
                <a:cxn ang="0">
                  <a:pos x="15" y="7"/>
                </a:cxn>
                <a:cxn ang="0">
                  <a:pos x="17" y="5"/>
                </a:cxn>
                <a:cxn ang="0">
                  <a:pos x="22" y="5"/>
                </a:cxn>
                <a:cxn ang="0">
                  <a:pos x="24" y="3"/>
                </a:cxn>
                <a:cxn ang="0">
                  <a:pos x="29" y="3"/>
                </a:cxn>
                <a:cxn ang="0">
                  <a:pos x="31" y="1"/>
                </a:cxn>
                <a:cxn ang="0">
                  <a:pos x="39" y="3"/>
                </a:cxn>
                <a:cxn ang="0">
                  <a:pos x="46" y="0"/>
                </a:cxn>
                <a:cxn ang="0">
                  <a:pos x="48" y="0"/>
                </a:cxn>
                <a:cxn ang="0">
                  <a:pos x="63" y="12"/>
                </a:cxn>
                <a:cxn ang="0">
                  <a:pos x="67" y="13"/>
                </a:cxn>
                <a:cxn ang="0">
                  <a:pos x="70" y="13"/>
                </a:cxn>
                <a:cxn ang="0">
                  <a:pos x="79" y="19"/>
                </a:cxn>
                <a:cxn ang="0">
                  <a:pos x="84" y="19"/>
                </a:cxn>
                <a:cxn ang="0">
                  <a:pos x="89" y="15"/>
                </a:cxn>
                <a:cxn ang="0">
                  <a:pos x="99" y="15"/>
                </a:cxn>
                <a:cxn ang="0">
                  <a:pos x="103" y="8"/>
                </a:cxn>
                <a:cxn ang="0">
                  <a:pos x="109" y="7"/>
                </a:cxn>
                <a:cxn ang="0">
                  <a:pos x="115" y="3"/>
                </a:cxn>
                <a:cxn ang="0">
                  <a:pos x="118" y="3"/>
                </a:cxn>
                <a:cxn ang="0">
                  <a:pos x="123" y="10"/>
                </a:cxn>
                <a:cxn ang="0">
                  <a:pos x="130" y="13"/>
                </a:cxn>
                <a:cxn ang="0">
                  <a:pos x="133" y="19"/>
                </a:cxn>
                <a:cxn ang="0">
                  <a:pos x="137" y="19"/>
                </a:cxn>
                <a:cxn ang="0">
                  <a:pos x="142" y="32"/>
                </a:cxn>
                <a:cxn ang="0">
                  <a:pos x="99" y="58"/>
                </a:cxn>
                <a:cxn ang="0">
                  <a:pos x="96" y="68"/>
                </a:cxn>
                <a:cxn ang="0">
                  <a:pos x="91" y="66"/>
                </a:cxn>
                <a:cxn ang="0">
                  <a:pos x="91" y="71"/>
                </a:cxn>
                <a:cxn ang="0">
                  <a:pos x="85" y="71"/>
                </a:cxn>
                <a:cxn ang="0">
                  <a:pos x="84" y="78"/>
                </a:cxn>
                <a:cxn ang="0">
                  <a:pos x="70" y="75"/>
                </a:cxn>
                <a:cxn ang="0">
                  <a:pos x="26" y="102"/>
                </a:cxn>
              </a:cxnLst>
              <a:rect l="0" t="0" r="r" b="b"/>
              <a:pathLst>
                <a:path w="142" h="102">
                  <a:moveTo>
                    <a:pt x="26" y="102"/>
                  </a:moveTo>
                  <a:lnTo>
                    <a:pt x="22" y="95"/>
                  </a:lnTo>
                  <a:lnTo>
                    <a:pt x="14" y="92"/>
                  </a:lnTo>
                  <a:lnTo>
                    <a:pt x="12" y="89"/>
                  </a:lnTo>
                  <a:lnTo>
                    <a:pt x="10" y="80"/>
                  </a:lnTo>
                  <a:lnTo>
                    <a:pt x="5" y="65"/>
                  </a:lnTo>
                  <a:lnTo>
                    <a:pt x="5" y="56"/>
                  </a:lnTo>
                  <a:lnTo>
                    <a:pt x="7" y="53"/>
                  </a:lnTo>
                  <a:lnTo>
                    <a:pt x="4" y="42"/>
                  </a:lnTo>
                  <a:lnTo>
                    <a:pt x="0" y="20"/>
                  </a:lnTo>
                  <a:lnTo>
                    <a:pt x="0" y="19"/>
                  </a:lnTo>
                  <a:lnTo>
                    <a:pt x="2" y="15"/>
                  </a:lnTo>
                  <a:lnTo>
                    <a:pt x="2" y="12"/>
                  </a:lnTo>
                  <a:lnTo>
                    <a:pt x="2" y="12"/>
                  </a:lnTo>
                  <a:lnTo>
                    <a:pt x="7" y="13"/>
                  </a:lnTo>
                  <a:lnTo>
                    <a:pt x="9" y="17"/>
                  </a:lnTo>
                  <a:lnTo>
                    <a:pt x="10" y="17"/>
                  </a:lnTo>
                  <a:lnTo>
                    <a:pt x="10" y="12"/>
                  </a:lnTo>
                  <a:lnTo>
                    <a:pt x="9" y="7"/>
                  </a:lnTo>
                  <a:lnTo>
                    <a:pt x="10" y="5"/>
                  </a:lnTo>
                  <a:lnTo>
                    <a:pt x="15" y="7"/>
                  </a:lnTo>
                  <a:lnTo>
                    <a:pt x="17" y="5"/>
                  </a:lnTo>
                  <a:lnTo>
                    <a:pt x="22" y="5"/>
                  </a:lnTo>
                  <a:lnTo>
                    <a:pt x="24" y="3"/>
                  </a:lnTo>
                  <a:lnTo>
                    <a:pt x="29" y="3"/>
                  </a:lnTo>
                  <a:lnTo>
                    <a:pt x="31" y="1"/>
                  </a:lnTo>
                  <a:lnTo>
                    <a:pt x="39" y="3"/>
                  </a:lnTo>
                  <a:lnTo>
                    <a:pt x="46" y="0"/>
                  </a:lnTo>
                  <a:lnTo>
                    <a:pt x="48" y="0"/>
                  </a:lnTo>
                  <a:lnTo>
                    <a:pt x="63" y="12"/>
                  </a:lnTo>
                  <a:lnTo>
                    <a:pt x="67" y="13"/>
                  </a:lnTo>
                  <a:lnTo>
                    <a:pt x="70" y="13"/>
                  </a:lnTo>
                  <a:lnTo>
                    <a:pt x="79" y="19"/>
                  </a:lnTo>
                  <a:lnTo>
                    <a:pt x="84" y="19"/>
                  </a:lnTo>
                  <a:lnTo>
                    <a:pt x="89" y="15"/>
                  </a:lnTo>
                  <a:lnTo>
                    <a:pt x="99" y="15"/>
                  </a:lnTo>
                  <a:lnTo>
                    <a:pt x="103" y="8"/>
                  </a:lnTo>
                  <a:lnTo>
                    <a:pt x="109" y="7"/>
                  </a:lnTo>
                  <a:lnTo>
                    <a:pt x="115" y="3"/>
                  </a:lnTo>
                  <a:lnTo>
                    <a:pt x="118" y="3"/>
                  </a:lnTo>
                  <a:lnTo>
                    <a:pt x="123" y="10"/>
                  </a:lnTo>
                  <a:lnTo>
                    <a:pt x="130" y="13"/>
                  </a:lnTo>
                  <a:lnTo>
                    <a:pt x="133" y="19"/>
                  </a:lnTo>
                  <a:lnTo>
                    <a:pt x="137" y="19"/>
                  </a:lnTo>
                  <a:lnTo>
                    <a:pt x="142" y="32"/>
                  </a:lnTo>
                  <a:lnTo>
                    <a:pt x="99" y="58"/>
                  </a:lnTo>
                  <a:lnTo>
                    <a:pt x="96" y="68"/>
                  </a:lnTo>
                  <a:lnTo>
                    <a:pt x="91" y="66"/>
                  </a:lnTo>
                  <a:lnTo>
                    <a:pt x="91" y="71"/>
                  </a:lnTo>
                  <a:lnTo>
                    <a:pt x="85" y="71"/>
                  </a:lnTo>
                  <a:lnTo>
                    <a:pt x="84" y="78"/>
                  </a:lnTo>
                  <a:lnTo>
                    <a:pt x="70" y="75"/>
                  </a:lnTo>
                  <a:lnTo>
                    <a:pt x="26" y="10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22" name="Freeform 2154"/>
            <p:cNvSpPr>
              <a:spLocks/>
            </p:cNvSpPr>
            <p:nvPr/>
          </p:nvSpPr>
          <p:spPr bwMode="auto">
            <a:xfrm>
              <a:off x="1131" y="2272"/>
              <a:ext cx="85" cy="53"/>
            </a:xfrm>
            <a:custGeom>
              <a:avLst/>
              <a:gdLst/>
              <a:ahLst/>
              <a:cxnLst>
                <a:cxn ang="0">
                  <a:pos x="11" y="70"/>
                </a:cxn>
                <a:cxn ang="0">
                  <a:pos x="28" y="72"/>
                </a:cxn>
                <a:cxn ang="0">
                  <a:pos x="53" y="70"/>
                </a:cxn>
                <a:cxn ang="0">
                  <a:pos x="65" y="72"/>
                </a:cxn>
                <a:cxn ang="0">
                  <a:pos x="113" y="43"/>
                </a:cxn>
                <a:cxn ang="0">
                  <a:pos x="128" y="39"/>
                </a:cxn>
                <a:cxn ang="0">
                  <a:pos x="134" y="34"/>
                </a:cxn>
                <a:cxn ang="0">
                  <a:pos x="142" y="26"/>
                </a:cxn>
                <a:cxn ang="0">
                  <a:pos x="185" y="4"/>
                </a:cxn>
                <a:cxn ang="0">
                  <a:pos x="192" y="10"/>
                </a:cxn>
                <a:cxn ang="0">
                  <a:pos x="207" y="12"/>
                </a:cxn>
                <a:cxn ang="0">
                  <a:pos x="210" y="28"/>
                </a:cxn>
                <a:cxn ang="0">
                  <a:pos x="171" y="65"/>
                </a:cxn>
                <a:cxn ang="0">
                  <a:pos x="163" y="74"/>
                </a:cxn>
                <a:cxn ang="0">
                  <a:pos x="159" y="92"/>
                </a:cxn>
                <a:cxn ang="0">
                  <a:pos x="154" y="96"/>
                </a:cxn>
                <a:cxn ang="0">
                  <a:pos x="149" y="98"/>
                </a:cxn>
                <a:cxn ang="0">
                  <a:pos x="146" y="94"/>
                </a:cxn>
                <a:cxn ang="0">
                  <a:pos x="140" y="98"/>
                </a:cxn>
                <a:cxn ang="0">
                  <a:pos x="137" y="101"/>
                </a:cxn>
                <a:cxn ang="0">
                  <a:pos x="134" y="94"/>
                </a:cxn>
                <a:cxn ang="0">
                  <a:pos x="132" y="98"/>
                </a:cxn>
                <a:cxn ang="0">
                  <a:pos x="128" y="94"/>
                </a:cxn>
                <a:cxn ang="0">
                  <a:pos x="130" y="99"/>
                </a:cxn>
                <a:cxn ang="0">
                  <a:pos x="127" y="103"/>
                </a:cxn>
                <a:cxn ang="0">
                  <a:pos x="123" y="106"/>
                </a:cxn>
                <a:cxn ang="0">
                  <a:pos x="117" y="109"/>
                </a:cxn>
                <a:cxn ang="0">
                  <a:pos x="115" y="106"/>
                </a:cxn>
                <a:cxn ang="0">
                  <a:pos x="110" y="111"/>
                </a:cxn>
                <a:cxn ang="0">
                  <a:pos x="96" y="121"/>
                </a:cxn>
                <a:cxn ang="0">
                  <a:pos x="89" y="128"/>
                </a:cxn>
                <a:cxn ang="0">
                  <a:pos x="81" y="130"/>
                </a:cxn>
                <a:cxn ang="0">
                  <a:pos x="76" y="128"/>
                </a:cxn>
                <a:cxn ang="0">
                  <a:pos x="62" y="128"/>
                </a:cxn>
                <a:cxn ang="0">
                  <a:pos x="48" y="127"/>
                </a:cxn>
                <a:cxn ang="0">
                  <a:pos x="36" y="128"/>
                </a:cxn>
                <a:cxn ang="0">
                  <a:pos x="33" y="130"/>
                </a:cxn>
                <a:cxn ang="0">
                  <a:pos x="29" y="128"/>
                </a:cxn>
                <a:cxn ang="0">
                  <a:pos x="26" y="130"/>
                </a:cxn>
                <a:cxn ang="0">
                  <a:pos x="14" y="123"/>
                </a:cxn>
                <a:cxn ang="0">
                  <a:pos x="11" y="123"/>
                </a:cxn>
                <a:cxn ang="0">
                  <a:pos x="11" y="120"/>
                </a:cxn>
                <a:cxn ang="0">
                  <a:pos x="4" y="104"/>
                </a:cxn>
                <a:cxn ang="0">
                  <a:pos x="6" y="98"/>
                </a:cxn>
                <a:cxn ang="0">
                  <a:pos x="2" y="86"/>
                </a:cxn>
              </a:cxnLst>
              <a:rect l="0" t="0" r="r" b="b"/>
              <a:pathLst>
                <a:path w="212" h="132">
                  <a:moveTo>
                    <a:pt x="0" y="77"/>
                  </a:moveTo>
                  <a:lnTo>
                    <a:pt x="11" y="70"/>
                  </a:lnTo>
                  <a:lnTo>
                    <a:pt x="12" y="72"/>
                  </a:lnTo>
                  <a:lnTo>
                    <a:pt x="28" y="72"/>
                  </a:lnTo>
                  <a:lnTo>
                    <a:pt x="40" y="68"/>
                  </a:lnTo>
                  <a:lnTo>
                    <a:pt x="53" y="70"/>
                  </a:lnTo>
                  <a:lnTo>
                    <a:pt x="57" y="72"/>
                  </a:lnTo>
                  <a:lnTo>
                    <a:pt x="65" y="72"/>
                  </a:lnTo>
                  <a:lnTo>
                    <a:pt x="69" y="70"/>
                  </a:lnTo>
                  <a:lnTo>
                    <a:pt x="113" y="43"/>
                  </a:lnTo>
                  <a:lnTo>
                    <a:pt x="127" y="46"/>
                  </a:lnTo>
                  <a:lnTo>
                    <a:pt x="128" y="39"/>
                  </a:lnTo>
                  <a:lnTo>
                    <a:pt x="134" y="39"/>
                  </a:lnTo>
                  <a:lnTo>
                    <a:pt x="134" y="34"/>
                  </a:lnTo>
                  <a:lnTo>
                    <a:pt x="139" y="36"/>
                  </a:lnTo>
                  <a:lnTo>
                    <a:pt x="142" y="26"/>
                  </a:lnTo>
                  <a:lnTo>
                    <a:pt x="185" y="0"/>
                  </a:lnTo>
                  <a:lnTo>
                    <a:pt x="185" y="4"/>
                  </a:lnTo>
                  <a:lnTo>
                    <a:pt x="188" y="7"/>
                  </a:lnTo>
                  <a:lnTo>
                    <a:pt x="192" y="10"/>
                  </a:lnTo>
                  <a:lnTo>
                    <a:pt x="197" y="9"/>
                  </a:lnTo>
                  <a:lnTo>
                    <a:pt x="207" y="12"/>
                  </a:lnTo>
                  <a:lnTo>
                    <a:pt x="212" y="22"/>
                  </a:lnTo>
                  <a:lnTo>
                    <a:pt x="210" y="28"/>
                  </a:lnTo>
                  <a:lnTo>
                    <a:pt x="212" y="39"/>
                  </a:lnTo>
                  <a:lnTo>
                    <a:pt x="171" y="65"/>
                  </a:lnTo>
                  <a:lnTo>
                    <a:pt x="166" y="67"/>
                  </a:lnTo>
                  <a:lnTo>
                    <a:pt x="163" y="74"/>
                  </a:lnTo>
                  <a:lnTo>
                    <a:pt x="159" y="91"/>
                  </a:lnTo>
                  <a:lnTo>
                    <a:pt x="159" y="92"/>
                  </a:lnTo>
                  <a:lnTo>
                    <a:pt x="154" y="94"/>
                  </a:lnTo>
                  <a:lnTo>
                    <a:pt x="154" y="96"/>
                  </a:lnTo>
                  <a:lnTo>
                    <a:pt x="151" y="98"/>
                  </a:lnTo>
                  <a:lnTo>
                    <a:pt x="149" y="98"/>
                  </a:lnTo>
                  <a:lnTo>
                    <a:pt x="147" y="96"/>
                  </a:lnTo>
                  <a:lnTo>
                    <a:pt x="146" y="94"/>
                  </a:lnTo>
                  <a:lnTo>
                    <a:pt x="144" y="98"/>
                  </a:lnTo>
                  <a:lnTo>
                    <a:pt x="140" y="98"/>
                  </a:lnTo>
                  <a:lnTo>
                    <a:pt x="139" y="101"/>
                  </a:lnTo>
                  <a:lnTo>
                    <a:pt x="137" y="101"/>
                  </a:lnTo>
                  <a:lnTo>
                    <a:pt x="135" y="94"/>
                  </a:lnTo>
                  <a:lnTo>
                    <a:pt x="134" y="94"/>
                  </a:lnTo>
                  <a:lnTo>
                    <a:pt x="134" y="98"/>
                  </a:lnTo>
                  <a:lnTo>
                    <a:pt x="132" y="98"/>
                  </a:lnTo>
                  <a:lnTo>
                    <a:pt x="128" y="94"/>
                  </a:lnTo>
                  <a:lnTo>
                    <a:pt x="128" y="94"/>
                  </a:lnTo>
                  <a:lnTo>
                    <a:pt x="127" y="98"/>
                  </a:lnTo>
                  <a:lnTo>
                    <a:pt x="130" y="99"/>
                  </a:lnTo>
                  <a:lnTo>
                    <a:pt x="130" y="101"/>
                  </a:lnTo>
                  <a:lnTo>
                    <a:pt x="127" y="103"/>
                  </a:lnTo>
                  <a:lnTo>
                    <a:pt x="125" y="104"/>
                  </a:lnTo>
                  <a:lnTo>
                    <a:pt x="123" y="106"/>
                  </a:lnTo>
                  <a:lnTo>
                    <a:pt x="122" y="104"/>
                  </a:lnTo>
                  <a:lnTo>
                    <a:pt x="117" y="109"/>
                  </a:lnTo>
                  <a:lnTo>
                    <a:pt x="115" y="109"/>
                  </a:lnTo>
                  <a:lnTo>
                    <a:pt x="115" y="106"/>
                  </a:lnTo>
                  <a:lnTo>
                    <a:pt x="111" y="108"/>
                  </a:lnTo>
                  <a:lnTo>
                    <a:pt x="110" y="111"/>
                  </a:lnTo>
                  <a:lnTo>
                    <a:pt x="99" y="113"/>
                  </a:lnTo>
                  <a:lnTo>
                    <a:pt x="96" y="121"/>
                  </a:lnTo>
                  <a:lnTo>
                    <a:pt x="93" y="123"/>
                  </a:lnTo>
                  <a:lnTo>
                    <a:pt x="89" y="128"/>
                  </a:lnTo>
                  <a:lnTo>
                    <a:pt x="84" y="132"/>
                  </a:lnTo>
                  <a:lnTo>
                    <a:pt x="81" y="130"/>
                  </a:lnTo>
                  <a:lnTo>
                    <a:pt x="77" y="130"/>
                  </a:lnTo>
                  <a:lnTo>
                    <a:pt x="76" y="128"/>
                  </a:lnTo>
                  <a:lnTo>
                    <a:pt x="69" y="130"/>
                  </a:lnTo>
                  <a:lnTo>
                    <a:pt x="62" y="128"/>
                  </a:lnTo>
                  <a:lnTo>
                    <a:pt x="55" y="130"/>
                  </a:lnTo>
                  <a:lnTo>
                    <a:pt x="48" y="127"/>
                  </a:lnTo>
                  <a:lnTo>
                    <a:pt x="40" y="128"/>
                  </a:lnTo>
                  <a:lnTo>
                    <a:pt x="36" y="128"/>
                  </a:lnTo>
                  <a:lnTo>
                    <a:pt x="35" y="132"/>
                  </a:lnTo>
                  <a:lnTo>
                    <a:pt x="33" y="130"/>
                  </a:lnTo>
                  <a:lnTo>
                    <a:pt x="33" y="128"/>
                  </a:lnTo>
                  <a:lnTo>
                    <a:pt x="29" y="128"/>
                  </a:lnTo>
                  <a:lnTo>
                    <a:pt x="28" y="130"/>
                  </a:lnTo>
                  <a:lnTo>
                    <a:pt x="26" y="130"/>
                  </a:lnTo>
                  <a:lnTo>
                    <a:pt x="21" y="130"/>
                  </a:lnTo>
                  <a:lnTo>
                    <a:pt x="14" y="123"/>
                  </a:lnTo>
                  <a:lnTo>
                    <a:pt x="14" y="125"/>
                  </a:lnTo>
                  <a:lnTo>
                    <a:pt x="11" y="123"/>
                  </a:lnTo>
                  <a:lnTo>
                    <a:pt x="12" y="121"/>
                  </a:lnTo>
                  <a:lnTo>
                    <a:pt x="11" y="120"/>
                  </a:lnTo>
                  <a:lnTo>
                    <a:pt x="4" y="109"/>
                  </a:lnTo>
                  <a:lnTo>
                    <a:pt x="4" y="104"/>
                  </a:lnTo>
                  <a:lnTo>
                    <a:pt x="6" y="101"/>
                  </a:lnTo>
                  <a:lnTo>
                    <a:pt x="6" y="98"/>
                  </a:lnTo>
                  <a:lnTo>
                    <a:pt x="4" y="87"/>
                  </a:lnTo>
                  <a:lnTo>
                    <a:pt x="2" y="86"/>
                  </a:lnTo>
                  <a:lnTo>
                    <a:pt x="0" y="7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23" name="Freeform 2155"/>
            <p:cNvSpPr>
              <a:spLocks/>
            </p:cNvSpPr>
            <p:nvPr/>
          </p:nvSpPr>
          <p:spPr bwMode="auto">
            <a:xfrm>
              <a:off x="1106" y="2288"/>
              <a:ext cx="132" cy="90"/>
            </a:xfrm>
            <a:custGeom>
              <a:avLst/>
              <a:gdLst/>
              <a:ahLst/>
              <a:cxnLst>
                <a:cxn ang="0">
                  <a:pos x="14" y="151"/>
                </a:cxn>
                <a:cxn ang="0">
                  <a:pos x="0" y="74"/>
                </a:cxn>
                <a:cxn ang="0">
                  <a:pos x="65" y="48"/>
                </a:cxn>
                <a:cxn ang="0">
                  <a:pos x="65" y="65"/>
                </a:cxn>
                <a:cxn ang="0">
                  <a:pos x="73" y="82"/>
                </a:cxn>
                <a:cxn ang="0">
                  <a:pos x="75" y="84"/>
                </a:cxn>
                <a:cxn ang="0">
                  <a:pos x="89" y="91"/>
                </a:cxn>
                <a:cxn ang="0">
                  <a:pos x="94" y="91"/>
                </a:cxn>
                <a:cxn ang="0">
                  <a:pos x="101" y="89"/>
                </a:cxn>
                <a:cxn ang="0">
                  <a:pos x="123" y="89"/>
                </a:cxn>
                <a:cxn ang="0">
                  <a:pos x="138" y="91"/>
                </a:cxn>
                <a:cxn ang="0">
                  <a:pos x="150" y="89"/>
                </a:cxn>
                <a:cxn ang="0">
                  <a:pos x="160" y="74"/>
                </a:cxn>
                <a:cxn ang="0">
                  <a:pos x="176" y="67"/>
                </a:cxn>
                <a:cxn ang="0">
                  <a:pos x="183" y="65"/>
                </a:cxn>
                <a:cxn ang="0">
                  <a:pos x="188" y="64"/>
                </a:cxn>
                <a:cxn ang="0">
                  <a:pos x="188" y="59"/>
                </a:cxn>
                <a:cxn ang="0">
                  <a:pos x="193" y="59"/>
                </a:cxn>
                <a:cxn ang="0">
                  <a:pos x="196" y="55"/>
                </a:cxn>
                <a:cxn ang="0">
                  <a:pos x="201" y="59"/>
                </a:cxn>
                <a:cxn ang="0">
                  <a:pos x="208" y="57"/>
                </a:cxn>
                <a:cxn ang="0">
                  <a:pos x="215" y="57"/>
                </a:cxn>
                <a:cxn ang="0">
                  <a:pos x="220" y="52"/>
                </a:cxn>
                <a:cxn ang="0">
                  <a:pos x="232" y="26"/>
                </a:cxn>
                <a:cxn ang="0">
                  <a:pos x="287" y="16"/>
                </a:cxn>
                <a:cxn ang="0">
                  <a:pos x="292" y="23"/>
                </a:cxn>
                <a:cxn ang="0">
                  <a:pos x="300" y="31"/>
                </a:cxn>
                <a:cxn ang="0">
                  <a:pos x="294" y="47"/>
                </a:cxn>
                <a:cxn ang="0">
                  <a:pos x="306" y="64"/>
                </a:cxn>
                <a:cxn ang="0">
                  <a:pos x="302" y="70"/>
                </a:cxn>
                <a:cxn ang="0">
                  <a:pos x="302" y="82"/>
                </a:cxn>
                <a:cxn ang="0">
                  <a:pos x="326" y="115"/>
                </a:cxn>
                <a:cxn ang="0">
                  <a:pos x="324" y="140"/>
                </a:cxn>
                <a:cxn ang="0">
                  <a:pos x="300" y="151"/>
                </a:cxn>
                <a:cxn ang="0">
                  <a:pos x="241" y="151"/>
                </a:cxn>
                <a:cxn ang="0">
                  <a:pos x="178" y="149"/>
                </a:cxn>
                <a:cxn ang="0">
                  <a:pos x="145" y="163"/>
                </a:cxn>
                <a:cxn ang="0">
                  <a:pos x="133" y="166"/>
                </a:cxn>
                <a:cxn ang="0">
                  <a:pos x="43" y="226"/>
                </a:cxn>
                <a:cxn ang="0">
                  <a:pos x="34" y="214"/>
                </a:cxn>
                <a:cxn ang="0">
                  <a:pos x="19" y="200"/>
                </a:cxn>
                <a:cxn ang="0">
                  <a:pos x="10" y="185"/>
                </a:cxn>
                <a:cxn ang="0">
                  <a:pos x="10" y="175"/>
                </a:cxn>
                <a:cxn ang="0">
                  <a:pos x="12" y="156"/>
                </a:cxn>
              </a:cxnLst>
              <a:rect l="0" t="0" r="r" b="b"/>
              <a:pathLst>
                <a:path w="330" h="226">
                  <a:moveTo>
                    <a:pt x="12" y="156"/>
                  </a:moveTo>
                  <a:lnTo>
                    <a:pt x="12" y="152"/>
                  </a:lnTo>
                  <a:lnTo>
                    <a:pt x="14" y="151"/>
                  </a:lnTo>
                  <a:lnTo>
                    <a:pt x="24" y="149"/>
                  </a:lnTo>
                  <a:lnTo>
                    <a:pt x="31" y="125"/>
                  </a:lnTo>
                  <a:lnTo>
                    <a:pt x="0" y="74"/>
                  </a:lnTo>
                  <a:lnTo>
                    <a:pt x="61" y="38"/>
                  </a:lnTo>
                  <a:lnTo>
                    <a:pt x="63" y="47"/>
                  </a:lnTo>
                  <a:lnTo>
                    <a:pt x="65" y="48"/>
                  </a:lnTo>
                  <a:lnTo>
                    <a:pt x="67" y="59"/>
                  </a:lnTo>
                  <a:lnTo>
                    <a:pt x="67" y="62"/>
                  </a:lnTo>
                  <a:lnTo>
                    <a:pt x="65" y="65"/>
                  </a:lnTo>
                  <a:lnTo>
                    <a:pt x="65" y="70"/>
                  </a:lnTo>
                  <a:lnTo>
                    <a:pt x="72" y="81"/>
                  </a:lnTo>
                  <a:lnTo>
                    <a:pt x="73" y="82"/>
                  </a:lnTo>
                  <a:lnTo>
                    <a:pt x="72" y="84"/>
                  </a:lnTo>
                  <a:lnTo>
                    <a:pt x="75" y="86"/>
                  </a:lnTo>
                  <a:lnTo>
                    <a:pt x="75" y="84"/>
                  </a:lnTo>
                  <a:lnTo>
                    <a:pt x="82" y="91"/>
                  </a:lnTo>
                  <a:lnTo>
                    <a:pt x="87" y="91"/>
                  </a:lnTo>
                  <a:lnTo>
                    <a:pt x="89" y="91"/>
                  </a:lnTo>
                  <a:lnTo>
                    <a:pt x="90" y="89"/>
                  </a:lnTo>
                  <a:lnTo>
                    <a:pt x="94" y="89"/>
                  </a:lnTo>
                  <a:lnTo>
                    <a:pt x="94" y="91"/>
                  </a:lnTo>
                  <a:lnTo>
                    <a:pt x="96" y="93"/>
                  </a:lnTo>
                  <a:lnTo>
                    <a:pt x="97" y="89"/>
                  </a:lnTo>
                  <a:lnTo>
                    <a:pt x="101" y="89"/>
                  </a:lnTo>
                  <a:lnTo>
                    <a:pt x="109" y="88"/>
                  </a:lnTo>
                  <a:lnTo>
                    <a:pt x="116" y="91"/>
                  </a:lnTo>
                  <a:lnTo>
                    <a:pt x="123" y="89"/>
                  </a:lnTo>
                  <a:lnTo>
                    <a:pt x="130" y="91"/>
                  </a:lnTo>
                  <a:lnTo>
                    <a:pt x="137" y="89"/>
                  </a:lnTo>
                  <a:lnTo>
                    <a:pt x="138" y="91"/>
                  </a:lnTo>
                  <a:lnTo>
                    <a:pt x="142" y="91"/>
                  </a:lnTo>
                  <a:lnTo>
                    <a:pt x="145" y="93"/>
                  </a:lnTo>
                  <a:lnTo>
                    <a:pt x="150" y="89"/>
                  </a:lnTo>
                  <a:lnTo>
                    <a:pt x="154" y="84"/>
                  </a:lnTo>
                  <a:lnTo>
                    <a:pt x="157" y="82"/>
                  </a:lnTo>
                  <a:lnTo>
                    <a:pt x="160" y="74"/>
                  </a:lnTo>
                  <a:lnTo>
                    <a:pt x="171" y="72"/>
                  </a:lnTo>
                  <a:lnTo>
                    <a:pt x="172" y="69"/>
                  </a:lnTo>
                  <a:lnTo>
                    <a:pt x="176" y="67"/>
                  </a:lnTo>
                  <a:lnTo>
                    <a:pt x="176" y="70"/>
                  </a:lnTo>
                  <a:lnTo>
                    <a:pt x="178" y="70"/>
                  </a:lnTo>
                  <a:lnTo>
                    <a:pt x="183" y="65"/>
                  </a:lnTo>
                  <a:lnTo>
                    <a:pt x="184" y="67"/>
                  </a:lnTo>
                  <a:lnTo>
                    <a:pt x="186" y="65"/>
                  </a:lnTo>
                  <a:lnTo>
                    <a:pt x="188" y="64"/>
                  </a:lnTo>
                  <a:lnTo>
                    <a:pt x="191" y="62"/>
                  </a:lnTo>
                  <a:lnTo>
                    <a:pt x="191" y="60"/>
                  </a:lnTo>
                  <a:lnTo>
                    <a:pt x="188" y="59"/>
                  </a:lnTo>
                  <a:lnTo>
                    <a:pt x="189" y="55"/>
                  </a:lnTo>
                  <a:lnTo>
                    <a:pt x="189" y="55"/>
                  </a:lnTo>
                  <a:lnTo>
                    <a:pt x="193" y="59"/>
                  </a:lnTo>
                  <a:lnTo>
                    <a:pt x="195" y="59"/>
                  </a:lnTo>
                  <a:lnTo>
                    <a:pt x="195" y="55"/>
                  </a:lnTo>
                  <a:lnTo>
                    <a:pt x="196" y="55"/>
                  </a:lnTo>
                  <a:lnTo>
                    <a:pt x="198" y="62"/>
                  </a:lnTo>
                  <a:lnTo>
                    <a:pt x="200" y="62"/>
                  </a:lnTo>
                  <a:lnTo>
                    <a:pt x="201" y="59"/>
                  </a:lnTo>
                  <a:lnTo>
                    <a:pt x="205" y="59"/>
                  </a:lnTo>
                  <a:lnTo>
                    <a:pt x="207" y="55"/>
                  </a:lnTo>
                  <a:lnTo>
                    <a:pt x="208" y="57"/>
                  </a:lnTo>
                  <a:lnTo>
                    <a:pt x="210" y="59"/>
                  </a:lnTo>
                  <a:lnTo>
                    <a:pt x="212" y="59"/>
                  </a:lnTo>
                  <a:lnTo>
                    <a:pt x="215" y="57"/>
                  </a:lnTo>
                  <a:lnTo>
                    <a:pt x="215" y="55"/>
                  </a:lnTo>
                  <a:lnTo>
                    <a:pt x="220" y="53"/>
                  </a:lnTo>
                  <a:lnTo>
                    <a:pt x="220" y="52"/>
                  </a:lnTo>
                  <a:lnTo>
                    <a:pt x="224" y="35"/>
                  </a:lnTo>
                  <a:lnTo>
                    <a:pt x="227" y="28"/>
                  </a:lnTo>
                  <a:lnTo>
                    <a:pt x="232" y="26"/>
                  </a:lnTo>
                  <a:lnTo>
                    <a:pt x="273" y="0"/>
                  </a:lnTo>
                  <a:lnTo>
                    <a:pt x="285" y="11"/>
                  </a:lnTo>
                  <a:lnTo>
                    <a:pt x="287" y="16"/>
                  </a:lnTo>
                  <a:lnTo>
                    <a:pt x="290" y="18"/>
                  </a:lnTo>
                  <a:lnTo>
                    <a:pt x="290" y="21"/>
                  </a:lnTo>
                  <a:lnTo>
                    <a:pt x="292" y="23"/>
                  </a:lnTo>
                  <a:lnTo>
                    <a:pt x="297" y="23"/>
                  </a:lnTo>
                  <a:lnTo>
                    <a:pt x="299" y="28"/>
                  </a:lnTo>
                  <a:lnTo>
                    <a:pt x="300" y="31"/>
                  </a:lnTo>
                  <a:lnTo>
                    <a:pt x="295" y="38"/>
                  </a:lnTo>
                  <a:lnTo>
                    <a:pt x="295" y="43"/>
                  </a:lnTo>
                  <a:lnTo>
                    <a:pt x="294" y="47"/>
                  </a:lnTo>
                  <a:lnTo>
                    <a:pt x="297" y="50"/>
                  </a:lnTo>
                  <a:lnTo>
                    <a:pt x="302" y="53"/>
                  </a:lnTo>
                  <a:lnTo>
                    <a:pt x="306" y="64"/>
                  </a:lnTo>
                  <a:lnTo>
                    <a:pt x="304" y="65"/>
                  </a:lnTo>
                  <a:lnTo>
                    <a:pt x="302" y="67"/>
                  </a:lnTo>
                  <a:lnTo>
                    <a:pt x="302" y="70"/>
                  </a:lnTo>
                  <a:lnTo>
                    <a:pt x="302" y="74"/>
                  </a:lnTo>
                  <a:lnTo>
                    <a:pt x="302" y="77"/>
                  </a:lnTo>
                  <a:lnTo>
                    <a:pt x="302" y="82"/>
                  </a:lnTo>
                  <a:lnTo>
                    <a:pt x="307" y="86"/>
                  </a:lnTo>
                  <a:lnTo>
                    <a:pt x="326" y="103"/>
                  </a:lnTo>
                  <a:lnTo>
                    <a:pt x="326" y="115"/>
                  </a:lnTo>
                  <a:lnTo>
                    <a:pt x="330" y="130"/>
                  </a:lnTo>
                  <a:lnTo>
                    <a:pt x="328" y="139"/>
                  </a:lnTo>
                  <a:lnTo>
                    <a:pt x="324" y="140"/>
                  </a:lnTo>
                  <a:lnTo>
                    <a:pt x="324" y="152"/>
                  </a:lnTo>
                  <a:lnTo>
                    <a:pt x="326" y="156"/>
                  </a:lnTo>
                  <a:lnTo>
                    <a:pt x="300" y="151"/>
                  </a:lnTo>
                  <a:lnTo>
                    <a:pt x="300" y="151"/>
                  </a:lnTo>
                  <a:lnTo>
                    <a:pt x="246" y="137"/>
                  </a:lnTo>
                  <a:lnTo>
                    <a:pt x="241" y="151"/>
                  </a:lnTo>
                  <a:lnTo>
                    <a:pt x="200" y="140"/>
                  </a:lnTo>
                  <a:lnTo>
                    <a:pt x="196" y="154"/>
                  </a:lnTo>
                  <a:lnTo>
                    <a:pt x="178" y="149"/>
                  </a:lnTo>
                  <a:lnTo>
                    <a:pt x="160" y="158"/>
                  </a:lnTo>
                  <a:lnTo>
                    <a:pt x="147" y="166"/>
                  </a:lnTo>
                  <a:lnTo>
                    <a:pt x="145" y="163"/>
                  </a:lnTo>
                  <a:lnTo>
                    <a:pt x="143" y="164"/>
                  </a:lnTo>
                  <a:lnTo>
                    <a:pt x="135" y="164"/>
                  </a:lnTo>
                  <a:lnTo>
                    <a:pt x="133" y="166"/>
                  </a:lnTo>
                  <a:lnTo>
                    <a:pt x="108" y="159"/>
                  </a:lnTo>
                  <a:lnTo>
                    <a:pt x="99" y="193"/>
                  </a:lnTo>
                  <a:lnTo>
                    <a:pt x="43" y="226"/>
                  </a:lnTo>
                  <a:lnTo>
                    <a:pt x="41" y="224"/>
                  </a:lnTo>
                  <a:lnTo>
                    <a:pt x="39" y="217"/>
                  </a:lnTo>
                  <a:lnTo>
                    <a:pt x="34" y="214"/>
                  </a:lnTo>
                  <a:lnTo>
                    <a:pt x="29" y="212"/>
                  </a:lnTo>
                  <a:lnTo>
                    <a:pt x="22" y="200"/>
                  </a:lnTo>
                  <a:lnTo>
                    <a:pt x="19" y="200"/>
                  </a:lnTo>
                  <a:lnTo>
                    <a:pt x="14" y="192"/>
                  </a:lnTo>
                  <a:lnTo>
                    <a:pt x="14" y="187"/>
                  </a:lnTo>
                  <a:lnTo>
                    <a:pt x="10" y="185"/>
                  </a:lnTo>
                  <a:lnTo>
                    <a:pt x="8" y="181"/>
                  </a:lnTo>
                  <a:lnTo>
                    <a:pt x="8" y="175"/>
                  </a:lnTo>
                  <a:lnTo>
                    <a:pt x="10" y="175"/>
                  </a:lnTo>
                  <a:lnTo>
                    <a:pt x="14" y="168"/>
                  </a:lnTo>
                  <a:lnTo>
                    <a:pt x="10" y="163"/>
                  </a:lnTo>
                  <a:lnTo>
                    <a:pt x="12" y="15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24" name="Freeform 2156"/>
            <p:cNvSpPr>
              <a:spLocks/>
            </p:cNvSpPr>
            <p:nvPr/>
          </p:nvSpPr>
          <p:spPr bwMode="auto">
            <a:xfrm>
              <a:off x="1224" y="2299"/>
              <a:ext cx="139" cy="144"/>
            </a:xfrm>
            <a:custGeom>
              <a:avLst/>
              <a:gdLst/>
              <a:ahLst/>
              <a:cxnLst>
                <a:cxn ang="0">
                  <a:pos x="39" y="290"/>
                </a:cxn>
                <a:cxn ang="0">
                  <a:pos x="42" y="282"/>
                </a:cxn>
                <a:cxn ang="0">
                  <a:pos x="46" y="280"/>
                </a:cxn>
                <a:cxn ang="0">
                  <a:pos x="47" y="273"/>
                </a:cxn>
                <a:cxn ang="0">
                  <a:pos x="46" y="266"/>
                </a:cxn>
                <a:cxn ang="0">
                  <a:pos x="44" y="263"/>
                </a:cxn>
                <a:cxn ang="0">
                  <a:pos x="46" y="259"/>
                </a:cxn>
                <a:cxn ang="0">
                  <a:pos x="44" y="253"/>
                </a:cxn>
                <a:cxn ang="0">
                  <a:pos x="42" y="242"/>
                </a:cxn>
                <a:cxn ang="0">
                  <a:pos x="44" y="234"/>
                </a:cxn>
                <a:cxn ang="0">
                  <a:pos x="46" y="232"/>
                </a:cxn>
                <a:cxn ang="0">
                  <a:pos x="46" y="229"/>
                </a:cxn>
                <a:cxn ang="0">
                  <a:pos x="42" y="222"/>
                </a:cxn>
                <a:cxn ang="0">
                  <a:pos x="44" y="213"/>
                </a:cxn>
                <a:cxn ang="0">
                  <a:pos x="42" y="208"/>
                </a:cxn>
                <a:cxn ang="0">
                  <a:pos x="47" y="200"/>
                </a:cxn>
                <a:cxn ang="0">
                  <a:pos x="42" y="189"/>
                </a:cxn>
                <a:cxn ang="0">
                  <a:pos x="46" y="189"/>
                </a:cxn>
                <a:cxn ang="0">
                  <a:pos x="46" y="186"/>
                </a:cxn>
                <a:cxn ang="0">
                  <a:pos x="44" y="184"/>
                </a:cxn>
                <a:cxn ang="0">
                  <a:pos x="39" y="183"/>
                </a:cxn>
                <a:cxn ang="0">
                  <a:pos x="37" y="177"/>
                </a:cxn>
                <a:cxn ang="0">
                  <a:pos x="36" y="176"/>
                </a:cxn>
                <a:cxn ang="0">
                  <a:pos x="37" y="169"/>
                </a:cxn>
                <a:cxn ang="0">
                  <a:pos x="32" y="157"/>
                </a:cxn>
                <a:cxn ang="0">
                  <a:pos x="36" y="153"/>
                </a:cxn>
                <a:cxn ang="0">
                  <a:pos x="32" y="147"/>
                </a:cxn>
                <a:cxn ang="0">
                  <a:pos x="30" y="140"/>
                </a:cxn>
                <a:cxn ang="0">
                  <a:pos x="29" y="138"/>
                </a:cxn>
                <a:cxn ang="0">
                  <a:pos x="34" y="133"/>
                </a:cxn>
                <a:cxn ang="0">
                  <a:pos x="32" y="128"/>
                </a:cxn>
                <a:cxn ang="0">
                  <a:pos x="30" y="124"/>
                </a:cxn>
                <a:cxn ang="0">
                  <a:pos x="30" y="112"/>
                </a:cxn>
                <a:cxn ang="0">
                  <a:pos x="34" y="111"/>
                </a:cxn>
                <a:cxn ang="0">
                  <a:pos x="36" y="102"/>
                </a:cxn>
                <a:cxn ang="0">
                  <a:pos x="32" y="87"/>
                </a:cxn>
                <a:cxn ang="0">
                  <a:pos x="32" y="75"/>
                </a:cxn>
                <a:cxn ang="0">
                  <a:pos x="13" y="58"/>
                </a:cxn>
                <a:cxn ang="0">
                  <a:pos x="8" y="54"/>
                </a:cxn>
                <a:cxn ang="0">
                  <a:pos x="8" y="49"/>
                </a:cxn>
                <a:cxn ang="0">
                  <a:pos x="8" y="46"/>
                </a:cxn>
                <a:cxn ang="0">
                  <a:pos x="8" y="42"/>
                </a:cxn>
                <a:cxn ang="0">
                  <a:pos x="8" y="39"/>
                </a:cxn>
                <a:cxn ang="0">
                  <a:pos x="10" y="37"/>
                </a:cxn>
                <a:cxn ang="0">
                  <a:pos x="12" y="36"/>
                </a:cxn>
                <a:cxn ang="0">
                  <a:pos x="8" y="25"/>
                </a:cxn>
                <a:cxn ang="0">
                  <a:pos x="3" y="22"/>
                </a:cxn>
                <a:cxn ang="0">
                  <a:pos x="0" y="19"/>
                </a:cxn>
                <a:cxn ang="0">
                  <a:pos x="1" y="15"/>
                </a:cxn>
                <a:cxn ang="0">
                  <a:pos x="1" y="10"/>
                </a:cxn>
                <a:cxn ang="0">
                  <a:pos x="6" y="3"/>
                </a:cxn>
                <a:cxn ang="0">
                  <a:pos x="5" y="0"/>
                </a:cxn>
                <a:cxn ang="0">
                  <a:pos x="123" y="27"/>
                </a:cxn>
                <a:cxn ang="0">
                  <a:pos x="191" y="128"/>
                </a:cxn>
                <a:cxn ang="0">
                  <a:pos x="321" y="319"/>
                </a:cxn>
                <a:cxn ang="0">
                  <a:pos x="348" y="360"/>
                </a:cxn>
                <a:cxn ang="0">
                  <a:pos x="220" y="333"/>
                </a:cxn>
                <a:cxn ang="0">
                  <a:pos x="87" y="300"/>
                </a:cxn>
                <a:cxn ang="0">
                  <a:pos x="49" y="292"/>
                </a:cxn>
                <a:cxn ang="0">
                  <a:pos x="49" y="294"/>
                </a:cxn>
                <a:cxn ang="0">
                  <a:pos x="39" y="290"/>
                </a:cxn>
              </a:cxnLst>
              <a:rect l="0" t="0" r="r" b="b"/>
              <a:pathLst>
                <a:path w="348" h="360">
                  <a:moveTo>
                    <a:pt x="39" y="290"/>
                  </a:moveTo>
                  <a:lnTo>
                    <a:pt x="42" y="282"/>
                  </a:lnTo>
                  <a:lnTo>
                    <a:pt x="46" y="280"/>
                  </a:lnTo>
                  <a:lnTo>
                    <a:pt x="47" y="273"/>
                  </a:lnTo>
                  <a:lnTo>
                    <a:pt x="46" y="266"/>
                  </a:lnTo>
                  <a:lnTo>
                    <a:pt x="44" y="263"/>
                  </a:lnTo>
                  <a:lnTo>
                    <a:pt x="46" y="259"/>
                  </a:lnTo>
                  <a:lnTo>
                    <a:pt x="44" y="253"/>
                  </a:lnTo>
                  <a:lnTo>
                    <a:pt x="42" y="242"/>
                  </a:lnTo>
                  <a:lnTo>
                    <a:pt x="44" y="234"/>
                  </a:lnTo>
                  <a:lnTo>
                    <a:pt x="46" y="232"/>
                  </a:lnTo>
                  <a:lnTo>
                    <a:pt x="46" y="229"/>
                  </a:lnTo>
                  <a:lnTo>
                    <a:pt x="42" y="222"/>
                  </a:lnTo>
                  <a:lnTo>
                    <a:pt x="44" y="213"/>
                  </a:lnTo>
                  <a:lnTo>
                    <a:pt x="42" y="208"/>
                  </a:lnTo>
                  <a:lnTo>
                    <a:pt x="47" y="200"/>
                  </a:lnTo>
                  <a:lnTo>
                    <a:pt x="42" y="189"/>
                  </a:lnTo>
                  <a:lnTo>
                    <a:pt x="46" y="189"/>
                  </a:lnTo>
                  <a:lnTo>
                    <a:pt x="46" y="186"/>
                  </a:lnTo>
                  <a:lnTo>
                    <a:pt x="44" y="184"/>
                  </a:lnTo>
                  <a:lnTo>
                    <a:pt x="39" y="183"/>
                  </a:lnTo>
                  <a:lnTo>
                    <a:pt x="37" y="177"/>
                  </a:lnTo>
                  <a:lnTo>
                    <a:pt x="36" y="176"/>
                  </a:lnTo>
                  <a:lnTo>
                    <a:pt x="37" y="169"/>
                  </a:lnTo>
                  <a:lnTo>
                    <a:pt x="32" y="157"/>
                  </a:lnTo>
                  <a:lnTo>
                    <a:pt x="36" y="153"/>
                  </a:lnTo>
                  <a:lnTo>
                    <a:pt x="32" y="147"/>
                  </a:lnTo>
                  <a:lnTo>
                    <a:pt x="30" y="140"/>
                  </a:lnTo>
                  <a:lnTo>
                    <a:pt x="29" y="138"/>
                  </a:lnTo>
                  <a:lnTo>
                    <a:pt x="34" y="133"/>
                  </a:lnTo>
                  <a:lnTo>
                    <a:pt x="32" y="128"/>
                  </a:lnTo>
                  <a:lnTo>
                    <a:pt x="30" y="124"/>
                  </a:lnTo>
                  <a:lnTo>
                    <a:pt x="30" y="112"/>
                  </a:lnTo>
                  <a:lnTo>
                    <a:pt x="34" y="111"/>
                  </a:lnTo>
                  <a:lnTo>
                    <a:pt x="36" y="102"/>
                  </a:lnTo>
                  <a:lnTo>
                    <a:pt x="32" y="87"/>
                  </a:lnTo>
                  <a:lnTo>
                    <a:pt x="32" y="75"/>
                  </a:lnTo>
                  <a:lnTo>
                    <a:pt x="13" y="58"/>
                  </a:lnTo>
                  <a:lnTo>
                    <a:pt x="8" y="54"/>
                  </a:lnTo>
                  <a:lnTo>
                    <a:pt x="8" y="49"/>
                  </a:lnTo>
                  <a:lnTo>
                    <a:pt x="8" y="46"/>
                  </a:lnTo>
                  <a:lnTo>
                    <a:pt x="8" y="42"/>
                  </a:lnTo>
                  <a:lnTo>
                    <a:pt x="8" y="39"/>
                  </a:lnTo>
                  <a:lnTo>
                    <a:pt x="10" y="37"/>
                  </a:lnTo>
                  <a:lnTo>
                    <a:pt x="12" y="36"/>
                  </a:lnTo>
                  <a:lnTo>
                    <a:pt x="8" y="25"/>
                  </a:lnTo>
                  <a:lnTo>
                    <a:pt x="3" y="22"/>
                  </a:lnTo>
                  <a:lnTo>
                    <a:pt x="0" y="19"/>
                  </a:lnTo>
                  <a:lnTo>
                    <a:pt x="1" y="15"/>
                  </a:lnTo>
                  <a:lnTo>
                    <a:pt x="1" y="10"/>
                  </a:lnTo>
                  <a:lnTo>
                    <a:pt x="6" y="3"/>
                  </a:lnTo>
                  <a:lnTo>
                    <a:pt x="5" y="0"/>
                  </a:lnTo>
                  <a:lnTo>
                    <a:pt x="123" y="27"/>
                  </a:lnTo>
                  <a:lnTo>
                    <a:pt x="191" y="128"/>
                  </a:lnTo>
                  <a:lnTo>
                    <a:pt x="321" y="319"/>
                  </a:lnTo>
                  <a:lnTo>
                    <a:pt x="348" y="360"/>
                  </a:lnTo>
                  <a:lnTo>
                    <a:pt x="220" y="333"/>
                  </a:lnTo>
                  <a:lnTo>
                    <a:pt x="87" y="300"/>
                  </a:lnTo>
                  <a:lnTo>
                    <a:pt x="49" y="292"/>
                  </a:lnTo>
                  <a:lnTo>
                    <a:pt x="49" y="294"/>
                  </a:lnTo>
                  <a:lnTo>
                    <a:pt x="39" y="29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25" name="Freeform 2157"/>
            <p:cNvSpPr>
              <a:spLocks/>
            </p:cNvSpPr>
            <p:nvPr/>
          </p:nvSpPr>
          <p:spPr bwMode="auto">
            <a:xfrm>
              <a:off x="1161" y="2343"/>
              <a:ext cx="82" cy="72"/>
            </a:xfrm>
            <a:custGeom>
              <a:avLst/>
              <a:gdLst/>
              <a:ahLst/>
              <a:cxnLst>
                <a:cxn ang="0">
                  <a:pos x="0" y="135"/>
                </a:cxn>
                <a:cxn ang="0">
                  <a:pos x="20" y="58"/>
                </a:cxn>
                <a:cxn ang="0">
                  <a:pos x="29" y="60"/>
                </a:cxn>
                <a:cxn ang="0">
                  <a:pos x="32" y="39"/>
                </a:cxn>
                <a:cxn ang="0">
                  <a:pos x="27" y="36"/>
                </a:cxn>
                <a:cxn ang="0">
                  <a:pos x="29" y="22"/>
                </a:cxn>
                <a:cxn ang="0">
                  <a:pos x="23" y="21"/>
                </a:cxn>
                <a:cxn ang="0">
                  <a:pos x="41" y="12"/>
                </a:cxn>
                <a:cxn ang="0">
                  <a:pos x="59" y="17"/>
                </a:cxn>
                <a:cxn ang="0">
                  <a:pos x="63" y="3"/>
                </a:cxn>
                <a:cxn ang="0">
                  <a:pos x="104" y="14"/>
                </a:cxn>
                <a:cxn ang="0">
                  <a:pos x="109" y="0"/>
                </a:cxn>
                <a:cxn ang="0">
                  <a:pos x="163" y="14"/>
                </a:cxn>
                <a:cxn ang="0">
                  <a:pos x="163" y="14"/>
                </a:cxn>
                <a:cxn ang="0">
                  <a:pos x="189" y="19"/>
                </a:cxn>
                <a:cxn ang="0">
                  <a:pos x="191" y="24"/>
                </a:cxn>
                <a:cxn ang="0">
                  <a:pos x="186" y="29"/>
                </a:cxn>
                <a:cxn ang="0">
                  <a:pos x="187" y="31"/>
                </a:cxn>
                <a:cxn ang="0">
                  <a:pos x="189" y="38"/>
                </a:cxn>
                <a:cxn ang="0">
                  <a:pos x="193" y="44"/>
                </a:cxn>
                <a:cxn ang="0">
                  <a:pos x="189" y="48"/>
                </a:cxn>
                <a:cxn ang="0">
                  <a:pos x="194" y="60"/>
                </a:cxn>
                <a:cxn ang="0">
                  <a:pos x="193" y="67"/>
                </a:cxn>
                <a:cxn ang="0">
                  <a:pos x="194" y="68"/>
                </a:cxn>
                <a:cxn ang="0">
                  <a:pos x="196" y="74"/>
                </a:cxn>
                <a:cxn ang="0">
                  <a:pos x="201" y="75"/>
                </a:cxn>
                <a:cxn ang="0">
                  <a:pos x="203" y="77"/>
                </a:cxn>
                <a:cxn ang="0">
                  <a:pos x="203" y="80"/>
                </a:cxn>
                <a:cxn ang="0">
                  <a:pos x="199" y="80"/>
                </a:cxn>
                <a:cxn ang="0">
                  <a:pos x="204" y="91"/>
                </a:cxn>
                <a:cxn ang="0">
                  <a:pos x="199" y="99"/>
                </a:cxn>
                <a:cxn ang="0">
                  <a:pos x="201" y="104"/>
                </a:cxn>
                <a:cxn ang="0">
                  <a:pos x="199" y="113"/>
                </a:cxn>
                <a:cxn ang="0">
                  <a:pos x="203" y="120"/>
                </a:cxn>
                <a:cxn ang="0">
                  <a:pos x="203" y="123"/>
                </a:cxn>
                <a:cxn ang="0">
                  <a:pos x="201" y="125"/>
                </a:cxn>
                <a:cxn ang="0">
                  <a:pos x="199" y="133"/>
                </a:cxn>
                <a:cxn ang="0">
                  <a:pos x="201" y="144"/>
                </a:cxn>
                <a:cxn ang="0">
                  <a:pos x="203" y="150"/>
                </a:cxn>
                <a:cxn ang="0">
                  <a:pos x="201" y="154"/>
                </a:cxn>
                <a:cxn ang="0">
                  <a:pos x="203" y="157"/>
                </a:cxn>
                <a:cxn ang="0">
                  <a:pos x="204" y="164"/>
                </a:cxn>
                <a:cxn ang="0">
                  <a:pos x="203" y="171"/>
                </a:cxn>
                <a:cxn ang="0">
                  <a:pos x="199" y="173"/>
                </a:cxn>
                <a:cxn ang="0">
                  <a:pos x="196" y="181"/>
                </a:cxn>
                <a:cxn ang="0">
                  <a:pos x="0" y="135"/>
                </a:cxn>
              </a:cxnLst>
              <a:rect l="0" t="0" r="r" b="b"/>
              <a:pathLst>
                <a:path w="204" h="181">
                  <a:moveTo>
                    <a:pt x="0" y="135"/>
                  </a:moveTo>
                  <a:lnTo>
                    <a:pt x="20" y="58"/>
                  </a:lnTo>
                  <a:lnTo>
                    <a:pt x="29" y="60"/>
                  </a:lnTo>
                  <a:lnTo>
                    <a:pt x="32" y="39"/>
                  </a:lnTo>
                  <a:lnTo>
                    <a:pt x="27" y="36"/>
                  </a:lnTo>
                  <a:lnTo>
                    <a:pt x="29" y="22"/>
                  </a:lnTo>
                  <a:lnTo>
                    <a:pt x="23" y="21"/>
                  </a:lnTo>
                  <a:lnTo>
                    <a:pt x="41" y="12"/>
                  </a:lnTo>
                  <a:lnTo>
                    <a:pt x="59" y="17"/>
                  </a:lnTo>
                  <a:lnTo>
                    <a:pt x="63" y="3"/>
                  </a:lnTo>
                  <a:lnTo>
                    <a:pt x="104" y="14"/>
                  </a:lnTo>
                  <a:lnTo>
                    <a:pt x="109" y="0"/>
                  </a:lnTo>
                  <a:lnTo>
                    <a:pt x="163" y="14"/>
                  </a:lnTo>
                  <a:lnTo>
                    <a:pt x="163" y="14"/>
                  </a:lnTo>
                  <a:lnTo>
                    <a:pt x="189" y="19"/>
                  </a:lnTo>
                  <a:lnTo>
                    <a:pt x="191" y="24"/>
                  </a:lnTo>
                  <a:lnTo>
                    <a:pt x="186" y="29"/>
                  </a:lnTo>
                  <a:lnTo>
                    <a:pt x="187" y="31"/>
                  </a:lnTo>
                  <a:lnTo>
                    <a:pt x="189" y="38"/>
                  </a:lnTo>
                  <a:lnTo>
                    <a:pt x="193" y="44"/>
                  </a:lnTo>
                  <a:lnTo>
                    <a:pt x="189" y="48"/>
                  </a:lnTo>
                  <a:lnTo>
                    <a:pt x="194" y="60"/>
                  </a:lnTo>
                  <a:lnTo>
                    <a:pt x="193" y="67"/>
                  </a:lnTo>
                  <a:lnTo>
                    <a:pt x="194" y="68"/>
                  </a:lnTo>
                  <a:lnTo>
                    <a:pt x="196" y="74"/>
                  </a:lnTo>
                  <a:lnTo>
                    <a:pt x="201" y="75"/>
                  </a:lnTo>
                  <a:lnTo>
                    <a:pt x="203" y="77"/>
                  </a:lnTo>
                  <a:lnTo>
                    <a:pt x="203" y="80"/>
                  </a:lnTo>
                  <a:lnTo>
                    <a:pt x="199" y="80"/>
                  </a:lnTo>
                  <a:lnTo>
                    <a:pt x="204" y="91"/>
                  </a:lnTo>
                  <a:lnTo>
                    <a:pt x="199" y="99"/>
                  </a:lnTo>
                  <a:lnTo>
                    <a:pt x="201" y="104"/>
                  </a:lnTo>
                  <a:lnTo>
                    <a:pt x="199" y="113"/>
                  </a:lnTo>
                  <a:lnTo>
                    <a:pt x="203" y="120"/>
                  </a:lnTo>
                  <a:lnTo>
                    <a:pt x="203" y="123"/>
                  </a:lnTo>
                  <a:lnTo>
                    <a:pt x="201" y="125"/>
                  </a:lnTo>
                  <a:lnTo>
                    <a:pt x="199" y="133"/>
                  </a:lnTo>
                  <a:lnTo>
                    <a:pt x="201" y="144"/>
                  </a:lnTo>
                  <a:lnTo>
                    <a:pt x="203" y="150"/>
                  </a:lnTo>
                  <a:lnTo>
                    <a:pt x="201" y="154"/>
                  </a:lnTo>
                  <a:lnTo>
                    <a:pt x="203" y="157"/>
                  </a:lnTo>
                  <a:lnTo>
                    <a:pt x="204" y="164"/>
                  </a:lnTo>
                  <a:lnTo>
                    <a:pt x="203" y="171"/>
                  </a:lnTo>
                  <a:lnTo>
                    <a:pt x="199" y="173"/>
                  </a:lnTo>
                  <a:lnTo>
                    <a:pt x="196" y="181"/>
                  </a:lnTo>
                  <a:lnTo>
                    <a:pt x="0" y="13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26" name="Freeform 2158"/>
            <p:cNvSpPr>
              <a:spLocks/>
            </p:cNvSpPr>
            <p:nvPr/>
          </p:nvSpPr>
          <p:spPr bwMode="auto">
            <a:xfrm>
              <a:off x="1124" y="2351"/>
              <a:ext cx="50" cy="46"/>
            </a:xfrm>
            <a:custGeom>
              <a:avLst/>
              <a:gdLst/>
              <a:ahLst/>
              <a:cxnLst>
                <a:cxn ang="0">
                  <a:pos x="94" y="114"/>
                </a:cxn>
                <a:cxn ang="0">
                  <a:pos x="8" y="92"/>
                </a:cxn>
                <a:cxn ang="0">
                  <a:pos x="6" y="92"/>
                </a:cxn>
                <a:cxn ang="0">
                  <a:pos x="8" y="87"/>
                </a:cxn>
                <a:cxn ang="0">
                  <a:pos x="5" y="83"/>
                </a:cxn>
                <a:cxn ang="0">
                  <a:pos x="6" y="75"/>
                </a:cxn>
                <a:cxn ang="0">
                  <a:pos x="5" y="71"/>
                </a:cxn>
                <a:cxn ang="0">
                  <a:pos x="0" y="68"/>
                </a:cxn>
                <a:cxn ang="0">
                  <a:pos x="56" y="35"/>
                </a:cxn>
                <a:cxn ang="0">
                  <a:pos x="65" y="1"/>
                </a:cxn>
                <a:cxn ang="0">
                  <a:pos x="90" y="8"/>
                </a:cxn>
                <a:cxn ang="0">
                  <a:pos x="92" y="6"/>
                </a:cxn>
                <a:cxn ang="0">
                  <a:pos x="100" y="6"/>
                </a:cxn>
                <a:cxn ang="0">
                  <a:pos x="102" y="5"/>
                </a:cxn>
                <a:cxn ang="0">
                  <a:pos x="104" y="8"/>
                </a:cxn>
                <a:cxn ang="0">
                  <a:pos x="117" y="0"/>
                </a:cxn>
                <a:cxn ang="0">
                  <a:pos x="123" y="1"/>
                </a:cxn>
                <a:cxn ang="0">
                  <a:pos x="121" y="15"/>
                </a:cxn>
                <a:cxn ang="0">
                  <a:pos x="126" y="18"/>
                </a:cxn>
                <a:cxn ang="0">
                  <a:pos x="123" y="39"/>
                </a:cxn>
                <a:cxn ang="0">
                  <a:pos x="114" y="37"/>
                </a:cxn>
                <a:cxn ang="0">
                  <a:pos x="94" y="114"/>
                </a:cxn>
              </a:cxnLst>
              <a:rect l="0" t="0" r="r" b="b"/>
              <a:pathLst>
                <a:path w="126" h="114">
                  <a:moveTo>
                    <a:pt x="94" y="114"/>
                  </a:moveTo>
                  <a:lnTo>
                    <a:pt x="8" y="92"/>
                  </a:lnTo>
                  <a:lnTo>
                    <a:pt x="6" y="92"/>
                  </a:lnTo>
                  <a:lnTo>
                    <a:pt x="8" y="87"/>
                  </a:lnTo>
                  <a:lnTo>
                    <a:pt x="5" y="83"/>
                  </a:lnTo>
                  <a:lnTo>
                    <a:pt x="6" y="75"/>
                  </a:lnTo>
                  <a:lnTo>
                    <a:pt x="5" y="71"/>
                  </a:lnTo>
                  <a:lnTo>
                    <a:pt x="0" y="68"/>
                  </a:lnTo>
                  <a:lnTo>
                    <a:pt x="56" y="35"/>
                  </a:lnTo>
                  <a:lnTo>
                    <a:pt x="65" y="1"/>
                  </a:lnTo>
                  <a:lnTo>
                    <a:pt x="90" y="8"/>
                  </a:lnTo>
                  <a:lnTo>
                    <a:pt x="92" y="6"/>
                  </a:lnTo>
                  <a:lnTo>
                    <a:pt x="100" y="6"/>
                  </a:lnTo>
                  <a:lnTo>
                    <a:pt x="102" y="5"/>
                  </a:lnTo>
                  <a:lnTo>
                    <a:pt x="104" y="8"/>
                  </a:lnTo>
                  <a:lnTo>
                    <a:pt x="117" y="0"/>
                  </a:lnTo>
                  <a:lnTo>
                    <a:pt x="123" y="1"/>
                  </a:lnTo>
                  <a:lnTo>
                    <a:pt x="121" y="15"/>
                  </a:lnTo>
                  <a:lnTo>
                    <a:pt x="126" y="18"/>
                  </a:lnTo>
                  <a:lnTo>
                    <a:pt x="123" y="39"/>
                  </a:lnTo>
                  <a:lnTo>
                    <a:pt x="114" y="37"/>
                  </a:lnTo>
                  <a:lnTo>
                    <a:pt x="94" y="11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27" name="Freeform 2159"/>
            <p:cNvSpPr>
              <a:spLocks/>
            </p:cNvSpPr>
            <p:nvPr/>
          </p:nvSpPr>
          <p:spPr bwMode="auto">
            <a:xfrm>
              <a:off x="1223" y="2419"/>
              <a:ext cx="199" cy="148"/>
            </a:xfrm>
            <a:custGeom>
              <a:avLst/>
              <a:gdLst/>
              <a:ahLst/>
              <a:cxnLst>
                <a:cxn ang="0">
                  <a:pos x="0" y="289"/>
                </a:cxn>
                <a:cxn ang="0">
                  <a:pos x="10" y="286"/>
                </a:cxn>
                <a:cxn ang="0">
                  <a:pos x="32" y="246"/>
                </a:cxn>
                <a:cxn ang="0">
                  <a:pos x="39" y="200"/>
                </a:cxn>
                <a:cxn ang="0">
                  <a:pos x="53" y="159"/>
                </a:cxn>
                <a:cxn ang="0">
                  <a:pos x="63" y="115"/>
                </a:cxn>
                <a:cxn ang="0">
                  <a:pos x="85" y="24"/>
                </a:cxn>
                <a:cxn ang="0">
                  <a:pos x="80" y="21"/>
                </a:cxn>
                <a:cxn ang="0">
                  <a:pos x="85" y="16"/>
                </a:cxn>
                <a:cxn ang="0">
                  <a:pos x="222" y="33"/>
                </a:cxn>
                <a:cxn ang="0">
                  <a:pos x="454" y="215"/>
                </a:cxn>
                <a:cxn ang="0">
                  <a:pos x="452" y="224"/>
                </a:cxn>
                <a:cxn ang="0">
                  <a:pos x="449" y="236"/>
                </a:cxn>
                <a:cxn ang="0">
                  <a:pos x="458" y="256"/>
                </a:cxn>
                <a:cxn ang="0">
                  <a:pos x="463" y="260"/>
                </a:cxn>
                <a:cxn ang="0">
                  <a:pos x="468" y="284"/>
                </a:cxn>
                <a:cxn ang="0">
                  <a:pos x="470" y="289"/>
                </a:cxn>
                <a:cxn ang="0">
                  <a:pos x="470" y="308"/>
                </a:cxn>
                <a:cxn ang="0">
                  <a:pos x="475" y="311"/>
                </a:cxn>
                <a:cxn ang="0">
                  <a:pos x="480" y="320"/>
                </a:cxn>
                <a:cxn ang="0">
                  <a:pos x="492" y="330"/>
                </a:cxn>
                <a:cxn ang="0">
                  <a:pos x="497" y="340"/>
                </a:cxn>
                <a:cxn ang="0">
                  <a:pos x="493" y="347"/>
                </a:cxn>
                <a:cxn ang="0">
                  <a:pos x="473" y="359"/>
                </a:cxn>
                <a:cxn ang="0">
                  <a:pos x="454" y="367"/>
                </a:cxn>
                <a:cxn ang="0">
                  <a:pos x="333" y="347"/>
                </a:cxn>
                <a:cxn ang="0">
                  <a:pos x="244" y="335"/>
                </a:cxn>
                <a:cxn ang="0">
                  <a:pos x="116" y="313"/>
                </a:cxn>
                <a:cxn ang="0">
                  <a:pos x="77" y="301"/>
                </a:cxn>
                <a:cxn ang="0">
                  <a:pos x="58" y="294"/>
                </a:cxn>
                <a:cxn ang="0">
                  <a:pos x="32" y="296"/>
                </a:cxn>
                <a:cxn ang="0">
                  <a:pos x="22" y="304"/>
                </a:cxn>
                <a:cxn ang="0">
                  <a:pos x="15" y="306"/>
                </a:cxn>
                <a:cxn ang="0">
                  <a:pos x="12" y="309"/>
                </a:cxn>
              </a:cxnLst>
              <a:rect l="0" t="0" r="r" b="b"/>
              <a:pathLst>
                <a:path w="497" h="371">
                  <a:moveTo>
                    <a:pt x="0" y="296"/>
                  </a:moveTo>
                  <a:lnTo>
                    <a:pt x="0" y="289"/>
                  </a:lnTo>
                  <a:lnTo>
                    <a:pt x="7" y="284"/>
                  </a:lnTo>
                  <a:lnTo>
                    <a:pt x="10" y="286"/>
                  </a:lnTo>
                  <a:lnTo>
                    <a:pt x="19" y="272"/>
                  </a:lnTo>
                  <a:lnTo>
                    <a:pt x="32" y="246"/>
                  </a:lnTo>
                  <a:lnTo>
                    <a:pt x="39" y="200"/>
                  </a:lnTo>
                  <a:lnTo>
                    <a:pt x="39" y="200"/>
                  </a:lnTo>
                  <a:lnTo>
                    <a:pt x="48" y="157"/>
                  </a:lnTo>
                  <a:lnTo>
                    <a:pt x="53" y="159"/>
                  </a:lnTo>
                  <a:lnTo>
                    <a:pt x="61" y="115"/>
                  </a:lnTo>
                  <a:lnTo>
                    <a:pt x="63" y="115"/>
                  </a:lnTo>
                  <a:lnTo>
                    <a:pt x="84" y="24"/>
                  </a:lnTo>
                  <a:lnTo>
                    <a:pt x="85" y="24"/>
                  </a:lnTo>
                  <a:lnTo>
                    <a:pt x="85" y="23"/>
                  </a:lnTo>
                  <a:lnTo>
                    <a:pt x="80" y="21"/>
                  </a:lnTo>
                  <a:lnTo>
                    <a:pt x="82" y="16"/>
                  </a:lnTo>
                  <a:lnTo>
                    <a:pt x="85" y="16"/>
                  </a:lnTo>
                  <a:lnTo>
                    <a:pt x="89" y="0"/>
                  </a:lnTo>
                  <a:lnTo>
                    <a:pt x="222" y="33"/>
                  </a:lnTo>
                  <a:lnTo>
                    <a:pt x="350" y="60"/>
                  </a:lnTo>
                  <a:lnTo>
                    <a:pt x="454" y="215"/>
                  </a:lnTo>
                  <a:lnTo>
                    <a:pt x="452" y="215"/>
                  </a:lnTo>
                  <a:lnTo>
                    <a:pt x="452" y="224"/>
                  </a:lnTo>
                  <a:lnTo>
                    <a:pt x="451" y="229"/>
                  </a:lnTo>
                  <a:lnTo>
                    <a:pt x="449" y="236"/>
                  </a:lnTo>
                  <a:lnTo>
                    <a:pt x="456" y="245"/>
                  </a:lnTo>
                  <a:lnTo>
                    <a:pt x="458" y="256"/>
                  </a:lnTo>
                  <a:lnTo>
                    <a:pt x="459" y="258"/>
                  </a:lnTo>
                  <a:lnTo>
                    <a:pt x="463" y="260"/>
                  </a:lnTo>
                  <a:lnTo>
                    <a:pt x="466" y="267"/>
                  </a:lnTo>
                  <a:lnTo>
                    <a:pt x="468" y="284"/>
                  </a:lnTo>
                  <a:lnTo>
                    <a:pt x="466" y="286"/>
                  </a:lnTo>
                  <a:lnTo>
                    <a:pt x="470" y="289"/>
                  </a:lnTo>
                  <a:lnTo>
                    <a:pt x="471" y="297"/>
                  </a:lnTo>
                  <a:lnTo>
                    <a:pt x="470" y="308"/>
                  </a:lnTo>
                  <a:lnTo>
                    <a:pt x="470" y="309"/>
                  </a:lnTo>
                  <a:lnTo>
                    <a:pt x="475" y="311"/>
                  </a:lnTo>
                  <a:lnTo>
                    <a:pt x="478" y="316"/>
                  </a:lnTo>
                  <a:lnTo>
                    <a:pt x="480" y="320"/>
                  </a:lnTo>
                  <a:lnTo>
                    <a:pt x="483" y="321"/>
                  </a:lnTo>
                  <a:lnTo>
                    <a:pt x="492" y="330"/>
                  </a:lnTo>
                  <a:lnTo>
                    <a:pt x="495" y="335"/>
                  </a:lnTo>
                  <a:lnTo>
                    <a:pt x="497" y="340"/>
                  </a:lnTo>
                  <a:lnTo>
                    <a:pt x="497" y="347"/>
                  </a:lnTo>
                  <a:lnTo>
                    <a:pt x="493" y="347"/>
                  </a:lnTo>
                  <a:lnTo>
                    <a:pt x="480" y="357"/>
                  </a:lnTo>
                  <a:lnTo>
                    <a:pt x="473" y="359"/>
                  </a:lnTo>
                  <a:lnTo>
                    <a:pt x="466" y="362"/>
                  </a:lnTo>
                  <a:lnTo>
                    <a:pt x="454" y="367"/>
                  </a:lnTo>
                  <a:lnTo>
                    <a:pt x="451" y="371"/>
                  </a:lnTo>
                  <a:lnTo>
                    <a:pt x="333" y="347"/>
                  </a:lnTo>
                  <a:lnTo>
                    <a:pt x="331" y="354"/>
                  </a:lnTo>
                  <a:lnTo>
                    <a:pt x="244" y="335"/>
                  </a:lnTo>
                  <a:lnTo>
                    <a:pt x="118" y="308"/>
                  </a:lnTo>
                  <a:lnTo>
                    <a:pt x="116" y="313"/>
                  </a:lnTo>
                  <a:lnTo>
                    <a:pt x="77" y="304"/>
                  </a:lnTo>
                  <a:lnTo>
                    <a:pt x="77" y="301"/>
                  </a:lnTo>
                  <a:lnTo>
                    <a:pt x="58" y="297"/>
                  </a:lnTo>
                  <a:lnTo>
                    <a:pt x="58" y="294"/>
                  </a:lnTo>
                  <a:lnTo>
                    <a:pt x="34" y="289"/>
                  </a:lnTo>
                  <a:lnTo>
                    <a:pt x="32" y="296"/>
                  </a:lnTo>
                  <a:lnTo>
                    <a:pt x="24" y="297"/>
                  </a:lnTo>
                  <a:lnTo>
                    <a:pt x="22" y="304"/>
                  </a:lnTo>
                  <a:lnTo>
                    <a:pt x="17" y="303"/>
                  </a:lnTo>
                  <a:lnTo>
                    <a:pt x="15" y="306"/>
                  </a:lnTo>
                  <a:lnTo>
                    <a:pt x="12" y="306"/>
                  </a:lnTo>
                  <a:lnTo>
                    <a:pt x="12" y="309"/>
                  </a:lnTo>
                  <a:lnTo>
                    <a:pt x="0" y="29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28" name="Freeform 2160"/>
            <p:cNvSpPr>
              <a:spLocks/>
            </p:cNvSpPr>
            <p:nvPr/>
          </p:nvSpPr>
          <p:spPr bwMode="auto">
            <a:xfrm>
              <a:off x="1228" y="2535"/>
              <a:ext cx="176" cy="71"/>
            </a:xfrm>
            <a:custGeom>
              <a:avLst/>
              <a:gdLst/>
              <a:ahLst/>
              <a:cxnLst>
                <a:cxn ang="0">
                  <a:pos x="196" y="142"/>
                </a:cxn>
                <a:cxn ang="0">
                  <a:pos x="68" y="114"/>
                </a:cxn>
                <a:cxn ang="0">
                  <a:pos x="70" y="113"/>
                </a:cxn>
                <a:cxn ang="0">
                  <a:pos x="41" y="107"/>
                </a:cxn>
                <a:cxn ang="0">
                  <a:pos x="43" y="104"/>
                </a:cxn>
                <a:cxn ang="0">
                  <a:pos x="27" y="94"/>
                </a:cxn>
                <a:cxn ang="0">
                  <a:pos x="27" y="90"/>
                </a:cxn>
                <a:cxn ang="0">
                  <a:pos x="8" y="87"/>
                </a:cxn>
                <a:cxn ang="0">
                  <a:pos x="8" y="82"/>
                </a:cxn>
                <a:cxn ang="0">
                  <a:pos x="27" y="65"/>
                </a:cxn>
                <a:cxn ang="0">
                  <a:pos x="20" y="55"/>
                </a:cxn>
                <a:cxn ang="0">
                  <a:pos x="12" y="53"/>
                </a:cxn>
                <a:cxn ang="0">
                  <a:pos x="14" y="46"/>
                </a:cxn>
                <a:cxn ang="0">
                  <a:pos x="10" y="43"/>
                </a:cxn>
                <a:cxn ang="0">
                  <a:pos x="0" y="20"/>
                </a:cxn>
                <a:cxn ang="0">
                  <a:pos x="0" y="17"/>
                </a:cxn>
                <a:cxn ang="0">
                  <a:pos x="3" y="17"/>
                </a:cxn>
                <a:cxn ang="0">
                  <a:pos x="5" y="14"/>
                </a:cxn>
                <a:cxn ang="0">
                  <a:pos x="10" y="15"/>
                </a:cxn>
                <a:cxn ang="0">
                  <a:pos x="12" y="8"/>
                </a:cxn>
                <a:cxn ang="0">
                  <a:pos x="20" y="7"/>
                </a:cxn>
                <a:cxn ang="0">
                  <a:pos x="22" y="0"/>
                </a:cxn>
                <a:cxn ang="0">
                  <a:pos x="46" y="5"/>
                </a:cxn>
                <a:cxn ang="0">
                  <a:pos x="46" y="8"/>
                </a:cxn>
                <a:cxn ang="0">
                  <a:pos x="65" y="12"/>
                </a:cxn>
                <a:cxn ang="0">
                  <a:pos x="65" y="15"/>
                </a:cxn>
                <a:cxn ang="0">
                  <a:pos x="104" y="24"/>
                </a:cxn>
                <a:cxn ang="0">
                  <a:pos x="106" y="19"/>
                </a:cxn>
                <a:cxn ang="0">
                  <a:pos x="232" y="46"/>
                </a:cxn>
                <a:cxn ang="0">
                  <a:pos x="319" y="65"/>
                </a:cxn>
                <a:cxn ang="0">
                  <a:pos x="321" y="58"/>
                </a:cxn>
                <a:cxn ang="0">
                  <a:pos x="439" y="82"/>
                </a:cxn>
                <a:cxn ang="0">
                  <a:pos x="437" y="89"/>
                </a:cxn>
                <a:cxn ang="0">
                  <a:pos x="423" y="97"/>
                </a:cxn>
                <a:cxn ang="0">
                  <a:pos x="422" y="99"/>
                </a:cxn>
                <a:cxn ang="0">
                  <a:pos x="423" y="104"/>
                </a:cxn>
                <a:cxn ang="0">
                  <a:pos x="420" y="114"/>
                </a:cxn>
                <a:cxn ang="0">
                  <a:pos x="420" y="118"/>
                </a:cxn>
                <a:cxn ang="0">
                  <a:pos x="418" y="119"/>
                </a:cxn>
                <a:cxn ang="0">
                  <a:pos x="418" y="130"/>
                </a:cxn>
                <a:cxn ang="0">
                  <a:pos x="417" y="133"/>
                </a:cxn>
                <a:cxn ang="0">
                  <a:pos x="418" y="140"/>
                </a:cxn>
                <a:cxn ang="0">
                  <a:pos x="411" y="143"/>
                </a:cxn>
                <a:cxn ang="0">
                  <a:pos x="411" y="147"/>
                </a:cxn>
                <a:cxn ang="0">
                  <a:pos x="411" y="154"/>
                </a:cxn>
                <a:cxn ang="0">
                  <a:pos x="408" y="159"/>
                </a:cxn>
                <a:cxn ang="0">
                  <a:pos x="408" y="164"/>
                </a:cxn>
                <a:cxn ang="0">
                  <a:pos x="400" y="171"/>
                </a:cxn>
                <a:cxn ang="0">
                  <a:pos x="396" y="174"/>
                </a:cxn>
                <a:cxn ang="0">
                  <a:pos x="393" y="176"/>
                </a:cxn>
                <a:cxn ang="0">
                  <a:pos x="391" y="179"/>
                </a:cxn>
                <a:cxn ang="0">
                  <a:pos x="331" y="171"/>
                </a:cxn>
                <a:cxn ang="0">
                  <a:pos x="196" y="142"/>
                </a:cxn>
              </a:cxnLst>
              <a:rect l="0" t="0" r="r" b="b"/>
              <a:pathLst>
                <a:path w="439" h="179">
                  <a:moveTo>
                    <a:pt x="196" y="142"/>
                  </a:moveTo>
                  <a:lnTo>
                    <a:pt x="68" y="114"/>
                  </a:lnTo>
                  <a:lnTo>
                    <a:pt x="70" y="113"/>
                  </a:lnTo>
                  <a:lnTo>
                    <a:pt x="41" y="107"/>
                  </a:lnTo>
                  <a:lnTo>
                    <a:pt x="43" y="104"/>
                  </a:lnTo>
                  <a:lnTo>
                    <a:pt x="27" y="94"/>
                  </a:lnTo>
                  <a:lnTo>
                    <a:pt x="27" y="90"/>
                  </a:lnTo>
                  <a:lnTo>
                    <a:pt x="8" y="87"/>
                  </a:lnTo>
                  <a:lnTo>
                    <a:pt x="8" y="82"/>
                  </a:lnTo>
                  <a:lnTo>
                    <a:pt x="27" y="65"/>
                  </a:lnTo>
                  <a:lnTo>
                    <a:pt x="20" y="55"/>
                  </a:lnTo>
                  <a:lnTo>
                    <a:pt x="12" y="53"/>
                  </a:lnTo>
                  <a:lnTo>
                    <a:pt x="14" y="46"/>
                  </a:lnTo>
                  <a:lnTo>
                    <a:pt x="10" y="43"/>
                  </a:lnTo>
                  <a:lnTo>
                    <a:pt x="0" y="20"/>
                  </a:lnTo>
                  <a:lnTo>
                    <a:pt x="0" y="17"/>
                  </a:lnTo>
                  <a:lnTo>
                    <a:pt x="3" y="17"/>
                  </a:lnTo>
                  <a:lnTo>
                    <a:pt x="5" y="14"/>
                  </a:lnTo>
                  <a:lnTo>
                    <a:pt x="10" y="15"/>
                  </a:lnTo>
                  <a:lnTo>
                    <a:pt x="12" y="8"/>
                  </a:lnTo>
                  <a:lnTo>
                    <a:pt x="20" y="7"/>
                  </a:lnTo>
                  <a:lnTo>
                    <a:pt x="22" y="0"/>
                  </a:lnTo>
                  <a:lnTo>
                    <a:pt x="46" y="5"/>
                  </a:lnTo>
                  <a:lnTo>
                    <a:pt x="46" y="8"/>
                  </a:lnTo>
                  <a:lnTo>
                    <a:pt x="65" y="12"/>
                  </a:lnTo>
                  <a:lnTo>
                    <a:pt x="65" y="15"/>
                  </a:lnTo>
                  <a:lnTo>
                    <a:pt x="104" y="24"/>
                  </a:lnTo>
                  <a:lnTo>
                    <a:pt x="106" y="19"/>
                  </a:lnTo>
                  <a:lnTo>
                    <a:pt x="232" y="46"/>
                  </a:lnTo>
                  <a:lnTo>
                    <a:pt x="319" y="65"/>
                  </a:lnTo>
                  <a:lnTo>
                    <a:pt x="321" y="58"/>
                  </a:lnTo>
                  <a:lnTo>
                    <a:pt x="439" y="82"/>
                  </a:lnTo>
                  <a:lnTo>
                    <a:pt x="437" y="89"/>
                  </a:lnTo>
                  <a:lnTo>
                    <a:pt x="423" y="97"/>
                  </a:lnTo>
                  <a:lnTo>
                    <a:pt x="422" y="99"/>
                  </a:lnTo>
                  <a:lnTo>
                    <a:pt x="423" y="104"/>
                  </a:lnTo>
                  <a:lnTo>
                    <a:pt x="420" y="114"/>
                  </a:lnTo>
                  <a:lnTo>
                    <a:pt x="420" y="118"/>
                  </a:lnTo>
                  <a:lnTo>
                    <a:pt x="418" y="119"/>
                  </a:lnTo>
                  <a:lnTo>
                    <a:pt x="418" y="130"/>
                  </a:lnTo>
                  <a:lnTo>
                    <a:pt x="417" y="133"/>
                  </a:lnTo>
                  <a:lnTo>
                    <a:pt x="418" y="140"/>
                  </a:lnTo>
                  <a:lnTo>
                    <a:pt x="411" y="143"/>
                  </a:lnTo>
                  <a:lnTo>
                    <a:pt x="411" y="147"/>
                  </a:lnTo>
                  <a:lnTo>
                    <a:pt x="411" y="154"/>
                  </a:lnTo>
                  <a:lnTo>
                    <a:pt x="408" y="159"/>
                  </a:lnTo>
                  <a:lnTo>
                    <a:pt x="408" y="164"/>
                  </a:lnTo>
                  <a:lnTo>
                    <a:pt x="400" y="171"/>
                  </a:lnTo>
                  <a:lnTo>
                    <a:pt x="396" y="174"/>
                  </a:lnTo>
                  <a:lnTo>
                    <a:pt x="393" y="176"/>
                  </a:lnTo>
                  <a:lnTo>
                    <a:pt x="391" y="179"/>
                  </a:lnTo>
                  <a:lnTo>
                    <a:pt x="331" y="171"/>
                  </a:lnTo>
                  <a:lnTo>
                    <a:pt x="196" y="14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29" name="Freeform 2161"/>
            <p:cNvSpPr>
              <a:spLocks noEditPoints="1"/>
            </p:cNvSpPr>
            <p:nvPr/>
          </p:nvSpPr>
          <p:spPr bwMode="auto">
            <a:xfrm>
              <a:off x="1083" y="2433"/>
              <a:ext cx="68" cy="79"/>
            </a:xfrm>
            <a:custGeom>
              <a:avLst/>
              <a:gdLst/>
              <a:ahLst/>
              <a:cxnLst>
                <a:cxn ang="0">
                  <a:pos x="152" y="129"/>
                </a:cxn>
                <a:cxn ang="0">
                  <a:pos x="148" y="137"/>
                </a:cxn>
                <a:cxn ang="0">
                  <a:pos x="128" y="129"/>
                </a:cxn>
                <a:cxn ang="0">
                  <a:pos x="77" y="108"/>
                </a:cxn>
                <a:cxn ang="0">
                  <a:pos x="19" y="94"/>
                </a:cxn>
                <a:cxn ang="0">
                  <a:pos x="0" y="69"/>
                </a:cxn>
                <a:cxn ang="0">
                  <a:pos x="8" y="38"/>
                </a:cxn>
                <a:cxn ang="0">
                  <a:pos x="10" y="14"/>
                </a:cxn>
                <a:cxn ang="0">
                  <a:pos x="17" y="7"/>
                </a:cxn>
                <a:cxn ang="0">
                  <a:pos x="25" y="7"/>
                </a:cxn>
                <a:cxn ang="0">
                  <a:pos x="43" y="7"/>
                </a:cxn>
                <a:cxn ang="0">
                  <a:pos x="58" y="28"/>
                </a:cxn>
                <a:cxn ang="0">
                  <a:pos x="61" y="19"/>
                </a:cxn>
                <a:cxn ang="0">
                  <a:pos x="58" y="11"/>
                </a:cxn>
                <a:cxn ang="0">
                  <a:pos x="65" y="9"/>
                </a:cxn>
                <a:cxn ang="0">
                  <a:pos x="72" y="9"/>
                </a:cxn>
                <a:cxn ang="0">
                  <a:pos x="80" y="9"/>
                </a:cxn>
                <a:cxn ang="0">
                  <a:pos x="85" y="2"/>
                </a:cxn>
                <a:cxn ang="0">
                  <a:pos x="97" y="6"/>
                </a:cxn>
                <a:cxn ang="0">
                  <a:pos x="113" y="14"/>
                </a:cxn>
                <a:cxn ang="0">
                  <a:pos x="119" y="19"/>
                </a:cxn>
                <a:cxn ang="0">
                  <a:pos x="143" y="38"/>
                </a:cxn>
                <a:cxn ang="0">
                  <a:pos x="159" y="55"/>
                </a:cxn>
                <a:cxn ang="0">
                  <a:pos x="164" y="55"/>
                </a:cxn>
                <a:cxn ang="0">
                  <a:pos x="169" y="57"/>
                </a:cxn>
                <a:cxn ang="0">
                  <a:pos x="104" y="190"/>
                </a:cxn>
                <a:cxn ang="0">
                  <a:pos x="125" y="192"/>
                </a:cxn>
                <a:cxn ang="0">
                  <a:pos x="96" y="197"/>
                </a:cxn>
                <a:cxn ang="0">
                  <a:pos x="75" y="185"/>
                </a:cxn>
                <a:cxn ang="0">
                  <a:pos x="72" y="175"/>
                </a:cxn>
                <a:cxn ang="0">
                  <a:pos x="34" y="188"/>
                </a:cxn>
                <a:cxn ang="0">
                  <a:pos x="55" y="173"/>
                </a:cxn>
                <a:cxn ang="0">
                  <a:pos x="41" y="195"/>
                </a:cxn>
              </a:cxnLst>
              <a:rect l="0" t="0" r="r" b="b"/>
              <a:pathLst>
                <a:path w="169" h="197">
                  <a:moveTo>
                    <a:pt x="169" y="57"/>
                  </a:moveTo>
                  <a:lnTo>
                    <a:pt x="152" y="129"/>
                  </a:lnTo>
                  <a:lnTo>
                    <a:pt x="148" y="132"/>
                  </a:lnTo>
                  <a:lnTo>
                    <a:pt x="148" y="137"/>
                  </a:lnTo>
                  <a:lnTo>
                    <a:pt x="143" y="139"/>
                  </a:lnTo>
                  <a:lnTo>
                    <a:pt x="128" y="129"/>
                  </a:lnTo>
                  <a:lnTo>
                    <a:pt x="94" y="122"/>
                  </a:lnTo>
                  <a:lnTo>
                    <a:pt x="77" y="108"/>
                  </a:lnTo>
                  <a:lnTo>
                    <a:pt x="61" y="101"/>
                  </a:lnTo>
                  <a:lnTo>
                    <a:pt x="19" y="94"/>
                  </a:lnTo>
                  <a:lnTo>
                    <a:pt x="15" y="81"/>
                  </a:lnTo>
                  <a:lnTo>
                    <a:pt x="0" y="69"/>
                  </a:lnTo>
                  <a:lnTo>
                    <a:pt x="10" y="48"/>
                  </a:lnTo>
                  <a:lnTo>
                    <a:pt x="8" y="38"/>
                  </a:lnTo>
                  <a:lnTo>
                    <a:pt x="15" y="24"/>
                  </a:lnTo>
                  <a:lnTo>
                    <a:pt x="10" y="14"/>
                  </a:lnTo>
                  <a:lnTo>
                    <a:pt x="15" y="4"/>
                  </a:lnTo>
                  <a:lnTo>
                    <a:pt x="17" y="7"/>
                  </a:lnTo>
                  <a:lnTo>
                    <a:pt x="20" y="6"/>
                  </a:lnTo>
                  <a:lnTo>
                    <a:pt x="25" y="7"/>
                  </a:lnTo>
                  <a:lnTo>
                    <a:pt x="39" y="7"/>
                  </a:lnTo>
                  <a:lnTo>
                    <a:pt x="43" y="7"/>
                  </a:lnTo>
                  <a:lnTo>
                    <a:pt x="51" y="16"/>
                  </a:lnTo>
                  <a:lnTo>
                    <a:pt x="58" y="28"/>
                  </a:lnTo>
                  <a:lnTo>
                    <a:pt x="60" y="26"/>
                  </a:lnTo>
                  <a:lnTo>
                    <a:pt x="61" y="19"/>
                  </a:lnTo>
                  <a:lnTo>
                    <a:pt x="60" y="12"/>
                  </a:lnTo>
                  <a:lnTo>
                    <a:pt x="58" y="11"/>
                  </a:lnTo>
                  <a:lnTo>
                    <a:pt x="60" y="9"/>
                  </a:lnTo>
                  <a:lnTo>
                    <a:pt x="65" y="9"/>
                  </a:lnTo>
                  <a:lnTo>
                    <a:pt x="68" y="9"/>
                  </a:lnTo>
                  <a:lnTo>
                    <a:pt x="72" y="9"/>
                  </a:lnTo>
                  <a:lnTo>
                    <a:pt x="75" y="11"/>
                  </a:lnTo>
                  <a:lnTo>
                    <a:pt x="80" y="9"/>
                  </a:lnTo>
                  <a:lnTo>
                    <a:pt x="82" y="4"/>
                  </a:lnTo>
                  <a:lnTo>
                    <a:pt x="85" y="2"/>
                  </a:lnTo>
                  <a:lnTo>
                    <a:pt x="96" y="0"/>
                  </a:lnTo>
                  <a:lnTo>
                    <a:pt x="97" y="6"/>
                  </a:lnTo>
                  <a:lnTo>
                    <a:pt x="104" y="11"/>
                  </a:lnTo>
                  <a:lnTo>
                    <a:pt x="113" y="14"/>
                  </a:lnTo>
                  <a:lnTo>
                    <a:pt x="114" y="19"/>
                  </a:lnTo>
                  <a:lnTo>
                    <a:pt x="119" y="19"/>
                  </a:lnTo>
                  <a:lnTo>
                    <a:pt x="128" y="30"/>
                  </a:lnTo>
                  <a:lnTo>
                    <a:pt x="143" y="38"/>
                  </a:lnTo>
                  <a:lnTo>
                    <a:pt x="148" y="43"/>
                  </a:lnTo>
                  <a:lnTo>
                    <a:pt x="159" y="55"/>
                  </a:lnTo>
                  <a:lnTo>
                    <a:pt x="164" y="57"/>
                  </a:lnTo>
                  <a:lnTo>
                    <a:pt x="164" y="55"/>
                  </a:lnTo>
                  <a:lnTo>
                    <a:pt x="166" y="55"/>
                  </a:lnTo>
                  <a:lnTo>
                    <a:pt x="169" y="57"/>
                  </a:lnTo>
                  <a:close/>
                  <a:moveTo>
                    <a:pt x="80" y="175"/>
                  </a:moveTo>
                  <a:lnTo>
                    <a:pt x="104" y="190"/>
                  </a:lnTo>
                  <a:lnTo>
                    <a:pt x="118" y="187"/>
                  </a:lnTo>
                  <a:lnTo>
                    <a:pt x="125" y="192"/>
                  </a:lnTo>
                  <a:lnTo>
                    <a:pt x="121" y="197"/>
                  </a:lnTo>
                  <a:lnTo>
                    <a:pt x="96" y="197"/>
                  </a:lnTo>
                  <a:lnTo>
                    <a:pt x="78" y="192"/>
                  </a:lnTo>
                  <a:lnTo>
                    <a:pt x="75" y="185"/>
                  </a:lnTo>
                  <a:lnTo>
                    <a:pt x="77" y="181"/>
                  </a:lnTo>
                  <a:lnTo>
                    <a:pt x="72" y="175"/>
                  </a:lnTo>
                  <a:lnTo>
                    <a:pt x="80" y="175"/>
                  </a:lnTo>
                  <a:close/>
                  <a:moveTo>
                    <a:pt x="34" y="188"/>
                  </a:moveTo>
                  <a:lnTo>
                    <a:pt x="29" y="171"/>
                  </a:lnTo>
                  <a:lnTo>
                    <a:pt x="55" y="173"/>
                  </a:lnTo>
                  <a:lnTo>
                    <a:pt x="61" y="192"/>
                  </a:lnTo>
                  <a:lnTo>
                    <a:pt x="41" y="195"/>
                  </a:lnTo>
                  <a:lnTo>
                    <a:pt x="34" y="18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30" name="Freeform 2162"/>
            <p:cNvSpPr>
              <a:spLocks/>
            </p:cNvSpPr>
            <p:nvPr/>
          </p:nvSpPr>
          <p:spPr bwMode="auto">
            <a:xfrm>
              <a:off x="1224" y="2569"/>
              <a:ext cx="82" cy="74"/>
            </a:xfrm>
            <a:custGeom>
              <a:avLst/>
              <a:gdLst/>
              <a:ahLst/>
              <a:cxnLst>
                <a:cxn ang="0">
                  <a:pos x="33" y="167"/>
                </a:cxn>
                <a:cxn ang="0">
                  <a:pos x="29" y="137"/>
                </a:cxn>
                <a:cxn ang="0">
                  <a:pos x="36" y="157"/>
                </a:cxn>
                <a:cxn ang="0">
                  <a:pos x="38" y="145"/>
                </a:cxn>
                <a:cxn ang="0">
                  <a:pos x="31" y="133"/>
                </a:cxn>
                <a:cxn ang="0">
                  <a:pos x="21" y="142"/>
                </a:cxn>
                <a:cxn ang="0">
                  <a:pos x="23" y="113"/>
                </a:cxn>
                <a:cxn ang="0">
                  <a:pos x="28" y="108"/>
                </a:cxn>
                <a:cxn ang="0">
                  <a:pos x="26" y="68"/>
                </a:cxn>
                <a:cxn ang="0">
                  <a:pos x="21" y="46"/>
                </a:cxn>
                <a:cxn ang="0">
                  <a:pos x="0" y="15"/>
                </a:cxn>
                <a:cxn ang="0">
                  <a:pos x="5" y="5"/>
                </a:cxn>
                <a:cxn ang="0">
                  <a:pos x="12" y="5"/>
                </a:cxn>
                <a:cxn ang="0">
                  <a:pos x="16" y="2"/>
                </a:cxn>
                <a:cxn ang="0">
                  <a:pos x="17" y="0"/>
                </a:cxn>
                <a:cxn ang="0">
                  <a:pos x="36" y="3"/>
                </a:cxn>
                <a:cxn ang="0">
                  <a:pos x="36" y="7"/>
                </a:cxn>
                <a:cxn ang="0">
                  <a:pos x="52" y="17"/>
                </a:cxn>
                <a:cxn ang="0">
                  <a:pos x="50" y="20"/>
                </a:cxn>
                <a:cxn ang="0">
                  <a:pos x="79" y="26"/>
                </a:cxn>
                <a:cxn ang="0">
                  <a:pos x="77" y="27"/>
                </a:cxn>
                <a:cxn ang="0">
                  <a:pos x="205" y="55"/>
                </a:cxn>
                <a:cxn ang="0">
                  <a:pos x="193" y="113"/>
                </a:cxn>
                <a:cxn ang="0">
                  <a:pos x="190" y="111"/>
                </a:cxn>
                <a:cxn ang="0">
                  <a:pos x="173" y="184"/>
                </a:cxn>
                <a:cxn ang="0">
                  <a:pos x="33" y="167"/>
                </a:cxn>
              </a:cxnLst>
              <a:rect l="0" t="0" r="r" b="b"/>
              <a:pathLst>
                <a:path w="205" h="184">
                  <a:moveTo>
                    <a:pt x="33" y="167"/>
                  </a:moveTo>
                  <a:lnTo>
                    <a:pt x="29" y="137"/>
                  </a:lnTo>
                  <a:lnTo>
                    <a:pt x="36" y="157"/>
                  </a:lnTo>
                  <a:lnTo>
                    <a:pt x="38" y="145"/>
                  </a:lnTo>
                  <a:lnTo>
                    <a:pt x="31" y="133"/>
                  </a:lnTo>
                  <a:lnTo>
                    <a:pt x="21" y="142"/>
                  </a:lnTo>
                  <a:lnTo>
                    <a:pt x="23" y="113"/>
                  </a:lnTo>
                  <a:lnTo>
                    <a:pt x="28" y="108"/>
                  </a:lnTo>
                  <a:lnTo>
                    <a:pt x="26" y="68"/>
                  </a:lnTo>
                  <a:lnTo>
                    <a:pt x="21" y="46"/>
                  </a:lnTo>
                  <a:lnTo>
                    <a:pt x="0" y="15"/>
                  </a:lnTo>
                  <a:lnTo>
                    <a:pt x="5" y="5"/>
                  </a:lnTo>
                  <a:lnTo>
                    <a:pt x="12" y="5"/>
                  </a:lnTo>
                  <a:lnTo>
                    <a:pt x="16" y="2"/>
                  </a:lnTo>
                  <a:lnTo>
                    <a:pt x="17" y="0"/>
                  </a:lnTo>
                  <a:lnTo>
                    <a:pt x="36" y="3"/>
                  </a:lnTo>
                  <a:lnTo>
                    <a:pt x="36" y="7"/>
                  </a:lnTo>
                  <a:lnTo>
                    <a:pt x="52" y="17"/>
                  </a:lnTo>
                  <a:lnTo>
                    <a:pt x="50" y="20"/>
                  </a:lnTo>
                  <a:lnTo>
                    <a:pt x="79" y="26"/>
                  </a:lnTo>
                  <a:lnTo>
                    <a:pt x="77" y="27"/>
                  </a:lnTo>
                  <a:lnTo>
                    <a:pt x="205" y="55"/>
                  </a:lnTo>
                  <a:lnTo>
                    <a:pt x="193" y="113"/>
                  </a:lnTo>
                  <a:lnTo>
                    <a:pt x="190" y="111"/>
                  </a:lnTo>
                  <a:lnTo>
                    <a:pt x="173" y="184"/>
                  </a:lnTo>
                  <a:lnTo>
                    <a:pt x="33" y="16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31" name="Freeform 2163"/>
            <p:cNvSpPr>
              <a:spLocks/>
            </p:cNvSpPr>
            <p:nvPr/>
          </p:nvSpPr>
          <p:spPr bwMode="auto">
            <a:xfrm>
              <a:off x="1294" y="2591"/>
              <a:ext cx="93" cy="62"/>
            </a:xfrm>
            <a:custGeom>
              <a:avLst/>
              <a:gdLst/>
              <a:ahLst/>
              <a:cxnLst>
                <a:cxn ang="0">
                  <a:pos x="0" y="129"/>
                </a:cxn>
                <a:cxn ang="0">
                  <a:pos x="17" y="56"/>
                </a:cxn>
                <a:cxn ang="0">
                  <a:pos x="20" y="58"/>
                </a:cxn>
                <a:cxn ang="0">
                  <a:pos x="32" y="0"/>
                </a:cxn>
                <a:cxn ang="0">
                  <a:pos x="167" y="29"/>
                </a:cxn>
                <a:cxn ang="0">
                  <a:pos x="227" y="37"/>
                </a:cxn>
                <a:cxn ang="0">
                  <a:pos x="224" y="41"/>
                </a:cxn>
                <a:cxn ang="0">
                  <a:pos x="213" y="41"/>
                </a:cxn>
                <a:cxn ang="0">
                  <a:pos x="215" y="51"/>
                </a:cxn>
                <a:cxn ang="0">
                  <a:pos x="208" y="58"/>
                </a:cxn>
                <a:cxn ang="0">
                  <a:pos x="215" y="65"/>
                </a:cxn>
                <a:cxn ang="0">
                  <a:pos x="213" y="70"/>
                </a:cxn>
                <a:cxn ang="0">
                  <a:pos x="213" y="71"/>
                </a:cxn>
                <a:cxn ang="0">
                  <a:pos x="212" y="82"/>
                </a:cxn>
                <a:cxn ang="0">
                  <a:pos x="206" y="87"/>
                </a:cxn>
                <a:cxn ang="0">
                  <a:pos x="205" y="92"/>
                </a:cxn>
                <a:cxn ang="0">
                  <a:pos x="210" y="102"/>
                </a:cxn>
                <a:cxn ang="0">
                  <a:pos x="212" y="102"/>
                </a:cxn>
                <a:cxn ang="0">
                  <a:pos x="213" y="104"/>
                </a:cxn>
                <a:cxn ang="0">
                  <a:pos x="217" y="106"/>
                </a:cxn>
                <a:cxn ang="0">
                  <a:pos x="224" y="106"/>
                </a:cxn>
                <a:cxn ang="0">
                  <a:pos x="229" y="107"/>
                </a:cxn>
                <a:cxn ang="0">
                  <a:pos x="234" y="117"/>
                </a:cxn>
                <a:cxn ang="0">
                  <a:pos x="232" y="124"/>
                </a:cxn>
                <a:cxn ang="0">
                  <a:pos x="230" y="140"/>
                </a:cxn>
                <a:cxn ang="0">
                  <a:pos x="220" y="143"/>
                </a:cxn>
                <a:cxn ang="0">
                  <a:pos x="218" y="147"/>
                </a:cxn>
                <a:cxn ang="0">
                  <a:pos x="218" y="150"/>
                </a:cxn>
                <a:cxn ang="0">
                  <a:pos x="217" y="148"/>
                </a:cxn>
                <a:cxn ang="0">
                  <a:pos x="217" y="150"/>
                </a:cxn>
                <a:cxn ang="0">
                  <a:pos x="215" y="150"/>
                </a:cxn>
                <a:cxn ang="0">
                  <a:pos x="213" y="152"/>
                </a:cxn>
                <a:cxn ang="0">
                  <a:pos x="213" y="152"/>
                </a:cxn>
                <a:cxn ang="0">
                  <a:pos x="212" y="153"/>
                </a:cxn>
                <a:cxn ang="0">
                  <a:pos x="208" y="153"/>
                </a:cxn>
                <a:cxn ang="0">
                  <a:pos x="208" y="155"/>
                </a:cxn>
                <a:cxn ang="0">
                  <a:pos x="196" y="150"/>
                </a:cxn>
                <a:cxn ang="0">
                  <a:pos x="193" y="150"/>
                </a:cxn>
                <a:cxn ang="0">
                  <a:pos x="191" y="152"/>
                </a:cxn>
                <a:cxn ang="0">
                  <a:pos x="0" y="129"/>
                </a:cxn>
              </a:cxnLst>
              <a:rect l="0" t="0" r="r" b="b"/>
              <a:pathLst>
                <a:path w="234" h="155">
                  <a:moveTo>
                    <a:pt x="0" y="129"/>
                  </a:moveTo>
                  <a:lnTo>
                    <a:pt x="17" y="56"/>
                  </a:lnTo>
                  <a:lnTo>
                    <a:pt x="20" y="58"/>
                  </a:lnTo>
                  <a:lnTo>
                    <a:pt x="32" y="0"/>
                  </a:lnTo>
                  <a:lnTo>
                    <a:pt x="167" y="29"/>
                  </a:lnTo>
                  <a:lnTo>
                    <a:pt x="227" y="37"/>
                  </a:lnTo>
                  <a:lnTo>
                    <a:pt x="224" y="41"/>
                  </a:lnTo>
                  <a:lnTo>
                    <a:pt x="213" y="41"/>
                  </a:lnTo>
                  <a:lnTo>
                    <a:pt x="215" y="51"/>
                  </a:lnTo>
                  <a:lnTo>
                    <a:pt x="208" y="58"/>
                  </a:lnTo>
                  <a:lnTo>
                    <a:pt x="215" y="65"/>
                  </a:lnTo>
                  <a:lnTo>
                    <a:pt x="213" y="70"/>
                  </a:lnTo>
                  <a:lnTo>
                    <a:pt x="213" y="71"/>
                  </a:lnTo>
                  <a:lnTo>
                    <a:pt x="212" y="82"/>
                  </a:lnTo>
                  <a:lnTo>
                    <a:pt x="206" y="87"/>
                  </a:lnTo>
                  <a:lnTo>
                    <a:pt x="205" y="92"/>
                  </a:lnTo>
                  <a:lnTo>
                    <a:pt x="210" y="102"/>
                  </a:lnTo>
                  <a:lnTo>
                    <a:pt x="212" y="102"/>
                  </a:lnTo>
                  <a:lnTo>
                    <a:pt x="213" y="104"/>
                  </a:lnTo>
                  <a:lnTo>
                    <a:pt x="217" y="106"/>
                  </a:lnTo>
                  <a:lnTo>
                    <a:pt x="224" y="106"/>
                  </a:lnTo>
                  <a:lnTo>
                    <a:pt x="229" y="107"/>
                  </a:lnTo>
                  <a:lnTo>
                    <a:pt x="234" y="117"/>
                  </a:lnTo>
                  <a:lnTo>
                    <a:pt x="232" y="124"/>
                  </a:lnTo>
                  <a:lnTo>
                    <a:pt x="230" y="140"/>
                  </a:lnTo>
                  <a:lnTo>
                    <a:pt x="220" y="143"/>
                  </a:lnTo>
                  <a:lnTo>
                    <a:pt x="218" y="147"/>
                  </a:lnTo>
                  <a:lnTo>
                    <a:pt x="218" y="150"/>
                  </a:lnTo>
                  <a:lnTo>
                    <a:pt x="217" y="148"/>
                  </a:lnTo>
                  <a:lnTo>
                    <a:pt x="217" y="150"/>
                  </a:lnTo>
                  <a:lnTo>
                    <a:pt x="215" y="150"/>
                  </a:lnTo>
                  <a:lnTo>
                    <a:pt x="213" y="152"/>
                  </a:lnTo>
                  <a:lnTo>
                    <a:pt x="213" y="152"/>
                  </a:lnTo>
                  <a:lnTo>
                    <a:pt x="212" y="153"/>
                  </a:lnTo>
                  <a:lnTo>
                    <a:pt x="208" y="153"/>
                  </a:lnTo>
                  <a:lnTo>
                    <a:pt x="208" y="155"/>
                  </a:lnTo>
                  <a:lnTo>
                    <a:pt x="196" y="150"/>
                  </a:lnTo>
                  <a:lnTo>
                    <a:pt x="193" y="150"/>
                  </a:lnTo>
                  <a:lnTo>
                    <a:pt x="191" y="152"/>
                  </a:lnTo>
                  <a:lnTo>
                    <a:pt x="0" y="12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32" name="Freeform 2164"/>
            <p:cNvSpPr>
              <a:spLocks noEditPoints="1"/>
            </p:cNvSpPr>
            <p:nvPr/>
          </p:nvSpPr>
          <p:spPr bwMode="auto">
            <a:xfrm>
              <a:off x="1130" y="1513"/>
              <a:ext cx="351" cy="256"/>
            </a:xfrm>
            <a:custGeom>
              <a:avLst/>
              <a:gdLst/>
              <a:ahLst/>
              <a:cxnLst>
                <a:cxn ang="0">
                  <a:pos x="256" y="144"/>
                </a:cxn>
                <a:cxn ang="0">
                  <a:pos x="263" y="98"/>
                </a:cxn>
                <a:cxn ang="0">
                  <a:pos x="275" y="93"/>
                </a:cxn>
                <a:cxn ang="0">
                  <a:pos x="283" y="45"/>
                </a:cxn>
                <a:cxn ang="0">
                  <a:pos x="268" y="0"/>
                </a:cxn>
                <a:cxn ang="0">
                  <a:pos x="877" y="156"/>
                </a:cxn>
                <a:cxn ang="0">
                  <a:pos x="814" y="434"/>
                </a:cxn>
                <a:cxn ang="0">
                  <a:pos x="780" y="579"/>
                </a:cxn>
                <a:cxn ang="0">
                  <a:pos x="787" y="612"/>
                </a:cxn>
                <a:cxn ang="0">
                  <a:pos x="720" y="624"/>
                </a:cxn>
                <a:cxn ang="0">
                  <a:pos x="544" y="588"/>
                </a:cxn>
                <a:cxn ang="0">
                  <a:pos x="498" y="586"/>
                </a:cxn>
                <a:cxn ang="0">
                  <a:pos x="451" y="586"/>
                </a:cxn>
                <a:cxn ang="0">
                  <a:pos x="404" y="595"/>
                </a:cxn>
                <a:cxn ang="0">
                  <a:pos x="358" y="578"/>
                </a:cxn>
                <a:cxn ang="0">
                  <a:pos x="317" y="583"/>
                </a:cxn>
                <a:cxn ang="0">
                  <a:pos x="290" y="584"/>
                </a:cxn>
                <a:cxn ang="0">
                  <a:pos x="278" y="566"/>
                </a:cxn>
                <a:cxn ang="0">
                  <a:pos x="235" y="554"/>
                </a:cxn>
                <a:cxn ang="0">
                  <a:pos x="203" y="554"/>
                </a:cxn>
                <a:cxn ang="0">
                  <a:pos x="157" y="554"/>
                </a:cxn>
                <a:cxn ang="0">
                  <a:pos x="116" y="528"/>
                </a:cxn>
                <a:cxn ang="0">
                  <a:pos x="124" y="492"/>
                </a:cxn>
                <a:cxn ang="0">
                  <a:pos x="114" y="448"/>
                </a:cxn>
                <a:cxn ang="0">
                  <a:pos x="85" y="434"/>
                </a:cxn>
                <a:cxn ang="0">
                  <a:pos x="20" y="396"/>
                </a:cxn>
                <a:cxn ang="0">
                  <a:pos x="13" y="371"/>
                </a:cxn>
                <a:cxn ang="0">
                  <a:pos x="36" y="328"/>
                </a:cxn>
                <a:cxn ang="0">
                  <a:pos x="22" y="304"/>
                </a:cxn>
                <a:cxn ang="0">
                  <a:pos x="32" y="291"/>
                </a:cxn>
                <a:cxn ang="0">
                  <a:pos x="22" y="280"/>
                </a:cxn>
                <a:cxn ang="0">
                  <a:pos x="34" y="161"/>
                </a:cxn>
                <a:cxn ang="0">
                  <a:pos x="32" y="34"/>
                </a:cxn>
                <a:cxn ang="0">
                  <a:pos x="210" y="137"/>
                </a:cxn>
                <a:cxn ang="0">
                  <a:pos x="230" y="173"/>
                </a:cxn>
                <a:cxn ang="0">
                  <a:pos x="205" y="181"/>
                </a:cxn>
                <a:cxn ang="0">
                  <a:pos x="167" y="251"/>
                </a:cxn>
                <a:cxn ang="0">
                  <a:pos x="189" y="212"/>
                </a:cxn>
                <a:cxn ang="0">
                  <a:pos x="244" y="178"/>
                </a:cxn>
                <a:cxn ang="0">
                  <a:pos x="225" y="238"/>
                </a:cxn>
                <a:cxn ang="0">
                  <a:pos x="213" y="275"/>
                </a:cxn>
                <a:cxn ang="0">
                  <a:pos x="210" y="255"/>
                </a:cxn>
                <a:cxn ang="0">
                  <a:pos x="186" y="289"/>
                </a:cxn>
                <a:cxn ang="0">
                  <a:pos x="148" y="270"/>
                </a:cxn>
                <a:cxn ang="0">
                  <a:pos x="186" y="303"/>
                </a:cxn>
                <a:cxn ang="0">
                  <a:pos x="227" y="284"/>
                </a:cxn>
                <a:cxn ang="0">
                  <a:pos x="244" y="267"/>
                </a:cxn>
                <a:cxn ang="0">
                  <a:pos x="270" y="178"/>
                </a:cxn>
                <a:cxn ang="0">
                  <a:pos x="222" y="81"/>
                </a:cxn>
                <a:cxn ang="0">
                  <a:pos x="215" y="50"/>
                </a:cxn>
                <a:cxn ang="0">
                  <a:pos x="218" y="72"/>
                </a:cxn>
                <a:cxn ang="0">
                  <a:pos x="263" y="113"/>
                </a:cxn>
                <a:cxn ang="0">
                  <a:pos x="251" y="151"/>
                </a:cxn>
                <a:cxn ang="0">
                  <a:pos x="254" y="180"/>
                </a:cxn>
                <a:cxn ang="0">
                  <a:pos x="232" y="122"/>
                </a:cxn>
              </a:cxnLst>
              <a:rect l="0" t="0" r="r" b="b"/>
              <a:pathLst>
                <a:path w="877" h="639">
                  <a:moveTo>
                    <a:pt x="271" y="132"/>
                  </a:moveTo>
                  <a:lnTo>
                    <a:pt x="266" y="130"/>
                  </a:lnTo>
                  <a:lnTo>
                    <a:pt x="263" y="145"/>
                  </a:lnTo>
                  <a:lnTo>
                    <a:pt x="270" y="159"/>
                  </a:lnTo>
                  <a:lnTo>
                    <a:pt x="256" y="144"/>
                  </a:lnTo>
                  <a:lnTo>
                    <a:pt x="256" y="130"/>
                  </a:lnTo>
                  <a:lnTo>
                    <a:pt x="263" y="125"/>
                  </a:lnTo>
                  <a:lnTo>
                    <a:pt x="273" y="128"/>
                  </a:lnTo>
                  <a:lnTo>
                    <a:pt x="278" y="123"/>
                  </a:lnTo>
                  <a:lnTo>
                    <a:pt x="263" y="98"/>
                  </a:lnTo>
                  <a:lnTo>
                    <a:pt x="252" y="94"/>
                  </a:lnTo>
                  <a:lnTo>
                    <a:pt x="252" y="81"/>
                  </a:lnTo>
                  <a:lnTo>
                    <a:pt x="263" y="81"/>
                  </a:lnTo>
                  <a:lnTo>
                    <a:pt x="270" y="93"/>
                  </a:lnTo>
                  <a:lnTo>
                    <a:pt x="275" y="93"/>
                  </a:lnTo>
                  <a:lnTo>
                    <a:pt x="276" y="77"/>
                  </a:lnTo>
                  <a:lnTo>
                    <a:pt x="287" y="72"/>
                  </a:lnTo>
                  <a:lnTo>
                    <a:pt x="281" y="65"/>
                  </a:lnTo>
                  <a:lnTo>
                    <a:pt x="280" y="52"/>
                  </a:lnTo>
                  <a:lnTo>
                    <a:pt x="283" y="45"/>
                  </a:lnTo>
                  <a:lnTo>
                    <a:pt x="266" y="33"/>
                  </a:lnTo>
                  <a:lnTo>
                    <a:pt x="266" y="14"/>
                  </a:lnTo>
                  <a:lnTo>
                    <a:pt x="259" y="5"/>
                  </a:lnTo>
                  <a:lnTo>
                    <a:pt x="268" y="7"/>
                  </a:lnTo>
                  <a:lnTo>
                    <a:pt x="268" y="0"/>
                  </a:lnTo>
                  <a:lnTo>
                    <a:pt x="471" y="57"/>
                  </a:lnTo>
                  <a:lnTo>
                    <a:pt x="684" y="111"/>
                  </a:lnTo>
                  <a:lnTo>
                    <a:pt x="753" y="128"/>
                  </a:lnTo>
                  <a:lnTo>
                    <a:pt x="835" y="147"/>
                  </a:lnTo>
                  <a:lnTo>
                    <a:pt x="877" y="156"/>
                  </a:lnTo>
                  <a:lnTo>
                    <a:pt x="872" y="183"/>
                  </a:lnTo>
                  <a:lnTo>
                    <a:pt x="843" y="308"/>
                  </a:lnTo>
                  <a:lnTo>
                    <a:pt x="840" y="320"/>
                  </a:lnTo>
                  <a:lnTo>
                    <a:pt x="818" y="417"/>
                  </a:lnTo>
                  <a:lnTo>
                    <a:pt x="814" y="434"/>
                  </a:lnTo>
                  <a:lnTo>
                    <a:pt x="809" y="456"/>
                  </a:lnTo>
                  <a:lnTo>
                    <a:pt x="789" y="550"/>
                  </a:lnTo>
                  <a:lnTo>
                    <a:pt x="785" y="567"/>
                  </a:lnTo>
                  <a:lnTo>
                    <a:pt x="784" y="572"/>
                  </a:lnTo>
                  <a:lnTo>
                    <a:pt x="780" y="579"/>
                  </a:lnTo>
                  <a:lnTo>
                    <a:pt x="784" y="583"/>
                  </a:lnTo>
                  <a:lnTo>
                    <a:pt x="785" y="588"/>
                  </a:lnTo>
                  <a:lnTo>
                    <a:pt x="785" y="598"/>
                  </a:lnTo>
                  <a:lnTo>
                    <a:pt x="785" y="605"/>
                  </a:lnTo>
                  <a:lnTo>
                    <a:pt x="787" y="612"/>
                  </a:lnTo>
                  <a:lnTo>
                    <a:pt x="782" y="622"/>
                  </a:lnTo>
                  <a:lnTo>
                    <a:pt x="778" y="624"/>
                  </a:lnTo>
                  <a:lnTo>
                    <a:pt x="782" y="627"/>
                  </a:lnTo>
                  <a:lnTo>
                    <a:pt x="784" y="639"/>
                  </a:lnTo>
                  <a:lnTo>
                    <a:pt x="720" y="624"/>
                  </a:lnTo>
                  <a:lnTo>
                    <a:pt x="707" y="622"/>
                  </a:lnTo>
                  <a:lnTo>
                    <a:pt x="664" y="612"/>
                  </a:lnTo>
                  <a:lnTo>
                    <a:pt x="662" y="610"/>
                  </a:lnTo>
                  <a:lnTo>
                    <a:pt x="551" y="584"/>
                  </a:lnTo>
                  <a:lnTo>
                    <a:pt x="544" y="588"/>
                  </a:lnTo>
                  <a:lnTo>
                    <a:pt x="531" y="591"/>
                  </a:lnTo>
                  <a:lnTo>
                    <a:pt x="527" y="591"/>
                  </a:lnTo>
                  <a:lnTo>
                    <a:pt x="514" y="586"/>
                  </a:lnTo>
                  <a:lnTo>
                    <a:pt x="505" y="586"/>
                  </a:lnTo>
                  <a:lnTo>
                    <a:pt x="498" y="586"/>
                  </a:lnTo>
                  <a:lnTo>
                    <a:pt x="488" y="586"/>
                  </a:lnTo>
                  <a:lnTo>
                    <a:pt x="481" y="581"/>
                  </a:lnTo>
                  <a:lnTo>
                    <a:pt x="476" y="583"/>
                  </a:lnTo>
                  <a:lnTo>
                    <a:pt x="468" y="588"/>
                  </a:lnTo>
                  <a:lnTo>
                    <a:pt x="451" y="586"/>
                  </a:lnTo>
                  <a:lnTo>
                    <a:pt x="445" y="586"/>
                  </a:lnTo>
                  <a:lnTo>
                    <a:pt x="432" y="586"/>
                  </a:lnTo>
                  <a:lnTo>
                    <a:pt x="422" y="589"/>
                  </a:lnTo>
                  <a:lnTo>
                    <a:pt x="411" y="589"/>
                  </a:lnTo>
                  <a:lnTo>
                    <a:pt x="404" y="595"/>
                  </a:lnTo>
                  <a:lnTo>
                    <a:pt x="396" y="593"/>
                  </a:lnTo>
                  <a:lnTo>
                    <a:pt x="375" y="593"/>
                  </a:lnTo>
                  <a:lnTo>
                    <a:pt x="370" y="589"/>
                  </a:lnTo>
                  <a:lnTo>
                    <a:pt x="363" y="581"/>
                  </a:lnTo>
                  <a:lnTo>
                    <a:pt x="358" y="578"/>
                  </a:lnTo>
                  <a:lnTo>
                    <a:pt x="353" y="579"/>
                  </a:lnTo>
                  <a:lnTo>
                    <a:pt x="348" y="581"/>
                  </a:lnTo>
                  <a:lnTo>
                    <a:pt x="329" y="584"/>
                  </a:lnTo>
                  <a:lnTo>
                    <a:pt x="322" y="588"/>
                  </a:lnTo>
                  <a:lnTo>
                    <a:pt x="317" y="583"/>
                  </a:lnTo>
                  <a:lnTo>
                    <a:pt x="316" y="584"/>
                  </a:lnTo>
                  <a:lnTo>
                    <a:pt x="309" y="581"/>
                  </a:lnTo>
                  <a:lnTo>
                    <a:pt x="304" y="581"/>
                  </a:lnTo>
                  <a:lnTo>
                    <a:pt x="297" y="584"/>
                  </a:lnTo>
                  <a:lnTo>
                    <a:pt x="290" y="584"/>
                  </a:lnTo>
                  <a:lnTo>
                    <a:pt x="290" y="583"/>
                  </a:lnTo>
                  <a:lnTo>
                    <a:pt x="290" y="574"/>
                  </a:lnTo>
                  <a:lnTo>
                    <a:pt x="288" y="572"/>
                  </a:lnTo>
                  <a:lnTo>
                    <a:pt x="283" y="569"/>
                  </a:lnTo>
                  <a:lnTo>
                    <a:pt x="278" y="566"/>
                  </a:lnTo>
                  <a:lnTo>
                    <a:pt x="273" y="562"/>
                  </a:lnTo>
                  <a:lnTo>
                    <a:pt x="268" y="562"/>
                  </a:lnTo>
                  <a:lnTo>
                    <a:pt x="264" y="562"/>
                  </a:lnTo>
                  <a:lnTo>
                    <a:pt x="256" y="555"/>
                  </a:lnTo>
                  <a:lnTo>
                    <a:pt x="235" y="554"/>
                  </a:lnTo>
                  <a:lnTo>
                    <a:pt x="230" y="552"/>
                  </a:lnTo>
                  <a:lnTo>
                    <a:pt x="223" y="548"/>
                  </a:lnTo>
                  <a:lnTo>
                    <a:pt x="215" y="550"/>
                  </a:lnTo>
                  <a:lnTo>
                    <a:pt x="208" y="555"/>
                  </a:lnTo>
                  <a:lnTo>
                    <a:pt x="203" y="554"/>
                  </a:lnTo>
                  <a:lnTo>
                    <a:pt x="200" y="557"/>
                  </a:lnTo>
                  <a:lnTo>
                    <a:pt x="189" y="559"/>
                  </a:lnTo>
                  <a:lnTo>
                    <a:pt x="169" y="560"/>
                  </a:lnTo>
                  <a:lnTo>
                    <a:pt x="162" y="559"/>
                  </a:lnTo>
                  <a:lnTo>
                    <a:pt x="157" y="554"/>
                  </a:lnTo>
                  <a:lnTo>
                    <a:pt x="148" y="550"/>
                  </a:lnTo>
                  <a:lnTo>
                    <a:pt x="136" y="542"/>
                  </a:lnTo>
                  <a:lnTo>
                    <a:pt x="126" y="538"/>
                  </a:lnTo>
                  <a:lnTo>
                    <a:pt x="123" y="531"/>
                  </a:lnTo>
                  <a:lnTo>
                    <a:pt x="116" y="528"/>
                  </a:lnTo>
                  <a:lnTo>
                    <a:pt x="119" y="514"/>
                  </a:lnTo>
                  <a:lnTo>
                    <a:pt x="121" y="509"/>
                  </a:lnTo>
                  <a:lnTo>
                    <a:pt x="121" y="502"/>
                  </a:lnTo>
                  <a:lnTo>
                    <a:pt x="123" y="496"/>
                  </a:lnTo>
                  <a:lnTo>
                    <a:pt x="124" y="492"/>
                  </a:lnTo>
                  <a:lnTo>
                    <a:pt x="123" y="485"/>
                  </a:lnTo>
                  <a:lnTo>
                    <a:pt x="124" y="478"/>
                  </a:lnTo>
                  <a:lnTo>
                    <a:pt x="121" y="463"/>
                  </a:lnTo>
                  <a:lnTo>
                    <a:pt x="121" y="455"/>
                  </a:lnTo>
                  <a:lnTo>
                    <a:pt x="114" y="448"/>
                  </a:lnTo>
                  <a:lnTo>
                    <a:pt x="107" y="437"/>
                  </a:lnTo>
                  <a:lnTo>
                    <a:pt x="100" y="432"/>
                  </a:lnTo>
                  <a:lnTo>
                    <a:pt x="95" y="429"/>
                  </a:lnTo>
                  <a:lnTo>
                    <a:pt x="90" y="431"/>
                  </a:lnTo>
                  <a:lnTo>
                    <a:pt x="85" y="434"/>
                  </a:lnTo>
                  <a:lnTo>
                    <a:pt x="78" y="431"/>
                  </a:lnTo>
                  <a:lnTo>
                    <a:pt x="66" y="405"/>
                  </a:lnTo>
                  <a:lnTo>
                    <a:pt x="49" y="403"/>
                  </a:lnTo>
                  <a:lnTo>
                    <a:pt x="39" y="395"/>
                  </a:lnTo>
                  <a:lnTo>
                    <a:pt x="20" y="396"/>
                  </a:lnTo>
                  <a:lnTo>
                    <a:pt x="12" y="383"/>
                  </a:lnTo>
                  <a:lnTo>
                    <a:pt x="0" y="386"/>
                  </a:lnTo>
                  <a:lnTo>
                    <a:pt x="18" y="328"/>
                  </a:lnTo>
                  <a:lnTo>
                    <a:pt x="20" y="338"/>
                  </a:lnTo>
                  <a:lnTo>
                    <a:pt x="13" y="371"/>
                  </a:lnTo>
                  <a:lnTo>
                    <a:pt x="32" y="373"/>
                  </a:lnTo>
                  <a:lnTo>
                    <a:pt x="25" y="357"/>
                  </a:lnTo>
                  <a:lnTo>
                    <a:pt x="32" y="354"/>
                  </a:lnTo>
                  <a:lnTo>
                    <a:pt x="30" y="335"/>
                  </a:lnTo>
                  <a:lnTo>
                    <a:pt x="36" y="328"/>
                  </a:lnTo>
                  <a:lnTo>
                    <a:pt x="48" y="323"/>
                  </a:lnTo>
                  <a:lnTo>
                    <a:pt x="42" y="318"/>
                  </a:lnTo>
                  <a:lnTo>
                    <a:pt x="25" y="318"/>
                  </a:lnTo>
                  <a:lnTo>
                    <a:pt x="20" y="313"/>
                  </a:lnTo>
                  <a:lnTo>
                    <a:pt x="22" y="304"/>
                  </a:lnTo>
                  <a:lnTo>
                    <a:pt x="24" y="285"/>
                  </a:lnTo>
                  <a:lnTo>
                    <a:pt x="27" y="285"/>
                  </a:lnTo>
                  <a:lnTo>
                    <a:pt x="25" y="291"/>
                  </a:lnTo>
                  <a:lnTo>
                    <a:pt x="32" y="301"/>
                  </a:lnTo>
                  <a:lnTo>
                    <a:pt x="32" y="291"/>
                  </a:lnTo>
                  <a:lnTo>
                    <a:pt x="61" y="285"/>
                  </a:lnTo>
                  <a:lnTo>
                    <a:pt x="42" y="279"/>
                  </a:lnTo>
                  <a:lnTo>
                    <a:pt x="41" y="268"/>
                  </a:lnTo>
                  <a:lnTo>
                    <a:pt x="34" y="263"/>
                  </a:lnTo>
                  <a:lnTo>
                    <a:pt x="22" y="280"/>
                  </a:lnTo>
                  <a:lnTo>
                    <a:pt x="30" y="241"/>
                  </a:lnTo>
                  <a:lnTo>
                    <a:pt x="32" y="224"/>
                  </a:lnTo>
                  <a:lnTo>
                    <a:pt x="25" y="209"/>
                  </a:lnTo>
                  <a:lnTo>
                    <a:pt x="30" y="180"/>
                  </a:lnTo>
                  <a:lnTo>
                    <a:pt x="34" y="161"/>
                  </a:lnTo>
                  <a:lnTo>
                    <a:pt x="30" y="132"/>
                  </a:lnTo>
                  <a:lnTo>
                    <a:pt x="20" y="116"/>
                  </a:lnTo>
                  <a:lnTo>
                    <a:pt x="20" y="70"/>
                  </a:lnTo>
                  <a:lnTo>
                    <a:pt x="27" y="58"/>
                  </a:lnTo>
                  <a:lnTo>
                    <a:pt x="32" y="34"/>
                  </a:lnTo>
                  <a:lnTo>
                    <a:pt x="48" y="43"/>
                  </a:lnTo>
                  <a:lnTo>
                    <a:pt x="99" y="93"/>
                  </a:lnTo>
                  <a:lnTo>
                    <a:pt x="160" y="120"/>
                  </a:lnTo>
                  <a:lnTo>
                    <a:pt x="191" y="122"/>
                  </a:lnTo>
                  <a:lnTo>
                    <a:pt x="210" y="137"/>
                  </a:lnTo>
                  <a:lnTo>
                    <a:pt x="210" y="140"/>
                  </a:lnTo>
                  <a:lnTo>
                    <a:pt x="222" y="134"/>
                  </a:lnTo>
                  <a:lnTo>
                    <a:pt x="229" y="134"/>
                  </a:lnTo>
                  <a:lnTo>
                    <a:pt x="223" y="142"/>
                  </a:lnTo>
                  <a:lnTo>
                    <a:pt x="230" y="173"/>
                  </a:lnTo>
                  <a:lnTo>
                    <a:pt x="229" y="181"/>
                  </a:lnTo>
                  <a:lnTo>
                    <a:pt x="217" y="186"/>
                  </a:lnTo>
                  <a:lnTo>
                    <a:pt x="211" y="186"/>
                  </a:lnTo>
                  <a:lnTo>
                    <a:pt x="211" y="178"/>
                  </a:lnTo>
                  <a:lnTo>
                    <a:pt x="205" y="181"/>
                  </a:lnTo>
                  <a:lnTo>
                    <a:pt x="194" y="204"/>
                  </a:lnTo>
                  <a:lnTo>
                    <a:pt x="182" y="212"/>
                  </a:lnTo>
                  <a:lnTo>
                    <a:pt x="160" y="231"/>
                  </a:lnTo>
                  <a:lnTo>
                    <a:pt x="152" y="246"/>
                  </a:lnTo>
                  <a:lnTo>
                    <a:pt x="167" y="251"/>
                  </a:lnTo>
                  <a:lnTo>
                    <a:pt x="189" y="243"/>
                  </a:lnTo>
                  <a:lnTo>
                    <a:pt x="164" y="250"/>
                  </a:lnTo>
                  <a:lnTo>
                    <a:pt x="157" y="245"/>
                  </a:lnTo>
                  <a:lnTo>
                    <a:pt x="172" y="224"/>
                  </a:lnTo>
                  <a:lnTo>
                    <a:pt x="189" y="212"/>
                  </a:lnTo>
                  <a:lnTo>
                    <a:pt x="210" y="210"/>
                  </a:lnTo>
                  <a:lnTo>
                    <a:pt x="217" y="197"/>
                  </a:lnTo>
                  <a:lnTo>
                    <a:pt x="232" y="185"/>
                  </a:lnTo>
                  <a:lnTo>
                    <a:pt x="237" y="171"/>
                  </a:lnTo>
                  <a:lnTo>
                    <a:pt x="244" y="178"/>
                  </a:lnTo>
                  <a:lnTo>
                    <a:pt x="244" y="204"/>
                  </a:lnTo>
                  <a:lnTo>
                    <a:pt x="225" y="209"/>
                  </a:lnTo>
                  <a:lnTo>
                    <a:pt x="223" y="229"/>
                  </a:lnTo>
                  <a:lnTo>
                    <a:pt x="227" y="229"/>
                  </a:lnTo>
                  <a:lnTo>
                    <a:pt x="225" y="238"/>
                  </a:lnTo>
                  <a:lnTo>
                    <a:pt x="229" y="243"/>
                  </a:lnTo>
                  <a:lnTo>
                    <a:pt x="218" y="258"/>
                  </a:lnTo>
                  <a:lnTo>
                    <a:pt x="218" y="262"/>
                  </a:lnTo>
                  <a:lnTo>
                    <a:pt x="211" y="267"/>
                  </a:lnTo>
                  <a:lnTo>
                    <a:pt x="213" y="275"/>
                  </a:lnTo>
                  <a:lnTo>
                    <a:pt x="210" y="280"/>
                  </a:lnTo>
                  <a:lnTo>
                    <a:pt x="208" y="272"/>
                  </a:lnTo>
                  <a:lnTo>
                    <a:pt x="206" y="277"/>
                  </a:lnTo>
                  <a:lnTo>
                    <a:pt x="198" y="270"/>
                  </a:lnTo>
                  <a:lnTo>
                    <a:pt x="210" y="255"/>
                  </a:lnTo>
                  <a:lnTo>
                    <a:pt x="210" y="255"/>
                  </a:lnTo>
                  <a:lnTo>
                    <a:pt x="196" y="262"/>
                  </a:lnTo>
                  <a:lnTo>
                    <a:pt x="189" y="272"/>
                  </a:lnTo>
                  <a:lnTo>
                    <a:pt x="193" y="280"/>
                  </a:lnTo>
                  <a:lnTo>
                    <a:pt x="186" y="289"/>
                  </a:lnTo>
                  <a:lnTo>
                    <a:pt x="182" y="275"/>
                  </a:lnTo>
                  <a:lnTo>
                    <a:pt x="193" y="260"/>
                  </a:lnTo>
                  <a:lnTo>
                    <a:pt x="189" y="256"/>
                  </a:lnTo>
                  <a:lnTo>
                    <a:pt x="179" y="263"/>
                  </a:lnTo>
                  <a:lnTo>
                    <a:pt x="148" y="270"/>
                  </a:lnTo>
                  <a:lnTo>
                    <a:pt x="147" y="289"/>
                  </a:lnTo>
                  <a:lnTo>
                    <a:pt x="153" y="289"/>
                  </a:lnTo>
                  <a:lnTo>
                    <a:pt x="162" y="301"/>
                  </a:lnTo>
                  <a:lnTo>
                    <a:pt x="181" y="294"/>
                  </a:lnTo>
                  <a:lnTo>
                    <a:pt x="186" y="303"/>
                  </a:lnTo>
                  <a:lnTo>
                    <a:pt x="189" y="301"/>
                  </a:lnTo>
                  <a:lnTo>
                    <a:pt x="205" y="291"/>
                  </a:lnTo>
                  <a:lnTo>
                    <a:pt x="217" y="275"/>
                  </a:lnTo>
                  <a:lnTo>
                    <a:pt x="215" y="270"/>
                  </a:lnTo>
                  <a:lnTo>
                    <a:pt x="227" y="284"/>
                  </a:lnTo>
                  <a:lnTo>
                    <a:pt x="230" y="282"/>
                  </a:lnTo>
                  <a:lnTo>
                    <a:pt x="227" y="277"/>
                  </a:lnTo>
                  <a:lnTo>
                    <a:pt x="229" y="274"/>
                  </a:lnTo>
                  <a:lnTo>
                    <a:pt x="240" y="274"/>
                  </a:lnTo>
                  <a:lnTo>
                    <a:pt x="244" y="267"/>
                  </a:lnTo>
                  <a:lnTo>
                    <a:pt x="240" y="245"/>
                  </a:lnTo>
                  <a:lnTo>
                    <a:pt x="246" y="233"/>
                  </a:lnTo>
                  <a:lnTo>
                    <a:pt x="246" y="221"/>
                  </a:lnTo>
                  <a:lnTo>
                    <a:pt x="252" y="204"/>
                  </a:lnTo>
                  <a:lnTo>
                    <a:pt x="270" y="178"/>
                  </a:lnTo>
                  <a:lnTo>
                    <a:pt x="280" y="178"/>
                  </a:lnTo>
                  <a:lnTo>
                    <a:pt x="281" y="173"/>
                  </a:lnTo>
                  <a:lnTo>
                    <a:pt x="271" y="149"/>
                  </a:lnTo>
                  <a:lnTo>
                    <a:pt x="271" y="132"/>
                  </a:lnTo>
                  <a:moveTo>
                    <a:pt x="222" y="81"/>
                  </a:moveTo>
                  <a:lnTo>
                    <a:pt x="210" y="70"/>
                  </a:lnTo>
                  <a:lnTo>
                    <a:pt x="205" y="62"/>
                  </a:lnTo>
                  <a:lnTo>
                    <a:pt x="206" y="55"/>
                  </a:lnTo>
                  <a:lnTo>
                    <a:pt x="211" y="46"/>
                  </a:lnTo>
                  <a:lnTo>
                    <a:pt x="215" y="50"/>
                  </a:lnTo>
                  <a:lnTo>
                    <a:pt x="222" y="62"/>
                  </a:lnTo>
                  <a:lnTo>
                    <a:pt x="222" y="65"/>
                  </a:lnTo>
                  <a:lnTo>
                    <a:pt x="225" y="67"/>
                  </a:lnTo>
                  <a:lnTo>
                    <a:pt x="218" y="69"/>
                  </a:lnTo>
                  <a:lnTo>
                    <a:pt x="218" y="72"/>
                  </a:lnTo>
                  <a:lnTo>
                    <a:pt x="222" y="81"/>
                  </a:lnTo>
                  <a:moveTo>
                    <a:pt x="239" y="115"/>
                  </a:moveTo>
                  <a:lnTo>
                    <a:pt x="252" y="98"/>
                  </a:lnTo>
                  <a:lnTo>
                    <a:pt x="259" y="98"/>
                  </a:lnTo>
                  <a:lnTo>
                    <a:pt x="263" y="113"/>
                  </a:lnTo>
                  <a:lnTo>
                    <a:pt x="261" y="120"/>
                  </a:lnTo>
                  <a:lnTo>
                    <a:pt x="251" y="115"/>
                  </a:lnTo>
                  <a:lnTo>
                    <a:pt x="237" y="122"/>
                  </a:lnTo>
                  <a:lnTo>
                    <a:pt x="249" y="128"/>
                  </a:lnTo>
                  <a:lnTo>
                    <a:pt x="251" y="151"/>
                  </a:lnTo>
                  <a:lnTo>
                    <a:pt x="256" y="151"/>
                  </a:lnTo>
                  <a:lnTo>
                    <a:pt x="266" y="163"/>
                  </a:lnTo>
                  <a:lnTo>
                    <a:pt x="266" y="175"/>
                  </a:lnTo>
                  <a:lnTo>
                    <a:pt x="259" y="183"/>
                  </a:lnTo>
                  <a:lnTo>
                    <a:pt x="254" y="180"/>
                  </a:lnTo>
                  <a:lnTo>
                    <a:pt x="254" y="168"/>
                  </a:lnTo>
                  <a:lnTo>
                    <a:pt x="246" y="168"/>
                  </a:lnTo>
                  <a:lnTo>
                    <a:pt x="240" y="156"/>
                  </a:lnTo>
                  <a:lnTo>
                    <a:pt x="239" y="130"/>
                  </a:lnTo>
                  <a:lnTo>
                    <a:pt x="232" y="122"/>
                  </a:lnTo>
                  <a:lnTo>
                    <a:pt x="239" y="115"/>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933" name="Freeform 2165"/>
            <p:cNvSpPr>
              <a:spLocks/>
            </p:cNvSpPr>
            <p:nvPr/>
          </p:nvSpPr>
          <p:spPr bwMode="auto">
            <a:xfrm>
              <a:off x="1381" y="1576"/>
              <a:ext cx="311" cy="505"/>
            </a:xfrm>
            <a:custGeom>
              <a:avLst/>
              <a:gdLst/>
              <a:ahLst/>
              <a:cxnLst>
                <a:cxn ang="0">
                  <a:pos x="69" y="826"/>
                </a:cxn>
                <a:cxn ang="0">
                  <a:pos x="84" y="802"/>
                </a:cxn>
                <a:cxn ang="0">
                  <a:pos x="84" y="772"/>
                </a:cxn>
                <a:cxn ang="0">
                  <a:pos x="74" y="756"/>
                </a:cxn>
                <a:cxn ang="0">
                  <a:pos x="65" y="743"/>
                </a:cxn>
                <a:cxn ang="0">
                  <a:pos x="79" y="712"/>
                </a:cxn>
                <a:cxn ang="0">
                  <a:pos x="110" y="679"/>
                </a:cxn>
                <a:cxn ang="0">
                  <a:pos x="130" y="650"/>
                </a:cxn>
                <a:cxn ang="0">
                  <a:pos x="139" y="635"/>
                </a:cxn>
                <a:cxn ang="0">
                  <a:pos x="178" y="579"/>
                </a:cxn>
                <a:cxn ang="0">
                  <a:pos x="188" y="532"/>
                </a:cxn>
                <a:cxn ang="0">
                  <a:pos x="159" y="486"/>
                </a:cxn>
                <a:cxn ang="0">
                  <a:pos x="159" y="449"/>
                </a:cxn>
                <a:cxn ang="0">
                  <a:pos x="159" y="411"/>
                </a:cxn>
                <a:cxn ang="0">
                  <a:pos x="217" y="152"/>
                </a:cxn>
                <a:cxn ang="0">
                  <a:pos x="321" y="188"/>
                </a:cxn>
                <a:cxn ang="0">
                  <a:pos x="339" y="218"/>
                </a:cxn>
                <a:cxn ang="0">
                  <a:pos x="349" y="252"/>
                </a:cxn>
                <a:cxn ang="0">
                  <a:pos x="349" y="280"/>
                </a:cxn>
                <a:cxn ang="0">
                  <a:pos x="347" y="292"/>
                </a:cxn>
                <a:cxn ang="0">
                  <a:pos x="369" y="316"/>
                </a:cxn>
                <a:cxn ang="0">
                  <a:pos x="391" y="350"/>
                </a:cxn>
                <a:cxn ang="0">
                  <a:pos x="407" y="381"/>
                </a:cxn>
                <a:cxn ang="0">
                  <a:pos x="415" y="408"/>
                </a:cxn>
                <a:cxn ang="0">
                  <a:pos x="432" y="418"/>
                </a:cxn>
                <a:cxn ang="0">
                  <a:pos x="451" y="440"/>
                </a:cxn>
                <a:cxn ang="0">
                  <a:pos x="463" y="459"/>
                </a:cxn>
                <a:cxn ang="0">
                  <a:pos x="446" y="495"/>
                </a:cxn>
                <a:cxn ang="0">
                  <a:pos x="432" y="514"/>
                </a:cxn>
                <a:cxn ang="0">
                  <a:pos x="431" y="536"/>
                </a:cxn>
                <a:cxn ang="0">
                  <a:pos x="436" y="556"/>
                </a:cxn>
                <a:cxn ang="0">
                  <a:pos x="421" y="570"/>
                </a:cxn>
                <a:cxn ang="0">
                  <a:pos x="417" y="596"/>
                </a:cxn>
                <a:cxn ang="0">
                  <a:pos x="419" y="614"/>
                </a:cxn>
                <a:cxn ang="0">
                  <a:pos x="439" y="628"/>
                </a:cxn>
                <a:cxn ang="0">
                  <a:pos x="458" y="618"/>
                </a:cxn>
                <a:cxn ang="0">
                  <a:pos x="475" y="601"/>
                </a:cxn>
                <a:cxn ang="0">
                  <a:pos x="485" y="616"/>
                </a:cxn>
                <a:cxn ang="0">
                  <a:pos x="496" y="635"/>
                </a:cxn>
                <a:cxn ang="0">
                  <a:pos x="499" y="674"/>
                </a:cxn>
                <a:cxn ang="0">
                  <a:pos x="508" y="703"/>
                </a:cxn>
                <a:cxn ang="0">
                  <a:pos x="518" y="717"/>
                </a:cxn>
                <a:cxn ang="0">
                  <a:pos x="511" y="734"/>
                </a:cxn>
                <a:cxn ang="0">
                  <a:pos x="535" y="760"/>
                </a:cxn>
                <a:cxn ang="0">
                  <a:pos x="552" y="785"/>
                </a:cxn>
                <a:cxn ang="0">
                  <a:pos x="552" y="818"/>
                </a:cxn>
                <a:cxn ang="0">
                  <a:pos x="566" y="840"/>
                </a:cxn>
                <a:cxn ang="0">
                  <a:pos x="579" y="824"/>
                </a:cxn>
                <a:cxn ang="0">
                  <a:pos x="617" y="831"/>
                </a:cxn>
                <a:cxn ang="0">
                  <a:pos x="643" y="821"/>
                </a:cxn>
                <a:cxn ang="0">
                  <a:pos x="665" y="830"/>
                </a:cxn>
                <a:cxn ang="0">
                  <a:pos x="694" y="838"/>
                </a:cxn>
                <a:cxn ang="0">
                  <a:pos x="723" y="835"/>
                </a:cxn>
                <a:cxn ang="0">
                  <a:pos x="730" y="830"/>
                </a:cxn>
                <a:cxn ang="0">
                  <a:pos x="736" y="814"/>
                </a:cxn>
                <a:cxn ang="0">
                  <a:pos x="752" y="811"/>
                </a:cxn>
                <a:cxn ang="0">
                  <a:pos x="764" y="830"/>
                </a:cxn>
                <a:cxn ang="0">
                  <a:pos x="772" y="847"/>
                </a:cxn>
                <a:cxn ang="0">
                  <a:pos x="750" y="1052"/>
                </a:cxn>
                <a:cxn ang="0">
                  <a:pos x="583" y="1241"/>
                </a:cxn>
                <a:cxn ang="0">
                  <a:pos x="4" y="1127"/>
                </a:cxn>
              </a:cxnLst>
              <a:rect l="0" t="0" r="r" b="b"/>
              <a:pathLst>
                <a:path w="779" h="1263">
                  <a:moveTo>
                    <a:pt x="60" y="854"/>
                  </a:moveTo>
                  <a:lnTo>
                    <a:pt x="64" y="842"/>
                  </a:lnTo>
                  <a:lnTo>
                    <a:pt x="64" y="833"/>
                  </a:lnTo>
                  <a:lnTo>
                    <a:pt x="67" y="830"/>
                  </a:lnTo>
                  <a:lnTo>
                    <a:pt x="69" y="828"/>
                  </a:lnTo>
                  <a:lnTo>
                    <a:pt x="69" y="826"/>
                  </a:lnTo>
                  <a:lnTo>
                    <a:pt x="72" y="826"/>
                  </a:lnTo>
                  <a:lnTo>
                    <a:pt x="74" y="823"/>
                  </a:lnTo>
                  <a:lnTo>
                    <a:pt x="74" y="818"/>
                  </a:lnTo>
                  <a:lnTo>
                    <a:pt x="77" y="814"/>
                  </a:lnTo>
                  <a:lnTo>
                    <a:pt x="77" y="809"/>
                  </a:lnTo>
                  <a:lnTo>
                    <a:pt x="84" y="802"/>
                  </a:lnTo>
                  <a:lnTo>
                    <a:pt x="81" y="790"/>
                  </a:lnTo>
                  <a:lnTo>
                    <a:pt x="82" y="789"/>
                  </a:lnTo>
                  <a:lnTo>
                    <a:pt x="86" y="789"/>
                  </a:lnTo>
                  <a:lnTo>
                    <a:pt x="93" y="782"/>
                  </a:lnTo>
                  <a:lnTo>
                    <a:pt x="93" y="777"/>
                  </a:lnTo>
                  <a:lnTo>
                    <a:pt x="84" y="772"/>
                  </a:lnTo>
                  <a:lnTo>
                    <a:pt x="86" y="766"/>
                  </a:lnTo>
                  <a:lnTo>
                    <a:pt x="86" y="763"/>
                  </a:lnTo>
                  <a:lnTo>
                    <a:pt x="81" y="761"/>
                  </a:lnTo>
                  <a:lnTo>
                    <a:pt x="77" y="763"/>
                  </a:lnTo>
                  <a:lnTo>
                    <a:pt x="76" y="761"/>
                  </a:lnTo>
                  <a:lnTo>
                    <a:pt x="74" y="756"/>
                  </a:lnTo>
                  <a:lnTo>
                    <a:pt x="72" y="756"/>
                  </a:lnTo>
                  <a:lnTo>
                    <a:pt x="69" y="758"/>
                  </a:lnTo>
                  <a:lnTo>
                    <a:pt x="65" y="758"/>
                  </a:lnTo>
                  <a:lnTo>
                    <a:pt x="62" y="751"/>
                  </a:lnTo>
                  <a:lnTo>
                    <a:pt x="62" y="748"/>
                  </a:lnTo>
                  <a:lnTo>
                    <a:pt x="65" y="743"/>
                  </a:lnTo>
                  <a:lnTo>
                    <a:pt x="62" y="734"/>
                  </a:lnTo>
                  <a:lnTo>
                    <a:pt x="65" y="727"/>
                  </a:lnTo>
                  <a:lnTo>
                    <a:pt x="67" y="720"/>
                  </a:lnTo>
                  <a:lnTo>
                    <a:pt x="70" y="719"/>
                  </a:lnTo>
                  <a:lnTo>
                    <a:pt x="72" y="715"/>
                  </a:lnTo>
                  <a:lnTo>
                    <a:pt x="79" y="712"/>
                  </a:lnTo>
                  <a:lnTo>
                    <a:pt x="79" y="708"/>
                  </a:lnTo>
                  <a:lnTo>
                    <a:pt x="81" y="707"/>
                  </a:lnTo>
                  <a:lnTo>
                    <a:pt x="91" y="690"/>
                  </a:lnTo>
                  <a:lnTo>
                    <a:pt x="93" y="688"/>
                  </a:lnTo>
                  <a:lnTo>
                    <a:pt x="98" y="681"/>
                  </a:lnTo>
                  <a:lnTo>
                    <a:pt x="110" y="679"/>
                  </a:lnTo>
                  <a:lnTo>
                    <a:pt x="117" y="671"/>
                  </a:lnTo>
                  <a:lnTo>
                    <a:pt x="118" y="669"/>
                  </a:lnTo>
                  <a:lnTo>
                    <a:pt x="122" y="666"/>
                  </a:lnTo>
                  <a:lnTo>
                    <a:pt x="129" y="659"/>
                  </a:lnTo>
                  <a:lnTo>
                    <a:pt x="127" y="652"/>
                  </a:lnTo>
                  <a:lnTo>
                    <a:pt x="130" y="650"/>
                  </a:lnTo>
                  <a:lnTo>
                    <a:pt x="129" y="650"/>
                  </a:lnTo>
                  <a:lnTo>
                    <a:pt x="127" y="649"/>
                  </a:lnTo>
                  <a:lnTo>
                    <a:pt x="129" y="645"/>
                  </a:lnTo>
                  <a:lnTo>
                    <a:pt x="129" y="642"/>
                  </a:lnTo>
                  <a:lnTo>
                    <a:pt x="135" y="638"/>
                  </a:lnTo>
                  <a:lnTo>
                    <a:pt x="139" y="635"/>
                  </a:lnTo>
                  <a:lnTo>
                    <a:pt x="140" y="632"/>
                  </a:lnTo>
                  <a:lnTo>
                    <a:pt x="142" y="630"/>
                  </a:lnTo>
                  <a:lnTo>
                    <a:pt x="147" y="626"/>
                  </a:lnTo>
                  <a:lnTo>
                    <a:pt x="156" y="608"/>
                  </a:lnTo>
                  <a:lnTo>
                    <a:pt x="161" y="596"/>
                  </a:lnTo>
                  <a:lnTo>
                    <a:pt x="178" y="579"/>
                  </a:lnTo>
                  <a:lnTo>
                    <a:pt x="180" y="573"/>
                  </a:lnTo>
                  <a:lnTo>
                    <a:pt x="192" y="563"/>
                  </a:lnTo>
                  <a:lnTo>
                    <a:pt x="193" y="556"/>
                  </a:lnTo>
                  <a:lnTo>
                    <a:pt x="190" y="546"/>
                  </a:lnTo>
                  <a:lnTo>
                    <a:pt x="190" y="539"/>
                  </a:lnTo>
                  <a:lnTo>
                    <a:pt x="188" y="532"/>
                  </a:lnTo>
                  <a:lnTo>
                    <a:pt x="180" y="524"/>
                  </a:lnTo>
                  <a:lnTo>
                    <a:pt x="175" y="517"/>
                  </a:lnTo>
                  <a:lnTo>
                    <a:pt x="166" y="515"/>
                  </a:lnTo>
                  <a:lnTo>
                    <a:pt x="166" y="510"/>
                  </a:lnTo>
                  <a:lnTo>
                    <a:pt x="161" y="500"/>
                  </a:lnTo>
                  <a:lnTo>
                    <a:pt x="159" y="486"/>
                  </a:lnTo>
                  <a:lnTo>
                    <a:pt x="158" y="483"/>
                  </a:lnTo>
                  <a:lnTo>
                    <a:pt x="156" y="471"/>
                  </a:lnTo>
                  <a:lnTo>
                    <a:pt x="152" y="468"/>
                  </a:lnTo>
                  <a:lnTo>
                    <a:pt x="156" y="466"/>
                  </a:lnTo>
                  <a:lnTo>
                    <a:pt x="161" y="456"/>
                  </a:lnTo>
                  <a:lnTo>
                    <a:pt x="159" y="449"/>
                  </a:lnTo>
                  <a:lnTo>
                    <a:pt x="159" y="442"/>
                  </a:lnTo>
                  <a:lnTo>
                    <a:pt x="159" y="432"/>
                  </a:lnTo>
                  <a:lnTo>
                    <a:pt x="158" y="427"/>
                  </a:lnTo>
                  <a:lnTo>
                    <a:pt x="154" y="423"/>
                  </a:lnTo>
                  <a:lnTo>
                    <a:pt x="158" y="416"/>
                  </a:lnTo>
                  <a:lnTo>
                    <a:pt x="159" y="411"/>
                  </a:lnTo>
                  <a:lnTo>
                    <a:pt x="163" y="394"/>
                  </a:lnTo>
                  <a:lnTo>
                    <a:pt x="183" y="300"/>
                  </a:lnTo>
                  <a:lnTo>
                    <a:pt x="188" y="278"/>
                  </a:lnTo>
                  <a:lnTo>
                    <a:pt x="192" y="261"/>
                  </a:lnTo>
                  <a:lnTo>
                    <a:pt x="214" y="164"/>
                  </a:lnTo>
                  <a:lnTo>
                    <a:pt x="217" y="152"/>
                  </a:lnTo>
                  <a:lnTo>
                    <a:pt x="246" y="27"/>
                  </a:lnTo>
                  <a:lnTo>
                    <a:pt x="251" y="0"/>
                  </a:lnTo>
                  <a:lnTo>
                    <a:pt x="356" y="24"/>
                  </a:lnTo>
                  <a:lnTo>
                    <a:pt x="340" y="104"/>
                  </a:lnTo>
                  <a:lnTo>
                    <a:pt x="330" y="150"/>
                  </a:lnTo>
                  <a:lnTo>
                    <a:pt x="321" y="188"/>
                  </a:lnTo>
                  <a:lnTo>
                    <a:pt x="325" y="189"/>
                  </a:lnTo>
                  <a:lnTo>
                    <a:pt x="327" y="196"/>
                  </a:lnTo>
                  <a:lnTo>
                    <a:pt x="332" y="206"/>
                  </a:lnTo>
                  <a:lnTo>
                    <a:pt x="333" y="211"/>
                  </a:lnTo>
                  <a:lnTo>
                    <a:pt x="337" y="215"/>
                  </a:lnTo>
                  <a:lnTo>
                    <a:pt x="339" y="218"/>
                  </a:lnTo>
                  <a:lnTo>
                    <a:pt x="339" y="227"/>
                  </a:lnTo>
                  <a:lnTo>
                    <a:pt x="344" y="230"/>
                  </a:lnTo>
                  <a:lnTo>
                    <a:pt x="344" y="235"/>
                  </a:lnTo>
                  <a:lnTo>
                    <a:pt x="347" y="239"/>
                  </a:lnTo>
                  <a:lnTo>
                    <a:pt x="345" y="247"/>
                  </a:lnTo>
                  <a:lnTo>
                    <a:pt x="349" y="252"/>
                  </a:lnTo>
                  <a:lnTo>
                    <a:pt x="349" y="258"/>
                  </a:lnTo>
                  <a:lnTo>
                    <a:pt x="340" y="264"/>
                  </a:lnTo>
                  <a:lnTo>
                    <a:pt x="345" y="268"/>
                  </a:lnTo>
                  <a:lnTo>
                    <a:pt x="345" y="273"/>
                  </a:lnTo>
                  <a:lnTo>
                    <a:pt x="351" y="276"/>
                  </a:lnTo>
                  <a:lnTo>
                    <a:pt x="349" y="280"/>
                  </a:lnTo>
                  <a:lnTo>
                    <a:pt x="347" y="280"/>
                  </a:lnTo>
                  <a:lnTo>
                    <a:pt x="339" y="280"/>
                  </a:lnTo>
                  <a:lnTo>
                    <a:pt x="337" y="281"/>
                  </a:lnTo>
                  <a:lnTo>
                    <a:pt x="337" y="283"/>
                  </a:lnTo>
                  <a:lnTo>
                    <a:pt x="345" y="288"/>
                  </a:lnTo>
                  <a:lnTo>
                    <a:pt x="347" y="292"/>
                  </a:lnTo>
                  <a:lnTo>
                    <a:pt x="351" y="295"/>
                  </a:lnTo>
                  <a:lnTo>
                    <a:pt x="356" y="302"/>
                  </a:lnTo>
                  <a:lnTo>
                    <a:pt x="357" y="309"/>
                  </a:lnTo>
                  <a:lnTo>
                    <a:pt x="359" y="311"/>
                  </a:lnTo>
                  <a:lnTo>
                    <a:pt x="368" y="314"/>
                  </a:lnTo>
                  <a:lnTo>
                    <a:pt x="369" y="316"/>
                  </a:lnTo>
                  <a:lnTo>
                    <a:pt x="376" y="319"/>
                  </a:lnTo>
                  <a:lnTo>
                    <a:pt x="378" y="321"/>
                  </a:lnTo>
                  <a:lnTo>
                    <a:pt x="378" y="333"/>
                  </a:lnTo>
                  <a:lnTo>
                    <a:pt x="388" y="343"/>
                  </a:lnTo>
                  <a:lnTo>
                    <a:pt x="390" y="348"/>
                  </a:lnTo>
                  <a:lnTo>
                    <a:pt x="391" y="350"/>
                  </a:lnTo>
                  <a:lnTo>
                    <a:pt x="393" y="355"/>
                  </a:lnTo>
                  <a:lnTo>
                    <a:pt x="397" y="362"/>
                  </a:lnTo>
                  <a:lnTo>
                    <a:pt x="398" y="370"/>
                  </a:lnTo>
                  <a:lnTo>
                    <a:pt x="400" y="372"/>
                  </a:lnTo>
                  <a:lnTo>
                    <a:pt x="403" y="374"/>
                  </a:lnTo>
                  <a:lnTo>
                    <a:pt x="407" y="381"/>
                  </a:lnTo>
                  <a:lnTo>
                    <a:pt x="410" y="384"/>
                  </a:lnTo>
                  <a:lnTo>
                    <a:pt x="409" y="386"/>
                  </a:lnTo>
                  <a:lnTo>
                    <a:pt x="407" y="392"/>
                  </a:lnTo>
                  <a:lnTo>
                    <a:pt x="410" y="403"/>
                  </a:lnTo>
                  <a:lnTo>
                    <a:pt x="414" y="403"/>
                  </a:lnTo>
                  <a:lnTo>
                    <a:pt x="415" y="408"/>
                  </a:lnTo>
                  <a:lnTo>
                    <a:pt x="421" y="410"/>
                  </a:lnTo>
                  <a:lnTo>
                    <a:pt x="422" y="411"/>
                  </a:lnTo>
                  <a:lnTo>
                    <a:pt x="421" y="420"/>
                  </a:lnTo>
                  <a:lnTo>
                    <a:pt x="424" y="422"/>
                  </a:lnTo>
                  <a:lnTo>
                    <a:pt x="431" y="416"/>
                  </a:lnTo>
                  <a:lnTo>
                    <a:pt x="432" y="418"/>
                  </a:lnTo>
                  <a:lnTo>
                    <a:pt x="438" y="427"/>
                  </a:lnTo>
                  <a:lnTo>
                    <a:pt x="434" y="428"/>
                  </a:lnTo>
                  <a:lnTo>
                    <a:pt x="434" y="430"/>
                  </a:lnTo>
                  <a:lnTo>
                    <a:pt x="438" y="435"/>
                  </a:lnTo>
                  <a:lnTo>
                    <a:pt x="444" y="437"/>
                  </a:lnTo>
                  <a:lnTo>
                    <a:pt x="451" y="440"/>
                  </a:lnTo>
                  <a:lnTo>
                    <a:pt x="456" y="437"/>
                  </a:lnTo>
                  <a:lnTo>
                    <a:pt x="463" y="435"/>
                  </a:lnTo>
                  <a:lnTo>
                    <a:pt x="468" y="439"/>
                  </a:lnTo>
                  <a:lnTo>
                    <a:pt x="468" y="444"/>
                  </a:lnTo>
                  <a:lnTo>
                    <a:pt x="465" y="449"/>
                  </a:lnTo>
                  <a:lnTo>
                    <a:pt x="463" y="459"/>
                  </a:lnTo>
                  <a:lnTo>
                    <a:pt x="462" y="461"/>
                  </a:lnTo>
                  <a:lnTo>
                    <a:pt x="455" y="462"/>
                  </a:lnTo>
                  <a:lnTo>
                    <a:pt x="456" y="473"/>
                  </a:lnTo>
                  <a:lnTo>
                    <a:pt x="453" y="478"/>
                  </a:lnTo>
                  <a:lnTo>
                    <a:pt x="451" y="478"/>
                  </a:lnTo>
                  <a:lnTo>
                    <a:pt x="446" y="495"/>
                  </a:lnTo>
                  <a:lnTo>
                    <a:pt x="441" y="500"/>
                  </a:lnTo>
                  <a:lnTo>
                    <a:pt x="439" y="502"/>
                  </a:lnTo>
                  <a:lnTo>
                    <a:pt x="443" y="505"/>
                  </a:lnTo>
                  <a:lnTo>
                    <a:pt x="441" y="514"/>
                  </a:lnTo>
                  <a:lnTo>
                    <a:pt x="438" y="515"/>
                  </a:lnTo>
                  <a:lnTo>
                    <a:pt x="432" y="514"/>
                  </a:lnTo>
                  <a:lnTo>
                    <a:pt x="431" y="517"/>
                  </a:lnTo>
                  <a:lnTo>
                    <a:pt x="432" y="521"/>
                  </a:lnTo>
                  <a:lnTo>
                    <a:pt x="436" y="522"/>
                  </a:lnTo>
                  <a:lnTo>
                    <a:pt x="438" y="527"/>
                  </a:lnTo>
                  <a:lnTo>
                    <a:pt x="434" y="532"/>
                  </a:lnTo>
                  <a:lnTo>
                    <a:pt x="431" y="536"/>
                  </a:lnTo>
                  <a:lnTo>
                    <a:pt x="432" y="539"/>
                  </a:lnTo>
                  <a:lnTo>
                    <a:pt x="431" y="541"/>
                  </a:lnTo>
                  <a:lnTo>
                    <a:pt x="438" y="546"/>
                  </a:lnTo>
                  <a:lnTo>
                    <a:pt x="438" y="550"/>
                  </a:lnTo>
                  <a:lnTo>
                    <a:pt x="434" y="555"/>
                  </a:lnTo>
                  <a:lnTo>
                    <a:pt x="436" y="556"/>
                  </a:lnTo>
                  <a:lnTo>
                    <a:pt x="438" y="563"/>
                  </a:lnTo>
                  <a:lnTo>
                    <a:pt x="434" y="567"/>
                  </a:lnTo>
                  <a:lnTo>
                    <a:pt x="431" y="565"/>
                  </a:lnTo>
                  <a:lnTo>
                    <a:pt x="427" y="567"/>
                  </a:lnTo>
                  <a:lnTo>
                    <a:pt x="424" y="565"/>
                  </a:lnTo>
                  <a:lnTo>
                    <a:pt x="421" y="570"/>
                  </a:lnTo>
                  <a:lnTo>
                    <a:pt x="414" y="577"/>
                  </a:lnTo>
                  <a:lnTo>
                    <a:pt x="417" y="580"/>
                  </a:lnTo>
                  <a:lnTo>
                    <a:pt x="417" y="584"/>
                  </a:lnTo>
                  <a:lnTo>
                    <a:pt x="421" y="589"/>
                  </a:lnTo>
                  <a:lnTo>
                    <a:pt x="417" y="592"/>
                  </a:lnTo>
                  <a:lnTo>
                    <a:pt x="417" y="596"/>
                  </a:lnTo>
                  <a:lnTo>
                    <a:pt x="410" y="599"/>
                  </a:lnTo>
                  <a:lnTo>
                    <a:pt x="412" y="604"/>
                  </a:lnTo>
                  <a:lnTo>
                    <a:pt x="409" y="611"/>
                  </a:lnTo>
                  <a:lnTo>
                    <a:pt x="412" y="611"/>
                  </a:lnTo>
                  <a:lnTo>
                    <a:pt x="415" y="613"/>
                  </a:lnTo>
                  <a:lnTo>
                    <a:pt x="419" y="614"/>
                  </a:lnTo>
                  <a:lnTo>
                    <a:pt x="422" y="618"/>
                  </a:lnTo>
                  <a:lnTo>
                    <a:pt x="422" y="623"/>
                  </a:lnTo>
                  <a:lnTo>
                    <a:pt x="427" y="626"/>
                  </a:lnTo>
                  <a:lnTo>
                    <a:pt x="429" y="630"/>
                  </a:lnTo>
                  <a:lnTo>
                    <a:pt x="432" y="632"/>
                  </a:lnTo>
                  <a:lnTo>
                    <a:pt x="439" y="628"/>
                  </a:lnTo>
                  <a:lnTo>
                    <a:pt x="443" y="626"/>
                  </a:lnTo>
                  <a:lnTo>
                    <a:pt x="444" y="621"/>
                  </a:lnTo>
                  <a:lnTo>
                    <a:pt x="450" y="623"/>
                  </a:lnTo>
                  <a:lnTo>
                    <a:pt x="451" y="621"/>
                  </a:lnTo>
                  <a:lnTo>
                    <a:pt x="456" y="621"/>
                  </a:lnTo>
                  <a:lnTo>
                    <a:pt x="458" y="618"/>
                  </a:lnTo>
                  <a:lnTo>
                    <a:pt x="463" y="616"/>
                  </a:lnTo>
                  <a:lnTo>
                    <a:pt x="468" y="609"/>
                  </a:lnTo>
                  <a:lnTo>
                    <a:pt x="472" y="608"/>
                  </a:lnTo>
                  <a:lnTo>
                    <a:pt x="473" y="606"/>
                  </a:lnTo>
                  <a:lnTo>
                    <a:pt x="473" y="603"/>
                  </a:lnTo>
                  <a:lnTo>
                    <a:pt x="475" y="601"/>
                  </a:lnTo>
                  <a:lnTo>
                    <a:pt x="480" y="601"/>
                  </a:lnTo>
                  <a:lnTo>
                    <a:pt x="480" y="604"/>
                  </a:lnTo>
                  <a:lnTo>
                    <a:pt x="484" y="606"/>
                  </a:lnTo>
                  <a:lnTo>
                    <a:pt x="484" y="608"/>
                  </a:lnTo>
                  <a:lnTo>
                    <a:pt x="485" y="611"/>
                  </a:lnTo>
                  <a:lnTo>
                    <a:pt x="485" y="616"/>
                  </a:lnTo>
                  <a:lnTo>
                    <a:pt x="491" y="618"/>
                  </a:lnTo>
                  <a:lnTo>
                    <a:pt x="494" y="620"/>
                  </a:lnTo>
                  <a:lnTo>
                    <a:pt x="496" y="623"/>
                  </a:lnTo>
                  <a:lnTo>
                    <a:pt x="489" y="633"/>
                  </a:lnTo>
                  <a:lnTo>
                    <a:pt x="496" y="633"/>
                  </a:lnTo>
                  <a:lnTo>
                    <a:pt x="496" y="635"/>
                  </a:lnTo>
                  <a:lnTo>
                    <a:pt x="496" y="640"/>
                  </a:lnTo>
                  <a:lnTo>
                    <a:pt x="492" y="645"/>
                  </a:lnTo>
                  <a:lnTo>
                    <a:pt x="492" y="650"/>
                  </a:lnTo>
                  <a:lnTo>
                    <a:pt x="496" y="655"/>
                  </a:lnTo>
                  <a:lnTo>
                    <a:pt x="494" y="666"/>
                  </a:lnTo>
                  <a:lnTo>
                    <a:pt x="499" y="674"/>
                  </a:lnTo>
                  <a:lnTo>
                    <a:pt x="497" y="678"/>
                  </a:lnTo>
                  <a:lnTo>
                    <a:pt x="501" y="686"/>
                  </a:lnTo>
                  <a:lnTo>
                    <a:pt x="506" y="691"/>
                  </a:lnTo>
                  <a:lnTo>
                    <a:pt x="506" y="696"/>
                  </a:lnTo>
                  <a:lnTo>
                    <a:pt x="508" y="700"/>
                  </a:lnTo>
                  <a:lnTo>
                    <a:pt x="508" y="703"/>
                  </a:lnTo>
                  <a:lnTo>
                    <a:pt x="509" y="705"/>
                  </a:lnTo>
                  <a:lnTo>
                    <a:pt x="514" y="705"/>
                  </a:lnTo>
                  <a:lnTo>
                    <a:pt x="513" y="710"/>
                  </a:lnTo>
                  <a:lnTo>
                    <a:pt x="514" y="712"/>
                  </a:lnTo>
                  <a:lnTo>
                    <a:pt x="516" y="714"/>
                  </a:lnTo>
                  <a:lnTo>
                    <a:pt x="518" y="717"/>
                  </a:lnTo>
                  <a:lnTo>
                    <a:pt x="518" y="720"/>
                  </a:lnTo>
                  <a:lnTo>
                    <a:pt x="518" y="725"/>
                  </a:lnTo>
                  <a:lnTo>
                    <a:pt x="516" y="732"/>
                  </a:lnTo>
                  <a:lnTo>
                    <a:pt x="514" y="734"/>
                  </a:lnTo>
                  <a:lnTo>
                    <a:pt x="511" y="734"/>
                  </a:lnTo>
                  <a:lnTo>
                    <a:pt x="511" y="734"/>
                  </a:lnTo>
                  <a:lnTo>
                    <a:pt x="514" y="749"/>
                  </a:lnTo>
                  <a:lnTo>
                    <a:pt x="516" y="753"/>
                  </a:lnTo>
                  <a:lnTo>
                    <a:pt x="523" y="758"/>
                  </a:lnTo>
                  <a:lnTo>
                    <a:pt x="523" y="763"/>
                  </a:lnTo>
                  <a:lnTo>
                    <a:pt x="526" y="763"/>
                  </a:lnTo>
                  <a:lnTo>
                    <a:pt x="535" y="760"/>
                  </a:lnTo>
                  <a:lnTo>
                    <a:pt x="537" y="760"/>
                  </a:lnTo>
                  <a:lnTo>
                    <a:pt x="547" y="770"/>
                  </a:lnTo>
                  <a:lnTo>
                    <a:pt x="547" y="773"/>
                  </a:lnTo>
                  <a:lnTo>
                    <a:pt x="549" y="778"/>
                  </a:lnTo>
                  <a:lnTo>
                    <a:pt x="549" y="782"/>
                  </a:lnTo>
                  <a:lnTo>
                    <a:pt x="552" y="785"/>
                  </a:lnTo>
                  <a:lnTo>
                    <a:pt x="552" y="794"/>
                  </a:lnTo>
                  <a:lnTo>
                    <a:pt x="547" y="801"/>
                  </a:lnTo>
                  <a:lnTo>
                    <a:pt x="552" y="806"/>
                  </a:lnTo>
                  <a:lnTo>
                    <a:pt x="552" y="809"/>
                  </a:lnTo>
                  <a:lnTo>
                    <a:pt x="554" y="813"/>
                  </a:lnTo>
                  <a:lnTo>
                    <a:pt x="552" y="818"/>
                  </a:lnTo>
                  <a:lnTo>
                    <a:pt x="552" y="823"/>
                  </a:lnTo>
                  <a:lnTo>
                    <a:pt x="552" y="824"/>
                  </a:lnTo>
                  <a:lnTo>
                    <a:pt x="554" y="826"/>
                  </a:lnTo>
                  <a:lnTo>
                    <a:pt x="559" y="831"/>
                  </a:lnTo>
                  <a:lnTo>
                    <a:pt x="564" y="835"/>
                  </a:lnTo>
                  <a:lnTo>
                    <a:pt x="566" y="840"/>
                  </a:lnTo>
                  <a:lnTo>
                    <a:pt x="569" y="842"/>
                  </a:lnTo>
                  <a:lnTo>
                    <a:pt x="573" y="842"/>
                  </a:lnTo>
                  <a:lnTo>
                    <a:pt x="573" y="836"/>
                  </a:lnTo>
                  <a:lnTo>
                    <a:pt x="573" y="831"/>
                  </a:lnTo>
                  <a:lnTo>
                    <a:pt x="578" y="826"/>
                  </a:lnTo>
                  <a:lnTo>
                    <a:pt x="579" y="824"/>
                  </a:lnTo>
                  <a:lnTo>
                    <a:pt x="584" y="823"/>
                  </a:lnTo>
                  <a:lnTo>
                    <a:pt x="588" y="821"/>
                  </a:lnTo>
                  <a:lnTo>
                    <a:pt x="595" y="826"/>
                  </a:lnTo>
                  <a:lnTo>
                    <a:pt x="607" y="828"/>
                  </a:lnTo>
                  <a:lnTo>
                    <a:pt x="612" y="831"/>
                  </a:lnTo>
                  <a:lnTo>
                    <a:pt x="617" y="831"/>
                  </a:lnTo>
                  <a:lnTo>
                    <a:pt x="620" y="835"/>
                  </a:lnTo>
                  <a:lnTo>
                    <a:pt x="627" y="836"/>
                  </a:lnTo>
                  <a:lnTo>
                    <a:pt x="631" y="830"/>
                  </a:lnTo>
                  <a:lnTo>
                    <a:pt x="632" y="824"/>
                  </a:lnTo>
                  <a:lnTo>
                    <a:pt x="639" y="823"/>
                  </a:lnTo>
                  <a:lnTo>
                    <a:pt x="643" y="821"/>
                  </a:lnTo>
                  <a:lnTo>
                    <a:pt x="646" y="821"/>
                  </a:lnTo>
                  <a:lnTo>
                    <a:pt x="646" y="824"/>
                  </a:lnTo>
                  <a:lnTo>
                    <a:pt x="648" y="826"/>
                  </a:lnTo>
                  <a:lnTo>
                    <a:pt x="656" y="828"/>
                  </a:lnTo>
                  <a:lnTo>
                    <a:pt x="660" y="831"/>
                  </a:lnTo>
                  <a:lnTo>
                    <a:pt x="665" y="830"/>
                  </a:lnTo>
                  <a:lnTo>
                    <a:pt x="668" y="831"/>
                  </a:lnTo>
                  <a:lnTo>
                    <a:pt x="668" y="830"/>
                  </a:lnTo>
                  <a:lnTo>
                    <a:pt x="673" y="831"/>
                  </a:lnTo>
                  <a:lnTo>
                    <a:pt x="678" y="828"/>
                  </a:lnTo>
                  <a:lnTo>
                    <a:pt x="687" y="830"/>
                  </a:lnTo>
                  <a:lnTo>
                    <a:pt x="694" y="838"/>
                  </a:lnTo>
                  <a:lnTo>
                    <a:pt x="695" y="836"/>
                  </a:lnTo>
                  <a:lnTo>
                    <a:pt x="699" y="836"/>
                  </a:lnTo>
                  <a:lnTo>
                    <a:pt x="704" y="835"/>
                  </a:lnTo>
                  <a:lnTo>
                    <a:pt x="709" y="833"/>
                  </a:lnTo>
                  <a:lnTo>
                    <a:pt x="718" y="836"/>
                  </a:lnTo>
                  <a:lnTo>
                    <a:pt x="723" y="835"/>
                  </a:lnTo>
                  <a:lnTo>
                    <a:pt x="730" y="840"/>
                  </a:lnTo>
                  <a:lnTo>
                    <a:pt x="731" y="840"/>
                  </a:lnTo>
                  <a:lnTo>
                    <a:pt x="735" y="840"/>
                  </a:lnTo>
                  <a:lnTo>
                    <a:pt x="735" y="838"/>
                  </a:lnTo>
                  <a:lnTo>
                    <a:pt x="731" y="836"/>
                  </a:lnTo>
                  <a:lnTo>
                    <a:pt x="730" y="830"/>
                  </a:lnTo>
                  <a:lnTo>
                    <a:pt x="731" y="826"/>
                  </a:lnTo>
                  <a:lnTo>
                    <a:pt x="731" y="823"/>
                  </a:lnTo>
                  <a:lnTo>
                    <a:pt x="736" y="823"/>
                  </a:lnTo>
                  <a:lnTo>
                    <a:pt x="738" y="821"/>
                  </a:lnTo>
                  <a:lnTo>
                    <a:pt x="738" y="818"/>
                  </a:lnTo>
                  <a:lnTo>
                    <a:pt x="736" y="814"/>
                  </a:lnTo>
                  <a:lnTo>
                    <a:pt x="736" y="813"/>
                  </a:lnTo>
                  <a:lnTo>
                    <a:pt x="742" y="811"/>
                  </a:lnTo>
                  <a:lnTo>
                    <a:pt x="747" y="813"/>
                  </a:lnTo>
                  <a:lnTo>
                    <a:pt x="748" y="809"/>
                  </a:lnTo>
                  <a:lnTo>
                    <a:pt x="750" y="807"/>
                  </a:lnTo>
                  <a:lnTo>
                    <a:pt x="752" y="811"/>
                  </a:lnTo>
                  <a:lnTo>
                    <a:pt x="755" y="811"/>
                  </a:lnTo>
                  <a:lnTo>
                    <a:pt x="755" y="816"/>
                  </a:lnTo>
                  <a:lnTo>
                    <a:pt x="757" y="819"/>
                  </a:lnTo>
                  <a:lnTo>
                    <a:pt x="760" y="821"/>
                  </a:lnTo>
                  <a:lnTo>
                    <a:pt x="759" y="826"/>
                  </a:lnTo>
                  <a:lnTo>
                    <a:pt x="764" y="830"/>
                  </a:lnTo>
                  <a:lnTo>
                    <a:pt x="764" y="831"/>
                  </a:lnTo>
                  <a:lnTo>
                    <a:pt x="762" y="833"/>
                  </a:lnTo>
                  <a:lnTo>
                    <a:pt x="764" y="838"/>
                  </a:lnTo>
                  <a:lnTo>
                    <a:pt x="767" y="840"/>
                  </a:lnTo>
                  <a:lnTo>
                    <a:pt x="767" y="843"/>
                  </a:lnTo>
                  <a:lnTo>
                    <a:pt x="772" y="847"/>
                  </a:lnTo>
                  <a:lnTo>
                    <a:pt x="772" y="852"/>
                  </a:lnTo>
                  <a:lnTo>
                    <a:pt x="776" y="855"/>
                  </a:lnTo>
                  <a:lnTo>
                    <a:pt x="779" y="859"/>
                  </a:lnTo>
                  <a:lnTo>
                    <a:pt x="767" y="939"/>
                  </a:lnTo>
                  <a:lnTo>
                    <a:pt x="755" y="1014"/>
                  </a:lnTo>
                  <a:lnTo>
                    <a:pt x="750" y="1052"/>
                  </a:lnTo>
                  <a:lnTo>
                    <a:pt x="742" y="1096"/>
                  </a:lnTo>
                  <a:lnTo>
                    <a:pt x="730" y="1180"/>
                  </a:lnTo>
                  <a:lnTo>
                    <a:pt x="716" y="1263"/>
                  </a:lnTo>
                  <a:lnTo>
                    <a:pt x="661" y="1253"/>
                  </a:lnTo>
                  <a:lnTo>
                    <a:pt x="590" y="1241"/>
                  </a:lnTo>
                  <a:lnTo>
                    <a:pt x="583" y="1241"/>
                  </a:lnTo>
                  <a:lnTo>
                    <a:pt x="482" y="1222"/>
                  </a:lnTo>
                  <a:lnTo>
                    <a:pt x="356" y="1200"/>
                  </a:lnTo>
                  <a:lnTo>
                    <a:pt x="328" y="1195"/>
                  </a:lnTo>
                  <a:lnTo>
                    <a:pt x="238" y="1176"/>
                  </a:lnTo>
                  <a:lnTo>
                    <a:pt x="129" y="1154"/>
                  </a:lnTo>
                  <a:lnTo>
                    <a:pt x="4" y="1127"/>
                  </a:lnTo>
                  <a:lnTo>
                    <a:pt x="0" y="1125"/>
                  </a:lnTo>
                  <a:lnTo>
                    <a:pt x="60" y="854"/>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934" name="Freeform 2166"/>
            <p:cNvSpPr>
              <a:spLocks/>
            </p:cNvSpPr>
            <p:nvPr/>
          </p:nvSpPr>
          <p:spPr bwMode="auto">
            <a:xfrm>
              <a:off x="1037" y="1673"/>
              <a:ext cx="421" cy="352"/>
            </a:xfrm>
            <a:custGeom>
              <a:avLst/>
              <a:gdLst/>
              <a:ahLst/>
              <a:cxnLst>
                <a:cxn ang="0">
                  <a:pos x="93" y="681"/>
                </a:cxn>
                <a:cxn ang="0">
                  <a:pos x="0" y="610"/>
                </a:cxn>
                <a:cxn ang="0">
                  <a:pos x="12" y="512"/>
                </a:cxn>
                <a:cxn ang="0">
                  <a:pos x="76" y="423"/>
                </a:cxn>
                <a:cxn ang="0">
                  <a:pos x="159" y="241"/>
                </a:cxn>
                <a:cxn ang="0">
                  <a:pos x="205" y="113"/>
                </a:cxn>
                <a:cxn ang="0">
                  <a:pos x="214" y="101"/>
                </a:cxn>
                <a:cxn ang="0">
                  <a:pos x="226" y="41"/>
                </a:cxn>
                <a:cxn ang="0">
                  <a:pos x="260" y="15"/>
                </a:cxn>
                <a:cxn ang="0">
                  <a:pos x="274" y="15"/>
                </a:cxn>
                <a:cxn ang="0">
                  <a:pos x="318" y="34"/>
                </a:cxn>
                <a:cxn ang="0">
                  <a:pos x="340" y="37"/>
                </a:cxn>
                <a:cxn ang="0">
                  <a:pos x="357" y="78"/>
                </a:cxn>
                <a:cxn ang="0">
                  <a:pos x="354" y="102"/>
                </a:cxn>
                <a:cxn ang="0">
                  <a:pos x="356" y="131"/>
                </a:cxn>
                <a:cxn ang="0">
                  <a:pos x="390" y="154"/>
                </a:cxn>
                <a:cxn ang="0">
                  <a:pos x="433" y="157"/>
                </a:cxn>
                <a:cxn ang="0">
                  <a:pos x="456" y="148"/>
                </a:cxn>
                <a:cxn ang="0">
                  <a:pos x="497" y="162"/>
                </a:cxn>
                <a:cxn ang="0">
                  <a:pos x="516" y="169"/>
                </a:cxn>
                <a:cxn ang="0">
                  <a:pos x="523" y="184"/>
                </a:cxn>
                <a:cxn ang="0">
                  <a:pos x="549" y="184"/>
                </a:cxn>
                <a:cxn ang="0">
                  <a:pos x="581" y="181"/>
                </a:cxn>
                <a:cxn ang="0">
                  <a:pos x="603" y="189"/>
                </a:cxn>
                <a:cxn ang="0">
                  <a:pos x="644" y="189"/>
                </a:cxn>
                <a:cxn ang="0">
                  <a:pos x="684" y="186"/>
                </a:cxn>
                <a:cxn ang="0">
                  <a:pos x="721" y="186"/>
                </a:cxn>
                <a:cxn ang="0">
                  <a:pos x="760" y="191"/>
                </a:cxn>
                <a:cxn ang="0">
                  <a:pos x="895" y="210"/>
                </a:cxn>
                <a:cxn ang="0">
                  <a:pos x="1017" y="239"/>
                </a:cxn>
                <a:cxn ang="0">
                  <a:pos x="1025" y="271"/>
                </a:cxn>
                <a:cxn ang="0">
                  <a:pos x="1049" y="295"/>
                </a:cxn>
                <a:cxn ang="0">
                  <a:pos x="1039" y="329"/>
                </a:cxn>
                <a:cxn ang="0">
                  <a:pos x="1006" y="382"/>
                </a:cxn>
                <a:cxn ang="0">
                  <a:pos x="994" y="394"/>
                </a:cxn>
                <a:cxn ang="0">
                  <a:pos x="988" y="406"/>
                </a:cxn>
                <a:cxn ang="0">
                  <a:pos x="981" y="422"/>
                </a:cxn>
                <a:cxn ang="0">
                  <a:pos x="957" y="437"/>
                </a:cxn>
                <a:cxn ang="0">
                  <a:pos x="938" y="464"/>
                </a:cxn>
                <a:cxn ang="0">
                  <a:pos x="926" y="476"/>
                </a:cxn>
                <a:cxn ang="0">
                  <a:pos x="921" y="504"/>
                </a:cxn>
                <a:cxn ang="0">
                  <a:pos x="931" y="512"/>
                </a:cxn>
                <a:cxn ang="0">
                  <a:pos x="940" y="517"/>
                </a:cxn>
                <a:cxn ang="0">
                  <a:pos x="952" y="533"/>
                </a:cxn>
                <a:cxn ang="0">
                  <a:pos x="940" y="546"/>
                </a:cxn>
                <a:cxn ang="0">
                  <a:pos x="933" y="574"/>
                </a:cxn>
                <a:cxn ang="0">
                  <a:pos x="928" y="584"/>
                </a:cxn>
                <a:cxn ang="0">
                  <a:pos x="919" y="610"/>
                </a:cxn>
                <a:cxn ang="0">
                  <a:pos x="583" y="816"/>
                </a:cxn>
              </a:cxnLst>
              <a:rect l="0" t="0" r="r" b="b"/>
              <a:pathLst>
                <a:path w="1052" h="881">
                  <a:moveTo>
                    <a:pt x="337" y="751"/>
                  </a:moveTo>
                  <a:lnTo>
                    <a:pt x="238" y="722"/>
                  </a:lnTo>
                  <a:lnTo>
                    <a:pt x="129" y="691"/>
                  </a:lnTo>
                  <a:lnTo>
                    <a:pt x="93" y="681"/>
                  </a:lnTo>
                  <a:lnTo>
                    <a:pt x="57" y="671"/>
                  </a:lnTo>
                  <a:lnTo>
                    <a:pt x="12" y="657"/>
                  </a:lnTo>
                  <a:lnTo>
                    <a:pt x="0" y="635"/>
                  </a:lnTo>
                  <a:lnTo>
                    <a:pt x="0" y="610"/>
                  </a:lnTo>
                  <a:lnTo>
                    <a:pt x="7" y="580"/>
                  </a:lnTo>
                  <a:lnTo>
                    <a:pt x="18" y="562"/>
                  </a:lnTo>
                  <a:lnTo>
                    <a:pt x="21" y="551"/>
                  </a:lnTo>
                  <a:lnTo>
                    <a:pt x="12" y="512"/>
                  </a:lnTo>
                  <a:lnTo>
                    <a:pt x="26" y="495"/>
                  </a:lnTo>
                  <a:lnTo>
                    <a:pt x="53" y="451"/>
                  </a:lnTo>
                  <a:lnTo>
                    <a:pt x="53" y="444"/>
                  </a:lnTo>
                  <a:lnTo>
                    <a:pt x="76" y="423"/>
                  </a:lnTo>
                  <a:lnTo>
                    <a:pt x="88" y="401"/>
                  </a:lnTo>
                  <a:lnTo>
                    <a:pt x="108" y="364"/>
                  </a:lnTo>
                  <a:lnTo>
                    <a:pt x="132" y="300"/>
                  </a:lnTo>
                  <a:lnTo>
                    <a:pt x="159" y="241"/>
                  </a:lnTo>
                  <a:lnTo>
                    <a:pt x="163" y="215"/>
                  </a:lnTo>
                  <a:lnTo>
                    <a:pt x="181" y="183"/>
                  </a:lnTo>
                  <a:lnTo>
                    <a:pt x="200" y="145"/>
                  </a:lnTo>
                  <a:lnTo>
                    <a:pt x="205" y="113"/>
                  </a:lnTo>
                  <a:lnTo>
                    <a:pt x="212" y="111"/>
                  </a:lnTo>
                  <a:lnTo>
                    <a:pt x="216" y="118"/>
                  </a:lnTo>
                  <a:lnTo>
                    <a:pt x="221" y="114"/>
                  </a:lnTo>
                  <a:lnTo>
                    <a:pt x="214" y="101"/>
                  </a:lnTo>
                  <a:lnTo>
                    <a:pt x="221" y="80"/>
                  </a:lnTo>
                  <a:lnTo>
                    <a:pt x="221" y="68"/>
                  </a:lnTo>
                  <a:lnTo>
                    <a:pt x="228" y="53"/>
                  </a:lnTo>
                  <a:lnTo>
                    <a:pt x="226" y="41"/>
                  </a:lnTo>
                  <a:lnTo>
                    <a:pt x="238" y="32"/>
                  </a:lnTo>
                  <a:lnTo>
                    <a:pt x="241" y="0"/>
                  </a:lnTo>
                  <a:lnTo>
                    <a:pt x="257" y="20"/>
                  </a:lnTo>
                  <a:lnTo>
                    <a:pt x="260" y="15"/>
                  </a:lnTo>
                  <a:lnTo>
                    <a:pt x="258" y="7"/>
                  </a:lnTo>
                  <a:lnTo>
                    <a:pt x="265" y="7"/>
                  </a:lnTo>
                  <a:lnTo>
                    <a:pt x="269" y="14"/>
                  </a:lnTo>
                  <a:lnTo>
                    <a:pt x="274" y="15"/>
                  </a:lnTo>
                  <a:lnTo>
                    <a:pt x="292" y="10"/>
                  </a:lnTo>
                  <a:lnTo>
                    <a:pt x="306" y="29"/>
                  </a:lnTo>
                  <a:lnTo>
                    <a:pt x="311" y="31"/>
                  </a:lnTo>
                  <a:lnTo>
                    <a:pt x="318" y="34"/>
                  </a:lnTo>
                  <a:lnTo>
                    <a:pt x="323" y="31"/>
                  </a:lnTo>
                  <a:lnTo>
                    <a:pt x="328" y="29"/>
                  </a:lnTo>
                  <a:lnTo>
                    <a:pt x="333" y="32"/>
                  </a:lnTo>
                  <a:lnTo>
                    <a:pt x="340" y="37"/>
                  </a:lnTo>
                  <a:lnTo>
                    <a:pt x="347" y="48"/>
                  </a:lnTo>
                  <a:lnTo>
                    <a:pt x="354" y="55"/>
                  </a:lnTo>
                  <a:lnTo>
                    <a:pt x="354" y="63"/>
                  </a:lnTo>
                  <a:lnTo>
                    <a:pt x="357" y="78"/>
                  </a:lnTo>
                  <a:lnTo>
                    <a:pt x="356" y="85"/>
                  </a:lnTo>
                  <a:lnTo>
                    <a:pt x="357" y="92"/>
                  </a:lnTo>
                  <a:lnTo>
                    <a:pt x="356" y="96"/>
                  </a:lnTo>
                  <a:lnTo>
                    <a:pt x="354" y="102"/>
                  </a:lnTo>
                  <a:lnTo>
                    <a:pt x="354" y="109"/>
                  </a:lnTo>
                  <a:lnTo>
                    <a:pt x="352" y="114"/>
                  </a:lnTo>
                  <a:lnTo>
                    <a:pt x="349" y="128"/>
                  </a:lnTo>
                  <a:lnTo>
                    <a:pt x="356" y="131"/>
                  </a:lnTo>
                  <a:lnTo>
                    <a:pt x="359" y="138"/>
                  </a:lnTo>
                  <a:lnTo>
                    <a:pt x="369" y="142"/>
                  </a:lnTo>
                  <a:lnTo>
                    <a:pt x="381" y="150"/>
                  </a:lnTo>
                  <a:lnTo>
                    <a:pt x="390" y="154"/>
                  </a:lnTo>
                  <a:lnTo>
                    <a:pt x="395" y="159"/>
                  </a:lnTo>
                  <a:lnTo>
                    <a:pt x="402" y="160"/>
                  </a:lnTo>
                  <a:lnTo>
                    <a:pt x="422" y="159"/>
                  </a:lnTo>
                  <a:lnTo>
                    <a:pt x="433" y="157"/>
                  </a:lnTo>
                  <a:lnTo>
                    <a:pt x="436" y="154"/>
                  </a:lnTo>
                  <a:lnTo>
                    <a:pt x="441" y="155"/>
                  </a:lnTo>
                  <a:lnTo>
                    <a:pt x="448" y="150"/>
                  </a:lnTo>
                  <a:lnTo>
                    <a:pt x="456" y="148"/>
                  </a:lnTo>
                  <a:lnTo>
                    <a:pt x="463" y="152"/>
                  </a:lnTo>
                  <a:lnTo>
                    <a:pt x="468" y="154"/>
                  </a:lnTo>
                  <a:lnTo>
                    <a:pt x="489" y="155"/>
                  </a:lnTo>
                  <a:lnTo>
                    <a:pt x="497" y="162"/>
                  </a:lnTo>
                  <a:lnTo>
                    <a:pt x="501" y="162"/>
                  </a:lnTo>
                  <a:lnTo>
                    <a:pt x="506" y="162"/>
                  </a:lnTo>
                  <a:lnTo>
                    <a:pt x="511" y="166"/>
                  </a:lnTo>
                  <a:lnTo>
                    <a:pt x="516" y="169"/>
                  </a:lnTo>
                  <a:lnTo>
                    <a:pt x="521" y="172"/>
                  </a:lnTo>
                  <a:lnTo>
                    <a:pt x="523" y="174"/>
                  </a:lnTo>
                  <a:lnTo>
                    <a:pt x="523" y="183"/>
                  </a:lnTo>
                  <a:lnTo>
                    <a:pt x="523" y="184"/>
                  </a:lnTo>
                  <a:lnTo>
                    <a:pt x="530" y="184"/>
                  </a:lnTo>
                  <a:lnTo>
                    <a:pt x="537" y="181"/>
                  </a:lnTo>
                  <a:lnTo>
                    <a:pt x="542" y="181"/>
                  </a:lnTo>
                  <a:lnTo>
                    <a:pt x="549" y="184"/>
                  </a:lnTo>
                  <a:lnTo>
                    <a:pt x="550" y="183"/>
                  </a:lnTo>
                  <a:lnTo>
                    <a:pt x="555" y="188"/>
                  </a:lnTo>
                  <a:lnTo>
                    <a:pt x="562" y="184"/>
                  </a:lnTo>
                  <a:lnTo>
                    <a:pt x="581" y="181"/>
                  </a:lnTo>
                  <a:lnTo>
                    <a:pt x="586" y="179"/>
                  </a:lnTo>
                  <a:lnTo>
                    <a:pt x="591" y="178"/>
                  </a:lnTo>
                  <a:lnTo>
                    <a:pt x="596" y="181"/>
                  </a:lnTo>
                  <a:lnTo>
                    <a:pt x="603" y="189"/>
                  </a:lnTo>
                  <a:lnTo>
                    <a:pt x="608" y="193"/>
                  </a:lnTo>
                  <a:lnTo>
                    <a:pt x="629" y="193"/>
                  </a:lnTo>
                  <a:lnTo>
                    <a:pt x="637" y="195"/>
                  </a:lnTo>
                  <a:lnTo>
                    <a:pt x="644" y="189"/>
                  </a:lnTo>
                  <a:lnTo>
                    <a:pt x="655" y="189"/>
                  </a:lnTo>
                  <a:lnTo>
                    <a:pt x="665" y="186"/>
                  </a:lnTo>
                  <a:lnTo>
                    <a:pt x="678" y="186"/>
                  </a:lnTo>
                  <a:lnTo>
                    <a:pt x="684" y="186"/>
                  </a:lnTo>
                  <a:lnTo>
                    <a:pt x="701" y="188"/>
                  </a:lnTo>
                  <a:lnTo>
                    <a:pt x="709" y="183"/>
                  </a:lnTo>
                  <a:lnTo>
                    <a:pt x="714" y="181"/>
                  </a:lnTo>
                  <a:lnTo>
                    <a:pt x="721" y="186"/>
                  </a:lnTo>
                  <a:lnTo>
                    <a:pt x="731" y="186"/>
                  </a:lnTo>
                  <a:lnTo>
                    <a:pt x="738" y="186"/>
                  </a:lnTo>
                  <a:lnTo>
                    <a:pt x="747" y="186"/>
                  </a:lnTo>
                  <a:lnTo>
                    <a:pt x="760" y="191"/>
                  </a:lnTo>
                  <a:lnTo>
                    <a:pt x="764" y="191"/>
                  </a:lnTo>
                  <a:lnTo>
                    <a:pt x="777" y="188"/>
                  </a:lnTo>
                  <a:lnTo>
                    <a:pt x="784" y="184"/>
                  </a:lnTo>
                  <a:lnTo>
                    <a:pt x="895" y="210"/>
                  </a:lnTo>
                  <a:lnTo>
                    <a:pt x="897" y="212"/>
                  </a:lnTo>
                  <a:lnTo>
                    <a:pt x="940" y="222"/>
                  </a:lnTo>
                  <a:lnTo>
                    <a:pt x="953" y="224"/>
                  </a:lnTo>
                  <a:lnTo>
                    <a:pt x="1017" y="239"/>
                  </a:lnTo>
                  <a:lnTo>
                    <a:pt x="1018" y="242"/>
                  </a:lnTo>
                  <a:lnTo>
                    <a:pt x="1020" y="256"/>
                  </a:lnTo>
                  <a:lnTo>
                    <a:pt x="1025" y="266"/>
                  </a:lnTo>
                  <a:lnTo>
                    <a:pt x="1025" y="271"/>
                  </a:lnTo>
                  <a:lnTo>
                    <a:pt x="1034" y="273"/>
                  </a:lnTo>
                  <a:lnTo>
                    <a:pt x="1039" y="280"/>
                  </a:lnTo>
                  <a:lnTo>
                    <a:pt x="1047" y="288"/>
                  </a:lnTo>
                  <a:lnTo>
                    <a:pt x="1049" y="295"/>
                  </a:lnTo>
                  <a:lnTo>
                    <a:pt x="1049" y="302"/>
                  </a:lnTo>
                  <a:lnTo>
                    <a:pt x="1052" y="312"/>
                  </a:lnTo>
                  <a:lnTo>
                    <a:pt x="1051" y="319"/>
                  </a:lnTo>
                  <a:lnTo>
                    <a:pt x="1039" y="329"/>
                  </a:lnTo>
                  <a:lnTo>
                    <a:pt x="1037" y="335"/>
                  </a:lnTo>
                  <a:lnTo>
                    <a:pt x="1020" y="352"/>
                  </a:lnTo>
                  <a:lnTo>
                    <a:pt x="1015" y="364"/>
                  </a:lnTo>
                  <a:lnTo>
                    <a:pt x="1006" y="382"/>
                  </a:lnTo>
                  <a:lnTo>
                    <a:pt x="1001" y="386"/>
                  </a:lnTo>
                  <a:lnTo>
                    <a:pt x="999" y="388"/>
                  </a:lnTo>
                  <a:lnTo>
                    <a:pt x="998" y="391"/>
                  </a:lnTo>
                  <a:lnTo>
                    <a:pt x="994" y="394"/>
                  </a:lnTo>
                  <a:lnTo>
                    <a:pt x="988" y="398"/>
                  </a:lnTo>
                  <a:lnTo>
                    <a:pt x="988" y="401"/>
                  </a:lnTo>
                  <a:lnTo>
                    <a:pt x="986" y="405"/>
                  </a:lnTo>
                  <a:lnTo>
                    <a:pt x="988" y="406"/>
                  </a:lnTo>
                  <a:lnTo>
                    <a:pt x="989" y="406"/>
                  </a:lnTo>
                  <a:lnTo>
                    <a:pt x="986" y="408"/>
                  </a:lnTo>
                  <a:lnTo>
                    <a:pt x="988" y="415"/>
                  </a:lnTo>
                  <a:lnTo>
                    <a:pt x="981" y="422"/>
                  </a:lnTo>
                  <a:lnTo>
                    <a:pt x="977" y="425"/>
                  </a:lnTo>
                  <a:lnTo>
                    <a:pt x="976" y="427"/>
                  </a:lnTo>
                  <a:lnTo>
                    <a:pt x="969" y="435"/>
                  </a:lnTo>
                  <a:lnTo>
                    <a:pt x="957" y="437"/>
                  </a:lnTo>
                  <a:lnTo>
                    <a:pt x="952" y="444"/>
                  </a:lnTo>
                  <a:lnTo>
                    <a:pt x="950" y="446"/>
                  </a:lnTo>
                  <a:lnTo>
                    <a:pt x="940" y="463"/>
                  </a:lnTo>
                  <a:lnTo>
                    <a:pt x="938" y="464"/>
                  </a:lnTo>
                  <a:lnTo>
                    <a:pt x="938" y="468"/>
                  </a:lnTo>
                  <a:lnTo>
                    <a:pt x="931" y="471"/>
                  </a:lnTo>
                  <a:lnTo>
                    <a:pt x="929" y="475"/>
                  </a:lnTo>
                  <a:lnTo>
                    <a:pt x="926" y="476"/>
                  </a:lnTo>
                  <a:lnTo>
                    <a:pt x="924" y="483"/>
                  </a:lnTo>
                  <a:lnTo>
                    <a:pt x="921" y="490"/>
                  </a:lnTo>
                  <a:lnTo>
                    <a:pt x="924" y="499"/>
                  </a:lnTo>
                  <a:lnTo>
                    <a:pt x="921" y="504"/>
                  </a:lnTo>
                  <a:lnTo>
                    <a:pt x="921" y="507"/>
                  </a:lnTo>
                  <a:lnTo>
                    <a:pt x="924" y="514"/>
                  </a:lnTo>
                  <a:lnTo>
                    <a:pt x="928" y="514"/>
                  </a:lnTo>
                  <a:lnTo>
                    <a:pt x="931" y="512"/>
                  </a:lnTo>
                  <a:lnTo>
                    <a:pt x="933" y="512"/>
                  </a:lnTo>
                  <a:lnTo>
                    <a:pt x="935" y="517"/>
                  </a:lnTo>
                  <a:lnTo>
                    <a:pt x="936" y="519"/>
                  </a:lnTo>
                  <a:lnTo>
                    <a:pt x="940" y="517"/>
                  </a:lnTo>
                  <a:lnTo>
                    <a:pt x="945" y="519"/>
                  </a:lnTo>
                  <a:lnTo>
                    <a:pt x="945" y="522"/>
                  </a:lnTo>
                  <a:lnTo>
                    <a:pt x="943" y="528"/>
                  </a:lnTo>
                  <a:lnTo>
                    <a:pt x="952" y="533"/>
                  </a:lnTo>
                  <a:lnTo>
                    <a:pt x="952" y="538"/>
                  </a:lnTo>
                  <a:lnTo>
                    <a:pt x="945" y="545"/>
                  </a:lnTo>
                  <a:lnTo>
                    <a:pt x="941" y="545"/>
                  </a:lnTo>
                  <a:lnTo>
                    <a:pt x="940" y="546"/>
                  </a:lnTo>
                  <a:lnTo>
                    <a:pt x="943" y="558"/>
                  </a:lnTo>
                  <a:lnTo>
                    <a:pt x="936" y="565"/>
                  </a:lnTo>
                  <a:lnTo>
                    <a:pt x="936" y="570"/>
                  </a:lnTo>
                  <a:lnTo>
                    <a:pt x="933" y="574"/>
                  </a:lnTo>
                  <a:lnTo>
                    <a:pt x="933" y="579"/>
                  </a:lnTo>
                  <a:lnTo>
                    <a:pt x="931" y="582"/>
                  </a:lnTo>
                  <a:lnTo>
                    <a:pt x="928" y="582"/>
                  </a:lnTo>
                  <a:lnTo>
                    <a:pt x="928" y="584"/>
                  </a:lnTo>
                  <a:lnTo>
                    <a:pt x="926" y="586"/>
                  </a:lnTo>
                  <a:lnTo>
                    <a:pt x="923" y="589"/>
                  </a:lnTo>
                  <a:lnTo>
                    <a:pt x="923" y="598"/>
                  </a:lnTo>
                  <a:lnTo>
                    <a:pt x="919" y="610"/>
                  </a:lnTo>
                  <a:lnTo>
                    <a:pt x="859" y="881"/>
                  </a:lnTo>
                  <a:lnTo>
                    <a:pt x="721" y="850"/>
                  </a:lnTo>
                  <a:lnTo>
                    <a:pt x="588" y="818"/>
                  </a:lnTo>
                  <a:lnTo>
                    <a:pt x="583" y="816"/>
                  </a:lnTo>
                  <a:lnTo>
                    <a:pt x="506" y="797"/>
                  </a:lnTo>
                  <a:lnTo>
                    <a:pt x="403" y="770"/>
                  </a:lnTo>
                  <a:lnTo>
                    <a:pt x="337" y="751"/>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935" name="Freeform 2167"/>
            <p:cNvSpPr>
              <a:spLocks noEditPoints="1"/>
            </p:cNvSpPr>
            <p:nvPr/>
          </p:nvSpPr>
          <p:spPr bwMode="auto">
            <a:xfrm>
              <a:off x="1002" y="1936"/>
              <a:ext cx="420" cy="717"/>
            </a:xfrm>
            <a:custGeom>
              <a:avLst/>
              <a:gdLst/>
              <a:ahLst/>
              <a:cxnLst>
                <a:cxn ang="0">
                  <a:pos x="153" y="695"/>
                </a:cxn>
                <a:cxn ang="0">
                  <a:pos x="150" y="690"/>
                </a:cxn>
                <a:cxn ang="0">
                  <a:pos x="124" y="685"/>
                </a:cxn>
                <a:cxn ang="0">
                  <a:pos x="107" y="724"/>
                </a:cxn>
                <a:cxn ang="0">
                  <a:pos x="61" y="682"/>
                </a:cxn>
                <a:cxn ang="0">
                  <a:pos x="61" y="607"/>
                </a:cxn>
                <a:cxn ang="0">
                  <a:pos x="20" y="436"/>
                </a:cxn>
                <a:cxn ang="0">
                  <a:pos x="22" y="306"/>
                </a:cxn>
                <a:cxn ang="0">
                  <a:pos x="65" y="140"/>
                </a:cxn>
                <a:cxn ang="0">
                  <a:pos x="94" y="24"/>
                </a:cxn>
                <a:cxn ang="0">
                  <a:pos x="326" y="65"/>
                </a:cxn>
                <a:cxn ang="0">
                  <a:pos x="500" y="506"/>
                </a:cxn>
                <a:cxn ang="0">
                  <a:pos x="473" y="612"/>
                </a:cxn>
                <a:cxn ang="0">
                  <a:pos x="551" y="741"/>
                </a:cxn>
                <a:cxn ang="0">
                  <a:pos x="903" y="1269"/>
                </a:cxn>
                <a:cxn ang="0">
                  <a:pos x="1002" y="1445"/>
                </a:cxn>
                <a:cxn ang="0">
                  <a:pos x="1019" y="1476"/>
                </a:cxn>
                <a:cxn ang="0">
                  <a:pos x="1023" y="1517"/>
                </a:cxn>
                <a:cxn ang="0">
                  <a:pos x="1036" y="1530"/>
                </a:cxn>
                <a:cxn ang="0">
                  <a:pos x="1046" y="1556"/>
                </a:cxn>
                <a:cxn ang="0">
                  <a:pos x="1004" y="1580"/>
                </a:cxn>
                <a:cxn ang="0">
                  <a:pos x="985" y="1612"/>
                </a:cxn>
                <a:cxn ang="0">
                  <a:pos x="983" y="1638"/>
                </a:cxn>
                <a:cxn ang="0">
                  <a:pos x="973" y="1662"/>
                </a:cxn>
                <a:cxn ang="0">
                  <a:pos x="953" y="1681"/>
                </a:cxn>
                <a:cxn ang="0">
                  <a:pos x="942" y="1710"/>
                </a:cxn>
                <a:cxn ang="0">
                  <a:pos x="939" y="1742"/>
                </a:cxn>
                <a:cxn ang="0">
                  <a:pos x="958" y="1747"/>
                </a:cxn>
                <a:cxn ang="0">
                  <a:pos x="947" y="1787"/>
                </a:cxn>
                <a:cxn ang="0">
                  <a:pos x="942" y="1792"/>
                </a:cxn>
                <a:cxn ang="0">
                  <a:pos x="925" y="1790"/>
                </a:cxn>
                <a:cxn ang="0">
                  <a:pos x="585" y="1722"/>
                </a:cxn>
                <a:cxn ang="0">
                  <a:pos x="579" y="1698"/>
                </a:cxn>
                <a:cxn ang="0">
                  <a:pos x="503" y="1527"/>
                </a:cxn>
                <a:cxn ang="0">
                  <a:pos x="468" y="1508"/>
                </a:cxn>
                <a:cxn ang="0">
                  <a:pos x="372" y="1428"/>
                </a:cxn>
                <a:cxn ang="0">
                  <a:pos x="280" y="1351"/>
                </a:cxn>
                <a:cxn ang="0">
                  <a:pos x="213" y="1291"/>
                </a:cxn>
                <a:cxn ang="0">
                  <a:pos x="227" y="1232"/>
                </a:cxn>
                <a:cxn ang="0">
                  <a:pos x="208" y="1165"/>
                </a:cxn>
                <a:cxn ang="0">
                  <a:pos x="155" y="1073"/>
                </a:cxn>
                <a:cxn ang="0">
                  <a:pos x="133" y="943"/>
                </a:cxn>
                <a:cxn ang="0">
                  <a:pos x="124" y="881"/>
                </a:cxn>
                <a:cxn ang="0">
                  <a:pos x="100" y="782"/>
                </a:cxn>
                <a:cxn ang="0">
                  <a:pos x="124" y="747"/>
                </a:cxn>
                <a:cxn ang="0">
                  <a:pos x="145" y="793"/>
                </a:cxn>
                <a:cxn ang="0">
                  <a:pos x="131" y="706"/>
                </a:cxn>
                <a:cxn ang="0">
                  <a:pos x="235" y="714"/>
                </a:cxn>
                <a:cxn ang="0">
                  <a:pos x="225" y="711"/>
                </a:cxn>
                <a:cxn ang="0">
                  <a:pos x="328" y="1435"/>
                </a:cxn>
                <a:cxn ang="0">
                  <a:pos x="280" y="1424"/>
                </a:cxn>
                <a:cxn ang="0">
                  <a:pos x="258" y="1416"/>
                </a:cxn>
                <a:cxn ang="0">
                  <a:pos x="456" y="1573"/>
                </a:cxn>
                <a:cxn ang="0">
                  <a:pos x="430" y="1563"/>
                </a:cxn>
                <a:cxn ang="0">
                  <a:pos x="410" y="1628"/>
                </a:cxn>
              </a:cxnLst>
              <a:rect l="0" t="0" r="r" b="b"/>
              <a:pathLst>
                <a:path w="1050" h="1795">
                  <a:moveTo>
                    <a:pt x="228" y="699"/>
                  </a:moveTo>
                  <a:lnTo>
                    <a:pt x="210" y="712"/>
                  </a:lnTo>
                  <a:lnTo>
                    <a:pt x="194" y="707"/>
                  </a:lnTo>
                  <a:lnTo>
                    <a:pt x="188" y="694"/>
                  </a:lnTo>
                  <a:lnTo>
                    <a:pt x="153" y="695"/>
                  </a:lnTo>
                  <a:lnTo>
                    <a:pt x="153" y="680"/>
                  </a:lnTo>
                  <a:lnTo>
                    <a:pt x="150" y="671"/>
                  </a:lnTo>
                  <a:lnTo>
                    <a:pt x="147" y="671"/>
                  </a:lnTo>
                  <a:lnTo>
                    <a:pt x="152" y="680"/>
                  </a:lnTo>
                  <a:lnTo>
                    <a:pt x="150" y="690"/>
                  </a:lnTo>
                  <a:lnTo>
                    <a:pt x="138" y="675"/>
                  </a:lnTo>
                  <a:lnTo>
                    <a:pt x="131" y="682"/>
                  </a:lnTo>
                  <a:lnTo>
                    <a:pt x="124" y="680"/>
                  </a:lnTo>
                  <a:lnTo>
                    <a:pt x="121" y="671"/>
                  </a:lnTo>
                  <a:lnTo>
                    <a:pt x="124" y="685"/>
                  </a:lnTo>
                  <a:lnTo>
                    <a:pt x="117" y="694"/>
                  </a:lnTo>
                  <a:lnTo>
                    <a:pt x="124" y="702"/>
                  </a:lnTo>
                  <a:lnTo>
                    <a:pt x="116" y="709"/>
                  </a:lnTo>
                  <a:lnTo>
                    <a:pt x="114" y="724"/>
                  </a:lnTo>
                  <a:lnTo>
                    <a:pt x="107" y="724"/>
                  </a:lnTo>
                  <a:lnTo>
                    <a:pt x="92" y="706"/>
                  </a:lnTo>
                  <a:lnTo>
                    <a:pt x="88" y="707"/>
                  </a:lnTo>
                  <a:lnTo>
                    <a:pt x="78" y="685"/>
                  </a:lnTo>
                  <a:lnTo>
                    <a:pt x="66" y="677"/>
                  </a:lnTo>
                  <a:lnTo>
                    <a:pt x="61" y="682"/>
                  </a:lnTo>
                  <a:lnTo>
                    <a:pt x="54" y="680"/>
                  </a:lnTo>
                  <a:lnTo>
                    <a:pt x="70" y="658"/>
                  </a:lnTo>
                  <a:lnTo>
                    <a:pt x="70" y="632"/>
                  </a:lnTo>
                  <a:lnTo>
                    <a:pt x="63" y="630"/>
                  </a:lnTo>
                  <a:lnTo>
                    <a:pt x="61" y="607"/>
                  </a:lnTo>
                  <a:lnTo>
                    <a:pt x="44" y="581"/>
                  </a:lnTo>
                  <a:lnTo>
                    <a:pt x="27" y="540"/>
                  </a:lnTo>
                  <a:lnTo>
                    <a:pt x="10" y="506"/>
                  </a:lnTo>
                  <a:lnTo>
                    <a:pt x="20" y="489"/>
                  </a:lnTo>
                  <a:lnTo>
                    <a:pt x="20" y="436"/>
                  </a:lnTo>
                  <a:lnTo>
                    <a:pt x="36" y="405"/>
                  </a:lnTo>
                  <a:lnTo>
                    <a:pt x="39" y="383"/>
                  </a:lnTo>
                  <a:lnTo>
                    <a:pt x="39" y="357"/>
                  </a:lnTo>
                  <a:lnTo>
                    <a:pt x="27" y="325"/>
                  </a:lnTo>
                  <a:lnTo>
                    <a:pt x="22" y="306"/>
                  </a:lnTo>
                  <a:lnTo>
                    <a:pt x="0" y="272"/>
                  </a:lnTo>
                  <a:lnTo>
                    <a:pt x="5" y="260"/>
                  </a:lnTo>
                  <a:lnTo>
                    <a:pt x="3" y="241"/>
                  </a:lnTo>
                  <a:lnTo>
                    <a:pt x="63" y="166"/>
                  </a:lnTo>
                  <a:lnTo>
                    <a:pt x="65" y="140"/>
                  </a:lnTo>
                  <a:lnTo>
                    <a:pt x="83" y="113"/>
                  </a:lnTo>
                  <a:lnTo>
                    <a:pt x="92" y="91"/>
                  </a:lnTo>
                  <a:lnTo>
                    <a:pt x="95" y="45"/>
                  </a:lnTo>
                  <a:lnTo>
                    <a:pt x="85" y="34"/>
                  </a:lnTo>
                  <a:lnTo>
                    <a:pt x="94" y="24"/>
                  </a:lnTo>
                  <a:lnTo>
                    <a:pt x="100" y="0"/>
                  </a:lnTo>
                  <a:lnTo>
                    <a:pt x="145" y="14"/>
                  </a:lnTo>
                  <a:lnTo>
                    <a:pt x="181" y="24"/>
                  </a:lnTo>
                  <a:lnTo>
                    <a:pt x="217" y="34"/>
                  </a:lnTo>
                  <a:lnTo>
                    <a:pt x="326" y="65"/>
                  </a:lnTo>
                  <a:lnTo>
                    <a:pt x="425" y="94"/>
                  </a:lnTo>
                  <a:lnTo>
                    <a:pt x="491" y="113"/>
                  </a:lnTo>
                  <a:lnTo>
                    <a:pt x="594" y="140"/>
                  </a:lnTo>
                  <a:lnTo>
                    <a:pt x="561" y="270"/>
                  </a:lnTo>
                  <a:lnTo>
                    <a:pt x="500" y="506"/>
                  </a:lnTo>
                  <a:lnTo>
                    <a:pt x="488" y="550"/>
                  </a:lnTo>
                  <a:lnTo>
                    <a:pt x="483" y="571"/>
                  </a:lnTo>
                  <a:lnTo>
                    <a:pt x="478" y="596"/>
                  </a:lnTo>
                  <a:lnTo>
                    <a:pt x="474" y="605"/>
                  </a:lnTo>
                  <a:lnTo>
                    <a:pt x="473" y="612"/>
                  </a:lnTo>
                  <a:lnTo>
                    <a:pt x="471" y="622"/>
                  </a:lnTo>
                  <a:lnTo>
                    <a:pt x="480" y="637"/>
                  </a:lnTo>
                  <a:lnTo>
                    <a:pt x="510" y="682"/>
                  </a:lnTo>
                  <a:lnTo>
                    <a:pt x="534" y="719"/>
                  </a:lnTo>
                  <a:lnTo>
                    <a:pt x="551" y="741"/>
                  </a:lnTo>
                  <a:lnTo>
                    <a:pt x="621" y="849"/>
                  </a:lnTo>
                  <a:lnTo>
                    <a:pt x="678" y="936"/>
                  </a:lnTo>
                  <a:lnTo>
                    <a:pt x="746" y="1037"/>
                  </a:lnTo>
                  <a:lnTo>
                    <a:pt x="876" y="1228"/>
                  </a:lnTo>
                  <a:lnTo>
                    <a:pt x="903" y="1269"/>
                  </a:lnTo>
                  <a:lnTo>
                    <a:pt x="1007" y="1424"/>
                  </a:lnTo>
                  <a:lnTo>
                    <a:pt x="1005" y="1424"/>
                  </a:lnTo>
                  <a:lnTo>
                    <a:pt x="1005" y="1433"/>
                  </a:lnTo>
                  <a:lnTo>
                    <a:pt x="1004" y="1438"/>
                  </a:lnTo>
                  <a:lnTo>
                    <a:pt x="1002" y="1445"/>
                  </a:lnTo>
                  <a:lnTo>
                    <a:pt x="1009" y="1454"/>
                  </a:lnTo>
                  <a:lnTo>
                    <a:pt x="1011" y="1465"/>
                  </a:lnTo>
                  <a:lnTo>
                    <a:pt x="1012" y="1467"/>
                  </a:lnTo>
                  <a:lnTo>
                    <a:pt x="1016" y="1469"/>
                  </a:lnTo>
                  <a:lnTo>
                    <a:pt x="1019" y="1476"/>
                  </a:lnTo>
                  <a:lnTo>
                    <a:pt x="1021" y="1493"/>
                  </a:lnTo>
                  <a:lnTo>
                    <a:pt x="1019" y="1495"/>
                  </a:lnTo>
                  <a:lnTo>
                    <a:pt x="1023" y="1498"/>
                  </a:lnTo>
                  <a:lnTo>
                    <a:pt x="1024" y="1506"/>
                  </a:lnTo>
                  <a:lnTo>
                    <a:pt x="1023" y="1517"/>
                  </a:lnTo>
                  <a:lnTo>
                    <a:pt x="1023" y="1518"/>
                  </a:lnTo>
                  <a:lnTo>
                    <a:pt x="1028" y="1520"/>
                  </a:lnTo>
                  <a:lnTo>
                    <a:pt x="1031" y="1525"/>
                  </a:lnTo>
                  <a:lnTo>
                    <a:pt x="1033" y="1529"/>
                  </a:lnTo>
                  <a:lnTo>
                    <a:pt x="1036" y="1530"/>
                  </a:lnTo>
                  <a:lnTo>
                    <a:pt x="1045" y="1539"/>
                  </a:lnTo>
                  <a:lnTo>
                    <a:pt x="1048" y="1544"/>
                  </a:lnTo>
                  <a:lnTo>
                    <a:pt x="1050" y="1549"/>
                  </a:lnTo>
                  <a:lnTo>
                    <a:pt x="1050" y="1556"/>
                  </a:lnTo>
                  <a:lnTo>
                    <a:pt x="1046" y="1556"/>
                  </a:lnTo>
                  <a:lnTo>
                    <a:pt x="1033" y="1566"/>
                  </a:lnTo>
                  <a:lnTo>
                    <a:pt x="1026" y="1568"/>
                  </a:lnTo>
                  <a:lnTo>
                    <a:pt x="1019" y="1571"/>
                  </a:lnTo>
                  <a:lnTo>
                    <a:pt x="1007" y="1576"/>
                  </a:lnTo>
                  <a:lnTo>
                    <a:pt x="1004" y="1580"/>
                  </a:lnTo>
                  <a:lnTo>
                    <a:pt x="1002" y="1587"/>
                  </a:lnTo>
                  <a:lnTo>
                    <a:pt x="988" y="1595"/>
                  </a:lnTo>
                  <a:lnTo>
                    <a:pt x="987" y="1597"/>
                  </a:lnTo>
                  <a:lnTo>
                    <a:pt x="988" y="1602"/>
                  </a:lnTo>
                  <a:lnTo>
                    <a:pt x="985" y="1612"/>
                  </a:lnTo>
                  <a:lnTo>
                    <a:pt x="985" y="1616"/>
                  </a:lnTo>
                  <a:lnTo>
                    <a:pt x="983" y="1617"/>
                  </a:lnTo>
                  <a:lnTo>
                    <a:pt x="983" y="1628"/>
                  </a:lnTo>
                  <a:lnTo>
                    <a:pt x="982" y="1631"/>
                  </a:lnTo>
                  <a:lnTo>
                    <a:pt x="983" y="1638"/>
                  </a:lnTo>
                  <a:lnTo>
                    <a:pt x="976" y="1641"/>
                  </a:lnTo>
                  <a:lnTo>
                    <a:pt x="976" y="1645"/>
                  </a:lnTo>
                  <a:lnTo>
                    <a:pt x="976" y="1652"/>
                  </a:lnTo>
                  <a:lnTo>
                    <a:pt x="973" y="1657"/>
                  </a:lnTo>
                  <a:lnTo>
                    <a:pt x="973" y="1662"/>
                  </a:lnTo>
                  <a:lnTo>
                    <a:pt x="965" y="1669"/>
                  </a:lnTo>
                  <a:lnTo>
                    <a:pt x="961" y="1672"/>
                  </a:lnTo>
                  <a:lnTo>
                    <a:pt x="958" y="1674"/>
                  </a:lnTo>
                  <a:lnTo>
                    <a:pt x="956" y="1677"/>
                  </a:lnTo>
                  <a:lnTo>
                    <a:pt x="953" y="1681"/>
                  </a:lnTo>
                  <a:lnTo>
                    <a:pt x="942" y="1681"/>
                  </a:lnTo>
                  <a:lnTo>
                    <a:pt x="944" y="1691"/>
                  </a:lnTo>
                  <a:lnTo>
                    <a:pt x="937" y="1698"/>
                  </a:lnTo>
                  <a:lnTo>
                    <a:pt x="944" y="1705"/>
                  </a:lnTo>
                  <a:lnTo>
                    <a:pt x="942" y="1710"/>
                  </a:lnTo>
                  <a:lnTo>
                    <a:pt x="942" y="1711"/>
                  </a:lnTo>
                  <a:lnTo>
                    <a:pt x="941" y="1722"/>
                  </a:lnTo>
                  <a:lnTo>
                    <a:pt x="935" y="1727"/>
                  </a:lnTo>
                  <a:lnTo>
                    <a:pt x="934" y="1732"/>
                  </a:lnTo>
                  <a:lnTo>
                    <a:pt x="939" y="1742"/>
                  </a:lnTo>
                  <a:lnTo>
                    <a:pt x="941" y="1742"/>
                  </a:lnTo>
                  <a:lnTo>
                    <a:pt x="942" y="1744"/>
                  </a:lnTo>
                  <a:lnTo>
                    <a:pt x="946" y="1746"/>
                  </a:lnTo>
                  <a:lnTo>
                    <a:pt x="953" y="1746"/>
                  </a:lnTo>
                  <a:lnTo>
                    <a:pt x="958" y="1747"/>
                  </a:lnTo>
                  <a:lnTo>
                    <a:pt x="963" y="1757"/>
                  </a:lnTo>
                  <a:lnTo>
                    <a:pt x="961" y="1764"/>
                  </a:lnTo>
                  <a:lnTo>
                    <a:pt x="959" y="1780"/>
                  </a:lnTo>
                  <a:lnTo>
                    <a:pt x="949" y="1783"/>
                  </a:lnTo>
                  <a:lnTo>
                    <a:pt x="947" y="1787"/>
                  </a:lnTo>
                  <a:lnTo>
                    <a:pt x="947" y="1790"/>
                  </a:lnTo>
                  <a:lnTo>
                    <a:pt x="946" y="1788"/>
                  </a:lnTo>
                  <a:lnTo>
                    <a:pt x="946" y="1790"/>
                  </a:lnTo>
                  <a:lnTo>
                    <a:pt x="944" y="1790"/>
                  </a:lnTo>
                  <a:lnTo>
                    <a:pt x="942" y="1792"/>
                  </a:lnTo>
                  <a:lnTo>
                    <a:pt x="942" y="1792"/>
                  </a:lnTo>
                  <a:lnTo>
                    <a:pt x="941" y="1793"/>
                  </a:lnTo>
                  <a:lnTo>
                    <a:pt x="937" y="1793"/>
                  </a:lnTo>
                  <a:lnTo>
                    <a:pt x="937" y="1795"/>
                  </a:lnTo>
                  <a:lnTo>
                    <a:pt x="925" y="1790"/>
                  </a:lnTo>
                  <a:lnTo>
                    <a:pt x="922" y="1790"/>
                  </a:lnTo>
                  <a:lnTo>
                    <a:pt x="920" y="1792"/>
                  </a:lnTo>
                  <a:lnTo>
                    <a:pt x="729" y="1769"/>
                  </a:lnTo>
                  <a:lnTo>
                    <a:pt x="589" y="1752"/>
                  </a:lnTo>
                  <a:lnTo>
                    <a:pt x="585" y="1722"/>
                  </a:lnTo>
                  <a:lnTo>
                    <a:pt x="592" y="1742"/>
                  </a:lnTo>
                  <a:lnTo>
                    <a:pt x="594" y="1730"/>
                  </a:lnTo>
                  <a:lnTo>
                    <a:pt x="587" y="1718"/>
                  </a:lnTo>
                  <a:lnTo>
                    <a:pt x="577" y="1727"/>
                  </a:lnTo>
                  <a:lnTo>
                    <a:pt x="579" y="1698"/>
                  </a:lnTo>
                  <a:lnTo>
                    <a:pt x="584" y="1693"/>
                  </a:lnTo>
                  <a:lnTo>
                    <a:pt x="582" y="1653"/>
                  </a:lnTo>
                  <a:lnTo>
                    <a:pt x="577" y="1631"/>
                  </a:lnTo>
                  <a:lnTo>
                    <a:pt x="556" y="1600"/>
                  </a:lnTo>
                  <a:lnTo>
                    <a:pt x="503" y="1527"/>
                  </a:lnTo>
                  <a:lnTo>
                    <a:pt x="485" y="1518"/>
                  </a:lnTo>
                  <a:lnTo>
                    <a:pt x="478" y="1529"/>
                  </a:lnTo>
                  <a:lnTo>
                    <a:pt x="462" y="1518"/>
                  </a:lnTo>
                  <a:lnTo>
                    <a:pt x="461" y="1513"/>
                  </a:lnTo>
                  <a:lnTo>
                    <a:pt x="468" y="1508"/>
                  </a:lnTo>
                  <a:lnTo>
                    <a:pt x="468" y="1496"/>
                  </a:lnTo>
                  <a:lnTo>
                    <a:pt x="456" y="1467"/>
                  </a:lnTo>
                  <a:lnTo>
                    <a:pt x="423" y="1462"/>
                  </a:lnTo>
                  <a:lnTo>
                    <a:pt x="404" y="1454"/>
                  </a:lnTo>
                  <a:lnTo>
                    <a:pt x="372" y="1428"/>
                  </a:lnTo>
                  <a:lnTo>
                    <a:pt x="369" y="1411"/>
                  </a:lnTo>
                  <a:lnTo>
                    <a:pt x="346" y="1382"/>
                  </a:lnTo>
                  <a:lnTo>
                    <a:pt x="331" y="1372"/>
                  </a:lnTo>
                  <a:lnTo>
                    <a:pt x="297" y="1365"/>
                  </a:lnTo>
                  <a:lnTo>
                    <a:pt x="280" y="1351"/>
                  </a:lnTo>
                  <a:lnTo>
                    <a:pt x="264" y="1344"/>
                  </a:lnTo>
                  <a:lnTo>
                    <a:pt x="222" y="1337"/>
                  </a:lnTo>
                  <a:lnTo>
                    <a:pt x="218" y="1324"/>
                  </a:lnTo>
                  <a:lnTo>
                    <a:pt x="203" y="1312"/>
                  </a:lnTo>
                  <a:lnTo>
                    <a:pt x="213" y="1291"/>
                  </a:lnTo>
                  <a:lnTo>
                    <a:pt x="211" y="1281"/>
                  </a:lnTo>
                  <a:lnTo>
                    <a:pt x="218" y="1267"/>
                  </a:lnTo>
                  <a:lnTo>
                    <a:pt x="213" y="1257"/>
                  </a:lnTo>
                  <a:lnTo>
                    <a:pt x="218" y="1247"/>
                  </a:lnTo>
                  <a:lnTo>
                    <a:pt x="227" y="1232"/>
                  </a:lnTo>
                  <a:lnTo>
                    <a:pt x="227" y="1220"/>
                  </a:lnTo>
                  <a:lnTo>
                    <a:pt x="201" y="1201"/>
                  </a:lnTo>
                  <a:lnTo>
                    <a:pt x="201" y="1192"/>
                  </a:lnTo>
                  <a:lnTo>
                    <a:pt x="210" y="1177"/>
                  </a:lnTo>
                  <a:lnTo>
                    <a:pt x="208" y="1165"/>
                  </a:lnTo>
                  <a:lnTo>
                    <a:pt x="194" y="1156"/>
                  </a:lnTo>
                  <a:lnTo>
                    <a:pt x="182" y="1124"/>
                  </a:lnTo>
                  <a:lnTo>
                    <a:pt x="169" y="1114"/>
                  </a:lnTo>
                  <a:lnTo>
                    <a:pt x="167" y="1090"/>
                  </a:lnTo>
                  <a:lnTo>
                    <a:pt x="155" y="1073"/>
                  </a:lnTo>
                  <a:lnTo>
                    <a:pt x="138" y="1016"/>
                  </a:lnTo>
                  <a:lnTo>
                    <a:pt x="117" y="989"/>
                  </a:lnTo>
                  <a:lnTo>
                    <a:pt x="121" y="943"/>
                  </a:lnTo>
                  <a:lnTo>
                    <a:pt x="129" y="936"/>
                  </a:lnTo>
                  <a:lnTo>
                    <a:pt x="133" y="943"/>
                  </a:lnTo>
                  <a:lnTo>
                    <a:pt x="143" y="938"/>
                  </a:lnTo>
                  <a:lnTo>
                    <a:pt x="157" y="912"/>
                  </a:lnTo>
                  <a:lnTo>
                    <a:pt x="153" y="905"/>
                  </a:lnTo>
                  <a:lnTo>
                    <a:pt x="148" y="885"/>
                  </a:lnTo>
                  <a:lnTo>
                    <a:pt x="124" y="881"/>
                  </a:lnTo>
                  <a:lnTo>
                    <a:pt x="112" y="868"/>
                  </a:lnTo>
                  <a:lnTo>
                    <a:pt x="106" y="847"/>
                  </a:lnTo>
                  <a:lnTo>
                    <a:pt x="94" y="822"/>
                  </a:lnTo>
                  <a:lnTo>
                    <a:pt x="102" y="805"/>
                  </a:lnTo>
                  <a:lnTo>
                    <a:pt x="100" y="782"/>
                  </a:lnTo>
                  <a:lnTo>
                    <a:pt x="95" y="774"/>
                  </a:lnTo>
                  <a:lnTo>
                    <a:pt x="104" y="745"/>
                  </a:lnTo>
                  <a:lnTo>
                    <a:pt x="107" y="731"/>
                  </a:lnTo>
                  <a:lnTo>
                    <a:pt x="121" y="731"/>
                  </a:lnTo>
                  <a:lnTo>
                    <a:pt x="124" y="747"/>
                  </a:lnTo>
                  <a:lnTo>
                    <a:pt x="121" y="750"/>
                  </a:lnTo>
                  <a:lnTo>
                    <a:pt x="117" y="765"/>
                  </a:lnTo>
                  <a:lnTo>
                    <a:pt x="143" y="800"/>
                  </a:lnTo>
                  <a:lnTo>
                    <a:pt x="158" y="801"/>
                  </a:lnTo>
                  <a:lnTo>
                    <a:pt x="145" y="793"/>
                  </a:lnTo>
                  <a:lnTo>
                    <a:pt x="143" y="750"/>
                  </a:lnTo>
                  <a:lnTo>
                    <a:pt x="131" y="740"/>
                  </a:lnTo>
                  <a:lnTo>
                    <a:pt x="136" y="721"/>
                  </a:lnTo>
                  <a:lnTo>
                    <a:pt x="129" y="716"/>
                  </a:lnTo>
                  <a:lnTo>
                    <a:pt x="131" y="706"/>
                  </a:lnTo>
                  <a:lnTo>
                    <a:pt x="143" y="702"/>
                  </a:lnTo>
                  <a:lnTo>
                    <a:pt x="182" y="706"/>
                  </a:lnTo>
                  <a:lnTo>
                    <a:pt x="218" y="721"/>
                  </a:lnTo>
                  <a:lnTo>
                    <a:pt x="225" y="712"/>
                  </a:lnTo>
                  <a:lnTo>
                    <a:pt x="235" y="714"/>
                  </a:lnTo>
                  <a:lnTo>
                    <a:pt x="235" y="719"/>
                  </a:lnTo>
                  <a:lnTo>
                    <a:pt x="239" y="721"/>
                  </a:lnTo>
                  <a:lnTo>
                    <a:pt x="237" y="711"/>
                  </a:lnTo>
                  <a:lnTo>
                    <a:pt x="240" y="709"/>
                  </a:lnTo>
                  <a:lnTo>
                    <a:pt x="225" y="711"/>
                  </a:lnTo>
                  <a:lnTo>
                    <a:pt x="228" y="699"/>
                  </a:lnTo>
                  <a:moveTo>
                    <a:pt x="283" y="1418"/>
                  </a:moveTo>
                  <a:lnTo>
                    <a:pt x="307" y="1433"/>
                  </a:lnTo>
                  <a:lnTo>
                    <a:pt x="321" y="1430"/>
                  </a:lnTo>
                  <a:lnTo>
                    <a:pt x="328" y="1435"/>
                  </a:lnTo>
                  <a:lnTo>
                    <a:pt x="324" y="1440"/>
                  </a:lnTo>
                  <a:lnTo>
                    <a:pt x="299" y="1440"/>
                  </a:lnTo>
                  <a:lnTo>
                    <a:pt x="281" y="1435"/>
                  </a:lnTo>
                  <a:lnTo>
                    <a:pt x="278" y="1428"/>
                  </a:lnTo>
                  <a:lnTo>
                    <a:pt x="280" y="1424"/>
                  </a:lnTo>
                  <a:lnTo>
                    <a:pt x="275" y="1418"/>
                  </a:lnTo>
                  <a:lnTo>
                    <a:pt x="283" y="1418"/>
                  </a:lnTo>
                  <a:moveTo>
                    <a:pt x="237" y="1431"/>
                  </a:moveTo>
                  <a:lnTo>
                    <a:pt x="232" y="1414"/>
                  </a:lnTo>
                  <a:lnTo>
                    <a:pt x="258" y="1416"/>
                  </a:lnTo>
                  <a:lnTo>
                    <a:pt x="264" y="1435"/>
                  </a:lnTo>
                  <a:lnTo>
                    <a:pt x="244" y="1438"/>
                  </a:lnTo>
                  <a:lnTo>
                    <a:pt x="237" y="1431"/>
                  </a:lnTo>
                  <a:moveTo>
                    <a:pt x="428" y="1554"/>
                  </a:moveTo>
                  <a:lnTo>
                    <a:pt x="456" y="1573"/>
                  </a:lnTo>
                  <a:lnTo>
                    <a:pt x="462" y="1588"/>
                  </a:lnTo>
                  <a:lnTo>
                    <a:pt x="459" y="1592"/>
                  </a:lnTo>
                  <a:lnTo>
                    <a:pt x="440" y="1585"/>
                  </a:lnTo>
                  <a:lnTo>
                    <a:pt x="440" y="1568"/>
                  </a:lnTo>
                  <a:lnTo>
                    <a:pt x="430" y="1563"/>
                  </a:lnTo>
                  <a:lnTo>
                    <a:pt x="428" y="1554"/>
                  </a:lnTo>
                  <a:moveTo>
                    <a:pt x="435" y="1669"/>
                  </a:moveTo>
                  <a:lnTo>
                    <a:pt x="425" y="1669"/>
                  </a:lnTo>
                  <a:lnTo>
                    <a:pt x="416" y="1652"/>
                  </a:lnTo>
                  <a:lnTo>
                    <a:pt x="410" y="1628"/>
                  </a:lnTo>
                  <a:lnTo>
                    <a:pt x="413" y="1628"/>
                  </a:lnTo>
                  <a:lnTo>
                    <a:pt x="415" y="1636"/>
                  </a:lnTo>
                  <a:lnTo>
                    <a:pt x="435" y="1669"/>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6936" name="Freeform 2168"/>
            <p:cNvSpPr>
              <a:spLocks noEditPoints="1"/>
            </p:cNvSpPr>
            <p:nvPr/>
          </p:nvSpPr>
          <p:spPr bwMode="auto">
            <a:xfrm>
              <a:off x="2023" y="2547"/>
              <a:ext cx="674" cy="742"/>
            </a:xfrm>
            <a:custGeom>
              <a:avLst/>
              <a:gdLst/>
              <a:ahLst/>
              <a:cxnLst>
                <a:cxn ang="0">
                  <a:pos x="1108" y="1624"/>
                </a:cxn>
                <a:cxn ang="0">
                  <a:pos x="1128" y="1561"/>
                </a:cxn>
                <a:cxn ang="0">
                  <a:pos x="1193" y="1474"/>
                </a:cxn>
                <a:cxn ang="0">
                  <a:pos x="1506" y="1266"/>
                </a:cxn>
                <a:cxn ang="0">
                  <a:pos x="778" y="366"/>
                </a:cxn>
                <a:cxn ang="0">
                  <a:pos x="848" y="379"/>
                </a:cxn>
                <a:cxn ang="0">
                  <a:pos x="913" y="431"/>
                </a:cxn>
                <a:cxn ang="0">
                  <a:pos x="983" y="446"/>
                </a:cxn>
                <a:cxn ang="0">
                  <a:pos x="1045" y="468"/>
                </a:cxn>
                <a:cxn ang="0">
                  <a:pos x="1084" y="465"/>
                </a:cxn>
                <a:cxn ang="0">
                  <a:pos x="1134" y="482"/>
                </a:cxn>
                <a:cxn ang="0">
                  <a:pos x="1166" y="511"/>
                </a:cxn>
                <a:cxn ang="0">
                  <a:pos x="1193" y="473"/>
                </a:cxn>
                <a:cxn ang="0">
                  <a:pos x="1234" y="492"/>
                </a:cxn>
                <a:cxn ang="0">
                  <a:pos x="1296" y="504"/>
                </a:cxn>
                <a:cxn ang="0">
                  <a:pos x="1320" y="487"/>
                </a:cxn>
                <a:cxn ang="0">
                  <a:pos x="1374" y="477"/>
                </a:cxn>
                <a:cxn ang="0">
                  <a:pos x="1419" y="484"/>
                </a:cxn>
                <a:cxn ang="0">
                  <a:pos x="1449" y="484"/>
                </a:cxn>
                <a:cxn ang="0">
                  <a:pos x="1479" y="502"/>
                </a:cxn>
                <a:cxn ang="0">
                  <a:pos x="1509" y="516"/>
                </a:cxn>
                <a:cxn ang="0">
                  <a:pos x="1526" y="521"/>
                </a:cxn>
                <a:cxn ang="0">
                  <a:pos x="1542" y="533"/>
                </a:cxn>
                <a:cxn ang="0">
                  <a:pos x="1571" y="535"/>
                </a:cxn>
                <a:cxn ang="0">
                  <a:pos x="1603" y="740"/>
                </a:cxn>
                <a:cxn ang="0">
                  <a:pos x="1629" y="837"/>
                </a:cxn>
                <a:cxn ang="0">
                  <a:pos x="1637" y="878"/>
                </a:cxn>
                <a:cxn ang="0">
                  <a:pos x="1656" y="902"/>
                </a:cxn>
                <a:cxn ang="0">
                  <a:pos x="1671" y="936"/>
                </a:cxn>
                <a:cxn ang="0">
                  <a:pos x="1677" y="958"/>
                </a:cxn>
                <a:cxn ang="0">
                  <a:pos x="1682" y="982"/>
                </a:cxn>
                <a:cxn ang="0">
                  <a:pos x="1670" y="1020"/>
                </a:cxn>
                <a:cxn ang="0">
                  <a:pos x="1653" y="1054"/>
                </a:cxn>
                <a:cxn ang="0">
                  <a:pos x="1654" y="1095"/>
                </a:cxn>
                <a:cxn ang="0">
                  <a:pos x="1651" y="1146"/>
                </a:cxn>
                <a:cxn ang="0">
                  <a:pos x="1549" y="1225"/>
                </a:cxn>
                <a:cxn ang="0">
                  <a:pos x="1467" y="1225"/>
                </a:cxn>
                <a:cxn ang="0">
                  <a:pos x="1444" y="1302"/>
                </a:cxn>
                <a:cxn ang="0">
                  <a:pos x="1284" y="1390"/>
                </a:cxn>
                <a:cxn ang="0">
                  <a:pos x="1258" y="1368"/>
                </a:cxn>
                <a:cxn ang="0">
                  <a:pos x="1222" y="1370"/>
                </a:cxn>
                <a:cxn ang="0">
                  <a:pos x="1200" y="1409"/>
                </a:cxn>
                <a:cxn ang="0">
                  <a:pos x="1176" y="1459"/>
                </a:cxn>
                <a:cxn ang="0">
                  <a:pos x="1164" y="1488"/>
                </a:cxn>
                <a:cxn ang="0">
                  <a:pos x="1106" y="1529"/>
                </a:cxn>
                <a:cxn ang="0">
                  <a:pos x="1074" y="1609"/>
                </a:cxn>
                <a:cxn ang="0">
                  <a:pos x="1099" y="1764"/>
                </a:cxn>
                <a:cxn ang="0">
                  <a:pos x="1069" y="1834"/>
                </a:cxn>
                <a:cxn ang="0">
                  <a:pos x="934" y="1792"/>
                </a:cxn>
                <a:cxn ang="0">
                  <a:pos x="792" y="1617"/>
                </a:cxn>
                <a:cxn ang="0">
                  <a:pos x="700" y="1370"/>
                </a:cxn>
                <a:cxn ang="0">
                  <a:pos x="510" y="1168"/>
                </a:cxn>
                <a:cxn ang="0">
                  <a:pos x="370" y="1158"/>
                </a:cxn>
                <a:cxn ang="0">
                  <a:pos x="228" y="1281"/>
                </a:cxn>
                <a:cxn ang="0">
                  <a:pos x="51" y="1148"/>
                </a:cxn>
                <a:cxn ang="0">
                  <a:pos x="17" y="922"/>
                </a:cxn>
                <a:cxn ang="0">
                  <a:pos x="326" y="458"/>
                </a:cxn>
                <a:cxn ang="0">
                  <a:pos x="643" y="19"/>
                </a:cxn>
                <a:cxn ang="0">
                  <a:pos x="1465" y="1044"/>
                </a:cxn>
                <a:cxn ang="0">
                  <a:pos x="1516" y="975"/>
                </a:cxn>
              </a:cxnLst>
              <a:rect l="0" t="0" r="r" b="b"/>
              <a:pathLst>
                <a:path w="1685" h="1855">
                  <a:moveTo>
                    <a:pt x="1137" y="1816"/>
                  </a:moveTo>
                  <a:lnTo>
                    <a:pt x="1137" y="1817"/>
                  </a:lnTo>
                  <a:lnTo>
                    <a:pt x="1132" y="1787"/>
                  </a:lnTo>
                  <a:lnTo>
                    <a:pt x="1130" y="1769"/>
                  </a:lnTo>
                  <a:lnTo>
                    <a:pt x="1127" y="1757"/>
                  </a:lnTo>
                  <a:lnTo>
                    <a:pt x="1123" y="1747"/>
                  </a:lnTo>
                  <a:lnTo>
                    <a:pt x="1122" y="1737"/>
                  </a:lnTo>
                  <a:lnTo>
                    <a:pt x="1118" y="1727"/>
                  </a:lnTo>
                  <a:lnTo>
                    <a:pt x="1110" y="1710"/>
                  </a:lnTo>
                  <a:lnTo>
                    <a:pt x="1106" y="1689"/>
                  </a:lnTo>
                  <a:lnTo>
                    <a:pt x="1105" y="1672"/>
                  </a:lnTo>
                  <a:lnTo>
                    <a:pt x="1105" y="1641"/>
                  </a:lnTo>
                  <a:lnTo>
                    <a:pt x="1106" y="1626"/>
                  </a:lnTo>
                  <a:lnTo>
                    <a:pt x="1108" y="1624"/>
                  </a:lnTo>
                  <a:lnTo>
                    <a:pt x="1106" y="1643"/>
                  </a:lnTo>
                  <a:lnTo>
                    <a:pt x="1108" y="1669"/>
                  </a:lnTo>
                  <a:lnTo>
                    <a:pt x="1110" y="1693"/>
                  </a:lnTo>
                  <a:lnTo>
                    <a:pt x="1120" y="1727"/>
                  </a:lnTo>
                  <a:lnTo>
                    <a:pt x="1128" y="1759"/>
                  </a:lnTo>
                  <a:lnTo>
                    <a:pt x="1134" y="1785"/>
                  </a:lnTo>
                  <a:lnTo>
                    <a:pt x="1137" y="1816"/>
                  </a:lnTo>
                  <a:close/>
                  <a:moveTo>
                    <a:pt x="1159" y="1520"/>
                  </a:moveTo>
                  <a:lnTo>
                    <a:pt x="1134" y="1563"/>
                  </a:lnTo>
                  <a:lnTo>
                    <a:pt x="1111" y="1612"/>
                  </a:lnTo>
                  <a:lnTo>
                    <a:pt x="1108" y="1624"/>
                  </a:lnTo>
                  <a:lnTo>
                    <a:pt x="1108" y="1611"/>
                  </a:lnTo>
                  <a:lnTo>
                    <a:pt x="1115" y="1585"/>
                  </a:lnTo>
                  <a:lnTo>
                    <a:pt x="1128" y="1561"/>
                  </a:lnTo>
                  <a:lnTo>
                    <a:pt x="1128" y="1549"/>
                  </a:lnTo>
                  <a:lnTo>
                    <a:pt x="1135" y="1556"/>
                  </a:lnTo>
                  <a:lnTo>
                    <a:pt x="1140" y="1541"/>
                  </a:lnTo>
                  <a:lnTo>
                    <a:pt x="1156" y="1522"/>
                  </a:lnTo>
                  <a:lnTo>
                    <a:pt x="1151" y="1522"/>
                  </a:lnTo>
                  <a:lnTo>
                    <a:pt x="1159" y="1520"/>
                  </a:lnTo>
                  <a:close/>
                  <a:moveTo>
                    <a:pt x="1190" y="1483"/>
                  </a:moveTo>
                  <a:lnTo>
                    <a:pt x="1159" y="1518"/>
                  </a:lnTo>
                  <a:lnTo>
                    <a:pt x="1164" y="1505"/>
                  </a:lnTo>
                  <a:lnTo>
                    <a:pt x="1175" y="1493"/>
                  </a:lnTo>
                  <a:lnTo>
                    <a:pt x="1171" y="1491"/>
                  </a:lnTo>
                  <a:lnTo>
                    <a:pt x="1176" y="1483"/>
                  </a:lnTo>
                  <a:lnTo>
                    <a:pt x="1186" y="1469"/>
                  </a:lnTo>
                  <a:lnTo>
                    <a:pt x="1193" y="1474"/>
                  </a:lnTo>
                  <a:lnTo>
                    <a:pt x="1190" y="1483"/>
                  </a:lnTo>
                  <a:close/>
                  <a:moveTo>
                    <a:pt x="1260" y="1433"/>
                  </a:moveTo>
                  <a:lnTo>
                    <a:pt x="1193" y="1479"/>
                  </a:lnTo>
                  <a:lnTo>
                    <a:pt x="1198" y="1462"/>
                  </a:lnTo>
                  <a:lnTo>
                    <a:pt x="1207" y="1460"/>
                  </a:lnTo>
                  <a:lnTo>
                    <a:pt x="1239" y="1436"/>
                  </a:lnTo>
                  <a:lnTo>
                    <a:pt x="1250" y="1436"/>
                  </a:lnTo>
                  <a:lnTo>
                    <a:pt x="1257" y="1425"/>
                  </a:lnTo>
                  <a:lnTo>
                    <a:pt x="1260" y="1433"/>
                  </a:lnTo>
                  <a:close/>
                  <a:moveTo>
                    <a:pt x="1506" y="1266"/>
                  </a:moveTo>
                  <a:lnTo>
                    <a:pt x="1453" y="1305"/>
                  </a:lnTo>
                  <a:lnTo>
                    <a:pt x="1482" y="1276"/>
                  </a:lnTo>
                  <a:lnTo>
                    <a:pt x="1504" y="1262"/>
                  </a:lnTo>
                  <a:lnTo>
                    <a:pt x="1506" y="1266"/>
                  </a:lnTo>
                  <a:close/>
                  <a:moveTo>
                    <a:pt x="773" y="24"/>
                  </a:moveTo>
                  <a:lnTo>
                    <a:pt x="770" y="99"/>
                  </a:lnTo>
                  <a:lnTo>
                    <a:pt x="770" y="130"/>
                  </a:lnTo>
                  <a:lnTo>
                    <a:pt x="766" y="175"/>
                  </a:lnTo>
                  <a:lnTo>
                    <a:pt x="766" y="209"/>
                  </a:lnTo>
                  <a:lnTo>
                    <a:pt x="765" y="250"/>
                  </a:lnTo>
                  <a:lnTo>
                    <a:pt x="763" y="277"/>
                  </a:lnTo>
                  <a:lnTo>
                    <a:pt x="761" y="325"/>
                  </a:lnTo>
                  <a:lnTo>
                    <a:pt x="760" y="357"/>
                  </a:lnTo>
                  <a:lnTo>
                    <a:pt x="763" y="357"/>
                  </a:lnTo>
                  <a:lnTo>
                    <a:pt x="768" y="354"/>
                  </a:lnTo>
                  <a:lnTo>
                    <a:pt x="770" y="354"/>
                  </a:lnTo>
                  <a:lnTo>
                    <a:pt x="777" y="361"/>
                  </a:lnTo>
                  <a:lnTo>
                    <a:pt x="778" y="366"/>
                  </a:lnTo>
                  <a:lnTo>
                    <a:pt x="783" y="368"/>
                  </a:lnTo>
                  <a:lnTo>
                    <a:pt x="790" y="378"/>
                  </a:lnTo>
                  <a:lnTo>
                    <a:pt x="802" y="390"/>
                  </a:lnTo>
                  <a:lnTo>
                    <a:pt x="814" y="393"/>
                  </a:lnTo>
                  <a:lnTo>
                    <a:pt x="816" y="390"/>
                  </a:lnTo>
                  <a:lnTo>
                    <a:pt x="818" y="386"/>
                  </a:lnTo>
                  <a:lnTo>
                    <a:pt x="821" y="385"/>
                  </a:lnTo>
                  <a:lnTo>
                    <a:pt x="828" y="386"/>
                  </a:lnTo>
                  <a:lnTo>
                    <a:pt x="831" y="390"/>
                  </a:lnTo>
                  <a:lnTo>
                    <a:pt x="836" y="393"/>
                  </a:lnTo>
                  <a:lnTo>
                    <a:pt x="842" y="393"/>
                  </a:lnTo>
                  <a:lnTo>
                    <a:pt x="843" y="388"/>
                  </a:lnTo>
                  <a:lnTo>
                    <a:pt x="843" y="383"/>
                  </a:lnTo>
                  <a:lnTo>
                    <a:pt x="848" y="379"/>
                  </a:lnTo>
                  <a:lnTo>
                    <a:pt x="853" y="386"/>
                  </a:lnTo>
                  <a:lnTo>
                    <a:pt x="860" y="390"/>
                  </a:lnTo>
                  <a:lnTo>
                    <a:pt x="862" y="395"/>
                  </a:lnTo>
                  <a:lnTo>
                    <a:pt x="869" y="400"/>
                  </a:lnTo>
                  <a:lnTo>
                    <a:pt x="871" y="405"/>
                  </a:lnTo>
                  <a:lnTo>
                    <a:pt x="869" y="414"/>
                  </a:lnTo>
                  <a:lnTo>
                    <a:pt x="871" y="419"/>
                  </a:lnTo>
                  <a:lnTo>
                    <a:pt x="872" y="420"/>
                  </a:lnTo>
                  <a:lnTo>
                    <a:pt x="879" y="424"/>
                  </a:lnTo>
                  <a:lnTo>
                    <a:pt x="886" y="422"/>
                  </a:lnTo>
                  <a:lnTo>
                    <a:pt x="893" y="424"/>
                  </a:lnTo>
                  <a:lnTo>
                    <a:pt x="898" y="422"/>
                  </a:lnTo>
                  <a:lnTo>
                    <a:pt x="905" y="426"/>
                  </a:lnTo>
                  <a:lnTo>
                    <a:pt x="913" y="431"/>
                  </a:lnTo>
                  <a:lnTo>
                    <a:pt x="924" y="434"/>
                  </a:lnTo>
                  <a:lnTo>
                    <a:pt x="929" y="438"/>
                  </a:lnTo>
                  <a:lnTo>
                    <a:pt x="939" y="438"/>
                  </a:lnTo>
                  <a:lnTo>
                    <a:pt x="942" y="434"/>
                  </a:lnTo>
                  <a:lnTo>
                    <a:pt x="944" y="434"/>
                  </a:lnTo>
                  <a:lnTo>
                    <a:pt x="949" y="432"/>
                  </a:lnTo>
                  <a:lnTo>
                    <a:pt x="953" y="434"/>
                  </a:lnTo>
                  <a:lnTo>
                    <a:pt x="956" y="436"/>
                  </a:lnTo>
                  <a:lnTo>
                    <a:pt x="959" y="443"/>
                  </a:lnTo>
                  <a:lnTo>
                    <a:pt x="968" y="449"/>
                  </a:lnTo>
                  <a:lnTo>
                    <a:pt x="975" y="451"/>
                  </a:lnTo>
                  <a:lnTo>
                    <a:pt x="978" y="449"/>
                  </a:lnTo>
                  <a:lnTo>
                    <a:pt x="980" y="446"/>
                  </a:lnTo>
                  <a:lnTo>
                    <a:pt x="983" y="446"/>
                  </a:lnTo>
                  <a:lnTo>
                    <a:pt x="983" y="441"/>
                  </a:lnTo>
                  <a:lnTo>
                    <a:pt x="988" y="438"/>
                  </a:lnTo>
                  <a:lnTo>
                    <a:pt x="994" y="438"/>
                  </a:lnTo>
                  <a:lnTo>
                    <a:pt x="999" y="441"/>
                  </a:lnTo>
                  <a:lnTo>
                    <a:pt x="1014" y="443"/>
                  </a:lnTo>
                  <a:lnTo>
                    <a:pt x="1019" y="438"/>
                  </a:lnTo>
                  <a:lnTo>
                    <a:pt x="1023" y="436"/>
                  </a:lnTo>
                  <a:lnTo>
                    <a:pt x="1024" y="439"/>
                  </a:lnTo>
                  <a:lnTo>
                    <a:pt x="1023" y="449"/>
                  </a:lnTo>
                  <a:lnTo>
                    <a:pt x="1026" y="461"/>
                  </a:lnTo>
                  <a:lnTo>
                    <a:pt x="1029" y="463"/>
                  </a:lnTo>
                  <a:lnTo>
                    <a:pt x="1035" y="465"/>
                  </a:lnTo>
                  <a:lnTo>
                    <a:pt x="1040" y="461"/>
                  </a:lnTo>
                  <a:lnTo>
                    <a:pt x="1045" y="468"/>
                  </a:lnTo>
                  <a:lnTo>
                    <a:pt x="1045" y="470"/>
                  </a:lnTo>
                  <a:lnTo>
                    <a:pt x="1043" y="472"/>
                  </a:lnTo>
                  <a:lnTo>
                    <a:pt x="1045" y="473"/>
                  </a:lnTo>
                  <a:lnTo>
                    <a:pt x="1040" y="477"/>
                  </a:lnTo>
                  <a:lnTo>
                    <a:pt x="1040" y="478"/>
                  </a:lnTo>
                  <a:lnTo>
                    <a:pt x="1043" y="482"/>
                  </a:lnTo>
                  <a:lnTo>
                    <a:pt x="1050" y="484"/>
                  </a:lnTo>
                  <a:lnTo>
                    <a:pt x="1055" y="487"/>
                  </a:lnTo>
                  <a:lnTo>
                    <a:pt x="1058" y="487"/>
                  </a:lnTo>
                  <a:lnTo>
                    <a:pt x="1067" y="482"/>
                  </a:lnTo>
                  <a:lnTo>
                    <a:pt x="1072" y="475"/>
                  </a:lnTo>
                  <a:lnTo>
                    <a:pt x="1075" y="473"/>
                  </a:lnTo>
                  <a:lnTo>
                    <a:pt x="1079" y="468"/>
                  </a:lnTo>
                  <a:lnTo>
                    <a:pt x="1084" y="465"/>
                  </a:lnTo>
                  <a:lnTo>
                    <a:pt x="1094" y="468"/>
                  </a:lnTo>
                  <a:lnTo>
                    <a:pt x="1094" y="477"/>
                  </a:lnTo>
                  <a:lnTo>
                    <a:pt x="1098" y="480"/>
                  </a:lnTo>
                  <a:lnTo>
                    <a:pt x="1099" y="480"/>
                  </a:lnTo>
                  <a:lnTo>
                    <a:pt x="1105" y="478"/>
                  </a:lnTo>
                  <a:lnTo>
                    <a:pt x="1111" y="480"/>
                  </a:lnTo>
                  <a:lnTo>
                    <a:pt x="1113" y="480"/>
                  </a:lnTo>
                  <a:lnTo>
                    <a:pt x="1113" y="482"/>
                  </a:lnTo>
                  <a:lnTo>
                    <a:pt x="1115" y="492"/>
                  </a:lnTo>
                  <a:lnTo>
                    <a:pt x="1120" y="494"/>
                  </a:lnTo>
                  <a:lnTo>
                    <a:pt x="1127" y="492"/>
                  </a:lnTo>
                  <a:lnTo>
                    <a:pt x="1130" y="487"/>
                  </a:lnTo>
                  <a:lnTo>
                    <a:pt x="1134" y="487"/>
                  </a:lnTo>
                  <a:lnTo>
                    <a:pt x="1134" y="482"/>
                  </a:lnTo>
                  <a:lnTo>
                    <a:pt x="1140" y="485"/>
                  </a:lnTo>
                  <a:lnTo>
                    <a:pt x="1140" y="489"/>
                  </a:lnTo>
                  <a:lnTo>
                    <a:pt x="1142" y="485"/>
                  </a:lnTo>
                  <a:lnTo>
                    <a:pt x="1144" y="482"/>
                  </a:lnTo>
                  <a:lnTo>
                    <a:pt x="1149" y="480"/>
                  </a:lnTo>
                  <a:lnTo>
                    <a:pt x="1152" y="482"/>
                  </a:lnTo>
                  <a:lnTo>
                    <a:pt x="1156" y="487"/>
                  </a:lnTo>
                  <a:lnTo>
                    <a:pt x="1154" y="490"/>
                  </a:lnTo>
                  <a:lnTo>
                    <a:pt x="1151" y="492"/>
                  </a:lnTo>
                  <a:lnTo>
                    <a:pt x="1149" y="496"/>
                  </a:lnTo>
                  <a:lnTo>
                    <a:pt x="1151" y="508"/>
                  </a:lnTo>
                  <a:lnTo>
                    <a:pt x="1156" y="511"/>
                  </a:lnTo>
                  <a:lnTo>
                    <a:pt x="1161" y="511"/>
                  </a:lnTo>
                  <a:lnTo>
                    <a:pt x="1166" y="511"/>
                  </a:lnTo>
                  <a:lnTo>
                    <a:pt x="1166" y="509"/>
                  </a:lnTo>
                  <a:lnTo>
                    <a:pt x="1166" y="497"/>
                  </a:lnTo>
                  <a:lnTo>
                    <a:pt x="1171" y="496"/>
                  </a:lnTo>
                  <a:lnTo>
                    <a:pt x="1168" y="492"/>
                  </a:lnTo>
                  <a:lnTo>
                    <a:pt x="1166" y="490"/>
                  </a:lnTo>
                  <a:lnTo>
                    <a:pt x="1168" y="489"/>
                  </a:lnTo>
                  <a:lnTo>
                    <a:pt x="1175" y="492"/>
                  </a:lnTo>
                  <a:lnTo>
                    <a:pt x="1178" y="490"/>
                  </a:lnTo>
                  <a:lnTo>
                    <a:pt x="1180" y="485"/>
                  </a:lnTo>
                  <a:lnTo>
                    <a:pt x="1180" y="473"/>
                  </a:lnTo>
                  <a:lnTo>
                    <a:pt x="1183" y="475"/>
                  </a:lnTo>
                  <a:lnTo>
                    <a:pt x="1188" y="473"/>
                  </a:lnTo>
                  <a:lnTo>
                    <a:pt x="1188" y="472"/>
                  </a:lnTo>
                  <a:lnTo>
                    <a:pt x="1193" y="473"/>
                  </a:lnTo>
                  <a:lnTo>
                    <a:pt x="1195" y="478"/>
                  </a:lnTo>
                  <a:lnTo>
                    <a:pt x="1195" y="485"/>
                  </a:lnTo>
                  <a:lnTo>
                    <a:pt x="1198" y="489"/>
                  </a:lnTo>
                  <a:lnTo>
                    <a:pt x="1200" y="489"/>
                  </a:lnTo>
                  <a:lnTo>
                    <a:pt x="1205" y="487"/>
                  </a:lnTo>
                  <a:lnTo>
                    <a:pt x="1207" y="487"/>
                  </a:lnTo>
                  <a:lnTo>
                    <a:pt x="1214" y="494"/>
                  </a:lnTo>
                  <a:lnTo>
                    <a:pt x="1219" y="494"/>
                  </a:lnTo>
                  <a:lnTo>
                    <a:pt x="1222" y="490"/>
                  </a:lnTo>
                  <a:lnTo>
                    <a:pt x="1224" y="482"/>
                  </a:lnTo>
                  <a:lnTo>
                    <a:pt x="1226" y="480"/>
                  </a:lnTo>
                  <a:lnTo>
                    <a:pt x="1238" y="484"/>
                  </a:lnTo>
                  <a:lnTo>
                    <a:pt x="1233" y="489"/>
                  </a:lnTo>
                  <a:lnTo>
                    <a:pt x="1234" y="492"/>
                  </a:lnTo>
                  <a:lnTo>
                    <a:pt x="1239" y="496"/>
                  </a:lnTo>
                  <a:lnTo>
                    <a:pt x="1248" y="497"/>
                  </a:lnTo>
                  <a:lnTo>
                    <a:pt x="1248" y="501"/>
                  </a:lnTo>
                  <a:lnTo>
                    <a:pt x="1251" y="502"/>
                  </a:lnTo>
                  <a:lnTo>
                    <a:pt x="1260" y="501"/>
                  </a:lnTo>
                  <a:lnTo>
                    <a:pt x="1267" y="509"/>
                  </a:lnTo>
                  <a:lnTo>
                    <a:pt x="1270" y="516"/>
                  </a:lnTo>
                  <a:lnTo>
                    <a:pt x="1275" y="516"/>
                  </a:lnTo>
                  <a:lnTo>
                    <a:pt x="1277" y="514"/>
                  </a:lnTo>
                  <a:lnTo>
                    <a:pt x="1279" y="506"/>
                  </a:lnTo>
                  <a:lnTo>
                    <a:pt x="1280" y="504"/>
                  </a:lnTo>
                  <a:lnTo>
                    <a:pt x="1289" y="508"/>
                  </a:lnTo>
                  <a:lnTo>
                    <a:pt x="1292" y="508"/>
                  </a:lnTo>
                  <a:lnTo>
                    <a:pt x="1296" y="504"/>
                  </a:lnTo>
                  <a:lnTo>
                    <a:pt x="1297" y="501"/>
                  </a:lnTo>
                  <a:lnTo>
                    <a:pt x="1299" y="496"/>
                  </a:lnTo>
                  <a:lnTo>
                    <a:pt x="1297" y="496"/>
                  </a:lnTo>
                  <a:lnTo>
                    <a:pt x="1294" y="499"/>
                  </a:lnTo>
                  <a:lnTo>
                    <a:pt x="1294" y="497"/>
                  </a:lnTo>
                  <a:lnTo>
                    <a:pt x="1296" y="494"/>
                  </a:lnTo>
                  <a:lnTo>
                    <a:pt x="1299" y="494"/>
                  </a:lnTo>
                  <a:lnTo>
                    <a:pt x="1304" y="494"/>
                  </a:lnTo>
                  <a:lnTo>
                    <a:pt x="1306" y="492"/>
                  </a:lnTo>
                  <a:lnTo>
                    <a:pt x="1313" y="492"/>
                  </a:lnTo>
                  <a:lnTo>
                    <a:pt x="1316" y="490"/>
                  </a:lnTo>
                  <a:lnTo>
                    <a:pt x="1318" y="492"/>
                  </a:lnTo>
                  <a:lnTo>
                    <a:pt x="1320" y="490"/>
                  </a:lnTo>
                  <a:lnTo>
                    <a:pt x="1320" y="487"/>
                  </a:lnTo>
                  <a:lnTo>
                    <a:pt x="1323" y="490"/>
                  </a:lnTo>
                  <a:lnTo>
                    <a:pt x="1325" y="489"/>
                  </a:lnTo>
                  <a:lnTo>
                    <a:pt x="1328" y="484"/>
                  </a:lnTo>
                  <a:lnTo>
                    <a:pt x="1342" y="492"/>
                  </a:lnTo>
                  <a:lnTo>
                    <a:pt x="1344" y="492"/>
                  </a:lnTo>
                  <a:lnTo>
                    <a:pt x="1349" y="489"/>
                  </a:lnTo>
                  <a:lnTo>
                    <a:pt x="1352" y="490"/>
                  </a:lnTo>
                  <a:lnTo>
                    <a:pt x="1352" y="485"/>
                  </a:lnTo>
                  <a:lnTo>
                    <a:pt x="1354" y="484"/>
                  </a:lnTo>
                  <a:lnTo>
                    <a:pt x="1356" y="482"/>
                  </a:lnTo>
                  <a:lnTo>
                    <a:pt x="1362" y="484"/>
                  </a:lnTo>
                  <a:lnTo>
                    <a:pt x="1371" y="478"/>
                  </a:lnTo>
                  <a:lnTo>
                    <a:pt x="1374" y="478"/>
                  </a:lnTo>
                  <a:lnTo>
                    <a:pt x="1374" y="477"/>
                  </a:lnTo>
                  <a:lnTo>
                    <a:pt x="1374" y="475"/>
                  </a:lnTo>
                  <a:lnTo>
                    <a:pt x="1381" y="477"/>
                  </a:lnTo>
                  <a:lnTo>
                    <a:pt x="1383" y="482"/>
                  </a:lnTo>
                  <a:lnTo>
                    <a:pt x="1388" y="482"/>
                  </a:lnTo>
                  <a:lnTo>
                    <a:pt x="1386" y="482"/>
                  </a:lnTo>
                  <a:lnTo>
                    <a:pt x="1383" y="484"/>
                  </a:lnTo>
                  <a:lnTo>
                    <a:pt x="1385" y="485"/>
                  </a:lnTo>
                  <a:lnTo>
                    <a:pt x="1388" y="482"/>
                  </a:lnTo>
                  <a:lnTo>
                    <a:pt x="1390" y="485"/>
                  </a:lnTo>
                  <a:lnTo>
                    <a:pt x="1395" y="485"/>
                  </a:lnTo>
                  <a:lnTo>
                    <a:pt x="1397" y="489"/>
                  </a:lnTo>
                  <a:lnTo>
                    <a:pt x="1414" y="487"/>
                  </a:lnTo>
                  <a:lnTo>
                    <a:pt x="1414" y="482"/>
                  </a:lnTo>
                  <a:lnTo>
                    <a:pt x="1419" y="484"/>
                  </a:lnTo>
                  <a:lnTo>
                    <a:pt x="1420" y="484"/>
                  </a:lnTo>
                  <a:lnTo>
                    <a:pt x="1422" y="478"/>
                  </a:lnTo>
                  <a:lnTo>
                    <a:pt x="1424" y="482"/>
                  </a:lnTo>
                  <a:lnTo>
                    <a:pt x="1426" y="482"/>
                  </a:lnTo>
                  <a:lnTo>
                    <a:pt x="1426" y="475"/>
                  </a:lnTo>
                  <a:lnTo>
                    <a:pt x="1427" y="472"/>
                  </a:lnTo>
                  <a:lnTo>
                    <a:pt x="1439" y="475"/>
                  </a:lnTo>
                  <a:lnTo>
                    <a:pt x="1443" y="475"/>
                  </a:lnTo>
                  <a:lnTo>
                    <a:pt x="1443" y="478"/>
                  </a:lnTo>
                  <a:lnTo>
                    <a:pt x="1444" y="480"/>
                  </a:lnTo>
                  <a:lnTo>
                    <a:pt x="1448" y="478"/>
                  </a:lnTo>
                  <a:lnTo>
                    <a:pt x="1449" y="478"/>
                  </a:lnTo>
                  <a:lnTo>
                    <a:pt x="1448" y="482"/>
                  </a:lnTo>
                  <a:lnTo>
                    <a:pt x="1449" y="484"/>
                  </a:lnTo>
                  <a:lnTo>
                    <a:pt x="1451" y="478"/>
                  </a:lnTo>
                  <a:lnTo>
                    <a:pt x="1451" y="482"/>
                  </a:lnTo>
                  <a:lnTo>
                    <a:pt x="1455" y="484"/>
                  </a:lnTo>
                  <a:lnTo>
                    <a:pt x="1456" y="487"/>
                  </a:lnTo>
                  <a:lnTo>
                    <a:pt x="1460" y="487"/>
                  </a:lnTo>
                  <a:lnTo>
                    <a:pt x="1463" y="489"/>
                  </a:lnTo>
                  <a:lnTo>
                    <a:pt x="1465" y="487"/>
                  </a:lnTo>
                  <a:lnTo>
                    <a:pt x="1467" y="490"/>
                  </a:lnTo>
                  <a:lnTo>
                    <a:pt x="1470" y="492"/>
                  </a:lnTo>
                  <a:lnTo>
                    <a:pt x="1470" y="496"/>
                  </a:lnTo>
                  <a:lnTo>
                    <a:pt x="1472" y="496"/>
                  </a:lnTo>
                  <a:lnTo>
                    <a:pt x="1473" y="499"/>
                  </a:lnTo>
                  <a:lnTo>
                    <a:pt x="1473" y="501"/>
                  </a:lnTo>
                  <a:lnTo>
                    <a:pt x="1479" y="502"/>
                  </a:lnTo>
                  <a:lnTo>
                    <a:pt x="1482" y="508"/>
                  </a:lnTo>
                  <a:lnTo>
                    <a:pt x="1487" y="508"/>
                  </a:lnTo>
                  <a:lnTo>
                    <a:pt x="1489" y="509"/>
                  </a:lnTo>
                  <a:lnTo>
                    <a:pt x="1492" y="506"/>
                  </a:lnTo>
                  <a:lnTo>
                    <a:pt x="1494" y="506"/>
                  </a:lnTo>
                  <a:lnTo>
                    <a:pt x="1492" y="509"/>
                  </a:lnTo>
                  <a:lnTo>
                    <a:pt x="1497" y="509"/>
                  </a:lnTo>
                  <a:lnTo>
                    <a:pt x="1496" y="513"/>
                  </a:lnTo>
                  <a:lnTo>
                    <a:pt x="1497" y="513"/>
                  </a:lnTo>
                  <a:lnTo>
                    <a:pt x="1496" y="514"/>
                  </a:lnTo>
                  <a:lnTo>
                    <a:pt x="1497" y="516"/>
                  </a:lnTo>
                  <a:lnTo>
                    <a:pt x="1504" y="518"/>
                  </a:lnTo>
                  <a:lnTo>
                    <a:pt x="1508" y="516"/>
                  </a:lnTo>
                  <a:lnTo>
                    <a:pt x="1509" y="516"/>
                  </a:lnTo>
                  <a:lnTo>
                    <a:pt x="1511" y="519"/>
                  </a:lnTo>
                  <a:lnTo>
                    <a:pt x="1508" y="521"/>
                  </a:lnTo>
                  <a:lnTo>
                    <a:pt x="1509" y="521"/>
                  </a:lnTo>
                  <a:lnTo>
                    <a:pt x="1513" y="521"/>
                  </a:lnTo>
                  <a:lnTo>
                    <a:pt x="1513" y="518"/>
                  </a:lnTo>
                  <a:lnTo>
                    <a:pt x="1518" y="521"/>
                  </a:lnTo>
                  <a:lnTo>
                    <a:pt x="1519" y="519"/>
                  </a:lnTo>
                  <a:lnTo>
                    <a:pt x="1521" y="521"/>
                  </a:lnTo>
                  <a:lnTo>
                    <a:pt x="1523" y="519"/>
                  </a:lnTo>
                  <a:lnTo>
                    <a:pt x="1523" y="521"/>
                  </a:lnTo>
                  <a:lnTo>
                    <a:pt x="1519" y="521"/>
                  </a:lnTo>
                  <a:lnTo>
                    <a:pt x="1519" y="523"/>
                  </a:lnTo>
                  <a:lnTo>
                    <a:pt x="1521" y="523"/>
                  </a:lnTo>
                  <a:lnTo>
                    <a:pt x="1526" y="521"/>
                  </a:lnTo>
                  <a:lnTo>
                    <a:pt x="1526" y="525"/>
                  </a:lnTo>
                  <a:lnTo>
                    <a:pt x="1523" y="525"/>
                  </a:lnTo>
                  <a:lnTo>
                    <a:pt x="1523" y="526"/>
                  </a:lnTo>
                  <a:lnTo>
                    <a:pt x="1525" y="526"/>
                  </a:lnTo>
                  <a:lnTo>
                    <a:pt x="1530" y="525"/>
                  </a:lnTo>
                  <a:lnTo>
                    <a:pt x="1528" y="528"/>
                  </a:lnTo>
                  <a:lnTo>
                    <a:pt x="1531" y="526"/>
                  </a:lnTo>
                  <a:lnTo>
                    <a:pt x="1531" y="528"/>
                  </a:lnTo>
                  <a:lnTo>
                    <a:pt x="1535" y="526"/>
                  </a:lnTo>
                  <a:lnTo>
                    <a:pt x="1542" y="526"/>
                  </a:lnTo>
                  <a:lnTo>
                    <a:pt x="1542" y="530"/>
                  </a:lnTo>
                  <a:lnTo>
                    <a:pt x="1538" y="531"/>
                  </a:lnTo>
                  <a:lnTo>
                    <a:pt x="1540" y="533"/>
                  </a:lnTo>
                  <a:lnTo>
                    <a:pt x="1542" y="533"/>
                  </a:lnTo>
                  <a:lnTo>
                    <a:pt x="1545" y="537"/>
                  </a:lnTo>
                  <a:lnTo>
                    <a:pt x="1547" y="537"/>
                  </a:lnTo>
                  <a:lnTo>
                    <a:pt x="1550" y="533"/>
                  </a:lnTo>
                  <a:lnTo>
                    <a:pt x="1550" y="537"/>
                  </a:lnTo>
                  <a:lnTo>
                    <a:pt x="1547" y="538"/>
                  </a:lnTo>
                  <a:lnTo>
                    <a:pt x="1550" y="542"/>
                  </a:lnTo>
                  <a:lnTo>
                    <a:pt x="1557" y="537"/>
                  </a:lnTo>
                  <a:lnTo>
                    <a:pt x="1560" y="540"/>
                  </a:lnTo>
                  <a:lnTo>
                    <a:pt x="1560" y="535"/>
                  </a:lnTo>
                  <a:lnTo>
                    <a:pt x="1564" y="533"/>
                  </a:lnTo>
                  <a:lnTo>
                    <a:pt x="1564" y="535"/>
                  </a:lnTo>
                  <a:lnTo>
                    <a:pt x="1564" y="538"/>
                  </a:lnTo>
                  <a:lnTo>
                    <a:pt x="1569" y="533"/>
                  </a:lnTo>
                  <a:lnTo>
                    <a:pt x="1571" y="535"/>
                  </a:lnTo>
                  <a:lnTo>
                    <a:pt x="1571" y="538"/>
                  </a:lnTo>
                  <a:lnTo>
                    <a:pt x="1574" y="538"/>
                  </a:lnTo>
                  <a:lnTo>
                    <a:pt x="1574" y="535"/>
                  </a:lnTo>
                  <a:lnTo>
                    <a:pt x="1581" y="533"/>
                  </a:lnTo>
                  <a:lnTo>
                    <a:pt x="1581" y="537"/>
                  </a:lnTo>
                  <a:lnTo>
                    <a:pt x="1590" y="537"/>
                  </a:lnTo>
                  <a:lnTo>
                    <a:pt x="1591" y="535"/>
                  </a:lnTo>
                  <a:lnTo>
                    <a:pt x="1595" y="535"/>
                  </a:lnTo>
                  <a:lnTo>
                    <a:pt x="1598" y="538"/>
                  </a:lnTo>
                  <a:lnTo>
                    <a:pt x="1600" y="588"/>
                  </a:lnTo>
                  <a:lnTo>
                    <a:pt x="1600" y="630"/>
                  </a:lnTo>
                  <a:lnTo>
                    <a:pt x="1600" y="654"/>
                  </a:lnTo>
                  <a:lnTo>
                    <a:pt x="1601" y="687"/>
                  </a:lnTo>
                  <a:lnTo>
                    <a:pt x="1603" y="740"/>
                  </a:lnTo>
                  <a:lnTo>
                    <a:pt x="1603" y="772"/>
                  </a:lnTo>
                  <a:lnTo>
                    <a:pt x="1603" y="806"/>
                  </a:lnTo>
                  <a:lnTo>
                    <a:pt x="1608" y="808"/>
                  </a:lnTo>
                  <a:lnTo>
                    <a:pt x="1608" y="810"/>
                  </a:lnTo>
                  <a:lnTo>
                    <a:pt x="1612" y="815"/>
                  </a:lnTo>
                  <a:lnTo>
                    <a:pt x="1613" y="818"/>
                  </a:lnTo>
                  <a:lnTo>
                    <a:pt x="1619" y="822"/>
                  </a:lnTo>
                  <a:lnTo>
                    <a:pt x="1622" y="820"/>
                  </a:lnTo>
                  <a:lnTo>
                    <a:pt x="1620" y="823"/>
                  </a:lnTo>
                  <a:lnTo>
                    <a:pt x="1624" y="823"/>
                  </a:lnTo>
                  <a:lnTo>
                    <a:pt x="1625" y="827"/>
                  </a:lnTo>
                  <a:lnTo>
                    <a:pt x="1627" y="827"/>
                  </a:lnTo>
                  <a:lnTo>
                    <a:pt x="1627" y="830"/>
                  </a:lnTo>
                  <a:lnTo>
                    <a:pt x="1629" y="837"/>
                  </a:lnTo>
                  <a:lnTo>
                    <a:pt x="1634" y="839"/>
                  </a:lnTo>
                  <a:lnTo>
                    <a:pt x="1636" y="844"/>
                  </a:lnTo>
                  <a:lnTo>
                    <a:pt x="1634" y="847"/>
                  </a:lnTo>
                  <a:lnTo>
                    <a:pt x="1637" y="851"/>
                  </a:lnTo>
                  <a:lnTo>
                    <a:pt x="1637" y="854"/>
                  </a:lnTo>
                  <a:lnTo>
                    <a:pt x="1637" y="856"/>
                  </a:lnTo>
                  <a:lnTo>
                    <a:pt x="1641" y="854"/>
                  </a:lnTo>
                  <a:lnTo>
                    <a:pt x="1637" y="861"/>
                  </a:lnTo>
                  <a:lnTo>
                    <a:pt x="1639" y="864"/>
                  </a:lnTo>
                  <a:lnTo>
                    <a:pt x="1637" y="866"/>
                  </a:lnTo>
                  <a:lnTo>
                    <a:pt x="1637" y="871"/>
                  </a:lnTo>
                  <a:lnTo>
                    <a:pt x="1634" y="871"/>
                  </a:lnTo>
                  <a:lnTo>
                    <a:pt x="1634" y="875"/>
                  </a:lnTo>
                  <a:lnTo>
                    <a:pt x="1637" y="878"/>
                  </a:lnTo>
                  <a:lnTo>
                    <a:pt x="1637" y="880"/>
                  </a:lnTo>
                  <a:lnTo>
                    <a:pt x="1642" y="885"/>
                  </a:lnTo>
                  <a:lnTo>
                    <a:pt x="1646" y="885"/>
                  </a:lnTo>
                  <a:lnTo>
                    <a:pt x="1648" y="883"/>
                  </a:lnTo>
                  <a:lnTo>
                    <a:pt x="1649" y="887"/>
                  </a:lnTo>
                  <a:lnTo>
                    <a:pt x="1653" y="887"/>
                  </a:lnTo>
                  <a:lnTo>
                    <a:pt x="1651" y="892"/>
                  </a:lnTo>
                  <a:lnTo>
                    <a:pt x="1648" y="892"/>
                  </a:lnTo>
                  <a:lnTo>
                    <a:pt x="1648" y="893"/>
                  </a:lnTo>
                  <a:lnTo>
                    <a:pt x="1651" y="897"/>
                  </a:lnTo>
                  <a:lnTo>
                    <a:pt x="1654" y="897"/>
                  </a:lnTo>
                  <a:lnTo>
                    <a:pt x="1654" y="900"/>
                  </a:lnTo>
                  <a:lnTo>
                    <a:pt x="1656" y="900"/>
                  </a:lnTo>
                  <a:lnTo>
                    <a:pt x="1656" y="902"/>
                  </a:lnTo>
                  <a:lnTo>
                    <a:pt x="1656" y="905"/>
                  </a:lnTo>
                  <a:lnTo>
                    <a:pt x="1656" y="907"/>
                  </a:lnTo>
                  <a:lnTo>
                    <a:pt x="1660" y="907"/>
                  </a:lnTo>
                  <a:lnTo>
                    <a:pt x="1661" y="912"/>
                  </a:lnTo>
                  <a:lnTo>
                    <a:pt x="1665" y="912"/>
                  </a:lnTo>
                  <a:lnTo>
                    <a:pt x="1658" y="919"/>
                  </a:lnTo>
                  <a:lnTo>
                    <a:pt x="1658" y="922"/>
                  </a:lnTo>
                  <a:lnTo>
                    <a:pt x="1661" y="926"/>
                  </a:lnTo>
                  <a:lnTo>
                    <a:pt x="1663" y="926"/>
                  </a:lnTo>
                  <a:lnTo>
                    <a:pt x="1665" y="929"/>
                  </a:lnTo>
                  <a:lnTo>
                    <a:pt x="1668" y="928"/>
                  </a:lnTo>
                  <a:lnTo>
                    <a:pt x="1668" y="929"/>
                  </a:lnTo>
                  <a:lnTo>
                    <a:pt x="1668" y="934"/>
                  </a:lnTo>
                  <a:lnTo>
                    <a:pt x="1671" y="936"/>
                  </a:lnTo>
                  <a:lnTo>
                    <a:pt x="1670" y="941"/>
                  </a:lnTo>
                  <a:lnTo>
                    <a:pt x="1671" y="945"/>
                  </a:lnTo>
                  <a:lnTo>
                    <a:pt x="1673" y="946"/>
                  </a:lnTo>
                  <a:lnTo>
                    <a:pt x="1678" y="943"/>
                  </a:lnTo>
                  <a:lnTo>
                    <a:pt x="1680" y="943"/>
                  </a:lnTo>
                  <a:lnTo>
                    <a:pt x="1682" y="945"/>
                  </a:lnTo>
                  <a:lnTo>
                    <a:pt x="1680" y="945"/>
                  </a:lnTo>
                  <a:lnTo>
                    <a:pt x="1682" y="948"/>
                  </a:lnTo>
                  <a:lnTo>
                    <a:pt x="1678" y="948"/>
                  </a:lnTo>
                  <a:lnTo>
                    <a:pt x="1680" y="953"/>
                  </a:lnTo>
                  <a:lnTo>
                    <a:pt x="1682" y="953"/>
                  </a:lnTo>
                  <a:lnTo>
                    <a:pt x="1680" y="955"/>
                  </a:lnTo>
                  <a:lnTo>
                    <a:pt x="1677" y="957"/>
                  </a:lnTo>
                  <a:lnTo>
                    <a:pt x="1677" y="958"/>
                  </a:lnTo>
                  <a:lnTo>
                    <a:pt x="1678" y="958"/>
                  </a:lnTo>
                  <a:lnTo>
                    <a:pt x="1678" y="962"/>
                  </a:lnTo>
                  <a:lnTo>
                    <a:pt x="1683" y="962"/>
                  </a:lnTo>
                  <a:lnTo>
                    <a:pt x="1682" y="965"/>
                  </a:lnTo>
                  <a:lnTo>
                    <a:pt x="1685" y="969"/>
                  </a:lnTo>
                  <a:lnTo>
                    <a:pt x="1678" y="974"/>
                  </a:lnTo>
                  <a:lnTo>
                    <a:pt x="1677" y="972"/>
                  </a:lnTo>
                  <a:lnTo>
                    <a:pt x="1677" y="974"/>
                  </a:lnTo>
                  <a:lnTo>
                    <a:pt x="1675" y="975"/>
                  </a:lnTo>
                  <a:lnTo>
                    <a:pt x="1677" y="977"/>
                  </a:lnTo>
                  <a:lnTo>
                    <a:pt x="1675" y="979"/>
                  </a:lnTo>
                  <a:lnTo>
                    <a:pt x="1678" y="981"/>
                  </a:lnTo>
                  <a:lnTo>
                    <a:pt x="1680" y="982"/>
                  </a:lnTo>
                  <a:lnTo>
                    <a:pt x="1682" y="982"/>
                  </a:lnTo>
                  <a:lnTo>
                    <a:pt x="1682" y="986"/>
                  </a:lnTo>
                  <a:lnTo>
                    <a:pt x="1682" y="987"/>
                  </a:lnTo>
                  <a:lnTo>
                    <a:pt x="1678" y="987"/>
                  </a:lnTo>
                  <a:lnTo>
                    <a:pt x="1680" y="991"/>
                  </a:lnTo>
                  <a:lnTo>
                    <a:pt x="1677" y="992"/>
                  </a:lnTo>
                  <a:lnTo>
                    <a:pt x="1677" y="994"/>
                  </a:lnTo>
                  <a:lnTo>
                    <a:pt x="1677" y="998"/>
                  </a:lnTo>
                  <a:lnTo>
                    <a:pt x="1678" y="999"/>
                  </a:lnTo>
                  <a:lnTo>
                    <a:pt x="1677" y="1001"/>
                  </a:lnTo>
                  <a:lnTo>
                    <a:pt x="1678" y="1003"/>
                  </a:lnTo>
                  <a:lnTo>
                    <a:pt x="1678" y="1004"/>
                  </a:lnTo>
                  <a:lnTo>
                    <a:pt x="1675" y="1010"/>
                  </a:lnTo>
                  <a:lnTo>
                    <a:pt x="1675" y="1015"/>
                  </a:lnTo>
                  <a:lnTo>
                    <a:pt x="1670" y="1020"/>
                  </a:lnTo>
                  <a:lnTo>
                    <a:pt x="1671" y="1022"/>
                  </a:lnTo>
                  <a:lnTo>
                    <a:pt x="1670" y="1022"/>
                  </a:lnTo>
                  <a:lnTo>
                    <a:pt x="1670" y="1025"/>
                  </a:lnTo>
                  <a:lnTo>
                    <a:pt x="1670" y="1028"/>
                  </a:lnTo>
                  <a:lnTo>
                    <a:pt x="1663" y="1032"/>
                  </a:lnTo>
                  <a:lnTo>
                    <a:pt x="1661" y="1037"/>
                  </a:lnTo>
                  <a:lnTo>
                    <a:pt x="1660" y="1037"/>
                  </a:lnTo>
                  <a:lnTo>
                    <a:pt x="1660" y="1040"/>
                  </a:lnTo>
                  <a:lnTo>
                    <a:pt x="1660" y="1042"/>
                  </a:lnTo>
                  <a:lnTo>
                    <a:pt x="1663" y="1044"/>
                  </a:lnTo>
                  <a:lnTo>
                    <a:pt x="1660" y="1044"/>
                  </a:lnTo>
                  <a:lnTo>
                    <a:pt x="1656" y="1047"/>
                  </a:lnTo>
                  <a:lnTo>
                    <a:pt x="1656" y="1051"/>
                  </a:lnTo>
                  <a:lnTo>
                    <a:pt x="1653" y="1054"/>
                  </a:lnTo>
                  <a:lnTo>
                    <a:pt x="1658" y="1057"/>
                  </a:lnTo>
                  <a:lnTo>
                    <a:pt x="1656" y="1061"/>
                  </a:lnTo>
                  <a:lnTo>
                    <a:pt x="1658" y="1063"/>
                  </a:lnTo>
                  <a:lnTo>
                    <a:pt x="1656" y="1063"/>
                  </a:lnTo>
                  <a:lnTo>
                    <a:pt x="1660" y="1066"/>
                  </a:lnTo>
                  <a:lnTo>
                    <a:pt x="1658" y="1068"/>
                  </a:lnTo>
                  <a:lnTo>
                    <a:pt x="1660" y="1071"/>
                  </a:lnTo>
                  <a:lnTo>
                    <a:pt x="1656" y="1073"/>
                  </a:lnTo>
                  <a:lnTo>
                    <a:pt x="1653" y="1078"/>
                  </a:lnTo>
                  <a:lnTo>
                    <a:pt x="1651" y="1081"/>
                  </a:lnTo>
                  <a:lnTo>
                    <a:pt x="1653" y="1085"/>
                  </a:lnTo>
                  <a:lnTo>
                    <a:pt x="1651" y="1086"/>
                  </a:lnTo>
                  <a:lnTo>
                    <a:pt x="1651" y="1088"/>
                  </a:lnTo>
                  <a:lnTo>
                    <a:pt x="1654" y="1095"/>
                  </a:lnTo>
                  <a:lnTo>
                    <a:pt x="1660" y="1097"/>
                  </a:lnTo>
                  <a:lnTo>
                    <a:pt x="1658" y="1105"/>
                  </a:lnTo>
                  <a:lnTo>
                    <a:pt x="1658" y="1109"/>
                  </a:lnTo>
                  <a:lnTo>
                    <a:pt x="1660" y="1115"/>
                  </a:lnTo>
                  <a:lnTo>
                    <a:pt x="1661" y="1117"/>
                  </a:lnTo>
                  <a:lnTo>
                    <a:pt x="1660" y="1121"/>
                  </a:lnTo>
                  <a:lnTo>
                    <a:pt x="1663" y="1121"/>
                  </a:lnTo>
                  <a:lnTo>
                    <a:pt x="1663" y="1122"/>
                  </a:lnTo>
                  <a:lnTo>
                    <a:pt x="1660" y="1122"/>
                  </a:lnTo>
                  <a:lnTo>
                    <a:pt x="1661" y="1127"/>
                  </a:lnTo>
                  <a:lnTo>
                    <a:pt x="1660" y="1127"/>
                  </a:lnTo>
                  <a:lnTo>
                    <a:pt x="1658" y="1131"/>
                  </a:lnTo>
                  <a:lnTo>
                    <a:pt x="1658" y="1136"/>
                  </a:lnTo>
                  <a:lnTo>
                    <a:pt x="1651" y="1146"/>
                  </a:lnTo>
                  <a:lnTo>
                    <a:pt x="1637" y="1150"/>
                  </a:lnTo>
                  <a:lnTo>
                    <a:pt x="1637" y="1153"/>
                  </a:lnTo>
                  <a:lnTo>
                    <a:pt x="1624" y="1179"/>
                  </a:lnTo>
                  <a:lnTo>
                    <a:pt x="1642" y="1203"/>
                  </a:lnTo>
                  <a:lnTo>
                    <a:pt x="1608" y="1204"/>
                  </a:lnTo>
                  <a:lnTo>
                    <a:pt x="1564" y="1223"/>
                  </a:lnTo>
                  <a:lnTo>
                    <a:pt x="1562" y="1225"/>
                  </a:lnTo>
                  <a:lnTo>
                    <a:pt x="1516" y="1247"/>
                  </a:lnTo>
                  <a:lnTo>
                    <a:pt x="1504" y="1259"/>
                  </a:lnTo>
                  <a:lnTo>
                    <a:pt x="1501" y="1255"/>
                  </a:lnTo>
                  <a:lnTo>
                    <a:pt x="1516" y="1238"/>
                  </a:lnTo>
                  <a:lnTo>
                    <a:pt x="1533" y="1228"/>
                  </a:lnTo>
                  <a:lnTo>
                    <a:pt x="1543" y="1232"/>
                  </a:lnTo>
                  <a:lnTo>
                    <a:pt x="1549" y="1225"/>
                  </a:lnTo>
                  <a:lnTo>
                    <a:pt x="1542" y="1226"/>
                  </a:lnTo>
                  <a:lnTo>
                    <a:pt x="1538" y="1225"/>
                  </a:lnTo>
                  <a:lnTo>
                    <a:pt x="1533" y="1221"/>
                  </a:lnTo>
                  <a:lnTo>
                    <a:pt x="1501" y="1228"/>
                  </a:lnTo>
                  <a:lnTo>
                    <a:pt x="1513" y="1208"/>
                  </a:lnTo>
                  <a:lnTo>
                    <a:pt x="1513" y="1191"/>
                  </a:lnTo>
                  <a:lnTo>
                    <a:pt x="1508" y="1185"/>
                  </a:lnTo>
                  <a:lnTo>
                    <a:pt x="1494" y="1191"/>
                  </a:lnTo>
                  <a:lnTo>
                    <a:pt x="1485" y="1206"/>
                  </a:lnTo>
                  <a:lnTo>
                    <a:pt x="1479" y="1204"/>
                  </a:lnTo>
                  <a:lnTo>
                    <a:pt x="1455" y="1184"/>
                  </a:lnTo>
                  <a:lnTo>
                    <a:pt x="1463" y="1199"/>
                  </a:lnTo>
                  <a:lnTo>
                    <a:pt x="1470" y="1204"/>
                  </a:lnTo>
                  <a:lnTo>
                    <a:pt x="1467" y="1225"/>
                  </a:lnTo>
                  <a:lnTo>
                    <a:pt x="1482" y="1235"/>
                  </a:lnTo>
                  <a:lnTo>
                    <a:pt x="1472" y="1242"/>
                  </a:lnTo>
                  <a:lnTo>
                    <a:pt x="1477" y="1242"/>
                  </a:lnTo>
                  <a:lnTo>
                    <a:pt x="1477" y="1249"/>
                  </a:lnTo>
                  <a:lnTo>
                    <a:pt x="1482" y="1249"/>
                  </a:lnTo>
                  <a:lnTo>
                    <a:pt x="1482" y="1244"/>
                  </a:lnTo>
                  <a:lnTo>
                    <a:pt x="1485" y="1252"/>
                  </a:lnTo>
                  <a:lnTo>
                    <a:pt x="1497" y="1257"/>
                  </a:lnTo>
                  <a:lnTo>
                    <a:pt x="1485" y="1254"/>
                  </a:lnTo>
                  <a:lnTo>
                    <a:pt x="1484" y="1267"/>
                  </a:lnTo>
                  <a:lnTo>
                    <a:pt x="1477" y="1266"/>
                  </a:lnTo>
                  <a:lnTo>
                    <a:pt x="1460" y="1288"/>
                  </a:lnTo>
                  <a:lnTo>
                    <a:pt x="1446" y="1286"/>
                  </a:lnTo>
                  <a:lnTo>
                    <a:pt x="1444" y="1302"/>
                  </a:lnTo>
                  <a:lnTo>
                    <a:pt x="1439" y="1303"/>
                  </a:lnTo>
                  <a:lnTo>
                    <a:pt x="1432" y="1325"/>
                  </a:lnTo>
                  <a:lnTo>
                    <a:pt x="1391" y="1355"/>
                  </a:lnTo>
                  <a:lnTo>
                    <a:pt x="1368" y="1368"/>
                  </a:lnTo>
                  <a:lnTo>
                    <a:pt x="1369" y="1363"/>
                  </a:lnTo>
                  <a:lnTo>
                    <a:pt x="1352" y="1366"/>
                  </a:lnTo>
                  <a:lnTo>
                    <a:pt x="1328" y="1373"/>
                  </a:lnTo>
                  <a:lnTo>
                    <a:pt x="1327" y="1385"/>
                  </a:lnTo>
                  <a:lnTo>
                    <a:pt x="1364" y="1370"/>
                  </a:lnTo>
                  <a:lnTo>
                    <a:pt x="1289" y="1409"/>
                  </a:lnTo>
                  <a:lnTo>
                    <a:pt x="1321" y="1390"/>
                  </a:lnTo>
                  <a:lnTo>
                    <a:pt x="1321" y="1380"/>
                  </a:lnTo>
                  <a:lnTo>
                    <a:pt x="1284" y="1394"/>
                  </a:lnTo>
                  <a:lnTo>
                    <a:pt x="1284" y="1390"/>
                  </a:lnTo>
                  <a:lnTo>
                    <a:pt x="1296" y="1387"/>
                  </a:lnTo>
                  <a:lnTo>
                    <a:pt x="1284" y="1384"/>
                  </a:lnTo>
                  <a:lnTo>
                    <a:pt x="1297" y="1361"/>
                  </a:lnTo>
                  <a:lnTo>
                    <a:pt x="1287" y="1375"/>
                  </a:lnTo>
                  <a:lnTo>
                    <a:pt x="1277" y="1378"/>
                  </a:lnTo>
                  <a:lnTo>
                    <a:pt x="1279" y="1372"/>
                  </a:lnTo>
                  <a:lnTo>
                    <a:pt x="1270" y="1384"/>
                  </a:lnTo>
                  <a:lnTo>
                    <a:pt x="1265" y="1387"/>
                  </a:lnTo>
                  <a:lnTo>
                    <a:pt x="1260" y="1377"/>
                  </a:lnTo>
                  <a:lnTo>
                    <a:pt x="1260" y="1368"/>
                  </a:lnTo>
                  <a:lnTo>
                    <a:pt x="1255" y="1370"/>
                  </a:lnTo>
                  <a:lnTo>
                    <a:pt x="1251" y="1363"/>
                  </a:lnTo>
                  <a:lnTo>
                    <a:pt x="1255" y="1373"/>
                  </a:lnTo>
                  <a:lnTo>
                    <a:pt x="1258" y="1368"/>
                  </a:lnTo>
                  <a:lnTo>
                    <a:pt x="1257" y="1384"/>
                  </a:lnTo>
                  <a:lnTo>
                    <a:pt x="1263" y="1387"/>
                  </a:lnTo>
                  <a:lnTo>
                    <a:pt x="1246" y="1397"/>
                  </a:lnTo>
                  <a:lnTo>
                    <a:pt x="1253" y="1390"/>
                  </a:lnTo>
                  <a:lnTo>
                    <a:pt x="1251" y="1380"/>
                  </a:lnTo>
                  <a:lnTo>
                    <a:pt x="1246" y="1390"/>
                  </a:lnTo>
                  <a:lnTo>
                    <a:pt x="1243" y="1389"/>
                  </a:lnTo>
                  <a:lnTo>
                    <a:pt x="1243" y="1380"/>
                  </a:lnTo>
                  <a:lnTo>
                    <a:pt x="1234" y="1384"/>
                  </a:lnTo>
                  <a:lnTo>
                    <a:pt x="1234" y="1373"/>
                  </a:lnTo>
                  <a:lnTo>
                    <a:pt x="1234" y="1355"/>
                  </a:lnTo>
                  <a:lnTo>
                    <a:pt x="1233" y="1373"/>
                  </a:lnTo>
                  <a:lnTo>
                    <a:pt x="1231" y="1370"/>
                  </a:lnTo>
                  <a:lnTo>
                    <a:pt x="1222" y="1370"/>
                  </a:lnTo>
                  <a:lnTo>
                    <a:pt x="1221" y="1375"/>
                  </a:lnTo>
                  <a:lnTo>
                    <a:pt x="1227" y="1385"/>
                  </a:lnTo>
                  <a:lnTo>
                    <a:pt x="1227" y="1395"/>
                  </a:lnTo>
                  <a:lnTo>
                    <a:pt x="1234" y="1394"/>
                  </a:lnTo>
                  <a:lnTo>
                    <a:pt x="1246" y="1406"/>
                  </a:lnTo>
                  <a:lnTo>
                    <a:pt x="1234" y="1411"/>
                  </a:lnTo>
                  <a:lnTo>
                    <a:pt x="1241" y="1413"/>
                  </a:lnTo>
                  <a:lnTo>
                    <a:pt x="1248" y="1406"/>
                  </a:lnTo>
                  <a:lnTo>
                    <a:pt x="1260" y="1418"/>
                  </a:lnTo>
                  <a:lnTo>
                    <a:pt x="1219" y="1440"/>
                  </a:lnTo>
                  <a:lnTo>
                    <a:pt x="1214" y="1433"/>
                  </a:lnTo>
                  <a:lnTo>
                    <a:pt x="1214" y="1425"/>
                  </a:lnTo>
                  <a:lnTo>
                    <a:pt x="1207" y="1423"/>
                  </a:lnTo>
                  <a:lnTo>
                    <a:pt x="1200" y="1409"/>
                  </a:lnTo>
                  <a:lnTo>
                    <a:pt x="1195" y="1414"/>
                  </a:lnTo>
                  <a:lnTo>
                    <a:pt x="1200" y="1416"/>
                  </a:lnTo>
                  <a:lnTo>
                    <a:pt x="1205" y="1421"/>
                  </a:lnTo>
                  <a:lnTo>
                    <a:pt x="1202" y="1425"/>
                  </a:lnTo>
                  <a:lnTo>
                    <a:pt x="1190" y="1423"/>
                  </a:lnTo>
                  <a:lnTo>
                    <a:pt x="1200" y="1431"/>
                  </a:lnTo>
                  <a:lnTo>
                    <a:pt x="1200" y="1438"/>
                  </a:lnTo>
                  <a:lnTo>
                    <a:pt x="1200" y="1445"/>
                  </a:lnTo>
                  <a:lnTo>
                    <a:pt x="1202" y="1452"/>
                  </a:lnTo>
                  <a:lnTo>
                    <a:pt x="1198" y="1455"/>
                  </a:lnTo>
                  <a:lnTo>
                    <a:pt x="1175" y="1471"/>
                  </a:lnTo>
                  <a:lnTo>
                    <a:pt x="1181" y="1447"/>
                  </a:lnTo>
                  <a:lnTo>
                    <a:pt x="1171" y="1455"/>
                  </a:lnTo>
                  <a:lnTo>
                    <a:pt x="1176" y="1459"/>
                  </a:lnTo>
                  <a:lnTo>
                    <a:pt x="1171" y="1471"/>
                  </a:lnTo>
                  <a:lnTo>
                    <a:pt x="1163" y="1467"/>
                  </a:lnTo>
                  <a:lnTo>
                    <a:pt x="1164" y="1457"/>
                  </a:lnTo>
                  <a:lnTo>
                    <a:pt x="1147" y="1469"/>
                  </a:lnTo>
                  <a:lnTo>
                    <a:pt x="1147" y="1464"/>
                  </a:lnTo>
                  <a:lnTo>
                    <a:pt x="1142" y="1464"/>
                  </a:lnTo>
                  <a:lnTo>
                    <a:pt x="1144" y="1471"/>
                  </a:lnTo>
                  <a:lnTo>
                    <a:pt x="1128" y="1479"/>
                  </a:lnTo>
                  <a:lnTo>
                    <a:pt x="1132" y="1483"/>
                  </a:lnTo>
                  <a:lnTo>
                    <a:pt x="1127" y="1486"/>
                  </a:lnTo>
                  <a:lnTo>
                    <a:pt x="1132" y="1483"/>
                  </a:lnTo>
                  <a:lnTo>
                    <a:pt x="1149" y="1481"/>
                  </a:lnTo>
                  <a:lnTo>
                    <a:pt x="1164" y="1472"/>
                  </a:lnTo>
                  <a:lnTo>
                    <a:pt x="1164" y="1488"/>
                  </a:lnTo>
                  <a:lnTo>
                    <a:pt x="1151" y="1505"/>
                  </a:lnTo>
                  <a:lnTo>
                    <a:pt x="1137" y="1522"/>
                  </a:lnTo>
                  <a:lnTo>
                    <a:pt x="1130" y="1520"/>
                  </a:lnTo>
                  <a:lnTo>
                    <a:pt x="1135" y="1518"/>
                  </a:lnTo>
                  <a:lnTo>
                    <a:pt x="1125" y="1512"/>
                  </a:lnTo>
                  <a:lnTo>
                    <a:pt x="1113" y="1517"/>
                  </a:lnTo>
                  <a:lnTo>
                    <a:pt x="1115" y="1512"/>
                  </a:lnTo>
                  <a:lnTo>
                    <a:pt x="1094" y="1515"/>
                  </a:lnTo>
                  <a:lnTo>
                    <a:pt x="1093" y="1512"/>
                  </a:lnTo>
                  <a:lnTo>
                    <a:pt x="1087" y="1513"/>
                  </a:lnTo>
                  <a:lnTo>
                    <a:pt x="1091" y="1517"/>
                  </a:lnTo>
                  <a:lnTo>
                    <a:pt x="1094" y="1520"/>
                  </a:lnTo>
                  <a:lnTo>
                    <a:pt x="1108" y="1518"/>
                  </a:lnTo>
                  <a:lnTo>
                    <a:pt x="1106" y="1529"/>
                  </a:lnTo>
                  <a:lnTo>
                    <a:pt x="1118" y="1539"/>
                  </a:lnTo>
                  <a:lnTo>
                    <a:pt x="1113" y="1539"/>
                  </a:lnTo>
                  <a:lnTo>
                    <a:pt x="1118" y="1542"/>
                  </a:lnTo>
                  <a:lnTo>
                    <a:pt x="1113" y="1551"/>
                  </a:lnTo>
                  <a:lnTo>
                    <a:pt x="1106" y="1553"/>
                  </a:lnTo>
                  <a:lnTo>
                    <a:pt x="1115" y="1553"/>
                  </a:lnTo>
                  <a:lnTo>
                    <a:pt x="1120" y="1539"/>
                  </a:lnTo>
                  <a:lnTo>
                    <a:pt x="1128" y="1542"/>
                  </a:lnTo>
                  <a:lnTo>
                    <a:pt x="1116" y="1565"/>
                  </a:lnTo>
                  <a:lnTo>
                    <a:pt x="1103" y="1606"/>
                  </a:lnTo>
                  <a:lnTo>
                    <a:pt x="1089" y="1606"/>
                  </a:lnTo>
                  <a:lnTo>
                    <a:pt x="1089" y="1585"/>
                  </a:lnTo>
                  <a:lnTo>
                    <a:pt x="1086" y="1600"/>
                  </a:lnTo>
                  <a:lnTo>
                    <a:pt x="1074" y="1609"/>
                  </a:lnTo>
                  <a:lnTo>
                    <a:pt x="1052" y="1587"/>
                  </a:lnTo>
                  <a:lnTo>
                    <a:pt x="1062" y="1609"/>
                  </a:lnTo>
                  <a:lnTo>
                    <a:pt x="1046" y="1611"/>
                  </a:lnTo>
                  <a:lnTo>
                    <a:pt x="1082" y="1621"/>
                  </a:lnTo>
                  <a:lnTo>
                    <a:pt x="1101" y="1614"/>
                  </a:lnTo>
                  <a:lnTo>
                    <a:pt x="1089" y="1645"/>
                  </a:lnTo>
                  <a:lnTo>
                    <a:pt x="1093" y="1660"/>
                  </a:lnTo>
                  <a:lnTo>
                    <a:pt x="1079" y="1664"/>
                  </a:lnTo>
                  <a:lnTo>
                    <a:pt x="1079" y="1686"/>
                  </a:lnTo>
                  <a:lnTo>
                    <a:pt x="1089" y="1694"/>
                  </a:lnTo>
                  <a:lnTo>
                    <a:pt x="1096" y="1727"/>
                  </a:lnTo>
                  <a:lnTo>
                    <a:pt x="1099" y="1740"/>
                  </a:lnTo>
                  <a:lnTo>
                    <a:pt x="1091" y="1747"/>
                  </a:lnTo>
                  <a:lnTo>
                    <a:pt x="1099" y="1764"/>
                  </a:lnTo>
                  <a:lnTo>
                    <a:pt x="1108" y="1768"/>
                  </a:lnTo>
                  <a:lnTo>
                    <a:pt x="1110" y="1798"/>
                  </a:lnTo>
                  <a:lnTo>
                    <a:pt x="1125" y="1817"/>
                  </a:lnTo>
                  <a:lnTo>
                    <a:pt x="1122" y="1829"/>
                  </a:lnTo>
                  <a:lnTo>
                    <a:pt x="1130" y="1828"/>
                  </a:lnTo>
                  <a:lnTo>
                    <a:pt x="1137" y="1836"/>
                  </a:lnTo>
                  <a:lnTo>
                    <a:pt x="1116" y="1834"/>
                  </a:lnTo>
                  <a:lnTo>
                    <a:pt x="1116" y="1839"/>
                  </a:lnTo>
                  <a:lnTo>
                    <a:pt x="1105" y="1843"/>
                  </a:lnTo>
                  <a:lnTo>
                    <a:pt x="1105" y="1855"/>
                  </a:lnTo>
                  <a:lnTo>
                    <a:pt x="1096" y="1855"/>
                  </a:lnTo>
                  <a:lnTo>
                    <a:pt x="1072" y="1839"/>
                  </a:lnTo>
                  <a:lnTo>
                    <a:pt x="1074" y="1836"/>
                  </a:lnTo>
                  <a:lnTo>
                    <a:pt x="1069" y="1834"/>
                  </a:lnTo>
                  <a:lnTo>
                    <a:pt x="1064" y="1824"/>
                  </a:lnTo>
                  <a:lnTo>
                    <a:pt x="1029" y="1817"/>
                  </a:lnTo>
                  <a:lnTo>
                    <a:pt x="1002" y="1817"/>
                  </a:lnTo>
                  <a:lnTo>
                    <a:pt x="997" y="1821"/>
                  </a:lnTo>
                  <a:lnTo>
                    <a:pt x="995" y="1816"/>
                  </a:lnTo>
                  <a:lnTo>
                    <a:pt x="978" y="1817"/>
                  </a:lnTo>
                  <a:lnTo>
                    <a:pt x="964" y="1809"/>
                  </a:lnTo>
                  <a:lnTo>
                    <a:pt x="966" y="1805"/>
                  </a:lnTo>
                  <a:lnTo>
                    <a:pt x="964" y="1804"/>
                  </a:lnTo>
                  <a:lnTo>
                    <a:pt x="958" y="1807"/>
                  </a:lnTo>
                  <a:lnTo>
                    <a:pt x="956" y="1798"/>
                  </a:lnTo>
                  <a:lnTo>
                    <a:pt x="949" y="1798"/>
                  </a:lnTo>
                  <a:lnTo>
                    <a:pt x="939" y="1788"/>
                  </a:lnTo>
                  <a:lnTo>
                    <a:pt x="934" y="1792"/>
                  </a:lnTo>
                  <a:lnTo>
                    <a:pt x="917" y="1781"/>
                  </a:lnTo>
                  <a:lnTo>
                    <a:pt x="905" y="1783"/>
                  </a:lnTo>
                  <a:lnTo>
                    <a:pt x="883" y="1761"/>
                  </a:lnTo>
                  <a:lnTo>
                    <a:pt x="869" y="1763"/>
                  </a:lnTo>
                  <a:lnTo>
                    <a:pt x="865" y="1756"/>
                  </a:lnTo>
                  <a:lnTo>
                    <a:pt x="840" y="1752"/>
                  </a:lnTo>
                  <a:lnTo>
                    <a:pt x="840" y="1740"/>
                  </a:lnTo>
                  <a:lnTo>
                    <a:pt x="830" y="1730"/>
                  </a:lnTo>
                  <a:lnTo>
                    <a:pt x="831" y="1723"/>
                  </a:lnTo>
                  <a:lnTo>
                    <a:pt x="814" y="1677"/>
                  </a:lnTo>
                  <a:lnTo>
                    <a:pt x="799" y="1660"/>
                  </a:lnTo>
                  <a:lnTo>
                    <a:pt x="799" y="1653"/>
                  </a:lnTo>
                  <a:lnTo>
                    <a:pt x="789" y="1647"/>
                  </a:lnTo>
                  <a:lnTo>
                    <a:pt x="792" y="1617"/>
                  </a:lnTo>
                  <a:lnTo>
                    <a:pt x="789" y="1606"/>
                  </a:lnTo>
                  <a:lnTo>
                    <a:pt x="777" y="1597"/>
                  </a:lnTo>
                  <a:lnTo>
                    <a:pt x="787" y="1568"/>
                  </a:lnTo>
                  <a:lnTo>
                    <a:pt x="780" y="1566"/>
                  </a:lnTo>
                  <a:lnTo>
                    <a:pt x="778" y="1547"/>
                  </a:lnTo>
                  <a:lnTo>
                    <a:pt x="753" y="1537"/>
                  </a:lnTo>
                  <a:lnTo>
                    <a:pt x="739" y="1517"/>
                  </a:lnTo>
                  <a:lnTo>
                    <a:pt x="731" y="1513"/>
                  </a:lnTo>
                  <a:lnTo>
                    <a:pt x="720" y="1481"/>
                  </a:lnTo>
                  <a:lnTo>
                    <a:pt x="713" y="1477"/>
                  </a:lnTo>
                  <a:lnTo>
                    <a:pt x="698" y="1452"/>
                  </a:lnTo>
                  <a:lnTo>
                    <a:pt x="681" y="1443"/>
                  </a:lnTo>
                  <a:lnTo>
                    <a:pt x="696" y="1443"/>
                  </a:lnTo>
                  <a:lnTo>
                    <a:pt x="700" y="1370"/>
                  </a:lnTo>
                  <a:lnTo>
                    <a:pt x="703" y="1293"/>
                  </a:lnTo>
                  <a:lnTo>
                    <a:pt x="620" y="1291"/>
                  </a:lnTo>
                  <a:lnTo>
                    <a:pt x="606" y="1274"/>
                  </a:lnTo>
                  <a:lnTo>
                    <a:pt x="602" y="1262"/>
                  </a:lnTo>
                  <a:lnTo>
                    <a:pt x="572" y="1238"/>
                  </a:lnTo>
                  <a:lnTo>
                    <a:pt x="563" y="1221"/>
                  </a:lnTo>
                  <a:lnTo>
                    <a:pt x="536" y="1209"/>
                  </a:lnTo>
                  <a:lnTo>
                    <a:pt x="538" y="1192"/>
                  </a:lnTo>
                  <a:lnTo>
                    <a:pt x="529" y="1201"/>
                  </a:lnTo>
                  <a:lnTo>
                    <a:pt x="529" y="1189"/>
                  </a:lnTo>
                  <a:lnTo>
                    <a:pt x="520" y="1187"/>
                  </a:lnTo>
                  <a:lnTo>
                    <a:pt x="514" y="1172"/>
                  </a:lnTo>
                  <a:lnTo>
                    <a:pt x="517" y="1167"/>
                  </a:lnTo>
                  <a:lnTo>
                    <a:pt x="510" y="1168"/>
                  </a:lnTo>
                  <a:lnTo>
                    <a:pt x="507" y="1163"/>
                  </a:lnTo>
                  <a:lnTo>
                    <a:pt x="497" y="1167"/>
                  </a:lnTo>
                  <a:lnTo>
                    <a:pt x="497" y="1160"/>
                  </a:lnTo>
                  <a:lnTo>
                    <a:pt x="490" y="1167"/>
                  </a:lnTo>
                  <a:lnTo>
                    <a:pt x="481" y="1167"/>
                  </a:lnTo>
                  <a:lnTo>
                    <a:pt x="464" y="1162"/>
                  </a:lnTo>
                  <a:lnTo>
                    <a:pt x="457" y="1162"/>
                  </a:lnTo>
                  <a:lnTo>
                    <a:pt x="456" y="1156"/>
                  </a:lnTo>
                  <a:lnTo>
                    <a:pt x="439" y="1160"/>
                  </a:lnTo>
                  <a:lnTo>
                    <a:pt x="432" y="1155"/>
                  </a:lnTo>
                  <a:lnTo>
                    <a:pt x="418" y="1158"/>
                  </a:lnTo>
                  <a:lnTo>
                    <a:pt x="380" y="1139"/>
                  </a:lnTo>
                  <a:lnTo>
                    <a:pt x="374" y="1146"/>
                  </a:lnTo>
                  <a:lnTo>
                    <a:pt x="370" y="1158"/>
                  </a:lnTo>
                  <a:lnTo>
                    <a:pt x="353" y="1155"/>
                  </a:lnTo>
                  <a:lnTo>
                    <a:pt x="346" y="1160"/>
                  </a:lnTo>
                  <a:lnTo>
                    <a:pt x="343" y="1155"/>
                  </a:lnTo>
                  <a:lnTo>
                    <a:pt x="333" y="1162"/>
                  </a:lnTo>
                  <a:lnTo>
                    <a:pt x="328" y="1160"/>
                  </a:lnTo>
                  <a:lnTo>
                    <a:pt x="305" y="1194"/>
                  </a:lnTo>
                  <a:lnTo>
                    <a:pt x="302" y="1214"/>
                  </a:lnTo>
                  <a:lnTo>
                    <a:pt x="292" y="1225"/>
                  </a:lnTo>
                  <a:lnTo>
                    <a:pt x="287" y="1238"/>
                  </a:lnTo>
                  <a:lnTo>
                    <a:pt x="293" y="1245"/>
                  </a:lnTo>
                  <a:lnTo>
                    <a:pt x="275" y="1250"/>
                  </a:lnTo>
                  <a:lnTo>
                    <a:pt x="247" y="1284"/>
                  </a:lnTo>
                  <a:lnTo>
                    <a:pt x="230" y="1278"/>
                  </a:lnTo>
                  <a:lnTo>
                    <a:pt x="228" y="1281"/>
                  </a:lnTo>
                  <a:lnTo>
                    <a:pt x="220" y="1271"/>
                  </a:lnTo>
                  <a:lnTo>
                    <a:pt x="215" y="1273"/>
                  </a:lnTo>
                  <a:lnTo>
                    <a:pt x="199" y="1266"/>
                  </a:lnTo>
                  <a:lnTo>
                    <a:pt x="193" y="1252"/>
                  </a:lnTo>
                  <a:lnTo>
                    <a:pt x="165" y="1242"/>
                  </a:lnTo>
                  <a:lnTo>
                    <a:pt x="162" y="1235"/>
                  </a:lnTo>
                  <a:lnTo>
                    <a:pt x="157" y="1235"/>
                  </a:lnTo>
                  <a:lnTo>
                    <a:pt x="158" y="1226"/>
                  </a:lnTo>
                  <a:lnTo>
                    <a:pt x="155" y="1228"/>
                  </a:lnTo>
                  <a:lnTo>
                    <a:pt x="117" y="1214"/>
                  </a:lnTo>
                  <a:lnTo>
                    <a:pt x="102" y="1201"/>
                  </a:lnTo>
                  <a:lnTo>
                    <a:pt x="97" y="1185"/>
                  </a:lnTo>
                  <a:lnTo>
                    <a:pt x="71" y="1172"/>
                  </a:lnTo>
                  <a:lnTo>
                    <a:pt x="51" y="1148"/>
                  </a:lnTo>
                  <a:lnTo>
                    <a:pt x="46" y="1126"/>
                  </a:lnTo>
                  <a:lnTo>
                    <a:pt x="34" y="1107"/>
                  </a:lnTo>
                  <a:lnTo>
                    <a:pt x="32" y="1083"/>
                  </a:lnTo>
                  <a:lnTo>
                    <a:pt x="37" y="1068"/>
                  </a:lnTo>
                  <a:lnTo>
                    <a:pt x="34" y="1051"/>
                  </a:lnTo>
                  <a:lnTo>
                    <a:pt x="20" y="1030"/>
                  </a:lnTo>
                  <a:lnTo>
                    <a:pt x="22" y="1027"/>
                  </a:lnTo>
                  <a:lnTo>
                    <a:pt x="15" y="1023"/>
                  </a:lnTo>
                  <a:lnTo>
                    <a:pt x="12" y="992"/>
                  </a:lnTo>
                  <a:lnTo>
                    <a:pt x="0" y="979"/>
                  </a:lnTo>
                  <a:lnTo>
                    <a:pt x="10" y="974"/>
                  </a:lnTo>
                  <a:lnTo>
                    <a:pt x="12" y="950"/>
                  </a:lnTo>
                  <a:lnTo>
                    <a:pt x="15" y="950"/>
                  </a:lnTo>
                  <a:lnTo>
                    <a:pt x="17" y="922"/>
                  </a:lnTo>
                  <a:lnTo>
                    <a:pt x="15" y="921"/>
                  </a:lnTo>
                  <a:lnTo>
                    <a:pt x="30" y="747"/>
                  </a:lnTo>
                  <a:lnTo>
                    <a:pt x="41" y="748"/>
                  </a:lnTo>
                  <a:lnTo>
                    <a:pt x="160" y="759"/>
                  </a:lnTo>
                  <a:lnTo>
                    <a:pt x="165" y="759"/>
                  </a:lnTo>
                  <a:lnTo>
                    <a:pt x="203" y="762"/>
                  </a:lnTo>
                  <a:lnTo>
                    <a:pt x="259" y="767"/>
                  </a:lnTo>
                  <a:lnTo>
                    <a:pt x="298" y="770"/>
                  </a:lnTo>
                  <a:lnTo>
                    <a:pt x="300" y="757"/>
                  </a:lnTo>
                  <a:lnTo>
                    <a:pt x="305" y="683"/>
                  </a:lnTo>
                  <a:lnTo>
                    <a:pt x="312" y="608"/>
                  </a:lnTo>
                  <a:lnTo>
                    <a:pt x="319" y="535"/>
                  </a:lnTo>
                  <a:lnTo>
                    <a:pt x="322" y="502"/>
                  </a:lnTo>
                  <a:lnTo>
                    <a:pt x="326" y="458"/>
                  </a:lnTo>
                  <a:lnTo>
                    <a:pt x="333" y="376"/>
                  </a:lnTo>
                  <a:lnTo>
                    <a:pt x="339" y="301"/>
                  </a:lnTo>
                  <a:lnTo>
                    <a:pt x="341" y="263"/>
                  </a:lnTo>
                  <a:lnTo>
                    <a:pt x="345" y="227"/>
                  </a:lnTo>
                  <a:lnTo>
                    <a:pt x="350" y="151"/>
                  </a:lnTo>
                  <a:lnTo>
                    <a:pt x="351" y="130"/>
                  </a:lnTo>
                  <a:lnTo>
                    <a:pt x="355" y="75"/>
                  </a:lnTo>
                  <a:lnTo>
                    <a:pt x="360" y="0"/>
                  </a:lnTo>
                  <a:lnTo>
                    <a:pt x="365" y="0"/>
                  </a:lnTo>
                  <a:lnTo>
                    <a:pt x="478" y="9"/>
                  </a:lnTo>
                  <a:lnTo>
                    <a:pt x="497" y="11"/>
                  </a:lnTo>
                  <a:lnTo>
                    <a:pt x="553" y="14"/>
                  </a:lnTo>
                  <a:lnTo>
                    <a:pt x="625" y="19"/>
                  </a:lnTo>
                  <a:lnTo>
                    <a:pt x="643" y="19"/>
                  </a:lnTo>
                  <a:lnTo>
                    <a:pt x="698" y="23"/>
                  </a:lnTo>
                  <a:lnTo>
                    <a:pt x="773" y="24"/>
                  </a:lnTo>
                  <a:close/>
                  <a:moveTo>
                    <a:pt x="1438" y="1008"/>
                  </a:moveTo>
                  <a:lnTo>
                    <a:pt x="1446" y="1016"/>
                  </a:lnTo>
                  <a:lnTo>
                    <a:pt x="1444" y="1025"/>
                  </a:lnTo>
                  <a:lnTo>
                    <a:pt x="1448" y="1030"/>
                  </a:lnTo>
                  <a:lnTo>
                    <a:pt x="1449" y="1030"/>
                  </a:lnTo>
                  <a:lnTo>
                    <a:pt x="1449" y="1035"/>
                  </a:lnTo>
                  <a:lnTo>
                    <a:pt x="1458" y="1033"/>
                  </a:lnTo>
                  <a:lnTo>
                    <a:pt x="1460" y="1033"/>
                  </a:lnTo>
                  <a:lnTo>
                    <a:pt x="1461" y="1035"/>
                  </a:lnTo>
                  <a:lnTo>
                    <a:pt x="1465" y="1039"/>
                  </a:lnTo>
                  <a:lnTo>
                    <a:pt x="1463" y="1039"/>
                  </a:lnTo>
                  <a:lnTo>
                    <a:pt x="1465" y="1044"/>
                  </a:lnTo>
                  <a:lnTo>
                    <a:pt x="1465" y="1045"/>
                  </a:lnTo>
                  <a:lnTo>
                    <a:pt x="1461" y="1051"/>
                  </a:lnTo>
                  <a:lnTo>
                    <a:pt x="1472" y="1052"/>
                  </a:lnTo>
                  <a:lnTo>
                    <a:pt x="1477" y="1054"/>
                  </a:lnTo>
                  <a:lnTo>
                    <a:pt x="1482" y="1054"/>
                  </a:lnTo>
                  <a:lnTo>
                    <a:pt x="1490" y="1056"/>
                  </a:lnTo>
                  <a:lnTo>
                    <a:pt x="1490" y="1059"/>
                  </a:lnTo>
                  <a:lnTo>
                    <a:pt x="1487" y="1063"/>
                  </a:lnTo>
                  <a:lnTo>
                    <a:pt x="1487" y="1064"/>
                  </a:lnTo>
                  <a:lnTo>
                    <a:pt x="1489" y="1066"/>
                  </a:lnTo>
                  <a:lnTo>
                    <a:pt x="1506" y="1066"/>
                  </a:lnTo>
                  <a:lnTo>
                    <a:pt x="1535" y="1066"/>
                  </a:lnTo>
                  <a:lnTo>
                    <a:pt x="1533" y="1059"/>
                  </a:lnTo>
                  <a:lnTo>
                    <a:pt x="1516" y="975"/>
                  </a:lnTo>
                  <a:lnTo>
                    <a:pt x="1528" y="967"/>
                  </a:lnTo>
                  <a:lnTo>
                    <a:pt x="1518" y="962"/>
                  </a:lnTo>
                  <a:lnTo>
                    <a:pt x="1513" y="963"/>
                  </a:lnTo>
                  <a:lnTo>
                    <a:pt x="1509" y="962"/>
                  </a:lnTo>
                  <a:lnTo>
                    <a:pt x="1499" y="960"/>
                  </a:lnTo>
                  <a:lnTo>
                    <a:pt x="1492" y="957"/>
                  </a:lnTo>
                  <a:lnTo>
                    <a:pt x="1490" y="953"/>
                  </a:lnTo>
                  <a:lnTo>
                    <a:pt x="1438" y="1008"/>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6937" name="Freeform 2169"/>
            <p:cNvSpPr>
              <a:spLocks/>
            </p:cNvSpPr>
            <p:nvPr/>
          </p:nvSpPr>
          <p:spPr bwMode="auto">
            <a:xfrm>
              <a:off x="2224" y="2310"/>
              <a:ext cx="402" cy="217"/>
            </a:xfrm>
            <a:custGeom>
              <a:avLst/>
              <a:gdLst/>
              <a:ahLst/>
              <a:cxnLst>
                <a:cxn ang="0">
                  <a:pos x="898" y="543"/>
                </a:cxn>
                <a:cxn ang="0">
                  <a:pos x="847" y="543"/>
                </a:cxn>
                <a:cxn ang="0">
                  <a:pos x="816" y="543"/>
                </a:cxn>
                <a:cxn ang="0">
                  <a:pos x="715" y="541"/>
                </a:cxn>
                <a:cxn ang="0">
                  <a:pos x="620" y="541"/>
                </a:cxn>
                <a:cxn ang="0">
                  <a:pos x="533" y="540"/>
                </a:cxn>
                <a:cxn ang="0">
                  <a:pos x="473" y="538"/>
                </a:cxn>
                <a:cxn ang="0">
                  <a:pos x="351" y="535"/>
                </a:cxn>
                <a:cxn ang="0">
                  <a:pos x="275" y="533"/>
                </a:cxn>
                <a:cxn ang="0">
                  <a:pos x="189" y="528"/>
                </a:cxn>
                <a:cxn ang="0">
                  <a:pos x="129" y="524"/>
                </a:cxn>
                <a:cxn ang="0">
                  <a:pos x="1" y="519"/>
                </a:cxn>
                <a:cxn ang="0">
                  <a:pos x="3" y="451"/>
                </a:cxn>
                <a:cxn ang="0">
                  <a:pos x="7" y="389"/>
                </a:cxn>
                <a:cxn ang="0">
                  <a:pos x="12" y="299"/>
                </a:cxn>
                <a:cxn ang="0">
                  <a:pos x="17" y="226"/>
                </a:cxn>
                <a:cxn ang="0">
                  <a:pos x="22" y="150"/>
                </a:cxn>
                <a:cxn ang="0">
                  <a:pos x="25" y="75"/>
                </a:cxn>
                <a:cxn ang="0">
                  <a:pos x="114" y="5"/>
                </a:cxn>
                <a:cxn ang="0">
                  <a:pos x="200" y="10"/>
                </a:cxn>
                <a:cxn ang="0">
                  <a:pos x="271" y="14"/>
                </a:cxn>
                <a:cxn ang="0">
                  <a:pos x="345" y="15"/>
                </a:cxn>
                <a:cxn ang="0">
                  <a:pos x="418" y="19"/>
                </a:cxn>
                <a:cxn ang="0">
                  <a:pos x="492" y="22"/>
                </a:cxn>
                <a:cxn ang="0">
                  <a:pos x="567" y="22"/>
                </a:cxn>
                <a:cxn ang="0">
                  <a:pos x="640" y="24"/>
                </a:cxn>
                <a:cxn ang="0">
                  <a:pos x="714" y="26"/>
                </a:cxn>
                <a:cxn ang="0">
                  <a:pos x="787" y="26"/>
                </a:cxn>
                <a:cxn ang="0">
                  <a:pos x="847" y="26"/>
                </a:cxn>
                <a:cxn ang="0">
                  <a:pos x="908" y="26"/>
                </a:cxn>
                <a:cxn ang="0">
                  <a:pos x="920" y="36"/>
                </a:cxn>
                <a:cxn ang="0">
                  <a:pos x="929" y="41"/>
                </a:cxn>
                <a:cxn ang="0">
                  <a:pos x="939" y="48"/>
                </a:cxn>
                <a:cxn ang="0">
                  <a:pos x="946" y="43"/>
                </a:cxn>
                <a:cxn ang="0">
                  <a:pos x="956" y="43"/>
                </a:cxn>
                <a:cxn ang="0">
                  <a:pos x="958" y="53"/>
                </a:cxn>
                <a:cxn ang="0">
                  <a:pos x="963" y="56"/>
                </a:cxn>
                <a:cxn ang="0">
                  <a:pos x="958" y="62"/>
                </a:cxn>
                <a:cxn ang="0">
                  <a:pos x="958" y="67"/>
                </a:cxn>
                <a:cxn ang="0">
                  <a:pos x="965" y="67"/>
                </a:cxn>
                <a:cxn ang="0">
                  <a:pos x="961" y="72"/>
                </a:cxn>
                <a:cxn ang="0">
                  <a:pos x="954" y="70"/>
                </a:cxn>
                <a:cxn ang="0">
                  <a:pos x="951" y="79"/>
                </a:cxn>
                <a:cxn ang="0">
                  <a:pos x="941" y="89"/>
                </a:cxn>
                <a:cxn ang="0">
                  <a:pos x="934" y="101"/>
                </a:cxn>
                <a:cxn ang="0">
                  <a:pos x="942" y="113"/>
                </a:cxn>
                <a:cxn ang="0">
                  <a:pos x="951" y="121"/>
                </a:cxn>
                <a:cxn ang="0">
                  <a:pos x="959" y="132"/>
                </a:cxn>
                <a:cxn ang="0">
                  <a:pos x="961" y="138"/>
                </a:cxn>
                <a:cxn ang="0">
                  <a:pos x="965" y="147"/>
                </a:cxn>
                <a:cxn ang="0">
                  <a:pos x="973" y="161"/>
                </a:cxn>
                <a:cxn ang="0">
                  <a:pos x="985" y="167"/>
                </a:cxn>
                <a:cxn ang="0">
                  <a:pos x="995" y="169"/>
                </a:cxn>
                <a:cxn ang="0">
                  <a:pos x="1002" y="173"/>
                </a:cxn>
                <a:cxn ang="0">
                  <a:pos x="1000" y="188"/>
                </a:cxn>
                <a:cxn ang="0">
                  <a:pos x="1002" y="243"/>
                </a:cxn>
                <a:cxn ang="0">
                  <a:pos x="1002" y="301"/>
                </a:cxn>
                <a:cxn ang="0">
                  <a:pos x="1002" y="364"/>
                </a:cxn>
                <a:cxn ang="0">
                  <a:pos x="1004" y="429"/>
                </a:cxn>
                <a:cxn ang="0">
                  <a:pos x="1004" y="485"/>
                </a:cxn>
                <a:cxn ang="0">
                  <a:pos x="1006" y="541"/>
                </a:cxn>
                <a:cxn ang="0">
                  <a:pos x="944" y="541"/>
                </a:cxn>
              </a:cxnLst>
              <a:rect l="0" t="0" r="r" b="b"/>
              <a:pathLst>
                <a:path w="1006" h="543">
                  <a:moveTo>
                    <a:pt x="944" y="541"/>
                  </a:moveTo>
                  <a:lnTo>
                    <a:pt x="898" y="543"/>
                  </a:lnTo>
                  <a:lnTo>
                    <a:pt x="883" y="543"/>
                  </a:lnTo>
                  <a:lnTo>
                    <a:pt x="847" y="543"/>
                  </a:lnTo>
                  <a:lnTo>
                    <a:pt x="823" y="543"/>
                  </a:lnTo>
                  <a:lnTo>
                    <a:pt x="816" y="543"/>
                  </a:lnTo>
                  <a:lnTo>
                    <a:pt x="748" y="543"/>
                  </a:lnTo>
                  <a:lnTo>
                    <a:pt x="715" y="541"/>
                  </a:lnTo>
                  <a:lnTo>
                    <a:pt x="664" y="541"/>
                  </a:lnTo>
                  <a:lnTo>
                    <a:pt x="620" y="541"/>
                  </a:lnTo>
                  <a:lnTo>
                    <a:pt x="573" y="541"/>
                  </a:lnTo>
                  <a:lnTo>
                    <a:pt x="533" y="540"/>
                  </a:lnTo>
                  <a:lnTo>
                    <a:pt x="500" y="540"/>
                  </a:lnTo>
                  <a:lnTo>
                    <a:pt x="473" y="538"/>
                  </a:lnTo>
                  <a:lnTo>
                    <a:pt x="411" y="536"/>
                  </a:lnTo>
                  <a:lnTo>
                    <a:pt x="351" y="535"/>
                  </a:lnTo>
                  <a:lnTo>
                    <a:pt x="336" y="535"/>
                  </a:lnTo>
                  <a:lnTo>
                    <a:pt x="275" y="533"/>
                  </a:lnTo>
                  <a:lnTo>
                    <a:pt x="263" y="531"/>
                  </a:lnTo>
                  <a:lnTo>
                    <a:pt x="189" y="528"/>
                  </a:lnTo>
                  <a:lnTo>
                    <a:pt x="147" y="526"/>
                  </a:lnTo>
                  <a:lnTo>
                    <a:pt x="129" y="524"/>
                  </a:lnTo>
                  <a:lnTo>
                    <a:pt x="65" y="521"/>
                  </a:lnTo>
                  <a:lnTo>
                    <a:pt x="1" y="519"/>
                  </a:lnTo>
                  <a:lnTo>
                    <a:pt x="0" y="519"/>
                  </a:lnTo>
                  <a:lnTo>
                    <a:pt x="3" y="451"/>
                  </a:lnTo>
                  <a:lnTo>
                    <a:pt x="5" y="407"/>
                  </a:lnTo>
                  <a:lnTo>
                    <a:pt x="7" y="389"/>
                  </a:lnTo>
                  <a:lnTo>
                    <a:pt x="12" y="301"/>
                  </a:lnTo>
                  <a:lnTo>
                    <a:pt x="12" y="299"/>
                  </a:lnTo>
                  <a:lnTo>
                    <a:pt x="15" y="239"/>
                  </a:lnTo>
                  <a:lnTo>
                    <a:pt x="17" y="226"/>
                  </a:lnTo>
                  <a:lnTo>
                    <a:pt x="20" y="166"/>
                  </a:lnTo>
                  <a:lnTo>
                    <a:pt x="22" y="150"/>
                  </a:lnTo>
                  <a:lnTo>
                    <a:pt x="25" y="75"/>
                  </a:lnTo>
                  <a:lnTo>
                    <a:pt x="25" y="75"/>
                  </a:lnTo>
                  <a:lnTo>
                    <a:pt x="30" y="0"/>
                  </a:lnTo>
                  <a:lnTo>
                    <a:pt x="114" y="5"/>
                  </a:lnTo>
                  <a:lnTo>
                    <a:pt x="124" y="5"/>
                  </a:lnTo>
                  <a:lnTo>
                    <a:pt x="200" y="10"/>
                  </a:lnTo>
                  <a:lnTo>
                    <a:pt x="201" y="10"/>
                  </a:lnTo>
                  <a:lnTo>
                    <a:pt x="271" y="14"/>
                  </a:lnTo>
                  <a:lnTo>
                    <a:pt x="273" y="14"/>
                  </a:lnTo>
                  <a:lnTo>
                    <a:pt x="345" y="15"/>
                  </a:lnTo>
                  <a:lnTo>
                    <a:pt x="404" y="19"/>
                  </a:lnTo>
                  <a:lnTo>
                    <a:pt x="418" y="19"/>
                  </a:lnTo>
                  <a:lnTo>
                    <a:pt x="464" y="21"/>
                  </a:lnTo>
                  <a:lnTo>
                    <a:pt x="492" y="22"/>
                  </a:lnTo>
                  <a:lnTo>
                    <a:pt x="522" y="22"/>
                  </a:lnTo>
                  <a:lnTo>
                    <a:pt x="567" y="22"/>
                  </a:lnTo>
                  <a:lnTo>
                    <a:pt x="580" y="24"/>
                  </a:lnTo>
                  <a:lnTo>
                    <a:pt x="640" y="24"/>
                  </a:lnTo>
                  <a:lnTo>
                    <a:pt x="700" y="26"/>
                  </a:lnTo>
                  <a:lnTo>
                    <a:pt x="714" y="26"/>
                  </a:lnTo>
                  <a:lnTo>
                    <a:pt x="758" y="26"/>
                  </a:lnTo>
                  <a:lnTo>
                    <a:pt x="787" y="26"/>
                  </a:lnTo>
                  <a:lnTo>
                    <a:pt x="818" y="26"/>
                  </a:lnTo>
                  <a:lnTo>
                    <a:pt x="847" y="26"/>
                  </a:lnTo>
                  <a:lnTo>
                    <a:pt x="905" y="26"/>
                  </a:lnTo>
                  <a:lnTo>
                    <a:pt x="908" y="26"/>
                  </a:lnTo>
                  <a:lnTo>
                    <a:pt x="917" y="34"/>
                  </a:lnTo>
                  <a:lnTo>
                    <a:pt x="920" y="36"/>
                  </a:lnTo>
                  <a:lnTo>
                    <a:pt x="922" y="41"/>
                  </a:lnTo>
                  <a:lnTo>
                    <a:pt x="929" y="41"/>
                  </a:lnTo>
                  <a:lnTo>
                    <a:pt x="936" y="48"/>
                  </a:lnTo>
                  <a:lnTo>
                    <a:pt x="939" y="48"/>
                  </a:lnTo>
                  <a:lnTo>
                    <a:pt x="944" y="46"/>
                  </a:lnTo>
                  <a:lnTo>
                    <a:pt x="946" y="43"/>
                  </a:lnTo>
                  <a:lnTo>
                    <a:pt x="953" y="41"/>
                  </a:lnTo>
                  <a:lnTo>
                    <a:pt x="956" y="43"/>
                  </a:lnTo>
                  <a:lnTo>
                    <a:pt x="956" y="51"/>
                  </a:lnTo>
                  <a:lnTo>
                    <a:pt x="958" y="53"/>
                  </a:lnTo>
                  <a:lnTo>
                    <a:pt x="961" y="55"/>
                  </a:lnTo>
                  <a:lnTo>
                    <a:pt x="963" y="56"/>
                  </a:lnTo>
                  <a:lnTo>
                    <a:pt x="961" y="60"/>
                  </a:lnTo>
                  <a:lnTo>
                    <a:pt x="958" y="62"/>
                  </a:lnTo>
                  <a:lnTo>
                    <a:pt x="956" y="63"/>
                  </a:lnTo>
                  <a:lnTo>
                    <a:pt x="958" y="67"/>
                  </a:lnTo>
                  <a:lnTo>
                    <a:pt x="965" y="65"/>
                  </a:lnTo>
                  <a:lnTo>
                    <a:pt x="965" y="67"/>
                  </a:lnTo>
                  <a:lnTo>
                    <a:pt x="965" y="70"/>
                  </a:lnTo>
                  <a:lnTo>
                    <a:pt x="961" y="72"/>
                  </a:lnTo>
                  <a:lnTo>
                    <a:pt x="958" y="72"/>
                  </a:lnTo>
                  <a:lnTo>
                    <a:pt x="954" y="70"/>
                  </a:lnTo>
                  <a:lnTo>
                    <a:pt x="953" y="70"/>
                  </a:lnTo>
                  <a:lnTo>
                    <a:pt x="951" y="79"/>
                  </a:lnTo>
                  <a:lnTo>
                    <a:pt x="944" y="84"/>
                  </a:lnTo>
                  <a:lnTo>
                    <a:pt x="941" y="89"/>
                  </a:lnTo>
                  <a:lnTo>
                    <a:pt x="942" y="96"/>
                  </a:lnTo>
                  <a:lnTo>
                    <a:pt x="934" y="101"/>
                  </a:lnTo>
                  <a:lnTo>
                    <a:pt x="936" y="106"/>
                  </a:lnTo>
                  <a:lnTo>
                    <a:pt x="942" y="113"/>
                  </a:lnTo>
                  <a:lnTo>
                    <a:pt x="944" y="118"/>
                  </a:lnTo>
                  <a:lnTo>
                    <a:pt x="951" y="121"/>
                  </a:lnTo>
                  <a:lnTo>
                    <a:pt x="954" y="126"/>
                  </a:lnTo>
                  <a:lnTo>
                    <a:pt x="959" y="132"/>
                  </a:lnTo>
                  <a:lnTo>
                    <a:pt x="963" y="132"/>
                  </a:lnTo>
                  <a:lnTo>
                    <a:pt x="961" y="138"/>
                  </a:lnTo>
                  <a:lnTo>
                    <a:pt x="961" y="142"/>
                  </a:lnTo>
                  <a:lnTo>
                    <a:pt x="965" y="147"/>
                  </a:lnTo>
                  <a:lnTo>
                    <a:pt x="971" y="152"/>
                  </a:lnTo>
                  <a:lnTo>
                    <a:pt x="973" y="161"/>
                  </a:lnTo>
                  <a:lnTo>
                    <a:pt x="977" y="162"/>
                  </a:lnTo>
                  <a:lnTo>
                    <a:pt x="985" y="167"/>
                  </a:lnTo>
                  <a:lnTo>
                    <a:pt x="992" y="166"/>
                  </a:lnTo>
                  <a:lnTo>
                    <a:pt x="995" y="169"/>
                  </a:lnTo>
                  <a:lnTo>
                    <a:pt x="1000" y="171"/>
                  </a:lnTo>
                  <a:lnTo>
                    <a:pt x="1002" y="173"/>
                  </a:lnTo>
                  <a:lnTo>
                    <a:pt x="1000" y="178"/>
                  </a:lnTo>
                  <a:lnTo>
                    <a:pt x="1000" y="188"/>
                  </a:lnTo>
                  <a:lnTo>
                    <a:pt x="1000" y="224"/>
                  </a:lnTo>
                  <a:lnTo>
                    <a:pt x="1002" y="243"/>
                  </a:lnTo>
                  <a:lnTo>
                    <a:pt x="1000" y="287"/>
                  </a:lnTo>
                  <a:lnTo>
                    <a:pt x="1002" y="301"/>
                  </a:lnTo>
                  <a:lnTo>
                    <a:pt x="1002" y="359"/>
                  </a:lnTo>
                  <a:lnTo>
                    <a:pt x="1002" y="364"/>
                  </a:lnTo>
                  <a:lnTo>
                    <a:pt x="1004" y="424"/>
                  </a:lnTo>
                  <a:lnTo>
                    <a:pt x="1004" y="429"/>
                  </a:lnTo>
                  <a:lnTo>
                    <a:pt x="1004" y="480"/>
                  </a:lnTo>
                  <a:lnTo>
                    <a:pt x="1004" y="485"/>
                  </a:lnTo>
                  <a:lnTo>
                    <a:pt x="1004" y="531"/>
                  </a:lnTo>
                  <a:lnTo>
                    <a:pt x="1006" y="541"/>
                  </a:lnTo>
                  <a:lnTo>
                    <a:pt x="949" y="541"/>
                  </a:lnTo>
                  <a:lnTo>
                    <a:pt x="944" y="541"/>
                  </a:lnTo>
                  <a:close/>
                </a:path>
              </a:pathLst>
            </a:custGeom>
            <a:solidFill>
              <a:srgbClr val="FFF0D9"/>
            </a:solidFill>
            <a:ln w="3175">
              <a:solidFill>
                <a:srgbClr val="343434"/>
              </a:solidFill>
              <a:prstDash val="solid"/>
              <a:round/>
              <a:headEnd/>
              <a:tailEnd/>
            </a:ln>
          </p:spPr>
          <p:txBody>
            <a:bodyPr>
              <a:prstTxWarp prst="textNoShape">
                <a:avLst/>
              </a:prstTxWarp>
            </a:bodyPr>
            <a:lstStyle/>
            <a:p>
              <a:endParaRPr lang="en-US"/>
            </a:p>
          </p:txBody>
        </p:sp>
        <p:sp>
          <p:nvSpPr>
            <p:cNvPr id="1186938" name="Freeform 2170"/>
            <p:cNvSpPr>
              <a:spLocks/>
            </p:cNvSpPr>
            <p:nvPr/>
          </p:nvSpPr>
          <p:spPr bwMode="auto">
            <a:xfrm>
              <a:off x="2586" y="2320"/>
              <a:ext cx="24" cy="26"/>
            </a:xfrm>
            <a:custGeom>
              <a:avLst/>
              <a:gdLst/>
              <a:ahLst/>
              <a:cxnLst>
                <a:cxn ang="0">
                  <a:pos x="0" y="59"/>
                </a:cxn>
                <a:cxn ang="0">
                  <a:pos x="0" y="0"/>
                </a:cxn>
                <a:cxn ang="0">
                  <a:pos x="3" y="0"/>
                </a:cxn>
                <a:cxn ang="0">
                  <a:pos x="12" y="8"/>
                </a:cxn>
                <a:cxn ang="0">
                  <a:pos x="15" y="10"/>
                </a:cxn>
                <a:cxn ang="0">
                  <a:pos x="17" y="15"/>
                </a:cxn>
                <a:cxn ang="0">
                  <a:pos x="24" y="15"/>
                </a:cxn>
                <a:cxn ang="0">
                  <a:pos x="31" y="22"/>
                </a:cxn>
                <a:cxn ang="0">
                  <a:pos x="34" y="22"/>
                </a:cxn>
                <a:cxn ang="0">
                  <a:pos x="39" y="20"/>
                </a:cxn>
                <a:cxn ang="0">
                  <a:pos x="41" y="17"/>
                </a:cxn>
                <a:cxn ang="0">
                  <a:pos x="48" y="15"/>
                </a:cxn>
                <a:cxn ang="0">
                  <a:pos x="51" y="17"/>
                </a:cxn>
                <a:cxn ang="0">
                  <a:pos x="51" y="25"/>
                </a:cxn>
                <a:cxn ang="0">
                  <a:pos x="53" y="27"/>
                </a:cxn>
                <a:cxn ang="0">
                  <a:pos x="56" y="29"/>
                </a:cxn>
                <a:cxn ang="0">
                  <a:pos x="58" y="30"/>
                </a:cxn>
                <a:cxn ang="0">
                  <a:pos x="56" y="34"/>
                </a:cxn>
                <a:cxn ang="0">
                  <a:pos x="53" y="36"/>
                </a:cxn>
                <a:cxn ang="0">
                  <a:pos x="51" y="37"/>
                </a:cxn>
                <a:cxn ang="0">
                  <a:pos x="53" y="41"/>
                </a:cxn>
                <a:cxn ang="0">
                  <a:pos x="60" y="39"/>
                </a:cxn>
                <a:cxn ang="0">
                  <a:pos x="60" y="41"/>
                </a:cxn>
                <a:cxn ang="0">
                  <a:pos x="60" y="44"/>
                </a:cxn>
                <a:cxn ang="0">
                  <a:pos x="56" y="46"/>
                </a:cxn>
                <a:cxn ang="0">
                  <a:pos x="53" y="46"/>
                </a:cxn>
                <a:cxn ang="0">
                  <a:pos x="49" y="44"/>
                </a:cxn>
                <a:cxn ang="0">
                  <a:pos x="48" y="44"/>
                </a:cxn>
                <a:cxn ang="0">
                  <a:pos x="46" y="53"/>
                </a:cxn>
                <a:cxn ang="0">
                  <a:pos x="39" y="58"/>
                </a:cxn>
                <a:cxn ang="0">
                  <a:pos x="36" y="63"/>
                </a:cxn>
                <a:cxn ang="0">
                  <a:pos x="31" y="65"/>
                </a:cxn>
                <a:cxn ang="0">
                  <a:pos x="27" y="59"/>
                </a:cxn>
                <a:cxn ang="0">
                  <a:pos x="0" y="59"/>
                </a:cxn>
              </a:cxnLst>
              <a:rect l="0" t="0" r="r" b="b"/>
              <a:pathLst>
                <a:path w="60" h="65">
                  <a:moveTo>
                    <a:pt x="0" y="59"/>
                  </a:moveTo>
                  <a:lnTo>
                    <a:pt x="0" y="0"/>
                  </a:lnTo>
                  <a:lnTo>
                    <a:pt x="3" y="0"/>
                  </a:lnTo>
                  <a:lnTo>
                    <a:pt x="12" y="8"/>
                  </a:lnTo>
                  <a:lnTo>
                    <a:pt x="15" y="10"/>
                  </a:lnTo>
                  <a:lnTo>
                    <a:pt x="17" y="15"/>
                  </a:lnTo>
                  <a:lnTo>
                    <a:pt x="24" y="15"/>
                  </a:lnTo>
                  <a:lnTo>
                    <a:pt x="31" y="22"/>
                  </a:lnTo>
                  <a:lnTo>
                    <a:pt x="34" y="22"/>
                  </a:lnTo>
                  <a:lnTo>
                    <a:pt x="39" y="20"/>
                  </a:lnTo>
                  <a:lnTo>
                    <a:pt x="41" y="17"/>
                  </a:lnTo>
                  <a:lnTo>
                    <a:pt x="48" y="15"/>
                  </a:lnTo>
                  <a:lnTo>
                    <a:pt x="51" y="17"/>
                  </a:lnTo>
                  <a:lnTo>
                    <a:pt x="51" y="25"/>
                  </a:lnTo>
                  <a:lnTo>
                    <a:pt x="53" y="27"/>
                  </a:lnTo>
                  <a:lnTo>
                    <a:pt x="56" y="29"/>
                  </a:lnTo>
                  <a:lnTo>
                    <a:pt x="58" y="30"/>
                  </a:lnTo>
                  <a:lnTo>
                    <a:pt x="56" y="34"/>
                  </a:lnTo>
                  <a:lnTo>
                    <a:pt x="53" y="36"/>
                  </a:lnTo>
                  <a:lnTo>
                    <a:pt x="51" y="37"/>
                  </a:lnTo>
                  <a:lnTo>
                    <a:pt x="53" y="41"/>
                  </a:lnTo>
                  <a:lnTo>
                    <a:pt x="60" y="39"/>
                  </a:lnTo>
                  <a:lnTo>
                    <a:pt x="60" y="41"/>
                  </a:lnTo>
                  <a:lnTo>
                    <a:pt x="60" y="44"/>
                  </a:lnTo>
                  <a:lnTo>
                    <a:pt x="56" y="46"/>
                  </a:lnTo>
                  <a:lnTo>
                    <a:pt x="53" y="46"/>
                  </a:lnTo>
                  <a:lnTo>
                    <a:pt x="49" y="44"/>
                  </a:lnTo>
                  <a:lnTo>
                    <a:pt x="48" y="44"/>
                  </a:lnTo>
                  <a:lnTo>
                    <a:pt x="46" y="53"/>
                  </a:lnTo>
                  <a:lnTo>
                    <a:pt x="39" y="58"/>
                  </a:lnTo>
                  <a:lnTo>
                    <a:pt x="36" y="63"/>
                  </a:lnTo>
                  <a:lnTo>
                    <a:pt x="31" y="65"/>
                  </a:lnTo>
                  <a:lnTo>
                    <a:pt x="27" y="59"/>
                  </a:lnTo>
                  <a:lnTo>
                    <a:pt x="0" y="59"/>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939" name="Freeform 2171"/>
            <p:cNvSpPr>
              <a:spLocks/>
            </p:cNvSpPr>
            <p:nvPr/>
          </p:nvSpPr>
          <p:spPr bwMode="auto">
            <a:xfrm>
              <a:off x="2563" y="2320"/>
              <a:ext cx="23" cy="25"/>
            </a:xfrm>
            <a:custGeom>
              <a:avLst/>
              <a:gdLst/>
              <a:ahLst/>
              <a:cxnLst>
                <a:cxn ang="0">
                  <a:pos x="0" y="61"/>
                </a:cxn>
                <a:cxn ang="0">
                  <a:pos x="0" y="0"/>
                </a:cxn>
                <a:cxn ang="0">
                  <a:pos x="58" y="0"/>
                </a:cxn>
                <a:cxn ang="0">
                  <a:pos x="58" y="59"/>
                </a:cxn>
                <a:cxn ang="0">
                  <a:pos x="29" y="59"/>
                </a:cxn>
                <a:cxn ang="0">
                  <a:pos x="0" y="61"/>
                </a:cxn>
              </a:cxnLst>
              <a:rect l="0" t="0" r="r" b="b"/>
              <a:pathLst>
                <a:path w="58" h="61">
                  <a:moveTo>
                    <a:pt x="0" y="61"/>
                  </a:moveTo>
                  <a:lnTo>
                    <a:pt x="0" y="0"/>
                  </a:lnTo>
                  <a:lnTo>
                    <a:pt x="58" y="0"/>
                  </a:lnTo>
                  <a:lnTo>
                    <a:pt x="58" y="59"/>
                  </a:lnTo>
                  <a:lnTo>
                    <a:pt x="29" y="59"/>
                  </a:lnTo>
                  <a:lnTo>
                    <a:pt x="0" y="61"/>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940" name="Freeform 2172"/>
            <p:cNvSpPr>
              <a:spLocks/>
            </p:cNvSpPr>
            <p:nvPr/>
          </p:nvSpPr>
          <p:spPr bwMode="auto">
            <a:xfrm>
              <a:off x="2549" y="2344"/>
              <a:ext cx="25" cy="30"/>
            </a:xfrm>
            <a:custGeom>
              <a:avLst/>
              <a:gdLst/>
              <a:ahLst/>
              <a:cxnLst>
                <a:cxn ang="0">
                  <a:pos x="58" y="76"/>
                </a:cxn>
                <a:cxn ang="0">
                  <a:pos x="0" y="76"/>
                </a:cxn>
                <a:cxn ang="0">
                  <a:pos x="0" y="16"/>
                </a:cxn>
                <a:cxn ang="0">
                  <a:pos x="31" y="16"/>
                </a:cxn>
                <a:cxn ang="0">
                  <a:pos x="33" y="2"/>
                </a:cxn>
                <a:cxn ang="0">
                  <a:pos x="62" y="0"/>
                </a:cxn>
                <a:cxn ang="0">
                  <a:pos x="60" y="41"/>
                </a:cxn>
                <a:cxn ang="0">
                  <a:pos x="58" y="41"/>
                </a:cxn>
                <a:cxn ang="0">
                  <a:pos x="58" y="76"/>
                </a:cxn>
              </a:cxnLst>
              <a:rect l="0" t="0" r="r" b="b"/>
              <a:pathLst>
                <a:path w="62" h="76">
                  <a:moveTo>
                    <a:pt x="58" y="76"/>
                  </a:moveTo>
                  <a:lnTo>
                    <a:pt x="0" y="76"/>
                  </a:lnTo>
                  <a:lnTo>
                    <a:pt x="0" y="16"/>
                  </a:lnTo>
                  <a:lnTo>
                    <a:pt x="31" y="16"/>
                  </a:lnTo>
                  <a:lnTo>
                    <a:pt x="33" y="2"/>
                  </a:lnTo>
                  <a:lnTo>
                    <a:pt x="62" y="0"/>
                  </a:lnTo>
                  <a:lnTo>
                    <a:pt x="60" y="41"/>
                  </a:lnTo>
                  <a:lnTo>
                    <a:pt x="58" y="41"/>
                  </a:lnTo>
                  <a:lnTo>
                    <a:pt x="58" y="76"/>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941" name="Freeform 2173"/>
            <p:cNvSpPr>
              <a:spLocks/>
            </p:cNvSpPr>
            <p:nvPr/>
          </p:nvSpPr>
          <p:spPr bwMode="auto">
            <a:xfrm>
              <a:off x="2577" y="2384"/>
              <a:ext cx="24" cy="24"/>
            </a:xfrm>
            <a:custGeom>
              <a:avLst/>
              <a:gdLst/>
              <a:ahLst/>
              <a:cxnLst>
                <a:cxn ang="0">
                  <a:pos x="58" y="57"/>
                </a:cxn>
                <a:cxn ang="0">
                  <a:pos x="0" y="58"/>
                </a:cxn>
                <a:cxn ang="0">
                  <a:pos x="0" y="36"/>
                </a:cxn>
                <a:cxn ang="0">
                  <a:pos x="0" y="2"/>
                </a:cxn>
                <a:cxn ang="0">
                  <a:pos x="9" y="0"/>
                </a:cxn>
                <a:cxn ang="0">
                  <a:pos x="16" y="2"/>
                </a:cxn>
                <a:cxn ang="0">
                  <a:pos x="19" y="5"/>
                </a:cxn>
                <a:cxn ang="0">
                  <a:pos x="41" y="5"/>
                </a:cxn>
                <a:cxn ang="0">
                  <a:pos x="41" y="17"/>
                </a:cxn>
                <a:cxn ang="0">
                  <a:pos x="45" y="16"/>
                </a:cxn>
                <a:cxn ang="0">
                  <a:pos x="48" y="17"/>
                </a:cxn>
                <a:cxn ang="0">
                  <a:pos x="53" y="19"/>
                </a:cxn>
                <a:cxn ang="0">
                  <a:pos x="57" y="16"/>
                </a:cxn>
                <a:cxn ang="0">
                  <a:pos x="58" y="16"/>
                </a:cxn>
                <a:cxn ang="0">
                  <a:pos x="58" y="57"/>
                </a:cxn>
              </a:cxnLst>
              <a:rect l="0" t="0" r="r" b="b"/>
              <a:pathLst>
                <a:path w="58" h="58">
                  <a:moveTo>
                    <a:pt x="58" y="57"/>
                  </a:moveTo>
                  <a:lnTo>
                    <a:pt x="0" y="58"/>
                  </a:lnTo>
                  <a:lnTo>
                    <a:pt x="0" y="36"/>
                  </a:lnTo>
                  <a:lnTo>
                    <a:pt x="0" y="2"/>
                  </a:lnTo>
                  <a:lnTo>
                    <a:pt x="9" y="0"/>
                  </a:lnTo>
                  <a:lnTo>
                    <a:pt x="16" y="2"/>
                  </a:lnTo>
                  <a:lnTo>
                    <a:pt x="19" y="5"/>
                  </a:lnTo>
                  <a:lnTo>
                    <a:pt x="41" y="5"/>
                  </a:lnTo>
                  <a:lnTo>
                    <a:pt x="41" y="17"/>
                  </a:lnTo>
                  <a:lnTo>
                    <a:pt x="45" y="16"/>
                  </a:lnTo>
                  <a:lnTo>
                    <a:pt x="48" y="17"/>
                  </a:lnTo>
                  <a:lnTo>
                    <a:pt x="53" y="19"/>
                  </a:lnTo>
                  <a:lnTo>
                    <a:pt x="57" y="16"/>
                  </a:lnTo>
                  <a:lnTo>
                    <a:pt x="58" y="16"/>
                  </a:lnTo>
                  <a:lnTo>
                    <a:pt x="58" y="57"/>
                  </a:lnTo>
                  <a:close/>
                </a:path>
              </a:pathLst>
            </a:custGeom>
            <a:solidFill>
              <a:srgbClr val="FCEF8B"/>
            </a:solidFill>
            <a:ln w="3175">
              <a:solidFill>
                <a:srgbClr val="343434"/>
              </a:solidFill>
              <a:prstDash val="solid"/>
              <a:round/>
              <a:headEnd/>
              <a:tailEnd/>
            </a:ln>
          </p:spPr>
          <p:txBody>
            <a:bodyPr>
              <a:prstTxWarp prst="textNoShape">
                <a:avLst/>
              </a:prstTxWarp>
            </a:bodyPr>
            <a:lstStyle/>
            <a:p>
              <a:endParaRPr lang="en-US"/>
            </a:p>
          </p:txBody>
        </p:sp>
        <p:sp>
          <p:nvSpPr>
            <p:cNvPr id="1186942" name="Freeform 2174"/>
            <p:cNvSpPr>
              <a:spLocks/>
            </p:cNvSpPr>
            <p:nvPr/>
          </p:nvSpPr>
          <p:spPr bwMode="auto">
            <a:xfrm>
              <a:off x="2582" y="2526"/>
              <a:ext cx="23" cy="34"/>
            </a:xfrm>
            <a:custGeom>
              <a:avLst/>
              <a:gdLst/>
              <a:ahLst/>
              <a:cxnLst>
                <a:cxn ang="0">
                  <a:pos x="0" y="70"/>
                </a:cxn>
                <a:cxn ang="0">
                  <a:pos x="0" y="11"/>
                </a:cxn>
                <a:cxn ang="0">
                  <a:pos x="3" y="11"/>
                </a:cxn>
                <a:cxn ang="0">
                  <a:pos x="3" y="2"/>
                </a:cxn>
                <a:cxn ang="0">
                  <a:pos x="49" y="0"/>
                </a:cxn>
                <a:cxn ang="0">
                  <a:pos x="54" y="0"/>
                </a:cxn>
                <a:cxn ang="0">
                  <a:pos x="52" y="2"/>
                </a:cxn>
                <a:cxn ang="0">
                  <a:pos x="52" y="6"/>
                </a:cxn>
                <a:cxn ang="0">
                  <a:pos x="58" y="11"/>
                </a:cxn>
                <a:cxn ang="0">
                  <a:pos x="59" y="57"/>
                </a:cxn>
                <a:cxn ang="0">
                  <a:pos x="58" y="84"/>
                </a:cxn>
                <a:cxn ang="0">
                  <a:pos x="15" y="84"/>
                </a:cxn>
                <a:cxn ang="0">
                  <a:pos x="15" y="70"/>
                </a:cxn>
                <a:cxn ang="0">
                  <a:pos x="0" y="70"/>
                </a:cxn>
              </a:cxnLst>
              <a:rect l="0" t="0" r="r" b="b"/>
              <a:pathLst>
                <a:path w="59" h="84">
                  <a:moveTo>
                    <a:pt x="0" y="70"/>
                  </a:moveTo>
                  <a:lnTo>
                    <a:pt x="0" y="11"/>
                  </a:lnTo>
                  <a:lnTo>
                    <a:pt x="3" y="11"/>
                  </a:lnTo>
                  <a:lnTo>
                    <a:pt x="3" y="2"/>
                  </a:lnTo>
                  <a:lnTo>
                    <a:pt x="49" y="0"/>
                  </a:lnTo>
                  <a:lnTo>
                    <a:pt x="54" y="0"/>
                  </a:lnTo>
                  <a:lnTo>
                    <a:pt x="52" y="2"/>
                  </a:lnTo>
                  <a:lnTo>
                    <a:pt x="52" y="6"/>
                  </a:lnTo>
                  <a:lnTo>
                    <a:pt x="58" y="11"/>
                  </a:lnTo>
                  <a:lnTo>
                    <a:pt x="59" y="57"/>
                  </a:lnTo>
                  <a:lnTo>
                    <a:pt x="58" y="84"/>
                  </a:lnTo>
                  <a:lnTo>
                    <a:pt x="15" y="84"/>
                  </a:lnTo>
                  <a:lnTo>
                    <a:pt x="15" y="70"/>
                  </a:lnTo>
                  <a:lnTo>
                    <a:pt x="0" y="7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43" name="Freeform 2175"/>
            <p:cNvSpPr>
              <a:spLocks/>
            </p:cNvSpPr>
            <p:nvPr/>
          </p:nvSpPr>
          <p:spPr bwMode="auto">
            <a:xfrm>
              <a:off x="2561" y="2527"/>
              <a:ext cx="22" cy="27"/>
            </a:xfrm>
            <a:custGeom>
              <a:avLst/>
              <a:gdLst/>
              <a:ahLst/>
              <a:cxnLst>
                <a:cxn ang="0">
                  <a:pos x="0" y="68"/>
                </a:cxn>
                <a:cxn ang="0">
                  <a:pos x="1" y="9"/>
                </a:cxn>
                <a:cxn ang="0">
                  <a:pos x="5" y="9"/>
                </a:cxn>
                <a:cxn ang="0">
                  <a:pos x="5" y="0"/>
                </a:cxn>
                <a:cxn ang="0">
                  <a:pos x="41" y="0"/>
                </a:cxn>
                <a:cxn ang="0">
                  <a:pos x="56" y="0"/>
                </a:cxn>
                <a:cxn ang="0">
                  <a:pos x="56" y="9"/>
                </a:cxn>
                <a:cxn ang="0">
                  <a:pos x="53" y="9"/>
                </a:cxn>
                <a:cxn ang="0">
                  <a:pos x="53" y="68"/>
                </a:cxn>
                <a:cxn ang="0">
                  <a:pos x="0" y="68"/>
                </a:cxn>
              </a:cxnLst>
              <a:rect l="0" t="0" r="r" b="b"/>
              <a:pathLst>
                <a:path w="56" h="68">
                  <a:moveTo>
                    <a:pt x="0" y="68"/>
                  </a:moveTo>
                  <a:lnTo>
                    <a:pt x="1" y="9"/>
                  </a:lnTo>
                  <a:lnTo>
                    <a:pt x="5" y="9"/>
                  </a:lnTo>
                  <a:lnTo>
                    <a:pt x="5" y="0"/>
                  </a:lnTo>
                  <a:lnTo>
                    <a:pt x="41" y="0"/>
                  </a:lnTo>
                  <a:lnTo>
                    <a:pt x="56" y="0"/>
                  </a:lnTo>
                  <a:lnTo>
                    <a:pt x="56" y="9"/>
                  </a:lnTo>
                  <a:lnTo>
                    <a:pt x="53" y="9"/>
                  </a:lnTo>
                  <a:lnTo>
                    <a:pt x="53" y="68"/>
                  </a:lnTo>
                  <a:lnTo>
                    <a:pt x="0" y="6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44" name="Freeform 2176"/>
            <p:cNvSpPr>
              <a:spLocks/>
            </p:cNvSpPr>
            <p:nvPr/>
          </p:nvSpPr>
          <p:spPr bwMode="auto">
            <a:xfrm>
              <a:off x="2603" y="2526"/>
              <a:ext cx="23" cy="23"/>
            </a:xfrm>
            <a:custGeom>
              <a:avLst/>
              <a:gdLst/>
              <a:ahLst/>
              <a:cxnLst>
                <a:cxn ang="0">
                  <a:pos x="59" y="57"/>
                </a:cxn>
                <a:cxn ang="0">
                  <a:pos x="7" y="57"/>
                </a:cxn>
                <a:cxn ang="0">
                  <a:pos x="6" y="11"/>
                </a:cxn>
                <a:cxn ang="0">
                  <a:pos x="0" y="6"/>
                </a:cxn>
                <a:cxn ang="0">
                  <a:pos x="0" y="2"/>
                </a:cxn>
                <a:cxn ang="0">
                  <a:pos x="2" y="0"/>
                </a:cxn>
                <a:cxn ang="0">
                  <a:pos x="59" y="0"/>
                </a:cxn>
                <a:cxn ang="0">
                  <a:pos x="59" y="41"/>
                </a:cxn>
                <a:cxn ang="0">
                  <a:pos x="59" y="57"/>
                </a:cxn>
              </a:cxnLst>
              <a:rect l="0" t="0" r="r" b="b"/>
              <a:pathLst>
                <a:path w="59" h="57">
                  <a:moveTo>
                    <a:pt x="59" y="57"/>
                  </a:moveTo>
                  <a:lnTo>
                    <a:pt x="7" y="57"/>
                  </a:lnTo>
                  <a:lnTo>
                    <a:pt x="6" y="11"/>
                  </a:lnTo>
                  <a:lnTo>
                    <a:pt x="0" y="6"/>
                  </a:lnTo>
                  <a:lnTo>
                    <a:pt x="0" y="2"/>
                  </a:lnTo>
                  <a:lnTo>
                    <a:pt x="2" y="0"/>
                  </a:lnTo>
                  <a:lnTo>
                    <a:pt x="59" y="0"/>
                  </a:lnTo>
                  <a:lnTo>
                    <a:pt x="59" y="41"/>
                  </a:lnTo>
                  <a:lnTo>
                    <a:pt x="59" y="5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45" name="Freeform 2177"/>
            <p:cNvSpPr>
              <a:spLocks/>
            </p:cNvSpPr>
            <p:nvPr/>
          </p:nvSpPr>
          <p:spPr bwMode="auto">
            <a:xfrm>
              <a:off x="2493" y="2526"/>
              <a:ext cx="57" cy="58"/>
            </a:xfrm>
            <a:custGeom>
              <a:avLst/>
              <a:gdLst/>
              <a:ahLst/>
              <a:cxnLst>
                <a:cxn ang="0">
                  <a:pos x="143" y="2"/>
                </a:cxn>
                <a:cxn ang="0">
                  <a:pos x="143" y="99"/>
                </a:cxn>
                <a:cxn ang="0">
                  <a:pos x="143" y="144"/>
                </a:cxn>
                <a:cxn ang="0">
                  <a:pos x="109" y="144"/>
                </a:cxn>
                <a:cxn ang="0">
                  <a:pos x="111" y="139"/>
                </a:cxn>
                <a:cxn ang="0">
                  <a:pos x="111" y="137"/>
                </a:cxn>
                <a:cxn ang="0">
                  <a:pos x="109" y="135"/>
                </a:cxn>
                <a:cxn ang="0">
                  <a:pos x="95" y="134"/>
                </a:cxn>
                <a:cxn ang="0">
                  <a:pos x="82" y="118"/>
                </a:cxn>
                <a:cxn ang="0">
                  <a:pos x="78" y="117"/>
                </a:cxn>
                <a:cxn ang="0">
                  <a:pos x="73" y="122"/>
                </a:cxn>
                <a:cxn ang="0">
                  <a:pos x="68" y="120"/>
                </a:cxn>
                <a:cxn ang="0">
                  <a:pos x="66" y="117"/>
                </a:cxn>
                <a:cxn ang="0">
                  <a:pos x="73" y="110"/>
                </a:cxn>
                <a:cxn ang="0">
                  <a:pos x="71" y="105"/>
                </a:cxn>
                <a:cxn ang="0">
                  <a:pos x="70" y="105"/>
                </a:cxn>
                <a:cxn ang="0">
                  <a:pos x="64" y="108"/>
                </a:cxn>
                <a:cxn ang="0">
                  <a:pos x="59" y="101"/>
                </a:cxn>
                <a:cxn ang="0">
                  <a:pos x="51" y="99"/>
                </a:cxn>
                <a:cxn ang="0">
                  <a:pos x="47" y="98"/>
                </a:cxn>
                <a:cxn ang="0">
                  <a:pos x="47" y="89"/>
                </a:cxn>
                <a:cxn ang="0">
                  <a:pos x="46" y="86"/>
                </a:cxn>
                <a:cxn ang="0">
                  <a:pos x="44" y="81"/>
                </a:cxn>
                <a:cxn ang="0">
                  <a:pos x="42" y="77"/>
                </a:cxn>
                <a:cxn ang="0">
                  <a:pos x="37" y="77"/>
                </a:cxn>
                <a:cxn ang="0">
                  <a:pos x="32" y="81"/>
                </a:cxn>
                <a:cxn ang="0">
                  <a:pos x="25" y="91"/>
                </a:cxn>
                <a:cxn ang="0">
                  <a:pos x="18" y="94"/>
                </a:cxn>
                <a:cxn ang="0">
                  <a:pos x="13" y="94"/>
                </a:cxn>
                <a:cxn ang="0">
                  <a:pos x="6" y="89"/>
                </a:cxn>
                <a:cxn ang="0">
                  <a:pos x="5" y="84"/>
                </a:cxn>
                <a:cxn ang="0">
                  <a:pos x="6" y="82"/>
                </a:cxn>
                <a:cxn ang="0">
                  <a:pos x="13" y="81"/>
                </a:cxn>
                <a:cxn ang="0">
                  <a:pos x="23" y="77"/>
                </a:cxn>
                <a:cxn ang="0">
                  <a:pos x="23" y="74"/>
                </a:cxn>
                <a:cxn ang="0">
                  <a:pos x="20" y="69"/>
                </a:cxn>
                <a:cxn ang="0">
                  <a:pos x="8" y="72"/>
                </a:cxn>
                <a:cxn ang="0">
                  <a:pos x="1" y="70"/>
                </a:cxn>
                <a:cxn ang="0">
                  <a:pos x="1" y="65"/>
                </a:cxn>
                <a:cxn ang="0">
                  <a:pos x="0" y="58"/>
                </a:cxn>
                <a:cxn ang="0">
                  <a:pos x="0" y="55"/>
                </a:cxn>
                <a:cxn ang="0">
                  <a:pos x="1" y="52"/>
                </a:cxn>
                <a:cxn ang="0">
                  <a:pos x="3" y="52"/>
                </a:cxn>
                <a:cxn ang="0">
                  <a:pos x="6" y="53"/>
                </a:cxn>
                <a:cxn ang="0">
                  <a:pos x="15" y="53"/>
                </a:cxn>
                <a:cxn ang="0">
                  <a:pos x="23" y="43"/>
                </a:cxn>
                <a:cxn ang="0">
                  <a:pos x="32" y="43"/>
                </a:cxn>
                <a:cxn ang="0">
                  <a:pos x="34" y="40"/>
                </a:cxn>
                <a:cxn ang="0">
                  <a:pos x="37" y="40"/>
                </a:cxn>
                <a:cxn ang="0">
                  <a:pos x="37" y="38"/>
                </a:cxn>
                <a:cxn ang="0">
                  <a:pos x="42" y="38"/>
                </a:cxn>
                <a:cxn ang="0">
                  <a:pos x="42" y="0"/>
                </a:cxn>
                <a:cxn ang="0">
                  <a:pos x="75" y="2"/>
                </a:cxn>
                <a:cxn ang="0">
                  <a:pos x="143" y="2"/>
                </a:cxn>
              </a:cxnLst>
              <a:rect l="0" t="0" r="r" b="b"/>
              <a:pathLst>
                <a:path w="143" h="144">
                  <a:moveTo>
                    <a:pt x="143" y="2"/>
                  </a:moveTo>
                  <a:lnTo>
                    <a:pt x="143" y="99"/>
                  </a:lnTo>
                  <a:lnTo>
                    <a:pt x="143" y="144"/>
                  </a:lnTo>
                  <a:lnTo>
                    <a:pt x="109" y="144"/>
                  </a:lnTo>
                  <a:lnTo>
                    <a:pt x="111" y="139"/>
                  </a:lnTo>
                  <a:lnTo>
                    <a:pt x="111" y="137"/>
                  </a:lnTo>
                  <a:lnTo>
                    <a:pt x="109" y="135"/>
                  </a:lnTo>
                  <a:lnTo>
                    <a:pt x="95" y="134"/>
                  </a:lnTo>
                  <a:lnTo>
                    <a:pt x="82" y="118"/>
                  </a:lnTo>
                  <a:lnTo>
                    <a:pt x="78" y="117"/>
                  </a:lnTo>
                  <a:lnTo>
                    <a:pt x="73" y="122"/>
                  </a:lnTo>
                  <a:lnTo>
                    <a:pt x="68" y="120"/>
                  </a:lnTo>
                  <a:lnTo>
                    <a:pt x="66" y="117"/>
                  </a:lnTo>
                  <a:lnTo>
                    <a:pt x="73" y="110"/>
                  </a:lnTo>
                  <a:lnTo>
                    <a:pt x="71" y="105"/>
                  </a:lnTo>
                  <a:lnTo>
                    <a:pt x="70" y="105"/>
                  </a:lnTo>
                  <a:lnTo>
                    <a:pt x="64" y="108"/>
                  </a:lnTo>
                  <a:lnTo>
                    <a:pt x="59" y="101"/>
                  </a:lnTo>
                  <a:lnTo>
                    <a:pt x="51" y="99"/>
                  </a:lnTo>
                  <a:lnTo>
                    <a:pt x="47" y="98"/>
                  </a:lnTo>
                  <a:lnTo>
                    <a:pt x="47" y="89"/>
                  </a:lnTo>
                  <a:lnTo>
                    <a:pt x="46" y="86"/>
                  </a:lnTo>
                  <a:lnTo>
                    <a:pt x="44" y="81"/>
                  </a:lnTo>
                  <a:lnTo>
                    <a:pt x="42" y="77"/>
                  </a:lnTo>
                  <a:lnTo>
                    <a:pt x="37" y="77"/>
                  </a:lnTo>
                  <a:lnTo>
                    <a:pt x="32" y="81"/>
                  </a:lnTo>
                  <a:lnTo>
                    <a:pt x="25" y="91"/>
                  </a:lnTo>
                  <a:lnTo>
                    <a:pt x="18" y="94"/>
                  </a:lnTo>
                  <a:lnTo>
                    <a:pt x="13" y="94"/>
                  </a:lnTo>
                  <a:lnTo>
                    <a:pt x="6" y="89"/>
                  </a:lnTo>
                  <a:lnTo>
                    <a:pt x="5" y="84"/>
                  </a:lnTo>
                  <a:lnTo>
                    <a:pt x="6" y="82"/>
                  </a:lnTo>
                  <a:lnTo>
                    <a:pt x="13" y="81"/>
                  </a:lnTo>
                  <a:lnTo>
                    <a:pt x="23" y="77"/>
                  </a:lnTo>
                  <a:lnTo>
                    <a:pt x="23" y="74"/>
                  </a:lnTo>
                  <a:lnTo>
                    <a:pt x="20" y="69"/>
                  </a:lnTo>
                  <a:lnTo>
                    <a:pt x="8" y="72"/>
                  </a:lnTo>
                  <a:lnTo>
                    <a:pt x="1" y="70"/>
                  </a:lnTo>
                  <a:lnTo>
                    <a:pt x="1" y="65"/>
                  </a:lnTo>
                  <a:lnTo>
                    <a:pt x="0" y="58"/>
                  </a:lnTo>
                  <a:lnTo>
                    <a:pt x="0" y="55"/>
                  </a:lnTo>
                  <a:lnTo>
                    <a:pt x="1" y="52"/>
                  </a:lnTo>
                  <a:lnTo>
                    <a:pt x="3" y="52"/>
                  </a:lnTo>
                  <a:lnTo>
                    <a:pt x="6" y="53"/>
                  </a:lnTo>
                  <a:lnTo>
                    <a:pt x="15" y="53"/>
                  </a:lnTo>
                  <a:lnTo>
                    <a:pt x="23" y="43"/>
                  </a:lnTo>
                  <a:lnTo>
                    <a:pt x="32" y="43"/>
                  </a:lnTo>
                  <a:lnTo>
                    <a:pt x="34" y="40"/>
                  </a:lnTo>
                  <a:lnTo>
                    <a:pt x="37" y="40"/>
                  </a:lnTo>
                  <a:lnTo>
                    <a:pt x="37" y="38"/>
                  </a:lnTo>
                  <a:lnTo>
                    <a:pt x="42" y="38"/>
                  </a:lnTo>
                  <a:lnTo>
                    <a:pt x="42" y="0"/>
                  </a:lnTo>
                  <a:lnTo>
                    <a:pt x="75" y="2"/>
                  </a:lnTo>
                  <a:lnTo>
                    <a:pt x="143" y="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46" name="Freeform 2178"/>
            <p:cNvSpPr>
              <a:spLocks/>
            </p:cNvSpPr>
            <p:nvPr/>
          </p:nvSpPr>
          <p:spPr bwMode="auto">
            <a:xfrm>
              <a:off x="2471" y="2526"/>
              <a:ext cx="39" cy="28"/>
            </a:xfrm>
            <a:custGeom>
              <a:avLst/>
              <a:gdLst/>
              <a:ahLst/>
              <a:cxnLst>
                <a:cxn ang="0">
                  <a:pos x="0" y="70"/>
                </a:cxn>
                <a:cxn ang="0">
                  <a:pos x="2" y="0"/>
                </a:cxn>
                <a:cxn ang="0">
                  <a:pos x="46" y="0"/>
                </a:cxn>
                <a:cxn ang="0">
                  <a:pos x="97" y="0"/>
                </a:cxn>
                <a:cxn ang="0">
                  <a:pos x="97" y="38"/>
                </a:cxn>
                <a:cxn ang="0">
                  <a:pos x="92" y="38"/>
                </a:cxn>
                <a:cxn ang="0">
                  <a:pos x="92" y="40"/>
                </a:cxn>
                <a:cxn ang="0">
                  <a:pos x="89" y="40"/>
                </a:cxn>
                <a:cxn ang="0">
                  <a:pos x="87" y="43"/>
                </a:cxn>
                <a:cxn ang="0">
                  <a:pos x="78" y="43"/>
                </a:cxn>
                <a:cxn ang="0">
                  <a:pos x="70" y="53"/>
                </a:cxn>
                <a:cxn ang="0">
                  <a:pos x="61" y="53"/>
                </a:cxn>
                <a:cxn ang="0">
                  <a:pos x="58" y="52"/>
                </a:cxn>
                <a:cxn ang="0">
                  <a:pos x="56" y="52"/>
                </a:cxn>
                <a:cxn ang="0">
                  <a:pos x="55" y="55"/>
                </a:cxn>
                <a:cxn ang="0">
                  <a:pos x="55" y="58"/>
                </a:cxn>
                <a:cxn ang="0">
                  <a:pos x="56" y="65"/>
                </a:cxn>
                <a:cxn ang="0">
                  <a:pos x="56" y="70"/>
                </a:cxn>
                <a:cxn ang="0">
                  <a:pos x="0" y="70"/>
                </a:cxn>
              </a:cxnLst>
              <a:rect l="0" t="0" r="r" b="b"/>
              <a:pathLst>
                <a:path w="97" h="70">
                  <a:moveTo>
                    <a:pt x="0" y="70"/>
                  </a:moveTo>
                  <a:lnTo>
                    <a:pt x="2" y="0"/>
                  </a:lnTo>
                  <a:lnTo>
                    <a:pt x="46" y="0"/>
                  </a:lnTo>
                  <a:lnTo>
                    <a:pt x="97" y="0"/>
                  </a:lnTo>
                  <a:lnTo>
                    <a:pt x="97" y="38"/>
                  </a:lnTo>
                  <a:lnTo>
                    <a:pt x="92" y="38"/>
                  </a:lnTo>
                  <a:lnTo>
                    <a:pt x="92" y="40"/>
                  </a:lnTo>
                  <a:lnTo>
                    <a:pt x="89" y="40"/>
                  </a:lnTo>
                  <a:lnTo>
                    <a:pt x="87" y="43"/>
                  </a:lnTo>
                  <a:lnTo>
                    <a:pt x="78" y="43"/>
                  </a:lnTo>
                  <a:lnTo>
                    <a:pt x="70" y="53"/>
                  </a:lnTo>
                  <a:lnTo>
                    <a:pt x="61" y="53"/>
                  </a:lnTo>
                  <a:lnTo>
                    <a:pt x="58" y="52"/>
                  </a:lnTo>
                  <a:lnTo>
                    <a:pt x="56" y="52"/>
                  </a:lnTo>
                  <a:lnTo>
                    <a:pt x="55" y="55"/>
                  </a:lnTo>
                  <a:lnTo>
                    <a:pt x="55" y="58"/>
                  </a:lnTo>
                  <a:lnTo>
                    <a:pt x="56" y="65"/>
                  </a:lnTo>
                  <a:lnTo>
                    <a:pt x="56" y="70"/>
                  </a:lnTo>
                  <a:lnTo>
                    <a:pt x="0" y="7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47" name="Freeform 2179"/>
            <p:cNvSpPr>
              <a:spLocks/>
            </p:cNvSpPr>
            <p:nvPr/>
          </p:nvSpPr>
          <p:spPr bwMode="auto">
            <a:xfrm>
              <a:off x="2550" y="2527"/>
              <a:ext cx="13" cy="39"/>
            </a:xfrm>
            <a:custGeom>
              <a:avLst/>
              <a:gdLst/>
              <a:ahLst/>
              <a:cxnLst>
                <a:cxn ang="0">
                  <a:pos x="26" y="68"/>
                </a:cxn>
                <a:cxn ang="0">
                  <a:pos x="27" y="97"/>
                </a:cxn>
                <a:cxn ang="0">
                  <a:pos x="0" y="97"/>
                </a:cxn>
                <a:cxn ang="0">
                  <a:pos x="0" y="0"/>
                </a:cxn>
                <a:cxn ang="0">
                  <a:pos x="7" y="0"/>
                </a:cxn>
                <a:cxn ang="0">
                  <a:pos x="31" y="0"/>
                </a:cxn>
                <a:cxn ang="0">
                  <a:pos x="31" y="9"/>
                </a:cxn>
                <a:cxn ang="0">
                  <a:pos x="27" y="9"/>
                </a:cxn>
                <a:cxn ang="0">
                  <a:pos x="26" y="68"/>
                </a:cxn>
              </a:cxnLst>
              <a:rect l="0" t="0" r="r" b="b"/>
              <a:pathLst>
                <a:path w="31" h="97">
                  <a:moveTo>
                    <a:pt x="26" y="68"/>
                  </a:moveTo>
                  <a:lnTo>
                    <a:pt x="27" y="97"/>
                  </a:lnTo>
                  <a:lnTo>
                    <a:pt x="0" y="97"/>
                  </a:lnTo>
                  <a:lnTo>
                    <a:pt x="0" y="0"/>
                  </a:lnTo>
                  <a:lnTo>
                    <a:pt x="7" y="0"/>
                  </a:lnTo>
                  <a:lnTo>
                    <a:pt x="31" y="0"/>
                  </a:lnTo>
                  <a:lnTo>
                    <a:pt x="31" y="9"/>
                  </a:lnTo>
                  <a:lnTo>
                    <a:pt x="27" y="9"/>
                  </a:lnTo>
                  <a:lnTo>
                    <a:pt x="26" y="6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48" name="Freeform 2180"/>
            <p:cNvSpPr>
              <a:spLocks/>
            </p:cNvSpPr>
            <p:nvPr/>
          </p:nvSpPr>
          <p:spPr bwMode="auto">
            <a:xfrm>
              <a:off x="2413" y="2525"/>
              <a:ext cx="24" cy="38"/>
            </a:xfrm>
            <a:custGeom>
              <a:avLst/>
              <a:gdLst/>
              <a:ahLst/>
              <a:cxnLst>
                <a:cxn ang="0">
                  <a:pos x="58" y="72"/>
                </a:cxn>
                <a:cxn ang="0">
                  <a:pos x="58" y="94"/>
                </a:cxn>
                <a:cxn ang="0">
                  <a:pos x="0" y="92"/>
                </a:cxn>
                <a:cxn ang="0">
                  <a:pos x="0" y="0"/>
                </a:cxn>
                <a:cxn ang="0">
                  <a:pos x="27" y="2"/>
                </a:cxn>
                <a:cxn ang="0">
                  <a:pos x="60" y="2"/>
                </a:cxn>
                <a:cxn ang="0">
                  <a:pos x="58" y="72"/>
                </a:cxn>
                <a:cxn ang="0">
                  <a:pos x="58" y="72"/>
                </a:cxn>
              </a:cxnLst>
              <a:rect l="0" t="0" r="r" b="b"/>
              <a:pathLst>
                <a:path w="60" h="94">
                  <a:moveTo>
                    <a:pt x="58" y="72"/>
                  </a:moveTo>
                  <a:lnTo>
                    <a:pt x="58" y="94"/>
                  </a:lnTo>
                  <a:lnTo>
                    <a:pt x="0" y="92"/>
                  </a:lnTo>
                  <a:lnTo>
                    <a:pt x="0" y="0"/>
                  </a:lnTo>
                  <a:lnTo>
                    <a:pt x="27" y="2"/>
                  </a:lnTo>
                  <a:lnTo>
                    <a:pt x="60" y="2"/>
                  </a:lnTo>
                  <a:lnTo>
                    <a:pt x="58" y="72"/>
                  </a:lnTo>
                  <a:lnTo>
                    <a:pt x="58" y="7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49" name="Freeform 2181"/>
            <p:cNvSpPr>
              <a:spLocks/>
            </p:cNvSpPr>
            <p:nvPr/>
          </p:nvSpPr>
          <p:spPr bwMode="auto">
            <a:xfrm>
              <a:off x="2436" y="2526"/>
              <a:ext cx="36" cy="28"/>
            </a:xfrm>
            <a:custGeom>
              <a:avLst/>
              <a:gdLst/>
              <a:ahLst/>
              <a:cxnLst>
                <a:cxn ang="0">
                  <a:pos x="0" y="70"/>
                </a:cxn>
                <a:cxn ang="0">
                  <a:pos x="0" y="70"/>
                </a:cxn>
                <a:cxn ang="0">
                  <a:pos x="2" y="0"/>
                </a:cxn>
                <a:cxn ang="0">
                  <a:pos x="42" y="1"/>
                </a:cxn>
                <a:cxn ang="0">
                  <a:pos x="89" y="1"/>
                </a:cxn>
                <a:cxn ang="0">
                  <a:pos x="87" y="71"/>
                </a:cxn>
                <a:cxn ang="0">
                  <a:pos x="0" y="70"/>
                </a:cxn>
              </a:cxnLst>
              <a:rect l="0" t="0" r="r" b="b"/>
              <a:pathLst>
                <a:path w="89" h="71">
                  <a:moveTo>
                    <a:pt x="0" y="70"/>
                  </a:moveTo>
                  <a:lnTo>
                    <a:pt x="0" y="70"/>
                  </a:lnTo>
                  <a:lnTo>
                    <a:pt x="2" y="0"/>
                  </a:lnTo>
                  <a:lnTo>
                    <a:pt x="42" y="1"/>
                  </a:lnTo>
                  <a:lnTo>
                    <a:pt x="89" y="1"/>
                  </a:lnTo>
                  <a:lnTo>
                    <a:pt x="87" y="71"/>
                  </a:lnTo>
                  <a:lnTo>
                    <a:pt x="0" y="7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50" name="Freeform 2182"/>
            <p:cNvSpPr>
              <a:spLocks/>
            </p:cNvSpPr>
            <p:nvPr/>
          </p:nvSpPr>
          <p:spPr bwMode="auto">
            <a:xfrm>
              <a:off x="2169" y="2513"/>
              <a:ext cx="55" cy="39"/>
            </a:xfrm>
            <a:custGeom>
              <a:avLst/>
              <a:gdLst/>
              <a:ahLst/>
              <a:cxnLst>
                <a:cxn ang="0">
                  <a:pos x="7" y="0"/>
                </a:cxn>
                <a:cxn ang="0">
                  <a:pos x="137" y="12"/>
                </a:cxn>
                <a:cxn ang="0">
                  <a:pos x="138" y="12"/>
                </a:cxn>
                <a:cxn ang="0">
                  <a:pos x="137" y="36"/>
                </a:cxn>
                <a:cxn ang="0">
                  <a:pos x="135" y="36"/>
                </a:cxn>
                <a:cxn ang="0">
                  <a:pos x="132" y="98"/>
                </a:cxn>
                <a:cxn ang="0">
                  <a:pos x="113" y="96"/>
                </a:cxn>
                <a:cxn ang="0">
                  <a:pos x="0" y="87"/>
                </a:cxn>
                <a:cxn ang="0">
                  <a:pos x="7" y="0"/>
                </a:cxn>
              </a:cxnLst>
              <a:rect l="0" t="0" r="r" b="b"/>
              <a:pathLst>
                <a:path w="138" h="98">
                  <a:moveTo>
                    <a:pt x="7" y="0"/>
                  </a:moveTo>
                  <a:lnTo>
                    <a:pt x="137" y="12"/>
                  </a:lnTo>
                  <a:lnTo>
                    <a:pt x="138" y="12"/>
                  </a:lnTo>
                  <a:lnTo>
                    <a:pt x="137" y="36"/>
                  </a:lnTo>
                  <a:lnTo>
                    <a:pt x="135" y="36"/>
                  </a:lnTo>
                  <a:lnTo>
                    <a:pt x="132" y="98"/>
                  </a:lnTo>
                  <a:lnTo>
                    <a:pt x="113" y="96"/>
                  </a:lnTo>
                  <a:lnTo>
                    <a:pt x="0" y="87"/>
                  </a:lnTo>
                  <a:lnTo>
                    <a:pt x="7"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51" name="Freeform 2183"/>
            <p:cNvSpPr>
              <a:spLocks/>
            </p:cNvSpPr>
            <p:nvPr/>
          </p:nvSpPr>
          <p:spPr bwMode="auto">
            <a:xfrm>
              <a:off x="2364" y="2524"/>
              <a:ext cx="49" cy="43"/>
            </a:xfrm>
            <a:custGeom>
              <a:avLst/>
              <a:gdLst/>
              <a:ahLst/>
              <a:cxnLst>
                <a:cxn ang="0">
                  <a:pos x="19" y="34"/>
                </a:cxn>
                <a:cxn ang="0">
                  <a:pos x="16" y="24"/>
                </a:cxn>
                <a:cxn ang="0">
                  <a:pos x="7" y="20"/>
                </a:cxn>
                <a:cxn ang="0">
                  <a:pos x="7" y="15"/>
                </a:cxn>
                <a:cxn ang="0">
                  <a:pos x="4" y="10"/>
                </a:cxn>
                <a:cxn ang="0">
                  <a:pos x="0" y="0"/>
                </a:cxn>
                <a:cxn ang="0">
                  <a:pos x="60" y="1"/>
                </a:cxn>
                <a:cxn ang="0">
                  <a:pos x="122" y="3"/>
                </a:cxn>
                <a:cxn ang="0">
                  <a:pos x="122" y="95"/>
                </a:cxn>
                <a:cxn ang="0">
                  <a:pos x="122" y="105"/>
                </a:cxn>
                <a:cxn ang="0">
                  <a:pos x="110" y="107"/>
                </a:cxn>
                <a:cxn ang="0">
                  <a:pos x="100" y="104"/>
                </a:cxn>
                <a:cxn ang="0">
                  <a:pos x="94" y="97"/>
                </a:cxn>
                <a:cxn ang="0">
                  <a:pos x="86" y="95"/>
                </a:cxn>
                <a:cxn ang="0">
                  <a:pos x="84" y="94"/>
                </a:cxn>
                <a:cxn ang="0">
                  <a:pos x="77" y="87"/>
                </a:cxn>
                <a:cxn ang="0">
                  <a:pos x="62" y="87"/>
                </a:cxn>
                <a:cxn ang="0">
                  <a:pos x="64" y="71"/>
                </a:cxn>
                <a:cxn ang="0">
                  <a:pos x="60" y="70"/>
                </a:cxn>
                <a:cxn ang="0">
                  <a:pos x="45" y="46"/>
                </a:cxn>
                <a:cxn ang="0">
                  <a:pos x="38" y="37"/>
                </a:cxn>
                <a:cxn ang="0">
                  <a:pos x="33" y="35"/>
                </a:cxn>
                <a:cxn ang="0">
                  <a:pos x="24" y="35"/>
                </a:cxn>
                <a:cxn ang="0">
                  <a:pos x="19" y="34"/>
                </a:cxn>
              </a:cxnLst>
              <a:rect l="0" t="0" r="r" b="b"/>
              <a:pathLst>
                <a:path w="122" h="107">
                  <a:moveTo>
                    <a:pt x="19" y="34"/>
                  </a:moveTo>
                  <a:lnTo>
                    <a:pt x="16" y="24"/>
                  </a:lnTo>
                  <a:lnTo>
                    <a:pt x="7" y="20"/>
                  </a:lnTo>
                  <a:lnTo>
                    <a:pt x="7" y="15"/>
                  </a:lnTo>
                  <a:lnTo>
                    <a:pt x="4" y="10"/>
                  </a:lnTo>
                  <a:lnTo>
                    <a:pt x="0" y="0"/>
                  </a:lnTo>
                  <a:lnTo>
                    <a:pt x="60" y="1"/>
                  </a:lnTo>
                  <a:lnTo>
                    <a:pt x="122" y="3"/>
                  </a:lnTo>
                  <a:lnTo>
                    <a:pt x="122" y="95"/>
                  </a:lnTo>
                  <a:lnTo>
                    <a:pt x="122" y="105"/>
                  </a:lnTo>
                  <a:lnTo>
                    <a:pt x="110" y="107"/>
                  </a:lnTo>
                  <a:lnTo>
                    <a:pt x="100" y="104"/>
                  </a:lnTo>
                  <a:lnTo>
                    <a:pt x="94" y="97"/>
                  </a:lnTo>
                  <a:lnTo>
                    <a:pt x="86" y="95"/>
                  </a:lnTo>
                  <a:lnTo>
                    <a:pt x="84" y="94"/>
                  </a:lnTo>
                  <a:lnTo>
                    <a:pt x="77" y="87"/>
                  </a:lnTo>
                  <a:lnTo>
                    <a:pt x="62" y="87"/>
                  </a:lnTo>
                  <a:lnTo>
                    <a:pt x="64" y="71"/>
                  </a:lnTo>
                  <a:lnTo>
                    <a:pt x="60" y="70"/>
                  </a:lnTo>
                  <a:lnTo>
                    <a:pt x="45" y="46"/>
                  </a:lnTo>
                  <a:lnTo>
                    <a:pt x="38" y="37"/>
                  </a:lnTo>
                  <a:lnTo>
                    <a:pt x="33" y="35"/>
                  </a:lnTo>
                  <a:lnTo>
                    <a:pt x="24" y="35"/>
                  </a:lnTo>
                  <a:lnTo>
                    <a:pt x="19" y="3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52" name="Freeform 2184"/>
            <p:cNvSpPr>
              <a:spLocks/>
            </p:cNvSpPr>
            <p:nvPr/>
          </p:nvSpPr>
          <p:spPr bwMode="auto">
            <a:xfrm>
              <a:off x="2280" y="2520"/>
              <a:ext cx="54" cy="37"/>
            </a:xfrm>
            <a:custGeom>
              <a:avLst/>
              <a:gdLst/>
              <a:ahLst/>
              <a:cxnLst>
                <a:cxn ang="0">
                  <a:pos x="0" y="87"/>
                </a:cxn>
                <a:cxn ang="0">
                  <a:pos x="6" y="0"/>
                </a:cxn>
                <a:cxn ang="0">
                  <a:pos x="48" y="2"/>
                </a:cxn>
                <a:cxn ang="0">
                  <a:pos x="122" y="5"/>
                </a:cxn>
                <a:cxn ang="0">
                  <a:pos x="134" y="7"/>
                </a:cxn>
                <a:cxn ang="0">
                  <a:pos x="130" y="75"/>
                </a:cxn>
                <a:cxn ang="0">
                  <a:pos x="130" y="92"/>
                </a:cxn>
                <a:cxn ang="0">
                  <a:pos x="55" y="91"/>
                </a:cxn>
                <a:cxn ang="0">
                  <a:pos x="0" y="87"/>
                </a:cxn>
              </a:cxnLst>
              <a:rect l="0" t="0" r="r" b="b"/>
              <a:pathLst>
                <a:path w="134" h="92">
                  <a:moveTo>
                    <a:pt x="0" y="87"/>
                  </a:moveTo>
                  <a:lnTo>
                    <a:pt x="6" y="0"/>
                  </a:lnTo>
                  <a:lnTo>
                    <a:pt x="48" y="2"/>
                  </a:lnTo>
                  <a:lnTo>
                    <a:pt x="122" y="5"/>
                  </a:lnTo>
                  <a:lnTo>
                    <a:pt x="134" y="7"/>
                  </a:lnTo>
                  <a:lnTo>
                    <a:pt x="130" y="75"/>
                  </a:lnTo>
                  <a:lnTo>
                    <a:pt x="130" y="92"/>
                  </a:lnTo>
                  <a:lnTo>
                    <a:pt x="55" y="91"/>
                  </a:lnTo>
                  <a:lnTo>
                    <a:pt x="0" y="8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53" name="Freeform 2185"/>
            <p:cNvSpPr>
              <a:spLocks/>
            </p:cNvSpPr>
            <p:nvPr/>
          </p:nvSpPr>
          <p:spPr bwMode="auto">
            <a:xfrm>
              <a:off x="2222" y="2518"/>
              <a:ext cx="61" cy="37"/>
            </a:xfrm>
            <a:custGeom>
              <a:avLst/>
              <a:gdLst/>
              <a:ahLst/>
              <a:cxnLst>
                <a:cxn ang="0">
                  <a:pos x="146" y="94"/>
                </a:cxn>
                <a:cxn ang="0">
                  <a:pos x="128" y="94"/>
                </a:cxn>
                <a:cxn ang="0">
                  <a:pos x="56" y="89"/>
                </a:cxn>
                <a:cxn ang="0">
                  <a:pos x="0" y="86"/>
                </a:cxn>
                <a:cxn ang="0">
                  <a:pos x="3" y="24"/>
                </a:cxn>
                <a:cxn ang="0">
                  <a:pos x="5" y="24"/>
                </a:cxn>
                <a:cxn ang="0">
                  <a:pos x="6" y="0"/>
                </a:cxn>
                <a:cxn ang="0">
                  <a:pos x="70" y="2"/>
                </a:cxn>
                <a:cxn ang="0">
                  <a:pos x="134" y="5"/>
                </a:cxn>
                <a:cxn ang="0">
                  <a:pos x="152" y="7"/>
                </a:cxn>
                <a:cxn ang="0">
                  <a:pos x="146" y="94"/>
                </a:cxn>
              </a:cxnLst>
              <a:rect l="0" t="0" r="r" b="b"/>
              <a:pathLst>
                <a:path w="152" h="94">
                  <a:moveTo>
                    <a:pt x="146" y="94"/>
                  </a:moveTo>
                  <a:lnTo>
                    <a:pt x="128" y="94"/>
                  </a:lnTo>
                  <a:lnTo>
                    <a:pt x="56" y="89"/>
                  </a:lnTo>
                  <a:lnTo>
                    <a:pt x="0" y="86"/>
                  </a:lnTo>
                  <a:lnTo>
                    <a:pt x="3" y="24"/>
                  </a:lnTo>
                  <a:lnTo>
                    <a:pt x="5" y="24"/>
                  </a:lnTo>
                  <a:lnTo>
                    <a:pt x="6" y="0"/>
                  </a:lnTo>
                  <a:lnTo>
                    <a:pt x="70" y="2"/>
                  </a:lnTo>
                  <a:lnTo>
                    <a:pt x="134" y="5"/>
                  </a:lnTo>
                  <a:lnTo>
                    <a:pt x="152" y="7"/>
                  </a:lnTo>
                  <a:lnTo>
                    <a:pt x="146" y="9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54" name="Freeform 2186"/>
            <p:cNvSpPr>
              <a:spLocks/>
            </p:cNvSpPr>
            <p:nvPr/>
          </p:nvSpPr>
          <p:spPr bwMode="auto">
            <a:xfrm>
              <a:off x="2332" y="2523"/>
              <a:ext cx="40" cy="29"/>
            </a:xfrm>
            <a:custGeom>
              <a:avLst/>
              <a:gdLst/>
              <a:ahLst/>
              <a:cxnLst>
                <a:cxn ang="0">
                  <a:pos x="0" y="68"/>
                </a:cxn>
                <a:cxn ang="0">
                  <a:pos x="4" y="0"/>
                </a:cxn>
                <a:cxn ang="0">
                  <a:pos x="65" y="2"/>
                </a:cxn>
                <a:cxn ang="0">
                  <a:pos x="80" y="2"/>
                </a:cxn>
                <a:cxn ang="0">
                  <a:pos x="84" y="12"/>
                </a:cxn>
                <a:cxn ang="0">
                  <a:pos x="87" y="17"/>
                </a:cxn>
                <a:cxn ang="0">
                  <a:pos x="87" y="22"/>
                </a:cxn>
                <a:cxn ang="0">
                  <a:pos x="96" y="26"/>
                </a:cxn>
                <a:cxn ang="0">
                  <a:pos x="99" y="36"/>
                </a:cxn>
                <a:cxn ang="0">
                  <a:pos x="98" y="72"/>
                </a:cxn>
                <a:cxn ang="0">
                  <a:pos x="57" y="70"/>
                </a:cxn>
                <a:cxn ang="0">
                  <a:pos x="0" y="68"/>
                </a:cxn>
              </a:cxnLst>
              <a:rect l="0" t="0" r="r" b="b"/>
              <a:pathLst>
                <a:path w="99" h="72">
                  <a:moveTo>
                    <a:pt x="0" y="68"/>
                  </a:moveTo>
                  <a:lnTo>
                    <a:pt x="4" y="0"/>
                  </a:lnTo>
                  <a:lnTo>
                    <a:pt x="65" y="2"/>
                  </a:lnTo>
                  <a:lnTo>
                    <a:pt x="80" y="2"/>
                  </a:lnTo>
                  <a:lnTo>
                    <a:pt x="84" y="12"/>
                  </a:lnTo>
                  <a:lnTo>
                    <a:pt x="87" y="17"/>
                  </a:lnTo>
                  <a:lnTo>
                    <a:pt x="87" y="22"/>
                  </a:lnTo>
                  <a:lnTo>
                    <a:pt x="96" y="26"/>
                  </a:lnTo>
                  <a:lnTo>
                    <a:pt x="99" y="36"/>
                  </a:lnTo>
                  <a:lnTo>
                    <a:pt x="98" y="72"/>
                  </a:lnTo>
                  <a:lnTo>
                    <a:pt x="57" y="70"/>
                  </a:lnTo>
                  <a:lnTo>
                    <a:pt x="0" y="6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55" name="Freeform 2187"/>
            <p:cNvSpPr>
              <a:spLocks/>
            </p:cNvSpPr>
            <p:nvPr/>
          </p:nvSpPr>
          <p:spPr bwMode="auto">
            <a:xfrm>
              <a:off x="2354" y="2538"/>
              <a:ext cx="36" cy="44"/>
            </a:xfrm>
            <a:custGeom>
              <a:avLst/>
              <a:gdLst/>
              <a:ahLst/>
              <a:cxnLst>
                <a:cxn ang="0">
                  <a:pos x="27" y="109"/>
                </a:cxn>
                <a:cxn ang="0">
                  <a:pos x="0" y="109"/>
                </a:cxn>
                <a:cxn ang="0">
                  <a:pos x="2" y="34"/>
                </a:cxn>
                <a:cxn ang="0">
                  <a:pos x="43" y="36"/>
                </a:cxn>
                <a:cxn ang="0">
                  <a:pos x="44" y="0"/>
                </a:cxn>
                <a:cxn ang="0">
                  <a:pos x="49" y="1"/>
                </a:cxn>
                <a:cxn ang="0">
                  <a:pos x="58" y="1"/>
                </a:cxn>
                <a:cxn ang="0">
                  <a:pos x="63" y="3"/>
                </a:cxn>
                <a:cxn ang="0">
                  <a:pos x="70" y="12"/>
                </a:cxn>
                <a:cxn ang="0">
                  <a:pos x="85" y="36"/>
                </a:cxn>
                <a:cxn ang="0">
                  <a:pos x="89" y="37"/>
                </a:cxn>
                <a:cxn ang="0">
                  <a:pos x="87" y="53"/>
                </a:cxn>
                <a:cxn ang="0">
                  <a:pos x="87" y="111"/>
                </a:cxn>
                <a:cxn ang="0">
                  <a:pos x="27" y="109"/>
                </a:cxn>
              </a:cxnLst>
              <a:rect l="0" t="0" r="r" b="b"/>
              <a:pathLst>
                <a:path w="89" h="111">
                  <a:moveTo>
                    <a:pt x="27" y="109"/>
                  </a:moveTo>
                  <a:lnTo>
                    <a:pt x="0" y="109"/>
                  </a:lnTo>
                  <a:lnTo>
                    <a:pt x="2" y="34"/>
                  </a:lnTo>
                  <a:lnTo>
                    <a:pt x="43" y="36"/>
                  </a:lnTo>
                  <a:lnTo>
                    <a:pt x="44" y="0"/>
                  </a:lnTo>
                  <a:lnTo>
                    <a:pt x="49" y="1"/>
                  </a:lnTo>
                  <a:lnTo>
                    <a:pt x="58" y="1"/>
                  </a:lnTo>
                  <a:lnTo>
                    <a:pt x="63" y="3"/>
                  </a:lnTo>
                  <a:lnTo>
                    <a:pt x="70" y="12"/>
                  </a:lnTo>
                  <a:lnTo>
                    <a:pt x="85" y="36"/>
                  </a:lnTo>
                  <a:lnTo>
                    <a:pt x="89" y="37"/>
                  </a:lnTo>
                  <a:lnTo>
                    <a:pt x="87" y="53"/>
                  </a:lnTo>
                  <a:lnTo>
                    <a:pt x="87" y="111"/>
                  </a:lnTo>
                  <a:lnTo>
                    <a:pt x="27" y="10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56" name="Freeform 2188"/>
            <p:cNvSpPr>
              <a:spLocks/>
            </p:cNvSpPr>
            <p:nvPr/>
          </p:nvSpPr>
          <p:spPr bwMode="auto">
            <a:xfrm>
              <a:off x="2605" y="2549"/>
              <a:ext cx="25" cy="35"/>
            </a:xfrm>
            <a:custGeom>
              <a:avLst/>
              <a:gdLst/>
              <a:ahLst/>
              <a:cxnLst>
                <a:cxn ang="0">
                  <a:pos x="0" y="87"/>
                </a:cxn>
                <a:cxn ang="0">
                  <a:pos x="0" y="27"/>
                </a:cxn>
                <a:cxn ang="0">
                  <a:pos x="1" y="0"/>
                </a:cxn>
                <a:cxn ang="0">
                  <a:pos x="53" y="0"/>
                </a:cxn>
                <a:cxn ang="0">
                  <a:pos x="54" y="31"/>
                </a:cxn>
                <a:cxn ang="0">
                  <a:pos x="54" y="34"/>
                </a:cxn>
                <a:cxn ang="0">
                  <a:pos x="63" y="87"/>
                </a:cxn>
                <a:cxn ang="0">
                  <a:pos x="29" y="87"/>
                </a:cxn>
                <a:cxn ang="0">
                  <a:pos x="0" y="87"/>
                </a:cxn>
              </a:cxnLst>
              <a:rect l="0" t="0" r="r" b="b"/>
              <a:pathLst>
                <a:path w="63" h="87">
                  <a:moveTo>
                    <a:pt x="0" y="87"/>
                  </a:moveTo>
                  <a:lnTo>
                    <a:pt x="0" y="27"/>
                  </a:lnTo>
                  <a:lnTo>
                    <a:pt x="1" y="0"/>
                  </a:lnTo>
                  <a:lnTo>
                    <a:pt x="53" y="0"/>
                  </a:lnTo>
                  <a:lnTo>
                    <a:pt x="54" y="31"/>
                  </a:lnTo>
                  <a:lnTo>
                    <a:pt x="54" y="34"/>
                  </a:lnTo>
                  <a:lnTo>
                    <a:pt x="63" y="87"/>
                  </a:lnTo>
                  <a:lnTo>
                    <a:pt x="29" y="87"/>
                  </a:lnTo>
                  <a:lnTo>
                    <a:pt x="0" y="8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57" name="Freeform 2189"/>
            <p:cNvSpPr>
              <a:spLocks/>
            </p:cNvSpPr>
            <p:nvPr/>
          </p:nvSpPr>
          <p:spPr bwMode="auto">
            <a:xfrm>
              <a:off x="2471" y="2554"/>
              <a:ext cx="31" cy="30"/>
            </a:xfrm>
            <a:custGeom>
              <a:avLst/>
              <a:gdLst/>
              <a:ahLst/>
              <a:cxnLst>
                <a:cxn ang="0">
                  <a:pos x="0" y="1"/>
                </a:cxn>
                <a:cxn ang="0">
                  <a:pos x="56" y="1"/>
                </a:cxn>
                <a:cxn ang="0">
                  <a:pos x="63" y="3"/>
                </a:cxn>
                <a:cxn ang="0">
                  <a:pos x="75" y="0"/>
                </a:cxn>
                <a:cxn ang="0">
                  <a:pos x="78" y="5"/>
                </a:cxn>
                <a:cxn ang="0">
                  <a:pos x="78" y="8"/>
                </a:cxn>
                <a:cxn ang="0">
                  <a:pos x="68" y="12"/>
                </a:cxn>
                <a:cxn ang="0">
                  <a:pos x="61" y="13"/>
                </a:cxn>
                <a:cxn ang="0">
                  <a:pos x="60" y="15"/>
                </a:cxn>
                <a:cxn ang="0">
                  <a:pos x="58" y="15"/>
                </a:cxn>
                <a:cxn ang="0">
                  <a:pos x="60" y="46"/>
                </a:cxn>
                <a:cxn ang="0">
                  <a:pos x="73" y="46"/>
                </a:cxn>
                <a:cxn ang="0">
                  <a:pos x="73" y="61"/>
                </a:cxn>
                <a:cxn ang="0">
                  <a:pos x="43" y="61"/>
                </a:cxn>
                <a:cxn ang="0">
                  <a:pos x="43" y="75"/>
                </a:cxn>
                <a:cxn ang="0">
                  <a:pos x="14" y="75"/>
                </a:cxn>
                <a:cxn ang="0">
                  <a:pos x="14" y="75"/>
                </a:cxn>
                <a:cxn ang="0">
                  <a:pos x="0" y="75"/>
                </a:cxn>
                <a:cxn ang="0">
                  <a:pos x="0" y="1"/>
                </a:cxn>
              </a:cxnLst>
              <a:rect l="0" t="0" r="r" b="b"/>
              <a:pathLst>
                <a:path w="78" h="75">
                  <a:moveTo>
                    <a:pt x="0" y="1"/>
                  </a:moveTo>
                  <a:lnTo>
                    <a:pt x="56" y="1"/>
                  </a:lnTo>
                  <a:lnTo>
                    <a:pt x="63" y="3"/>
                  </a:lnTo>
                  <a:lnTo>
                    <a:pt x="75" y="0"/>
                  </a:lnTo>
                  <a:lnTo>
                    <a:pt x="78" y="5"/>
                  </a:lnTo>
                  <a:lnTo>
                    <a:pt x="78" y="8"/>
                  </a:lnTo>
                  <a:lnTo>
                    <a:pt x="68" y="12"/>
                  </a:lnTo>
                  <a:lnTo>
                    <a:pt x="61" y="13"/>
                  </a:lnTo>
                  <a:lnTo>
                    <a:pt x="60" y="15"/>
                  </a:lnTo>
                  <a:lnTo>
                    <a:pt x="58" y="15"/>
                  </a:lnTo>
                  <a:lnTo>
                    <a:pt x="60" y="46"/>
                  </a:lnTo>
                  <a:lnTo>
                    <a:pt x="73" y="46"/>
                  </a:lnTo>
                  <a:lnTo>
                    <a:pt x="73" y="61"/>
                  </a:lnTo>
                  <a:lnTo>
                    <a:pt x="43" y="61"/>
                  </a:lnTo>
                  <a:lnTo>
                    <a:pt x="43" y="75"/>
                  </a:lnTo>
                  <a:lnTo>
                    <a:pt x="14" y="75"/>
                  </a:lnTo>
                  <a:lnTo>
                    <a:pt x="14" y="75"/>
                  </a:lnTo>
                  <a:lnTo>
                    <a:pt x="0" y="75"/>
                  </a:lnTo>
                  <a:lnTo>
                    <a:pt x="0" y="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58" name="Freeform 2190"/>
            <p:cNvSpPr>
              <a:spLocks/>
            </p:cNvSpPr>
            <p:nvPr/>
          </p:nvSpPr>
          <p:spPr bwMode="auto">
            <a:xfrm>
              <a:off x="2561" y="2554"/>
              <a:ext cx="27" cy="37"/>
            </a:xfrm>
            <a:custGeom>
              <a:avLst/>
              <a:gdLst/>
              <a:ahLst/>
              <a:cxnLst>
                <a:cxn ang="0">
                  <a:pos x="1" y="29"/>
                </a:cxn>
                <a:cxn ang="0">
                  <a:pos x="0" y="0"/>
                </a:cxn>
                <a:cxn ang="0">
                  <a:pos x="53" y="0"/>
                </a:cxn>
                <a:cxn ang="0">
                  <a:pos x="68" y="0"/>
                </a:cxn>
                <a:cxn ang="0">
                  <a:pos x="68" y="14"/>
                </a:cxn>
                <a:cxn ang="0">
                  <a:pos x="53" y="14"/>
                </a:cxn>
                <a:cxn ang="0">
                  <a:pos x="54" y="60"/>
                </a:cxn>
                <a:cxn ang="0">
                  <a:pos x="53" y="60"/>
                </a:cxn>
                <a:cxn ang="0">
                  <a:pos x="53" y="89"/>
                </a:cxn>
                <a:cxn ang="0">
                  <a:pos x="35" y="91"/>
                </a:cxn>
                <a:cxn ang="0">
                  <a:pos x="34" y="89"/>
                </a:cxn>
                <a:cxn ang="0">
                  <a:pos x="35" y="88"/>
                </a:cxn>
                <a:cxn ang="0">
                  <a:pos x="34" y="84"/>
                </a:cxn>
                <a:cxn ang="0">
                  <a:pos x="34" y="81"/>
                </a:cxn>
                <a:cxn ang="0">
                  <a:pos x="29" y="79"/>
                </a:cxn>
                <a:cxn ang="0">
                  <a:pos x="29" y="74"/>
                </a:cxn>
                <a:cxn ang="0">
                  <a:pos x="8" y="74"/>
                </a:cxn>
                <a:cxn ang="0">
                  <a:pos x="0" y="74"/>
                </a:cxn>
                <a:cxn ang="0">
                  <a:pos x="1" y="35"/>
                </a:cxn>
                <a:cxn ang="0">
                  <a:pos x="3" y="35"/>
                </a:cxn>
                <a:cxn ang="0">
                  <a:pos x="3" y="29"/>
                </a:cxn>
                <a:cxn ang="0">
                  <a:pos x="1" y="29"/>
                </a:cxn>
              </a:cxnLst>
              <a:rect l="0" t="0" r="r" b="b"/>
              <a:pathLst>
                <a:path w="68" h="91">
                  <a:moveTo>
                    <a:pt x="1" y="29"/>
                  </a:moveTo>
                  <a:lnTo>
                    <a:pt x="0" y="0"/>
                  </a:lnTo>
                  <a:lnTo>
                    <a:pt x="53" y="0"/>
                  </a:lnTo>
                  <a:lnTo>
                    <a:pt x="68" y="0"/>
                  </a:lnTo>
                  <a:lnTo>
                    <a:pt x="68" y="14"/>
                  </a:lnTo>
                  <a:lnTo>
                    <a:pt x="53" y="14"/>
                  </a:lnTo>
                  <a:lnTo>
                    <a:pt x="54" y="60"/>
                  </a:lnTo>
                  <a:lnTo>
                    <a:pt x="53" y="60"/>
                  </a:lnTo>
                  <a:lnTo>
                    <a:pt x="53" y="89"/>
                  </a:lnTo>
                  <a:lnTo>
                    <a:pt x="35" y="91"/>
                  </a:lnTo>
                  <a:lnTo>
                    <a:pt x="34" y="89"/>
                  </a:lnTo>
                  <a:lnTo>
                    <a:pt x="35" y="88"/>
                  </a:lnTo>
                  <a:lnTo>
                    <a:pt x="34" y="84"/>
                  </a:lnTo>
                  <a:lnTo>
                    <a:pt x="34" y="81"/>
                  </a:lnTo>
                  <a:lnTo>
                    <a:pt x="29" y="79"/>
                  </a:lnTo>
                  <a:lnTo>
                    <a:pt x="29" y="74"/>
                  </a:lnTo>
                  <a:lnTo>
                    <a:pt x="8" y="74"/>
                  </a:lnTo>
                  <a:lnTo>
                    <a:pt x="0" y="74"/>
                  </a:lnTo>
                  <a:lnTo>
                    <a:pt x="1" y="35"/>
                  </a:lnTo>
                  <a:lnTo>
                    <a:pt x="3" y="35"/>
                  </a:lnTo>
                  <a:lnTo>
                    <a:pt x="3" y="29"/>
                  </a:lnTo>
                  <a:lnTo>
                    <a:pt x="1" y="2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59" name="Freeform 2191"/>
            <p:cNvSpPr>
              <a:spLocks/>
            </p:cNvSpPr>
            <p:nvPr/>
          </p:nvSpPr>
          <p:spPr bwMode="auto">
            <a:xfrm>
              <a:off x="2331" y="2550"/>
              <a:ext cx="34" cy="52"/>
            </a:xfrm>
            <a:custGeom>
              <a:avLst/>
              <a:gdLst/>
              <a:ahLst/>
              <a:cxnLst>
                <a:cxn ang="0">
                  <a:pos x="85" y="104"/>
                </a:cxn>
                <a:cxn ang="0">
                  <a:pos x="78" y="103"/>
                </a:cxn>
                <a:cxn ang="0">
                  <a:pos x="72" y="106"/>
                </a:cxn>
                <a:cxn ang="0">
                  <a:pos x="66" y="116"/>
                </a:cxn>
                <a:cxn ang="0">
                  <a:pos x="61" y="123"/>
                </a:cxn>
                <a:cxn ang="0">
                  <a:pos x="60" y="128"/>
                </a:cxn>
                <a:cxn ang="0">
                  <a:pos x="53" y="130"/>
                </a:cxn>
                <a:cxn ang="0">
                  <a:pos x="44" y="130"/>
                </a:cxn>
                <a:cxn ang="0">
                  <a:pos x="37" y="127"/>
                </a:cxn>
                <a:cxn ang="0">
                  <a:pos x="31" y="121"/>
                </a:cxn>
                <a:cxn ang="0">
                  <a:pos x="27" y="118"/>
                </a:cxn>
                <a:cxn ang="0">
                  <a:pos x="25" y="113"/>
                </a:cxn>
                <a:cxn ang="0">
                  <a:pos x="27" y="106"/>
                </a:cxn>
                <a:cxn ang="0">
                  <a:pos x="25" y="103"/>
                </a:cxn>
                <a:cxn ang="0">
                  <a:pos x="22" y="101"/>
                </a:cxn>
                <a:cxn ang="0">
                  <a:pos x="19" y="103"/>
                </a:cxn>
                <a:cxn ang="0">
                  <a:pos x="13" y="108"/>
                </a:cxn>
                <a:cxn ang="0">
                  <a:pos x="10" y="118"/>
                </a:cxn>
                <a:cxn ang="0">
                  <a:pos x="0" y="123"/>
                </a:cxn>
                <a:cxn ang="0">
                  <a:pos x="0" y="92"/>
                </a:cxn>
                <a:cxn ang="0">
                  <a:pos x="3" y="17"/>
                </a:cxn>
                <a:cxn ang="0">
                  <a:pos x="3" y="17"/>
                </a:cxn>
                <a:cxn ang="0">
                  <a:pos x="3" y="0"/>
                </a:cxn>
                <a:cxn ang="0">
                  <a:pos x="60" y="2"/>
                </a:cxn>
                <a:cxn ang="0">
                  <a:pos x="58" y="77"/>
                </a:cxn>
                <a:cxn ang="0">
                  <a:pos x="85" y="77"/>
                </a:cxn>
                <a:cxn ang="0">
                  <a:pos x="85" y="104"/>
                </a:cxn>
              </a:cxnLst>
              <a:rect l="0" t="0" r="r" b="b"/>
              <a:pathLst>
                <a:path w="85" h="130">
                  <a:moveTo>
                    <a:pt x="85" y="104"/>
                  </a:moveTo>
                  <a:lnTo>
                    <a:pt x="78" y="103"/>
                  </a:lnTo>
                  <a:lnTo>
                    <a:pt x="72" y="106"/>
                  </a:lnTo>
                  <a:lnTo>
                    <a:pt x="66" y="116"/>
                  </a:lnTo>
                  <a:lnTo>
                    <a:pt x="61" y="123"/>
                  </a:lnTo>
                  <a:lnTo>
                    <a:pt x="60" y="128"/>
                  </a:lnTo>
                  <a:lnTo>
                    <a:pt x="53" y="130"/>
                  </a:lnTo>
                  <a:lnTo>
                    <a:pt x="44" y="130"/>
                  </a:lnTo>
                  <a:lnTo>
                    <a:pt x="37" y="127"/>
                  </a:lnTo>
                  <a:lnTo>
                    <a:pt x="31" y="121"/>
                  </a:lnTo>
                  <a:lnTo>
                    <a:pt x="27" y="118"/>
                  </a:lnTo>
                  <a:lnTo>
                    <a:pt x="25" y="113"/>
                  </a:lnTo>
                  <a:lnTo>
                    <a:pt x="27" y="106"/>
                  </a:lnTo>
                  <a:lnTo>
                    <a:pt x="25" y="103"/>
                  </a:lnTo>
                  <a:lnTo>
                    <a:pt x="22" y="101"/>
                  </a:lnTo>
                  <a:lnTo>
                    <a:pt x="19" y="103"/>
                  </a:lnTo>
                  <a:lnTo>
                    <a:pt x="13" y="108"/>
                  </a:lnTo>
                  <a:lnTo>
                    <a:pt x="10" y="118"/>
                  </a:lnTo>
                  <a:lnTo>
                    <a:pt x="0" y="123"/>
                  </a:lnTo>
                  <a:lnTo>
                    <a:pt x="0" y="92"/>
                  </a:lnTo>
                  <a:lnTo>
                    <a:pt x="3" y="17"/>
                  </a:lnTo>
                  <a:lnTo>
                    <a:pt x="3" y="17"/>
                  </a:lnTo>
                  <a:lnTo>
                    <a:pt x="3" y="0"/>
                  </a:lnTo>
                  <a:lnTo>
                    <a:pt x="60" y="2"/>
                  </a:lnTo>
                  <a:lnTo>
                    <a:pt x="58" y="77"/>
                  </a:lnTo>
                  <a:lnTo>
                    <a:pt x="85" y="77"/>
                  </a:lnTo>
                  <a:lnTo>
                    <a:pt x="85" y="10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60" name="Freeform 2192"/>
            <p:cNvSpPr>
              <a:spLocks/>
            </p:cNvSpPr>
            <p:nvPr/>
          </p:nvSpPr>
          <p:spPr bwMode="auto">
            <a:xfrm>
              <a:off x="2435" y="2554"/>
              <a:ext cx="36" cy="30"/>
            </a:xfrm>
            <a:custGeom>
              <a:avLst/>
              <a:gdLst/>
              <a:ahLst/>
              <a:cxnLst>
                <a:cxn ang="0">
                  <a:pos x="89" y="1"/>
                </a:cxn>
                <a:cxn ang="0">
                  <a:pos x="89" y="75"/>
                </a:cxn>
                <a:cxn ang="0">
                  <a:pos x="58" y="73"/>
                </a:cxn>
                <a:cxn ang="0">
                  <a:pos x="0" y="73"/>
                </a:cxn>
                <a:cxn ang="0">
                  <a:pos x="2" y="22"/>
                </a:cxn>
                <a:cxn ang="0">
                  <a:pos x="2" y="0"/>
                </a:cxn>
                <a:cxn ang="0">
                  <a:pos x="89" y="1"/>
                </a:cxn>
              </a:cxnLst>
              <a:rect l="0" t="0" r="r" b="b"/>
              <a:pathLst>
                <a:path w="89" h="75">
                  <a:moveTo>
                    <a:pt x="89" y="1"/>
                  </a:moveTo>
                  <a:lnTo>
                    <a:pt x="89" y="75"/>
                  </a:lnTo>
                  <a:lnTo>
                    <a:pt x="58" y="73"/>
                  </a:lnTo>
                  <a:lnTo>
                    <a:pt x="0" y="73"/>
                  </a:lnTo>
                  <a:lnTo>
                    <a:pt x="2" y="22"/>
                  </a:lnTo>
                  <a:lnTo>
                    <a:pt x="2" y="0"/>
                  </a:lnTo>
                  <a:lnTo>
                    <a:pt x="89" y="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61" name="Freeform 2193"/>
            <p:cNvSpPr>
              <a:spLocks/>
            </p:cNvSpPr>
            <p:nvPr/>
          </p:nvSpPr>
          <p:spPr bwMode="auto">
            <a:xfrm>
              <a:off x="2494" y="2557"/>
              <a:ext cx="43" cy="28"/>
            </a:xfrm>
            <a:custGeom>
              <a:avLst/>
              <a:gdLst/>
              <a:ahLst/>
              <a:cxnLst>
                <a:cxn ang="0">
                  <a:pos x="56" y="69"/>
                </a:cxn>
                <a:cxn ang="0">
                  <a:pos x="29" y="69"/>
                </a:cxn>
                <a:cxn ang="0">
                  <a:pos x="29" y="53"/>
                </a:cxn>
                <a:cxn ang="0">
                  <a:pos x="15" y="53"/>
                </a:cxn>
                <a:cxn ang="0">
                  <a:pos x="15" y="38"/>
                </a:cxn>
                <a:cxn ang="0">
                  <a:pos x="2" y="38"/>
                </a:cxn>
                <a:cxn ang="0">
                  <a:pos x="0" y="7"/>
                </a:cxn>
                <a:cxn ang="0">
                  <a:pos x="2" y="7"/>
                </a:cxn>
                <a:cxn ang="0">
                  <a:pos x="3" y="12"/>
                </a:cxn>
                <a:cxn ang="0">
                  <a:pos x="10" y="17"/>
                </a:cxn>
                <a:cxn ang="0">
                  <a:pos x="15" y="17"/>
                </a:cxn>
                <a:cxn ang="0">
                  <a:pos x="22" y="14"/>
                </a:cxn>
                <a:cxn ang="0">
                  <a:pos x="29" y="4"/>
                </a:cxn>
                <a:cxn ang="0">
                  <a:pos x="34" y="0"/>
                </a:cxn>
                <a:cxn ang="0">
                  <a:pos x="39" y="0"/>
                </a:cxn>
                <a:cxn ang="0">
                  <a:pos x="41" y="4"/>
                </a:cxn>
                <a:cxn ang="0">
                  <a:pos x="43" y="9"/>
                </a:cxn>
                <a:cxn ang="0">
                  <a:pos x="44" y="12"/>
                </a:cxn>
                <a:cxn ang="0">
                  <a:pos x="44" y="21"/>
                </a:cxn>
                <a:cxn ang="0">
                  <a:pos x="48" y="22"/>
                </a:cxn>
                <a:cxn ang="0">
                  <a:pos x="56" y="24"/>
                </a:cxn>
                <a:cxn ang="0">
                  <a:pos x="61" y="31"/>
                </a:cxn>
                <a:cxn ang="0">
                  <a:pos x="67" y="28"/>
                </a:cxn>
                <a:cxn ang="0">
                  <a:pos x="68" y="28"/>
                </a:cxn>
                <a:cxn ang="0">
                  <a:pos x="70" y="33"/>
                </a:cxn>
                <a:cxn ang="0">
                  <a:pos x="63" y="40"/>
                </a:cxn>
                <a:cxn ang="0">
                  <a:pos x="65" y="43"/>
                </a:cxn>
                <a:cxn ang="0">
                  <a:pos x="70" y="45"/>
                </a:cxn>
                <a:cxn ang="0">
                  <a:pos x="75" y="40"/>
                </a:cxn>
                <a:cxn ang="0">
                  <a:pos x="79" y="41"/>
                </a:cxn>
                <a:cxn ang="0">
                  <a:pos x="92" y="57"/>
                </a:cxn>
                <a:cxn ang="0">
                  <a:pos x="106" y="58"/>
                </a:cxn>
                <a:cxn ang="0">
                  <a:pos x="108" y="60"/>
                </a:cxn>
                <a:cxn ang="0">
                  <a:pos x="108" y="62"/>
                </a:cxn>
                <a:cxn ang="0">
                  <a:pos x="106" y="67"/>
                </a:cxn>
                <a:cxn ang="0">
                  <a:pos x="101" y="67"/>
                </a:cxn>
                <a:cxn ang="0">
                  <a:pos x="56" y="69"/>
                </a:cxn>
              </a:cxnLst>
              <a:rect l="0" t="0" r="r" b="b"/>
              <a:pathLst>
                <a:path w="108" h="69">
                  <a:moveTo>
                    <a:pt x="56" y="69"/>
                  </a:moveTo>
                  <a:lnTo>
                    <a:pt x="29" y="69"/>
                  </a:lnTo>
                  <a:lnTo>
                    <a:pt x="29" y="53"/>
                  </a:lnTo>
                  <a:lnTo>
                    <a:pt x="15" y="53"/>
                  </a:lnTo>
                  <a:lnTo>
                    <a:pt x="15" y="38"/>
                  </a:lnTo>
                  <a:lnTo>
                    <a:pt x="2" y="38"/>
                  </a:lnTo>
                  <a:lnTo>
                    <a:pt x="0" y="7"/>
                  </a:lnTo>
                  <a:lnTo>
                    <a:pt x="2" y="7"/>
                  </a:lnTo>
                  <a:lnTo>
                    <a:pt x="3" y="12"/>
                  </a:lnTo>
                  <a:lnTo>
                    <a:pt x="10" y="17"/>
                  </a:lnTo>
                  <a:lnTo>
                    <a:pt x="15" y="17"/>
                  </a:lnTo>
                  <a:lnTo>
                    <a:pt x="22" y="14"/>
                  </a:lnTo>
                  <a:lnTo>
                    <a:pt x="29" y="4"/>
                  </a:lnTo>
                  <a:lnTo>
                    <a:pt x="34" y="0"/>
                  </a:lnTo>
                  <a:lnTo>
                    <a:pt x="39" y="0"/>
                  </a:lnTo>
                  <a:lnTo>
                    <a:pt x="41" y="4"/>
                  </a:lnTo>
                  <a:lnTo>
                    <a:pt x="43" y="9"/>
                  </a:lnTo>
                  <a:lnTo>
                    <a:pt x="44" y="12"/>
                  </a:lnTo>
                  <a:lnTo>
                    <a:pt x="44" y="21"/>
                  </a:lnTo>
                  <a:lnTo>
                    <a:pt x="48" y="22"/>
                  </a:lnTo>
                  <a:lnTo>
                    <a:pt x="56" y="24"/>
                  </a:lnTo>
                  <a:lnTo>
                    <a:pt x="61" y="31"/>
                  </a:lnTo>
                  <a:lnTo>
                    <a:pt x="67" y="28"/>
                  </a:lnTo>
                  <a:lnTo>
                    <a:pt x="68" y="28"/>
                  </a:lnTo>
                  <a:lnTo>
                    <a:pt x="70" y="33"/>
                  </a:lnTo>
                  <a:lnTo>
                    <a:pt x="63" y="40"/>
                  </a:lnTo>
                  <a:lnTo>
                    <a:pt x="65" y="43"/>
                  </a:lnTo>
                  <a:lnTo>
                    <a:pt x="70" y="45"/>
                  </a:lnTo>
                  <a:lnTo>
                    <a:pt x="75" y="40"/>
                  </a:lnTo>
                  <a:lnTo>
                    <a:pt x="79" y="41"/>
                  </a:lnTo>
                  <a:lnTo>
                    <a:pt x="92" y="57"/>
                  </a:lnTo>
                  <a:lnTo>
                    <a:pt x="106" y="58"/>
                  </a:lnTo>
                  <a:lnTo>
                    <a:pt x="108" y="60"/>
                  </a:lnTo>
                  <a:lnTo>
                    <a:pt x="108" y="62"/>
                  </a:lnTo>
                  <a:lnTo>
                    <a:pt x="106" y="67"/>
                  </a:lnTo>
                  <a:lnTo>
                    <a:pt x="101" y="67"/>
                  </a:lnTo>
                  <a:lnTo>
                    <a:pt x="56" y="6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62" name="Freeform 2194"/>
            <p:cNvSpPr>
              <a:spLocks/>
            </p:cNvSpPr>
            <p:nvPr/>
          </p:nvSpPr>
          <p:spPr bwMode="auto">
            <a:xfrm>
              <a:off x="2582" y="2560"/>
              <a:ext cx="23" cy="30"/>
            </a:xfrm>
            <a:custGeom>
              <a:avLst/>
              <a:gdLst/>
              <a:ahLst/>
              <a:cxnLst>
                <a:cxn ang="0">
                  <a:pos x="32" y="75"/>
                </a:cxn>
                <a:cxn ang="0">
                  <a:pos x="0" y="75"/>
                </a:cxn>
                <a:cxn ang="0">
                  <a:pos x="0" y="46"/>
                </a:cxn>
                <a:cxn ang="0">
                  <a:pos x="1" y="46"/>
                </a:cxn>
                <a:cxn ang="0">
                  <a:pos x="0" y="0"/>
                </a:cxn>
                <a:cxn ang="0">
                  <a:pos x="15" y="0"/>
                </a:cxn>
                <a:cxn ang="0">
                  <a:pos x="58" y="0"/>
                </a:cxn>
                <a:cxn ang="0">
                  <a:pos x="58" y="60"/>
                </a:cxn>
                <a:cxn ang="0">
                  <a:pos x="46" y="60"/>
                </a:cxn>
                <a:cxn ang="0">
                  <a:pos x="44" y="75"/>
                </a:cxn>
                <a:cxn ang="0">
                  <a:pos x="32" y="75"/>
                </a:cxn>
              </a:cxnLst>
              <a:rect l="0" t="0" r="r" b="b"/>
              <a:pathLst>
                <a:path w="58" h="75">
                  <a:moveTo>
                    <a:pt x="32" y="75"/>
                  </a:moveTo>
                  <a:lnTo>
                    <a:pt x="0" y="75"/>
                  </a:lnTo>
                  <a:lnTo>
                    <a:pt x="0" y="46"/>
                  </a:lnTo>
                  <a:lnTo>
                    <a:pt x="1" y="46"/>
                  </a:lnTo>
                  <a:lnTo>
                    <a:pt x="0" y="0"/>
                  </a:lnTo>
                  <a:lnTo>
                    <a:pt x="15" y="0"/>
                  </a:lnTo>
                  <a:lnTo>
                    <a:pt x="58" y="0"/>
                  </a:lnTo>
                  <a:lnTo>
                    <a:pt x="58" y="60"/>
                  </a:lnTo>
                  <a:lnTo>
                    <a:pt x="46" y="60"/>
                  </a:lnTo>
                  <a:lnTo>
                    <a:pt x="44" y="75"/>
                  </a:lnTo>
                  <a:lnTo>
                    <a:pt x="32" y="7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63" name="Freeform 2195"/>
            <p:cNvSpPr>
              <a:spLocks/>
            </p:cNvSpPr>
            <p:nvPr/>
          </p:nvSpPr>
          <p:spPr bwMode="auto">
            <a:xfrm>
              <a:off x="2389" y="2559"/>
              <a:ext cx="47" cy="24"/>
            </a:xfrm>
            <a:custGeom>
              <a:avLst/>
              <a:gdLst/>
              <a:ahLst/>
              <a:cxnLst>
                <a:cxn ang="0">
                  <a:pos x="0" y="58"/>
                </a:cxn>
                <a:cxn ang="0">
                  <a:pos x="0" y="0"/>
                </a:cxn>
                <a:cxn ang="0">
                  <a:pos x="15" y="0"/>
                </a:cxn>
                <a:cxn ang="0">
                  <a:pos x="22" y="7"/>
                </a:cxn>
                <a:cxn ang="0">
                  <a:pos x="24" y="8"/>
                </a:cxn>
                <a:cxn ang="0">
                  <a:pos x="32" y="10"/>
                </a:cxn>
                <a:cxn ang="0">
                  <a:pos x="38" y="17"/>
                </a:cxn>
                <a:cxn ang="0">
                  <a:pos x="48" y="20"/>
                </a:cxn>
                <a:cxn ang="0">
                  <a:pos x="60" y="18"/>
                </a:cxn>
                <a:cxn ang="0">
                  <a:pos x="60" y="8"/>
                </a:cxn>
                <a:cxn ang="0">
                  <a:pos x="118" y="10"/>
                </a:cxn>
                <a:cxn ang="0">
                  <a:pos x="116" y="61"/>
                </a:cxn>
                <a:cxn ang="0">
                  <a:pos x="102" y="61"/>
                </a:cxn>
                <a:cxn ang="0">
                  <a:pos x="43" y="59"/>
                </a:cxn>
                <a:cxn ang="0">
                  <a:pos x="0" y="58"/>
                </a:cxn>
              </a:cxnLst>
              <a:rect l="0" t="0" r="r" b="b"/>
              <a:pathLst>
                <a:path w="118" h="61">
                  <a:moveTo>
                    <a:pt x="0" y="58"/>
                  </a:moveTo>
                  <a:lnTo>
                    <a:pt x="0" y="0"/>
                  </a:lnTo>
                  <a:lnTo>
                    <a:pt x="15" y="0"/>
                  </a:lnTo>
                  <a:lnTo>
                    <a:pt x="22" y="7"/>
                  </a:lnTo>
                  <a:lnTo>
                    <a:pt x="24" y="8"/>
                  </a:lnTo>
                  <a:lnTo>
                    <a:pt x="32" y="10"/>
                  </a:lnTo>
                  <a:lnTo>
                    <a:pt x="38" y="17"/>
                  </a:lnTo>
                  <a:lnTo>
                    <a:pt x="48" y="20"/>
                  </a:lnTo>
                  <a:lnTo>
                    <a:pt x="60" y="18"/>
                  </a:lnTo>
                  <a:lnTo>
                    <a:pt x="60" y="8"/>
                  </a:lnTo>
                  <a:lnTo>
                    <a:pt x="118" y="10"/>
                  </a:lnTo>
                  <a:lnTo>
                    <a:pt x="116" y="61"/>
                  </a:lnTo>
                  <a:lnTo>
                    <a:pt x="102" y="61"/>
                  </a:lnTo>
                  <a:lnTo>
                    <a:pt x="43" y="59"/>
                  </a:lnTo>
                  <a:lnTo>
                    <a:pt x="0" y="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64" name="Freeform 2196"/>
            <p:cNvSpPr>
              <a:spLocks/>
            </p:cNvSpPr>
            <p:nvPr/>
          </p:nvSpPr>
          <p:spPr bwMode="auto">
            <a:xfrm>
              <a:off x="2535" y="2566"/>
              <a:ext cx="29" cy="40"/>
            </a:xfrm>
            <a:custGeom>
              <a:avLst/>
              <a:gdLst/>
              <a:ahLst/>
              <a:cxnLst>
                <a:cxn ang="0">
                  <a:pos x="73" y="45"/>
                </a:cxn>
                <a:cxn ang="0">
                  <a:pos x="73" y="91"/>
                </a:cxn>
                <a:cxn ang="0">
                  <a:pos x="65" y="91"/>
                </a:cxn>
                <a:cxn ang="0">
                  <a:pos x="65" y="100"/>
                </a:cxn>
                <a:cxn ang="0">
                  <a:pos x="36" y="100"/>
                </a:cxn>
                <a:cxn ang="0">
                  <a:pos x="37" y="60"/>
                </a:cxn>
                <a:cxn ang="0">
                  <a:pos x="0" y="60"/>
                </a:cxn>
                <a:cxn ang="0">
                  <a:pos x="0" y="45"/>
                </a:cxn>
                <a:cxn ang="0">
                  <a:pos x="5" y="45"/>
                </a:cxn>
                <a:cxn ang="0">
                  <a:pos x="39" y="45"/>
                </a:cxn>
                <a:cxn ang="0">
                  <a:pos x="39" y="0"/>
                </a:cxn>
                <a:cxn ang="0">
                  <a:pos x="66" y="0"/>
                </a:cxn>
                <a:cxn ang="0">
                  <a:pos x="68" y="0"/>
                </a:cxn>
                <a:cxn ang="0">
                  <a:pos x="68" y="6"/>
                </a:cxn>
                <a:cxn ang="0">
                  <a:pos x="66" y="6"/>
                </a:cxn>
                <a:cxn ang="0">
                  <a:pos x="65" y="45"/>
                </a:cxn>
                <a:cxn ang="0">
                  <a:pos x="73" y="45"/>
                </a:cxn>
              </a:cxnLst>
              <a:rect l="0" t="0" r="r" b="b"/>
              <a:pathLst>
                <a:path w="73" h="100">
                  <a:moveTo>
                    <a:pt x="73" y="45"/>
                  </a:moveTo>
                  <a:lnTo>
                    <a:pt x="73" y="91"/>
                  </a:lnTo>
                  <a:lnTo>
                    <a:pt x="65" y="91"/>
                  </a:lnTo>
                  <a:lnTo>
                    <a:pt x="65" y="100"/>
                  </a:lnTo>
                  <a:lnTo>
                    <a:pt x="36" y="100"/>
                  </a:lnTo>
                  <a:lnTo>
                    <a:pt x="37" y="60"/>
                  </a:lnTo>
                  <a:lnTo>
                    <a:pt x="0" y="60"/>
                  </a:lnTo>
                  <a:lnTo>
                    <a:pt x="0" y="45"/>
                  </a:lnTo>
                  <a:lnTo>
                    <a:pt x="5" y="45"/>
                  </a:lnTo>
                  <a:lnTo>
                    <a:pt x="39" y="45"/>
                  </a:lnTo>
                  <a:lnTo>
                    <a:pt x="39" y="0"/>
                  </a:lnTo>
                  <a:lnTo>
                    <a:pt x="66" y="0"/>
                  </a:lnTo>
                  <a:lnTo>
                    <a:pt x="68" y="0"/>
                  </a:lnTo>
                  <a:lnTo>
                    <a:pt x="68" y="6"/>
                  </a:lnTo>
                  <a:lnTo>
                    <a:pt x="66" y="6"/>
                  </a:lnTo>
                  <a:lnTo>
                    <a:pt x="65" y="45"/>
                  </a:lnTo>
                  <a:lnTo>
                    <a:pt x="73" y="4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65" name="Freeform 2197"/>
            <p:cNvSpPr>
              <a:spLocks/>
            </p:cNvSpPr>
            <p:nvPr/>
          </p:nvSpPr>
          <p:spPr bwMode="auto">
            <a:xfrm>
              <a:off x="2477" y="2578"/>
              <a:ext cx="40" cy="22"/>
            </a:xfrm>
            <a:custGeom>
              <a:avLst/>
              <a:gdLst/>
              <a:ahLst/>
              <a:cxnLst>
                <a:cxn ang="0">
                  <a:pos x="100" y="53"/>
                </a:cxn>
                <a:cxn ang="0">
                  <a:pos x="29" y="51"/>
                </a:cxn>
                <a:cxn ang="0">
                  <a:pos x="29" y="50"/>
                </a:cxn>
                <a:cxn ang="0">
                  <a:pos x="25" y="51"/>
                </a:cxn>
                <a:cxn ang="0">
                  <a:pos x="20" y="51"/>
                </a:cxn>
                <a:cxn ang="0">
                  <a:pos x="17" y="48"/>
                </a:cxn>
                <a:cxn ang="0">
                  <a:pos x="10" y="46"/>
                </a:cxn>
                <a:cxn ang="0">
                  <a:pos x="6" y="41"/>
                </a:cxn>
                <a:cxn ang="0">
                  <a:pos x="3" y="41"/>
                </a:cxn>
                <a:cxn ang="0">
                  <a:pos x="0" y="45"/>
                </a:cxn>
                <a:cxn ang="0">
                  <a:pos x="0" y="14"/>
                </a:cxn>
                <a:cxn ang="0">
                  <a:pos x="29" y="14"/>
                </a:cxn>
                <a:cxn ang="0">
                  <a:pos x="29" y="0"/>
                </a:cxn>
                <a:cxn ang="0">
                  <a:pos x="59" y="0"/>
                </a:cxn>
                <a:cxn ang="0">
                  <a:pos x="73" y="0"/>
                </a:cxn>
                <a:cxn ang="0">
                  <a:pos x="73" y="16"/>
                </a:cxn>
                <a:cxn ang="0">
                  <a:pos x="100" y="16"/>
                </a:cxn>
                <a:cxn ang="0">
                  <a:pos x="100" y="53"/>
                </a:cxn>
              </a:cxnLst>
              <a:rect l="0" t="0" r="r" b="b"/>
              <a:pathLst>
                <a:path w="100" h="53">
                  <a:moveTo>
                    <a:pt x="100" y="53"/>
                  </a:moveTo>
                  <a:lnTo>
                    <a:pt x="29" y="51"/>
                  </a:lnTo>
                  <a:lnTo>
                    <a:pt x="29" y="50"/>
                  </a:lnTo>
                  <a:lnTo>
                    <a:pt x="25" y="51"/>
                  </a:lnTo>
                  <a:lnTo>
                    <a:pt x="20" y="51"/>
                  </a:lnTo>
                  <a:lnTo>
                    <a:pt x="17" y="48"/>
                  </a:lnTo>
                  <a:lnTo>
                    <a:pt x="10" y="46"/>
                  </a:lnTo>
                  <a:lnTo>
                    <a:pt x="6" y="41"/>
                  </a:lnTo>
                  <a:lnTo>
                    <a:pt x="3" y="41"/>
                  </a:lnTo>
                  <a:lnTo>
                    <a:pt x="0" y="45"/>
                  </a:lnTo>
                  <a:lnTo>
                    <a:pt x="0" y="14"/>
                  </a:lnTo>
                  <a:lnTo>
                    <a:pt x="29" y="14"/>
                  </a:lnTo>
                  <a:lnTo>
                    <a:pt x="29" y="0"/>
                  </a:lnTo>
                  <a:lnTo>
                    <a:pt x="59" y="0"/>
                  </a:lnTo>
                  <a:lnTo>
                    <a:pt x="73" y="0"/>
                  </a:lnTo>
                  <a:lnTo>
                    <a:pt x="73" y="16"/>
                  </a:lnTo>
                  <a:lnTo>
                    <a:pt x="100" y="16"/>
                  </a:lnTo>
                  <a:lnTo>
                    <a:pt x="100" y="5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66" name="Freeform 2198"/>
            <p:cNvSpPr>
              <a:spLocks/>
            </p:cNvSpPr>
            <p:nvPr/>
          </p:nvSpPr>
          <p:spPr bwMode="auto">
            <a:xfrm>
              <a:off x="2590" y="2584"/>
              <a:ext cx="27" cy="36"/>
            </a:xfrm>
            <a:custGeom>
              <a:avLst/>
              <a:gdLst/>
              <a:ahLst/>
              <a:cxnLst>
                <a:cxn ang="0">
                  <a:pos x="67" y="0"/>
                </a:cxn>
                <a:cxn ang="0">
                  <a:pos x="68" y="46"/>
                </a:cxn>
                <a:cxn ang="0">
                  <a:pos x="67" y="46"/>
                </a:cxn>
                <a:cxn ang="0">
                  <a:pos x="68" y="90"/>
                </a:cxn>
                <a:cxn ang="0">
                  <a:pos x="24" y="90"/>
                </a:cxn>
                <a:cxn ang="0">
                  <a:pos x="22" y="61"/>
                </a:cxn>
                <a:cxn ang="0">
                  <a:pos x="3" y="61"/>
                </a:cxn>
                <a:cxn ang="0">
                  <a:pos x="9" y="53"/>
                </a:cxn>
                <a:cxn ang="0">
                  <a:pos x="2" y="46"/>
                </a:cxn>
                <a:cxn ang="0">
                  <a:pos x="2" y="39"/>
                </a:cxn>
                <a:cxn ang="0">
                  <a:pos x="0" y="36"/>
                </a:cxn>
                <a:cxn ang="0">
                  <a:pos x="9" y="25"/>
                </a:cxn>
                <a:cxn ang="0">
                  <a:pos x="9" y="22"/>
                </a:cxn>
                <a:cxn ang="0">
                  <a:pos x="12" y="22"/>
                </a:cxn>
                <a:cxn ang="0">
                  <a:pos x="12" y="15"/>
                </a:cxn>
                <a:cxn ang="0">
                  <a:pos x="24" y="15"/>
                </a:cxn>
                <a:cxn ang="0">
                  <a:pos x="26" y="0"/>
                </a:cxn>
                <a:cxn ang="0">
                  <a:pos x="38" y="0"/>
                </a:cxn>
                <a:cxn ang="0">
                  <a:pos x="67" y="0"/>
                </a:cxn>
              </a:cxnLst>
              <a:rect l="0" t="0" r="r" b="b"/>
              <a:pathLst>
                <a:path w="68" h="90">
                  <a:moveTo>
                    <a:pt x="67" y="0"/>
                  </a:moveTo>
                  <a:lnTo>
                    <a:pt x="68" y="46"/>
                  </a:lnTo>
                  <a:lnTo>
                    <a:pt x="67" y="46"/>
                  </a:lnTo>
                  <a:lnTo>
                    <a:pt x="68" y="90"/>
                  </a:lnTo>
                  <a:lnTo>
                    <a:pt x="24" y="90"/>
                  </a:lnTo>
                  <a:lnTo>
                    <a:pt x="22" y="61"/>
                  </a:lnTo>
                  <a:lnTo>
                    <a:pt x="3" y="61"/>
                  </a:lnTo>
                  <a:lnTo>
                    <a:pt x="9" y="53"/>
                  </a:lnTo>
                  <a:lnTo>
                    <a:pt x="2" y="46"/>
                  </a:lnTo>
                  <a:lnTo>
                    <a:pt x="2" y="39"/>
                  </a:lnTo>
                  <a:lnTo>
                    <a:pt x="0" y="36"/>
                  </a:lnTo>
                  <a:lnTo>
                    <a:pt x="9" y="25"/>
                  </a:lnTo>
                  <a:lnTo>
                    <a:pt x="9" y="22"/>
                  </a:lnTo>
                  <a:lnTo>
                    <a:pt x="12" y="22"/>
                  </a:lnTo>
                  <a:lnTo>
                    <a:pt x="12" y="15"/>
                  </a:lnTo>
                  <a:lnTo>
                    <a:pt x="24" y="15"/>
                  </a:lnTo>
                  <a:lnTo>
                    <a:pt x="26" y="0"/>
                  </a:lnTo>
                  <a:lnTo>
                    <a:pt x="38" y="0"/>
                  </a:lnTo>
                  <a:lnTo>
                    <a:pt x="67"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67" name="Freeform 2199"/>
            <p:cNvSpPr>
              <a:spLocks/>
            </p:cNvSpPr>
            <p:nvPr/>
          </p:nvSpPr>
          <p:spPr bwMode="auto">
            <a:xfrm>
              <a:off x="2517" y="2584"/>
              <a:ext cx="32" cy="37"/>
            </a:xfrm>
            <a:custGeom>
              <a:avLst/>
              <a:gdLst/>
              <a:ahLst/>
              <a:cxnLst>
                <a:cxn ang="0">
                  <a:pos x="81" y="55"/>
                </a:cxn>
                <a:cxn ang="0">
                  <a:pos x="60" y="55"/>
                </a:cxn>
                <a:cxn ang="0">
                  <a:pos x="60" y="90"/>
                </a:cxn>
                <a:cxn ang="0">
                  <a:pos x="0" y="92"/>
                </a:cxn>
                <a:cxn ang="0">
                  <a:pos x="0" y="39"/>
                </a:cxn>
                <a:cxn ang="0">
                  <a:pos x="0" y="2"/>
                </a:cxn>
                <a:cxn ang="0">
                  <a:pos x="45" y="0"/>
                </a:cxn>
                <a:cxn ang="0">
                  <a:pos x="45" y="15"/>
                </a:cxn>
                <a:cxn ang="0">
                  <a:pos x="82" y="15"/>
                </a:cxn>
                <a:cxn ang="0">
                  <a:pos x="81" y="55"/>
                </a:cxn>
              </a:cxnLst>
              <a:rect l="0" t="0" r="r" b="b"/>
              <a:pathLst>
                <a:path w="82" h="92">
                  <a:moveTo>
                    <a:pt x="81" y="55"/>
                  </a:moveTo>
                  <a:lnTo>
                    <a:pt x="60" y="55"/>
                  </a:lnTo>
                  <a:lnTo>
                    <a:pt x="60" y="90"/>
                  </a:lnTo>
                  <a:lnTo>
                    <a:pt x="0" y="92"/>
                  </a:lnTo>
                  <a:lnTo>
                    <a:pt x="0" y="39"/>
                  </a:lnTo>
                  <a:lnTo>
                    <a:pt x="0" y="2"/>
                  </a:lnTo>
                  <a:lnTo>
                    <a:pt x="45" y="0"/>
                  </a:lnTo>
                  <a:lnTo>
                    <a:pt x="45" y="15"/>
                  </a:lnTo>
                  <a:lnTo>
                    <a:pt x="82" y="15"/>
                  </a:lnTo>
                  <a:lnTo>
                    <a:pt x="81" y="5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68" name="Freeform 2200"/>
            <p:cNvSpPr>
              <a:spLocks/>
            </p:cNvSpPr>
            <p:nvPr/>
          </p:nvSpPr>
          <p:spPr bwMode="auto">
            <a:xfrm>
              <a:off x="2617" y="2584"/>
              <a:ext cx="18" cy="36"/>
            </a:xfrm>
            <a:custGeom>
              <a:avLst/>
              <a:gdLst/>
              <a:ahLst/>
              <a:cxnLst>
                <a:cxn ang="0">
                  <a:pos x="0" y="0"/>
                </a:cxn>
                <a:cxn ang="0">
                  <a:pos x="34" y="0"/>
                </a:cxn>
                <a:cxn ang="0">
                  <a:pos x="35" y="10"/>
                </a:cxn>
                <a:cxn ang="0">
                  <a:pos x="44" y="70"/>
                </a:cxn>
                <a:cxn ang="0">
                  <a:pos x="47" y="90"/>
                </a:cxn>
                <a:cxn ang="0">
                  <a:pos x="1" y="90"/>
                </a:cxn>
                <a:cxn ang="0">
                  <a:pos x="0" y="46"/>
                </a:cxn>
                <a:cxn ang="0">
                  <a:pos x="1" y="46"/>
                </a:cxn>
                <a:cxn ang="0">
                  <a:pos x="0" y="0"/>
                </a:cxn>
              </a:cxnLst>
              <a:rect l="0" t="0" r="r" b="b"/>
              <a:pathLst>
                <a:path w="47" h="90">
                  <a:moveTo>
                    <a:pt x="0" y="0"/>
                  </a:moveTo>
                  <a:lnTo>
                    <a:pt x="34" y="0"/>
                  </a:lnTo>
                  <a:lnTo>
                    <a:pt x="35" y="10"/>
                  </a:lnTo>
                  <a:lnTo>
                    <a:pt x="44" y="70"/>
                  </a:lnTo>
                  <a:lnTo>
                    <a:pt x="47" y="90"/>
                  </a:lnTo>
                  <a:lnTo>
                    <a:pt x="1" y="90"/>
                  </a:lnTo>
                  <a:lnTo>
                    <a:pt x="0" y="46"/>
                  </a:lnTo>
                  <a:lnTo>
                    <a:pt x="1" y="46"/>
                  </a:lnTo>
                  <a:lnTo>
                    <a:pt x="0"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69" name="Freeform 2201"/>
            <p:cNvSpPr>
              <a:spLocks/>
            </p:cNvSpPr>
            <p:nvPr/>
          </p:nvSpPr>
          <p:spPr bwMode="auto">
            <a:xfrm>
              <a:off x="2429" y="2583"/>
              <a:ext cx="30" cy="31"/>
            </a:xfrm>
            <a:custGeom>
              <a:avLst/>
              <a:gdLst/>
              <a:ahLst/>
              <a:cxnLst>
                <a:cxn ang="0">
                  <a:pos x="73" y="77"/>
                </a:cxn>
                <a:cxn ang="0">
                  <a:pos x="0" y="75"/>
                </a:cxn>
                <a:cxn ang="0">
                  <a:pos x="0" y="46"/>
                </a:cxn>
                <a:cxn ang="0">
                  <a:pos x="0" y="46"/>
                </a:cxn>
                <a:cxn ang="0">
                  <a:pos x="1" y="0"/>
                </a:cxn>
                <a:cxn ang="0">
                  <a:pos x="15" y="0"/>
                </a:cxn>
                <a:cxn ang="0">
                  <a:pos x="73" y="0"/>
                </a:cxn>
                <a:cxn ang="0">
                  <a:pos x="73" y="77"/>
                </a:cxn>
              </a:cxnLst>
              <a:rect l="0" t="0" r="r" b="b"/>
              <a:pathLst>
                <a:path w="73" h="77">
                  <a:moveTo>
                    <a:pt x="73" y="77"/>
                  </a:moveTo>
                  <a:lnTo>
                    <a:pt x="0" y="75"/>
                  </a:lnTo>
                  <a:lnTo>
                    <a:pt x="0" y="46"/>
                  </a:lnTo>
                  <a:lnTo>
                    <a:pt x="0" y="46"/>
                  </a:lnTo>
                  <a:lnTo>
                    <a:pt x="1" y="0"/>
                  </a:lnTo>
                  <a:lnTo>
                    <a:pt x="15" y="0"/>
                  </a:lnTo>
                  <a:lnTo>
                    <a:pt x="73" y="0"/>
                  </a:lnTo>
                  <a:lnTo>
                    <a:pt x="73" y="7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70" name="Freeform 2202"/>
            <p:cNvSpPr>
              <a:spLocks/>
            </p:cNvSpPr>
            <p:nvPr/>
          </p:nvSpPr>
          <p:spPr bwMode="auto">
            <a:xfrm>
              <a:off x="2459" y="2583"/>
              <a:ext cx="29" cy="32"/>
            </a:xfrm>
            <a:custGeom>
              <a:avLst/>
              <a:gdLst/>
              <a:ahLst/>
              <a:cxnLst>
                <a:cxn ang="0">
                  <a:pos x="0" y="77"/>
                </a:cxn>
                <a:cxn ang="0">
                  <a:pos x="0" y="0"/>
                </a:cxn>
                <a:cxn ang="0">
                  <a:pos x="31" y="2"/>
                </a:cxn>
                <a:cxn ang="0">
                  <a:pos x="45" y="2"/>
                </a:cxn>
                <a:cxn ang="0">
                  <a:pos x="45" y="2"/>
                </a:cxn>
                <a:cxn ang="0">
                  <a:pos x="45" y="33"/>
                </a:cxn>
                <a:cxn ang="0">
                  <a:pos x="48" y="29"/>
                </a:cxn>
                <a:cxn ang="0">
                  <a:pos x="51" y="29"/>
                </a:cxn>
                <a:cxn ang="0">
                  <a:pos x="55" y="34"/>
                </a:cxn>
                <a:cxn ang="0">
                  <a:pos x="62" y="36"/>
                </a:cxn>
                <a:cxn ang="0">
                  <a:pos x="65" y="39"/>
                </a:cxn>
                <a:cxn ang="0">
                  <a:pos x="70" y="39"/>
                </a:cxn>
                <a:cxn ang="0">
                  <a:pos x="74" y="38"/>
                </a:cxn>
                <a:cxn ang="0">
                  <a:pos x="74" y="39"/>
                </a:cxn>
                <a:cxn ang="0">
                  <a:pos x="74" y="79"/>
                </a:cxn>
                <a:cxn ang="0">
                  <a:pos x="0" y="77"/>
                </a:cxn>
              </a:cxnLst>
              <a:rect l="0" t="0" r="r" b="b"/>
              <a:pathLst>
                <a:path w="74" h="79">
                  <a:moveTo>
                    <a:pt x="0" y="77"/>
                  </a:moveTo>
                  <a:lnTo>
                    <a:pt x="0" y="0"/>
                  </a:lnTo>
                  <a:lnTo>
                    <a:pt x="31" y="2"/>
                  </a:lnTo>
                  <a:lnTo>
                    <a:pt x="45" y="2"/>
                  </a:lnTo>
                  <a:lnTo>
                    <a:pt x="45" y="2"/>
                  </a:lnTo>
                  <a:lnTo>
                    <a:pt x="45" y="33"/>
                  </a:lnTo>
                  <a:lnTo>
                    <a:pt x="48" y="29"/>
                  </a:lnTo>
                  <a:lnTo>
                    <a:pt x="51" y="29"/>
                  </a:lnTo>
                  <a:lnTo>
                    <a:pt x="55" y="34"/>
                  </a:lnTo>
                  <a:lnTo>
                    <a:pt x="62" y="36"/>
                  </a:lnTo>
                  <a:lnTo>
                    <a:pt x="65" y="39"/>
                  </a:lnTo>
                  <a:lnTo>
                    <a:pt x="70" y="39"/>
                  </a:lnTo>
                  <a:lnTo>
                    <a:pt x="74" y="38"/>
                  </a:lnTo>
                  <a:lnTo>
                    <a:pt x="74" y="39"/>
                  </a:lnTo>
                  <a:lnTo>
                    <a:pt x="74" y="79"/>
                  </a:lnTo>
                  <a:lnTo>
                    <a:pt x="0" y="7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71" name="Freeform 2203"/>
            <p:cNvSpPr>
              <a:spLocks/>
            </p:cNvSpPr>
            <p:nvPr/>
          </p:nvSpPr>
          <p:spPr bwMode="auto">
            <a:xfrm>
              <a:off x="2561" y="2584"/>
              <a:ext cx="34" cy="27"/>
            </a:xfrm>
            <a:custGeom>
              <a:avLst/>
              <a:gdLst/>
              <a:ahLst/>
              <a:cxnLst>
                <a:cxn ang="0">
                  <a:pos x="8" y="0"/>
                </a:cxn>
                <a:cxn ang="0">
                  <a:pos x="29" y="0"/>
                </a:cxn>
                <a:cxn ang="0">
                  <a:pos x="29" y="5"/>
                </a:cxn>
                <a:cxn ang="0">
                  <a:pos x="34" y="7"/>
                </a:cxn>
                <a:cxn ang="0">
                  <a:pos x="34" y="10"/>
                </a:cxn>
                <a:cxn ang="0">
                  <a:pos x="35" y="14"/>
                </a:cxn>
                <a:cxn ang="0">
                  <a:pos x="34" y="15"/>
                </a:cxn>
                <a:cxn ang="0">
                  <a:pos x="35" y="17"/>
                </a:cxn>
                <a:cxn ang="0">
                  <a:pos x="53" y="15"/>
                </a:cxn>
                <a:cxn ang="0">
                  <a:pos x="85" y="15"/>
                </a:cxn>
                <a:cxn ang="0">
                  <a:pos x="85" y="22"/>
                </a:cxn>
                <a:cxn ang="0">
                  <a:pos x="82" y="22"/>
                </a:cxn>
                <a:cxn ang="0">
                  <a:pos x="82" y="25"/>
                </a:cxn>
                <a:cxn ang="0">
                  <a:pos x="73" y="36"/>
                </a:cxn>
                <a:cxn ang="0">
                  <a:pos x="75" y="39"/>
                </a:cxn>
                <a:cxn ang="0">
                  <a:pos x="75" y="46"/>
                </a:cxn>
                <a:cxn ang="0">
                  <a:pos x="82" y="53"/>
                </a:cxn>
                <a:cxn ang="0">
                  <a:pos x="76" y="61"/>
                </a:cxn>
                <a:cxn ang="0">
                  <a:pos x="63" y="61"/>
                </a:cxn>
                <a:cxn ang="0">
                  <a:pos x="54" y="63"/>
                </a:cxn>
                <a:cxn ang="0">
                  <a:pos x="46" y="63"/>
                </a:cxn>
                <a:cxn ang="0">
                  <a:pos x="30" y="68"/>
                </a:cxn>
                <a:cxn ang="0">
                  <a:pos x="29" y="68"/>
                </a:cxn>
                <a:cxn ang="0">
                  <a:pos x="25" y="65"/>
                </a:cxn>
                <a:cxn ang="0">
                  <a:pos x="24" y="53"/>
                </a:cxn>
                <a:cxn ang="0">
                  <a:pos x="8" y="55"/>
                </a:cxn>
                <a:cxn ang="0">
                  <a:pos x="0" y="55"/>
                </a:cxn>
                <a:cxn ang="0">
                  <a:pos x="0" y="46"/>
                </a:cxn>
                <a:cxn ang="0">
                  <a:pos x="8" y="46"/>
                </a:cxn>
                <a:cxn ang="0">
                  <a:pos x="8" y="0"/>
                </a:cxn>
              </a:cxnLst>
              <a:rect l="0" t="0" r="r" b="b"/>
              <a:pathLst>
                <a:path w="85" h="68">
                  <a:moveTo>
                    <a:pt x="8" y="0"/>
                  </a:moveTo>
                  <a:lnTo>
                    <a:pt x="29" y="0"/>
                  </a:lnTo>
                  <a:lnTo>
                    <a:pt x="29" y="5"/>
                  </a:lnTo>
                  <a:lnTo>
                    <a:pt x="34" y="7"/>
                  </a:lnTo>
                  <a:lnTo>
                    <a:pt x="34" y="10"/>
                  </a:lnTo>
                  <a:lnTo>
                    <a:pt x="35" y="14"/>
                  </a:lnTo>
                  <a:lnTo>
                    <a:pt x="34" y="15"/>
                  </a:lnTo>
                  <a:lnTo>
                    <a:pt x="35" y="17"/>
                  </a:lnTo>
                  <a:lnTo>
                    <a:pt x="53" y="15"/>
                  </a:lnTo>
                  <a:lnTo>
                    <a:pt x="85" y="15"/>
                  </a:lnTo>
                  <a:lnTo>
                    <a:pt x="85" y="22"/>
                  </a:lnTo>
                  <a:lnTo>
                    <a:pt x="82" y="22"/>
                  </a:lnTo>
                  <a:lnTo>
                    <a:pt x="82" y="25"/>
                  </a:lnTo>
                  <a:lnTo>
                    <a:pt x="73" y="36"/>
                  </a:lnTo>
                  <a:lnTo>
                    <a:pt x="75" y="39"/>
                  </a:lnTo>
                  <a:lnTo>
                    <a:pt x="75" y="46"/>
                  </a:lnTo>
                  <a:lnTo>
                    <a:pt x="82" y="53"/>
                  </a:lnTo>
                  <a:lnTo>
                    <a:pt x="76" y="61"/>
                  </a:lnTo>
                  <a:lnTo>
                    <a:pt x="63" y="61"/>
                  </a:lnTo>
                  <a:lnTo>
                    <a:pt x="54" y="63"/>
                  </a:lnTo>
                  <a:lnTo>
                    <a:pt x="46" y="63"/>
                  </a:lnTo>
                  <a:lnTo>
                    <a:pt x="30" y="68"/>
                  </a:lnTo>
                  <a:lnTo>
                    <a:pt x="29" y="68"/>
                  </a:lnTo>
                  <a:lnTo>
                    <a:pt x="25" y="65"/>
                  </a:lnTo>
                  <a:lnTo>
                    <a:pt x="24" y="53"/>
                  </a:lnTo>
                  <a:lnTo>
                    <a:pt x="8" y="55"/>
                  </a:lnTo>
                  <a:lnTo>
                    <a:pt x="0" y="55"/>
                  </a:lnTo>
                  <a:lnTo>
                    <a:pt x="0" y="46"/>
                  </a:lnTo>
                  <a:lnTo>
                    <a:pt x="8" y="46"/>
                  </a:lnTo>
                  <a:lnTo>
                    <a:pt x="8"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72" name="Freeform 2204"/>
            <p:cNvSpPr>
              <a:spLocks/>
            </p:cNvSpPr>
            <p:nvPr/>
          </p:nvSpPr>
          <p:spPr bwMode="auto">
            <a:xfrm>
              <a:off x="2405" y="2582"/>
              <a:ext cx="25" cy="43"/>
            </a:xfrm>
            <a:custGeom>
              <a:avLst/>
              <a:gdLst/>
              <a:ahLst/>
              <a:cxnLst>
                <a:cxn ang="0">
                  <a:pos x="44" y="106"/>
                </a:cxn>
                <a:cxn ang="0">
                  <a:pos x="2" y="106"/>
                </a:cxn>
                <a:cxn ang="0">
                  <a:pos x="0" y="106"/>
                </a:cxn>
                <a:cxn ang="0">
                  <a:pos x="2" y="60"/>
                </a:cxn>
                <a:cxn ang="0">
                  <a:pos x="0" y="50"/>
                </a:cxn>
                <a:cxn ang="0">
                  <a:pos x="2" y="0"/>
                </a:cxn>
                <a:cxn ang="0">
                  <a:pos x="61" y="2"/>
                </a:cxn>
                <a:cxn ang="0">
                  <a:pos x="60" y="48"/>
                </a:cxn>
                <a:cxn ang="0">
                  <a:pos x="60" y="48"/>
                </a:cxn>
                <a:cxn ang="0">
                  <a:pos x="60" y="77"/>
                </a:cxn>
                <a:cxn ang="0">
                  <a:pos x="44" y="77"/>
                </a:cxn>
                <a:cxn ang="0">
                  <a:pos x="44" y="106"/>
                </a:cxn>
              </a:cxnLst>
              <a:rect l="0" t="0" r="r" b="b"/>
              <a:pathLst>
                <a:path w="61" h="106">
                  <a:moveTo>
                    <a:pt x="44" y="106"/>
                  </a:moveTo>
                  <a:lnTo>
                    <a:pt x="2" y="106"/>
                  </a:lnTo>
                  <a:lnTo>
                    <a:pt x="0" y="106"/>
                  </a:lnTo>
                  <a:lnTo>
                    <a:pt x="2" y="60"/>
                  </a:lnTo>
                  <a:lnTo>
                    <a:pt x="0" y="50"/>
                  </a:lnTo>
                  <a:lnTo>
                    <a:pt x="2" y="0"/>
                  </a:lnTo>
                  <a:lnTo>
                    <a:pt x="61" y="2"/>
                  </a:lnTo>
                  <a:lnTo>
                    <a:pt x="60" y="48"/>
                  </a:lnTo>
                  <a:lnTo>
                    <a:pt x="60" y="48"/>
                  </a:lnTo>
                  <a:lnTo>
                    <a:pt x="60" y="77"/>
                  </a:lnTo>
                  <a:lnTo>
                    <a:pt x="44" y="77"/>
                  </a:lnTo>
                  <a:lnTo>
                    <a:pt x="44" y="10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73" name="Freeform 2205"/>
            <p:cNvSpPr>
              <a:spLocks/>
            </p:cNvSpPr>
            <p:nvPr/>
          </p:nvSpPr>
          <p:spPr bwMode="auto">
            <a:xfrm>
              <a:off x="2364" y="2581"/>
              <a:ext cx="42" cy="25"/>
            </a:xfrm>
            <a:custGeom>
              <a:avLst/>
              <a:gdLst/>
              <a:ahLst/>
              <a:cxnLst>
                <a:cxn ang="0">
                  <a:pos x="105" y="63"/>
                </a:cxn>
                <a:cxn ang="0">
                  <a:pos x="2" y="62"/>
                </a:cxn>
                <a:cxn ang="0">
                  <a:pos x="2" y="48"/>
                </a:cxn>
                <a:cxn ang="0">
                  <a:pos x="0" y="48"/>
                </a:cxn>
                <a:cxn ang="0">
                  <a:pos x="2" y="27"/>
                </a:cxn>
                <a:cxn ang="0">
                  <a:pos x="2" y="0"/>
                </a:cxn>
                <a:cxn ang="0">
                  <a:pos x="62" y="2"/>
                </a:cxn>
                <a:cxn ang="0">
                  <a:pos x="105" y="3"/>
                </a:cxn>
                <a:cxn ang="0">
                  <a:pos x="103" y="53"/>
                </a:cxn>
                <a:cxn ang="0">
                  <a:pos x="105" y="63"/>
                </a:cxn>
              </a:cxnLst>
              <a:rect l="0" t="0" r="r" b="b"/>
              <a:pathLst>
                <a:path w="105" h="63">
                  <a:moveTo>
                    <a:pt x="105" y="63"/>
                  </a:moveTo>
                  <a:lnTo>
                    <a:pt x="2" y="62"/>
                  </a:lnTo>
                  <a:lnTo>
                    <a:pt x="2" y="48"/>
                  </a:lnTo>
                  <a:lnTo>
                    <a:pt x="0" y="48"/>
                  </a:lnTo>
                  <a:lnTo>
                    <a:pt x="2" y="27"/>
                  </a:lnTo>
                  <a:lnTo>
                    <a:pt x="2" y="0"/>
                  </a:lnTo>
                  <a:lnTo>
                    <a:pt x="62" y="2"/>
                  </a:lnTo>
                  <a:lnTo>
                    <a:pt x="105" y="3"/>
                  </a:lnTo>
                  <a:lnTo>
                    <a:pt x="103" y="53"/>
                  </a:lnTo>
                  <a:lnTo>
                    <a:pt x="105" y="6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74" name="Freeform 2206"/>
            <p:cNvSpPr>
              <a:spLocks/>
            </p:cNvSpPr>
            <p:nvPr/>
          </p:nvSpPr>
          <p:spPr bwMode="auto">
            <a:xfrm>
              <a:off x="2329" y="2591"/>
              <a:ext cx="36" cy="41"/>
            </a:xfrm>
            <a:custGeom>
              <a:avLst/>
              <a:gdLst/>
              <a:ahLst/>
              <a:cxnLst>
                <a:cxn ang="0">
                  <a:pos x="89" y="38"/>
                </a:cxn>
                <a:cxn ang="0">
                  <a:pos x="87" y="82"/>
                </a:cxn>
                <a:cxn ang="0">
                  <a:pos x="89" y="82"/>
                </a:cxn>
                <a:cxn ang="0">
                  <a:pos x="89" y="90"/>
                </a:cxn>
                <a:cxn ang="0">
                  <a:pos x="58" y="89"/>
                </a:cxn>
                <a:cxn ang="0">
                  <a:pos x="58" y="102"/>
                </a:cxn>
                <a:cxn ang="0">
                  <a:pos x="0" y="101"/>
                </a:cxn>
                <a:cxn ang="0">
                  <a:pos x="0" y="67"/>
                </a:cxn>
                <a:cxn ang="0">
                  <a:pos x="4" y="22"/>
                </a:cxn>
                <a:cxn ang="0">
                  <a:pos x="14" y="17"/>
                </a:cxn>
                <a:cxn ang="0">
                  <a:pos x="17" y="7"/>
                </a:cxn>
                <a:cxn ang="0">
                  <a:pos x="23" y="2"/>
                </a:cxn>
                <a:cxn ang="0">
                  <a:pos x="26" y="0"/>
                </a:cxn>
                <a:cxn ang="0">
                  <a:pos x="29" y="2"/>
                </a:cxn>
                <a:cxn ang="0">
                  <a:pos x="31" y="5"/>
                </a:cxn>
                <a:cxn ang="0">
                  <a:pos x="29" y="12"/>
                </a:cxn>
                <a:cxn ang="0">
                  <a:pos x="31" y="17"/>
                </a:cxn>
                <a:cxn ang="0">
                  <a:pos x="35" y="20"/>
                </a:cxn>
                <a:cxn ang="0">
                  <a:pos x="41" y="26"/>
                </a:cxn>
                <a:cxn ang="0">
                  <a:pos x="48" y="29"/>
                </a:cxn>
                <a:cxn ang="0">
                  <a:pos x="57" y="29"/>
                </a:cxn>
                <a:cxn ang="0">
                  <a:pos x="64" y="27"/>
                </a:cxn>
                <a:cxn ang="0">
                  <a:pos x="65" y="22"/>
                </a:cxn>
                <a:cxn ang="0">
                  <a:pos x="70" y="15"/>
                </a:cxn>
                <a:cxn ang="0">
                  <a:pos x="76" y="5"/>
                </a:cxn>
                <a:cxn ang="0">
                  <a:pos x="82" y="2"/>
                </a:cxn>
                <a:cxn ang="0">
                  <a:pos x="89" y="3"/>
                </a:cxn>
                <a:cxn ang="0">
                  <a:pos x="87" y="24"/>
                </a:cxn>
                <a:cxn ang="0">
                  <a:pos x="89" y="24"/>
                </a:cxn>
                <a:cxn ang="0">
                  <a:pos x="89" y="38"/>
                </a:cxn>
              </a:cxnLst>
              <a:rect l="0" t="0" r="r" b="b"/>
              <a:pathLst>
                <a:path w="89" h="102">
                  <a:moveTo>
                    <a:pt x="89" y="38"/>
                  </a:moveTo>
                  <a:lnTo>
                    <a:pt x="87" y="82"/>
                  </a:lnTo>
                  <a:lnTo>
                    <a:pt x="89" y="82"/>
                  </a:lnTo>
                  <a:lnTo>
                    <a:pt x="89" y="90"/>
                  </a:lnTo>
                  <a:lnTo>
                    <a:pt x="58" y="89"/>
                  </a:lnTo>
                  <a:lnTo>
                    <a:pt x="58" y="102"/>
                  </a:lnTo>
                  <a:lnTo>
                    <a:pt x="0" y="101"/>
                  </a:lnTo>
                  <a:lnTo>
                    <a:pt x="0" y="67"/>
                  </a:lnTo>
                  <a:lnTo>
                    <a:pt x="4" y="22"/>
                  </a:lnTo>
                  <a:lnTo>
                    <a:pt x="14" y="17"/>
                  </a:lnTo>
                  <a:lnTo>
                    <a:pt x="17" y="7"/>
                  </a:lnTo>
                  <a:lnTo>
                    <a:pt x="23" y="2"/>
                  </a:lnTo>
                  <a:lnTo>
                    <a:pt x="26" y="0"/>
                  </a:lnTo>
                  <a:lnTo>
                    <a:pt x="29" y="2"/>
                  </a:lnTo>
                  <a:lnTo>
                    <a:pt x="31" y="5"/>
                  </a:lnTo>
                  <a:lnTo>
                    <a:pt x="29" y="12"/>
                  </a:lnTo>
                  <a:lnTo>
                    <a:pt x="31" y="17"/>
                  </a:lnTo>
                  <a:lnTo>
                    <a:pt x="35" y="20"/>
                  </a:lnTo>
                  <a:lnTo>
                    <a:pt x="41" y="26"/>
                  </a:lnTo>
                  <a:lnTo>
                    <a:pt x="48" y="29"/>
                  </a:lnTo>
                  <a:lnTo>
                    <a:pt x="57" y="29"/>
                  </a:lnTo>
                  <a:lnTo>
                    <a:pt x="64" y="27"/>
                  </a:lnTo>
                  <a:lnTo>
                    <a:pt x="65" y="22"/>
                  </a:lnTo>
                  <a:lnTo>
                    <a:pt x="70" y="15"/>
                  </a:lnTo>
                  <a:lnTo>
                    <a:pt x="76" y="5"/>
                  </a:lnTo>
                  <a:lnTo>
                    <a:pt x="82" y="2"/>
                  </a:lnTo>
                  <a:lnTo>
                    <a:pt x="89" y="3"/>
                  </a:lnTo>
                  <a:lnTo>
                    <a:pt x="87" y="24"/>
                  </a:lnTo>
                  <a:lnTo>
                    <a:pt x="89" y="24"/>
                  </a:lnTo>
                  <a:lnTo>
                    <a:pt x="89" y="3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75" name="Freeform 2207"/>
            <p:cNvSpPr>
              <a:spLocks/>
            </p:cNvSpPr>
            <p:nvPr/>
          </p:nvSpPr>
          <p:spPr bwMode="auto">
            <a:xfrm>
              <a:off x="2487" y="2599"/>
              <a:ext cx="30" cy="33"/>
            </a:xfrm>
            <a:custGeom>
              <a:avLst/>
              <a:gdLst/>
              <a:ahLst/>
              <a:cxnLst>
                <a:cxn ang="0">
                  <a:pos x="0" y="84"/>
                </a:cxn>
                <a:cxn ang="0">
                  <a:pos x="2" y="40"/>
                </a:cxn>
                <a:cxn ang="0">
                  <a:pos x="2" y="0"/>
                </a:cxn>
                <a:cxn ang="0">
                  <a:pos x="73" y="2"/>
                </a:cxn>
                <a:cxn ang="0">
                  <a:pos x="73" y="55"/>
                </a:cxn>
                <a:cxn ang="0">
                  <a:pos x="73" y="84"/>
                </a:cxn>
                <a:cxn ang="0">
                  <a:pos x="0" y="84"/>
                </a:cxn>
              </a:cxnLst>
              <a:rect l="0" t="0" r="r" b="b"/>
              <a:pathLst>
                <a:path w="73" h="84">
                  <a:moveTo>
                    <a:pt x="0" y="84"/>
                  </a:moveTo>
                  <a:lnTo>
                    <a:pt x="2" y="40"/>
                  </a:lnTo>
                  <a:lnTo>
                    <a:pt x="2" y="0"/>
                  </a:lnTo>
                  <a:lnTo>
                    <a:pt x="73" y="2"/>
                  </a:lnTo>
                  <a:lnTo>
                    <a:pt x="73" y="55"/>
                  </a:lnTo>
                  <a:lnTo>
                    <a:pt x="73" y="84"/>
                  </a:lnTo>
                  <a:lnTo>
                    <a:pt x="0" y="8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76" name="Freeform 2208"/>
            <p:cNvSpPr>
              <a:spLocks/>
            </p:cNvSpPr>
            <p:nvPr/>
          </p:nvSpPr>
          <p:spPr bwMode="auto">
            <a:xfrm>
              <a:off x="2564" y="2605"/>
              <a:ext cx="38" cy="41"/>
            </a:xfrm>
            <a:custGeom>
              <a:avLst/>
              <a:gdLst/>
              <a:ahLst/>
              <a:cxnLst>
                <a:cxn ang="0">
                  <a:pos x="89" y="37"/>
                </a:cxn>
                <a:cxn ang="0">
                  <a:pos x="87" y="56"/>
                </a:cxn>
                <a:cxn ang="0">
                  <a:pos x="96" y="68"/>
                </a:cxn>
                <a:cxn ang="0">
                  <a:pos x="94" y="70"/>
                </a:cxn>
                <a:cxn ang="0">
                  <a:pos x="94" y="73"/>
                </a:cxn>
                <a:cxn ang="0">
                  <a:pos x="91" y="82"/>
                </a:cxn>
                <a:cxn ang="0">
                  <a:pos x="86" y="82"/>
                </a:cxn>
                <a:cxn ang="0">
                  <a:pos x="87" y="87"/>
                </a:cxn>
                <a:cxn ang="0">
                  <a:pos x="82" y="90"/>
                </a:cxn>
                <a:cxn ang="0">
                  <a:pos x="75" y="102"/>
                </a:cxn>
                <a:cxn ang="0">
                  <a:pos x="72" y="102"/>
                </a:cxn>
                <a:cxn ang="0">
                  <a:pos x="65" y="97"/>
                </a:cxn>
                <a:cxn ang="0">
                  <a:pos x="60" y="95"/>
                </a:cxn>
                <a:cxn ang="0">
                  <a:pos x="58" y="53"/>
                </a:cxn>
                <a:cxn ang="0">
                  <a:pos x="9" y="53"/>
                </a:cxn>
                <a:cxn ang="0">
                  <a:pos x="7" y="22"/>
                </a:cxn>
                <a:cxn ang="0">
                  <a:pos x="0" y="22"/>
                </a:cxn>
                <a:cxn ang="0">
                  <a:pos x="0" y="2"/>
                </a:cxn>
                <a:cxn ang="0">
                  <a:pos x="16" y="0"/>
                </a:cxn>
                <a:cxn ang="0">
                  <a:pos x="17" y="12"/>
                </a:cxn>
                <a:cxn ang="0">
                  <a:pos x="21" y="15"/>
                </a:cxn>
                <a:cxn ang="0">
                  <a:pos x="22" y="15"/>
                </a:cxn>
                <a:cxn ang="0">
                  <a:pos x="38" y="10"/>
                </a:cxn>
                <a:cxn ang="0">
                  <a:pos x="46" y="10"/>
                </a:cxn>
                <a:cxn ang="0">
                  <a:pos x="55" y="8"/>
                </a:cxn>
                <a:cxn ang="0">
                  <a:pos x="68" y="8"/>
                </a:cxn>
                <a:cxn ang="0">
                  <a:pos x="87" y="8"/>
                </a:cxn>
                <a:cxn ang="0">
                  <a:pos x="89" y="37"/>
                </a:cxn>
              </a:cxnLst>
              <a:rect l="0" t="0" r="r" b="b"/>
              <a:pathLst>
                <a:path w="96" h="102">
                  <a:moveTo>
                    <a:pt x="89" y="37"/>
                  </a:moveTo>
                  <a:lnTo>
                    <a:pt x="87" y="56"/>
                  </a:lnTo>
                  <a:lnTo>
                    <a:pt x="96" y="68"/>
                  </a:lnTo>
                  <a:lnTo>
                    <a:pt x="94" y="70"/>
                  </a:lnTo>
                  <a:lnTo>
                    <a:pt x="94" y="73"/>
                  </a:lnTo>
                  <a:lnTo>
                    <a:pt x="91" y="82"/>
                  </a:lnTo>
                  <a:lnTo>
                    <a:pt x="86" y="82"/>
                  </a:lnTo>
                  <a:lnTo>
                    <a:pt x="87" y="87"/>
                  </a:lnTo>
                  <a:lnTo>
                    <a:pt x="82" y="90"/>
                  </a:lnTo>
                  <a:lnTo>
                    <a:pt x="75" y="102"/>
                  </a:lnTo>
                  <a:lnTo>
                    <a:pt x="72" y="102"/>
                  </a:lnTo>
                  <a:lnTo>
                    <a:pt x="65" y="97"/>
                  </a:lnTo>
                  <a:lnTo>
                    <a:pt x="60" y="95"/>
                  </a:lnTo>
                  <a:lnTo>
                    <a:pt x="58" y="53"/>
                  </a:lnTo>
                  <a:lnTo>
                    <a:pt x="9" y="53"/>
                  </a:lnTo>
                  <a:lnTo>
                    <a:pt x="7" y="22"/>
                  </a:lnTo>
                  <a:lnTo>
                    <a:pt x="0" y="22"/>
                  </a:lnTo>
                  <a:lnTo>
                    <a:pt x="0" y="2"/>
                  </a:lnTo>
                  <a:lnTo>
                    <a:pt x="16" y="0"/>
                  </a:lnTo>
                  <a:lnTo>
                    <a:pt x="17" y="12"/>
                  </a:lnTo>
                  <a:lnTo>
                    <a:pt x="21" y="15"/>
                  </a:lnTo>
                  <a:lnTo>
                    <a:pt x="22" y="15"/>
                  </a:lnTo>
                  <a:lnTo>
                    <a:pt x="38" y="10"/>
                  </a:lnTo>
                  <a:lnTo>
                    <a:pt x="46" y="10"/>
                  </a:lnTo>
                  <a:lnTo>
                    <a:pt x="55" y="8"/>
                  </a:lnTo>
                  <a:lnTo>
                    <a:pt x="68" y="8"/>
                  </a:lnTo>
                  <a:lnTo>
                    <a:pt x="87" y="8"/>
                  </a:lnTo>
                  <a:lnTo>
                    <a:pt x="89" y="3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77" name="Freeform 2209"/>
            <p:cNvSpPr>
              <a:spLocks/>
            </p:cNvSpPr>
            <p:nvPr/>
          </p:nvSpPr>
          <p:spPr bwMode="auto">
            <a:xfrm>
              <a:off x="2541" y="2606"/>
              <a:ext cx="26" cy="32"/>
            </a:xfrm>
            <a:custGeom>
              <a:avLst/>
              <a:gdLst/>
              <a:ahLst/>
              <a:cxnLst>
                <a:cxn ang="0">
                  <a:pos x="58" y="0"/>
                </a:cxn>
                <a:cxn ang="0">
                  <a:pos x="58" y="20"/>
                </a:cxn>
                <a:cxn ang="0">
                  <a:pos x="65" y="20"/>
                </a:cxn>
                <a:cxn ang="0">
                  <a:pos x="67" y="51"/>
                </a:cxn>
                <a:cxn ang="0">
                  <a:pos x="50" y="51"/>
                </a:cxn>
                <a:cxn ang="0">
                  <a:pos x="50" y="66"/>
                </a:cxn>
                <a:cxn ang="0">
                  <a:pos x="43" y="66"/>
                </a:cxn>
                <a:cxn ang="0">
                  <a:pos x="43" y="81"/>
                </a:cxn>
                <a:cxn ang="0">
                  <a:pos x="29" y="81"/>
                </a:cxn>
                <a:cxn ang="0">
                  <a:pos x="14" y="81"/>
                </a:cxn>
                <a:cxn ang="0">
                  <a:pos x="14" y="51"/>
                </a:cxn>
                <a:cxn ang="0">
                  <a:pos x="0" y="51"/>
                </a:cxn>
                <a:cxn ang="0">
                  <a:pos x="0" y="35"/>
                </a:cxn>
                <a:cxn ang="0">
                  <a:pos x="0" y="0"/>
                </a:cxn>
                <a:cxn ang="0">
                  <a:pos x="21" y="0"/>
                </a:cxn>
                <a:cxn ang="0">
                  <a:pos x="50" y="0"/>
                </a:cxn>
                <a:cxn ang="0">
                  <a:pos x="58" y="0"/>
                </a:cxn>
              </a:cxnLst>
              <a:rect l="0" t="0" r="r" b="b"/>
              <a:pathLst>
                <a:path w="67" h="81">
                  <a:moveTo>
                    <a:pt x="58" y="0"/>
                  </a:moveTo>
                  <a:lnTo>
                    <a:pt x="58" y="20"/>
                  </a:lnTo>
                  <a:lnTo>
                    <a:pt x="65" y="20"/>
                  </a:lnTo>
                  <a:lnTo>
                    <a:pt x="67" y="51"/>
                  </a:lnTo>
                  <a:lnTo>
                    <a:pt x="50" y="51"/>
                  </a:lnTo>
                  <a:lnTo>
                    <a:pt x="50" y="66"/>
                  </a:lnTo>
                  <a:lnTo>
                    <a:pt x="43" y="66"/>
                  </a:lnTo>
                  <a:lnTo>
                    <a:pt x="43" y="81"/>
                  </a:lnTo>
                  <a:lnTo>
                    <a:pt x="29" y="81"/>
                  </a:lnTo>
                  <a:lnTo>
                    <a:pt x="14" y="81"/>
                  </a:lnTo>
                  <a:lnTo>
                    <a:pt x="14" y="51"/>
                  </a:lnTo>
                  <a:lnTo>
                    <a:pt x="0" y="51"/>
                  </a:lnTo>
                  <a:lnTo>
                    <a:pt x="0" y="35"/>
                  </a:lnTo>
                  <a:lnTo>
                    <a:pt x="0" y="0"/>
                  </a:lnTo>
                  <a:lnTo>
                    <a:pt x="21" y="0"/>
                  </a:lnTo>
                  <a:lnTo>
                    <a:pt x="50" y="0"/>
                  </a:lnTo>
                  <a:lnTo>
                    <a:pt x="58"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78" name="Freeform 2210"/>
            <p:cNvSpPr>
              <a:spLocks/>
            </p:cNvSpPr>
            <p:nvPr/>
          </p:nvSpPr>
          <p:spPr bwMode="auto">
            <a:xfrm>
              <a:off x="2364" y="2606"/>
              <a:ext cx="42" cy="24"/>
            </a:xfrm>
            <a:custGeom>
              <a:avLst/>
              <a:gdLst/>
              <a:ahLst/>
              <a:cxnLst>
                <a:cxn ang="0">
                  <a:pos x="2" y="52"/>
                </a:cxn>
                <a:cxn ang="0">
                  <a:pos x="2" y="44"/>
                </a:cxn>
                <a:cxn ang="0">
                  <a:pos x="0" y="44"/>
                </a:cxn>
                <a:cxn ang="0">
                  <a:pos x="2" y="0"/>
                </a:cxn>
                <a:cxn ang="0">
                  <a:pos x="105" y="1"/>
                </a:cxn>
                <a:cxn ang="0">
                  <a:pos x="103" y="47"/>
                </a:cxn>
                <a:cxn ang="0">
                  <a:pos x="105" y="47"/>
                </a:cxn>
                <a:cxn ang="0">
                  <a:pos x="105" y="61"/>
                </a:cxn>
                <a:cxn ang="0">
                  <a:pos x="2" y="58"/>
                </a:cxn>
                <a:cxn ang="0">
                  <a:pos x="2" y="52"/>
                </a:cxn>
              </a:cxnLst>
              <a:rect l="0" t="0" r="r" b="b"/>
              <a:pathLst>
                <a:path w="105" h="61">
                  <a:moveTo>
                    <a:pt x="2" y="52"/>
                  </a:moveTo>
                  <a:lnTo>
                    <a:pt x="2" y="44"/>
                  </a:lnTo>
                  <a:lnTo>
                    <a:pt x="0" y="44"/>
                  </a:lnTo>
                  <a:lnTo>
                    <a:pt x="2" y="0"/>
                  </a:lnTo>
                  <a:lnTo>
                    <a:pt x="105" y="1"/>
                  </a:lnTo>
                  <a:lnTo>
                    <a:pt x="103" y="47"/>
                  </a:lnTo>
                  <a:lnTo>
                    <a:pt x="105" y="47"/>
                  </a:lnTo>
                  <a:lnTo>
                    <a:pt x="105" y="61"/>
                  </a:lnTo>
                  <a:lnTo>
                    <a:pt x="2" y="58"/>
                  </a:lnTo>
                  <a:lnTo>
                    <a:pt x="2" y="5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79" name="Freeform 2211"/>
            <p:cNvSpPr>
              <a:spLocks/>
            </p:cNvSpPr>
            <p:nvPr/>
          </p:nvSpPr>
          <p:spPr bwMode="auto">
            <a:xfrm>
              <a:off x="2423" y="2613"/>
              <a:ext cx="36" cy="28"/>
            </a:xfrm>
            <a:custGeom>
              <a:avLst/>
              <a:gdLst/>
              <a:ahLst/>
              <a:cxnLst>
                <a:cxn ang="0">
                  <a:pos x="0" y="29"/>
                </a:cxn>
                <a:cxn ang="0">
                  <a:pos x="0" y="0"/>
                </a:cxn>
                <a:cxn ang="0">
                  <a:pos x="16" y="0"/>
                </a:cxn>
                <a:cxn ang="0">
                  <a:pos x="89" y="2"/>
                </a:cxn>
                <a:cxn ang="0">
                  <a:pos x="89" y="62"/>
                </a:cxn>
                <a:cxn ang="0">
                  <a:pos x="87" y="69"/>
                </a:cxn>
                <a:cxn ang="0">
                  <a:pos x="84" y="69"/>
                </a:cxn>
                <a:cxn ang="0">
                  <a:pos x="79" y="70"/>
                </a:cxn>
                <a:cxn ang="0">
                  <a:pos x="72" y="67"/>
                </a:cxn>
                <a:cxn ang="0">
                  <a:pos x="67" y="69"/>
                </a:cxn>
                <a:cxn ang="0">
                  <a:pos x="64" y="69"/>
                </a:cxn>
                <a:cxn ang="0">
                  <a:pos x="58" y="65"/>
                </a:cxn>
                <a:cxn ang="0">
                  <a:pos x="55" y="65"/>
                </a:cxn>
                <a:cxn ang="0">
                  <a:pos x="50" y="63"/>
                </a:cxn>
                <a:cxn ang="0">
                  <a:pos x="45" y="65"/>
                </a:cxn>
                <a:cxn ang="0">
                  <a:pos x="40" y="62"/>
                </a:cxn>
                <a:cxn ang="0">
                  <a:pos x="29" y="62"/>
                </a:cxn>
                <a:cxn ang="0">
                  <a:pos x="0" y="60"/>
                </a:cxn>
                <a:cxn ang="0">
                  <a:pos x="0" y="29"/>
                </a:cxn>
              </a:cxnLst>
              <a:rect l="0" t="0" r="r" b="b"/>
              <a:pathLst>
                <a:path w="89" h="70">
                  <a:moveTo>
                    <a:pt x="0" y="29"/>
                  </a:moveTo>
                  <a:lnTo>
                    <a:pt x="0" y="0"/>
                  </a:lnTo>
                  <a:lnTo>
                    <a:pt x="16" y="0"/>
                  </a:lnTo>
                  <a:lnTo>
                    <a:pt x="89" y="2"/>
                  </a:lnTo>
                  <a:lnTo>
                    <a:pt x="89" y="62"/>
                  </a:lnTo>
                  <a:lnTo>
                    <a:pt x="87" y="69"/>
                  </a:lnTo>
                  <a:lnTo>
                    <a:pt x="84" y="69"/>
                  </a:lnTo>
                  <a:lnTo>
                    <a:pt x="79" y="70"/>
                  </a:lnTo>
                  <a:lnTo>
                    <a:pt x="72" y="67"/>
                  </a:lnTo>
                  <a:lnTo>
                    <a:pt x="67" y="69"/>
                  </a:lnTo>
                  <a:lnTo>
                    <a:pt x="64" y="69"/>
                  </a:lnTo>
                  <a:lnTo>
                    <a:pt x="58" y="65"/>
                  </a:lnTo>
                  <a:lnTo>
                    <a:pt x="55" y="65"/>
                  </a:lnTo>
                  <a:lnTo>
                    <a:pt x="50" y="63"/>
                  </a:lnTo>
                  <a:lnTo>
                    <a:pt x="45" y="65"/>
                  </a:lnTo>
                  <a:lnTo>
                    <a:pt x="40" y="62"/>
                  </a:lnTo>
                  <a:lnTo>
                    <a:pt x="29" y="62"/>
                  </a:lnTo>
                  <a:lnTo>
                    <a:pt x="0" y="60"/>
                  </a:lnTo>
                  <a:lnTo>
                    <a:pt x="0" y="2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80" name="Freeform 2212"/>
            <p:cNvSpPr>
              <a:spLocks/>
            </p:cNvSpPr>
            <p:nvPr/>
          </p:nvSpPr>
          <p:spPr bwMode="auto">
            <a:xfrm>
              <a:off x="2459" y="2614"/>
              <a:ext cx="29" cy="24"/>
            </a:xfrm>
            <a:custGeom>
              <a:avLst/>
              <a:gdLst/>
              <a:ahLst/>
              <a:cxnLst>
                <a:cxn ang="0">
                  <a:pos x="0" y="60"/>
                </a:cxn>
                <a:cxn ang="0">
                  <a:pos x="0" y="0"/>
                </a:cxn>
                <a:cxn ang="0">
                  <a:pos x="74" y="2"/>
                </a:cxn>
                <a:cxn ang="0">
                  <a:pos x="72" y="46"/>
                </a:cxn>
                <a:cxn ang="0">
                  <a:pos x="72" y="60"/>
                </a:cxn>
                <a:cxn ang="0">
                  <a:pos x="0" y="60"/>
                </a:cxn>
              </a:cxnLst>
              <a:rect l="0" t="0" r="r" b="b"/>
              <a:pathLst>
                <a:path w="74" h="60">
                  <a:moveTo>
                    <a:pt x="0" y="60"/>
                  </a:moveTo>
                  <a:lnTo>
                    <a:pt x="0" y="0"/>
                  </a:lnTo>
                  <a:lnTo>
                    <a:pt x="74" y="2"/>
                  </a:lnTo>
                  <a:lnTo>
                    <a:pt x="72" y="46"/>
                  </a:lnTo>
                  <a:lnTo>
                    <a:pt x="72" y="60"/>
                  </a:lnTo>
                  <a:lnTo>
                    <a:pt x="0" y="6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81" name="Freeform 2213"/>
            <p:cNvSpPr>
              <a:spLocks/>
            </p:cNvSpPr>
            <p:nvPr/>
          </p:nvSpPr>
          <p:spPr bwMode="auto">
            <a:xfrm>
              <a:off x="2517" y="2620"/>
              <a:ext cx="35" cy="25"/>
            </a:xfrm>
            <a:custGeom>
              <a:avLst/>
              <a:gdLst/>
              <a:ahLst/>
              <a:cxnLst>
                <a:cxn ang="0">
                  <a:pos x="0" y="43"/>
                </a:cxn>
                <a:cxn ang="0">
                  <a:pos x="0" y="31"/>
                </a:cxn>
                <a:cxn ang="0">
                  <a:pos x="0" y="2"/>
                </a:cxn>
                <a:cxn ang="0">
                  <a:pos x="60" y="0"/>
                </a:cxn>
                <a:cxn ang="0">
                  <a:pos x="60" y="16"/>
                </a:cxn>
                <a:cxn ang="0">
                  <a:pos x="74" y="16"/>
                </a:cxn>
                <a:cxn ang="0">
                  <a:pos x="74" y="46"/>
                </a:cxn>
                <a:cxn ang="0">
                  <a:pos x="89" y="46"/>
                </a:cxn>
                <a:cxn ang="0">
                  <a:pos x="89" y="62"/>
                </a:cxn>
                <a:cxn ang="0">
                  <a:pos x="24" y="62"/>
                </a:cxn>
                <a:cxn ang="0">
                  <a:pos x="24" y="33"/>
                </a:cxn>
                <a:cxn ang="0">
                  <a:pos x="21" y="33"/>
                </a:cxn>
                <a:cxn ang="0">
                  <a:pos x="17" y="38"/>
                </a:cxn>
                <a:cxn ang="0">
                  <a:pos x="12" y="38"/>
                </a:cxn>
                <a:cxn ang="0">
                  <a:pos x="12" y="35"/>
                </a:cxn>
                <a:cxn ang="0">
                  <a:pos x="9" y="35"/>
                </a:cxn>
                <a:cxn ang="0">
                  <a:pos x="7" y="35"/>
                </a:cxn>
                <a:cxn ang="0">
                  <a:pos x="11" y="43"/>
                </a:cxn>
                <a:cxn ang="0">
                  <a:pos x="11" y="45"/>
                </a:cxn>
                <a:cxn ang="0">
                  <a:pos x="4" y="41"/>
                </a:cxn>
                <a:cxn ang="0">
                  <a:pos x="0" y="43"/>
                </a:cxn>
              </a:cxnLst>
              <a:rect l="0" t="0" r="r" b="b"/>
              <a:pathLst>
                <a:path w="89" h="62">
                  <a:moveTo>
                    <a:pt x="0" y="43"/>
                  </a:moveTo>
                  <a:lnTo>
                    <a:pt x="0" y="31"/>
                  </a:lnTo>
                  <a:lnTo>
                    <a:pt x="0" y="2"/>
                  </a:lnTo>
                  <a:lnTo>
                    <a:pt x="60" y="0"/>
                  </a:lnTo>
                  <a:lnTo>
                    <a:pt x="60" y="16"/>
                  </a:lnTo>
                  <a:lnTo>
                    <a:pt x="74" y="16"/>
                  </a:lnTo>
                  <a:lnTo>
                    <a:pt x="74" y="46"/>
                  </a:lnTo>
                  <a:lnTo>
                    <a:pt x="89" y="46"/>
                  </a:lnTo>
                  <a:lnTo>
                    <a:pt x="89" y="62"/>
                  </a:lnTo>
                  <a:lnTo>
                    <a:pt x="24" y="62"/>
                  </a:lnTo>
                  <a:lnTo>
                    <a:pt x="24" y="33"/>
                  </a:lnTo>
                  <a:lnTo>
                    <a:pt x="21" y="33"/>
                  </a:lnTo>
                  <a:lnTo>
                    <a:pt x="17" y="38"/>
                  </a:lnTo>
                  <a:lnTo>
                    <a:pt x="12" y="38"/>
                  </a:lnTo>
                  <a:lnTo>
                    <a:pt x="12" y="35"/>
                  </a:lnTo>
                  <a:lnTo>
                    <a:pt x="9" y="35"/>
                  </a:lnTo>
                  <a:lnTo>
                    <a:pt x="7" y="35"/>
                  </a:lnTo>
                  <a:lnTo>
                    <a:pt x="11" y="43"/>
                  </a:lnTo>
                  <a:lnTo>
                    <a:pt x="11" y="45"/>
                  </a:lnTo>
                  <a:lnTo>
                    <a:pt x="4" y="41"/>
                  </a:lnTo>
                  <a:lnTo>
                    <a:pt x="0" y="4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82" name="Freeform 2214"/>
            <p:cNvSpPr>
              <a:spLocks/>
            </p:cNvSpPr>
            <p:nvPr/>
          </p:nvSpPr>
          <p:spPr bwMode="auto">
            <a:xfrm>
              <a:off x="2599" y="2620"/>
              <a:ext cx="39" cy="25"/>
            </a:xfrm>
            <a:custGeom>
              <a:avLst/>
              <a:gdLst/>
              <a:ahLst/>
              <a:cxnLst>
                <a:cxn ang="0">
                  <a:pos x="98" y="41"/>
                </a:cxn>
                <a:cxn ang="0">
                  <a:pos x="96" y="45"/>
                </a:cxn>
                <a:cxn ang="0">
                  <a:pos x="89" y="48"/>
                </a:cxn>
                <a:cxn ang="0">
                  <a:pos x="87" y="50"/>
                </a:cxn>
                <a:cxn ang="0">
                  <a:pos x="87" y="58"/>
                </a:cxn>
                <a:cxn ang="0">
                  <a:pos x="74" y="53"/>
                </a:cxn>
                <a:cxn ang="0">
                  <a:pos x="70" y="57"/>
                </a:cxn>
                <a:cxn ang="0">
                  <a:pos x="70" y="62"/>
                </a:cxn>
                <a:cxn ang="0">
                  <a:pos x="65" y="62"/>
                </a:cxn>
                <a:cxn ang="0">
                  <a:pos x="65" y="58"/>
                </a:cxn>
                <a:cxn ang="0">
                  <a:pos x="60" y="52"/>
                </a:cxn>
                <a:cxn ang="0">
                  <a:pos x="51" y="50"/>
                </a:cxn>
                <a:cxn ang="0">
                  <a:pos x="46" y="52"/>
                </a:cxn>
                <a:cxn ang="0">
                  <a:pos x="40" y="46"/>
                </a:cxn>
                <a:cxn ang="0">
                  <a:pos x="33" y="46"/>
                </a:cxn>
                <a:cxn ang="0">
                  <a:pos x="33" y="43"/>
                </a:cxn>
                <a:cxn ang="0">
                  <a:pos x="29" y="41"/>
                </a:cxn>
                <a:cxn ang="0">
                  <a:pos x="24" y="40"/>
                </a:cxn>
                <a:cxn ang="0">
                  <a:pos x="22" y="36"/>
                </a:cxn>
                <a:cxn ang="0">
                  <a:pos x="17" y="35"/>
                </a:cxn>
                <a:cxn ang="0">
                  <a:pos x="9" y="31"/>
                </a:cxn>
                <a:cxn ang="0">
                  <a:pos x="0" y="19"/>
                </a:cxn>
                <a:cxn ang="0">
                  <a:pos x="2" y="0"/>
                </a:cxn>
                <a:cxn ang="0">
                  <a:pos x="46" y="0"/>
                </a:cxn>
                <a:cxn ang="0">
                  <a:pos x="92" y="0"/>
                </a:cxn>
                <a:cxn ang="0">
                  <a:pos x="98" y="41"/>
                </a:cxn>
              </a:cxnLst>
              <a:rect l="0" t="0" r="r" b="b"/>
              <a:pathLst>
                <a:path w="98" h="62">
                  <a:moveTo>
                    <a:pt x="98" y="41"/>
                  </a:moveTo>
                  <a:lnTo>
                    <a:pt x="96" y="45"/>
                  </a:lnTo>
                  <a:lnTo>
                    <a:pt x="89" y="48"/>
                  </a:lnTo>
                  <a:lnTo>
                    <a:pt x="87" y="50"/>
                  </a:lnTo>
                  <a:lnTo>
                    <a:pt x="87" y="58"/>
                  </a:lnTo>
                  <a:lnTo>
                    <a:pt x="74" y="53"/>
                  </a:lnTo>
                  <a:lnTo>
                    <a:pt x="70" y="57"/>
                  </a:lnTo>
                  <a:lnTo>
                    <a:pt x="70" y="62"/>
                  </a:lnTo>
                  <a:lnTo>
                    <a:pt x="65" y="62"/>
                  </a:lnTo>
                  <a:lnTo>
                    <a:pt x="65" y="58"/>
                  </a:lnTo>
                  <a:lnTo>
                    <a:pt x="60" y="52"/>
                  </a:lnTo>
                  <a:lnTo>
                    <a:pt x="51" y="50"/>
                  </a:lnTo>
                  <a:lnTo>
                    <a:pt x="46" y="52"/>
                  </a:lnTo>
                  <a:lnTo>
                    <a:pt x="40" y="46"/>
                  </a:lnTo>
                  <a:lnTo>
                    <a:pt x="33" y="46"/>
                  </a:lnTo>
                  <a:lnTo>
                    <a:pt x="33" y="43"/>
                  </a:lnTo>
                  <a:lnTo>
                    <a:pt x="29" y="41"/>
                  </a:lnTo>
                  <a:lnTo>
                    <a:pt x="24" y="40"/>
                  </a:lnTo>
                  <a:lnTo>
                    <a:pt x="22" y="36"/>
                  </a:lnTo>
                  <a:lnTo>
                    <a:pt x="17" y="35"/>
                  </a:lnTo>
                  <a:lnTo>
                    <a:pt x="9" y="31"/>
                  </a:lnTo>
                  <a:lnTo>
                    <a:pt x="0" y="19"/>
                  </a:lnTo>
                  <a:lnTo>
                    <a:pt x="2" y="0"/>
                  </a:lnTo>
                  <a:lnTo>
                    <a:pt x="46" y="0"/>
                  </a:lnTo>
                  <a:lnTo>
                    <a:pt x="92" y="0"/>
                  </a:lnTo>
                  <a:lnTo>
                    <a:pt x="98" y="4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83" name="Freeform 2215"/>
            <p:cNvSpPr>
              <a:spLocks/>
            </p:cNvSpPr>
            <p:nvPr/>
          </p:nvSpPr>
          <p:spPr bwMode="auto">
            <a:xfrm>
              <a:off x="2552" y="2626"/>
              <a:ext cx="36" cy="28"/>
            </a:xfrm>
            <a:custGeom>
              <a:avLst/>
              <a:gdLst/>
              <a:ahLst/>
              <a:cxnLst>
                <a:cxn ang="0">
                  <a:pos x="0" y="30"/>
                </a:cxn>
                <a:cxn ang="0">
                  <a:pos x="14" y="30"/>
                </a:cxn>
                <a:cxn ang="0">
                  <a:pos x="14" y="15"/>
                </a:cxn>
                <a:cxn ang="0">
                  <a:pos x="21" y="15"/>
                </a:cxn>
                <a:cxn ang="0">
                  <a:pos x="21" y="0"/>
                </a:cxn>
                <a:cxn ang="0">
                  <a:pos x="38" y="0"/>
                </a:cxn>
                <a:cxn ang="0">
                  <a:pos x="87" y="0"/>
                </a:cxn>
                <a:cxn ang="0">
                  <a:pos x="89" y="42"/>
                </a:cxn>
                <a:cxn ang="0">
                  <a:pos x="80" y="41"/>
                </a:cxn>
                <a:cxn ang="0">
                  <a:pos x="74" y="42"/>
                </a:cxn>
                <a:cxn ang="0">
                  <a:pos x="67" y="44"/>
                </a:cxn>
                <a:cxn ang="0">
                  <a:pos x="60" y="51"/>
                </a:cxn>
                <a:cxn ang="0">
                  <a:pos x="53" y="54"/>
                </a:cxn>
                <a:cxn ang="0">
                  <a:pos x="43" y="56"/>
                </a:cxn>
                <a:cxn ang="0">
                  <a:pos x="29" y="63"/>
                </a:cxn>
                <a:cxn ang="0">
                  <a:pos x="22" y="61"/>
                </a:cxn>
                <a:cxn ang="0">
                  <a:pos x="15" y="63"/>
                </a:cxn>
                <a:cxn ang="0">
                  <a:pos x="9" y="70"/>
                </a:cxn>
                <a:cxn ang="0">
                  <a:pos x="0" y="70"/>
                </a:cxn>
                <a:cxn ang="0">
                  <a:pos x="0" y="46"/>
                </a:cxn>
                <a:cxn ang="0">
                  <a:pos x="0" y="30"/>
                </a:cxn>
              </a:cxnLst>
              <a:rect l="0" t="0" r="r" b="b"/>
              <a:pathLst>
                <a:path w="89" h="70">
                  <a:moveTo>
                    <a:pt x="0" y="30"/>
                  </a:moveTo>
                  <a:lnTo>
                    <a:pt x="14" y="30"/>
                  </a:lnTo>
                  <a:lnTo>
                    <a:pt x="14" y="15"/>
                  </a:lnTo>
                  <a:lnTo>
                    <a:pt x="21" y="15"/>
                  </a:lnTo>
                  <a:lnTo>
                    <a:pt x="21" y="0"/>
                  </a:lnTo>
                  <a:lnTo>
                    <a:pt x="38" y="0"/>
                  </a:lnTo>
                  <a:lnTo>
                    <a:pt x="87" y="0"/>
                  </a:lnTo>
                  <a:lnTo>
                    <a:pt x="89" y="42"/>
                  </a:lnTo>
                  <a:lnTo>
                    <a:pt x="80" y="41"/>
                  </a:lnTo>
                  <a:lnTo>
                    <a:pt x="74" y="42"/>
                  </a:lnTo>
                  <a:lnTo>
                    <a:pt x="67" y="44"/>
                  </a:lnTo>
                  <a:lnTo>
                    <a:pt x="60" y="51"/>
                  </a:lnTo>
                  <a:lnTo>
                    <a:pt x="53" y="54"/>
                  </a:lnTo>
                  <a:lnTo>
                    <a:pt x="43" y="56"/>
                  </a:lnTo>
                  <a:lnTo>
                    <a:pt x="29" y="63"/>
                  </a:lnTo>
                  <a:lnTo>
                    <a:pt x="22" y="61"/>
                  </a:lnTo>
                  <a:lnTo>
                    <a:pt x="15" y="63"/>
                  </a:lnTo>
                  <a:lnTo>
                    <a:pt x="9" y="70"/>
                  </a:lnTo>
                  <a:lnTo>
                    <a:pt x="0" y="70"/>
                  </a:lnTo>
                  <a:lnTo>
                    <a:pt x="0" y="46"/>
                  </a:lnTo>
                  <a:lnTo>
                    <a:pt x="0" y="3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84" name="Freeform 2216"/>
            <p:cNvSpPr>
              <a:spLocks/>
            </p:cNvSpPr>
            <p:nvPr/>
          </p:nvSpPr>
          <p:spPr bwMode="auto">
            <a:xfrm>
              <a:off x="2405" y="2625"/>
              <a:ext cx="30" cy="49"/>
            </a:xfrm>
            <a:custGeom>
              <a:avLst/>
              <a:gdLst/>
              <a:ahLst/>
              <a:cxnLst>
                <a:cxn ang="0">
                  <a:pos x="0" y="120"/>
                </a:cxn>
                <a:cxn ang="0">
                  <a:pos x="2" y="75"/>
                </a:cxn>
                <a:cxn ang="0">
                  <a:pos x="4" y="14"/>
                </a:cxn>
                <a:cxn ang="0">
                  <a:pos x="4" y="0"/>
                </a:cxn>
                <a:cxn ang="0">
                  <a:pos x="46" y="0"/>
                </a:cxn>
                <a:cxn ang="0">
                  <a:pos x="46" y="31"/>
                </a:cxn>
                <a:cxn ang="0">
                  <a:pos x="75" y="33"/>
                </a:cxn>
                <a:cxn ang="0">
                  <a:pos x="74" y="122"/>
                </a:cxn>
                <a:cxn ang="0">
                  <a:pos x="0" y="120"/>
                </a:cxn>
              </a:cxnLst>
              <a:rect l="0" t="0" r="r" b="b"/>
              <a:pathLst>
                <a:path w="75" h="122">
                  <a:moveTo>
                    <a:pt x="0" y="120"/>
                  </a:moveTo>
                  <a:lnTo>
                    <a:pt x="2" y="75"/>
                  </a:lnTo>
                  <a:lnTo>
                    <a:pt x="4" y="14"/>
                  </a:lnTo>
                  <a:lnTo>
                    <a:pt x="4" y="0"/>
                  </a:lnTo>
                  <a:lnTo>
                    <a:pt x="46" y="0"/>
                  </a:lnTo>
                  <a:lnTo>
                    <a:pt x="46" y="31"/>
                  </a:lnTo>
                  <a:lnTo>
                    <a:pt x="75" y="33"/>
                  </a:lnTo>
                  <a:lnTo>
                    <a:pt x="74" y="122"/>
                  </a:lnTo>
                  <a:lnTo>
                    <a:pt x="0" y="12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85" name="Freeform 2217"/>
            <p:cNvSpPr>
              <a:spLocks/>
            </p:cNvSpPr>
            <p:nvPr/>
          </p:nvSpPr>
          <p:spPr bwMode="auto">
            <a:xfrm>
              <a:off x="2328" y="2626"/>
              <a:ext cx="37" cy="32"/>
            </a:xfrm>
            <a:custGeom>
              <a:avLst/>
              <a:gdLst/>
              <a:ahLst/>
              <a:cxnLst>
                <a:cxn ang="0">
                  <a:pos x="0" y="80"/>
                </a:cxn>
                <a:cxn ang="0">
                  <a:pos x="2" y="53"/>
                </a:cxn>
                <a:cxn ang="0">
                  <a:pos x="3" y="12"/>
                </a:cxn>
                <a:cxn ang="0">
                  <a:pos x="61" y="13"/>
                </a:cxn>
                <a:cxn ang="0">
                  <a:pos x="61" y="0"/>
                </a:cxn>
                <a:cxn ang="0">
                  <a:pos x="92" y="1"/>
                </a:cxn>
                <a:cxn ang="0">
                  <a:pos x="92" y="7"/>
                </a:cxn>
                <a:cxn ang="0">
                  <a:pos x="90" y="68"/>
                </a:cxn>
                <a:cxn ang="0">
                  <a:pos x="84" y="68"/>
                </a:cxn>
                <a:cxn ang="0">
                  <a:pos x="31" y="66"/>
                </a:cxn>
                <a:cxn ang="0">
                  <a:pos x="31" y="80"/>
                </a:cxn>
                <a:cxn ang="0">
                  <a:pos x="15" y="80"/>
                </a:cxn>
                <a:cxn ang="0">
                  <a:pos x="0" y="80"/>
                </a:cxn>
              </a:cxnLst>
              <a:rect l="0" t="0" r="r" b="b"/>
              <a:pathLst>
                <a:path w="92" h="80">
                  <a:moveTo>
                    <a:pt x="0" y="80"/>
                  </a:moveTo>
                  <a:lnTo>
                    <a:pt x="2" y="53"/>
                  </a:lnTo>
                  <a:lnTo>
                    <a:pt x="3" y="12"/>
                  </a:lnTo>
                  <a:lnTo>
                    <a:pt x="61" y="13"/>
                  </a:lnTo>
                  <a:lnTo>
                    <a:pt x="61" y="0"/>
                  </a:lnTo>
                  <a:lnTo>
                    <a:pt x="92" y="1"/>
                  </a:lnTo>
                  <a:lnTo>
                    <a:pt x="92" y="7"/>
                  </a:lnTo>
                  <a:lnTo>
                    <a:pt x="90" y="68"/>
                  </a:lnTo>
                  <a:lnTo>
                    <a:pt x="84" y="68"/>
                  </a:lnTo>
                  <a:lnTo>
                    <a:pt x="31" y="66"/>
                  </a:lnTo>
                  <a:lnTo>
                    <a:pt x="31" y="80"/>
                  </a:lnTo>
                  <a:lnTo>
                    <a:pt x="15" y="80"/>
                  </a:lnTo>
                  <a:lnTo>
                    <a:pt x="0" y="8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86" name="Freeform 2218"/>
            <p:cNvSpPr>
              <a:spLocks/>
            </p:cNvSpPr>
            <p:nvPr/>
          </p:nvSpPr>
          <p:spPr bwMode="auto">
            <a:xfrm>
              <a:off x="2364" y="2629"/>
              <a:ext cx="42" cy="27"/>
            </a:xfrm>
            <a:custGeom>
              <a:avLst/>
              <a:gdLst/>
              <a:ahLst/>
              <a:cxnLst>
                <a:cxn ang="0">
                  <a:pos x="103" y="64"/>
                </a:cxn>
                <a:cxn ang="0">
                  <a:pos x="101" y="66"/>
                </a:cxn>
                <a:cxn ang="0">
                  <a:pos x="100" y="64"/>
                </a:cxn>
                <a:cxn ang="0">
                  <a:pos x="98" y="64"/>
                </a:cxn>
                <a:cxn ang="0">
                  <a:pos x="96" y="63"/>
                </a:cxn>
                <a:cxn ang="0">
                  <a:pos x="94" y="64"/>
                </a:cxn>
                <a:cxn ang="0">
                  <a:pos x="91" y="66"/>
                </a:cxn>
                <a:cxn ang="0">
                  <a:pos x="88" y="64"/>
                </a:cxn>
                <a:cxn ang="0">
                  <a:pos x="86" y="66"/>
                </a:cxn>
                <a:cxn ang="0">
                  <a:pos x="82" y="64"/>
                </a:cxn>
                <a:cxn ang="0">
                  <a:pos x="82" y="63"/>
                </a:cxn>
                <a:cxn ang="0">
                  <a:pos x="0" y="61"/>
                </a:cxn>
                <a:cxn ang="0">
                  <a:pos x="2" y="0"/>
                </a:cxn>
                <a:cxn ang="0">
                  <a:pos x="105" y="3"/>
                </a:cxn>
                <a:cxn ang="0">
                  <a:pos x="103" y="64"/>
                </a:cxn>
              </a:cxnLst>
              <a:rect l="0" t="0" r="r" b="b"/>
              <a:pathLst>
                <a:path w="105" h="66">
                  <a:moveTo>
                    <a:pt x="103" y="64"/>
                  </a:moveTo>
                  <a:lnTo>
                    <a:pt x="101" y="66"/>
                  </a:lnTo>
                  <a:lnTo>
                    <a:pt x="100" y="64"/>
                  </a:lnTo>
                  <a:lnTo>
                    <a:pt x="98" y="64"/>
                  </a:lnTo>
                  <a:lnTo>
                    <a:pt x="96" y="63"/>
                  </a:lnTo>
                  <a:lnTo>
                    <a:pt x="94" y="64"/>
                  </a:lnTo>
                  <a:lnTo>
                    <a:pt x="91" y="66"/>
                  </a:lnTo>
                  <a:lnTo>
                    <a:pt x="88" y="64"/>
                  </a:lnTo>
                  <a:lnTo>
                    <a:pt x="86" y="66"/>
                  </a:lnTo>
                  <a:lnTo>
                    <a:pt x="82" y="64"/>
                  </a:lnTo>
                  <a:lnTo>
                    <a:pt x="82" y="63"/>
                  </a:lnTo>
                  <a:lnTo>
                    <a:pt x="0" y="61"/>
                  </a:lnTo>
                  <a:lnTo>
                    <a:pt x="2" y="0"/>
                  </a:lnTo>
                  <a:lnTo>
                    <a:pt x="105" y="3"/>
                  </a:lnTo>
                  <a:lnTo>
                    <a:pt x="103" y="6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87" name="Freeform 2219"/>
            <p:cNvSpPr>
              <a:spLocks/>
            </p:cNvSpPr>
            <p:nvPr/>
          </p:nvSpPr>
          <p:spPr bwMode="auto">
            <a:xfrm>
              <a:off x="2487" y="2632"/>
              <a:ext cx="30" cy="39"/>
            </a:xfrm>
            <a:custGeom>
              <a:avLst/>
              <a:gdLst/>
              <a:ahLst/>
              <a:cxnLst>
                <a:cxn ang="0">
                  <a:pos x="0" y="91"/>
                </a:cxn>
                <a:cxn ang="0">
                  <a:pos x="0" y="14"/>
                </a:cxn>
                <a:cxn ang="0">
                  <a:pos x="0" y="0"/>
                </a:cxn>
                <a:cxn ang="0">
                  <a:pos x="73" y="0"/>
                </a:cxn>
                <a:cxn ang="0">
                  <a:pos x="73" y="12"/>
                </a:cxn>
                <a:cxn ang="0">
                  <a:pos x="68" y="12"/>
                </a:cxn>
                <a:cxn ang="0">
                  <a:pos x="61" y="10"/>
                </a:cxn>
                <a:cxn ang="0">
                  <a:pos x="58" y="7"/>
                </a:cxn>
                <a:cxn ang="0">
                  <a:pos x="55" y="10"/>
                </a:cxn>
                <a:cxn ang="0">
                  <a:pos x="51" y="10"/>
                </a:cxn>
                <a:cxn ang="0">
                  <a:pos x="51" y="96"/>
                </a:cxn>
                <a:cxn ang="0">
                  <a:pos x="49" y="96"/>
                </a:cxn>
                <a:cxn ang="0">
                  <a:pos x="46" y="89"/>
                </a:cxn>
                <a:cxn ang="0">
                  <a:pos x="37" y="92"/>
                </a:cxn>
                <a:cxn ang="0">
                  <a:pos x="29" y="85"/>
                </a:cxn>
                <a:cxn ang="0">
                  <a:pos x="25" y="87"/>
                </a:cxn>
                <a:cxn ang="0">
                  <a:pos x="24" y="91"/>
                </a:cxn>
                <a:cxn ang="0">
                  <a:pos x="17" y="96"/>
                </a:cxn>
                <a:cxn ang="0">
                  <a:pos x="0" y="91"/>
                </a:cxn>
              </a:cxnLst>
              <a:rect l="0" t="0" r="r" b="b"/>
              <a:pathLst>
                <a:path w="73" h="96">
                  <a:moveTo>
                    <a:pt x="0" y="91"/>
                  </a:moveTo>
                  <a:lnTo>
                    <a:pt x="0" y="14"/>
                  </a:lnTo>
                  <a:lnTo>
                    <a:pt x="0" y="0"/>
                  </a:lnTo>
                  <a:lnTo>
                    <a:pt x="73" y="0"/>
                  </a:lnTo>
                  <a:lnTo>
                    <a:pt x="73" y="12"/>
                  </a:lnTo>
                  <a:lnTo>
                    <a:pt x="68" y="12"/>
                  </a:lnTo>
                  <a:lnTo>
                    <a:pt x="61" y="10"/>
                  </a:lnTo>
                  <a:lnTo>
                    <a:pt x="58" y="7"/>
                  </a:lnTo>
                  <a:lnTo>
                    <a:pt x="55" y="10"/>
                  </a:lnTo>
                  <a:lnTo>
                    <a:pt x="51" y="10"/>
                  </a:lnTo>
                  <a:lnTo>
                    <a:pt x="51" y="96"/>
                  </a:lnTo>
                  <a:lnTo>
                    <a:pt x="49" y="96"/>
                  </a:lnTo>
                  <a:lnTo>
                    <a:pt x="46" y="89"/>
                  </a:lnTo>
                  <a:lnTo>
                    <a:pt x="37" y="92"/>
                  </a:lnTo>
                  <a:lnTo>
                    <a:pt x="29" y="85"/>
                  </a:lnTo>
                  <a:lnTo>
                    <a:pt x="25" y="87"/>
                  </a:lnTo>
                  <a:lnTo>
                    <a:pt x="24" y="91"/>
                  </a:lnTo>
                  <a:lnTo>
                    <a:pt x="17" y="96"/>
                  </a:lnTo>
                  <a:lnTo>
                    <a:pt x="0" y="9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88" name="Freeform 2220"/>
            <p:cNvSpPr>
              <a:spLocks/>
            </p:cNvSpPr>
            <p:nvPr/>
          </p:nvSpPr>
          <p:spPr bwMode="auto">
            <a:xfrm>
              <a:off x="2581" y="2632"/>
              <a:ext cx="36" cy="28"/>
            </a:xfrm>
            <a:custGeom>
              <a:avLst/>
              <a:gdLst/>
              <a:ahLst/>
              <a:cxnLst>
                <a:cxn ang="0">
                  <a:pos x="73" y="68"/>
                </a:cxn>
                <a:cxn ang="0">
                  <a:pos x="15" y="70"/>
                </a:cxn>
                <a:cxn ang="0">
                  <a:pos x="15" y="53"/>
                </a:cxn>
                <a:cxn ang="0">
                  <a:pos x="0" y="51"/>
                </a:cxn>
                <a:cxn ang="0">
                  <a:pos x="2" y="27"/>
                </a:cxn>
                <a:cxn ang="0">
                  <a:pos x="8" y="26"/>
                </a:cxn>
                <a:cxn ang="0">
                  <a:pos x="17" y="27"/>
                </a:cxn>
                <a:cxn ang="0">
                  <a:pos x="22" y="29"/>
                </a:cxn>
                <a:cxn ang="0">
                  <a:pos x="29" y="34"/>
                </a:cxn>
                <a:cxn ang="0">
                  <a:pos x="32" y="34"/>
                </a:cxn>
                <a:cxn ang="0">
                  <a:pos x="39" y="22"/>
                </a:cxn>
                <a:cxn ang="0">
                  <a:pos x="44" y="19"/>
                </a:cxn>
                <a:cxn ang="0">
                  <a:pos x="43" y="14"/>
                </a:cxn>
                <a:cxn ang="0">
                  <a:pos x="48" y="14"/>
                </a:cxn>
                <a:cxn ang="0">
                  <a:pos x="51" y="5"/>
                </a:cxn>
                <a:cxn ang="0">
                  <a:pos x="51" y="2"/>
                </a:cxn>
                <a:cxn ang="0">
                  <a:pos x="53" y="0"/>
                </a:cxn>
                <a:cxn ang="0">
                  <a:pos x="61" y="4"/>
                </a:cxn>
                <a:cxn ang="0">
                  <a:pos x="66" y="5"/>
                </a:cxn>
                <a:cxn ang="0">
                  <a:pos x="68" y="9"/>
                </a:cxn>
                <a:cxn ang="0">
                  <a:pos x="73" y="10"/>
                </a:cxn>
                <a:cxn ang="0">
                  <a:pos x="77" y="12"/>
                </a:cxn>
                <a:cxn ang="0">
                  <a:pos x="77" y="15"/>
                </a:cxn>
                <a:cxn ang="0">
                  <a:pos x="84" y="15"/>
                </a:cxn>
                <a:cxn ang="0">
                  <a:pos x="90" y="21"/>
                </a:cxn>
                <a:cxn ang="0">
                  <a:pos x="89" y="45"/>
                </a:cxn>
                <a:cxn ang="0">
                  <a:pos x="73" y="45"/>
                </a:cxn>
                <a:cxn ang="0">
                  <a:pos x="73" y="68"/>
                </a:cxn>
              </a:cxnLst>
              <a:rect l="0" t="0" r="r" b="b"/>
              <a:pathLst>
                <a:path w="90" h="70">
                  <a:moveTo>
                    <a:pt x="73" y="68"/>
                  </a:moveTo>
                  <a:lnTo>
                    <a:pt x="15" y="70"/>
                  </a:lnTo>
                  <a:lnTo>
                    <a:pt x="15" y="53"/>
                  </a:lnTo>
                  <a:lnTo>
                    <a:pt x="0" y="51"/>
                  </a:lnTo>
                  <a:lnTo>
                    <a:pt x="2" y="27"/>
                  </a:lnTo>
                  <a:lnTo>
                    <a:pt x="8" y="26"/>
                  </a:lnTo>
                  <a:lnTo>
                    <a:pt x="17" y="27"/>
                  </a:lnTo>
                  <a:lnTo>
                    <a:pt x="22" y="29"/>
                  </a:lnTo>
                  <a:lnTo>
                    <a:pt x="29" y="34"/>
                  </a:lnTo>
                  <a:lnTo>
                    <a:pt x="32" y="34"/>
                  </a:lnTo>
                  <a:lnTo>
                    <a:pt x="39" y="22"/>
                  </a:lnTo>
                  <a:lnTo>
                    <a:pt x="44" y="19"/>
                  </a:lnTo>
                  <a:lnTo>
                    <a:pt x="43" y="14"/>
                  </a:lnTo>
                  <a:lnTo>
                    <a:pt x="48" y="14"/>
                  </a:lnTo>
                  <a:lnTo>
                    <a:pt x="51" y="5"/>
                  </a:lnTo>
                  <a:lnTo>
                    <a:pt x="51" y="2"/>
                  </a:lnTo>
                  <a:lnTo>
                    <a:pt x="53" y="0"/>
                  </a:lnTo>
                  <a:lnTo>
                    <a:pt x="61" y="4"/>
                  </a:lnTo>
                  <a:lnTo>
                    <a:pt x="66" y="5"/>
                  </a:lnTo>
                  <a:lnTo>
                    <a:pt x="68" y="9"/>
                  </a:lnTo>
                  <a:lnTo>
                    <a:pt x="73" y="10"/>
                  </a:lnTo>
                  <a:lnTo>
                    <a:pt x="77" y="12"/>
                  </a:lnTo>
                  <a:lnTo>
                    <a:pt x="77" y="15"/>
                  </a:lnTo>
                  <a:lnTo>
                    <a:pt x="84" y="15"/>
                  </a:lnTo>
                  <a:lnTo>
                    <a:pt x="90" y="21"/>
                  </a:lnTo>
                  <a:lnTo>
                    <a:pt x="89" y="45"/>
                  </a:lnTo>
                  <a:lnTo>
                    <a:pt x="73" y="45"/>
                  </a:lnTo>
                  <a:lnTo>
                    <a:pt x="73" y="6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89" name="Freeform 2221"/>
            <p:cNvSpPr>
              <a:spLocks/>
            </p:cNvSpPr>
            <p:nvPr/>
          </p:nvSpPr>
          <p:spPr bwMode="auto">
            <a:xfrm>
              <a:off x="2508" y="2633"/>
              <a:ext cx="18" cy="41"/>
            </a:xfrm>
            <a:custGeom>
              <a:avLst/>
              <a:gdLst/>
              <a:ahLst/>
              <a:cxnLst>
                <a:cxn ang="0">
                  <a:pos x="22" y="10"/>
                </a:cxn>
                <a:cxn ang="0">
                  <a:pos x="26" y="8"/>
                </a:cxn>
                <a:cxn ang="0">
                  <a:pos x="33" y="12"/>
                </a:cxn>
                <a:cxn ang="0">
                  <a:pos x="33" y="10"/>
                </a:cxn>
                <a:cxn ang="0">
                  <a:pos x="29" y="2"/>
                </a:cxn>
                <a:cxn ang="0">
                  <a:pos x="31" y="2"/>
                </a:cxn>
                <a:cxn ang="0">
                  <a:pos x="34" y="2"/>
                </a:cxn>
                <a:cxn ang="0">
                  <a:pos x="34" y="5"/>
                </a:cxn>
                <a:cxn ang="0">
                  <a:pos x="39" y="5"/>
                </a:cxn>
                <a:cxn ang="0">
                  <a:pos x="43" y="0"/>
                </a:cxn>
                <a:cxn ang="0">
                  <a:pos x="46" y="0"/>
                </a:cxn>
                <a:cxn ang="0">
                  <a:pos x="46" y="29"/>
                </a:cxn>
                <a:cxn ang="0">
                  <a:pos x="46" y="58"/>
                </a:cxn>
                <a:cxn ang="0">
                  <a:pos x="39" y="58"/>
                </a:cxn>
                <a:cxn ang="0">
                  <a:pos x="39" y="94"/>
                </a:cxn>
                <a:cxn ang="0">
                  <a:pos x="34" y="99"/>
                </a:cxn>
                <a:cxn ang="0">
                  <a:pos x="31" y="94"/>
                </a:cxn>
                <a:cxn ang="0">
                  <a:pos x="21" y="95"/>
                </a:cxn>
                <a:cxn ang="0">
                  <a:pos x="15" y="92"/>
                </a:cxn>
                <a:cxn ang="0">
                  <a:pos x="12" y="90"/>
                </a:cxn>
                <a:cxn ang="0">
                  <a:pos x="10" y="92"/>
                </a:cxn>
                <a:cxn ang="0">
                  <a:pos x="12" y="101"/>
                </a:cxn>
                <a:cxn ang="0">
                  <a:pos x="10" y="102"/>
                </a:cxn>
                <a:cxn ang="0">
                  <a:pos x="7" y="102"/>
                </a:cxn>
                <a:cxn ang="0">
                  <a:pos x="5" y="102"/>
                </a:cxn>
                <a:cxn ang="0">
                  <a:pos x="4" y="97"/>
                </a:cxn>
                <a:cxn ang="0">
                  <a:pos x="0" y="94"/>
                </a:cxn>
                <a:cxn ang="0">
                  <a:pos x="0" y="8"/>
                </a:cxn>
                <a:cxn ang="0">
                  <a:pos x="4" y="8"/>
                </a:cxn>
                <a:cxn ang="0">
                  <a:pos x="7" y="5"/>
                </a:cxn>
                <a:cxn ang="0">
                  <a:pos x="10" y="8"/>
                </a:cxn>
                <a:cxn ang="0">
                  <a:pos x="17" y="10"/>
                </a:cxn>
                <a:cxn ang="0">
                  <a:pos x="22" y="10"/>
                </a:cxn>
              </a:cxnLst>
              <a:rect l="0" t="0" r="r" b="b"/>
              <a:pathLst>
                <a:path w="46" h="102">
                  <a:moveTo>
                    <a:pt x="22" y="10"/>
                  </a:moveTo>
                  <a:lnTo>
                    <a:pt x="26" y="8"/>
                  </a:lnTo>
                  <a:lnTo>
                    <a:pt x="33" y="12"/>
                  </a:lnTo>
                  <a:lnTo>
                    <a:pt x="33" y="10"/>
                  </a:lnTo>
                  <a:lnTo>
                    <a:pt x="29" y="2"/>
                  </a:lnTo>
                  <a:lnTo>
                    <a:pt x="31" y="2"/>
                  </a:lnTo>
                  <a:lnTo>
                    <a:pt x="34" y="2"/>
                  </a:lnTo>
                  <a:lnTo>
                    <a:pt x="34" y="5"/>
                  </a:lnTo>
                  <a:lnTo>
                    <a:pt x="39" y="5"/>
                  </a:lnTo>
                  <a:lnTo>
                    <a:pt x="43" y="0"/>
                  </a:lnTo>
                  <a:lnTo>
                    <a:pt x="46" y="0"/>
                  </a:lnTo>
                  <a:lnTo>
                    <a:pt x="46" y="29"/>
                  </a:lnTo>
                  <a:lnTo>
                    <a:pt x="46" y="58"/>
                  </a:lnTo>
                  <a:lnTo>
                    <a:pt x="39" y="58"/>
                  </a:lnTo>
                  <a:lnTo>
                    <a:pt x="39" y="94"/>
                  </a:lnTo>
                  <a:lnTo>
                    <a:pt x="34" y="99"/>
                  </a:lnTo>
                  <a:lnTo>
                    <a:pt x="31" y="94"/>
                  </a:lnTo>
                  <a:lnTo>
                    <a:pt x="21" y="95"/>
                  </a:lnTo>
                  <a:lnTo>
                    <a:pt x="15" y="92"/>
                  </a:lnTo>
                  <a:lnTo>
                    <a:pt x="12" y="90"/>
                  </a:lnTo>
                  <a:lnTo>
                    <a:pt x="10" y="92"/>
                  </a:lnTo>
                  <a:lnTo>
                    <a:pt x="12" y="101"/>
                  </a:lnTo>
                  <a:lnTo>
                    <a:pt x="10" y="102"/>
                  </a:lnTo>
                  <a:lnTo>
                    <a:pt x="7" y="102"/>
                  </a:lnTo>
                  <a:lnTo>
                    <a:pt x="5" y="102"/>
                  </a:lnTo>
                  <a:lnTo>
                    <a:pt x="4" y="97"/>
                  </a:lnTo>
                  <a:lnTo>
                    <a:pt x="0" y="94"/>
                  </a:lnTo>
                  <a:lnTo>
                    <a:pt x="0" y="8"/>
                  </a:lnTo>
                  <a:lnTo>
                    <a:pt x="4" y="8"/>
                  </a:lnTo>
                  <a:lnTo>
                    <a:pt x="7" y="5"/>
                  </a:lnTo>
                  <a:lnTo>
                    <a:pt x="10" y="8"/>
                  </a:lnTo>
                  <a:lnTo>
                    <a:pt x="17" y="10"/>
                  </a:lnTo>
                  <a:lnTo>
                    <a:pt x="22" y="1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90" name="Freeform 2222"/>
            <p:cNvSpPr>
              <a:spLocks/>
            </p:cNvSpPr>
            <p:nvPr/>
          </p:nvSpPr>
          <p:spPr bwMode="auto">
            <a:xfrm>
              <a:off x="2603" y="2636"/>
              <a:ext cx="35" cy="62"/>
            </a:xfrm>
            <a:custGeom>
              <a:avLst/>
              <a:gdLst/>
              <a:ahLst/>
              <a:cxnLst>
                <a:cxn ang="0">
                  <a:pos x="0" y="123"/>
                </a:cxn>
                <a:cxn ang="0">
                  <a:pos x="0" y="94"/>
                </a:cxn>
                <a:cxn ang="0">
                  <a:pos x="9" y="94"/>
                </a:cxn>
                <a:cxn ang="0">
                  <a:pos x="9" y="79"/>
                </a:cxn>
                <a:cxn ang="0">
                  <a:pos x="19" y="79"/>
                </a:cxn>
                <a:cxn ang="0">
                  <a:pos x="17" y="58"/>
                </a:cxn>
                <a:cxn ang="0">
                  <a:pos x="17" y="35"/>
                </a:cxn>
                <a:cxn ang="0">
                  <a:pos x="33" y="35"/>
                </a:cxn>
                <a:cxn ang="0">
                  <a:pos x="34" y="11"/>
                </a:cxn>
                <a:cxn ang="0">
                  <a:pos x="39" y="9"/>
                </a:cxn>
                <a:cxn ang="0">
                  <a:pos x="48" y="11"/>
                </a:cxn>
                <a:cxn ang="0">
                  <a:pos x="53" y="17"/>
                </a:cxn>
                <a:cxn ang="0">
                  <a:pos x="53" y="21"/>
                </a:cxn>
                <a:cxn ang="0">
                  <a:pos x="58" y="21"/>
                </a:cxn>
                <a:cxn ang="0">
                  <a:pos x="58" y="16"/>
                </a:cxn>
                <a:cxn ang="0">
                  <a:pos x="62" y="12"/>
                </a:cxn>
                <a:cxn ang="0">
                  <a:pos x="75" y="17"/>
                </a:cxn>
                <a:cxn ang="0">
                  <a:pos x="75" y="9"/>
                </a:cxn>
                <a:cxn ang="0">
                  <a:pos x="77" y="7"/>
                </a:cxn>
                <a:cxn ang="0">
                  <a:pos x="84" y="4"/>
                </a:cxn>
                <a:cxn ang="0">
                  <a:pos x="86" y="0"/>
                </a:cxn>
                <a:cxn ang="0">
                  <a:pos x="86" y="82"/>
                </a:cxn>
                <a:cxn ang="0">
                  <a:pos x="86" y="115"/>
                </a:cxn>
                <a:cxn ang="0">
                  <a:pos x="86" y="154"/>
                </a:cxn>
                <a:cxn ang="0">
                  <a:pos x="17" y="154"/>
                </a:cxn>
                <a:cxn ang="0">
                  <a:pos x="17" y="125"/>
                </a:cxn>
                <a:cxn ang="0">
                  <a:pos x="0" y="123"/>
                </a:cxn>
              </a:cxnLst>
              <a:rect l="0" t="0" r="r" b="b"/>
              <a:pathLst>
                <a:path w="86" h="154">
                  <a:moveTo>
                    <a:pt x="0" y="123"/>
                  </a:moveTo>
                  <a:lnTo>
                    <a:pt x="0" y="94"/>
                  </a:lnTo>
                  <a:lnTo>
                    <a:pt x="9" y="94"/>
                  </a:lnTo>
                  <a:lnTo>
                    <a:pt x="9" y="79"/>
                  </a:lnTo>
                  <a:lnTo>
                    <a:pt x="19" y="79"/>
                  </a:lnTo>
                  <a:lnTo>
                    <a:pt x="17" y="58"/>
                  </a:lnTo>
                  <a:lnTo>
                    <a:pt x="17" y="35"/>
                  </a:lnTo>
                  <a:lnTo>
                    <a:pt x="33" y="35"/>
                  </a:lnTo>
                  <a:lnTo>
                    <a:pt x="34" y="11"/>
                  </a:lnTo>
                  <a:lnTo>
                    <a:pt x="39" y="9"/>
                  </a:lnTo>
                  <a:lnTo>
                    <a:pt x="48" y="11"/>
                  </a:lnTo>
                  <a:lnTo>
                    <a:pt x="53" y="17"/>
                  </a:lnTo>
                  <a:lnTo>
                    <a:pt x="53" y="21"/>
                  </a:lnTo>
                  <a:lnTo>
                    <a:pt x="58" y="21"/>
                  </a:lnTo>
                  <a:lnTo>
                    <a:pt x="58" y="16"/>
                  </a:lnTo>
                  <a:lnTo>
                    <a:pt x="62" y="12"/>
                  </a:lnTo>
                  <a:lnTo>
                    <a:pt x="75" y="17"/>
                  </a:lnTo>
                  <a:lnTo>
                    <a:pt x="75" y="9"/>
                  </a:lnTo>
                  <a:lnTo>
                    <a:pt x="77" y="7"/>
                  </a:lnTo>
                  <a:lnTo>
                    <a:pt x="84" y="4"/>
                  </a:lnTo>
                  <a:lnTo>
                    <a:pt x="86" y="0"/>
                  </a:lnTo>
                  <a:lnTo>
                    <a:pt x="86" y="82"/>
                  </a:lnTo>
                  <a:lnTo>
                    <a:pt x="86" y="115"/>
                  </a:lnTo>
                  <a:lnTo>
                    <a:pt x="86" y="154"/>
                  </a:lnTo>
                  <a:lnTo>
                    <a:pt x="17" y="154"/>
                  </a:lnTo>
                  <a:lnTo>
                    <a:pt x="17" y="125"/>
                  </a:lnTo>
                  <a:lnTo>
                    <a:pt x="0" y="12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91" name="Freeform 2223"/>
            <p:cNvSpPr>
              <a:spLocks/>
            </p:cNvSpPr>
            <p:nvPr/>
          </p:nvSpPr>
          <p:spPr bwMode="auto">
            <a:xfrm>
              <a:off x="2458" y="2638"/>
              <a:ext cx="29" cy="31"/>
            </a:xfrm>
            <a:custGeom>
              <a:avLst/>
              <a:gdLst/>
              <a:ahLst/>
              <a:cxnLst>
                <a:cxn ang="0">
                  <a:pos x="74" y="77"/>
                </a:cxn>
                <a:cxn ang="0">
                  <a:pos x="67" y="77"/>
                </a:cxn>
                <a:cxn ang="0">
                  <a:pos x="55" y="71"/>
                </a:cxn>
                <a:cxn ang="0">
                  <a:pos x="48" y="71"/>
                </a:cxn>
                <a:cxn ang="0">
                  <a:pos x="45" y="70"/>
                </a:cxn>
                <a:cxn ang="0">
                  <a:pos x="43" y="66"/>
                </a:cxn>
                <a:cxn ang="0">
                  <a:pos x="45" y="54"/>
                </a:cxn>
                <a:cxn ang="0">
                  <a:pos x="41" y="51"/>
                </a:cxn>
                <a:cxn ang="0">
                  <a:pos x="38" y="49"/>
                </a:cxn>
                <a:cxn ang="0">
                  <a:pos x="36" y="41"/>
                </a:cxn>
                <a:cxn ang="0">
                  <a:pos x="31" y="37"/>
                </a:cxn>
                <a:cxn ang="0">
                  <a:pos x="24" y="29"/>
                </a:cxn>
                <a:cxn ang="0">
                  <a:pos x="18" y="25"/>
                </a:cxn>
                <a:cxn ang="0">
                  <a:pos x="16" y="22"/>
                </a:cxn>
                <a:cxn ang="0">
                  <a:pos x="16" y="13"/>
                </a:cxn>
                <a:cxn ang="0">
                  <a:pos x="7" y="12"/>
                </a:cxn>
                <a:cxn ang="0">
                  <a:pos x="0" y="7"/>
                </a:cxn>
                <a:cxn ang="0">
                  <a:pos x="2" y="0"/>
                </a:cxn>
                <a:cxn ang="0">
                  <a:pos x="74" y="0"/>
                </a:cxn>
                <a:cxn ang="0">
                  <a:pos x="74" y="77"/>
                </a:cxn>
              </a:cxnLst>
              <a:rect l="0" t="0" r="r" b="b"/>
              <a:pathLst>
                <a:path w="74" h="77">
                  <a:moveTo>
                    <a:pt x="74" y="77"/>
                  </a:moveTo>
                  <a:lnTo>
                    <a:pt x="67" y="77"/>
                  </a:lnTo>
                  <a:lnTo>
                    <a:pt x="55" y="71"/>
                  </a:lnTo>
                  <a:lnTo>
                    <a:pt x="48" y="71"/>
                  </a:lnTo>
                  <a:lnTo>
                    <a:pt x="45" y="70"/>
                  </a:lnTo>
                  <a:lnTo>
                    <a:pt x="43" y="66"/>
                  </a:lnTo>
                  <a:lnTo>
                    <a:pt x="45" y="54"/>
                  </a:lnTo>
                  <a:lnTo>
                    <a:pt x="41" y="51"/>
                  </a:lnTo>
                  <a:lnTo>
                    <a:pt x="38" y="49"/>
                  </a:lnTo>
                  <a:lnTo>
                    <a:pt x="36" y="41"/>
                  </a:lnTo>
                  <a:lnTo>
                    <a:pt x="31" y="37"/>
                  </a:lnTo>
                  <a:lnTo>
                    <a:pt x="24" y="29"/>
                  </a:lnTo>
                  <a:lnTo>
                    <a:pt x="18" y="25"/>
                  </a:lnTo>
                  <a:lnTo>
                    <a:pt x="16" y="22"/>
                  </a:lnTo>
                  <a:lnTo>
                    <a:pt x="16" y="13"/>
                  </a:lnTo>
                  <a:lnTo>
                    <a:pt x="7" y="12"/>
                  </a:lnTo>
                  <a:lnTo>
                    <a:pt x="0" y="7"/>
                  </a:lnTo>
                  <a:lnTo>
                    <a:pt x="2" y="0"/>
                  </a:lnTo>
                  <a:lnTo>
                    <a:pt x="74" y="0"/>
                  </a:lnTo>
                  <a:lnTo>
                    <a:pt x="74" y="7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92" name="Freeform 2224"/>
            <p:cNvSpPr>
              <a:spLocks/>
            </p:cNvSpPr>
            <p:nvPr/>
          </p:nvSpPr>
          <p:spPr bwMode="auto">
            <a:xfrm>
              <a:off x="2434" y="2638"/>
              <a:ext cx="24" cy="48"/>
            </a:xfrm>
            <a:custGeom>
              <a:avLst/>
              <a:gdLst/>
              <a:ahLst/>
              <a:cxnLst>
                <a:cxn ang="0">
                  <a:pos x="0" y="89"/>
                </a:cxn>
                <a:cxn ang="0">
                  <a:pos x="1" y="0"/>
                </a:cxn>
                <a:cxn ang="0">
                  <a:pos x="12" y="0"/>
                </a:cxn>
                <a:cxn ang="0">
                  <a:pos x="17" y="3"/>
                </a:cxn>
                <a:cxn ang="0">
                  <a:pos x="22" y="1"/>
                </a:cxn>
                <a:cxn ang="0">
                  <a:pos x="27" y="3"/>
                </a:cxn>
                <a:cxn ang="0">
                  <a:pos x="30" y="3"/>
                </a:cxn>
                <a:cxn ang="0">
                  <a:pos x="36" y="7"/>
                </a:cxn>
                <a:cxn ang="0">
                  <a:pos x="39" y="7"/>
                </a:cxn>
                <a:cxn ang="0">
                  <a:pos x="44" y="5"/>
                </a:cxn>
                <a:cxn ang="0">
                  <a:pos x="51" y="8"/>
                </a:cxn>
                <a:cxn ang="0">
                  <a:pos x="56" y="7"/>
                </a:cxn>
                <a:cxn ang="0">
                  <a:pos x="59" y="7"/>
                </a:cxn>
                <a:cxn ang="0">
                  <a:pos x="58" y="89"/>
                </a:cxn>
                <a:cxn ang="0">
                  <a:pos x="58" y="119"/>
                </a:cxn>
                <a:cxn ang="0">
                  <a:pos x="0" y="118"/>
                </a:cxn>
                <a:cxn ang="0">
                  <a:pos x="0" y="89"/>
                </a:cxn>
              </a:cxnLst>
              <a:rect l="0" t="0" r="r" b="b"/>
              <a:pathLst>
                <a:path w="59" h="119">
                  <a:moveTo>
                    <a:pt x="0" y="89"/>
                  </a:moveTo>
                  <a:lnTo>
                    <a:pt x="1" y="0"/>
                  </a:lnTo>
                  <a:lnTo>
                    <a:pt x="12" y="0"/>
                  </a:lnTo>
                  <a:lnTo>
                    <a:pt x="17" y="3"/>
                  </a:lnTo>
                  <a:lnTo>
                    <a:pt x="22" y="1"/>
                  </a:lnTo>
                  <a:lnTo>
                    <a:pt x="27" y="3"/>
                  </a:lnTo>
                  <a:lnTo>
                    <a:pt x="30" y="3"/>
                  </a:lnTo>
                  <a:lnTo>
                    <a:pt x="36" y="7"/>
                  </a:lnTo>
                  <a:lnTo>
                    <a:pt x="39" y="7"/>
                  </a:lnTo>
                  <a:lnTo>
                    <a:pt x="44" y="5"/>
                  </a:lnTo>
                  <a:lnTo>
                    <a:pt x="51" y="8"/>
                  </a:lnTo>
                  <a:lnTo>
                    <a:pt x="56" y="7"/>
                  </a:lnTo>
                  <a:lnTo>
                    <a:pt x="59" y="7"/>
                  </a:lnTo>
                  <a:lnTo>
                    <a:pt x="58" y="89"/>
                  </a:lnTo>
                  <a:lnTo>
                    <a:pt x="58" y="119"/>
                  </a:lnTo>
                  <a:lnTo>
                    <a:pt x="0" y="118"/>
                  </a:lnTo>
                  <a:lnTo>
                    <a:pt x="0" y="8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93" name="Freeform 2225"/>
            <p:cNvSpPr>
              <a:spLocks/>
            </p:cNvSpPr>
            <p:nvPr/>
          </p:nvSpPr>
          <p:spPr bwMode="auto">
            <a:xfrm>
              <a:off x="2457" y="2641"/>
              <a:ext cx="42" cy="33"/>
            </a:xfrm>
            <a:custGeom>
              <a:avLst/>
              <a:gdLst/>
              <a:ahLst/>
              <a:cxnLst>
                <a:cxn ang="0">
                  <a:pos x="0" y="82"/>
                </a:cxn>
                <a:cxn ang="0">
                  <a:pos x="1" y="0"/>
                </a:cxn>
                <a:cxn ang="0">
                  <a:pos x="8" y="5"/>
                </a:cxn>
                <a:cxn ang="0">
                  <a:pos x="17" y="6"/>
                </a:cxn>
                <a:cxn ang="0">
                  <a:pos x="17" y="15"/>
                </a:cxn>
                <a:cxn ang="0">
                  <a:pos x="19" y="18"/>
                </a:cxn>
                <a:cxn ang="0">
                  <a:pos x="25" y="22"/>
                </a:cxn>
                <a:cxn ang="0">
                  <a:pos x="32" y="30"/>
                </a:cxn>
                <a:cxn ang="0">
                  <a:pos x="37" y="34"/>
                </a:cxn>
                <a:cxn ang="0">
                  <a:pos x="39" y="42"/>
                </a:cxn>
                <a:cxn ang="0">
                  <a:pos x="42" y="44"/>
                </a:cxn>
                <a:cxn ang="0">
                  <a:pos x="46" y="47"/>
                </a:cxn>
                <a:cxn ang="0">
                  <a:pos x="44" y="59"/>
                </a:cxn>
                <a:cxn ang="0">
                  <a:pos x="46" y="63"/>
                </a:cxn>
                <a:cxn ang="0">
                  <a:pos x="49" y="64"/>
                </a:cxn>
                <a:cxn ang="0">
                  <a:pos x="56" y="64"/>
                </a:cxn>
                <a:cxn ang="0">
                  <a:pos x="68" y="70"/>
                </a:cxn>
                <a:cxn ang="0">
                  <a:pos x="75" y="70"/>
                </a:cxn>
                <a:cxn ang="0">
                  <a:pos x="92" y="75"/>
                </a:cxn>
                <a:cxn ang="0">
                  <a:pos x="99" y="70"/>
                </a:cxn>
                <a:cxn ang="0">
                  <a:pos x="100" y="66"/>
                </a:cxn>
                <a:cxn ang="0">
                  <a:pos x="104" y="64"/>
                </a:cxn>
                <a:cxn ang="0">
                  <a:pos x="104" y="82"/>
                </a:cxn>
                <a:cxn ang="0">
                  <a:pos x="0" y="82"/>
                </a:cxn>
              </a:cxnLst>
              <a:rect l="0" t="0" r="r" b="b"/>
              <a:pathLst>
                <a:path w="104" h="82">
                  <a:moveTo>
                    <a:pt x="0" y="82"/>
                  </a:moveTo>
                  <a:lnTo>
                    <a:pt x="1" y="0"/>
                  </a:lnTo>
                  <a:lnTo>
                    <a:pt x="8" y="5"/>
                  </a:lnTo>
                  <a:lnTo>
                    <a:pt x="17" y="6"/>
                  </a:lnTo>
                  <a:lnTo>
                    <a:pt x="17" y="15"/>
                  </a:lnTo>
                  <a:lnTo>
                    <a:pt x="19" y="18"/>
                  </a:lnTo>
                  <a:lnTo>
                    <a:pt x="25" y="22"/>
                  </a:lnTo>
                  <a:lnTo>
                    <a:pt x="32" y="30"/>
                  </a:lnTo>
                  <a:lnTo>
                    <a:pt x="37" y="34"/>
                  </a:lnTo>
                  <a:lnTo>
                    <a:pt x="39" y="42"/>
                  </a:lnTo>
                  <a:lnTo>
                    <a:pt x="42" y="44"/>
                  </a:lnTo>
                  <a:lnTo>
                    <a:pt x="46" y="47"/>
                  </a:lnTo>
                  <a:lnTo>
                    <a:pt x="44" y="59"/>
                  </a:lnTo>
                  <a:lnTo>
                    <a:pt x="46" y="63"/>
                  </a:lnTo>
                  <a:lnTo>
                    <a:pt x="49" y="64"/>
                  </a:lnTo>
                  <a:lnTo>
                    <a:pt x="56" y="64"/>
                  </a:lnTo>
                  <a:lnTo>
                    <a:pt x="68" y="70"/>
                  </a:lnTo>
                  <a:lnTo>
                    <a:pt x="75" y="70"/>
                  </a:lnTo>
                  <a:lnTo>
                    <a:pt x="92" y="75"/>
                  </a:lnTo>
                  <a:lnTo>
                    <a:pt x="99" y="70"/>
                  </a:lnTo>
                  <a:lnTo>
                    <a:pt x="100" y="66"/>
                  </a:lnTo>
                  <a:lnTo>
                    <a:pt x="104" y="64"/>
                  </a:lnTo>
                  <a:lnTo>
                    <a:pt x="104" y="82"/>
                  </a:lnTo>
                  <a:lnTo>
                    <a:pt x="0" y="8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94" name="Freeform 2226"/>
            <p:cNvSpPr>
              <a:spLocks/>
            </p:cNvSpPr>
            <p:nvPr/>
          </p:nvSpPr>
          <p:spPr bwMode="auto">
            <a:xfrm>
              <a:off x="2546" y="2643"/>
              <a:ext cx="41" cy="49"/>
            </a:xfrm>
            <a:custGeom>
              <a:avLst/>
              <a:gdLst/>
              <a:ahLst/>
              <a:cxnLst>
                <a:cxn ang="0">
                  <a:pos x="80" y="108"/>
                </a:cxn>
                <a:cxn ang="0">
                  <a:pos x="80" y="123"/>
                </a:cxn>
                <a:cxn ang="0">
                  <a:pos x="58" y="123"/>
                </a:cxn>
                <a:cxn ang="0">
                  <a:pos x="29" y="123"/>
                </a:cxn>
                <a:cxn ang="0">
                  <a:pos x="27" y="108"/>
                </a:cxn>
                <a:cxn ang="0">
                  <a:pos x="0" y="108"/>
                </a:cxn>
                <a:cxn ang="0">
                  <a:pos x="0" y="93"/>
                </a:cxn>
                <a:cxn ang="0">
                  <a:pos x="0" y="45"/>
                </a:cxn>
                <a:cxn ang="0">
                  <a:pos x="3" y="43"/>
                </a:cxn>
                <a:cxn ang="0">
                  <a:pos x="3" y="38"/>
                </a:cxn>
                <a:cxn ang="0">
                  <a:pos x="8" y="33"/>
                </a:cxn>
                <a:cxn ang="0">
                  <a:pos x="10" y="33"/>
                </a:cxn>
                <a:cxn ang="0">
                  <a:pos x="12" y="28"/>
                </a:cxn>
                <a:cxn ang="0">
                  <a:pos x="15" y="28"/>
                </a:cxn>
                <a:cxn ang="0">
                  <a:pos x="24" y="28"/>
                </a:cxn>
                <a:cxn ang="0">
                  <a:pos x="30" y="21"/>
                </a:cxn>
                <a:cxn ang="0">
                  <a:pos x="37" y="19"/>
                </a:cxn>
                <a:cxn ang="0">
                  <a:pos x="44" y="21"/>
                </a:cxn>
                <a:cxn ang="0">
                  <a:pos x="58" y="14"/>
                </a:cxn>
                <a:cxn ang="0">
                  <a:pos x="68" y="12"/>
                </a:cxn>
                <a:cxn ang="0">
                  <a:pos x="75" y="9"/>
                </a:cxn>
                <a:cxn ang="0">
                  <a:pos x="82" y="2"/>
                </a:cxn>
                <a:cxn ang="0">
                  <a:pos x="89" y="0"/>
                </a:cxn>
                <a:cxn ang="0">
                  <a:pos x="87" y="24"/>
                </a:cxn>
                <a:cxn ang="0">
                  <a:pos x="102" y="26"/>
                </a:cxn>
                <a:cxn ang="0">
                  <a:pos x="102" y="43"/>
                </a:cxn>
                <a:cxn ang="0">
                  <a:pos x="102" y="48"/>
                </a:cxn>
                <a:cxn ang="0">
                  <a:pos x="80" y="48"/>
                </a:cxn>
                <a:cxn ang="0">
                  <a:pos x="80" y="108"/>
                </a:cxn>
              </a:cxnLst>
              <a:rect l="0" t="0" r="r" b="b"/>
              <a:pathLst>
                <a:path w="102" h="123">
                  <a:moveTo>
                    <a:pt x="80" y="108"/>
                  </a:moveTo>
                  <a:lnTo>
                    <a:pt x="80" y="123"/>
                  </a:lnTo>
                  <a:lnTo>
                    <a:pt x="58" y="123"/>
                  </a:lnTo>
                  <a:lnTo>
                    <a:pt x="29" y="123"/>
                  </a:lnTo>
                  <a:lnTo>
                    <a:pt x="27" y="108"/>
                  </a:lnTo>
                  <a:lnTo>
                    <a:pt x="0" y="108"/>
                  </a:lnTo>
                  <a:lnTo>
                    <a:pt x="0" y="93"/>
                  </a:lnTo>
                  <a:lnTo>
                    <a:pt x="0" y="45"/>
                  </a:lnTo>
                  <a:lnTo>
                    <a:pt x="3" y="43"/>
                  </a:lnTo>
                  <a:lnTo>
                    <a:pt x="3" y="38"/>
                  </a:lnTo>
                  <a:lnTo>
                    <a:pt x="8" y="33"/>
                  </a:lnTo>
                  <a:lnTo>
                    <a:pt x="10" y="33"/>
                  </a:lnTo>
                  <a:lnTo>
                    <a:pt x="12" y="28"/>
                  </a:lnTo>
                  <a:lnTo>
                    <a:pt x="15" y="28"/>
                  </a:lnTo>
                  <a:lnTo>
                    <a:pt x="24" y="28"/>
                  </a:lnTo>
                  <a:lnTo>
                    <a:pt x="30" y="21"/>
                  </a:lnTo>
                  <a:lnTo>
                    <a:pt x="37" y="19"/>
                  </a:lnTo>
                  <a:lnTo>
                    <a:pt x="44" y="21"/>
                  </a:lnTo>
                  <a:lnTo>
                    <a:pt x="58" y="14"/>
                  </a:lnTo>
                  <a:lnTo>
                    <a:pt x="68" y="12"/>
                  </a:lnTo>
                  <a:lnTo>
                    <a:pt x="75" y="9"/>
                  </a:lnTo>
                  <a:lnTo>
                    <a:pt x="82" y="2"/>
                  </a:lnTo>
                  <a:lnTo>
                    <a:pt x="89" y="0"/>
                  </a:lnTo>
                  <a:lnTo>
                    <a:pt x="87" y="24"/>
                  </a:lnTo>
                  <a:lnTo>
                    <a:pt x="102" y="26"/>
                  </a:lnTo>
                  <a:lnTo>
                    <a:pt x="102" y="43"/>
                  </a:lnTo>
                  <a:lnTo>
                    <a:pt x="102" y="48"/>
                  </a:lnTo>
                  <a:lnTo>
                    <a:pt x="80" y="48"/>
                  </a:lnTo>
                  <a:lnTo>
                    <a:pt x="80" y="10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95" name="Freeform 2227"/>
            <p:cNvSpPr>
              <a:spLocks/>
            </p:cNvSpPr>
            <p:nvPr/>
          </p:nvSpPr>
          <p:spPr bwMode="auto">
            <a:xfrm>
              <a:off x="2523" y="2645"/>
              <a:ext cx="29" cy="35"/>
            </a:xfrm>
            <a:custGeom>
              <a:avLst/>
              <a:gdLst/>
              <a:ahLst/>
              <a:cxnLst>
                <a:cxn ang="0">
                  <a:pos x="0" y="65"/>
                </a:cxn>
                <a:cxn ang="0">
                  <a:pos x="0" y="29"/>
                </a:cxn>
                <a:cxn ang="0">
                  <a:pos x="7" y="29"/>
                </a:cxn>
                <a:cxn ang="0">
                  <a:pos x="7" y="0"/>
                </a:cxn>
                <a:cxn ang="0">
                  <a:pos x="72" y="0"/>
                </a:cxn>
                <a:cxn ang="0">
                  <a:pos x="72" y="24"/>
                </a:cxn>
                <a:cxn ang="0">
                  <a:pos x="69" y="24"/>
                </a:cxn>
                <a:cxn ang="0">
                  <a:pos x="67" y="29"/>
                </a:cxn>
                <a:cxn ang="0">
                  <a:pos x="65" y="29"/>
                </a:cxn>
                <a:cxn ang="0">
                  <a:pos x="60" y="34"/>
                </a:cxn>
                <a:cxn ang="0">
                  <a:pos x="60" y="39"/>
                </a:cxn>
                <a:cxn ang="0">
                  <a:pos x="57" y="41"/>
                </a:cxn>
                <a:cxn ang="0">
                  <a:pos x="57" y="89"/>
                </a:cxn>
                <a:cxn ang="0">
                  <a:pos x="12" y="89"/>
                </a:cxn>
                <a:cxn ang="0">
                  <a:pos x="12" y="60"/>
                </a:cxn>
                <a:cxn ang="0">
                  <a:pos x="9" y="66"/>
                </a:cxn>
                <a:cxn ang="0">
                  <a:pos x="2" y="65"/>
                </a:cxn>
                <a:cxn ang="0">
                  <a:pos x="0" y="65"/>
                </a:cxn>
              </a:cxnLst>
              <a:rect l="0" t="0" r="r" b="b"/>
              <a:pathLst>
                <a:path w="72" h="89">
                  <a:moveTo>
                    <a:pt x="0" y="65"/>
                  </a:moveTo>
                  <a:lnTo>
                    <a:pt x="0" y="29"/>
                  </a:lnTo>
                  <a:lnTo>
                    <a:pt x="7" y="29"/>
                  </a:lnTo>
                  <a:lnTo>
                    <a:pt x="7" y="0"/>
                  </a:lnTo>
                  <a:lnTo>
                    <a:pt x="72" y="0"/>
                  </a:lnTo>
                  <a:lnTo>
                    <a:pt x="72" y="24"/>
                  </a:lnTo>
                  <a:lnTo>
                    <a:pt x="69" y="24"/>
                  </a:lnTo>
                  <a:lnTo>
                    <a:pt x="67" y="29"/>
                  </a:lnTo>
                  <a:lnTo>
                    <a:pt x="65" y="29"/>
                  </a:lnTo>
                  <a:lnTo>
                    <a:pt x="60" y="34"/>
                  </a:lnTo>
                  <a:lnTo>
                    <a:pt x="60" y="39"/>
                  </a:lnTo>
                  <a:lnTo>
                    <a:pt x="57" y="41"/>
                  </a:lnTo>
                  <a:lnTo>
                    <a:pt x="57" y="89"/>
                  </a:lnTo>
                  <a:lnTo>
                    <a:pt x="12" y="89"/>
                  </a:lnTo>
                  <a:lnTo>
                    <a:pt x="12" y="60"/>
                  </a:lnTo>
                  <a:lnTo>
                    <a:pt x="9" y="66"/>
                  </a:lnTo>
                  <a:lnTo>
                    <a:pt x="2" y="65"/>
                  </a:lnTo>
                  <a:lnTo>
                    <a:pt x="0" y="6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96" name="Freeform 2228"/>
            <p:cNvSpPr>
              <a:spLocks/>
            </p:cNvSpPr>
            <p:nvPr/>
          </p:nvSpPr>
          <p:spPr bwMode="auto">
            <a:xfrm>
              <a:off x="2362" y="2654"/>
              <a:ext cx="43" cy="36"/>
            </a:xfrm>
            <a:custGeom>
              <a:avLst/>
              <a:gdLst/>
              <a:ahLst/>
              <a:cxnLst>
                <a:cxn ang="0">
                  <a:pos x="20" y="53"/>
                </a:cxn>
                <a:cxn ang="0">
                  <a:pos x="18" y="48"/>
                </a:cxn>
                <a:cxn ang="0">
                  <a:pos x="13" y="46"/>
                </a:cxn>
                <a:cxn ang="0">
                  <a:pos x="10" y="41"/>
                </a:cxn>
                <a:cxn ang="0">
                  <a:pos x="10" y="39"/>
                </a:cxn>
                <a:cxn ang="0">
                  <a:pos x="13" y="39"/>
                </a:cxn>
                <a:cxn ang="0">
                  <a:pos x="13" y="36"/>
                </a:cxn>
                <a:cxn ang="0">
                  <a:pos x="8" y="27"/>
                </a:cxn>
                <a:cxn ang="0">
                  <a:pos x="8" y="22"/>
                </a:cxn>
                <a:cxn ang="0">
                  <a:pos x="10" y="15"/>
                </a:cxn>
                <a:cxn ang="0">
                  <a:pos x="8" y="14"/>
                </a:cxn>
                <a:cxn ang="0">
                  <a:pos x="5" y="10"/>
                </a:cxn>
                <a:cxn ang="0">
                  <a:pos x="3" y="5"/>
                </a:cxn>
                <a:cxn ang="0">
                  <a:pos x="1" y="3"/>
                </a:cxn>
                <a:cxn ang="0">
                  <a:pos x="0" y="0"/>
                </a:cxn>
                <a:cxn ang="0">
                  <a:pos x="6" y="0"/>
                </a:cxn>
                <a:cxn ang="0">
                  <a:pos x="88" y="2"/>
                </a:cxn>
                <a:cxn ang="0">
                  <a:pos x="88" y="3"/>
                </a:cxn>
                <a:cxn ang="0">
                  <a:pos x="92" y="5"/>
                </a:cxn>
                <a:cxn ang="0">
                  <a:pos x="94" y="3"/>
                </a:cxn>
                <a:cxn ang="0">
                  <a:pos x="97" y="5"/>
                </a:cxn>
                <a:cxn ang="0">
                  <a:pos x="100" y="3"/>
                </a:cxn>
                <a:cxn ang="0">
                  <a:pos x="102" y="2"/>
                </a:cxn>
                <a:cxn ang="0">
                  <a:pos x="104" y="3"/>
                </a:cxn>
                <a:cxn ang="0">
                  <a:pos x="106" y="3"/>
                </a:cxn>
                <a:cxn ang="0">
                  <a:pos x="107" y="5"/>
                </a:cxn>
                <a:cxn ang="0">
                  <a:pos x="109" y="3"/>
                </a:cxn>
                <a:cxn ang="0">
                  <a:pos x="107" y="48"/>
                </a:cxn>
                <a:cxn ang="0">
                  <a:pos x="78" y="46"/>
                </a:cxn>
                <a:cxn ang="0">
                  <a:pos x="77" y="92"/>
                </a:cxn>
                <a:cxn ang="0">
                  <a:pos x="53" y="91"/>
                </a:cxn>
                <a:cxn ang="0">
                  <a:pos x="53" y="84"/>
                </a:cxn>
                <a:cxn ang="0">
                  <a:pos x="41" y="84"/>
                </a:cxn>
                <a:cxn ang="0">
                  <a:pos x="39" y="84"/>
                </a:cxn>
                <a:cxn ang="0">
                  <a:pos x="39" y="79"/>
                </a:cxn>
                <a:cxn ang="0">
                  <a:pos x="46" y="77"/>
                </a:cxn>
                <a:cxn ang="0">
                  <a:pos x="47" y="75"/>
                </a:cxn>
                <a:cxn ang="0">
                  <a:pos x="46" y="73"/>
                </a:cxn>
                <a:cxn ang="0">
                  <a:pos x="39" y="73"/>
                </a:cxn>
                <a:cxn ang="0">
                  <a:pos x="32" y="70"/>
                </a:cxn>
                <a:cxn ang="0">
                  <a:pos x="30" y="65"/>
                </a:cxn>
                <a:cxn ang="0">
                  <a:pos x="32" y="62"/>
                </a:cxn>
                <a:cxn ang="0">
                  <a:pos x="30" y="58"/>
                </a:cxn>
                <a:cxn ang="0">
                  <a:pos x="34" y="56"/>
                </a:cxn>
                <a:cxn ang="0">
                  <a:pos x="34" y="46"/>
                </a:cxn>
                <a:cxn ang="0">
                  <a:pos x="30" y="46"/>
                </a:cxn>
                <a:cxn ang="0">
                  <a:pos x="29" y="46"/>
                </a:cxn>
                <a:cxn ang="0">
                  <a:pos x="25" y="50"/>
                </a:cxn>
                <a:cxn ang="0">
                  <a:pos x="22" y="51"/>
                </a:cxn>
                <a:cxn ang="0">
                  <a:pos x="20" y="53"/>
                </a:cxn>
              </a:cxnLst>
              <a:rect l="0" t="0" r="r" b="b"/>
              <a:pathLst>
                <a:path w="109" h="92">
                  <a:moveTo>
                    <a:pt x="20" y="53"/>
                  </a:moveTo>
                  <a:lnTo>
                    <a:pt x="18" y="48"/>
                  </a:lnTo>
                  <a:lnTo>
                    <a:pt x="13" y="46"/>
                  </a:lnTo>
                  <a:lnTo>
                    <a:pt x="10" y="41"/>
                  </a:lnTo>
                  <a:lnTo>
                    <a:pt x="10" y="39"/>
                  </a:lnTo>
                  <a:lnTo>
                    <a:pt x="13" y="39"/>
                  </a:lnTo>
                  <a:lnTo>
                    <a:pt x="13" y="36"/>
                  </a:lnTo>
                  <a:lnTo>
                    <a:pt x="8" y="27"/>
                  </a:lnTo>
                  <a:lnTo>
                    <a:pt x="8" y="22"/>
                  </a:lnTo>
                  <a:lnTo>
                    <a:pt x="10" y="15"/>
                  </a:lnTo>
                  <a:lnTo>
                    <a:pt x="8" y="14"/>
                  </a:lnTo>
                  <a:lnTo>
                    <a:pt x="5" y="10"/>
                  </a:lnTo>
                  <a:lnTo>
                    <a:pt x="3" y="5"/>
                  </a:lnTo>
                  <a:lnTo>
                    <a:pt x="1" y="3"/>
                  </a:lnTo>
                  <a:lnTo>
                    <a:pt x="0" y="0"/>
                  </a:lnTo>
                  <a:lnTo>
                    <a:pt x="6" y="0"/>
                  </a:lnTo>
                  <a:lnTo>
                    <a:pt x="88" y="2"/>
                  </a:lnTo>
                  <a:lnTo>
                    <a:pt x="88" y="3"/>
                  </a:lnTo>
                  <a:lnTo>
                    <a:pt x="92" y="5"/>
                  </a:lnTo>
                  <a:lnTo>
                    <a:pt x="94" y="3"/>
                  </a:lnTo>
                  <a:lnTo>
                    <a:pt x="97" y="5"/>
                  </a:lnTo>
                  <a:lnTo>
                    <a:pt x="100" y="3"/>
                  </a:lnTo>
                  <a:lnTo>
                    <a:pt x="102" y="2"/>
                  </a:lnTo>
                  <a:lnTo>
                    <a:pt x="104" y="3"/>
                  </a:lnTo>
                  <a:lnTo>
                    <a:pt x="106" y="3"/>
                  </a:lnTo>
                  <a:lnTo>
                    <a:pt x="107" y="5"/>
                  </a:lnTo>
                  <a:lnTo>
                    <a:pt x="109" y="3"/>
                  </a:lnTo>
                  <a:lnTo>
                    <a:pt x="107" y="48"/>
                  </a:lnTo>
                  <a:lnTo>
                    <a:pt x="78" y="46"/>
                  </a:lnTo>
                  <a:lnTo>
                    <a:pt x="77" y="92"/>
                  </a:lnTo>
                  <a:lnTo>
                    <a:pt x="53" y="91"/>
                  </a:lnTo>
                  <a:lnTo>
                    <a:pt x="53" y="84"/>
                  </a:lnTo>
                  <a:lnTo>
                    <a:pt x="41" y="84"/>
                  </a:lnTo>
                  <a:lnTo>
                    <a:pt x="39" y="84"/>
                  </a:lnTo>
                  <a:lnTo>
                    <a:pt x="39" y="79"/>
                  </a:lnTo>
                  <a:lnTo>
                    <a:pt x="46" y="77"/>
                  </a:lnTo>
                  <a:lnTo>
                    <a:pt x="47" y="75"/>
                  </a:lnTo>
                  <a:lnTo>
                    <a:pt x="46" y="73"/>
                  </a:lnTo>
                  <a:lnTo>
                    <a:pt x="39" y="73"/>
                  </a:lnTo>
                  <a:lnTo>
                    <a:pt x="32" y="70"/>
                  </a:lnTo>
                  <a:lnTo>
                    <a:pt x="30" y="65"/>
                  </a:lnTo>
                  <a:lnTo>
                    <a:pt x="32" y="62"/>
                  </a:lnTo>
                  <a:lnTo>
                    <a:pt x="30" y="58"/>
                  </a:lnTo>
                  <a:lnTo>
                    <a:pt x="34" y="56"/>
                  </a:lnTo>
                  <a:lnTo>
                    <a:pt x="34" y="46"/>
                  </a:lnTo>
                  <a:lnTo>
                    <a:pt x="30" y="46"/>
                  </a:lnTo>
                  <a:lnTo>
                    <a:pt x="29" y="46"/>
                  </a:lnTo>
                  <a:lnTo>
                    <a:pt x="25" y="50"/>
                  </a:lnTo>
                  <a:lnTo>
                    <a:pt x="22" y="51"/>
                  </a:lnTo>
                  <a:lnTo>
                    <a:pt x="20" y="5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97" name="Freeform 2229"/>
            <p:cNvSpPr>
              <a:spLocks/>
            </p:cNvSpPr>
            <p:nvPr/>
          </p:nvSpPr>
          <p:spPr bwMode="auto">
            <a:xfrm>
              <a:off x="2334" y="2653"/>
              <a:ext cx="36" cy="27"/>
            </a:xfrm>
            <a:custGeom>
              <a:avLst/>
              <a:gdLst/>
              <a:ahLst/>
              <a:cxnLst>
                <a:cxn ang="0">
                  <a:pos x="31" y="69"/>
                </a:cxn>
                <a:cxn ang="0">
                  <a:pos x="31" y="64"/>
                </a:cxn>
                <a:cxn ang="0">
                  <a:pos x="28" y="64"/>
                </a:cxn>
                <a:cxn ang="0">
                  <a:pos x="28" y="60"/>
                </a:cxn>
                <a:cxn ang="0">
                  <a:pos x="23" y="60"/>
                </a:cxn>
                <a:cxn ang="0">
                  <a:pos x="23" y="45"/>
                </a:cxn>
                <a:cxn ang="0">
                  <a:pos x="21" y="45"/>
                </a:cxn>
                <a:cxn ang="0">
                  <a:pos x="23" y="29"/>
                </a:cxn>
                <a:cxn ang="0">
                  <a:pos x="0" y="29"/>
                </a:cxn>
                <a:cxn ang="0">
                  <a:pos x="0" y="14"/>
                </a:cxn>
                <a:cxn ang="0">
                  <a:pos x="16" y="14"/>
                </a:cxn>
                <a:cxn ang="0">
                  <a:pos x="16" y="0"/>
                </a:cxn>
                <a:cxn ang="0">
                  <a:pos x="69" y="2"/>
                </a:cxn>
                <a:cxn ang="0">
                  <a:pos x="70" y="5"/>
                </a:cxn>
                <a:cxn ang="0">
                  <a:pos x="72" y="7"/>
                </a:cxn>
                <a:cxn ang="0">
                  <a:pos x="74" y="12"/>
                </a:cxn>
                <a:cxn ang="0">
                  <a:pos x="77" y="16"/>
                </a:cxn>
                <a:cxn ang="0">
                  <a:pos x="79" y="17"/>
                </a:cxn>
                <a:cxn ang="0">
                  <a:pos x="77" y="24"/>
                </a:cxn>
                <a:cxn ang="0">
                  <a:pos x="77" y="29"/>
                </a:cxn>
                <a:cxn ang="0">
                  <a:pos x="82" y="38"/>
                </a:cxn>
                <a:cxn ang="0">
                  <a:pos x="82" y="41"/>
                </a:cxn>
                <a:cxn ang="0">
                  <a:pos x="79" y="41"/>
                </a:cxn>
                <a:cxn ang="0">
                  <a:pos x="79" y="43"/>
                </a:cxn>
                <a:cxn ang="0">
                  <a:pos x="82" y="48"/>
                </a:cxn>
                <a:cxn ang="0">
                  <a:pos x="87" y="50"/>
                </a:cxn>
                <a:cxn ang="0">
                  <a:pos x="89" y="55"/>
                </a:cxn>
                <a:cxn ang="0">
                  <a:pos x="67" y="55"/>
                </a:cxn>
                <a:cxn ang="0">
                  <a:pos x="67" y="62"/>
                </a:cxn>
                <a:cxn ang="0">
                  <a:pos x="62" y="62"/>
                </a:cxn>
                <a:cxn ang="0">
                  <a:pos x="60" y="69"/>
                </a:cxn>
                <a:cxn ang="0">
                  <a:pos x="64" y="69"/>
                </a:cxn>
                <a:cxn ang="0">
                  <a:pos x="62" y="69"/>
                </a:cxn>
                <a:cxn ang="0">
                  <a:pos x="31" y="69"/>
                </a:cxn>
              </a:cxnLst>
              <a:rect l="0" t="0" r="r" b="b"/>
              <a:pathLst>
                <a:path w="89" h="69">
                  <a:moveTo>
                    <a:pt x="31" y="69"/>
                  </a:moveTo>
                  <a:lnTo>
                    <a:pt x="31" y="64"/>
                  </a:lnTo>
                  <a:lnTo>
                    <a:pt x="28" y="64"/>
                  </a:lnTo>
                  <a:lnTo>
                    <a:pt x="28" y="60"/>
                  </a:lnTo>
                  <a:lnTo>
                    <a:pt x="23" y="60"/>
                  </a:lnTo>
                  <a:lnTo>
                    <a:pt x="23" y="45"/>
                  </a:lnTo>
                  <a:lnTo>
                    <a:pt x="21" y="45"/>
                  </a:lnTo>
                  <a:lnTo>
                    <a:pt x="23" y="29"/>
                  </a:lnTo>
                  <a:lnTo>
                    <a:pt x="0" y="29"/>
                  </a:lnTo>
                  <a:lnTo>
                    <a:pt x="0" y="14"/>
                  </a:lnTo>
                  <a:lnTo>
                    <a:pt x="16" y="14"/>
                  </a:lnTo>
                  <a:lnTo>
                    <a:pt x="16" y="0"/>
                  </a:lnTo>
                  <a:lnTo>
                    <a:pt x="69" y="2"/>
                  </a:lnTo>
                  <a:lnTo>
                    <a:pt x="70" y="5"/>
                  </a:lnTo>
                  <a:lnTo>
                    <a:pt x="72" y="7"/>
                  </a:lnTo>
                  <a:lnTo>
                    <a:pt x="74" y="12"/>
                  </a:lnTo>
                  <a:lnTo>
                    <a:pt x="77" y="16"/>
                  </a:lnTo>
                  <a:lnTo>
                    <a:pt x="79" y="17"/>
                  </a:lnTo>
                  <a:lnTo>
                    <a:pt x="77" y="24"/>
                  </a:lnTo>
                  <a:lnTo>
                    <a:pt x="77" y="29"/>
                  </a:lnTo>
                  <a:lnTo>
                    <a:pt x="82" y="38"/>
                  </a:lnTo>
                  <a:lnTo>
                    <a:pt x="82" y="41"/>
                  </a:lnTo>
                  <a:lnTo>
                    <a:pt x="79" y="41"/>
                  </a:lnTo>
                  <a:lnTo>
                    <a:pt x="79" y="43"/>
                  </a:lnTo>
                  <a:lnTo>
                    <a:pt x="82" y="48"/>
                  </a:lnTo>
                  <a:lnTo>
                    <a:pt x="87" y="50"/>
                  </a:lnTo>
                  <a:lnTo>
                    <a:pt x="89" y="55"/>
                  </a:lnTo>
                  <a:lnTo>
                    <a:pt x="67" y="55"/>
                  </a:lnTo>
                  <a:lnTo>
                    <a:pt x="67" y="62"/>
                  </a:lnTo>
                  <a:lnTo>
                    <a:pt x="62" y="62"/>
                  </a:lnTo>
                  <a:lnTo>
                    <a:pt x="60" y="69"/>
                  </a:lnTo>
                  <a:lnTo>
                    <a:pt x="64" y="69"/>
                  </a:lnTo>
                  <a:lnTo>
                    <a:pt x="62" y="69"/>
                  </a:lnTo>
                  <a:lnTo>
                    <a:pt x="31" y="6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98" name="Freeform 2230"/>
            <p:cNvSpPr>
              <a:spLocks/>
            </p:cNvSpPr>
            <p:nvPr/>
          </p:nvSpPr>
          <p:spPr bwMode="auto">
            <a:xfrm>
              <a:off x="2578" y="2660"/>
              <a:ext cx="33" cy="26"/>
            </a:xfrm>
            <a:custGeom>
              <a:avLst/>
              <a:gdLst/>
              <a:ahLst/>
              <a:cxnLst>
                <a:cxn ang="0">
                  <a:pos x="0" y="67"/>
                </a:cxn>
                <a:cxn ang="0">
                  <a:pos x="0" y="7"/>
                </a:cxn>
                <a:cxn ang="0">
                  <a:pos x="22" y="7"/>
                </a:cxn>
                <a:cxn ang="0">
                  <a:pos x="22" y="2"/>
                </a:cxn>
                <a:cxn ang="0">
                  <a:pos x="80" y="0"/>
                </a:cxn>
                <a:cxn ang="0">
                  <a:pos x="82" y="21"/>
                </a:cxn>
                <a:cxn ang="0">
                  <a:pos x="72" y="21"/>
                </a:cxn>
                <a:cxn ang="0">
                  <a:pos x="72" y="36"/>
                </a:cxn>
                <a:cxn ang="0">
                  <a:pos x="63" y="36"/>
                </a:cxn>
                <a:cxn ang="0">
                  <a:pos x="63" y="65"/>
                </a:cxn>
                <a:cxn ang="0">
                  <a:pos x="0" y="67"/>
                </a:cxn>
              </a:cxnLst>
              <a:rect l="0" t="0" r="r" b="b"/>
              <a:pathLst>
                <a:path w="82" h="67">
                  <a:moveTo>
                    <a:pt x="0" y="67"/>
                  </a:moveTo>
                  <a:lnTo>
                    <a:pt x="0" y="7"/>
                  </a:lnTo>
                  <a:lnTo>
                    <a:pt x="22" y="7"/>
                  </a:lnTo>
                  <a:lnTo>
                    <a:pt x="22" y="2"/>
                  </a:lnTo>
                  <a:lnTo>
                    <a:pt x="80" y="0"/>
                  </a:lnTo>
                  <a:lnTo>
                    <a:pt x="82" y="21"/>
                  </a:lnTo>
                  <a:lnTo>
                    <a:pt x="72" y="21"/>
                  </a:lnTo>
                  <a:lnTo>
                    <a:pt x="72" y="36"/>
                  </a:lnTo>
                  <a:lnTo>
                    <a:pt x="63" y="36"/>
                  </a:lnTo>
                  <a:lnTo>
                    <a:pt x="63" y="65"/>
                  </a:lnTo>
                  <a:lnTo>
                    <a:pt x="0" y="6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6999" name="Freeform 2231"/>
            <p:cNvSpPr>
              <a:spLocks/>
            </p:cNvSpPr>
            <p:nvPr/>
          </p:nvSpPr>
          <p:spPr bwMode="auto">
            <a:xfrm>
              <a:off x="2327" y="2658"/>
              <a:ext cx="20" cy="37"/>
            </a:xfrm>
            <a:custGeom>
              <a:avLst/>
              <a:gdLst/>
              <a:ahLst/>
              <a:cxnLst>
                <a:cxn ang="0">
                  <a:pos x="0" y="80"/>
                </a:cxn>
                <a:cxn ang="0">
                  <a:pos x="1" y="48"/>
                </a:cxn>
                <a:cxn ang="0">
                  <a:pos x="3" y="0"/>
                </a:cxn>
                <a:cxn ang="0">
                  <a:pos x="18" y="0"/>
                </a:cxn>
                <a:cxn ang="0">
                  <a:pos x="18" y="15"/>
                </a:cxn>
                <a:cxn ang="0">
                  <a:pos x="41" y="15"/>
                </a:cxn>
                <a:cxn ang="0">
                  <a:pos x="39" y="31"/>
                </a:cxn>
                <a:cxn ang="0">
                  <a:pos x="41" y="31"/>
                </a:cxn>
                <a:cxn ang="0">
                  <a:pos x="41" y="46"/>
                </a:cxn>
                <a:cxn ang="0">
                  <a:pos x="46" y="46"/>
                </a:cxn>
                <a:cxn ang="0">
                  <a:pos x="46" y="50"/>
                </a:cxn>
                <a:cxn ang="0">
                  <a:pos x="49" y="50"/>
                </a:cxn>
                <a:cxn ang="0">
                  <a:pos x="49" y="55"/>
                </a:cxn>
                <a:cxn ang="0">
                  <a:pos x="46" y="92"/>
                </a:cxn>
                <a:cxn ang="0">
                  <a:pos x="23" y="91"/>
                </a:cxn>
                <a:cxn ang="0">
                  <a:pos x="18" y="89"/>
                </a:cxn>
                <a:cxn ang="0">
                  <a:pos x="17" y="84"/>
                </a:cxn>
                <a:cxn ang="0">
                  <a:pos x="10" y="77"/>
                </a:cxn>
                <a:cxn ang="0">
                  <a:pos x="8" y="77"/>
                </a:cxn>
                <a:cxn ang="0">
                  <a:pos x="3" y="80"/>
                </a:cxn>
                <a:cxn ang="0">
                  <a:pos x="0" y="80"/>
                </a:cxn>
              </a:cxnLst>
              <a:rect l="0" t="0" r="r" b="b"/>
              <a:pathLst>
                <a:path w="49" h="92">
                  <a:moveTo>
                    <a:pt x="0" y="80"/>
                  </a:moveTo>
                  <a:lnTo>
                    <a:pt x="1" y="48"/>
                  </a:lnTo>
                  <a:lnTo>
                    <a:pt x="3" y="0"/>
                  </a:lnTo>
                  <a:lnTo>
                    <a:pt x="18" y="0"/>
                  </a:lnTo>
                  <a:lnTo>
                    <a:pt x="18" y="15"/>
                  </a:lnTo>
                  <a:lnTo>
                    <a:pt x="41" y="15"/>
                  </a:lnTo>
                  <a:lnTo>
                    <a:pt x="39" y="31"/>
                  </a:lnTo>
                  <a:lnTo>
                    <a:pt x="41" y="31"/>
                  </a:lnTo>
                  <a:lnTo>
                    <a:pt x="41" y="46"/>
                  </a:lnTo>
                  <a:lnTo>
                    <a:pt x="46" y="46"/>
                  </a:lnTo>
                  <a:lnTo>
                    <a:pt x="46" y="50"/>
                  </a:lnTo>
                  <a:lnTo>
                    <a:pt x="49" y="50"/>
                  </a:lnTo>
                  <a:lnTo>
                    <a:pt x="49" y="55"/>
                  </a:lnTo>
                  <a:lnTo>
                    <a:pt x="46" y="92"/>
                  </a:lnTo>
                  <a:lnTo>
                    <a:pt x="23" y="91"/>
                  </a:lnTo>
                  <a:lnTo>
                    <a:pt x="18" y="89"/>
                  </a:lnTo>
                  <a:lnTo>
                    <a:pt x="17" y="84"/>
                  </a:lnTo>
                  <a:lnTo>
                    <a:pt x="10" y="77"/>
                  </a:lnTo>
                  <a:lnTo>
                    <a:pt x="8" y="77"/>
                  </a:lnTo>
                  <a:lnTo>
                    <a:pt x="3" y="80"/>
                  </a:lnTo>
                  <a:lnTo>
                    <a:pt x="0" y="8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00" name="Freeform 2232"/>
            <p:cNvSpPr>
              <a:spLocks/>
            </p:cNvSpPr>
            <p:nvPr/>
          </p:nvSpPr>
          <p:spPr bwMode="auto">
            <a:xfrm>
              <a:off x="2499" y="2666"/>
              <a:ext cx="29" cy="32"/>
            </a:xfrm>
            <a:custGeom>
              <a:avLst/>
              <a:gdLst/>
              <a:ahLst/>
              <a:cxnLst>
                <a:cxn ang="0">
                  <a:pos x="14" y="79"/>
                </a:cxn>
                <a:cxn ang="0">
                  <a:pos x="15" y="65"/>
                </a:cxn>
                <a:cxn ang="0">
                  <a:pos x="0" y="64"/>
                </a:cxn>
                <a:cxn ang="0">
                  <a:pos x="0" y="57"/>
                </a:cxn>
                <a:cxn ang="0">
                  <a:pos x="0" y="18"/>
                </a:cxn>
                <a:cxn ang="0">
                  <a:pos x="0" y="0"/>
                </a:cxn>
                <a:cxn ang="0">
                  <a:pos x="8" y="7"/>
                </a:cxn>
                <a:cxn ang="0">
                  <a:pos x="17" y="4"/>
                </a:cxn>
                <a:cxn ang="0">
                  <a:pos x="20" y="11"/>
                </a:cxn>
                <a:cxn ang="0">
                  <a:pos x="22" y="11"/>
                </a:cxn>
                <a:cxn ang="0">
                  <a:pos x="26" y="14"/>
                </a:cxn>
                <a:cxn ang="0">
                  <a:pos x="27" y="19"/>
                </a:cxn>
                <a:cxn ang="0">
                  <a:pos x="29" y="19"/>
                </a:cxn>
                <a:cxn ang="0">
                  <a:pos x="32" y="19"/>
                </a:cxn>
                <a:cxn ang="0">
                  <a:pos x="34" y="18"/>
                </a:cxn>
                <a:cxn ang="0">
                  <a:pos x="32" y="9"/>
                </a:cxn>
                <a:cxn ang="0">
                  <a:pos x="34" y="7"/>
                </a:cxn>
                <a:cxn ang="0">
                  <a:pos x="37" y="9"/>
                </a:cxn>
                <a:cxn ang="0">
                  <a:pos x="43" y="12"/>
                </a:cxn>
                <a:cxn ang="0">
                  <a:pos x="53" y="11"/>
                </a:cxn>
                <a:cxn ang="0">
                  <a:pos x="56" y="16"/>
                </a:cxn>
                <a:cxn ang="0">
                  <a:pos x="61" y="11"/>
                </a:cxn>
                <a:cxn ang="0">
                  <a:pos x="63" y="11"/>
                </a:cxn>
                <a:cxn ang="0">
                  <a:pos x="70" y="12"/>
                </a:cxn>
                <a:cxn ang="0">
                  <a:pos x="73" y="6"/>
                </a:cxn>
                <a:cxn ang="0">
                  <a:pos x="73" y="35"/>
                </a:cxn>
                <a:cxn ang="0">
                  <a:pos x="73" y="50"/>
                </a:cxn>
                <a:cxn ang="0">
                  <a:pos x="60" y="50"/>
                </a:cxn>
                <a:cxn ang="0">
                  <a:pos x="58" y="79"/>
                </a:cxn>
                <a:cxn ang="0">
                  <a:pos x="14" y="79"/>
                </a:cxn>
              </a:cxnLst>
              <a:rect l="0" t="0" r="r" b="b"/>
              <a:pathLst>
                <a:path w="73" h="79">
                  <a:moveTo>
                    <a:pt x="14" y="79"/>
                  </a:moveTo>
                  <a:lnTo>
                    <a:pt x="15" y="65"/>
                  </a:lnTo>
                  <a:lnTo>
                    <a:pt x="0" y="64"/>
                  </a:lnTo>
                  <a:lnTo>
                    <a:pt x="0" y="57"/>
                  </a:lnTo>
                  <a:lnTo>
                    <a:pt x="0" y="18"/>
                  </a:lnTo>
                  <a:lnTo>
                    <a:pt x="0" y="0"/>
                  </a:lnTo>
                  <a:lnTo>
                    <a:pt x="8" y="7"/>
                  </a:lnTo>
                  <a:lnTo>
                    <a:pt x="17" y="4"/>
                  </a:lnTo>
                  <a:lnTo>
                    <a:pt x="20" y="11"/>
                  </a:lnTo>
                  <a:lnTo>
                    <a:pt x="22" y="11"/>
                  </a:lnTo>
                  <a:lnTo>
                    <a:pt x="26" y="14"/>
                  </a:lnTo>
                  <a:lnTo>
                    <a:pt x="27" y="19"/>
                  </a:lnTo>
                  <a:lnTo>
                    <a:pt x="29" y="19"/>
                  </a:lnTo>
                  <a:lnTo>
                    <a:pt x="32" y="19"/>
                  </a:lnTo>
                  <a:lnTo>
                    <a:pt x="34" y="18"/>
                  </a:lnTo>
                  <a:lnTo>
                    <a:pt x="32" y="9"/>
                  </a:lnTo>
                  <a:lnTo>
                    <a:pt x="34" y="7"/>
                  </a:lnTo>
                  <a:lnTo>
                    <a:pt x="37" y="9"/>
                  </a:lnTo>
                  <a:lnTo>
                    <a:pt x="43" y="12"/>
                  </a:lnTo>
                  <a:lnTo>
                    <a:pt x="53" y="11"/>
                  </a:lnTo>
                  <a:lnTo>
                    <a:pt x="56" y="16"/>
                  </a:lnTo>
                  <a:lnTo>
                    <a:pt x="61" y="11"/>
                  </a:lnTo>
                  <a:lnTo>
                    <a:pt x="63" y="11"/>
                  </a:lnTo>
                  <a:lnTo>
                    <a:pt x="70" y="12"/>
                  </a:lnTo>
                  <a:lnTo>
                    <a:pt x="73" y="6"/>
                  </a:lnTo>
                  <a:lnTo>
                    <a:pt x="73" y="35"/>
                  </a:lnTo>
                  <a:lnTo>
                    <a:pt x="73" y="50"/>
                  </a:lnTo>
                  <a:lnTo>
                    <a:pt x="60" y="50"/>
                  </a:lnTo>
                  <a:lnTo>
                    <a:pt x="58" y="79"/>
                  </a:lnTo>
                  <a:lnTo>
                    <a:pt x="14" y="7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01" name="Freeform 2233"/>
            <p:cNvSpPr>
              <a:spLocks/>
            </p:cNvSpPr>
            <p:nvPr/>
          </p:nvSpPr>
          <p:spPr bwMode="auto">
            <a:xfrm>
              <a:off x="2457" y="2674"/>
              <a:ext cx="42" cy="24"/>
            </a:xfrm>
            <a:custGeom>
              <a:avLst/>
              <a:gdLst/>
              <a:ahLst/>
              <a:cxnLst>
                <a:cxn ang="0">
                  <a:pos x="0" y="30"/>
                </a:cxn>
                <a:cxn ang="0">
                  <a:pos x="0" y="0"/>
                </a:cxn>
                <a:cxn ang="0">
                  <a:pos x="104" y="0"/>
                </a:cxn>
                <a:cxn ang="0">
                  <a:pos x="104" y="39"/>
                </a:cxn>
                <a:cxn ang="0">
                  <a:pos x="75" y="39"/>
                </a:cxn>
                <a:cxn ang="0">
                  <a:pos x="75" y="41"/>
                </a:cxn>
                <a:cxn ang="0">
                  <a:pos x="66" y="41"/>
                </a:cxn>
                <a:cxn ang="0">
                  <a:pos x="66" y="44"/>
                </a:cxn>
                <a:cxn ang="0">
                  <a:pos x="70" y="47"/>
                </a:cxn>
                <a:cxn ang="0">
                  <a:pos x="71" y="58"/>
                </a:cxn>
                <a:cxn ang="0">
                  <a:pos x="73" y="61"/>
                </a:cxn>
                <a:cxn ang="0">
                  <a:pos x="44" y="61"/>
                </a:cxn>
                <a:cxn ang="0">
                  <a:pos x="15" y="59"/>
                </a:cxn>
                <a:cxn ang="0">
                  <a:pos x="15" y="30"/>
                </a:cxn>
                <a:cxn ang="0">
                  <a:pos x="0" y="30"/>
                </a:cxn>
              </a:cxnLst>
              <a:rect l="0" t="0" r="r" b="b"/>
              <a:pathLst>
                <a:path w="104" h="61">
                  <a:moveTo>
                    <a:pt x="0" y="30"/>
                  </a:moveTo>
                  <a:lnTo>
                    <a:pt x="0" y="0"/>
                  </a:lnTo>
                  <a:lnTo>
                    <a:pt x="104" y="0"/>
                  </a:lnTo>
                  <a:lnTo>
                    <a:pt x="104" y="39"/>
                  </a:lnTo>
                  <a:lnTo>
                    <a:pt x="75" y="39"/>
                  </a:lnTo>
                  <a:lnTo>
                    <a:pt x="75" y="41"/>
                  </a:lnTo>
                  <a:lnTo>
                    <a:pt x="66" y="41"/>
                  </a:lnTo>
                  <a:lnTo>
                    <a:pt x="66" y="44"/>
                  </a:lnTo>
                  <a:lnTo>
                    <a:pt x="70" y="47"/>
                  </a:lnTo>
                  <a:lnTo>
                    <a:pt x="71" y="58"/>
                  </a:lnTo>
                  <a:lnTo>
                    <a:pt x="73" y="61"/>
                  </a:lnTo>
                  <a:lnTo>
                    <a:pt x="44" y="61"/>
                  </a:lnTo>
                  <a:lnTo>
                    <a:pt x="15" y="59"/>
                  </a:lnTo>
                  <a:lnTo>
                    <a:pt x="15" y="30"/>
                  </a:lnTo>
                  <a:lnTo>
                    <a:pt x="0" y="3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02" name="Freeform 2234"/>
            <p:cNvSpPr>
              <a:spLocks/>
            </p:cNvSpPr>
            <p:nvPr/>
          </p:nvSpPr>
          <p:spPr bwMode="auto">
            <a:xfrm>
              <a:off x="2393" y="2672"/>
              <a:ext cx="41" cy="31"/>
            </a:xfrm>
            <a:custGeom>
              <a:avLst/>
              <a:gdLst/>
              <a:ahLst/>
              <a:cxnLst>
                <a:cxn ang="0">
                  <a:pos x="104" y="33"/>
                </a:cxn>
                <a:cxn ang="0">
                  <a:pos x="95" y="33"/>
                </a:cxn>
                <a:cxn ang="0">
                  <a:pos x="95" y="63"/>
                </a:cxn>
                <a:cxn ang="0">
                  <a:pos x="81" y="63"/>
                </a:cxn>
                <a:cxn ang="0">
                  <a:pos x="81" y="70"/>
                </a:cxn>
                <a:cxn ang="0">
                  <a:pos x="73" y="70"/>
                </a:cxn>
                <a:cxn ang="0">
                  <a:pos x="73" y="72"/>
                </a:cxn>
                <a:cxn ang="0">
                  <a:pos x="46" y="72"/>
                </a:cxn>
                <a:cxn ang="0">
                  <a:pos x="46" y="77"/>
                </a:cxn>
                <a:cxn ang="0">
                  <a:pos x="30" y="77"/>
                </a:cxn>
                <a:cxn ang="0">
                  <a:pos x="30" y="79"/>
                </a:cxn>
                <a:cxn ang="0">
                  <a:pos x="23" y="79"/>
                </a:cxn>
                <a:cxn ang="0">
                  <a:pos x="23" y="62"/>
                </a:cxn>
                <a:cxn ang="0">
                  <a:pos x="0" y="62"/>
                </a:cxn>
                <a:cxn ang="0">
                  <a:pos x="0" y="46"/>
                </a:cxn>
                <a:cxn ang="0">
                  <a:pos x="1" y="0"/>
                </a:cxn>
                <a:cxn ang="0">
                  <a:pos x="30" y="2"/>
                </a:cxn>
                <a:cxn ang="0">
                  <a:pos x="104" y="4"/>
                </a:cxn>
                <a:cxn ang="0">
                  <a:pos x="104" y="33"/>
                </a:cxn>
              </a:cxnLst>
              <a:rect l="0" t="0" r="r" b="b"/>
              <a:pathLst>
                <a:path w="104" h="79">
                  <a:moveTo>
                    <a:pt x="104" y="33"/>
                  </a:moveTo>
                  <a:lnTo>
                    <a:pt x="95" y="33"/>
                  </a:lnTo>
                  <a:lnTo>
                    <a:pt x="95" y="63"/>
                  </a:lnTo>
                  <a:lnTo>
                    <a:pt x="81" y="63"/>
                  </a:lnTo>
                  <a:lnTo>
                    <a:pt x="81" y="70"/>
                  </a:lnTo>
                  <a:lnTo>
                    <a:pt x="73" y="70"/>
                  </a:lnTo>
                  <a:lnTo>
                    <a:pt x="73" y="72"/>
                  </a:lnTo>
                  <a:lnTo>
                    <a:pt x="46" y="72"/>
                  </a:lnTo>
                  <a:lnTo>
                    <a:pt x="46" y="77"/>
                  </a:lnTo>
                  <a:lnTo>
                    <a:pt x="30" y="77"/>
                  </a:lnTo>
                  <a:lnTo>
                    <a:pt x="30" y="79"/>
                  </a:lnTo>
                  <a:lnTo>
                    <a:pt x="23" y="79"/>
                  </a:lnTo>
                  <a:lnTo>
                    <a:pt x="23" y="62"/>
                  </a:lnTo>
                  <a:lnTo>
                    <a:pt x="0" y="62"/>
                  </a:lnTo>
                  <a:lnTo>
                    <a:pt x="0" y="46"/>
                  </a:lnTo>
                  <a:lnTo>
                    <a:pt x="1" y="0"/>
                  </a:lnTo>
                  <a:lnTo>
                    <a:pt x="30" y="2"/>
                  </a:lnTo>
                  <a:lnTo>
                    <a:pt x="104" y="4"/>
                  </a:lnTo>
                  <a:lnTo>
                    <a:pt x="104" y="3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03" name="Freeform 2235"/>
            <p:cNvSpPr>
              <a:spLocks/>
            </p:cNvSpPr>
            <p:nvPr/>
          </p:nvSpPr>
          <p:spPr bwMode="auto">
            <a:xfrm>
              <a:off x="2336" y="2672"/>
              <a:ext cx="45" cy="35"/>
            </a:xfrm>
            <a:custGeom>
              <a:avLst/>
              <a:gdLst/>
              <a:ahLst/>
              <a:cxnLst>
                <a:cxn ang="0">
                  <a:pos x="0" y="57"/>
                </a:cxn>
                <a:cxn ang="0">
                  <a:pos x="23" y="58"/>
                </a:cxn>
                <a:cxn ang="0">
                  <a:pos x="26" y="21"/>
                </a:cxn>
                <a:cxn ang="0">
                  <a:pos x="57" y="21"/>
                </a:cxn>
                <a:cxn ang="0">
                  <a:pos x="59" y="21"/>
                </a:cxn>
                <a:cxn ang="0">
                  <a:pos x="55" y="21"/>
                </a:cxn>
                <a:cxn ang="0">
                  <a:pos x="57" y="14"/>
                </a:cxn>
                <a:cxn ang="0">
                  <a:pos x="62" y="14"/>
                </a:cxn>
                <a:cxn ang="0">
                  <a:pos x="62" y="7"/>
                </a:cxn>
                <a:cxn ang="0">
                  <a:pos x="84" y="7"/>
                </a:cxn>
                <a:cxn ang="0">
                  <a:pos x="86" y="5"/>
                </a:cxn>
                <a:cxn ang="0">
                  <a:pos x="89" y="4"/>
                </a:cxn>
                <a:cxn ang="0">
                  <a:pos x="93" y="0"/>
                </a:cxn>
                <a:cxn ang="0">
                  <a:pos x="94" y="0"/>
                </a:cxn>
                <a:cxn ang="0">
                  <a:pos x="98" y="0"/>
                </a:cxn>
                <a:cxn ang="0">
                  <a:pos x="98" y="10"/>
                </a:cxn>
                <a:cxn ang="0">
                  <a:pos x="94" y="12"/>
                </a:cxn>
                <a:cxn ang="0">
                  <a:pos x="96" y="16"/>
                </a:cxn>
                <a:cxn ang="0">
                  <a:pos x="94" y="19"/>
                </a:cxn>
                <a:cxn ang="0">
                  <a:pos x="96" y="24"/>
                </a:cxn>
                <a:cxn ang="0">
                  <a:pos x="103" y="27"/>
                </a:cxn>
                <a:cxn ang="0">
                  <a:pos x="110" y="27"/>
                </a:cxn>
                <a:cxn ang="0">
                  <a:pos x="111" y="29"/>
                </a:cxn>
                <a:cxn ang="0">
                  <a:pos x="110" y="31"/>
                </a:cxn>
                <a:cxn ang="0">
                  <a:pos x="103" y="33"/>
                </a:cxn>
                <a:cxn ang="0">
                  <a:pos x="103" y="38"/>
                </a:cxn>
                <a:cxn ang="0">
                  <a:pos x="105" y="38"/>
                </a:cxn>
                <a:cxn ang="0">
                  <a:pos x="106" y="41"/>
                </a:cxn>
                <a:cxn ang="0">
                  <a:pos x="106" y="46"/>
                </a:cxn>
                <a:cxn ang="0">
                  <a:pos x="101" y="46"/>
                </a:cxn>
                <a:cxn ang="0">
                  <a:pos x="100" y="48"/>
                </a:cxn>
                <a:cxn ang="0">
                  <a:pos x="96" y="46"/>
                </a:cxn>
                <a:cxn ang="0">
                  <a:pos x="93" y="50"/>
                </a:cxn>
                <a:cxn ang="0">
                  <a:pos x="93" y="53"/>
                </a:cxn>
                <a:cxn ang="0">
                  <a:pos x="89" y="53"/>
                </a:cxn>
                <a:cxn ang="0">
                  <a:pos x="89" y="60"/>
                </a:cxn>
                <a:cxn ang="0">
                  <a:pos x="86" y="62"/>
                </a:cxn>
                <a:cxn ang="0">
                  <a:pos x="86" y="68"/>
                </a:cxn>
                <a:cxn ang="0">
                  <a:pos x="84" y="74"/>
                </a:cxn>
                <a:cxn ang="0">
                  <a:pos x="82" y="74"/>
                </a:cxn>
                <a:cxn ang="0">
                  <a:pos x="84" y="79"/>
                </a:cxn>
                <a:cxn ang="0">
                  <a:pos x="88" y="80"/>
                </a:cxn>
                <a:cxn ang="0">
                  <a:pos x="89" y="86"/>
                </a:cxn>
                <a:cxn ang="0">
                  <a:pos x="86" y="89"/>
                </a:cxn>
                <a:cxn ang="0">
                  <a:pos x="79" y="84"/>
                </a:cxn>
                <a:cxn ang="0">
                  <a:pos x="77" y="79"/>
                </a:cxn>
                <a:cxn ang="0">
                  <a:pos x="70" y="75"/>
                </a:cxn>
                <a:cxn ang="0">
                  <a:pos x="65" y="68"/>
                </a:cxn>
                <a:cxn ang="0">
                  <a:pos x="60" y="72"/>
                </a:cxn>
                <a:cxn ang="0">
                  <a:pos x="60" y="77"/>
                </a:cxn>
                <a:cxn ang="0">
                  <a:pos x="59" y="82"/>
                </a:cxn>
                <a:cxn ang="0">
                  <a:pos x="53" y="82"/>
                </a:cxn>
                <a:cxn ang="0">
                  <a:pos x="48" y="79"/>
                </a:cxn>
                <a:cxn ang="0">
                  <a:pos x="45" y="75"/>
                </a:cxn>
                <a:cxn ang="0">
                  <a:pos x="38" y="74"/>
                </a:cxn>
                <a:cxn ang="0">
                  <a:pos x="35" y="75"/>
                </a:cxn>
                <a:cxn ang="0">
                  <a:pos x="33" y="79"/>
                </a:cxn>
                <a:cxn ang="0">
                  <a:pos x="31" y="82"/>
                </a:cxn>
                <a:cxn ang="0">
                  <a:pos x="19" y="79"/>
                </a:cxn>
                <a:cxn ang="0">
                  <a:pos x="7" y="67"/>
                </a:cxn>
                <a:cxn ang="0">
                  <a:pos x="0" y="57"/>
                </a:cxn>
              </a:cxnLst>
              <a:rect l="0" t="0" r="r" b="b"/>
              <a:pathLst>
                <a:path w="111" h="89">
                  <a:moveTo>
                    <a:pt x="0" y="57"/>
                  </a:moveTo>
                  <a:lnTo>
                    <a:pt x="23" y="58"/>
                  </a:lnTo>
                  <a:lnTo>
                    <a:pt x="26" y="21"/>
                  </a:lnTo>
                  <a:lnTo>
                    <a:pt x="57" y="21"/>
                  </a:lnTo>
                  <a:lnTo>
                    <a:pt x="59" y="21"/>
                  </a:lnTo>
                  <a:lnTo>
                    <a:pt x="55" y="21"/>
                  </a:lnTo>
                  <a:lnTo>
                    <a:pt x="57" y="14"/>
                  </a:lnTo>
                  <a:lnTo>
                    <a:pt x="62" y="14"/>
                  </a:lnTo>
                  <a:lnTo>
                    <a:pt x="62" y="7"/>
                  </a:lnTo>
                  <a:lnTo>
                    <a:pt x="84" y="7"/>
                  </a:lnTo>
                  <a:lnTo>
                    <a:pt x="86" y="5"/>
                  </a:lnTo>
                  <a:lnTo>
                    <a:pt x="89" y="4"/>
                  </a:lnTo>
                  <a:lnTo>
                    <a:pt x="93" y="0"/>
                  </a:lnTo>
                  <a:lnTo>
                    <a:pt x="94" y="0"/>
                  </a:lnTo>
                  <a:lnTo>
                    <a:pt x="98" y="0"/>
                  </a:lnTo>
                  <a:lnTo>
                    <a:pt x="98" y="10"/>
                  </a:lnTo>
                  <a:lnTo>
                    <a:pt x="94" y="12"/>
                  </a:lnTo>
                  <a:lnTo>
                    <a:pt x="96" y="16"/>
                  </a:lnTo>
                  <a:lnTo>
                    <a:pt x="94" y="19"/>
                  </a:lnTo>
                  <a:lnTo>
                    <a:pt x="96" y="24"/>
                  </a:lnTo>
                  <a:lnTo>
                    <a:pt x="103" y="27"/>
                  </a:lnTo>
                  <a:lnTo>
                    <a:pt x="110" y="27"/>
                  </a:lnTo>
                  <a:lnTo>
                    <a:pt x="111" y="29"/>
                  </a:lnTo>
                  <a:lnTo>
                    <a:pt x="110" y="31"/>
                  </a:lnTo>
                  <a:lnTo>
                    <a:pt x="103" y="33"/>
                  </a:lnTo>
                  <a:lnTo>
                    <a:pt x="103" y="38"/>
                  </a:lnTo>
                  <a:lnTo>
                    <a:pt x="105" y="38"/>
                  </a:lnTo>
                  <a:lnTo>
                    <a:pt x="106" y="41"/>
                  </a:lnTo>
                  <a:lnTo>
                    <a:pt x="106" y="46"/>
                  </a:lnTo>
                  <a:lnTo>
                    <a:pt x="101" y="46"/>
                  </a:lnTo>
                  <a:lnTo>
                    <a:pt x="100" y="48"/>
                  </a:lnTo>
                  <a:lnTo>
                    <a:pt x="96" y="46"/>
                  </a:lnTo>
                  <a:lnTo>
                    <a:pt x="93" y="50"/>
                  </a:lnTo>
                  <a:lnTo>
                    <a:pt x="93" y="53"/>
                  </a:lnTo>
                  <a:lnTo>
                    <a:pt x="89" y="53"/>
                  </a:lnTo>
                  <a:lnTo>
                    <a:pt x="89" y="60"/>
                  </a:lnTo>
                  <a:lnTo>
                    <a:pt x="86" y="62"/>
                  </a:lnTo>
                  <a:lnTo>
                    <a:pt x="86" y="68"/>
                  </a:lnTo>
                  <a:lnTo>
                    <a:pt x="84" y="74"/>
                  </a:lnTo>
                  <a:lnTo>
                    <a:pt x="82" y="74"/>
                  </a:lnTo>
                  <a:lnTo>
                    <a:pt x="84" y="79"/>
                  </a:lnTo>
                  <a:lnTo>
                    <a:pt x="88" y="80"/>
                  </a:lnTo>
                  <a:lnTo>
                    <a:pt x="89" y="86"/>
                  </a:lnTo>
                  <a:lnTo>
                    <a:pt x="86" y="89"/>
                  </a:lnTo>
                  <a:lnTo>
                    <a:pt x="79" y="84"/>
                  </a:lnTo>
                  <a:lnTo>
                    <a:pt x="77" y="79"/>
                  </a:lnTo>
                  <a:lnTo>
                    <a:pt x="70" y="75"/>
                  </a:lnTo>
                  <a:lnTo>
                    <a:pt x="65" y="68"/>
                  </a:lnTo>
                  <a:lnTo>
                    <a:pt x="60" y="72"/>
                  </a:lnTo>
                  <a:lnTo>
                    <a:pt x="60" y="77"/>
                  </a:lnTo>
                  <a:lnTo>
                    <a:pt x="59" y="82"/>
                  </a:lnTo>
                  <a:lnTo>
                    <a:pt x="53" y="82"/>
                  </a:lnTo>
                  <a:lnTo>
                    <a:pt x="48" y="79"/>
                  </a:lnTo>
                  <a:lnTo>
                    <a:pt x="45" y="75"/>
                  </a:lnTo>
                  <a:lnTo>
                    <a:pt x="38" y="74"/>
                  </a:lnTo>
                  <a:lnTo>
                    <a:pt x="35" y="75"/>
                  </a:lnTo>
                  <a:lnTo>
                    <a:pt x="33" y="79"/>
                  </a:lnTo>
                  <a:lnTo>
                    <a:pt x="31" y="82"/>
                  </a:lnTo>
                  <a:lnTo>
                    <a:pt x="19" y="79"/>
                  </a:lnTo>
                  <a:lnTo>
                    <a:pt x="7" y="67"/>
                  </a:lnTo>
                  <a:lnTo>
                    <a:pt x="0" y="5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04" name="Freeform 2236"/>
            <p:cNvSpPr>
              <a:spLocks/>
            </p:cNvSpPr>
            <p:nvPr/>
          </p:nvSpPr>
          <p:spPr bwMode="auto">
            <a:xfrm>
              <a:off x="2522" y="2680"/>
              <a:ext cx="24" cy="24"/>
            </a:xfrm>
            <a:custGeom>
              <a:avLst/>
              <a:gdLst/>
              <a:ahLst/>
              <a:cxnLst>
                <a:cxn ang="0">
                  <a:pos x="15" y="59"/>
                </a:cxn>
                <a:cxn ang="0">
                  <a:pos x="0" y="59"/>
                </a:cxn>
                <a:cxn ang="0">
                  <a:pos x="0" y="44"/>
                </a:cxn>
                <a:cxn ang="0">
                  <a:pos x="2" y="15"/>
                </a:cxn>
                <a:cxn ang="0">
                  <a:pos x="15" y="15"/>
                </a:cxn>
                <a:cxn ang="0">
                  <a:pos x="15" y="0"/>
                </a:cxn>
                <a:cxn ang="0">
                  <a:pos x="60" y="0"/>
                </a:cxn>
                <a:cxn ang="0">
                  <a:pos x="60" y="15"/>
                </a:cxn>
                <a:cxn ang="0">
                  <a:pos x="60" y="44"/>
                </a:cxn>
                <a:cxn ang="0">
                  <a:pos x="53" y="46"/>
                </a:cxn>
                <a:cxn ang="0">
                  <a:pos x="53" y="59"/>
                </a:cxn>
                <a:cxn ang="0">
                  <a:pos x="15" y="59"/>
                </a:cxn>
              </a:cxnLst>
              <a:rect l="0" t="0" r="r" b="b"/>
              <a:pathLst>
                <a:path w="60" h="59">
                  <a:moveTo>
                    <a:pt x="15" y="59"/>
                  </a:moveTo>
                  <a:lnTo>
                    <a:pt x="0" y="59"/>
                  </a:lnTo>
                  <a:lnTo>
                    <a:pt x="0" y="44"/>
                  </a:lnTo>
                  <a:lnTo>
                    <a:pt x="2" y="15"/>
                  </a:lnTo>
                  <a:lnTo>
                    <a:pt x="15" y="15"/>
                  </a:lnTo>
                  <a:lnTo>
                    <a:pt x="15" y="0"/>
                  </a:lnTo>
                  <a:lnTo>
                    <a:pt x="60" y="0"/>
                  </a:lnTo>
                  <a:lnTo>
                    <a:pt x="60" y="15"/>
                  </a:lnTo>
                  <a:lnTo>
                    <a:pt x="60" y="44"/>
                  </a:lnTo>
                  <a:lnTo>
                    <a:pt x="53" y="46"/>
                  </a:lnTo>
                  <a:lnTo>
                    <a:pt x="53" y="59"/>
                  </a:lnTo>
                  <a:lnTo>
                    <a:pt x="15" y="5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05" name="Freeform 2237"/>
            <p:cNvSpPr>
              <a:spLocks/>
            </p:cNvSpPr>
            <p:nvPr/>
          </p:nvSpPr>
          <p:spPr bwMode="auto">
            <a:xfrm>
              <a:off x="2563" y="2686"/>
              <a:ext cx="47" cy="37"/>
            </a:xfrm>
            <a:custGeom>
              <a:avLst/>
              <a:gdLst/>
              <a:ahLst/>
              <a:cxnLst>
                <a:cxn ang="0">
                  <a:pos x="16" y="17"/>
                </a:cxn>
                <a:cxn ang="0">
                  <a:pos x="38" y="17"/>
                </a:cxn>
                <a:cxn ang="0">
                  <a:pos x="38" y="2"/>
                </a:cxn>
                <a:cxn ang="0">
                  <a:pos x="101" y="0"/>
                </a:cxn>
                <a:cxn ang="0">
                  <a:pos x="118" y="2"/>
                </a:cxn>
                <a:cxn ang="0">
                  <a:pos x="118" y="31"/>
                </a:cxn>
                <a:cxn ang="0">
                  <a:pos x="105" y="31"/>
                </a:cxn>
                <a:cxn ang="0">
                  <a:pos x="105" y="77"/>
                </a:cxn>
                <a:cxn ang="0">
                  <a:pos x="91" y="77"/>
                </a:cxn>
                <a:cxn ang="0">
                  <a:pos x="91" y="93"/>
                </a:cxn>
                <a:cxn ang="0">
                  <a:pos x="88" y="93"/>
                </a:cxn>
                <a:cxn ang="0">
                  <a:pos x="0" y="93"/>
                </a:cxn>
                <a:cxn ang="0">
                  <a:pos x="0" y="33"/>
                </a:cxn>
                <a:cxn ang="0">
                  <a:pos x="16" y="33"/>
                </a:cxn>
                <a:cxn ang="0">
                  <a:pos x="16" y="17"/>
                </a:cxn>
              </a:cxnLst>
              <a:rect l="0" t="0" r="r" b="b"/>
              <a:pathLst>
                <a:path w="118" h="93">
                  <a:moveTo>
                    <a:pt x="16" y="17"/>
                  </a:moveTo>
                  <a:lnTo>
                    <a:pt x="38" y="17"/>
                  </a:lnTo>
                  <a:lnTo>
                    <a:pt x="38" y="2"/>
                  </a:lnTo>
                  <a:lnTo>
                    <a:pt x="101" y="0"/>
                  </a:lnTo>
                  <a:lnTo>
                    <a:pt x="118" y="2"/>
                  </a:lnTo>
                  <a:lnTo>
                    <a:pt x="118" y="31"/>
                  </a:lnTo>
                  <a:lnTo>
                    <a:pt x="105" y="31"/>
                  </a:lnTo>
                  <a:lnTo>
                    <a:pt x="105" y="77"/>
                  </a:lnTo>
                  <a:lnTo>
                    <a:pt x="91" y="77"/>
                  </a:lnTo>
                  <a:lnTo>
                    <a:pt x="91" y="93"/>
                  </a:lnTo>
                  <a:lnTo>
                    <a:pt x="88" y="93"/>
                  </a:lnTo>
                  <a:lnTo>
                    <a:pt x="0" y="93"/>
                  </a:lnTo>
                  <a:lnTo>
                    <a:pt x="0" y="33"/>
                  </a:lnTo>
                  <a:lnTo>
                    <a:pt x="16" y="33"/>
                  </a:lnTo>
                  <a:lnTo>
                    <a:pt x="16" y="1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06" name="Freeform 2238"/>
            <p:cNvSpPr>
              <a:spLocks/>
            </p:cNvSpPr>
            <p:nvPr/>
          </p:nvSpPr>
          <p:spPr bwMode="auto">
            <a:xfrm>
              <a:off x="2528" y="2686"/>
              <a:ext cx="41" cy="37"/>
            </a:xfrm>
            <a:custGeom>
              <a:avLst/>
              <a:gdLst/>
              <a:ahLst/>
              <a:cxnLst>
                <a:cxn ang="0">
                  <a:pos x="0" y="89"/>
                </a:cxn>
                <a:cxn ang="0">
                  <a:pos x="1" y="44"/>
                </a:cxn>
                <a:cxn ang="0">
                  <a:pos x="39" y="44"/>
                </a:cxn>
                <a:cxn ang="0">
                  <a:pos x="39" y="31"/>
                </a:cxn>
                <a:cxn ang="0">
                  <a:pos x="46" y="29"/>
                </a:cxn>
                <a:cxn ang="0">
                  <a:pos x="46" y="0"/>
                </a:cxn>
                <a:cxn ang="0">
                  <a:pos x="73" y="0"/>
                </a:cxn>
                <a:cxn ang="0">
                  <a:pos x="75" y="15"/>
                </a:cxn>
                <a:cxn ang="0">
                  <a:pos x="104" y="15"/>
                </a:cxn>
                <a:cxn ang="0">
                  <a:pos x="104" y="31"/>
                </a:cxn>
                <a:cxn ang="0">
                  <a:pos x="88" y="31"/>
                </a:cxn>
                <a:cxn ang="0">
                  <a:pos x="88" y="91"/>
                </a:cxn>
                <a:cxn ang="0">
                  <a:pos x="58" y="91"/>
                </a:cxn>
                <a:cxn ang="0">
                  <a:pos x="0" y="89"/>
                </a:cxn>
              </a:cxnLst>
              <a:rect l="0" t="0" r="r" b="b"/>
              <a:pathLst>
                <a:path w="104" h="91">
                  <a:moveTo>
                    <a:pt x="0" y="89"/>
                  </a:moveTo>
                  <a:lnTo>
                    <a:pt x="1" y="44"/>
                  </a:lnTo>
                  <a:lnTo>
                    <a:pt x="39" y="44"/>
                  </a:lnTo>
                  <a:lnTo>
                    <a:pt x="39" y="31"/>
                  </a:lnTo>
                  <a:lnTo>
                    <a:pt x="46" y="29"/>
                  </a:lnTo>
                  <a:lnTo>
                    <a:pt x="46" y="0"/>
                  </a:lnTo>
                  <a:lnTo>
                    <a:pt x="73" y="0"/>
                  </a:lnTo>
                  <a:lnTo>
                    <a:pt x="75" y="15"/>
                  </a:lnTo>
                  <a:lnTo>
                    <a:pt x="104" y="15"/>
                  </a:lnTo>
                  <a:lnTo>
                    <a:pt x="104" y="31"/>
                  </a:lnTo>
                  <a:lnTo>
                    <a:pt x="88" y="31"/>
                  </a:lnTo>
                  <a:lnTo>
                    <a:pt x="88" y="91"/>
                  </a:lnTo>
                  <a:lnTo>
                    <a:pt x="58" y="91"/>
                  </a:lnTo>
                  <a:lnTo>
                    <a:pt x="0" y="8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07" name="Freeform 2239"/>
            <p:cNvSpPr>
              <a:spLocks/>
            </p:cNvSpPr>
            <p:nvPr/>
          </p:nvSpPr>
          <p:spPr bwMode="auto">
            <a:xfrm>
              <a:off x="2431" y="2685"/>
              <a:ext cx="32" cy="28"/>
            </a:xfrm>
            <a:custGeom>
              <a:avLst/>
              <a:gdLst/>
              <a:ahLst/>
              <a:cxnLst>
                <a:cxn ang="0">
                  <a:pos x="0" y="30"/>
                </a:cxn>
                <a:cxn ang="0">
                  <a:pos x="0" y="0"/>
                </a:cxn>
                <a:cxn ang="0">
                  <a:pos x="9" y="0"/>
                </a:cxn>
                <a:cxn ang="0">
                  <a:pos x="67" y="1"/>
                </a:cxn>
                <a:cxn ang="0">
                  <a:pos x="82" y="1"/>
                </a:cxn>
                <a:cxn ang="0">
                  <a:pos x="82" y="30"/>
                </a:cxn>
                <a:cxn ang="0">
                  <a:pos x="82" y="70"/>
                </a:cxn>
                <a:cxn ang="0">
                  <a:pos x="0" y="68"/>
                </a:cxn>
                <a:cxn ang="0">
                  <a:pos x="0" y="30"/>
                </a:cxn>
              </a:cxnLst>
              <a:rect l="0" t="0" r="r" b="b"/>
              <a:pathLst>
                <a:path w="82" h="70">
                  <a:moveTo>
                    <a:pt x="0" y="30"/>
                  </a:moveTo>
                  <a:lnTo>
                    <a:pt x="0" y="0"/>
                  </a:lnTo>
                  <a:lnTo>
                    <a:pt x="9" y="0"/>
                  </a:lnTo>
                  <a:lnTo>
                    <a:pt x="67" y="1"/>
                  </a:lnTo>
                  <a:lnTo>
                    <a:pt x="82" y="1"/>
                  </a:lnTo>
                  <a:lnTo>
                    <a:pt x="82" y="30"/>
                  </a:lnTo>
                  <a:lnTo>
                    <a:pt x="82" y="70"/>
                  </a:lnTo>
                  <a:lnTo>
                    <a:pt x="0" y="68"/>
                  </a:lnTo>
                  <a:lnTo>
                    <a:pt x="0" y="3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08" name="Freeform 2240"/>
            <p:cNvSpPr>
              <a:spLocks/>
            </p:cNvSpPr>
            <p:nvPr/>
          </p:nvSpPr>
          <p:spPr bwMode="auto">
            <a:xfrm>
              <a:off x="2475" y="2689"/>
              <a:ext cx="30" cy="21"/>
            </a:xfrm>
            <a:custGeom>
              <a:avLst/>
              <a:gdLst/>
              <a:ahLst/>
              <a:cxnLst>
                <a:cxn ang="0">
                  <a:pos x="74" y="22"/>
                </a:cxn>
                <a:cxn ang="0">
                  <a:pos x="67" y="22"/>
                </a:cxn>
                <a:cxn ang="0">
                  <a:pos x="67" y="53"/>
                </a:cxn>
                <a:cxn ang="0">
                  <a:pos x="60" y="53"/>
                </a:cxn>
                <a:cxn ang="0">
                  <a:pos x="45" y="53"/>
                </a:cxn>
                <a:cxn ang="0">
                  <a:pos x="43" y="51"/>
                </a:cxn>
                <a:cxn ang="0">
                  <a:pos x="45" y="49"/>
                </a:cxn>
                <a:cxn ang="0">
                  <a:pos x="43" y="44"/>
                </a:cxn>
                <a:cxn ang="0">
                  <a:pos x="0" y="43"/>
                </a:cxn>
                <a:cxn ang="0">
                  <a:pos x="0" y="22"/>
                </a:cxn>
                <a:cxn ang="0">
                  <a:pos x="29" y="22"/>
                </a:cxn>
                <a:cxn ang="0">
                  <a:pos x="27" y="19"/>
                </a:cxn>
                <a:cxn ang="0">
                  <a:pos x="26" y="8"/>
                </a:cxn>
                <a:cxn ang="0">
                  <a:pos x="22" y="5"/>
                </a:cxn>
                <a:cxn ang="0">
                  <a:pos x="22" y="2"/>
                </a:cxn>
                <a:cxn ang="0">
                  <a:pos x="31" y="2"/>
                </a:cxn>
                <a:cxn ang="0">
                  <a:pos x="31" y="0"/>
                </a:cxn>
                <a:cxn ang="0">
                  <a:pos x="60" y="0"/>
                </a:cxn>
                <a:cxn ang="0">
                  <a:pos x="60" y="7"/>
                </a:cxn>
                <a:cxn ang="0">
                  <a:pos x="75" y="8"/>
                </a:cxn>
                <a:cxn ang="0">
                  <a:pos x="74" y="22"/>
                </a:cxn>
              </a:cxnLst>
              <a:rect l="0" t="0" r="r" b="b"/>
              <a:pathLst>
                <a:path w="75" h="53">
                  <a:moveTo>
                    <a:pt x="74" y="22"/>
                  </a:moveTo>
                  <a:lnTo>
                    <a:pt x="67" y="22"/>
                  </a:lnTo>
                  <a:lnTo>
                    <a:pt x="67" y="53"/>
                  </a:lnTo>
                  <a:lnTo>
                    <a:pt x="60" y="53"/>
                  </a:lnTo>
                  <a:lnTo>
                    <a:pt x="45" y="53"/>
                  </a:lnTo>
                  <a:lnTo>
                    <a:pt x="43" y="51"/>
                  </a:lnTo>
                  <a:lnTo>
                    <a:pt x="45" y="49"/>
                  </a:lnTo>
                  <a:lnTo>
                    <a:pt x="43" y="44"/>
                  </a:lnTo>
                  <a:lnTo>
                    <a:pt x="0" y="43"/>
                  </a:lnTo>
                  <a:lnTo>
                    <a:pt x="0" y="22"/>
                  </a:lnTo>
                  <a:lnTo>
                    <a:pt x="29" y="22"/>
                  </a:lnTo>
                  <a:lnTo>
                    <a:pt x="27" y="19"/>
                  </a:lnTo>
                  <a:lnTo>
                    <a:pt x="26" y="8"/>
                  </a:lnTo>
                  <a:lnTo>
                    <a:pt x="22" y="5"/>
                  </a:lnTo>
                  <a:lnTo>
                    <a:pt x="22" y="2"/>
                  </a:lnTo>
                  <a:lnTo>
                    <a:pt x="31" y="2"/>
                  </a:lnTo>
                  <a:lnTo>
                    <a:pt x="31" y="0"/>
                  </a:lnTo>
                  <a:lnTo>
                    <a:pt x="60" y="0"/>
                  </a:lnTo>
                  <a:lnTo>
                    <a:pt x="60" y="7"/>
                  </a:lnTo>
                  <a:lnTo>
                    <a:pt x="75" y="8"/>
                  </a:lnTo>
                  <a:lnTo>
                    <a:pt x="74" y="2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09" name="Freeform 2241"/>
            <p:cNvSpPr>
              <a:spLocks/>
            </p:cNvSpPr>
            <p:nvPr/>
          </p:nvSpPr>
          <p:spPr bwMode="auto">
            <a:xfrm>
              <a:off x="2369" y="2687"/>
              <a:ext cx="36" cy="36"/>
            </a:xfrm>
            <a:custGeom>
              <a:avLst/>
              <a:gdLst/>
              <a:ahLst/>
              <a:cxnLst>
                <a:cxn ang="0">
                  <a:pos x="4" y="51"/>
                </a:cxn>
                <a:cxn ang="0">
                  <a:pos x="7" y="48"/>
                </a:cxn>
                <a:cxn ang="0">
                  <a:pos x="6" y="42"/>
                </a:cxn>
                <a:cxn ang="0">
                  <a:pos x="2" y="41"/>
                </a:cxn>
                <a:cxn ang="0">
                  <a:pos x="0" y="36"/>
                </a:cxn>
                <a:cxn ang="0">
                  <a:pos x="2" y="36"/>
                </a:cxn>
                <a:cxn ang="0">
                  <a:pos x="4" y="30"/>
                </a:cxn>
                <a:cxn ang="0">
                  <a:pos x="4" y="24"/>
                </a:cxn>
                <a:cxn ang="0">
                  <a:pos x="7" y="22"/>
                </a:cxn>
                <a:cxn ang="0">
                  <a:pos x="7" y="15"/>
                </a:cxn>
                <a:cxn ang="0">
                  <a:pos x="11" y="15"/>
                </a:cxn>
                <a:cxn ang="0">
                  <a:pos x="11" y="12"/>
                </a:cxn>
                <a:cxn ang="0">
                  <a:pos x="14" y="8"/>
                </a:cxn>
                <a:cxn ang="0">
                  <a:pos x="18" y="10"/>
                </a:cxn>
                <a:cxn ang="0">
                  <a:pos x="19" y="8"/>
                </a:cxn>
                <a:cxn ang="0">
                  <a:pos x="24" y="8"/>
                </a:cxn>
                <a:cxn ang="0">
                  <a:pos x="24" y="3"/>
                </a:cxn>
                <a:cxn ang="0">
                  <a:pos x="23" y="0"/>
                </a:cxn>
                <a:cxn ang="0">
                  <a:pos x="35" y="0"/>
                </a:cxn>
                <a:cxn ang="0">
                  <a:pos x="35" y="7"/>
                </a:cxn>
                <a:cxn ang="0">
                  <a:pos x="59" y="8"/>
                </a:cxn>
                <a:cxn ang="0">
                  <a:pos x="59" y="24"/>
                </a:cxn>
                <a:cxn ang="0">
                  <a:pos x="82" y="24"/>
                </a:cxn>
                <a:cxn ang="0">
                  <a:pos x="82" y="41"/>
                </a:cxn>
                <a:cxn ang="0">
                  <a:pos x="81" y="54"/>
                </a:cxn>
                <a:cxn ang="0">
                  <a:pos x="89" y="54"/>
                </a:cxn>
                <a:cxn ang="0">
                  <a:pos x="88" y="85"/>
                </a:cxn>
                <a:cxn ang="0">
                  <a:pos x="84" y="83"/>
                </a:cxn>
                <a:cxn ang="0">
                  <a:pos x="79" y="85"/>
                </a:cxn>
                <a:cxn ang="0">
                  <a:pos x="77" y="85"/>
                </a:cxn>
                <a:cxn ang="0">
                  <a:pos x="74" y="89"/>
                </a:cxn>
                <a:cxn ang="0">
                  <a:pos x="64" y="89"/>
                </a:cxn>
                <a:cxn ang="0">
                  <a:pos x="59" y="85"/>
                </a:cxn>
                <a:cxn ang="0">
                  <a:pos x="48" y="82"/>
                </a:cxn>
                <a:cxn ang="0">
                  <a:pos x="40" y="77"/>
                </a:cxn>
                <a:cxn ang="0">
                  <a:pos x="33" y="73"/>
                </a:cxn>
                <a:cxn ang="0">
                  <a:pos x="28" y="75"/>
                </a:cxn>
                <a:cxn ang="0">
                  <a:pos x="21" y="73"/>
                </a:cxn>
                <a:cxn ang="0">
                  <a:pos x="14" y="75"/>
                </a:cxn>
                <a:cxn ang="0">
                  <a:pos x="7" y="71"/>
                </a:cxn>
                <a:cxn ang="0">
                  <a:pos x="6" y="70"/>
                </a:cxn>
                <a:cxn ang="0">
                  <a:pos x="4" y="65"/>
                </a:cxn>
                <a:cxn ang="0">
                  <a:pos x="6" y="56"/>
                </a:cxn>
                <a:cxn ang="0">
                  <a:pos x="4" y="51"/>
                </a:cxn>
              </a:cxnLst>
              <a:rect l="0" t="0" r="r" b="b"/>
              <a:pathLst>
                <a:path w="89" h="89">
                  <a:moveTo>
                    <a:pt x="4" y="51"/>
                  </a:moveTo>
                  <a:lnTo>
                    <a:pt x="7" y="48"/>
                  </a:lnTo>
                  <a:lnTo>
                    <a:pt x="6" y="42"/>
                  </a:lnTo>
                  <a:lnTo>
                    <a:pt x="2" y="41"/>
                  </a:lnTo>
                  <a:lnTo>
                    <a:pt x="0" y="36"/>
                  </a:lnTo>
                  <a:lnTo>
                    <a:pt x="2" y="36"/>
                  </a:lnTo>
                  <a:lnTo>
                    <a:pt x="4" y="30"/>
                  </a:lnTo>
                  <a:lnTo>
                    <a:pt x="4" y="24"/>
                  </a:lnTo>
                  <a:lnTo>
                    <a:pt x="7" y="22"/>
                  </a:lnTo>
                  <a:lnTo>
                    <a:pt x="7" y="15"/>
                  </a:lnTo>
                  <a:lnTo>
                    <a:pt x="11" y="15"/>
                  </a:lnTo>
                  <a:lnTo>
                    <a:pt x="11" y="12"/>
                  </a:lnTo>
                  <a:lnTo>
                    <a:pt x="14" y="8"/>
                  </a:lnTo>
                  <a:lnTo>
                    <a:pt x="18" y="10"/>
                  </a:lnTo>
                  <a:lnTo>
                    <a:pt x="19" y="8"/>
                  </a:lnTo>
                  <a:lnTo>
                    <a:pt x="24" y="8"/>
                  </a:lnTo>
                  <a:lnTo>
                    <a:pt x="24" y="3"/>
                  </a:lnTo>
                  <a:lnTo>
                    <a:pt x="23" y="0"/>
                  </a:lnTo>
                  <a:lnTo>
                    <a:pt x="35" y="0"/>
                  </a:lnTo>
                  <a:lnTo>
                    <a:pt x="35" y="7"/>
                  </a:lnTo>
                  <a:lnTo>
                    <a:pt x="59" y="8"/>
                  </a:lnTo>
                  <a:lnTo>
                    <a:pt x="59" y="24"/>
                  </a:lnTo>
                  <a:lnTo>
                    <a:pt x="82" y="24"/>
                  </a:lnTo>
                  <a:lnTo>
                    <a:pt x="82" y="41"/>
                  </a:lnTo>
                  <a:lnTo>
                    <a:pt x="81" y="54"/>
                  </a:lnTo>
                  <a:lnTo>
                    <a:pt x="89" y="54"/>
                  </a:lnTo>
                  <a:lnTo>
                    <a:pt x="88" y="85"/>
                  </a:lnTo>
                  <a:lnTo>
                    <a:pt x="84" y="83"/>
                  </a:lnTo>
                  <a:lnTo>
                    <a:pt x="79" y="85"/>
                  </a:lnTo>
                  <a:lnTo>
                    <a:pt x="77" y="85"/>
                  </a:lnTo>
                  <a:lnTo>
                    <a:pt x="74" y="89"/>
                  </a:lnTo>
                  <a:lnTo>
                    <a:pt x="64" y="89"/>
                  </a:lnTo>
                  <a:lnTo>
                    <a:pt x="59" y="85"/>
                  </a:lnTo>
                  <a:lnTo>
                    <a:pt x="48" y="82"/>
                  </a:lnTo>
                  <a:lnTo>
                    <a:pt x="40" y="77"/>
                  </a:lnTo>
                  <a:lnTo>
                    <a:pt x="33" y="73"/>
                  </a:lnTo>
                  <a:lnTo>
                    <a:pt x="28" y="75"/>
                  </a:lnTo>
                  <a:lnTo>
                    <a:pt x="21" y="73"/>
                  </a:lnTo>
                  <a:lnTo>
                    <a:pt x="14" y="75"/>
                  </a:lnTo>
                  <a:lnTo>
                    <a:pt x="7" y="71"/>
                  </a:lnTo>
                  <a:lnTo>
                    <a:pt x="6" y="70"/>
                  </a:lnTo>
                  <a:lnTo>
                    <a:pt x="4" y="65"/>
                  </a:lnTo>
                  <a:lnTo>
                    <a:pt x="6" y="56"/>
                  </a:lnTo>
                  <a:lnTo>
                    <a:pt x="4" y="5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10" name="Freeform 2242"/>
            <p:cNvSpPr>
              <a:spLocks/>
            </p:cNvSpPr>
            <p:nvPr/>
          </p:nvSpPr>
          <p:spPr bwMode="auto">
            <a:xfrm>
              <a:off x="2498" y="2698"/>
              <a:ext cx="30" cy="27"/>
            </a:xfrm>
            <a:custGeom>
              <a:avLst/>
              <a:gdLst/>
              <a:ahLst/>
              <a:cxnLst>
                <a:cxn ang="0">
                  <a:pos x="75" y="15"/>
                </a:cxn>
                <a:cxn ang="0">
                  <a:pos x="74" y="60"/>
                </a:cxn>
                <a:cxn ang="0">
                  <a:pos x="69" y="62"/>
                </a:cxn>
                <a:cxn ang="0">
                  <a:pos x="69" y="68"/>
                </a:cxn>
                <a:cxn ang="0">
                  <a:pos x="51" y="68"/>
                </a:cxn>
                <a:cxn ang="0">
                  <a:pos x="50" y="65"/>
                </a:cxn>
                <a:cxn ang="0">
                  <a:pos x="41" y="58"/>
                </a:cxn>
                <a:cxn ang="0">
                  <a:pos x="0" y="58"/>
                </a:cxn>
                <a:cxn ang="0">
                  <a:pos x="2" y="31"/>
                </a:cxn>
                <a:cxn ang="0">
                  <a:pos x="9" y="31"/>
                </a:cxn>
                <a:cxn ang="0">
                  <a:pos x="9" y="0"/>
                </a:cxn>
                <a:cxn ang="0">
                  <a:pos x="16" y="0"/>
                </a:cxn>
                <a:cxn ang="0">
                  <a:pos x="60" y="0"/>
                </a:cxn>
                <a:cxn ang="0">
                  <a:pos x="60" y="15"/>
                </a:cxn>
                <a:cxn ang="0">
                  <a:pos x="75" y="15"/>
                </a:cxn>
              </a:cxnLst>
              <a:rect l="0" t="0" r="r" b="b"/>
              <a:pathLst>
                <a:path w="75" h="68">
                  <a:moveTo>
                    <a:pt x="75" y="15"/>
                  </a:moveTo>
                  <a:lnTo>
                    <a:pt x="74" y="60"/>
                  </a:lnTo>
                  <a:lnTo>
                    <a:pt x="69" y="62"/>
                  </a:lnTo>
                  <a:lnTo>
                    <a:pt x="69" y="68"/>
                  </a:lnTo>
                  <a:lnTo>
                    <a:pt x="51" y="68"/>
                  </a:lnTo>
                  <a:lnTo>
                    <a:pt x="50" y="65"/>
                  </a:lnTo>
                  <a:lnTo>
                    <a:pt x="41" y="58"/>
                  </a:lnTo>
                  <a:lnTo>
                    <a:pt x="0" y="58"/>
                  </a:lnTo>
                  <a:lnTo>
                    <a:pt x="2" y="31"/>
                  </a:lnTo>
                  <a:lnTo>
                    <a:pt x="9" y="31"/>
                  </a:lnTo>
                  <a:lnTo>
                    <a:pt x="9" y="0"/>
                  </a:lnTo>
                  <a:lnTo>
                    <a:pt x="16" y="0"/>
                  </a:lnTo>
                  <a:lnTo>
                    <a:pt x="60" y="0"/>
                  </a:lnTo>
                  <a:lnTo>
                    <a:pt x="60" y="15"/>
                  </a:lnTo>
                  <a:lnTo>
                    <a:pt x="75" y="1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11" name="Freeform 2243"/>
            <p:cNvSpPr>
              <a:spLocks/>
            </p:cNvSpPr>
            <p:nvPr/>
          </p:nvSpPr>
          <p:spPr bwMode="auto">
            <a:xfrm>
              <a:off x="2463" y="2697"/>
              <a:ext cx="36" cy="32"/>
            </a:xfrm>
            <a:custGeom>
              <a:avLst/>
              <a:gdLst/>
              <a:ahLst/>
              <a:cxnLst>
                <a:cxn ang="0">
                  <a:pos x="0" y="40"/>
                </a:cxn>
                <a:cxn ang="0">
                  <a:pos x="0" y="0"/>
                </a:cxn>
                <a:cxn ang="0">
                  <a:pos x="29" y="2"/>
                </a:cxn>
                <a:cxn ang="0">
                  <a:pos x="29" y="23"/>
                </a:cxn>
                <a:cxn ang="0">
                  <a:pos x="72" y="24"/>
                </a:cxn>
                <a:cxn ang="0">
                  <a:pos x="74" y="29"/>
                </a:cxn>
                <a:cxn ang="0">
                  <a:pos x="72" y="31"/>
                </a:cxn>
                <a:cxn ang="0">
                  <a:pos x="74" y="33"/>
                </a:cxn>
                <a:cxn ang="0">
                  <a:pos x="89" y="33"/>
                </a:cxn>
                <a:cxn ang="0">
                  <a:pos x="87" y="60"/>
                </a:cxn>
                <a:cxn ang="0">
                  <a:pos x="84" y="60"/>
                </a:cxn>
                <a:cxn ang="0">
                  <a:pos x="82" y="79"/>
                </a:cxn>
                <a:cxn ang="0">
                  <a:pos x="0" y="77"/>
                </a:cxn>
                <a:cxn ang="0">
                  <a:pos x="0" y="40"/>
                </a:cxn>
              </a:cxnLst>
              <a:rect l="0" t="0" r="r" b="b"/>
              <a:pathLst>
                <a:path w="89" h="79">
                  <a:moveTo>
                    <a:pt x="0" y="40"/>
                  </a:moveTo>
                  <a:lnTo>
                    <a:pt x="0" y="0"/>
                  </a:lnTo>
                  <a:lnTo>
                    <a:pt x="29" y="2"/>
                  </a:lnTo>
                  <a:lnTo>
                    <a:pt x="29" y="23"/>
                  </a:lnTo>
                  <a:lnTo>
                    <a:pt x="72" y="24"/>
                  </a:lnTo>
                  <a:lnTo>
                    <a:pt x="74" y="29"/>
                  </a:lnTo>
                  <a:lnTo>
                    <a:pt x="72" y="31"/>
                  </a:lnTo>
                  <a:lnTo>
                    <a:pt x="74" y="33"/>
                  </a:lnTo>
                  <a:lnTo>
                    <a:pt x="89" y="33"/>
                  </a:lnTo>
                  <a:lnTo>
                    <a:pt x="87" y="60"/>
                  </a:lnTo>
                  <a:lnTo>
                    <a:pt x="84" y="60"/>
                  </a:lnTo>
                  <a:lnTo>
                    <a:pt x="82" y="79"/>
                  </a:lnTo>
                  <a:lnTo>
                    <a:pt x="0" y="77"/>
                  </a:lnTo>
                  <a:lnTo>
                    <a:pt x="0" y="4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12" name="Freeform 2244"/>
            <p:cNvSpPr>
              <a:spLocks/>
            </p:cNvSpPr>
            <p:nvPr/>
          </p:nvSpPr>
          <p:spPr bwMode="auto">
            <a:xfrm>
              <a:off x="2598" y="2698"/>
              <a:ext cx="40" cy="61"/>
            </a:xfrm>
            <a:custGeom>
              <a:avLst/>
              <a:gdLst/>
              <a:ahLst/>
              <a:cxnLst>
                <a:cxn ang="0">
                  <a:pos x="0" y="62"/>
                </a:cxn>
                <a:cxn ang="0">
                  <a:pos x="3" y="46"/>
                </a:cxn>
                <a:cxn ang="0">
                  <a:pos x="17" y="0"/>
                </a:cxn>
                <a:cxn ang="0">
                  <a:pos x="99" y="0"/>
                </a:cxn>
                <a:cxn ang="0">
                  <a:pos x="99" y="97"/>
                </a:cxn>
                <a:cxn ang="0">
                  <a:pos x="93" y="152"/>
                </a:cxn>
                <a:cxn ang="0">
                  <a:pos x="90" y="152"/>
                </a:cxn>
                <a:cxn ang="0">
                  <a:pos x="87" y="150"/>
                </a:cxn>
                <a:cxn ang="0">
                  <a:pos x="85" y="149"/>
                </a:cxn>
                <a:cxn ang="0">
                  <a:pos x="88" y="145"/>
                </a:cxn>
                <a:cxn ang="0">
                  <a:pos x="81" y="147"/>
                </a:cxn>
                <a:cxn ang="0">
                  <a:pos x="85" y="145"/>
                </a:cxn>
                <a:cxn ang="0">
                  <a:pos x="83" y="145"/>
                </a:cxn>
                <a:cxn ang="0">
                  <a:pos x="80" y="145"/>
                </a:cxn>
                <a:cxn ang="0">
                  <a:pos x="75" y="145"/>
                </a:cxn>
                <a:cxn ang="0">
                  <a:pos x="70" y="145"/>
                </a:cxn>
                <a:cxn ang="0">
                  <a:pos x="73" y="143"/>
                </a:cxn>
                <a:cxn ang="0">
                  <a:pos x="70" y="140"/>
                </a:cxn>
                <a:cxn ang="0">
                  <a:pos x="59" y="140"/>
                </a:cxn>
                <a:cxn ang="0">
                  <a:pos x="59" y="137"/>
                </a:cxn>
                <a:cxn ang="0">
                  <a:pos x="59" y="133"/>
                </a:cxn>
                <a:cxn ang="0">
                  <a:pos x="54" y="133"/>
                </a:cxn>
                <a:cxn ang="0">
                  <a:pos x="54" y="130"/>
                </a:cxn>
                <a:cxn ang="0">
                  <a:pos x="49" y="132"/>
                </a:cxn>
                <a:cxn ang="0">
                  <a:pos x="41" y="126"/>
                </a:cxn>
                <a:cxn ang="0">
                  <a:pos x="35" y="123"/>
                </a:cxn>
                <a:cxn ang="0">
                  <a:pos x="32" y="120"/>
                </a:cxn>
                <a:cxn ang="0">
                  <a:pos x="29" y="114"/>
                </a:cxn>
                <a:cxn ang="0">
                  <a:pos x="25" y="113"/>
                </a:cxn>
                <a:cxn ang="0">
                  <a:pos x="18" y="111"/>
                </a:cxn>
                <a:cxn ang="0">
                  <a:pos x="13" y="106"/>
                </a:cxn>
                <a:cxn ang="0">
                  <a:pos x="11" y="108"/>
                </a:cxn>
                <a:cxn ang="0">
                  <a:pos x="11" y="102"/>
                </a:cxn>
                <a:cxn ang="0">
                  <a:pos x="6" y="104"/>
                </a:cxn>
                <a:cxn ang="0">
                  <a:pos x="5" y="99"/>
                </a:cxn>
              </a:cxnLst>
              <a:rect l="0" t="0" r="r" b="b"/>
              <a:pathLst>
                <a:path w="99" h="152">
                  <a:moveTo>
                    <a:pt x="1" y="99"/>
                  </a:moveTo>
                  <a:lnTo>
                    <a:pt x="0" y="62"/>
                  </a:lnTo>
                  <a:lnTo>
                    <a:pt x="3" y="62"/>
                  </a:lnTo>
                  <a:lnTo>
                    <a:pt x="3" y="46"/>
                  </a:lnTo>
                  <a:lnTo>
                    <a:pt x="17" y="46"/>
                  </a:lnTo>
                  <a:lnTo>
                    <a:pt x="17" y="0"/>
                  </a:lnTo>
                  <a:lnTo>
                    <a:pt x="30" y="0"/>
                  </a:lnTo>
                  <a:lnTo>
                    <a:pt x="99" y="0"/>
                  </a:lnTo>
                  <a:lnTo>
                    <a:pt x="99" y="53"/>
                  </a:lnTo>
                  <a:lnTo>
                    <a:pt x="99" y="97"/>
                  </a:lnTo>
                  <a:lnTo>
                    <a:pt x="97" y="150"/>
                  </a:lnTo>
                  <a:lnTo>
                    <a:pt x="93" y="152"/>
                  </a:lnTo>
                  <a:lnTo>
                    <a:pt x="93" y="150"/>
                  </a:lnTo>
                  <a:lnTo>
                    <a:pt x="90" y="152"/>
                  </a:lnTo>
                  <a:lnTo>
                    <a:pt x="92" y="149"/>
                  </a:lnTo>
                  <a:lnTo>
                    <a:pt x="87" y="150"/>
                  </a:lnTo>
                  <a:lnTo>
                    <a:pt x="85" y="150"/>
                  </a:lnTo>
                  <a:lnTo>
                    <a:pt x="85" y="149"/>
                  </a:lnTo>
                  <a:lnTo>
                    <a:pt x="88" y="149"/>
                  </a:lnTo>
                  <a:lnTo>
                    <a:pt x="88" y="145"/>
                  </a:lnTo>
                  <a:lnTo>
                    <a:pt x="83" y="147"/>
                  </a:lnTo>
                  <a:lnTo>
                    <a:pt x="81" y="147"/>
                  </a:lnTo>
                  <a:lnTo>
                    <a:pt x="81" y="145"/>
                  </a:lnTo>
                  <a:lnTo>
                    <a:pt x="85" y="145"/>
                  </a:lnTo>
                  <a:lnTo>
                    <a:pt x="85" y="143"/>
                  </a:lnTo>
                  <a:lnTo>
                    <a:pt x="83" y="145"/>
                  </a:lnTo>
                  <a:lnTo>
                    <a:pt x="81" y="143"/>
                  </a:lnTo>
                  <a:lnTo>
                    <a:pt x="80" y="145"/>
                  </a:lnTo>
                  <a:lnTo>
                    <a:pt x="75" y="142"/>
                  </a:lnTo>
                  <a:lnTo>
                    <a:pt x="75" y="145"/>
                  </a:lnTo>
                  <a:lnTo>
                    <a:pt x="71" y="145"/>
                  </a:lnTo>
                  <a:lnTo>
                    <a:pt x="70" y="145"/>
                  </a:lnTo>
                  <a:lnTo>
                    <a:pt x="70" y="145"/>
                  </a:lnTo>
                  <a:lnTo>
                    <a:pt x="73" y="143"/>
                  </a:lnTo>
                  <a:lnTo>
                    <a:pt x="71" y="140"/>
                  </a:lnTo>
                  <a:lnTo>
                    <a:pt x="70" y="140"/>
                  </a:lnTo>
                  <a:lnTo>
                    <a:pt x="66" y="142"/>
                  </a:lnTo>
                  <a:lnTo>
                    <a:pt x="59" y="140"/>
                  </a:lnTo>
                  <a:lnTo>
                    <a:pt x="58" y="138"/>
                  </a:lnTo>
                  <a:lnTo>
                    <a:pt x="59" y="137"/>
                  </a:lnTo>
                  <a:lnTo>
                    <a:pt x="58" y="137"/>
                  </a:lnTo>
                  <a:lnTo>
                    <a:pt x="59" y="133"/>
                  </a:lnTo>
                  <a:lnTo>
                    <a:pt x="54" y="133"/>
                  </a:lnTo>
                  <a:lnTo>
                    <a:pt x="54" y="133"/>
                  </a:lnTo>
                  <a:lnTo>
                    <a:pt x="56" y="130"/>
                  </a:lnTo>
                  <a:lnTo>
                    <a:pt x="54" y="130"/>
                  </a:lnTo>
                  <a:lnTo>
                    <a:pt x="51" y="133"/>
                  </a:lnTo>
                  <a:lnTo>
                    <a:pt x="49" y="132"/>
                  </a:lnTo>
                  <a:lnTo>
                    <a:pt x="44" y="132"/>
                  </a:lnTo>
                  <a:lnTo>
                    <a:pt x="41" y="126"/>
                  </a:lnTo>
                  <a:lnTo>
                    <a:pt x="35" y="125"/>
                  </a:lnTo>
                  <a:lnTo>
                    <a:pt x="35" y="123"/>
                  </a:lnTo>
                  <a:lnTo>
                    <a:pt x="34" y="120"/>
                  </a:lnTo>
                  <a:lnTo>
                    <a:pt x="32" y="120"/>
                  </a:lnTo>
                  <a:lnTo>
                    <a:pt x="32" y="116"/>
                  </a:lnTo>
                  <a:lnTo>
                    <a:pt x="29" y="114"/>
                  </a:lnTo>
                  <a:lnTo>
                    <a:pt x="27" y="111"/>
                  </a:lnTo>
                  <a:lnTo>
                    <a:pt x="25" y="113"/>
                  </a:lnTo>
                  <a:lnTo>
                    <a:pt x="22" y="111"/>
                  </a:lnTo>
                  <a:lnTo>
                    <a:pt x="18" y="111"/>
                  </a:lnTo>
                  <a:lnTo>
                    <a:pt x="17" y="108"/>
                  </a:lnTo>
                  <a:lnTo>
                    <a:pt x="13" y="106"/>
                  </a:lnTo>
                  <a:lnTo>
                    <a:pt x="13" y="102"/>
                  </a:lnTo>
                  <a:lnTo>
                    <a:pt x="11" y="108"/>
                  </a:lnTo>
                  <a:lnTo>
                    <a:pt x="10" y="106"/>
                  </a:lnTo>
                  <a:lnTo>
                    <a:pt x="11" y="102"/>
                  </a:lnTo>
                  <a:lnTo>
                    <a:pt x="10" y="102"/>
                  </a:lnTo>
                  <a:lnTo>
                    <a:pt x="6" y="104"/>
                  </a:lnTo>
                  <a:lnTo>
                    <a:pt x="5" y="102"/>
                  </a:lnTo>
                  <a:lnTo>
                    <a:pt x="5" y="99"/>
                  </a:lnTo>
                  <a:lnTo>
                    <a:pt x="1" y="9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13" name="Freeform 2245"/>
            <p:cNvSpPr>
              <a:spLocks/>
            </p:cNvSpPr>
            <p:nvPr/>
          </p:nvSpPr>
          <p:spPr bwMode="auto">
            <a:xfrm>
              <a:off x="2401" y="2697"/>
              <a:ext cx="30" cy="31"/>
            </a:xfrm>
            <a:custGeom>
              <a:avLst/>
              <a:gdLst/>
              <a:ahLst/>
              <a:cxnLst>
                <a:cxn ang="0">
                  <a:pos x="73" y="38"/>
                </a:cxn>
                <a:cxn ang="0">
                  <a:pos x="73" y="64"/>
                </a:cxn>
                <a:cxn ang="0">
                  <a:pos x="68" y="69"/>
                </a:cxn>
                <a:cxn ang="0">
                  <a:pos x="53" y="67"/>
                </a:cxn>
                <a:cxn ang="0">
                  <a:pos x="48" y="64"/>
                </a:cxn>
                <a:cxn ang="0">
                  <a:pos x="42" y="64"/>
                </a:cxn>
                <a:cxn ang="0">
                  <a:pos x="37" y="67"/>
                </a:cxn>
                <a:cxn ang="0">
                  <a:pos x="37" y="72"/>
                </a:cxn>
                <a:cxn ang="0">
                  <a:pos x="34" y="72"/>
                </a:cxn>
                <a:cxn ang="0">
                  <a:pos x="32" y="75"/>
                </a:cxn>
                <a:cxn ang="0">
                  <a:pos x="29" y="77"/>
                </a:cxn>
                <a:cxn ang="0">
                  <a:pos x="22" y="75"/>
                </a:cxn>
                <a:cxn ang="0">
                  <a:pos x="13" y="69"/>
                </a:cxn>
                <a:cxn ang="0">
                  <a:pos x="10" y="62"/>
                </a:cxn>
                <a:cxn ang="0">
                  <a:pos x="7" y="60"/>
                </a:cxn>
                <a:cxn ang="0">
                  <a:pos x="8" y="29"/>
                </a:cxn>
                <a:cxn ang="0">
                  <a:pos x="0" y="29"/>
                </a:cxn>
                <a:cxn ang="0">
                  <a:pos x="1" y="16"/>
                </a:cxn>
                <a:cxn ang="0">
                  <a:pos x="8" y="16"/>
                </a:cxn>
                <a:cxn ang="0">
                  <a:pos x="8" y="14"/>
                </a:cxn>
                <a:cxn ang="0">
                  <a:pos x="24" y="14"/>
                </a:cxn>
                <a:cxn ang="0">
                  <a:pos x="24" y="9"/>
                </a:cxn>
                <a:cxn ang="0">
                  <a:pos x="51" y="9"/>
                </a:cxn>
                <a:cxn ang="0">
                  <a:pos x="51" y="7"/>
                </a:cxn>
                <a:cxn ang="0">
                  <a:pos x="59" y="7"/>
                </a:cxn>
                <a:cxn ang="0">
                  <a:pos x="59" y="0"/>
                </a:cxn>
                <a:cxn ang="0">
                  <a:pos x="73" y="0"/>
                </a:cxn>
                <a:cxn ang="0">
                  <a:pos x="73" y="38"/>
                </a:cxn>
              </a:cxnLst>
              <a:rect l="0" t="0" r="r" b="b"/>
              <a:pathLst>
                <a:path w="73" h="77">
                  <a:moveTo>
                    <a:pt x="73" y="38"/>
                  </a:moveTo>
                  <a:lnTo>
                    <a:pt x="73" y="64"/>
                  </a:lnTo>
                  <a:lnTo>
                    <a:pt x="68" y="69"/>
                  </a:lnTo>
                  <a:lnTo>
                    <a:pt x="53" y="67"/>
                  </a:lnTo>
                  <a:lnTo>
                    <a:pt x="48" y="64"/>
                  </a:lnTo>
                  <a:lnTo>
                    <a:pt x="42" y="64"/>
                  </a:lnTo>
                  <a:lnTo>
                    <a:pt x="37" y="67"/>
                  </a:lnTo>
                  <a:lnTo>
                    <a:pt x="37" y="72"/>
                  </a:lnTo>
                  <a:lnTo>
                    <a:pt x="34" y="72"/>
                  </a:lnTo>
                  <a:lnTo>
                    <a:pt x="32" y="75"/>
                  </a:lnTo>
                  <a:lnTo>
                    <a:pt x="29" y="77"/>
                  </a:lnTo>
                  <a:lnTo>
                    <a:pt x="22" y="75"/>
                  </a:lnTo>
                  <a:lnTo>
                    <a:pt x="13" y="69"/>
                  </a:lnTo>
                  <a:lnTo>
                    <a:pt x="10" y="62"/>
                  </a:lnTo>
                  <a:lnTo>
                    <a:pt x="7" y="60"/>
                  </a:lnTo>
                  <a:lnTo>
                    <a:pt x="8" y="29"/>
                  </a:lnTo>
                  <a:lnTo>
                    <a:pt x="0" y="29"/>
                  </a:lnTo>
                  <a:lnTo>
                    <a:pt x="1" y="16"/>
                  </a:lnTo>
                  <a:lnTo>
                    <a:pt x="8" y="16"/>
                  </a:lnTo>
                  <a:lnTo>
                    <a:pt x="8" y="14"/>
                  </a:lnTo>
                  <a:lnTo>
                    <a:pt x="24" y="14"/>
                  </a:lnTo>
                  <a:lnTo>
                    <a:pt x="24" y="9"/>
                  </a:lnTo>
                  <a:lnTo>
                    <a:pt x="51" y="9"/>
                  </a:lnTo>
                  <a:lnTo>
                    <a:pt x="51" y="7"/>
                  </a:lnTo>
                  <a:lnTo>
                    <a:pt x="59" y="7"/>
                  </a:lnTo>
                  <a:lnTo>
                    <a:pt x="59" y="0"/>
                  </a:lnTo>
                  <a:lnTo>
                    <a:pt x="73" y="0"/>
                  </a:lnTo>
                  <a:lnTo>
                    <a:pt x="73" y="3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14" name="Freeform 2246"/>
            <p:cNvSpPr>
              <a:spLocks/>
            </p:cNvSpPr>
            <p:nvPr/>
          </p:nvSpPr>
          <p:spPr bwMode="auto">
            <a:xfrm>
              <a:off x="2431" y="2712"/>
              <a:ext cx="34" cy="30"/>
            </a:xfrm>
            <a:custGeom>
              <a:avLst/>
              <a:gdLst/>
              <a:ahLst/>
              <a:cxnLst>
                <a:cxn ang="0">
                  <a:pos x="82" y="39"/>
                </a:cxn>
                <a:cxn ang="0">
                  <a:pos x="80" y="51"/>
                </a:cxn>
                <a:cxn ang="0">
                  <a:pos x="86" y="56"/>
                </a:cxn>
                <a:cxn ang="0">
                  <a:pos x="80" y="56"/>
                </a:cxn>
                <a:cxn ang="0">
                  <a:pos x="80" y="68"/>
                </a:cxn>
                <a:cxn ang="0">
                  <a:pos x="79" y="68"/>
                </a:cxn>
                <a:cxn ang="0">
                  <a:pos x="75" y="65"/>
                </a:cxn>
                <a:cxn ang="0">
                  <a:pos x="75" y="56"/>
                </a:cxn>
                <a:cxn ang="0">
                  <a:pos x="65" y="53"/>
                </a:cxn>
                <a:cxn ang="0">
                  <a:pos x="60" y="56"/>
                </a:cxn>
                <a:cxn ang="0">
                  <a:pos x="56" y="61"/>
                </a:cxn>
                <a:cxn ang="0">
                  <a:pos x="53" y="63"/>
                </a:cxn>
                <a:cxn ang="0">
                  <a:pos x="48" y="70"/>
                </a:cxn>
                <a:cxn ang="0">
                  <a:pos x="39" y="75"/>
                </a:cxn>
                <a:cxn ang="0">
                  <a:pos x="36" y="75"/>
                </a:cxn>
                <a:cxn ang="0">
                  <a:pos x="31" y="72"/>
                </a:cxn>
                <a:cxn ang="0">
                  <a:pos x="24" y="70"/>
                </a:cxn>
                <a:cxn ang="0">
                  <a:pos x="21" y="66"/>
                </a:cxn>
                <a:cxn ang="0">
                  <a:pos x="21" y="65"/>
                </a:cxn>
                <a:cxn ang="0">
                  <a:pos x="26" y="61"/>
                </a:cxn>
                <a:cxn ang="0">
                  <a:pos x="24" y="60"/>
                </a:cxn>
                <a:cxn ang="0">
                  <a:pos x="26" y="58"/>
                </a:cxn>
                <a:cxn ang="0">
                  <a:pos x="26" y="56"/>
                </a:cxn>
                <a:cxn ang="0">
                  <a:pos x="21" y="49"/>
                </a:cxn>
                <a:cxn ang="0">
                  <a:pos x="16" y="53"/>
                </a:cxn>
                <a:cxn ang="0">
                  <a:pos x="10" y="51"/>
                </a:cxn>
                <a:cxn ang="0">
                  <a:pos x="7" y="49"/>
                </a:cxn>
                <a:cxn ang="0">
                  <a:pos x="4" y="37"/>
                </a:cxn>
                <a:cxn ang="0">
                  <a:pos x="5" y="27"/>
                </a:cxn>
                <a:cxn ang="0">
                  <a:pos x="4" y="24"/>
                </a:cxn>
                <a:cxn ang="0">
                  <a:pos x="0" y="26"/>
                </a:cxn>
                <a:cxn ang="0">
                  <a:pos x="0" y="0"/>
                </a:cxn>
                <a:cxn ang="0">
                  <a:pos x="82" y="2"/>
                </a:cxn>
                <a:cxn ang="0">
                  <a:pos x="82" y="39"/>
                </a:cxn>
              </a:cxnLst>
              <a:rect l="0" t="0" r="r" b="b"/>
              <a:pathLst>
                <a:path w="86" h="75">
                  <a:moveTo>
                    <a:pt x="82" y="39"/>
                  </a:moveTo>
                  <a:lnTo>
                    <a:pt x="80" y="51"/>
                  </a:lnTo>
                  <a:lnTo>
                    <a:pt x="86" y="56"/>
                  </a:lnTo>
                  <a:lnTo>
                    <a:pt x="80" y="56"/>
                  </a:lnTo>
                  <a:lnTo>
                    <a:pt x="80" y="68"/>
                  </a:lnTo>
                  <a:lnTo>
                    <a:pt x="79" y="68"/>
                  </a:lnTo>
                  <a:lnTo>
                    <a:pt x="75" y="65"/>
                  </a:lnTo>
                  <a:lnTo>
                    <a:pt x="75" y="56"/>
                  </a:lnTo>
                  <a:lnTo>
                    <a:pt x="65" y="53"/>
                  </a:lnTo>
                  <a:lnTo>
                    <a:pt x="60" y="56"/>
                  </a:lnTo>
                  <a:lnTo>
                    <a:pt x="56" y="61"/>
                  </a:lnTo>
                  <a:lnTo>
                    <a:pt x="53" y="63"/>
                  </a:lnTo>
                  <a:lnTo>
                    <a:pt x="48" y="70"/>
                  </a:lnTo>
                  <a:lnTo>
                    <a:pt x="39" y="75"/>
                  </a:lnTo>
                  <a:lnTo>
                    <a:pt x="36" y="75"/>
                  </a:lnTo>
                  <a:lnTo>
                    <a:pt x="31" y="72"/>
                  </a:lnTo>
                  <a:lnTo>
                    <a:pt x="24" y="70"/>
                  </a:lnTo>
                  <a:lnTo>
                    <a:pt x="21" y="66"/>
                  </a:lnTo>
                  <a:lnTo>
                    <a:pt x="21" y="65"/>
                  </a:lnTo>
                  <a:lnTo>
                    <a:pt x="26" y="61"/>
                  </a:lnTo>
                  <a:lnTo>
                    <a:pt x="24" y="60"/>
                  </a:lnTo>
                  <a:lnTo>
                    <a:pt x="26" y="58"/>
                  </a:lnTo>
                  <a:lnTo>
                    <a:pt x="26" y="56"/>
                  </a:lnTo>
                  <a:lnTo>
                    <a:pt x="21" y="49"/>
                  </a:lnTo>
                  <a:lnTo>
                    <a:pt x="16" y="53"/>
                  </a:lnTo>
                  <a:lnTo>
                    <a:pt x="10" y="51"/>
                  </a:lnTo>
                  <a:lnTo>
                    <a:pt x="7" y="49"/>
                  </a:lnTo>
                  <a:lnTo>
                    <a:pt x="4" y="37"/>
                  </a:lnTo>
                  <a:lnTo>
                    <a:pt x="5" y="27"/>
                  </a:lnTo>
                  <a:lnTo>
                    <a:pt x="4" y="24"/>
                  </a:lnTo>
                  <a:lnTo>
                    <a:pt x="0" y="26"/>
                  </a:lnTo>
                  <a:lnTo>
                    <a:pt x="0" y="0"/>
                  </a:lnTo>
                  <a:lnTo>
                    <a:pt x="82" y="2"/>
                  </a:lnTo>
                  <a:lnTo>
                    <a:pt x="82" y="3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15" name="Freeform 2247"/>
            <p:cNvSpPr>
              <a:spLocks/>
            </p:cNvSpPr>
            <p:nvPr/>
          </p:nvSpPr>
          <p:spPr bwMode="auto">
            <a:xfrm>
              <a:off x="2496" y="2721"/>
              <a:ext cx="24" cy="24"/>
            </a:xfrm>
            <a:custGeom>
              <a:avLst/>
              <a:gdLst/>
              <a:ahLst/>
              <a:cxnLst>
                <a:cxn ang="0">
                  <a:pos x="56" y="10"/>
                </a:cxn>
                <a:cxn ang="0">
                  <a:pos x="60" y="14"/>
                </a:cxn>
                <a:cxn ang="0">
                  <a:pos x="60" y="21"/>
                </a:cxn>
                <a:cxn ang="0">
                  <a:pos x="55" y="22"/>
                </a:cxn>
                <a:cxn ang="0">
                  <a:pos x="55" y="27"/>
                </a:cxn>
                <a:cxn ang="0">
                  <a:pos x="51" y="27"/>
                </a:cxn>
                <a:cxn ang="0">
                  <a:pos x="50" y="29"/>
                </a:cxn>
                <a:cxn ang="0">
                  <a:pos x="51" y="33"/>
                </a:cxn>
                <a:cxn ang="0">
                  <a:pos x="55" y="36"/>
                </a:cxn>
                <a:cxn ang="0">
                  <a:pos x="55" y="50"/>
                </a:cxn>
                <a:cxn ang="0">
                  <a:pos x="43" y="46"/>
                </a:cxn>
                <a:cxn ang="0">
                  <a:pos x="41" y="48"/>
                </a:cxn>
                <a:cxn ang="0">
                  <a:pos x="39" y="56"/>
                </a:cxn>
                <a:cxn ang="0">
                  <a:pos x="36" y="60"/>
                </a:cxn>
                <a:cxn ang="0">
                  <a:pos x="31" y="60"/>
                </a:cxn>
                <a:cxn ang="0">
                  <a:pos x="24" y="53"/>
                </a:cxn>
                <a:cxn ang="0">
                  <a:pos x="22" y="53"/>
                </a:cxn>
                <a:cxn ang="0">
                  <a:pos x="17" y="55"/>
                </a:cxn>
                <a:cxn ang="0">
                  <a:pos x="15" y="55"/>
                </a:cxn>
                <a:cxn ang="0">
                  <a:pos x="12" y="51"/>
                </a:cxn>
                <a:cxn ang="0">
                  <a:pos x="12" y="44"/>
                </a:cxn>
                <a:cxn ang="0">
                  <a:pos x="10" y="39"/>
                </a:cxn>
                <a:cxn ang="0">
                  <a:pos x="5" y="38"/>
                </a:cxn>
                <a:cxn ang="0">
                  <a:pos x="5" y="27"/>
                </a:cxn>
                <a:cxn ang="0">
                  <a:pos x="0" y="27"/>
                </a:cxn>
                <a:cxn ang="0">
                  <a:pos x="0" y="19"/>
                </a:cxn>
                <a:cxn ang="0">
                  <a:pos x="2" y="0"/>
                </a:cxn>
                <a:cxn ang="0">
                  <a:pos x="5" y="0"/>
                </a:cxn>
                <a:cxn ang="0">
                  <a:pos x="46" y="0"/>
                </a:cxn>
                <a:cxn ang="0">
                  <a:pos x="55" y="7"/>
                </a:cxn>
                <a:cxn ang="0">
                  <a:pos x="56" y="10"/>
                </a:cxn>
              </a:cxnLst>
              <a:rect l="0" t="0" r="r" b="b"/>
              <a:pathLst>
                <a:path w="60" h="60">
                  <a:moveTo>
                    <a:pt x="56" y="10"/>
                  </a:moveTo>
                  <a:lnTo>
                    <a:pt x="60" y="14"/>
                  </a:lnTo>
                  <a:lnTo>
                    <a:pt x="60" y="21"/>
                  </a:lnTo>
                  <a:lnTo>
                    <a:pt x="55" y="22"/>
                  </a:lnTo>
                  <a:lnTo>
                    <a:pt x="55" y="27"/>
                  </a:lnTo>
                  <a:lnTo>
                    <a:pt x="51" y="27"/>
                  </a:lnTo>
                  <a:lnTo>
                    <a:pt x="50" y="29"/>
                  </a:lnTo>
                  <a:lnTo>
                    <a:pt x="51" y="33"/>
                  </a:lnTo>
                  <a:lnTo>
                    <a:pt x="55" y="36"/>
                  </a:lnTo>
                  <a:lnTo>
                    <a:pt x="55" y="50"/>
                  </a:lnTo>
                  <a:lnTo>
                    <a:pt x="43" y="46"/>
                  </a:lnTo>
                  <a:lnTo>
                    <a:pt x="41" y="48"/>
                  </a:lnTo>
                  <a:lnTo>
                    <a:pt x="39" y="56"/>
                  </a:lnTo>
                  <a:lnTo>
                    <a:pt x="36" y="60"/>
                  </a:lnTo>
                  <a:lnTo>
                    <a:pt x="31" y="60"/>
                  </a:lnTo>
                  <a:lnTo>
                    <a:pt x="24" y="53"/>
                  </a:lnTo>
                  <a:lnTo>
                    <a:pt x="22" y="53"/>
                  </a:lnTo>
                  <a:lnTo>
                    <a:pt x="17" y="55"/>
                  </a:lnTo>
                  <a:lnTo>
                    <a:pt x="15" y="55"/>
                  </a:lnTo>
                  <a:lnTo>
                    <a:pt x="12" y="51"/>
                  </a:lnTo>
                  <a:lnTo>
                    <a:pt x="12" y="44"/>
                  </a:lnTo>
                  <a:lnTo>
                    <a:pt x="10" y="39"/>
                  </a:lnTo>
                  <a:lnTo>
                    <a:pt x="5" y="38"/>
                  </a:lnTo>
                  <a:lnTo>
                    <a:pt x="5" y="27"/>
                  </a:lnTo>
                  <a:lnTo>
                    <a:pt x="0" y="27"/>
                  </a:lnTo>
                  <a:lnTo>
                    <a:pt x="0" y="19"/>
                  </a:lnTo>
                  <a:lnTo>
                    <a:pt x="2" y="0"/>
                  </a:lnTo>
                  <a:lnTo>
                    <a:pt x="5" y="0"/>
                  </a:lnTo>
                  <a:lnTo>
                    <a:pt x="46" y="0"/>
                  </a:lnTo>
                  <a:lnTo>
                    <a:pt x="55" y="7"/>
                  </a:lnTo>
                  <a:lnTo>
                    <a:pt x="56" y="1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16" name="Freeform 2248"/>
            <p:cNvSpPr>
              <a:spLocks/>
            </p:cNvSpPr>
            <p:nvPr/>
          </p:nvSpPr>
          <p:spPr bwMode="auto">
            <a:xfrm>
              <a:off x="2516" y="2722"/>
              <a:ext cx="48" cy="32"/>
            </a:xfrm>
            <a:custGeom>
              <a:avLst/>
              <a:gdLst/>
              <a:ahLst/>
              <a:cxnLst>
                <a:cxn ang="0">
                  <a:pos x="109" y="56"/>
                </a:cxn>
                <a:cxn ang="0">
                  <a:pos x="95" y="48"/>
                </a:cxn>
                <a:cxn ang="0">
                  <a:pos x="95" y="48"/>
                </a:cxn>
                <a:cxn ang="0">
                  <a:pos x="92" y="53"/>
                </a:cxn>
                <a:cxn ang="0">
                  <a:pos x="90" y="54"/>
                </a:cxn>
                <a:cxn ang="0">
                  <a:pos x="87" y="51"/>
                </a:cxn>
                <a:cxn ang="0">
                  <a:pos x="87" y="51"/>
                </a:cxn>
                <a:cxn ang="0">
                  <a:pos x="87" y="54"/>
                </a:cxn>
                <a:cxn ang="0">
                  <a:pos x="85" y="56"/>
                </a:cxn>
                <a:cxn ang="0">
                  <a:pos x="83" y="54"/>
                </a:cxn>
                <a:cxn ang="0">
                  <a:pos x="80" y="56"/>
                </a:cxn>
                <a:cxn ang="0">
                  <a:pos x="73" y="56"/>
                </a:cxn>
                <a:cxn ang="0">
                  <a:pos x="71" y="58"/>
                </a:cxn>
                <a:cxn ang="0">
                  <a:pos x="66" y="58"/>
                </a:cxn>
                <a:cxn ang="0">
                  <a:pos x="63" y="58"/>
                </a:cxn>
                <a:cxn ang="0">
                  <a:pos x="61" y="61"/>
                </a:cxn>
                <a:cxn ang="0">
                  <a:pos x="61" y="63"/>
                </a:cxn>
                <a:cxn ang="0">
                  <a:pos x="64" y="60"/>
                </a:cxn>
                <a:cxn ang="0">
                  <a:pos x="66" y="60"/>
                </a:cxn>
                <a:cxn ang="0">
                  <a:pos x="64" y="65"/>
                </a:cxn>
                <a:cxn ang="0">
                  <a:pos x="63" y="68"/>
                </a:cxn>
                <a:cxn ang="0">
                  <a:pos x="59" y="72"/>
                </a:cxn>
                <a:cxn ang="0">
                  <a:pos x="56" y="72"/>
                </a:cxn>
                <a:cxn ang="0">
                  <a:pos x="47" y="68"/>
                </a:cxn>
                <a:cxn ang="0">
                  <a:pos x="46" y="70"/>
                </a:cxn>
                <a:cxn ang="0">
                  <a:pos x="44" y="78"/>
                </a:cxn>
                <a:cxn ang="0">
                  <a:pos x="42" y="80"/>
                </a:cxn>
                <a:cxn ang="0">
                  <a:pos x="37" y="80"/>
                </a:cxn>
                <a:cxn ang="0">
                  <a:pos x="34" y="73"/>
                </a:cxn>
                <a:cxn ang="0">
                  <a:pos x="27" y="65"/>
                </a:cxn>
                <a:cxn ang="0">
                  <a:pos x="18" y="66"/>
                </a:cxn>
                <a:cxn ang="0">
                  <a:pos x="15" y="65"/>
                </a:cxn>
                <a:cxn ang="0">
                  <a:pos x="15" y="61"/>
                </a:cxn>
                <a:cxn ang="0">
                  <a:pos x="6" y="60"/>
                </a:cxn>
                <a:cxn ang="0">
                  <a:pos x="1" y="56"/>
                </a:cxn>
                <a:cxn ang="0">
                  <a:pos x="0" y="53"/>
                </a:cxn>
                <a:cxn ang="0">
                  <a:pos x="5" y="48"/>
                </a:cxn>
                <a:cxn ang="0">
                  <a:pos x="5" y="34"/>
                </a:cxn>
                <a:cxn ang="0">
                  <a:pos x="1" y="31"/>
                </a:cxn>
                <a:cxn ang="0">
                  <a:pos x="0" y="27"/>
                </a:cxn>
                <a:cxn ang="0">
                  <a:pos x="1" y="25"/>
                </a:cxn>
                <a:cxn ang="0">
                  <a:pos x="5" y="25"/>
                </a:cxn>
                <a:cxn ang="0">
                  <a:pos x="5" y="20"/>
                </a:cxn>
                <a:cxn ang="0">
                  <a:pos x="10" y="19"/>
                </a:cxn>
                <a:cxn ang="0">
                  <a:pos x="10" y="12"/>
                </a:cxn>
                <a:cxn ang="0">
                  <a:pos x="6" y="8"/>
                </a:cxn>
                <a:cxn ang="0">
                  <a:pos x="24" y="8"/>
                </a:cxn>
                <a:cxn ang="0">
                  <a:pos x="24" y="2"/>
                </a:cxn>
                <a:cxn ang="0">
                  <a:pos x="29" y="0"/>
                </a:cxn>
                <a:cxn ang="0">
                  <a:pos x="87" y="2"/>
                </a:cxn>
                <a:cxn ang="0">
                  <a:pos x="90" y="2"/>
                </a:cxn>
                <a:cxn ang="0">
                  <a:pos x="95" y="8"/>
                </a:cxn>
                <a:cxn ang="0">
                  <a:pos x="95" y="37"/>
                </a:cxn>
                <a:cxn ang="0">
                  <a:pos x="95" y="41"/>
                </a:cxn>
                <a:cxn ang="0">
                  <a:pos x="97" y="41"/>
                </a:cxn>
                <a:cxn ang="0">
                  <a:pos x="102" y="42"/>
                </a:cxn>
                <a:cxn ang="0">
                  <a:pos x="107" y="48"/>
                </a:cxn>
                <a:cxn ang="0">
                  <a:pos x="112" y="49"/>
                </a:cxn>
                <a:cxn ang="0">
                  <a:pos x="119" y="49"/>
                </a:cxn>
                <a:cxn ang="0">
                  <a:pos x="119" y="54"/>
                </a:cxn>
                <a:cxn ang="0">
                  <a:pos x="116" y="53"/>
                </a:cxn>
                <a:cxn ang="0">
                  <a:pos x="111" y="56"/>
                </a:cxn>
                <a:cxn ang="0">
                  <a:pos x="109" y="56"/>
                </a:cxn>
              </a:cxnLst>
              <a:rect l="0" t="0" r="r" b="b"/>
              <a:pathLst>
                <a:path w="119" h="80">
                  <a:moveTo>
                    <a:pt x="109" y="56"/>
                  </a:moveTo>
                  <a:lnTo>
                    <a:pt x="95" y="48"/>
                  </a:lnTo>
                  <a:lnTo>
                    <a:pt x="95" y="48"/>
                  </a:lnTo>
                  <a:lnTo>
                    <a:pt x="92" y="53"/>
                  </a:lnTo>
                  <a:lnTo>
                    <a:pt x="90" y="54"/>
                  </a:lnTo>
                  <a:lnTo>
                    <a:pt x="87" y="51"/>
                  </a:lnTo>
                  <a:lnTo>
                    <a:pt x="87" y="51"/>
                  </a:lnTo>
                  <a:lnTo>
                    <a:pt x="87" y="54"/>
                  </a:lnTo>
                  <a:lnTo>
                    <a:pt x="85" y="56"/>
                  </a:lnTo>
                  <a:lnTo>
                    <a:pt x="83" y="54"/>
                  </a:lnTo>
                  <a:lnTo>
                    <a:pt x="80" y="56"/>
                  </a:lnTo>
                  <a:lnTo>
                    <a:pt x="73" y="56"/>
                  </a:lnTo>
                  <a:lnTo>
                    <a:pt x="71" y="58"/>
                  </a:lnTo>
                  <a:lnTo>
                    <a:pt x="66" y="58"/>
                  </a:lnTo>
                  <a:lnTo>
                    <a:pt x="63" y="58"/>
                  </a:lnTo>
                  <a:lnTo>
                    <a:pt x="61" y="61"/>
                  </a:lnTo>
                  <a:lnTo>
                    <a:pt x="61" y="63"/>
                  </a:lnTo>
                  <a:lnTo>
                    <a:pt x="64" y="60"/>
                  </a:lnTo>
                  <a:lnTo>
                    <a:pt x="66" y="60"/>
                  </a:lnTo>
                  <a:lnTo>
                    <a:pt x="64" y="65"/>
                  </a:lnTo>
                  <a:lnTo>
                    <a:pt x="63" y="68"/>
                  </a:lnTo>
                  <a:lnTo>
                    <a:pt x="59" y="72"/>
                  </a:lnTo>
                  <a:lnTo>
                    <a:pt x="56" y="72"/>
                  </a:lnTo>
                  <a:lnTo>
                    <a:pt x="47" y="68"/>
                  </a:lnTo>
                  <a:lnTo>
                    <a:pt x="46" y="70"/>
                  </a:lnTo>
                  <a:lnTo>
                    <a:pt x="44" y="78"/>
                  </a:lnTo>
                  <a:lnTo>
                    <a:pt x="42" y="80"/>
                  </a:lnTo>
                  <a:lnTo>
                    <a:pt x="37" y="80"/>
                  </a:lnTo>
                  <a:lnTo>
                    <a:pt x="34" y="73"/>
                  </a:lnTo>
                  <a:lnTo>
                    <a:pt x="27" y="65"/>
                  </a:lnTo>
                  <a:lnTo>
                    <a:pt x="18" y="66"/>
                  </a:lnTo>
                  <a:lnTo>
                    <a:pt x="15" y="65"/>
                  </a:lnTo>
                  <a:lnTo>
                    <a:pt x="15" y="61"/>
                  </a:lnTo>
                  <a:lnTo>
                    <a:pt x="6" y="60"/>
                  </a:lnTo>
                  <a:lnTo>
                    <a:pt x="1" y="56"/>
                  </a:lnTo>
                  <a:lnTo>
                    <a:pt x="0" y="53"/>
                  </a:lnTo>
                  <a:lnTo>
                    <a:pt x="5" y="48"/>
                  </a:lnTo>
                  <a:lnTo>
                    <a:pt x="5" y="34"/>
                  </a:lnTo>
                  <a:lnTo>
                    <a:pt x="1" y="31"/>
                  </a:lnTo>
                  <a:lnTo>
                    <a:pt x="0" y="27"/>
                  </a:lnTo>
                  <a:lnTo>
                    <a:pt x="1" y="25"/>
                  </a:lnTo>
                  <a:lnTo>
                    <a:pt x="5" y="25"/>
                  </a:lnTo>
                  <a:lnTo>
                    <a:pt x="5" y="20"/>
                  </a:lnTo>
                  <a:lnTo>
                    <a:pt x="10" y="19"/>
                  </a:lnTo>
                  <a:lnTo>
                    <a:pt x="10" y="12"/>
                  </a:lnTo>
                  <a:lnTo>
                    <a:pt x="6" y="8"/>
                  </a:lnTo>
                  <a:lnTo>
                    <a:pt x="24" y="8"/>
                  </a:lnTo>
                  <a:lnTo>
                    <a:pt x="24" y="2"/>
                  </a:lnTo>
                  <a:lnTo>
                    <a:pt x="29" y="0"/>
                  </a:lnTo>
                  <a:lnTo>
                    <a:pt x="87" y="2"/>
                  </a:lnTo>
                  <a:lnTo>
                    <a:pt x="90" y="2"/>
                  </a:lnTo>
                  <a:lnTo>
                    <a:pt x="95" y="8"/>
                  </a:lnTo>
                  <a:lnTo>
                    <a:pt x="95" y="37"/>
                  </a:lnTo>
                  <a:lnTo>
                    <a:pt x="95" y="41"/>
                  </a:lnTo>
                  <a:lnTo>
                    <a:pt x="97" y="41"/>
                  </a:lnTo>
                  <a:lnTo>
                    <a:pt x="102" y="42"/>
                  </a:lnTo>
                  <a:lnTo>
                    <a:pt x="107" y="48"/>
                  </a:lnTo>
                  <a:lnTo>
                    <a:pt x="112" y="49"/>
                  </a:lnTo>
                  <a:lnTo>
                    <a:pt x="119" y="49"/>
                  </a:lnTo>
                  <a:lnTo>
                    <a:pt x="119" y="54"/>
                  </a:lnTo>
                  <a:lnTo>
                    <a:pt x="116" y="53"/>
                  </a:lnTo>
                  <a:lnTo>
                    <a:pt x="111" y="56"/>
                  </a:lnTo>
                  <a:lnTo>
                    <a:pt x="109" y="5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17" name="Freeform 2249"/>
            <p:cNvSpPr>
              <a:spLocks/>
            </p:cNvSpPr>
            <p:nvPr/>
          </p:nvSpPr>
          <p:spPr bwMode="auto">
            <a:xfrm>
              <a:off x="2551" y="2723"/>
              <a:ext cx="48" cy="20"/>
            </a:xfrm>
            <a:custGeom>
              <a:avLst/>
              <a:gdLst/>
              <a:ahLst/>
              <a:cxnLst>
                <a:cxn ang="0">
                  <a:pos x="99" y="46"/>
                </a:cxn>
                <a:cxn ang="0">
                  <a:pos x="94" y="44"/>
                </a:cxn>
                <a:cxn ang="0">
                  <a:pos x="94" y="49"/>
                </a:cxn>
                <a:cxn ang="0">
                  <a:pos x="77" y="51"/>
                </a:cxn>
                <a:cxn ang="0">
                  <a:pos x="75" y="47"/>
                </a:cxn>
                <a:cxn ang="0">
                  <a:pos x="70" y="47"/>
                </a:cxn>
                <a:cxn ang="0">
                  <a:pos x="68" y="44"/>
                </a:cxn>
                <a:cxn ang="0">
                  <a:pos x="65" y="47"/>
                </a:cxn>
                <a:cxn ang="0">
                  <a:pos x="63" y="46"/>
                </a:cxn>
                <a:cxn ang="0">
                  <a:pos x="66" y="44"/>
                </a:cxn>
                <a:cxn ang="0">
                  <a:pos x="68" y="44"/>
                </a:cxn>
                <a:cxn ang="0">
                  <a:pos x="63" y="44"/>
                </a:cxn>
                <a:cxn ang="0">
                  <a:pos x="61" y="39"/>
                </a:cxn>
                <a:cxn ang="0">
                  <a:pos x="54" y="37"/>
                </a:cxn>
                <a:cxn ang="0">
                  <a:pos x="54" y="39"/>
                </a:cxn>
                <a:cxn ang="0">
                  <a:pos x="54" y="40"/>
                </a:cxn>
                <a:cxn ang="0">
                  <a:pos x="51" y="40"/>
                </a:cxn>
                <a:cxn ang="0">
                  <a:pos x="42" y="46"/>
                </a:cxn>
                <a:cxn ang="0">
                  <a:pos x="36" y="44"/>
                </a:cxn>
                <a:cxn ang="0">
                  <a:pos x="34" y="46"/>
                </a:cxn>
                <a:cxn ang="0">
                  <a:pos x="32" y="47"/>
                </a:cxn>
                <a:cxn ang="0">
                  <a:pos x="25" y="47"/>
                </a:cxn>
                <a:cxn ang="0">
                  <a:pos x="20" y="46"/>
                </a:cxn>
                <a:cxn ang="0">
                  <a:pos x="15" y="40"/>
                </a:cxn>
                <a:cxn ang="0">
                  <a:pos x="10" y="39"/>
                </a:cxn>
                <a:cxn ang="0">
                  <a:pos x="8" y="39"/>
                </a:cxn>
                <a:cxn ang="0">
                  <a:pos x="8" y="35"/>
                </a:cxn>
                <a:cxn ang="0">
                  <a:pos x="8" y="6"/>
                </a:cxn>
                <a:cxn ang="0">
                  <a:pos x="3" y="0"/>
                </a:cxn>
                <a:cxn ang="0">
                  <a:pos x="0" y="0"/>
                </a:cxn>
                <a:cxn ang="0">
                  <a:pos x="30" y="0"/>
                </a:cxn>
                <a:cxn ang="0">
                  <a:pos x="118" y="0"/>
                </a:cxn>
                <a:cxn ang="0">
                  <a:pos x="119" y="37"/>
                </a:cxn>
                <a:cxn ang="0">
                  <a:pos x="107" y="34"/>
                </a:cxn>
                <a:cxn ang="0">
                  <a:pos x="106" y="37"/>
                </a:cxn>
                <a:cxn ang="0">
                  <a:pos x="106" y="44"/>
                </a:cxn>
                <a:cxn ang="0">
                  <a:pos x="104" y="44"/>
                </a:cxn>
                <a:cxn ang="0">
                  <a:pos x="102" y="40"/>
                </a:cxn>
                <a:cxn ang="0">
                  <a:pos x="100" y="46"/>
                </a:cxn>
                <a:cxn ang="0">
                  <a:pos x="99" y="46"/>
                </a:cxn>
              </a:cxnLst>
              <a:rect l="0" t="0" r="r" b="b"/>
              <a:pathLst>
                <a:path w="119" h="51">
                  <a:moveTo>
                    <a:pt x="99" y="46"/>
                  </a:moveTo>
                  <a:lnTo>
                    <a:pt x="94" y="44"/>
                  </a:lnTo>
                  <a:lnTo>
                    <a:pt x="94" y="49"/>
                  </a:lnTo>
                  <a:lnTo>
                    <a:pt x="77" y="51"/>
                  </a:lnTo>
                  <a:lnTo>
                    <a:pt x="75" y="47"/>
                  </a:lnTo>
                  <a:lnTo>
                    <a:pt x="70" y="47"/>
                  </a:lnTo>
                  <a:lnTo>
                    <a:pt x="68" y="44"/>
                  </a:lnTo>
                  <a:lnTo>
                    <a:pt x="65" y="47"/>
                  </a:lnTo>
                  <a:lnTo>
                    <a:pt x="63" y="46"/>
                  </a:lnTo>
                  <a:lnTo>
                    <a:pt x="66" y="44"/>
                  </a:lnTo>
                  <a:lnTo>
                    <a:pt x="68" y="44"/>
                  </a:lnTo>
                  <a:lnTo>
                    <a:pt x="63" y="44"/>
                  </a:lnTo>
                  <a:lnTo>
                    <a:pt x="61" y="39"/>
                  </a:lnTo>
                  <a:lnTo>
                    <a:pt x="54" y="37"/>
                  </a:lnTo>
                  <a:lnTo>
                    <a:pt x="54" y="39"/>
                  </a:lnTo>
                  <a:lnTo>
                    <a:pt x="54" y="40"/>
                  </a:lnTo>
                  <a:lnTo>
                    <a:pt x="51" y="40"/>
                  </a:lnTo>
                  <a:lnTo>
                    <a:pt x="42" y="46"/>
                  </a:lnTo>
                  <a:lnTo>
                    <a:pt x="36" y="44"/>
                  </a:lnTo>
                  <a:lnTo>
                    <a:pt x="34" y="46"/>
                  </a:lnTo>
                  <a:lnTo>
                    <a:pt x="32" y="47"/>
                  </a:lnTo>
                  <a:lnTo>
                    <a:pt x="25" y="47"/>
                  </a:lnTo>
                  <a:lnTo>
                    <a:pt x="20" y="46"/>
                  </a:lnTo>
                  <a:lnTo>
                    <a:pt x="15" y="40"/>
                  </a:lnTo>
                  <a:lnTo>
                    <a:pt x="10" y="39"/>
                  </a:lnTo>
                  <a:lnTo>
                    <a:pt x="8" y="39"/>
                  </a:lnTo>
                  <a:lnTo>
                    <a:pt x="8" y="35"/>
                  </a:lnTo>
                  <a:lnTo>
                    <a:pt x="8" y="6"/>
                  </a:lnTo>
                  <a:lnTo>
                    <a:pt x="3" y="0"/>
                  </a:lnTo>
                  <a:lnTo>
                    <a:pt x="0" y="0"/>
                  </a:lnTo>
                  <a:lnTo>
                    <a:pt x="30" y="0"/>
                  </a:lnTo>
                  <a:lnTo>
                    <a:pt x="118" y="0"/>
                  </a:lnTo>
                  <a:lnTo>
                    <a:pt x="119" y="37"/>
                  </a:lnTo>
                  <a:lnTo>
                    <a:pt x="107" y="34"/>
                  </a:lnTo>
                  <a:lnTo>
                    <a:pt x="106" y="37"/>
                  </a:lnTo>
                  <a:lnTo>
                    <a:pt x="106" y="44"/>
                  </a:lnTo>
                  <a:lnTo>
                    <a:pt x="104" y="44"/>
                  </a:lnTo>
                  <a:lnTo>
                    <a:pt x="102" y="40"/>
                  </a:lnTo>
                  <a:lnTo>
                    <a:pt x="100" y="46"/>
                  </a:lnTo>
                  <a:lnTo>
                    <a:pt x="99" y="4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18" name="Freeform 2250"/>
            <p:cNvSpPr>
              <a:spLocks/>
            </p:cNvSpPr>
            <p:nvPr/>
          </p:nvSpPr>
          <p:spPr bwMode="auto">
            <a:xfrm>
              <a:off x="2463" y="2728"/>
              <a:ext cx="35" cy="24"/>
            </a:xfrm>
            <a:custGeom>
              <a:avLst/>
              <a:gdLst/>
              <a:ahLst/>
              <a:cxnLst>
                <a:cxn ang="0">
                  <a:pos x="0" y="29"/>
                </a:cxn>
                <a:cxn ang="0">
                  <a:pos x="0" y="17"/>
                </a:cxn>
                <a:cxn ang="0">
                  <a:pos x="6" y="17"/>
                </a:cxn>
                <a:cxn ang="0">
                  <a:pos x="0" y="12"/>
                </a:cxn>
                <a:cxn ang="0">
                  <a:pos x="2" y="0"/>
                </a:cxn>
                <a:cxn ang="0">
                  <a:pos x="84" y="2"/>
                </a:cxn>
                <a:cxn ang="0">
                  <a:pos x="84" y="10"/>
                </a:cxn>
                <a:cxn ang="0">
                  <a:pos x="89" y="10"/>
                </a:cxn>
                <a:cxn ang="0">
                  <a:pos x="89" y="21"/>
                </a:cxn>
                <a:cxn ang="0">
                  <a:pos x="89" y="22"/>
                </a:cxn>
                <a:cxn ang="0">
                  <a:pos x="84" y="24"/>
                </a:cxn>
                <a:cxn ang="0">
                  <a:pos x="81" y="22"/>
                </a:cxn>
                <a:cxn ang="0">
                  <a:pos x="81" y="34"/>
                </a:cxn>
                <a:cxn ang="0">
                  <a:pos x="79" y="39"/>
                </a:cxn>
                <a:cxn ang="0">
                  <a:pos x="76" y="41"/>
                </a:cxn>
                <a:cxn ang="0">
                  <a:pos x="69" y="38"/>
                </a:cxn>
                <a:cxn ang="0">
                  <a:pos x="67" y="39"/>
                </a:cxn>
                <a:cxn ang="0">
                  <a:pos x="69" y="41"/>
                </a:cxn>
                <a:cxn ang="0">
                  <a:pos x="72" y="45"/>
                </a:cxn>
                <a:cxn ang="0">
                  <a:pos x="67" y="46"/>
                </a:cxn>
                <a:cxn ang="0">
                  <a:pos x="67" y="58"/>
                </a:cxn>
                <a:cxn ang="0">
                  <a:pos x="67" y="60"/>
                </a:cxn>
                <a:cxn ang="0">
                  <a:pos x="62" y="60"/>
                </a:cxn>
                <a:cxn ang="0">
                  <a:pos x="57" y="60"/>
                </a:cxn>
                <a:cxn ang="0">
                  <a:pos x="52" y="57"/>
                </a:cxn>
                <a:cxn ang="0">
                  <a:pos x="50" y="45"/>
                </a:cxn>
                <a:cxn ang="0">
                  <a:pos x="52" y="41"/>
                </a:cxn>
                <a:cxn ang="0">
                  <a:pos x="55" y="39"/>
                </a:cxn>
                <a:cxn ang="0">
                  <a:pos x="57" y="36"/>
                </a:cxn>
                <a:cxn ang="0">
                  <a:pos x="53" y="31"/>
                </a:cxn>
                <a:cxn ang="0">
                  <a:pos x="50" y="29"/>
                </a:cxn>
                <a:cxn ang="0">
                  <a:pos x="45" y="31"/>
                </a:cxn>
                <a:cxn ang="0">
                  <a:pos x="43" y="34"/>
                </a:cxn>
                <a:cxn ang="0">
                  <a:pos x="41" y="38"/>
                </a:cxn>
                <a:cxn ang="0">
                  <a:pos x="41" y="34"/>
                </a:cxn>
                <a:cxn ang="0">
                  <a:pos x="35" y="31"/>
                </a:cxn>
                <a:cxn ang="0">
                  <a:pos x="35" y="36"/>
                </a:cxn>
                <a:cxn ang="0">
                  <a:pos x="31" y="36"/>
                </a:cxn>
                <a:cxn ang="0">
                  <a:pos x="28" y="41"/>
                </a:cxn>
                <a:cxn ang="0">
                  <a:pos x="21" y="43"/>
                </a:cxn>
                <a:cxn ang="0">
                  <a:pos x="16" y="41"/>
                </a:cxn>
                <a:cxn ang="0">
                  <a:pos x="14" y="31"/>
                </a:cxn>
                <a:cxn ang="0">
                  <a:pos x="14" y="29"/>
                </a:cxn>
                <a:cxn ang="0">
                  <a:pos x="12" y="29"/>
                </a:cxn>
                <a:cxn ang="0">
                  <a:pos x="6" y="27"/>
                </a:cxn>
                <a:cxn ang="0">
                  <a:pos x="0" y="29"/>
                </a:cxn>
              </a:cxnLst>
              <a:rect l="0" t="0" r="r" b="b"/>
              <a:pathLst>
                <a:path w="89" h="60">
                  <a:moveTo>
                    <a:pt x="0" y="29"/>
                  </a:moveTo>
                  <a:lnTo>
                    <a:pt x="0" y="17"/>
                  </a:lnTo>
                  <a:lnTo>
                    <a:pt x="6" y="17"/>
                  </a:lnTo>
                  <a:lnTo>
                    <a:pt x="0" y="12"/>
                  </a:lnTo>
                  <a:lnTo>
                    <a:pt x="2" y="0"/>
                  </a:lnTo>
                  <a:lnTo>
                    <a:pt x="84" y="2"/>
                  </a:lnTo>
                  <a:lnTo>
                    <a:pt x="84" y="10"/>
                  </a:lnTo>
                  <a:lnTo>
                    <a:pt x="89" y="10"/>
                  </a:lnTo>
                  <a:lnTo>
                    <a:pt x="89" y="21"/>
                  </a:lnTo>
                  <a:lnTo>
                    <a:pt x="89" y="22"/>
                  </a:lnTo>
                  <a:lnTo>
                    <a:pt x="84" y="24"/>
                  </a:lnTo>
                  <a:lnTo>
                    <a:pt x="81" y="22"/>
                  </a:lnTo>
                  <a:lnTo>
                    <a:pt x="81" y="34"/>
                  </a:lnTo>
                  <a:lnTo>
                    <a:pt x="79" y="39"/>
                  </a:lnTo>
                  <a:lnTo>
                    <a:pt x="76" y="41"/>
                  </a:lnTo>
                  <a:lnTo>
                    <a:pt x="69" y="38"/>
                  </a:lnTo>
                  <a:lnTo>
                    <a:pt x="67" y="39"/>
                  </a:lnTo>
                  <a:lnTo>
                    <a:pt x="69" y="41"/>
                  </a:lnTo>
                  <a:lnTo>
                    <a:pt x="72" y="45"/>
                  </a:lnTo>
                  <a:lnTo>
                    <a:pt x="67" y="46"/>
                  </a:lnTo>
                  <a:lnTo>
                    <a:pt x="67" y="58"/>
                  </a:lnTo>
                  <a:lnTo>
                    <a:pt x="67" y="60"/>
                  </a:lnTo>
                  <a:lnTo>
                    <a:pt x="62" y="60"/>
                  </a:lnTo>
                  <a:lnTo>
                    <a:pt x="57" y="60"/>
                  </a:lnTo>
                  <a:lnTo>
                    <a:pt x="52" y="57"/>
                  </a:lnTo>
                  <a:lnTo>
                    <a:pt x="50" y="45"/>
                  </a:lnTo>
                  <a:lnTo>
                    <a:pt x="52" y="41"/>
                  </a:lnTo>
                  <a:lnTo>
                    <a:pt x="55" y="39"/>
                  </a:lnTo>
                  <a:lnTo>
                    <a:pt x="57" y="36"/>
                  </a:lnTo>
                  <a:lnTo>
                    <a:pt x="53" y="31"/>
                  </a:lnTo>
                  <a:lnTo>
                    <a:pt x="50" y="29"/>
                  </a:lnTo>
                  <a:lnTo>
                    <a:pt x="45" y="31"/>
                  </a:lnTo>
                  <a:lnTo>
                    <a:pt x="43" y="34"/>
                  </a:lnTo>
                  <a:lnTo>
                    <a:pt x="41" y="38"/>
                  </a:lnTo>
                  <a:lnTo>
                    <a:pt x="41" y="34"/>
                  </a:lnTo>
                  <a:lnTo>
                    <a:pt x="35" y="31"/>
                  </a:lnTo>
                  <a:lnTo>
                    <a:pt x="35" y="36"/>
                  </a:lnTo>
                  <a:lnTo>
                    <a:pt x="31" y="36"/>
                  </a:lnTo>
                  <a:lnTo>
                    <a:pt x="28" y="41"/>
                  </a:lnTo>
                  <a:lnTo>
                    <a:pt x="21" y="43"/>
                  </a:lnTo>
                  <a:lnTo>
                    <a:pt x="16" y="41"/>
                  </a:lnTo>
                  <a:lnTo>
                    <a:pt x="14" y="31"/>
                  </a:lnTo>
                  <a:lnTo>
                    <a:pt x="14" y="29"/>
                  </a:lnTo>
                  <a:lnTo>
                    <a:pt x="12" y="29"/>
                  </a:lnTo>
                  <a:lnTo>
                    <a:pt x="6" y="27"/>
                  </a:lnTo>
                  <a:lnTo>
                    <a:pt x="0" y="2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19" name="Freeform 2251"/>
            <p:cNvSpPr>
              <a:spLocks/>
            </p:cNvSpPr>
            <p:nvPr/>
          </p:nvSpPr>
          <p:spPr bwMode="auto">
            <a:xfrm>
              <a:off x="1969" y="2841"/>
              <a:ext cx="66" cy="98"/>
            </a:xfrm>
            <a:custGeom>
              <a:avLst/>
              <a:gdLst/>
              <a:ahLst/>
              <a:cxnLst>
                <a:cxn ang="0">
                  <a:pos x="135" y="246"/>
                </a:cxn>
                <a:cxn ang="0">
                  <a:pos x="133" y="239"/>
                </a:cxn>
                <a:cxn ang="0">
                  <a:pos x="124" y="237"/>
                </a:cxn>
                <a:cxn ang="0">
                  <a:pos x="104" y="213"/>
                </a:cxn>
                <a:cxn ang="0">
                  <a:pos x="97" y="215"/>
                </a:cxn>
                <a:cxn ang="0">
                  <a:pos x="94" y="210"/>
                </a:cxn>
                <a:cxn ang="0">
                  <a:pos x="89" y="212"/>
                </a:cxn>
                <a:cxn ang="0">
                  <a:pos x="78" y="205"/>
                </a:cxn>
                <a:cxn ang="0">
                  <a:pos x="77" y="195"/>
                </a:cxn>
                <a:cxn ang="0">
                  <a:pos x="58" y="178"/>
                </a:cxn>
                <a:cxn ang="0">
                  <a:pos x="51" y="160"/>
                </a:cxn>
                <a:cxn ang="0">
                  <a:pos x="29" y="145"/>
                </a:cxn>
                <a:cxn ang="0">
                  <a:pos x="0" y="102"/>
                </a:cxn>
                <a:cxn ang="0">
                  <a:pos x="5" y="101"/>
                </a:cxn>
                <a:cxn ang="0">
                  <a:pos x="7" y="90"/>
                </a:cxn>
                <a:cxn ang="0">
                  <a:pos x="1" y="89"/>
                </a:cxn>
                <a:cxn ang="0">
                  <a:pos x="10" y="0"/>
                </a:cxn>
                <a:cxn ang="0">
                  <a:pos x="165" y="14"/>
                </a:cxn>
                <a:cxn ang="0">
                  <a:pos x="150" y="188"/>
                </a:cxn>
                <a:cxn ang="0">
                  <a:pos x="152" y="189"/>
                </a:cxn>
                <a:cxn ang="0">
                  <a:pos x="150" y="217"/>
                </a:cxn>
                <a:cxn ang="0">
                  <a:pos x="147" y="217"/>
                </a:cxn>
                <a:cxn ang="0">
                  <a:pos x="145" y="241"/>
                </a:cxn>
                <a:cxn ang="0">
                  <a:pos x="135" y="246"/>
                </a:cxn>
              </a:cxnLst>
              <a:rect l="0" t="0" r="r" b="b"/>
              <a:pathLst>
                <a:path w="165" h="246">
                  <a:moveTo>
                    <a:pt x="135" y="246"/>
                  </a:moveTo>
                  <a:lnTo>
                    <a:pt x="133" y="239"/>
                  </a:lnTo>
                  <a:lnTo>
                    <a:pt x="124" y="237"/>
                  </a:lnTo>
                  <a:lnTo>
                    <a:pt x="104" y="213"/>
                  </a:lnTo>
                  <a:lnTo>
                    <a:pt x="97" y="215"/>
                  </a:lnTo>
                  <a:lnTo>
                    <a:pt x="94" y="210"/>
                  </a:lnTo>
                  <a:lnTo>
                    <a:pt x="89" y="212"/>
                  </a:lnTo>
                  <a:lnTo>
                    <a:pt x="78" y="205"/>
                  </a:lnTo>
                  <a:lnTo>
                    <a:pt x="77" y="195"/>
                  </a:lnTo>
                  <a:lnTo>
                    <a:pt x="58" y="178"/>
                  </a:lnTo>
                  <a:lnTo>
                    <a:pt x="51" y="160"/>
                  </a:lnTo>
                  <a:lnTo>
                    <a:pt x="29" y="145"/>
                  </a:lnTo>
                  <a:lnTo>
                    <a:pt x="0" y="102"/>
                  </a:lnTo>
                  <a:lnTo>
                    <a:pt x="5" y="101"/>
                  </a:lnTo>
                  <a:lnTo>
                    <a:pt x="7" y="90"/>
                  </a:lnTo>
                  <a:lnTo>
                    <a:pt x="1" y="89"/>
                  </a:lnTo>
                  <a:lnTo>
                    <a:pt x="10" y="0"/>
                  </a:lnTo>
                  <a:lnTo>
                    <a:pt x="165" y="14"/>
                  </a:lnTo>
                  <a:lnTo>
                    <a:pt x="150" y="188"/>
                  </a:lnTo>
                  <a:lnTo>
                    <a:pt x="152" y="189"/>
                  </a:lnTo>
                  <a:lnTo>
                    <a:pt x="150" y="217"/>
                  </a:lnTo>
                  <a:lnTo>
                    <a:pt x="147" y="217"/>
                  </a:lnTo>
                  <a:lnTo>
                    <a:pt x="145" y="241"/>
                  </a:lnTo>
                  <a:lnTo>
                    <a:pt x="135" y="24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20" name="Freeform 2252"/>
            <p:cNvSpPr>
              <a:spLocks/>
            </p:cNvSpPr>
            <p:nvPr/>
          </p:nvSpPr>
          <p:spPr bwMode="auto">
            <a:xfrm>
              <a:off x="1935" y="2837"/>
              <a:ext cx="38" cy="44"/>
            </a:xfrm>
            <a:custGeom>
              <a:avLst/>
              <a:gdLst/>
              <a:ahLst/>
              <a:cxnLst>
                <a:cxn ang="0">
                  <a:pos x="84" y="112"/>
                </a:cxn>
                <a:cxn ang="0">
                  <a:pos x="55" y="95"/>
                </a:cxn>
                <a:cxn ang="0">
                  <a:pos x="34" y="49"/>
                </a:cxn>
                <a:cxn ang="0">
                  <a:pos x="12" y="37"/>
                </a:cxn>
                <a:cxn ang="0">
                  <a:pos x="2" y="30"/>
                </a:cxn>
                <a:cxn ang="0">
                  <a:pos x="3" y="27"/>
                </a:cxn>
                <a:cxn ang="0">
                  <a:pos x="0" y="17"/>
                </a:cxn>
                <a:cxn ang="0">
                  <a:pos x="2" y="15"/>
                </a:cxn>
                <a:cxn ang="0">
                  <a:pos x="3" y="5"/>
                </a:cxn>
                <a:cxn ang="0">
                  <a:pos x="0" y="3"/>
                </a:cxn>
                <a:cxn ang="0">
                  <a:pos x="5" y="0"/>
                </a:cxn>
                <a:cxn ang="0">
                  <a:pos x="39" y="3"/>
                </a:cxn>
                <a:cxn ang="0">
                  <a:pos x="94" y="10"/>
                </a:cxn>
                <a:cxn ang="0">
                  <a:pos x="85" y="99"/>
                </a:cxn>
                <a:cxn ang="0">
                  <a:pos x="91" y="100"/>
                </a:cxn>
                <a:cxn ang="0">
                  <a:pos x="89" y="111"/>
                </a:cxn>
                <a:cxn ang="0">
                  <a:pos x="84" y="112"/>
                </a:cxn>
              </a:cxnLst>
              <a:rect l="0" t="0" r="r" b="b"/>
              <a:pathLst>
                <a:path w="94" h="112">
                  <a:moveTo>
                    <a:pt x="84" y="112"/>
                  </a:moveTo>
                  <a:lnTo>
                    <a:pt x="55" y="95"/>
                  </a:lnTo>
                  <a:lnTo>
                    <a:pt x="34" y="49"/>
                  </a:lnTo>
                  <a:lnTo>
                    <a:pt x="12" y="37"/>
                  </a:lnTo>
                  <a:lnTo>
                    <a:pt x="2" y="30"/>
                  </a:lnTo>
                  <a:lnTo>
                    <a:pt x="3" y="27"/>
                  </a:lnTo>
                  <a:lnTo>
                    <a:pt x="0" y="17"/>
                  </a:lnTo>
                  <a:lnTo>
                    <a:pt x="2" y="15"/>
                  </a:lnTo>
                  <a:lnTo>
                    <a:pt x="3" y="5"/>
                  </a:lnTo>
                  <a:lnTo>
                    <a:pt x="0" y="3"/>
                  </a:lnTo>
                  <a:lnTo>
                    <a:pt x="5" y="0"/>
                  </a:lnTo>
                  <a:lnTo>
                    <a:pt x="39" y="3"/>
                  </a:lnTo>
                  <a:lnTo>
                    <a:pt x="94" y="10"/>
                  </a:lnTo>
                  <a:lnTo>
                    <a:pt x="85" y="99"/>
                  </a:lnTo>
                  <a:lnTo>
                    <a:pt x="91" y="100"/>
                  </a:lnTo>
                  <a:lnTo>
                    <a:pt x="89" y="111"/>
                  </a:lnTo>
                  <a:lnTo>
                    <a:pt x="84" y="11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21" name="Freeform 2253"/>
            <p:cNvSpPr>
              <a:spLocks/>
            </p:cNvSpPr>
            <p:nvPr/>
          </p:nvSpPr>
          <p:spPr bwMode="auto">
            <a:xfrm>
              <a:off x="2598" y="2929"/>
              <a:ext cx="39" cy="45"/>
            </a:xfrm>
            <a:custGeom>
              <a:avLst/>
              <a:gdLst/>
              <a:ahLst/>
              <a:cxnLst>
                <a:cxn ang="0">
                  <a:pos x="51" y="113"/>
                </a:cxn>
                <a:cxn ang="0">
                  <a:pos x="49" y="111"/>
                </a:cxn>
                <a:cxn ang="0">
                  <a:pos x="49" y="110"/>
                </a:cxn>
                <a:cxn ang="0">
                  <a:pos x="52" y="106"/>
                </a:cxn>
                <a:cxn ang="0">
                  <a:pos x="52" y="103"/>
                </a:cxn>
                <a:cxn ang="0">
                  <a:pos x="44" y="101"/>
                </a:cxn>
                <a:cxn ang="0">
                  <a:pos x="39" y="101"/>
                </a:cxn>
                <a:cxn ang="0">
                  <a:pos x="34" y="99"/>
                </a:cxn>
                <a:cxn ang="0">
                  <a:pos x="23" y="98"/>
                </a:cxn>
                <a:cxn ang="0">
                  <a:pos x="27" y="92"/>
                </a:cxn>
                <a:cxn ang="0">
                  <a:pos x="27" y="91"/>
                </a:cxn>
                <a:cxn ang="0">
                  <a:pos x="25" y="86"/>
                </a:cxn>
                <a:cxn ang="0">
                  <a:pos x="27" y="86"/>
                </a:cxn>
                <a:cxn ang="0">
                  <a:pos x="23" y="82"/>
                </a:cxn>
                <a:cxn ang="0">
                  <a:pos x="22" y="80"/>
                </a:cxn>
                <a:cxn ang="0">
                  <a:pos x="20" y="80"/>
                </a:cxn>
                <a:cxn ang="0">
                  <a:pos x="20" y="80"/>
                </a:cxn>
                <a:cxn ang="0">
                  <a:pos x="11" y="82"/>
                </a:cxn>
                <a:cxn ang="0">
                  <a:pos x="11" y="77"/>
                </a:cxn>
                <a:cxn ang="0">
                  <a:pos x="10" y="77"/>
                </a:cxn>
                <a:cxn ang="0">
                  <a:pos x="6" y="72"/>
                </a:cxn>
                <a:cxn ang="0">
                  <a:pos x="8" y="63"/>
                </a:cxn>
                <a:cxn ang="0">
                  <a:pos x="0" y="55"/>
                </a:cxn>
                <a:cxn ang="0">
                  <a:pos x="52" y="0"/>
                </a:cxn>
                <a:cxn ang="0">
                  <a:pos x="54" y="4"/>
                </a:cxn>
                <a:cxn ang="0">
                  <a:pos x="61" y="7"/>
                </a:cxn>
                <a:cxn ang="0">
                  <a:pos x="71" y="9"/>
                </a:cxn>
                <a:cxn ang="0">
                  <a:pos x="75" y="10"/>
                </a:cxn>
                <a:cxn ang="0">
                  <a:pos x="80" y="9"/>
                </a:cxn>
                <a:cxn ang="0">
                  <a:pos x="90" y="14"/>
                </a:cxn>
                <a:cxn ang="0">
                  <a:pos x="78" y="22"/>
                </a:cxn>
                <a:cxn ang="0">
                  <a:pos x="95" y="106"/>
                </a:cxn>
                <a:cxn ang="0">
                  <a:pos x="97" y="113"/>
                </a:cxn>
                <a:cxn ang="0">
                  <a:pos x="68" y="113"/>
                </a:cxn>
                <a:cxn ang="0">
                  <a:pos x="51" y="113"/>
                </a:cxn>
              </a:cxnLst>
              <a:rect l="0" t="0" r="r" b="b"/>
              <a:pathLst>
                <a:path w="97" h="113">
                  <a:moveTo>
                    <a:pt x="51" y="113"/>
                  </a:moveTo>
                  <a:lnTo>
                    <a:pt x="49" y="111"/>
                  </a:lnTo>
                  <a:lnTo>
                    <a:pt x="49" y="110"/>
                  </a:lnTo>
                  <a:lnTo>
                    <a:pt x="52" y="106"/>
                  </a:lnTo>
                  <a:lnTo>
                    <a:pt x="52" y="103"/>
                  </a:lnTo>
                  <a:lnTo>
                    <a:pt x="44" y="101"/>
                  </a:lnTo>
                  <a:lnTo>
                    <a:pt x="39" y="101"/>
                  </a:lnTo>
                  <a:lnTo>
                    <a:pt x="34" y="99"/>
                  </a:lnTo>
                  <a:lnTo>
                    <a:pt x="23" y="98"/>
                  </a:lnTo>
                  <a:lnTo>
                    <a:pt x="27" y="92"/>
                  </a:lnTo>
                  <a:lnTo>
                    <a:pt x="27" y="91"/>
                  </a:lnTo>
                  <a:lnTo>
                    <a:pt x="25" y="86"/>
                  </a:lnTo>
                  <a:lnTo>
                    <a:pt x="27" y="86"/>
                  </a:lnTo>
                  <a:lnTo>
                    <a:pt x="23" y="82"/>
                  </a:lnTo>
                  <a:lnTo>
                    <a:pt x="22" y="80"/>
                  </a:lnTo>
                  <a:lnTo>
                    <a:pt x="20" y="80"/>
                  </a:lnTo>
                  <a:lnTo>
                    <a:pt x="20" y="80"/>
                  </a:lnTo>
                  <a:lnTo>
                    <a:pt x="11" y="82"/>
                  </a:lnTo>
                  <a:lnTo>
                    <a:pt x="11" y="77"/>
                  </a:lnTo>
                  <a:lnTo>
                    <a:pt x="10" y="77"/>
                  </a:lnTo>
                  <a:lnTo>
                    <a:pt x="6" y="72"/>
                  </a:lnTo>
                  <a:lnTo>
                    <a:pt x="8" y="63"/>
                  </a:lnTo>
                  <a:lnTo>
                    <a:pt x="0" y="55"/>
                  </a:lnTo>
                  <a:lnTo>
                    <a:pt x="52" y="0"/>
                  </a:lnTo>
                  <a:lnTo>
                    <a:pt x="54" y="4"/>
                  </a:lnTo>
                  <a:lnTo>
                    <a:pt x="61" y="7"/>
                  </a:lnTo>
                  <a:lnTo>
                    <a:pt x="71" y="9"/>
                  </a:lnTo>
                  <a:lnTo>
                    <a:pt x="75" y="10"/>
                  </a:lnTo>
                  <a:lnTo>
                    <a:pt x="80" y="9"/>
                  </a:lnTo>
                  <a:lnTo>
                    <a:pt x="90" y="14"/>
                  </a:lnTo>
                  <a:lnTo>
                    <a:pt x="78" y="22"/>
                  </a:lnTo>
                  <a:lnTo>
                    <a:pt x="95" y="106"/>
                  </a:lnTo>
                  <a:lnTo>
                    <a:pt x="97" y="113"/>
                  </a:lnTo>
                  <a:lnTo>
                    <a:pt x="68" y="113"/>
                  </a:lnTo>
                  <a:lnTo>
                    <a:pt x="51" y="11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22" name="Freeform 2254"/>
            <p:cNvSpPr>
              <a:spLocks/>
            </p:cNvSpPr>
            <p:nvPr/>
          </p:nvSpPr>
          <p:spPr bwMode="auto">
            <a:xfrm>
              <a:off x="2271" y="3064"/>
              <a:ext cx="33" cy="61"/>
            </a:xfrm>
            <a:custGeom>
              <a:avLst/>
              <a:gdLst/>
              <a:ahLst/>
              <a:cxnLst>
                <a:cxn ang="0">
                  <a:pos x="76" y="152"/>
                </a:cxn>
                <a:cxn ang="0">
                  <a:pos x="61" y="152"/>
                </a:cxn>
                <a:cxn ang="0">
                  <a:pos x="59" y="145"/>
                </a:cxn>
                <a:cxn ang="0">
                  <a:pos x="49" y="139"/>
                </a:cxn>
                <a:cxn ang="0">
                  <a:pos x="51" y="132"/>
                </a:cxn>
                <a:cxn ang="0">
                  <a:pos x="42" y="118"/>
                </a:cxn>
                <a:cxn ang="0">
                  <a:pos x="39" y="104"/>
                </a:cxn>
                <a:cxn ang="0">
                  <a:pos x="44" y="101"/>
                </a:cxn>
                <a:cxn ang="0">
                  <a:pos x="32" y="93"/>
                </a:cxn>
                <a:cxn ang="0">
                  <a:pos x="35" y="84"/>
                </a:cxn>
                <a:cxn ang="0">
                  <a:pos x="22" y="72"/>
                </a:cxn>
                <a:cxn ang="0">
                  <a:pos x="10" y="31"/>
                </a:cxn>
                <a:cxn ang="0">
                  <a:pos x="1" y="26"/>
                </a:cxn>
                <a:cxn ang="0">
                  <a:pos x="0" y="0"/>
                </a:cxn>
                <a:cxn ang="0">
                  <a:pos x="83" y="2"/>
                </a:cxn>
                <a:cxn ang="0">
                  <a:pos x="80" y="79"/>
                </a:cxn>
                <a:cxn ang="0">
                  <a:pos x="76" y="152"/>
                </a:cxn>
              </a:cxnLst>
              <a:rect l="0" t="0" r="r" b="b"/>
              <a:pathLst>
                <a:path w="83" h="152">
                  <a:moveTo>
                    <a:pt x="76" y="152"/>
                  </a:moveTo>
                  <a:lnTo>
                    <a:pt x="61" y="152"/>
                  </a:lnTo>
                  <a:lnTo>
                    <a:pt x="59" y="145"/>
                  </a:lnTo>
                  <a:lnTo>
                    <a:pt x="49" y="139"/>
                  </a:lnTo>
                  <a:lnTo>
                    <a:pt x="51" y="132"/>
                  </a:lnTo>
                  <a:lnTo>
                    <a:pt x="42" y="118"/>
                  </a:lnTo>
                  <a:lnTo>
                    <a:pt x="39" y="104"/>
                  </a:lnTo>
                  <a:lnTo>
                    <a:pt x="44" y="101"/>
                  </a:lnTo>
                  <a:lnTo>
                    <a:pt x="32" y="93"/>
                  </a:lnTo>
                  <a:lnTo>
                    <a:pt x="35" y="84"/>
                  </a:lnTo>
                  <a:lnTo>
                    <a:pt x="22" y="72"/>
                  </a:lnTo>
                  <a:lnTo>
                    <a:pt x="10" y="31"/>
                  </a:lnTo>
                  <a:lnTo>
                    <a:pt x="1" y="26"/>
                  </a:lnTo>
                  <a:lnTo>
                    <a:pt x="0" y="0"/>
                  </a:lnTo>
                  <a:lnTo>
                    <a:pt x="83" y="2"/>
                  </a:lnTo>
                  <a:lnTo>
                    <a:pt x="80" y="79"/>
                  </a:lnTo>
                  <a:lnTo>
                    <a:pt x="76" y="15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23" name="Freeform 2255"/>
            <p:cNvSpPr>
              <a:spLocks/>
            </p:cNvSpPr>
            <p:nvPr/>
          </p:nvSpPr>
          <p:spPr bwMode="auto">
            <a:xfrm>
              <a:off x="2224" y="2310"/>
              <a:ext cx="402" cy="217"/>
            </a:xfrm>
            <a:custGeom>
              <a:avLst/>
              <a:gdLst/>
              <a:ahLst/>
              <a:cxnLst>
                <a:cxn ang="0">
                  <a:pos x="898" y="543"/>
                </a:cxn>
                <a:cxn ang="0">
                  <a:pos x="847" y="543"/>
                </a:cxn>
                <a:cxn ang="0">
                  <a:pos x="816" y="543"/>
                </a:cxn>
                <a:cxn ang="0">
                  <a:pos x="715" y="541"/>
                </a:cxn>
                <a:cxn ang="0">
                  <a:pos x="620" y="541"/>
                </a:cxn>
                <a:cxn ang="0">
                  <a:pos x="533" y="540"/>
                </a:cxn>
                <a:cxn ang="0">
                  <a:pos x="473" y="538"/>
                </a:cxn>
                <a:cxn ang="0">
                  <a:pos x="351" y="535"/>
                </a:cxn>
                <a:cxn ang="0">
                  <a:pos x="275" y="533"/>
                </a:cxn>
                <a:cxn ang="0">
                  <a:pos x="189" y="528"/>
                </a:cxn>
                <a:cxn ang="0">
                  <a:pos x="129" y="524"/>
                </a:cxn>
                <a:cxn ang="0">
                  <a:pos x="1" y="519"/>
                </a:cxn>
                <a:cxn ang="0">
                  <a:pos x="3" y="451"/>
                </a:cxn>
                <a:cxn ang="0">
                  <a:pos x="7" y="389"/>
                </a:cxn>
                <a:cxn ang="0">
                  <a:pos x="12" y="299"/>
                </a:cxn>
                <a:cxn ang="0">
                  <a:pos x="17" y="226"/>
                </a:cxn>
                <a:cxn ang="0">
                  <a:pos x="22" y="150"/>
                </a:cxn>
                <a:cxn ang="0">
                  <a:pos x="25" y="75"/>
                </a:cxn>
                <a:cxn ang="0">
                  <a:pos x="114" y="5"/>
                </a:cxn>
                <a:cxn ang="0">
                  <a:pos x="200" y="10"/>
                </a:cxn>
                <a:cxn ang="0">
                  <a:pos x="271" y="14"/>
                </a:cxn>
                <a:cxn ang="0">
                  <a:pos x="345" y="15"/>
                </a:cxn>
                <a:cxn ang="0">
                  <a:pos x="418" y="19"/>
                </a:cxn>
                <a:cxn ang="0">
                  <a:pos x="492" y="22"/>
                </a:cxn>
                <a:cxn ang="0">
                  <a:pos x="567" y="22"/>
                </a:cxn>
                <a:cxn ang="0">
                  <a:pos x="640" y="24"/>
                </a:cxn>
                <a:cxn ang="0">
                  <a:pos x="714" y="26"/>
                </a:cxn>
                <a:cxn ang="0">
                  <a:pos x="787" y="26"/>
                </a:cxn>
                <a:cxn ang="0">
                  <a:pos x="847" y="26"/>
                </a:cxn>
                <a:cxn ang="0">
                  <a:pos x="908" y="26"/>
                </a:cxn>
                <a:cxn ang="0">
                  <a:pos x="920" y="36"/>
                </a:cxn>
                <a:cxn ang="0">
                  <a:pos x="929" y="41"/>
                </a:cxn>
                <a:cxn ang="0">
                  <a:pos x="939" y="48"/>
                </a:cxn>
                <a:cxn ang="0">
                  <a:pos x="946" y="43"/>
                </a:cxn>
                <a:cxn ang="0">
                  <a:pos x="956" y="43"/>
                </a:cxn>
                <a:cxn ang="0">
                  <a:pos x="958" y="53"/>
                </a:cxn>
                <a:cxn ang="0">
                  <a:pos x="963" y="56"/>
                </a:cxn>
                <a:cxn ang="0">
                  <a:pos x="958" y="62"/>
                </a:cxn>
                <a:cxn ang="0">
                  <a:pos x="958" y="67"/>
                </a:cxn>
                <a:cxn ang="0">
                  <a:pos x="965" y="67"/>
                </a:cxn>
                <a:cxn ang="0">
                  <a:pos x="961" y="72"/>
                </a:cxn>
                <a:cxn ang="0">
                  <a:pos x="954" y="70"/>
                </a:cxn>
                <a:cxn ang="0">
                  <a:pos x="951" y="79"/>
                </a:cxn>
                <a:cxn ang="0">
                  <a:pos x="941" y="89"/>
                </a:cxn>
                <a:cxn ang="0">
                  <a:pos x="934" y="101"/>
                </a:cxn>
                <a:cxn ang="0">
                  <a:pos x="942" y="113"/>
                </a:cxn>
                <a:cxn ang="0">
                  <a:pos x="951" y="121"/>
                </a:cxn>
                <a:cxn ang="0">
                  <a:pos x="959" y="132"/>
                </a:cxn>
                <a:cxn ang="0">
                  <a:pos x="961" y="138"/>
                </a:cxn>
                <a:cxn ang="0">
                  <a:pos x="965" y="147"/>
                </a:cxn>
                <a:cxn ang="0">
                  <a:pos x="973" y="161"/>
                </a:cxn>
                <a:cxn ang="0">
                  <a:pos x="985" y="167"/>
                </a:cxn>
                <a:cxn ang="0">
                  <a:pos x="995" y="169"/>
                </a:cxn>
                <a:cxn ang="0">
                  <a:pos x="1002" y="173"/>
                </a:cxn>
                <a:cxn ang="0">
                  <a:pos x="1000" y="188"/>
                </a:cxn>
                <a:cxn ang="0">
                  <a:pos x="1002" y="243"/>
                </a:cxn>
                <a:cxn ang="0">
                  <a:pos x="1002" y="301"/>
                </a:cxn>
                <a:cxn ang="0">
                  <a:pos x="1002" y="364"/>
                </a:cxn>
                <a:cxn ang="0">
                  <a:pos x="1004" y="429"/>
                </a:cxn>
                <a:cxn ang="0">
                  <a:pos x="1004" y="485"/>
                </a:cxn>
                <a:cxn ang="0">
                  <a:pos x="1006" y="541"/>
                </a:cxn>
                <a:cxn ang="0">
                  <a:pos x="944" y="541"/>
                </a:cxn>
              </a:cxnLst>
              <a:rect l="0" t="0" r="r" b="b"/>
              <a:pathLst>
                <a:path w="1006" h="543">
                  <a:moveTo>
                    <a:pt x="944" y="541"/>
                  </a:moveTo>
                  <a:lnTo>
                    <a:pt x="898" y="543"/>
                  </a:lnTo>
                  <a:lnTo>
                    <a:pt x="883" y="543"/>
                  </a:lnTo>
                  <a:lnTo>
                    <a:pt x="847" y="543"/>
                  </a:lnTo>
                  <a:lnTo>
                    <a:pt x="823" y="543"/>
                  </a:lnTo>
                  <a:lnTo>
                    <a:pt x="816" y="543"/>
                  </a:lnTo>
                  <a:lnTo>
                    <a:pt x="748" y="543"/>
                  </a:lnTo>
                  <a:lnTo>
                    <a:pt x="715" y="541"/>
                  </a:lnTo>
                  <a:lnTo>
                    <a:pt x="664" y="541"/>
                  </a:lnTo>
                  <a:lnTo>
                    <a:pt x="620" y="541"/>
                  </a:lnTo>
                  <a:lnTo>
                    <a:pt x="573" y="541"/>
                  </a:lnTo>
                  <a:lnTo>
                    <a:pt x="533" y="540"/>
                  </a:lnTo>
                  <a:lnTo>
                    <a:pt x="500" y="540"/>
                  </a:lnTo>
                  <a:lnTo>
                    <a:pt x="473" y="538"/>
                  </a:lnTo>
                  <a:lnTo>
                    <a:pt x="411" y="536"/>
                  </a:lnTo>
                  <a:lnTo>
                    <a:pt x="351" y="535"/>
                  </a:lnTo>
                  <a:lnTo>
                    <a:pt x="336" y="535"/>
                  </a:lnTo>
                  <a:lnTo>
                    <a:pt x="275" y="533"/>
                  </a:lnTo>
                  <a:lnTo>
                    <a:pt x="263" y="531"/>
                  </a:lnTo>
                  <a:lnTo>
                    <a:pt x="189" y="528"/>
                  </a:lnTo>
                  <a:lnTo>
                    <a:pt x="147" y="526"/>
                  </a:lnTo>
                  <a:lnTo>
                    <a:pt x="129" y="524"/>
                  </a:lnTo>
                  <a:lnTo>
                    <a:pt x="65" y="521"/>
                  </a:lnTo>
                  <a:lnTo>
                    <a:pt x="1" y="519"/>
                  </a:lnTo>
                  <a:lnTo>
                    <a:pt x="0" y="519"/>
                  </a:lnTo>
                  <a:lnTo>
                    <a:pt x="3" y="451"/>
                  </a:lnTo>
                  <a:lnTo>
                    <a:pt x="5" y="407"/>
                  </a:lnTo>
                  <a:lnTo>
                    <a:pt x="7" y="389"/>
                  </a:lnTo>
                  <a:lnTo>
                    <a:pt x="12" y="301"/>
                  </a:lnTo>
                  <a:lnTo>
                    <a:pt x="12" y="299"/>
                  </a:lnTo>
                  <a:lnTo>
                    <a:pt x="15" y="239"/>
                  </a:lnTo>
                  <a:lnTo>
                    <a:pt x="17" y="226"/>
                  </a:lnTo>
                  <a:lnTo>
                    <a:pt x="20" y="166"/>
                  </a:lnTo>
                  <a:lnTo>
                    <a:pt x="22" y="150"/>
                  </a:lnTo>
                  <a:lnTo>
                    <a:pt x="25" y="75"/>
                  </a:lnTo>
                  <a:lnTo>
                    <a:pt x="25" y="75"/>
                  </a:lnTo>
                  <a:lnTo>
                    <a:pt x="30" y="0"/>
                  </a:lnTo>
                  <a:lnTo>
                    <a:pt x="114" y="5"/>
                  </a:lnTo>
                  <a:lnTo>
                    <a:pt x="124" y="5"/>
                  </a:lnTo>
                  <a:lnTo>
                    <a:pt x="200" y="10"/>
                  </a:lnTo>
                  <a:lnTo>
                    <a:pt x="201" y="10"/>
                  </a:lnTo>
                  <a:lnTo>
                    <a:pt x="271" y="14"/>
                  </a:lnTo>
                  <a:lnTo>
                    <a:pt x="273" y="14"/>
                  </a:lnTo>
                  <a:lnTo>
                    <a:pt x="345" y="15"/>
                  </a:lnTo>
                  <a:lnTo>
                    <a:pt x="404" y="19"/>
                  </a:lnTo>
                  <a:lnTo>
                    <a:pt x="418" y="19"/>
                  </a:lnTo>
                  <a:lnTo>
                    <a:pt x="464" y="21"/>
                  </a:lnTo>
                  <a:lnTo>
                    <a:pt x="492" y="22"/>
                  </a:lnTo>
                  <a:lnTo>
                    <a:pt x="522" y="22"/>
                  </a:lnTo>
                  <a:lnTo>
                    <a:pt x="567" y="22"/>
                  </a:lnTo>
                  <a:lnTo>
                    <a:pt x="580" y="24"/>
                  </a:lnTo>
                  <a:lnTo>
                    <a:pt x="640" y="24"/>
                  </a:lnTo>
                  <a:lnTo>
                    <a:pt x="700" y="26"/>
                  </a:lnTo>
                  <a:lnTo>
                    <a:pt x="714" y="26"/>
                  </a:lnTo>
                  <a:lnTo>
                    <a:pt x="758" y="26"/>
                  </a:lnTo>
                  <a:lnTo>
                    <a:pt x="787" y="26"/>
                  </a:lnTo>
                  <a:lnTo>
                    <a:pt x="818" y="26"/>
                  </a:lnTo>
                  <a:lnTo>
                    <a:pt x="847" y="26"/>
                  </a:lnTo>
                  <a:lnTo>
                    <a:pt x="905" y="26"/>
                  </a:lnTo>
                  <a:lnTo>
                    <a:pt x="908" y="26"/>
                  </a:lnTo>
                  <a:lnTo>
                    <a:pt x="917" y="34"/>
                  </a:lnTo>
                  <a:lnTo>
                    <a:pt x="920" y="36"/>
                  </a:lnTo>
                  <a:lnTo>
                    <a:pt x="922" y="41"/>
                  </a:lnTo>
                  <a:lnTo>
                    <a:pt x="929" y="41"/>
                  </a:lnTo>
                  <a:lnTo>
                    <a:pt x="936" y="48"/>
                  </a:lnTo>
                  <a:lnTo>
                    <a:pt x="939" y="48"/>
                  </a:lnTo>
                  <a:lnTo>
                    <a:pt x="944" y="46"/>
                  </a:lnTo>
                  <a:lnTo>
                    <a:pt x="946" y="43"/>
                  </a:lnTo>
                  <a:lnTo>
                    <a:pt x="953" y="41"/>
                  </a:lnTo>
                  <a:lnTo>
                    <a:pt x="956" y="43"/>
                  </a:lnTo>
                  <a:lnTo>
                    <a:pt x="956" y="51"/>
                  </a:lnTo>
                  <a:lnTo>
                    <a:pt x="958" y="53"/>
                  </a:lnTo>
                  <a:lnTo>
                    <a:pt x="961" y="55"/>
                  </a:lnTo>
                  <a:lnTo>
                    <a:pt x="963" y="56"/>
                  </a:lnTo>
                  <a:lnTo>
                    <a:pt x="961" y="60"/>
                  </a:lnTo>
                  <a:lnTo>
                    <a:pt x="958" y="62"/>
                  </a:lnTo>
                  <a:lnTo>
                    <a:pt x="956" y="63"/>
                  </a:lnTo>
                  <a:lnTo>
                    <a:pt x="958" y="67"/>
                  </a:lnTo>
                  <a:lnTo>
                    <a:pt x="965" y="65"/>
                  </a:lnTo>
                  <a:lnTo>
                    <a:pt x="965" y="67"/>
                  </a:lnTo>
                  <a:lnTo>
                    <a:pt x="965" y="70"/>
                  </a:lnTo>
                  <a:lnTo>
                    <a:pt x="961" y="72"/>
                  </a:lnTo>
                  <a:lnTo>
                    <a:pt x="958" y="72"/>
                  </a:lnTo>
                  <a:lnTo>
                    <a:pt x="954" y="70"/>
                  </a:lnTo>
                  <a:lnTo>
                    <a:pt x="953" y="70"/>
                  </a:lnTo>
                  <a:lnTo>
                    <a:pt x="951" y="79"/>
                  </a:lnTo>
                  <a:lnTo>
                    <a:pt x="944" y="84"/>
                  </a:lnTo>
                  <a:lnTo>
                    <a:pt x="941" y="89"/>
                  </a:lnTo>
                  <a:lnTo>
                    <a:pt x="942" y="96"/>
                  </a:lnTo>
                  <a:lnTo>
                    <a:pt x="934" y="101"/>
                  </a:lnTo>
                  <a:lnTo>
                    <a:pt x="936" y="106"/>
                  </a:lnTo>
                  <a:lnTo>
                    <a:pt x="942" y="113"/>
                  </a:lnTo>
                  <a:lnTo>
                    <a:pt x="944" y="118"/>
                  </a:lnTo>
                  <a:lnTo>
                    <a:pt x="951" y="121"/>
                  </a:lnTo>
                  <a:lnTo>
                    <a:pt x="954" y="126"/>
                  </a:lnTo>
                  <a:lnTo>
                    <a:pt x="959" y="132"/>
                  </a:lnTo>
                  <a:lnTo>
                    <a:pt x="963" y="132"/>
                  </a:lnTo>
                  <a:lnTo>
                    <a:pt x="961" y="138"/>
                  </a:lnTo>
                  <a:lnTo>
                    <a:pt x="961" y="142"/>
                  </a:lnTo>
                  <a:lnTo>
                    <a:pt x="965" y="147"/>
                  </a:lnTo>
                  <a:lnTo>
                    <a:pt x="971" y="152"/>
                  </a:lnTo>
                  <a:lnTo>
                    <a:pt x="973" y="161"/>
                  </a:lnTo>
                  <a:lnTo>
                    <a:pt x="977" y="162"/>
                  </a:lnTo>
                  <a:lnTo>
                    <a:pt x="985" y="167"/>
                  </a:lnTo>
                  <a:lnTo>
                    <a:pt x="992" y="166"/>
                  </a:lnTo>
                  <a:lnTo>
                    <a:pt x="995" y="169"/>
                  </a:lnTo>
                  <a:lnTo>
                    <a:pt x="1000" y="171"/>
                  </a:lnTo>
                  <a:lnTo>
                    <a:pt x="1002" y="173"/>
                  </a:lnTo>
                  <a:lnTo>
                    <a:pt x="1000" y="178"/>
                  </a:lnTo>
                  <a:lnTo>
                    <a:pt x="1000" y="188"/>
                  </a:lnTo>
                  <a:lnTo>
                    <a:pt x="1000" y="224"/>
                  </a:lnTo>
                  <a:lnTo>
                    <a:pt x="1002" y="243"/>
                  </a:lnTo>
                  <a:lnTo>
                    <a:pt x="1000" y="287"/>
                  </a:lnTo>
                  <a:lnTo>
                    <a:pt x="1002" y="301"/>
                  </a:lnTo>
                  <a:lnTo>
                    <a:pt x="1002" y="359"/>
                  </a:lnTo>
                  <a:lnTo>
                    <a:pt x="1002" y="364"/>
                  </a:lnTo>
                  <a:lnTo>
                    <a:pt x="1004" y="424"/>
                  </a:lnTo>
                  <a:lnTo>
                    <a:pt x="1004" y="429"/>
                  </a:lnTo>
                  <a:lnTo>
                    <a:pt x="1004" y="480"/>
                  </a:lnTo>
                  <a:lnTo>
                    <a:pt x="1004" y="485"/>
                  </a:lnTo>
                  <a:lnTo>
                    <a:pt x="1004" y="531"/>
                  </a:lnTo>
                  <a:lnTo>
                    <a:pt x="1006" y="541"/>
                  </a:lnTo>
                  <a:lnTo>
                    <a:pt x="949" y="541"/>
                  </a:lnTo>
                  <a:lnTo>
                    <a:pt x="944" y="541"/>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7024" name="Freeform 2256"/>
            <p:cNvSpPr>
              <a:spLocks/>
            </p:cNvSpPr>
            <p:nvPr/>
          </p:nvSpPr>
          <p:spPr bwMode="auto">
            <a:xfrm>
              <a:off x="2169" y="2513"/>
              <a:ext cx="469" cy="246"/>
            </a:xfrm>
            <a:custGeom>
              <a:avLst/>
              <a:gdLst/>
              <a:ahLst/>
              <a:cxnLst>
                <a:cxn ang="0">
                  <a:pos x="1172" y="560"/>
                </a:cxn>
                <a:cxn ang="0">
                  <a:pos x="1165" y="612"/>
                </a:cxn>
                <a:cxn ang="0">
                  <a:pos x="1161" y="608"/>
                </a:cxn>
                <a:cxn ang="0">
                  <a:pos x="1158" y="606"/>
                </a:cxn>
                <a:cxn ang="0">
                  <a:pos x="1148" y="608"/>
                </a:cxn>
                <a:cxn ang="0">
                  <a:pos x="1144" y="603"/>
                </a:cxn>
                <a:cxn ang="0">
                  <a:pos x="1132" y="600"/>
                </a:cxn>
                <a:cxn ang="0">
                  <a:pos x="1129" y="593"/>
                </a:cxn>
                <a:cxn ang="0">
                  <a:pos x="1114" y="589"/>
                </a:cxn>
                <a:cxn ang="0">
                  <a:pos x="1105" y="579"/>
                </a:cxn>
                <a:cxn ang="0">
                  <a:pos x="1091" y="574"/>
                </a:cxn>
                <a:cxn ang="0">
                  <a:pos x="1083" y="569"/>
                </a:cxn>
                <a:cxn ang="0">
                  <a:pos x="1078" y="562"/>
                </a:cxn>
                <a:cxn ang="0">
                  <a:pos x="1059" y="569"/>
                </a:cxn>
                <a:cxn ang="0">
                  <a:pos x="1049" y="574"/>
                </a:cxn>
                <a:cxn ang="0">
                  <a:pos x="1020" y="572"/>
                </a:cxn>
                <a:cxn ang="0">
                  <a:pos x="1016" y="564"/>
                </a:cxn>
                <a:cxn ang="0">
                  <a:pos x="997" y="571"/>
                </a:cxn>
                <a:cxn ang="0">
                  <a:pos x="984" y="576"/>
                </a:cxn>
                <a:cxn ang="0">
                  <a:pos x="960" y="576"/>
                </a:cxn>
                <a:cxn ang="0">
                  <a:pos x="953" y="579"/>
                </a:cxn>
                <a:cxn ang="0">
                  <a:pos x="934" y="581"/>
                </a:cxn>
                <a:cxn ang="0">
                  <a:pos x="934" y="583"/>
                </a:cxn>
                <a:cxn ang="0">
                  <a:pos x="915" y="591"/>
                </a:cxn>
                <a:cxn ang="0">
                  <a:pos x="902" y="596"/>
                </a:cxn>
                <a:cxn ang="0">
                  <a:pos x="874" y="583"/>
                </a:cxn>
                <a:cxn ang="0">
                  <a:pos x="859" y="569"/>
                </a:cxn>
                <a:cxn ang="0">
                  <a:pos x="840" y="574"/>
                </a:cxn>
                <a:cxn ang="0">
                  <a:pos x="828" y="560"/>
                </a:cxn>
                <a:cxn ang="0">
                  <a:pos x="815" y="572"/>
                </a:cxn>
                <a:cxn ang="0">
                  <a:pos x="803" y="579"/>
                </a:cxn>
                <a:cxn ang="0">
                  <a:pos x="796" y="598"/>
                </a:cxn>
                <a:cxn ang="0">
                  <a:pos x="789" y="577"/>
                </a:cxn>
                <a:cxn ang="0">
                  <a:pos x="777" y="572"/>
                </a:cxn>
                <a:cxn ang="0">
                  <a:pos x="765" y="574"/>
                </a:cxn>
                <a:cxn ang="0">
                  <a:pos x="748" y="567"/>
                </a:cxn>
                <a:cxn ang="0">
                  <a:pos x="729" y="564"/>
                </a:cxn>
                <a:cxn ang="0">
                  <a:pos x="707" y="562"/>
                </a:cxn>
                <a:cxn ang="0">
                  <a:pos x="678" y="569"/>
                </a:cxn>
                <a:cxn ang="0">
                  <a:pos x="680" y="557"/>
                </a:cxn>
                <a:cxn ang="0">
                  <a:pos x="661" y="548"/>
                </a:cxn>
                <a:cxn ang="0">
                  <a:pos x="649" y="530"/>
                </a:cxn>
                <a:cxn ang="0">
                  <a:pos x="618" y="533"/>
                </a:cxn>
                <a:cxn ang="0">
                  <a:pos x="594" y="530"/>
                </a:cxn>
                <a:cxn ang="0">
                  <a:pos x="577" y="521"/>
                </a:cxn>
                <a:cxn ang="0">
                  <a:pos x="540" y="513"/>
                </a:cxn>
                <a:cxn ang="0">
                  <a:pos x="507" y="507"/>
                </a:cxn>
                <a:cxn ang="0">
                  <a:pos x="497" y="482"/>
                </a:cxn>
                <a:cxn ang="0">
                  <a:pos x="478" y="475"/>
                </a:cxn>
                <a:cxn ang="0">
                  <a:pos x="456" y="472"/>
                </a:cxn>
                <a:cxn ang="0">
                  <a:pos x="425" y="465"/>
                </a:cxn>
                <a:cxn ang="0">
                  <a:pos x="403" y="441"/>
                </a:cxn>
                <a:cxn ang="0">
                  <a:pos x="400" y="337"/>
                </a:cxn>
                <a:cxn ang="0">
                  <a:pos x="408" y="111"/>
                </a:cxn>
                <a:cxn ang="0">
                  <a:pos x="188" y="101"/>
                </a:cxn>
                <a:cxn ang="0">
                  <a:pos x="137" y="12"/>
                </a:cxn>
                <a:cxn ang="0">
                  <a:pos x="326" y="21"/>
                </a:cxn>
                <a:cxn ang="0">
                  <a:pos x="548" y="29"/>
                </a:cxn>
                <a:cxn ang="0">
                  <a:pos x="757" y="34"/>
                </a:cxn>
                <a:cxn ang="0">
                  <a:pos x="960" y="36"/>
                </a:cxn>
                <a:cxn ang="0">
                  <a:pos x="1086" y="34"/>
                </a:cxn>
                <a:cxn ang="0">
                  <a:pos x="1144" y="125"/>
                </a:cxn>
                <a:cxn ang="0">
                  <a:pos x="1172" y="309"/>
                </a:cxn>
              </a:cxnLst>
              <a:rect l="0" t="0" r="r" b="b"/>
              <a:pathLst>
                <a:path w="1172" h="615">
                  <a:moveTo>
                    <a:pt x="1172" y="391"/>
                  </a:moveTo>
                  <a:lnTo>
                    <a:pt x="1172" y="424"/>
                  </a:lnTo>
                  <a:lnTo>
                    <a:pt x="1172" y="463"/>
                  </a:lnTo>
                  <a:lnTo>
                    <a:pt x="1172" y="516"/>
                  </a:lnTo>
                  <a:lnTo>
                    <a:pt x="1172" y="560"/>
                  </a:lnTo>
                  <a:lnTo>
                    <a:pt x="1170" y="613"/>
                  </a:lnTo>
                  <a:lnTo>
                    <a:pt x="1166" y="615"/>
                  </a:lnTo>
                  <a:lnTo>
                    <a:pt x="1166" y="613"/>
                  </a:lnTo>
                  <a:lnTo>
                    <a:pt x="1163" y="615"/>
                  </a:lnTo>
                  <a:lnTo>
                    <a:pt x="1165" y="612"/>
                  </a:lnTo>
                  <a:lnTo>
                    <a:pt x="1160" y="613"/>
                  </a:lnTo>
                  <a:lnTo>
                    <a:pt x="1158" y="613"/>
                  </a:lnTo>
                  <a:lnTo>
                    <a:pt x="1158" y="612"/>
                  </a:lnTo>
                  <a:lnTo>
                    <a:pt x="1161" y="612"/>
                  </a:lnTo>
                  <a:lnTo>
                    <a:pt x="1161" y="608"/>
                  </a:lnTo>
                  <a:lnTo>
                    <a:pt x="1156" y="610"/>
                  </a:lnTo>
                  <a:lnTo>
                    <a:pt x="1154" y="610"/>
                  </a:lnTo>
                  <a:lnTo>
                    <a:pt x="1154" y="608"/>
                  </a:lnTo>
                  <a:lnTo>
                    <a:pt x="1158" y="608"/>
                  </a:lnTo>
                  <a:lnTo>
                    <a:pt x="1158" y="606"/>
                  </a:lnTo>
                  <a:lnTo>
                    <a:pt x="1156" y="608"/>
                  </a:lnTo>
                  <a:lnTo>
                    <a:pt x="1154" y="606"/>
                  </a:lnTo>
                  <a:lnTo>
                    <a:pt x="1153" y="608"/>
                  </a:lnTo>
                  <a:lnTo>
                    <a:pt x="1148" y="605"/>
                  </a:lnTo>
                  <a:lnTo>
                    <a:pt x="1148" y="608"/>
                  </a:lnTo>
                  <a:lnTo>
                    <a:pt x="1144" y="608"/>
                  </a:lnTo>
                  <a:lnTo>
                    <a:pt x="1143" y="608"/>
                  </a:lnTo>
                  <a:lnTo>
                    <a:pt x="1143" y="608"/>
                  </a:lnTo>
                  <a:lnTo>
                    <a:pt x="1146" y="606"/>
                  </a:lnTo>
                  <a:lnTo>
                    <a:pt x="1144" y="603"/>
                  </a:lnTo>
                  <a:lnTo>
                    <a:pt x="1143" y="603"/>
                  </a:lnTo>
                  <a:lnTo>
                    <a:pt x="1139" y="605"/>
                  </a:lnTo>
                  <a:lnTo>
                    <a:pt x="1132" y="603"/>
                  </a:lnTo>
                  <a:lnTo>
                    <a:pt x="1131" y="601"/>
                  </a:lnTo>
                  <a:lnTo>
                    <a:pt x="1132" y="600"/>
                  </a:lnTo>
                  <a:lnTo>
                    <a:pt x="1131" y="600"/>
                  </a:lnTo>
                  <a:lnTo>
                    <a:pt x="1132" y="596"/>
                  </a:lnTo>
                  <a:lnTo>
                    <a:pt x="1127" y="596"/>
                  </a:lnTo>
                  <a:lnTo>
                    <a:pt x="1127" y="596"/>
                  </a:lnTo>
                  <a:lnTo>
                    <a:pt x="1129" y="593"/>
                  </a:lnTo>
                  <a:lnTo>
                    <a:pt x="1127" y="593"/>
                  </a:lnTo>
                  <a:lnTo>
                    <a:pt x="1124" y="596"/>
                  </a:lnTo>
                  <a:lnTo>
                    <a:pt x="1122" y="595"/>
                  </a:lnTo>
                  <a:lnTo>
                    <a:pt x="1117" y="595"/>
                  </a:lnTo>
                  <a:lnTo>
                    <a:pt x="1114" y="589"/>
                  </a:lnTo>
                  <a:lnTo>
                    <a:pt x="1108" y="588"/>
                  </a:lnTo>
                  <a:lnTo>
                    <a:pt x="1108" y="586"/>
                  </a:lnTo>
                  <a:lnTo>
                    <a:pt x="1107" y="583"/>
                  </a:lnTo>
                  <a:lnTo>
                    <a:pt x="1105" y="583"/>
                  </a:lnTo>
                  <a:lnTo>
                    <a:pt x="1105" y="579"/>
                  </a:lnTo>
                  <a:lnTo>
                    <a:pt x="1102" y="577"/>
                  </a:lnTo>
                  <a:lnTo>
                    <a:pt x="1100" y="574"/>
                  </a:lnTo>
                  <a:lnTo>
                    <a:pt x="1098" y="576"/>
                  </a:lnTo>
                  <a:lnTo>
                    <a:pt x="1095" y="574"/>
                  </a:lnTo>
                  <a:lnTo>
                    <a:pt x="1091" y="574"/>
                  </a:lnTo>
                  <a:lnTo>
                    <a:pt x="1090" y="571"/>
                  </a:lnTo>
                  <a:lnTo>
                    <a:pt x="1086" y="569"/>
                  </a:lnTo>
                  <a:lnTo>
                    <a:pt x="1086" y="565"/>
                  </a:lnTo>
                  <a:lnTo>
                    <a:pt x="1084" y="571"/>
                  </a:lnTo>
                  <a:lnTo>
                    <a:pt x="1083" y="569"/>
                  </a:lnTo>
                  <a:lnTo>
                    <a:pt x="1084" y="565"/>
                  </a:lnTo>
                  <a:lnTo>
                    <a:pt x="1083" y="565"/>
                  </a:lnTo>
                  <a:lnTo>
                    <a:pt x="1079" y="567"/>
                  </a:lnTo>
                  <a:lnTo>
                    <a:pt x="1078" y="565"/>
                  </a:lnTo>
                  <a:lnTo>
                    <a:pt x="1078" y="562"/>
                  </a:lnTo>
                  <a:lnTo>
                    <a:pt x="1074" y="562"/>
                  </a:lnTo>
                  <a:lnTo>
                    <a:pt x="1062" y="559"/>
                  </a:lnTo>
                  <a:lnTo>
                    <a:pt x="1061" y="562"/>
                  </a:lnTo>
                  <a:lnTo>
                    <a:pt x="1061" y="569"/>
                  </a:lnTo>
                  <a:lnTo>
                    <a:pt x="1059" y="569"/>
                  </a:lnTo>
                  <a:lnTo>
                    <a:pt x="1057" y="565"/>
                  </a:lnTo>
                  <a:lnTo>
                    <a:pt x="1055" y="571"/>
                  </a:lnTo>
                  <a:lnTo>
                    <a:pt x="1054" y="571"/>
                  </a:lnTo>
                  <a:lnTo>
                    <a:pt x="1049" y="569"/>
                  </a:lnTo>
                  <a:lnTo>
                    <a:pt x="1049" y="574"/>
                  </a:lnTo>
                  <a:lnTo>
                    <a:pt x="1032" y="576"/>
                  </a:lnTo>
                  <a:lnTo>
                    <a:pt x="1030" y="572"/>
                  </a:lnTo>
                  <a:lnTo>
                    <a:pt x="1025" y="572"/>
                  </a:lnTo>
                  <a:lnTo>
                    <a:pt x="1023" y="569"/>
                  </a:lnTo>
                  <a:lnTo>
                    <a:pt x="1020" y="572"/>
                  </a:lnTo>
                  <a:lnTo>
                    <a:pt x="1018" y="571"/>
                  </a:lnTo>
                  <a:lnTo>
                    <a:pt x="1021" y="569"/>
                  </a:lnTo>
                  <a:lnTo>
                    <a:pt x="1023" y="569"/>
                  </a:lnTo>
                  <a:lnTo>
                    <a:pt x="1018" y="569"/>
                  </a:lnTo>
                  <a:lnTo>
                    <a:pt x="1016" y="564"/>
                  </a:lnTo>
                  <a:lnTo>
                    <a:pt x="1009" y="562"/>
                  </a:lnTo>
                  <a:lnTo>
                    <a:pt x="1009" y="564"/>
                  </a:lnTo>
                  <a:lnTo>
                    <a:pt x="1009" y="565"/>
                  </a:lnTo>
                  <a:lnTo>
                    <a:pt x="1006" y="565"/>
                  </a:lnTo>
                  <a:lnTo>
                    <a:pt x="997" y="571"/>
                  </a:lnTo>
                  <a:lnTo>
                    <a:pt x="991" y="569"/>
                  </a:lnTo>
                  <a:lnTo>
                    <a:pt x="989" y="571"/>
                  </a:lnTo>
                  <a:lnTo>
                    <a:pt x="987" y="572"/>
                  </a:lnTo>
                  <a:lnTo>
                    <a:pt x="987" y="577"/>
                  </a:lnTo>
                  <a:lnTo>
                    <a:pt x="984" y="576"/>
                  </a:lnTo>
                  <a:lnTo>
                    <a:pt x="979" y="579"/>
                  </a:lnTo>
                  <a:lnTo>
                    <a:pt x="977" y="579"/>
                  </a:lnTo>
                  <a:lnTo>
                    <a:pt x="963" y="571"/>
                  </a:lnTo>
                  <a:lnTo>
                    <a:pt x="963" y="571"/>
                  </a:lnTo>
                  <a:lnTo>
                    <a:pt x="960" y="576"/>
                  </a:lnTo>
                  <a:lnTo>
                    <a:pt x="958" y="577"/>
                  </a:lnTo>
                  <a:lnTo>
                    <a:pt x="955" y="574"/>
                  </a:lnTo>
                  <a:lnTo>
                    <a:pt x="955" y="574"/>
                  </a:lnTo>
                  <a:lnTo>
                    <a:pt x="955" y="577"/>
                  </a:lnTo>
                  <a:lnTo>
                    <a:pt x="953" y="579"/>
                  </a:lnTo>
                  <a:lnTo>
                    <a:pt x="951" y="577"/>
                  </a:lnTo>
                  <a:lnTo>
                    <a:pt x="948" y="579"/>
                  </a:lnTo>
                  <a:lnTo>
                    <a:pt x="941" y="579"/>
                  </a:lnTo>
                  <a:lnTo>
                    <a:pt x="939" y="581"/>
                  </a:lnTo>
                  <a:lnTo>
                    <a:pt x="934" y="581"/>
                  </a:lnTo>
                  <a:lnTo>
                    <a:pt x="931" y="581"/>
                  </a:lnTo>
                  <a:lnTo>
                    <a:pt x="929" y="584"/>
                  </a:lnTo>
                  <a:lnTo>
                    <a:pt x="929" y="586"/>
                  </a:lnTo>
                  <a:lnTo>
                    <a:pt x="932" y="583"/>
                  </a:lnTo>
                  <a:lnTo>
                    <a:pt x="934" y="583"/>
                  </a:lnTo>
                  <a:lnTo>
                    <a:pt x="932" y="588"/>
                  </a:lnTo>
                  <a:lnTo>
                    <a:pt x="931" y="591"/>
                  </a:lnTo>
                  <a:lnTo>
                    <a:pt x="927" y="595"/>
                  </a:lnTo>
                  <a:lnTo>
                    <a:pt x="924" y="595"/>
                  </a:lnTo>
                  <a:lnTo>
                    <a:pt x="915" y="591"/>
                  </a:lnTo>
                  <a:lnTo>
                    <a:pt x="914" y="593"/>
                  </a:lnTo>
                  <a:lnTo>
                    <a:pt x="912" y="601"/>
                  </a:lnTo>
                  <a:lnTo>
                    <a:pt x="910" y="603"/>
                  </a:lnTo>
                  <a:lnTo>
                    <a:pt x="905" y="603"/>
                  </a:lnTo>
                  <a:lnTo>
                    <a:pt x="902" y="596"/>
                  </a:lnTo>
                  <a:lnTo>
                    <a:pt x="895" y="588"/>
                  </a:lnTo>
                  <a:lnTo>
                    <a:pt x="886" y="589"/>
                  </a:lnTo>
                  <a:lnTo>
                    <a:pt x="883" y="588"/>
                  </a:lnTo>
                  <a:lnTo>
                    <a:pt x="883" y="584"/>
                  </a:lnTo>
                  <a:lnTo>
                    <a:pt x="874" y="583"/>
                  </a:lnTo>
                  <a:lnTo>
                    <a:pt x="869" y="579"/>
                  </a:lnTo>
                  <a:lnTo>
                    <a:pt x="868" y="576"/>
                  </a:lnTo>
                  <a:lnTo>
                    <a:pt x="873" y="571"/>
                  </a:lnTo>
                  <a:lnTo>
                    <a:pt x="861" y="567"/>
                  </a:lnTo>
                  <a:lnTo>
                    <a:pt x="859" y="569"/>
                  </a:lnTo>
                  <a:lnTo>
                    <a:pt x="857" y="577"/>
                  </a:lnTo>
                  <a:lnTo>
                    <a:pt x="854" y="581"/>
                  </a:lnTo>
                  <a:lnTo>
                    <a:pt x="849" y="581"/>
                  </a:lnTo>
                  <a:lnTo>
                    <a:pt x="842" y="574"/>
                  </a:lnTo>
                  <a:lnTo>
                    <a:pt x="840" y="574"/>
                  </a:lnTo>
                  <a:lnTo>
                    <a:pt x="835" y="576"/>
                  </a:lnTo>
                  <a:lnTo>
                    <a:pt x="833" y="576"/>
                  </a:lnTo>
                  <a:lnTo>
                    <a:pt x="830" y="572"/>
                  </a:lnTo>
                  <a:lnTo>
                    <a:pt x="830" y="565"/>
                  </a:lnTo>
                  <a:lnTo>
                    <a:pt x="828" y="560"/>
                  </a:lnTo>
                  <a:lnTo>
                    <a:pt x="823" y="559"/>
                  </a:lnTo>
                  <a:lnTo>
                    <a:pt x="823" y="560"/>
                  </a:lnTo>
                  <a:lnTo>
                    <a:pt x="818" y="562"/>
                  </a:lnTo>
                  <a:lnTo>
                    <a:pt x="815" y="560"/>
                  </a:lnTo>
                  <a:lnTo>
                    <a:pt x="815" y="572"/>
                  </a:lnTo>
                  <a:lnTo>
                    <a:pt x="813" y="577"/>
                  </a:lnTo>
                  <a:lnTo>
                    <a:pt x="810" y="579"/>
                  </a:lnTo>
                  <a:lnTo>
                    <a:pt x="803" y="576"/>
                  </a:lnTo>
                  <a:lnTo>
                    <a:pt x="801" y="577"/>
                  </a:lnTo>
                  <a:lnTo>
                    <a:pt x="803" y="579"/>
                  </a:lnTo>
                  <a:lnTo>
                    <a:pt x="806" y="583"/>
                  </a:lnTo>
                  <a:lnTo>
                    <a:pt x="801" y="584"/>
                  </a:lnTo>
                  <a:lnTo>
                    <a:pt x="801" y="596"/>
                  </a:lnTo>
                  <a:lnTo>
                    <a:pt x="801" y="598"/>
                  </a:lnTo>
                  <a:lnTo>
                    <a:pt x="796" y="598"/>
                  </a:lnTo>
                  <a:lnTo>
                    <a:pt x="791" y="598"/>
                  </a:lnTo>
                  <a:lnTo>
                    <a:pt x="786" y="595"/>
                  </a:lnTo>
                  <a:lnTo>
                    <a:pt x="784" y="583"/>
                  </a:lnTo>
                  <a:lnTo>
                    <a:pt x="786" y="579"/>
                  </a:lnTo>
                  <a:lnTo>
                    <a:pt x="789" y="577"/>
                  </a:lnTo>
                  <a:lnTo>
                    <a:pt x="791" y="574"/>
                  </a:lnTo>
                  <a:lnTo>
                    <a:pt x="787" y="569"/>
                  </a:lnTo>
                  <a:lnTo>
                    <a:pt x="784" y="567"/>
                  </a:lnTo>
                  <a:lnTo>
                    <a:pt x="779" y="569"/>
                  </a:lnTo>
                  <a:lnTo>
                    <a:pt x="777" y="572"/>
                  </a:lnTo>
                  <a:lnTo>
                    <a:pt x="775" y="576"/>
                  </a:lnTo>
                  <a:lnTo>
                    <a:pt x="775" y="572"/>
                  </a:lnTo>
                  <a:lnTo>
                    <a:pt x="769" y="569"/>
                  </a:lnTo>
                  <a:lnTo>
                    <a:pt x="769" y="574"/>
                  </a:lnTo>
                  <a:lnTo>
                    <a:pt x="765" y="574"/>
                  </a:lnTo>
                  <a:lnTo>
                    <a:pt x="762" y="579"/>
                  </a:lnTo>
                  <a:lnTo>
                    <a:pt x="755" y="581"/>
                  </a:lnTo>
                  <a:lnTo>
                    <a:pt x="750" y="579"/>
                  </a:lnTo>
                  <a:lnTo>
                    <a:pt x="748" y="569"/>
                  </a:lnTo>
                  <a:lnTo>
                    <a:pt x="748" y="567"/>
                  </a:lnTo>
                  <a:lnTo>
                    <a:pt x="746" y="567"/>
                  </a:lnTo>
                  <a:lnTo>
                    <a:pt x="740" y="565"/>
                  </a:lnTo>
                  <a:lnTo>
                    <a:pt x="734" y="567"/>
                  </a:lnTo>
                  <a:lnTo>
                    <a:pt x="733" y="567"/>
                  </a:lnTo>
                  <a:lnTo>
                    <a:pt x="729" y="564"/>
                  </a:lnTo>
                  <a:lnTo>
                    <a:pt x="729" y="555"/>
                  </a:lnTo>
                  <a:lnTo>
                    <a:pt x="719" y="552"/>
                  </a:lnTo>
                  <a:lnTo>
                    <a:pt x="714" y="555"/>
                  </a:lnTo>
                  <a:lnTo>
                    <a:pt x="710" y="560"/>
                  </a:lnTo>
                  <a:lnTo>
                    <a:pt x="707" y="562"/>
                  </a:lnTo>
                  <a:lnTo>
                    <a:pt x="702" y="569"/>
                  </a:lnTo>
                  <a:lnTo>
                    <a:pt x="693" y="574"/>
                  </a:lnTo>
                  <a:lnTo>
                    <a:pt x="690" y="574"/>
                  </a:lnTo>
                  <a:lnTo>
                    <a:pt x="685" y="571"/>
                  </a:lnTo>
                  <a:lnTo>
                    <a:pt x="678" y="569"/>
                  </a:lnTo>
                  <a:lnTo>
                    <a:pt x="675" y="565"/>
                  </a:lnTo>
                  <a:lnTo>
                    <a:pt x="675" y="564"/>
                  </a:lnTo>
                  <a:lnTo>
                    <a:pt x="680" y="560"/>
                  </a:lnTo>
                  <a:lnTo>
                    <a:pt x="678" y="559"/>
                  </a:lnTo>
                  <a:lnTo>
                    <a:pt x="680" y="557"/>
                  </a:lnTo>
                  <a:lnTo>
                    <a:pt x="680" y="555"/>
                  </a:lnTo>
                  <a:lnTo>
                    <a:pt x="675" y="548"/>
                  </a:lnTo>
                  <a:lnTo>
                    <a:pt x="670" y="552"/>
                  </a:lnTo>
                  <a:lnTo>
                    <a:pt x="664" y="550"/>
                  </a:lnTo>
                  <a:lnTo>
                    <a:pt x="661" y="548"/>
                  </a:lnTo>
                  <a:lnTo>
                    <a:pt x="658" y="536"/>
                  </a:lnTo>
                  <a:lnTo>
                    <a:pt x="659" y="526"/>
                  </a:lnTo>
                  <a:lnTo>
                    <a:pt x="658" y="523"/>
                  </a:lnTo>
                  <a:lnTo>
                    <a:pt x="654" y="525"/>
                  </a:lnTo>
                  <a:lnTo>
                    <a:pt x="649" y="530"/>
                  </a:lnTo>
                  <a:lnTo>
                    <a:pt x="634" y="528"/>
                  </a:lnTo>
                  <a:lnTo>
                    <a:pt x="629" y="525"/>
                  </a:lnTo>
                  <a:lnTo>
                    <a:pt x="623" y="525"/>
                  </a:lnTo>
                  <a:lnTo>
                    <a:pt x="618" y="528"/>
                  </a:lnTo>
                  <a:lnTo>
                    <a:pt x="618" y="533"/>
                  </a:lnTo>
                  <a:lnTo>
                    <a:pt x="615" y="533"/>
                  </a:lnTo>
                  <a:lnTo>
                    <a:pt x="613" y="536"/>
                  </a:lnTo>
                  <a:lnTo>
                    <a:pt x="610" y="538"/>
                  </a:lnTo>
                  <a:lnTo>
                    <a:pt x="603" y="536"/>
                  </a:lnTo>
                  <a:lnTo>
                    <a:pt x="594" y="530"/>
                  </a:lnTo>
                  <a:lnTo>
                    <a:pt x="591" y="523"/>
                  </a:lnTo>
                  <a:lnTo>
                    <a:pt x="588" y="521"/>
                  </a:lnTo>
                  <a:lnTo>
                    <a:pt x="584" y="519"/>
                  </a:lnTo>
                  <a:lnTo>
                    <a:pt x="579" y="521"/>
                  </a:lnTo>
                  <a:lnTo>
                    <a:pt x="577" y="521"/>
                  </a:lnTo>
                  <a:lnTo>
                    <a:pt x="574" y="525"/>
                  </a:lnTo>
                  <a:lnTo>
                    <a:pt x="564" y="525"/>
                  </a:lnTo>
                  <a:lnTo>
                    <a:pt x="559" y="521"/>
                  </a:lnTo>
                  <a:lnTo>
                    <a:pt x="548" y="518"/>
                  </a:lnTo>
                  <a:lnTo>
                    <a:pt x="540" y="513"/>
                  </a:lnTo>
                  <a:lnTo>
                    <a:pt x="533" y="509"/>
                  </a:lnTo>
                  <a:lnTo>
                    <a:pt x="528" y="511"/>
                  </a:lnTo>
                  <a:lnTo>
                    <a:pt x="521" y="509"/>
                  </a:lnTo>
                  <a:lnTo>
                    <a:pt x="514" y="511"/>
                  </a:lnTo>
                  <a:lnTo>
                    <a:pt x="507" y="507"/>
                  </a:lnTo>
                  <a:lnTo>
                    <a:pt x="506" y="506"/>
                  </a:lnTo>
                  <a:lnTo>
                    <a:pt x="504" y="501"/>
                  </a:lnTo>
                  <a:lnTo>
                    <a:pt x="506" y="492"/>
                  </a:lnTo>
                  <a:lnTo>
                    <a:pt x="504" y="487"/>
                  </a:lnTo>
                  <a:lnTo>
                    <a:pt x="497" y="482"/>
                  </a:lnTo>
                  <a:lnTo>
                    <a:pt x="495" y="477"/>
                  </a:lnTo>
                  <a:lnTo>
                    <a:pt x="488" y="473"/>
                  </a:lnTo>
                  <a:lnTo>
                    <a:pt x="483" y="466"/>
                  </a:lnTo>
                  <a:lnTo>
                    <a:pt x="478" y="470"/>
                  </a:lnTo>
                  <a:lnTo>
                    <a:pt x="478" y="475"/>
                  </a:lnTo>
                  <a:lnTo>
                    <a:pt x="477" y="480"/>
                  </a:lnTo>
                  <a:lnTo>
                    <a:pt x="471" y="480"/>
                  </a:lnTo>
                  <a:lnTo>
                    <a:pt x="466" y="477"/>
                  </a:lnTo>
                  <a:lnTo>
                    <a:pt x="463" y="473"/>
                  </a:lnTo>
                  <a:lnTo>
                    <a:pt x="456" y="472"/>
                  </a:lnTo>
                  <a:lnTo>
                    <a:pt x="453" y="473"/>
                  </a:lnTo>
                  <a:lnTo>
                    <a:pt x="451" y="477"/>
                  </a:lnTo>
                  <a:lnTo>
                    <a:pt x="449" y="480"/>
                  </a:lnTo>
                  <a:lnTo>
                    <a:pt x="437" y="477"/>
                  </a:lnTo>
                  <a:lnTo>
                    <a:pt x="425" y="465"/>
                  </a:lnTo>
                  <a:lnTo>
                    <a:pt x="418" y="455"/>
                  </a:lnTo>
                  <a:lnTo>
                    <a:pt x="413" y="453"/>
                  </a:lnTo>
                  <a:lnTo>
                    <a:pt x="412" y="448"/>
                  </a:lnTo>
                  <a:lnTo>
                    <a:pt x="405" y="441"/>
                  </a:lnTo>
                  <a:lnTo>
                    <a:pt x="403" y="441"/>
                  </a:lnTo>
                  <a:lnTo>
                    <a:pt x="398" y="444"/>
                  </a:lnTo>
                  <a:lnTo>
                    <a:pt x="395" y="444"/>
                  </a:lnTo>
                  <a:lnTo>
                    <a:pt x="396" y="412"/>
                  </a:lnTo>
                  <a:lnTo>
                    <a:pt x="398" y="364"/>
                  </a:lnTo>
                  <a:lnTo>
                    <a:pt x="400" y="337"/>
                  </a:lnTo>
                  <a:lnTo>
                    <a:pt x="401" y="296"/>
                  </a:lnTo>
                  <a:lnTo>
                    <a:pt x="401" y="262"/>
                  </a:lnTo>
                  <a:lnTo>
                    <a:pt x="405" y="217"/>
                  </a:lnTo>
                  <a:lnTo>
                    <a:pt x="405" y="186"/>
                  </a:lnTo>
                  <a:lnTo>
                    <a:pt x="408" y="111"/>
                  </a:lnTo>
                  <a:lnTo>
                    <a:pt x="408" y="111"/>
                  </a:lnTo>
                  <a:lnTo>
                    <a:pt x="333" y="110"/>
                  </a:lnTo>
                  <a:lnTo>
                    <a:pt x="278" y="106"/>
                  </a:lnTo>
                  <a:lnTo>
                    <a:pt x="260" y="106"/>
                  </a:lnTo>
                  <a:lnTo>
                    <a:pt x="188" y="101"/>
                  </a:lnTo>
                  <a:lnTo>
                    <a:pt x="132" y="98"/>
                  </a:lnTo>
                  <a:lnTo>
                    <a:pt x="113" y="96"/>
                  </a:lnTo>
                  <a:lnTo>
                    <a:pt x="0" y="87"/>
                  </a:lnTo>
                  <a:lnTo>
                    <a:pt x="7" y="0"/>
                  </a:lnTo>
                  <a:lnTo>
                    <a:pt x="137" y="12"/>
                  </a:lnTo>
                  <a:lnTo>
                    <a:pt x="138" y="12"/>
                  </a:lnTo>
                  <a:lnTo>
                    <a:pt x="202" y="14"/>
                  </a:lnTo>
                  <a:lnTo>
                    <a:pt x="266" y="17"/>
                  </a:lnTo>
                  <a:lnTo>
                    <a:pt x="284" y="19"/>
                  </a:lnTo>
                  <a:lnTo>
                    <a:pt x="326" y="21"/>
                  </a:lnTo>
                  <a:lnTo>
                    <a:pt x="400" y="24"/>
                  </a:lnTo>
                  <a:lnTo>
                    <a:pt x="412" y="26"/>
                  </a:lnTo>
                  <a:lnTo>
                    <a:pt x="473" y="28"/>
                  </a:lnTo>
                  <a:lnTo>
                    <a:pt x="488" y="28"/>
                  </a:lnTo>
                  <a:lnTo>
                    <a:pt x="548" y="29"/>
                  </a:lnTo>
                  <a:lnTo>
                    <a:pt x="610" y="31"/>
                  </a:lnTo>
                  <a:lnTo>
                    <a:pt x="637" y="33"/>
                  </a:lnTo>
                  <a:lnTo>
                    <a:pt x="670" y="33"/>
                  </a:lnTo>
                  <a:lnTo>
                    <a:pt x="710" y="34"/>
                  </a:lnTo>
                  <a:lnTo>
                    <a:pt x="757" y="34"/>
                  </a:lnTo>
                  <a:lnTo>
                    <a:pt x="801" y="34"/>
                  </a:lnTo>
                  <a:lnTo>
                    <a:pt x="852" y="34"/>
                  </a:lnTo>
                  <a:lnTo>
                    <a:pt x="885" y="36"/>
                  </a:lnTo>
                  <a:lnTo>
                    <a:pt x="953" y="36"/>
                  </a:lnTo>
                  <a:lnTo>
                    <a:pt x="960" y="36"/>
                  </a:lnTo>
                  <a:lnTo>
                    <a:pt x="984" y="36"/>
                  </a:lnTo>
                  <a:lnTo>
                    <a:pt x="1020" y="36"/>
                  </a:lnTo>
                  <a:lnTo>
                    <a:pt x="1035" y="36"/>
                  </a:lnTo>
                  <a:lnTo>
                    <a:pt x="1081" y="34"/>
                  </a:lnTo>
                  <a:lnTo>
                    <a:pt x="1086" y="34"/>
                  </a:lnTo>
                  <a:lnTo>
                    <a:pt x="1143" y="34"/>
                  </a:lnTo>
                  <a:lnTo>
                    <a:pt x="1143" y="75"/>
                  </a:lnTo>
                  <a:lnTo>
                    <a:pt x="1143" y="91"/>
                  </a:lnTo>
                  <a:lnTo>
                    <a:pt x="1144" y="122"/>
                  </a:lnTo>
                  <a:lnTo>
                    <a:pt x="1144" y="125"/>
                  </a:lnTo>
                  <a:lnTo>
                    <a:pt x="1153" y="178"/>
                  </a:lnTo>
                  <a:lnTo>
                    <a:pt x="1154" y="188"/>
                  </a:lnTo>
                  <a:lnTo>
                    <a:pt x="1163" y="248"/>
                  </a:lnTo>
                  <a:lnTo>
                    <a:pt x="1166" y="268"/>
                  </a:lnTo>
                  <a:lnTo>
                    <a:pt x="1172" y="309"/>
                  </a:lnTo>
                  <a:lnTo>
                    <a:pt x="1172" y="391"/>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7025" name="Freeform 2257"/>
            <p:cNvSpPr>
              <a:spLocks noEditPoints="1"/>
            </p:cNvSpPr>
            <p:nvPr/>
          </p:nvSpPr>
          <p:spPr bwMode="auto">
            <a:xfrm>
              <a:off x="1935" y="2548"/>
              <a:ext cx="762" cy="741"/>
            </a:xfrm>
            <a:custGeom>
              <a:avLst/>
              <a:gdLst/>
              <a:ahLst/>
              <a:cxnLst>
                <a:cxn ang="0">
                  <a:pos x="249" y="747"/>
                </a:cxn>
                <a:cxn ang="0">
                  <a:pos x="558" y="301"/>
                </a:cxn>
                <a:cxn ang="0">
                  <a:pos x="992" y="24"/>
                </a:cxn>
                <a:cxn ang="0">
                  <a:pos x="1002" y="368"/>
                </a:cxn>
                <a:cxn ang="0">
                  <a:pos x="1072" y="386"/>
                </a:cxn>
                <a:cxn ang="0">
                  <a:pos x="1143" y="434"/>
                </a:cxn>
                <a:cxn ang="0">
                  <a:pos x="1202" y="441"/>
                </a:cxn>
                <a:cxn ang="0">
                  <a:pos x="1264" y="470"/>
                </a:cxn>
                <a:cxn ang="0">
                  <a:pos x="1313" y="468"/>
                </a:cxn>
                <a:cxn ang="0">
                  <a:pos x="1359" y="485"/>
                </a:cxn>
                <a:cxn ang="0">
                  <a:pos x="1385" y="509"/>
                </a:cxn>
                <a:cxn ang="0">
                  <a:pos x="1414" y="478"/>
                </a:cxn>
                <a:cxn ang="0">
                  <a:pos x="1458" y="496"/>
                </a:cxn>
                <a:cxn ang="0">
                  <a:pos x="1516" y="501"/>
                </a:cxn>
                <a:cxn ang="0">
                  <a:pos x="1542" y="490"/>
                </a:cxn>
                <a:cxn ang="0">
                  <a:pos x="1593" y="475"/>
                </a:cxn>
                <a:cxn ang="0">
                  <a:pos x="1639" y="484"/>
                </a:cxn>
                <a:cxn ang="0">
                  <a:pos x="1670" y="478"/>
                </a:cxn>
                <a:cxn ang="0">
                  <a:pos x="1701" y="508"/>
                </a:cxn>
                <a:cxn ang="0">
                  <a:pos x="1730" y="519"/>
                </a:cxn>
                <a:cxn ang="0">
                  <a:pos x="1745" y="525"/>
                </a:cxn>
                <a:cxn ang="0">
                  <a:pos x="1764" y="537"/>
                </a:cxn>
                <a:cxn ang="0">
                  <a:pos x="1790" y="538"/>
                </a:cxn>
                <a:cxn ang="0">
                  <a:pos x="1822" y="772"/>
                </a:cxn>
                <a:cxn ang="0">
                  <a:pos x="1853" y="839"/>
                </a:cxn>
                <a:cxn ang="0">
                  <a:pos x="1856" y="880"/>
                </a:cxn>
                <a:cxn ang="0">
                  <a:pos x="1875" y="905"/>
                </a:cxn>
                <a:cxn ang="0">
                  <a:pos x="1889" y="941"/>
                </a:cxn>
                <a:cxn ang="0">
                  <a:pos x="1897" y="958"/>
                </a:cxn>
                <a:cxn ang="0">
                  <a:pos x="1901" y="986"/>
                </a:cxn>
                <a:cxn ang="0">
                  <a:pos x="1890" y="1022"/>
                </a:cxn>
                <a:cxn ang="0">
                  <a:pos x="1877" y="1057"/>
                </a:cxn>
                <a:cxn ang="0">
                  <a:pos x="1879" y="1097"/>
                </a:cxn>
                <a:cxn ang="0">
                  <a:pos x="1856" y="1150"/>
                </a:cxn>
                <a:cxn ang="0">
                  <a:pos x="1761" y="1226"/>
                </a:cxn>
                <a:cxn ang="0">
                  <a:pos x="1701" y="1235"/>
                </a:cxn>
                <a:cxn ang="0">
                  <a:pos x="1658" y="1303"/>
                </a:cxn>
                <a:cxn ang="0">
                  <a:pos x="1515" y="1387"/>
                </a:cxn>
                <a:cxn ang="0">
                  <a:pos x="1476" y="1384"/>
                </a:cxn>
                <a:cxn ang="0">
                  <a:pos x="1440" y="1375"/>
                </a:cxn>
                <a:cxn ang="0">
                  <a:pos x="1414" y="1414"/>
                </a:cxn>
                <a:cxn ang="0">
                  <a:pos x="1390" y="1471"/>
                </a:cxn>
                <a:cxn ang="0">
                  <a:pos x="1370" y="1505"/>
                </a:cxn>
                <a:cxn ang="0">
                  <a:pos x="1337" y="1539"/>
                </a:cxn>
                <a:cxn ang="0">
                  <a:pos x="1271" y="1587"/>
                </a:cxn>
                <a:cxn ang="0">
                  <a:pos x="1327" y="1768"/>
                </a:cxn>
                <a:cxn ang="0">
                  <a:pos x="1283" y="1824"/>
                </a:cxn>
                <a:cxn ang="0">
                  <a:pos x="1136" y="1781"/>
                </a:cxn>
                <a:cxn ang="0">
                  <a:pos x="1008" y="1606"/>
                </a:cxn>
                <a:cxn ang="0">
                  <a:pos x="890" y="1423"/>
                </a:cxn>
                <a:cxn ang="0">
                  <a:pos x="755" y="1209"/>
                </a:cxn>
                <a:cxn ang="0">
                  <a:pos x="676" y="1162"/>
                </a:cxn>
                <a:cxn ang="0">
                  <a:pos x="521" y="1214"/>
                </a:cxn>
                <a:cxn ang="0">
                  <a:pos x="376" y="1235"/>
                </a:cxn>
                <a:cxn ang="0">
                  <a:pos x="241" y="1027"/>
                </a:cxn>
                <a:cxn ang="0">
                  <a:pos x="113" y="878"/>
                </a:cxn>
                <a:cxn ang="0">
                  <a:pos x="1479" y="1433"/>
                </a:cxn>
                <a:cxn ang="0">
                  <a:pos x="1347" y="1561"/>
                </a:cxn>
                <a:cxn ang="0">
                  <a:pos x="1325" y="1626"/>
                </a:cxn>
                <a:cxn ang="0">
                  <a:pos x="1341" y="1737"/>
                </a:cxn>
              </a:cxnLst>
              <a:rect l="0" t="0" r="r" b="b"/>
              <a:pathLst>
                <a:path w="1904" h="1855">
                  <a:moveTo>
                    <a:pt x="84" y="835"/>
                  </a:moveTo>
                  <a:lnTo>
                    <a:pt x="55" y="818"/>
                  </a:lnTo>
                  <a:lnTo>
                    <a:pt x="34" y="772"/>
                  </a:lnTo>
                  <a:lnTo>
                    <a:pt x="12" y="760"/>
                  </a:lnTo>
                  <a:lnTo>
                    <a:pt x="2" y="753"/>
                  </a:lnTo>
                  <a:lnTo>
                    <a:pt x="3" y="750"/>
                  </a:lnTo>
                  <a:lnTo>
                    <a:pt x="0" y="740"/>
                  </a:lnTo>
                  <a:lnTo>
                    <a:pt x="2" y="738"/>
                  </a:lnTo>
                  <a:lnTo>
                    <a:pt x="3" y="728"/>
                  </a:lnTo>
                  <a:lnTo>
                    <a:pt x="0" y="726"/>
                  </a:lnTo>
                  <a:lnTo>
                    <a:pt x="5" y="723"/>
                  </a:lnTo>
                  <a:lnTo>
                    <a:pt x="39" y="726"/>
                  </a:lnTo>
                  <a:lnTo>
                    <a:pt x="94" y="733"/>
                  </a:lnTo>
                  <a:lnTo>
                    <a:pt x="249" y="747"/>
                  </a:lnTo>
                  <a:lnTo>
                    <a:pt x="260" y="748"/>
                  </a:lnTo>
                  <a:lnTo>
                    <a:pt x="379" y="759"/>
                  </a:lnTo>
                  <a:lnTo>
                    <a:pt x="384" y="759"/>
                  </a:lnTo>
                  <a:lnTo>
                    <a:pt x="422" y="762"/>
                  </a:lnTo>
                  <a:lnTo>
                    <a:pt x="478" y="767"/>
                  </a:lnTo>
                  <a:lnTo>
                    <a:pt x="517" y="770"/>
                  </a:lnTo>
                  <a:lnTo>
                    <a:pt x="519" y="757"/>
                  </a:lnTo>
                  <a:lnTo>
                    <a:pt x="524" y="683"/>
                  </a:lnTo>
                  <a:lnTo>
                    <a:pt x="531" y="608"/>
                  </a:lnTo>
                  <a:lnTo>
                    <a:pt x="538" y="535"/>
                  </a:lnTo>
                  <a:lnTo>
                    <a:pt x="541" y="502"/>
                  </a:lnTo>
                  <a:lnTo>
                    <a:pt x="545" y="458"/>
                  </a:lnTo>
                  <a:lnTo>
                    <a:pt x="552" y="376"/>
                  </a:lnTo>
                  <a:lnTo>
                    <a:pt x="558" y="301"/>
                  </a:lnTo>
                  <a:lnTo>
                    <a:pt x="560" y="263"/>
                  </a:lnTo>
                  <a:lnTo>
                    <a:pt x="564" y="227"/>
                  </a:lnTo>
                  <a:lnTo>
                    <a:pt x="569" y="151"/>
                  </a:lnTo>
                  <a:lnTo>
                    <a:pt x="570" y="130"/>
                  </a:lnTo>
                  <a:lnTo>
                    <a:pt x="574" y="75"/>
                  </a:lnTo>
                  <a:lnTo>
                    <a:pt x="579" y="0"/>
                  </a:lnTo>
                  <a:lnTo>
                    <a:pt x="584" y="0"/>
                  </a:lnTo>
                  <a:lnTo>
                    <a:pt x="697" y="9"/>
                  </a:lnTo>
                  <a:lnTo>
                    <a:pt x="716" y="11"/>
                  </a:lnTo>
                  <a:lnTo>
                    <a:pt x="772" y="14"/>
                  </a:lnTo>
                  <a:lnTo>
                    <a:pt x="844" y="19"/>
                  </a:lnTo>
                  <a:lnTo>
                    <a:pt x="862" y="19"/>
                  </a:lnTo>
                  <a:lnTo>
                    <a:pt x="917" y="23"/>
                  </a:lnTo>
                  <a:lnTo>
                    <a:pt x="992" y="24"/>
                  </a:lnTo>
                  <a:lnTo>
                    <a:pt x="989" y="99"/>
                  </a:lnTo>
                  <a:lnTo>
                    <a:pt x="989" y="130"/>
                  </a:lnTo>
                  <a:lnTo>
                    <a:pt x="985" y="175"/>
                  </a:lnTo>
                  <a:lnTo>
                    <a:pt x="985" y="209"/>
                  </a:lnTo>
                  <a:lnTo>
                    <a:pt x="984" y="250"/>
                  </a:lnTo>
                  <a:lnTo>
                    <a:pt x="982" y="277"/>
                  </a:lnTo>
                  <a:lnTo>
                    <a:pt x="980" y="325"/>
                  </a:lnTo>
                  <a:lnTo>
                    <a:pt x="979" y="357"/>
                  </a:lnTo>
                  <a:lnTo>
                    <a:pt x="982" y="357"/>
                  </a:lnTo>
                  <a:lnTo>
                    <a:pt x="987" y="354"/>
                  </a:lnTo>
                  <a:lnTo>
                    <a:pt x="989" y="354"/>
                  </a:lnTo>
                  <a:lnTo>
                    <a:pt x="996" y="361"/>
                  </a:lnTo>
                  <a:lnTo>
                    <a:pt x="997" y="366"/>
                  </a:lnTo>
                  <a:lnTo>
                    <a:pt x="1002" y="368"/>
                  </a:lnTo>
                  <a:lnTo>
                    <a:pt x="1009" y="378"/>
                  </a:lnTo>
                  <a:lnTo>
                    <a:pt x="1021" y="390"/>
                  </a:lnTo>
                  <a:lnTo>
                    <a:pt x="1033" y="393"/>
                  </a:lnTo>
                  <a:lnTo>
                    <a:pt x="1035" y="390"/>
                  </a:lnTo>
                  <a:lnTo>
                    <a:pt x="1037" y="386"/>
                  </a:lnTo>
                  <a:lnTo>
                    <a:pt x="1040" y="385"/>
                  </a:lnTo>
                  <a:lnTo>
                    <a:pt x="1047" y="386"/>
                  </a:lnTo>
                  <a:lnTo>
                    <a:pt x="1050" y="390"/>
                  </a:lnTo>
                  <a:lnTo>
                    <a:pt x="1055" y="393"/>
                  </a:lnTo>
                  <a:lnTo>
                    <a:pt x="1061" y="393"/>
                  </a:lnTo>
                  <a:lnTo>
                    <a:pt x="1062" y="388"/>
                  </a:lnTo>
                  <a:lnTo>
                    <a:pt x="1062" y="383"/>
                  </a:lnTo>
                  <a:lnTo>
                    <a:pt x="1067" y="379"/>
                  </a:lnTo>
                  <a:lnTo>
                    <a:pt x="1072" y="386"/>
                  </a:lnTo>
                  <a:lnTo>
                    <a:pt x="1079" y="390"/>
                  </a:lnTo>
                  <a:lnTo>
                    <a:pt x="1081" y="395"/>
                  </a:lnTo>
                  <a:lnTo>
                    <a:pt x="1088" y="400"/>
                  </a:lnTo>
                  <a:lnTo>
                    <a:pt x="1090" y="405"/>
                  </a:lnTo>
                  <a:lnTo>
                    <a:pt x="1088" y="414"/>
                  </a:lnTo>
                  <a:lnTo>
                    <a:pt x="1090" y="419"/>
                  </a:lnTo>
                  <a:lnTo>
                    <a:pt x="1091" y="420"/>
                  </a:lnTo>
                  <a:lnTo>
                    <a:pt x="1098" y="424"/>
                  </a:lnTo>
                  <a:lnTo>
                    <a:pt x="1105" y="422"/>
                  </a:lnTo>
                  <a:lnTo>
                    <a:pt x="1112" y="424"/>
                  </a:lnTo>
                  <a:lnTo>
                    <a:pt x="1117" y="422"/>
                  </a:lnTo>
                  <a:lnTo>
                    <a:pt x="1124" y="426"/>
                  </a:lnTo>
                  <a:lnTo>
                    <a:pt x="1132" y="431"/>
                  </a:lnTo>
                  <a:lnTo>
                    <a:pt x="1143" y="434"/>
                  </a:lnTo>
                  <a:lnTo>
                    <a:pt x="1148" y="438"/>
                  </a:lnTo>
                  <a:lnTo>
                    <a:pt x="1158" y="438"/>
                  </a:lnTo>
                  <a:lnTo>
                    <a:pt x="1161" y="434"/>
                  </a:lnTo>
                  <a:lnTo>
                    <a:pt x="1163" y="434"/>
                  </a:lnTo>
                  <a:lnTo>
                    <a:pt x="1168" y="432"/>
                  </a:lnTo>
                  <a:lnTo>
                    <a:pt x="1172" y="434"/>
                  </a:lnTo>
                  <a:lnTo>
                    <a:pt x="1175" y="436"/>
                  </a:lnTo>
                  <a:lnTo>
                    <a:pt x="1178" y="443"/>
                  </a:lnTo>
                  <a:lnTo>
                    <a:pt x="1187" y="449"/>
                  </a:lnTo>
                  <a:lnTo>
                    <a:pt x="1194" y="451"/>
                  </a:lnTo>
                  <a:lnTo>
                    <a:pt x="1197" y="449"/>
                  </a:lnTo>
                  <a:lnTo>
                    <a:pt x="1199" y="446"/>
                  </a:lnTo>
                  <a:lnTo>
                    <a:pt x="1202" y="446"/>
                  </a:lnTo>
                  <a:lnTo>
                    <a:pt x="1202" y="441"/>
                  </a:lnTo>
                  <a:lnTo>
                    <a:pt x="1207" y="438"/>
                  </a:lnTo>
                  <a:lnTo>
                    <a:pt x="1213" y="438"/>
                  </a:lnTo>
                  <a:lnTo>
                    <a:pt x="1218" y="441"/>
                  </a:lnTo>
                  <a:lnTo>
                    <a:pt x="1233" y="443"/>
                  </a:lnTo>
                  <a:lnTo>
                    <a:pt x="1238" y="438"/>
                  </a:lnTo>
                  <a:lnTo>
                    <a:pt x="1242" y="436"/>
                  </a:lnTo>
                  <a:lnTo>
                    <a:pt x="1243" y="439"/>
                  </a:lnTo>
                  <a:lnTo>
                    <a:pt x="1242" y="449"/>
                  </a:lnTo>
                  <a:lnTo>
                    <a:pt x="1245" y="461"/>
                  </a:lnTo>
                  <a:lnTo>
                    <a:pt x="1248" y="463"/>
                  </a:lnTo>
                  <a:lnTo>
                    <a:pt x="1254" y="465"/>
                  </a:lnTo>
                  <a:lnTo>
                    <a:pt x="1259" y="461"/>
                  </a:lnTo>
                  <a:lnTo>
                    <a:pt x="1264" y="468"/>
                  </a:lnTo>
                  <a:lnTo>
                    <a:pt x="1264" y="470"/>
                  </a:lnTo>
                  <a:lnTo>
                    <a:pt x="1262" y="472"/>
                  </a:lnTo>
                  <a:lnTo>
                    <a:pt x="1264" y="473"/>
                  </a:lnTo>
                  <a:lnTo>
                    <a:pt x="1259" y="477"/>
                  </a:lnTo>
                  <a:lnTo>
                    <a:pt x="1259" y="478"/>
                  </a:lnTo>
                  <a:lnTo>
                    <a:pt x="1262" y="482"/>
                  </a:lnTo>
                  <a:lnTo>
                    <a:pt x="1269" y="484"/>
                  </a:lnTo>
                  <a:lnTo>
                    <a:pt x="1274" y="487"/>
                  </a:lnTo>
                  <a:lnTo>
                    <a:pt x="1277" y="487"/>
                  </a:lnTo>
                  <a:lnTo>
                    <a:pt x="1286" y="482"/>
                  </a:lnTo>
                  <a:lnTo>
                    <a:pt x="1291" y="475"/>
                  </a:lnTo>
                  <a:lnTo>
                    <a:pt x="1294" y="473"/>
                  </a:lnTo>
                  <a:lnTo>
                    <a:pt x="1298" y="468"/>
                  </a:lnTo>
                  <a:lnTo>
                    <a:pt x="1303" y="465"/>
                  </a:lnTo>
                  <a:lnTo>
                    <a:pt x="1313" y="468"/>
                  </a:lnTo>
                  <a:lnTo>
                    <a:pt x="1313" y="477"/>
                  </a:lnTo>
                  <a:lnTo>
                    <a:pt x="1317" y="480"/>
                  </a:lnTo>
                  <a:lnTo>
                    <a:pt x="1318" y="480"/>
                  </a:lnTo>
                  <a:lnTo>
                    <a:pt x="1324" y="478"/>
                  </a:lnTo>
                  <a:lnTo>
                    <a:pt x="1330" y="480"/>
                  </a:lnTo>
                  <a:lnTo>
                    <a:pt x="1332" y="480"/>
                  </a:lnTo>
                  <a:lnTo>
                    <a:pt x="1332" y="482"/>
                  </a:lnTo>
                  <a:lnTo>
                    <a:pt x="1334" y="492"/>
                  </a:lnTo>
                  <a:lnTo>
                    <a:pt x="1339" y="494"/>
                  </a:lnTo>
                  <a:lnTo>
                    <a:pt x="1346" y="492"/>
                  </a:lnTo>
                  <a:lnTo>
                    <a:pt x="1349" y="487"/>
                  </a:lnTo>
                  <a:lnTo>
                    <a:pt x="1353" y="487"/>
                  </a:lnTo>
                  <a:lnTo>
                    <a:pt x="1353" y="482"/>
                  </a:lnTo>
                  <a:lnTo>
                    <a:pt x="1359" y="485"/>
                  </a:lnTo>
                  <a:lnTo>
                    <a:pt x="1359" y="489"/>
                  </a:lnTo>
                  <a:lnTo>
                    <a:pt x="1361" y="485"/>
                  </a:lnTo>
                  <a:lnTo>
                    <a:pt x="1363" y="482"/>
                  </a:lnTo>
                  <a:lnTo>
                    <a:pt x="1368" y="480"/>
                  </a:lnTo>
                  <a:lnTo>
                    <a:pt x="1371" y="482"/>
                  </a:lnTo>
                  <a:lnTo>
                    <a:pt x="1375" y="487"/>
                  </a:lnTo>
                  <a:lnTo>
                    <a:pt x="1373" y="490"/>
                  </a:lnTo>
                  <a:lnTo>
                    <a:pt x="1370" y="492"/>
                  </a:lnTo>
                  <a:lnTo>
                    <a:pt x="1368" y="496"/>
                  </a:lnTo>
                  <a:lnTo>
                    <a:pt x="1370" y="508"/>
                  </a:lnTo>
                  <a:lnTo>
                    <a:pt x="1375" y="511"/>
                  </a:lnTo>
                  <a:lnTo>
                    <a:pt x="1380" y="511"/>
                  </a:lnTo>
                  <a:lnTo>
                    <a:pt x="1385" y="511"/>
                  </a:lnTo>
                  <a:lnTo>
                    <a:pt x="1385" y="509"/>
                  </a:lnTo>
                  <a:lnTo>
                    <a:pt x="1385" y="497"/>
                  </a:lnTo>
                  <a:lnTo>
                    <a:pt x="1390" y="496"/>
                  </a:lnTo>
                  <a:lnTo>
                    <a:pt x="1387" y="492"/>
                  </a:lnTo>
                  <a:lnTo>
                    <a:pt x="1385" y="490"/>
                  </a:lnTo>
                  <a:lnTo>
                    <a:pt x="1387" y="489"/>
                  </a:lnTo>
                  <a:lnTo>
                    <a:pt x="1394" y="492"/>
                  </a:lnTo>
                  <a:lnTo>
                    <a:pt x="1397" y="490"/>
                  </a:lnTo>
                  <a:lnTo>
                    <a:pt x="1399" y="485"/>
                  </a:lnTo>
                  <a:lnTo>
                    <a:pt x="1399" y="473"/>
                  </a:lnTo>
                  <a:lnTo>
                    <a:pt x="1402" y="475"/>
                  </a:lnTo>
                  <a:lnTo>
                    <a:pt x="1407" y="473"/>
                  </a:lnTo>
                  <a:lnTo>
                    <a:pt x="1407" y="472"/>
                  </a:lnTo>
                  <a:lnTo>
                    <a:pt x="1412" y="473"/>
                  </a:lnTo>
                  <a:lnTo>
                    <a:pt x="1414" y="478"/>
                  </a:lnTo>
                  <a:lnTo>
                    <a:pt x="1414" y="485"/>
                  </a:lnTo>
                  <a:lnTo>
                    <a:pt x="1417" y="489"/>
                  </a:lnTo>
                  <a:lnTo>
                    <a:pt x="1419" y="489"/>
                  </a:lnTo>
                  <a:lnTo>
                    <a:pt x="1424" y="487"/>
                  </a:lnTo>
                  <a:lnTo>
                    <a:pt x="1426" y="487"/>
                  </a:lnTo>
                  <a:lnTo>
                    <a:pt x="1433" y="494"/>
                  </a:lnTo>
                  <a:lnTo>
                    <a:pt x="1438" y="494"/>
                  </a:lnTo>
                  <a:lnTo>
                    <a:pt x="1441" y="490"/>
                  </a:lnTo>
                  <a:lnTo>
                    <a:pt x="1443" y="482"/>
                  </a:lnTo>
                  <a:lnTo>
                    <a:pt x="1445" y="480"/>
                  </a:lnTo>
                  <a:lnTo>
                    <a:pt x="1457" y="484"/>
                  </a:lnTo>
                  <a:lnTo>
                    <a:pt x="1452" y="489"/>
                  </a:lnTo>
                  <a:lnTo>
                    <a:pt x="1453" y="492"/>
                  </a:lnTo>
                  <a:lnTo>
                    <a:pt x="1458" y="496"/>
                  </a:lnTo>
                  <a:lnTo>
                    <a:pt x="1467" y="497"/>
                  </a:lnTo>
                  <a:lnTo>
                    <a:pt x="1467" y="501"/>
                  </a:lnTo>
                  <a:lnTo>
                    <a:pt x="1470" y="502"/>
                  </a:lnTo>
                  <a:lnTo>
                    <a:pt x="1479" y="501"/>
                  </a:lnTo>
                  <a:lnTo>
                    <a:pt x="1486" y="509"/>
                  </a:lnTo>
                  <a:lnTo>
                    <a:pt x="1489" y="516"/>
                  </a:lnTo>
                  <a:lnTo>
                    <a:pt x="1494" y="516"/>
                  </a:lnTo>
                  <a:lnTo>
                    <a:pt x="1496" y="514"/>
                  </a:lnTo>
                  <a:lnTo>
                    <a:pt x="1498" y="506"/>
                  </a:lnTo>
                  <a:lnTo>
                    <a:pt x="1499" y="504"/>
                  </a:lnTo>
                  <a:lnTo>
                    <a:pt x="1508" y="508"/>
                  </a:lnTo>
                  <a:lnTo>
                    <a:pt x="1511" y="508"/>
                  </a:lnTo>
                  <a:lnTo>
                    <a:pt x="1515" y="504"/>
                  </a:lnTo>
                  <a:lnTo>
                    <a:pt x="1516" y="501"/>
                  </a:lnTo>
                  <a:lnTo>
                    <a:pt x="1518" y="496"/>
                  </a:lnTo>
                  <a:lnTo>
                    <a:pt x="1516" y="496"/>
                  </a:lnTo>
                  <a:lnTo>
                    <a:pt x="1513" y="499"/>
                  </a:lnTo>
                  <a:lnTo>
                    <a:pt x="1513" y="497"/>
                  </a:lnTo>
                  <a:lnTo>
                    <a:pt x="1515" y="494"/>
                  </a:lnTo>
                  <a:lnTo>
                    <a:pt x="1518" y="494"/>
                  </a:lnTo>
                  <a:lnTo>
                    <a:pt x="1523" y="494"/>
                  </a:lnTo>
                  <a:lnTo>
                    <a:pt x="1525" y="492"/>
                  </a:lnTo>
                  <a:lnTo>
                    <a:pt x="1532" y="492"/>
                  </a:lnTo>
                  <a:lnTo>
                    <a:pt x="1535" y="490"/>
                  </a:lnTo>
                  <a:lnTo>
                    <a:pt x="1537" y="492"/>
                  </a:lnTo>
                  <a:lnTo>
                    <a:pt x="1539" y="490"/>
                  </a:lnTo>
                  <a:lnTo>
                    <a:pt x="1539" y="487"/>
                  </a:lnTo>
                  <a:lnTo>
                    <a:pt x="1542" y="490"/>
                  </a:lnTo>
                  <a:lnTo>
                    <a:pt x="1544" y="489"/>
                  </a:lnTo>
                  <a:lnTo>
                    <a:pt x="1547" y="484"/>
                  </a:lnTo>
                  <a:lnTo>
                    <a:pt x="1561" y="492"/>
                  </a:lnTo>
                  <a:lnTo>
                    <a:pt x="1563" y="492"/>
                  </a:lnTo>
                  <a:lnTo>
                    <a:pt x="1568" y="489"/>
                  </a:lnTo>
                  <a:lnTo>
                    <a:pt x="1571" y="490"/>
                  </a:lnTo>
                  <a:lnTo>
                    <a:pt x="1571" y="485"/>
                  </a:lnTo>
                  <a:lnTo>
                    <a:pt x="1573" y="484"/>
                  </a:lnTo>
                  <a:lnTo>
                    <a:pt x="1575" y="482"/>
                  </a:lnTo>
                  <a:lnTo>
                    <a:pt x="1581" y="484"/>
                  </a:lnTo>
                  <a:lnTo>
                    <a:pt x="1590" y="478"/>
                  </a:lnTo>
                  <a:lnTo>
                    <a:pt x="1593" y="478"/>
                  </a:lnTo>
                  <a:lnTo>
                    <a:pt x="1593" y="477"/>
                  </a:lnTo>
                  <a:lnTo>
                    <a:pt x="1593" y="475"/>
                  </a:lnTo>
                  <a:lnTo>
                    <a:pt x="1600" y="477"/>
                  </a:lnTo>
                  <a:lnTo>
                    <a:pt x="1602" y="482"/>
                  </a:lnTo>
                  <a:lnTo>
                    <a:pt x="1607" y="482"/>
                  </a:lnTo>
                  <a:lnTo>
                    <a:pt x="1605" y="482"/>
                  </a:lnTo>
                  <a:lnTo>
                    <a:pt x="1602" y="484"/>
                  </a:lnTo>
                  <a:lnTo>
                    <a:pt x="1604" y="485"/>
                  </a:lnTo>
                  <a:lnTo>
                    <a:pt x="1607" y="482"/>
                  </a:lnTo>
                  <a:lnTo>
                    <a:pt x="1609" y="485"/>
                  </a:lnTo>
                  <a:lnTo>
                    <a:pt x="1614" y="485"/>
                  </a:lnTo>
                  <a:lnTo>
                    <a:pt x="1616" y="489"/>
                  </a:lnTo>
                  <a:lnTo>
                    <a:pt x="1633" y="487"/>
                  </a:lnTo>
                  <a:lnTo>
                    <a:pt x="1633" y="482"/>
                  </a:lnTo>
                  <a:lnTo>
                    <a:pt x="1638" y="484"/>
                  </a:lnTo>
                  <a:lnTo>
                    <a:pt x="1639" y="484"/>
                  </a:lnTo>
                  <a:lnTo>
                    <a:pt x="1641" y="478"/>
                  </a:lnTo>
                  <a:lnTo>
                    <a:pt x="1643" y="482"/>
                  </a:lnTo>
                  <a:lnTo>
                    <a:pt x="1645" y="482"/>
                  </a:lnTo>
                  <a:lnTo>
                    <a:pt x="1645" y="475"/>
                  </a:lnTo>
                  <a:lnTo>
                    <a:pt x="1646" y="472"/>
                  </a:lnTo>
                  <a:lnTo>
                    <a:pt x="1658" y="475"/>
                  </a:lnTo>
                  <a:lnTo>
                    <a:pt x="1662" y="475"/>
                  </a:lnTo>
                  <a:lnTo>
                    <a:pt x="1662" y="478"/>
                  </a:lnTo>
                  <a:lnTo>
                    <a:pt x="1663" y="480"/>
                  </a:lnTo>
                  <a:lnTo>
                    <a:pt x="1667" y="478"/>
                  </a:lnTo>
                  <a:lnTo>
                    <a:pt x="1668" y="478"/>
                  </a:lnTo>
                  <a:lnTo>
                    <a:pt x="1667" y="482"/>
                  </a:lnTo>
                  <a:lnTo>
                    <a:pt x="1668" y="484"/>
                  </a:lnTo>
                  <a:lnTo>
                    <a:pt x="1670" y="478"/>
                  </a:lnTo>
                  <a:lnTo>
                    <a:pt x="1670" y="482"/>
                  </a:lnTo>
                  <a:lnTo>
                    <a:pt x="1674" y="484"/>
                  </a:lnTo>
                  <a:lnTo>
                    <a:pt x="1675" y="487"/>
                  </a:lnTo>
                  <a:lnTo>
                    <a:pt x="1679" y="487"/>
                  </a:lnTo>
                  <a:lnTo>
                    <a:pt x="1682" y="489"/>
                  </a:lnTo>
                  <a:lnTo>
                    <a:pt x="1684" y="487"/>
                  </a:lnTo>
                  <a:lnTo>
                    <a:pt x="1686" y="490"/>
                  </a:lnTo>
                  <a:lnTo>
                    <a:pt x="1689" y="492"/>
                  </a:lnTo>
                  <a:lnTo>
                    <a:pt x="1689" y="496"/>
                  </a:lnTo>
                  <a:lnTo>
                    <a:pt x="1691" y="496"/>
                  </a:lnTo>
                  <a:lnTo>
                    <a:pt x="1692" y="499"/>
                  </a:lnTo>
                  <a:lnTo>
                    <a:pt x="1692" y="501"/>
                  </a:lnTo>
                  <a:lnTo>
                    <a:pt x="1698" y="502"/>
                  </a:lnTo>
                  <a:lnTo>
                    <a:pt x="1701" y="508"/>
                  </a:lnTo>
                  <a:lnTo>
                    <a:pt x="1706" y="508"/>
                  </a:lnTo>
                  <a:lnTo>
                    <a:pt x="1708" y="509"/>
                  </a:lnTo>
                  <a:lnTo>
                    <a:pt x="1711" y="506"/>
                  </a:lnTo>
                  <a:lnTo>
                    <a:pt x="1713" y="506"/>
                  </a:lnTo>
                  <a:lnTo>
                    <a:pt x="1711" y="509"/>
                  </a:lnTo>
                  <a:lnTo>
                    <a:pt x="1716" y="509"/>
                  </a:lnTo>
                  <a:lnTo>
                    <a:pt x="1715" y="513"/>
                  </a:lnTo>
                  <a:lnTo>
                    <a:pt x="1716" y="513"/>
                  </a:lnTo>
                  <a:lnTo>
                    <a:pt x="1715" y="514"/>
                  </a:lnTo>
                  <a:lnTo>
                    <a:pt x="1716" y="516"/>
                  </a:lnTo>
                  <a:lnTo>
                    <a:pt x="1723" y="518"/>
                  </a:lnTo>
                  <a:lnTo>
                    <a:pt x="1727" y="516"/>
                  </a:lnTo>
                  <a:lnTo>
                    <a:pt x="1728" y="516"/>
                  </a:lnTo>
                  <a:lnTo>
                    <a:pt x="1730" y="519"/>
                  </a:lnTo>
                  <a:lnTo>
                    <a:pt x="1727" y="521"/>
                  </a:lnTo>
                  <a:lnTo>
                    <a:pt x="1728" y="521"/>
                  </a:lnTo>
                  <a:lnTo>
                    <a:pt x="1732" y="521"/>
                  </a:lnTo>
                  <a:lnTo>
                    <a:pt x="1732" y="518"/>
                  </a:lnTo>
                  <a:lnTo>
                    <a:pt x="1737" y="521"/>
                  </a:lnTo>
                  <a:lnTo>
                    <a:pt x="1738" y="519"/>
                  </a:lnTo>
                  <a:lnTo>
                    <a:pt x="1740" y="521"/>
                  </a:lnTo>
                  <a:lnTo>
                    <a:pt x="1742" y="519"/>
                  </a:lnTo>
                  <a:lnTo>
                    <a:pt x="1742" y="521"/>
                  </a:lnTo>
                  <a:lnTo>
                    <a:pt x="1738" y="521"/>
                  </a:lnTo>
                  <a:lnTo>
                    <a:pt x="1738" y="523"/>
                  </a:lnTo>
                  <a:lnTo>
                    <a:pt x="1740" y="523"/>
                  </a:lnTo>
                  <a:lnTo>
                    <a:pt x="1745" y="521"/>
                  </a:lnTo>
                  <a:lnTo>
                    <a:pt x="1745" y="525"/>
                  </a:lnTo>
                  <a:lnTo>
                    <a:pt x="1742" y="525"/>
                  </a:lnTo>
                  <a:lnTo>
                    <a:pt x="1742" y="526"/>
                  </a:lnTo>
                  <a:lnTo>
                    <a:pt x="1744" y="526"/>
                  </a:lnTo>
                  <a:lnTo>
                    <a:pt x="1749" y="525"/>
                  </a:lnTo>
                  <a:lnTo>
                    <a:pt x="1747" y="528"/>
                  </a:lnTo>
                  <a:lnTo>
                    <a:pt x="1750" y="526"/>
                  </a:lnTo>
                  <a:lnTo>
                    <a:pt x="1750" y="528"/>
                  </a:lnTo>
                  <a:lnTo>
                    <a:pt x="1754" y="526"/>
                  </a:lnTo>
                  <a:lnTo>
                    <a:pt x="1761" y="526"/>
                  </a:lnTo>
                  <a:lnTo>
                    <a:pt x="1761" y="530"/>
                  </a:lnTo>
                  <a:lnTo>
                    <a:pt x="1757" y="531"/>
                  </a:lnTo>
                  <a:lnTo>
                    <a:pt x="1759" y="533"/>
                  </a:lnTo>
                  <a:lnTo>
                    <a:pt x="1761" y="533"/>
                  </a:lnTo>
                  <a:lnTo>
                    <a:pt x="1764" y="537"/>
                  </a:lnTo>
                  <a:lnTo>
                    <a:pt x="1766" y="537"/>
                  </a:lnTo>
                  <a:lnTo>
                    <a:pt x="1769" y="533"/>
                  </a:lnTo>
                  <a:lnTo>
                    <a:pt x="1769" y="537"/>
                  </a:lnTo>
                  <a:lnTo>
                    <a:pt x="1766" y="538"/>
                  </a:lnTo>
                  <a:lnTo>
                    <a:pt x="1769" y="542"/>
                  </a:lnTo>
                  <a:lnTo>
                    <a:pt x="1776" y="537"/>
                  </a:lnTo>
                  <a:lnTo>
                    <a:pt x="1779" y="540"/>
                  </a:lnTo>
                  <a:lnTo>
                    <a:pt x="1779" y="535"/>
                  </a:lnTo>
                  <a:lnTo>
                    <a:pt x="1783" y="533"/>
                  </a:lnTo>
                  <a:lnTo>
                    <a:pt x="1783" y="535"/>
                  </a:lnTo>
                  <a:lnTo>
                    <a:pt x="1783" y="538"/>
                  </a:lnTo>
                  <a:lnTo>
                    <a:pt x="1788" y="533"/>
                  </a:lnTo>
                  <a:lnTo>
                    <a:pt x="1790" y="535"/>
                  </a:lnTo>
                  <a:lnTo>
                    <a:pt x="1790" y="538"/>
                  </a:lnTo>
                  <a:lnTo>
                    <a:pt x="1793" y="538"/>
                  </a:lnTo>
                  <a:lnTo>
                    <a:pt x="1793" y="535"/>
                  </a:lnTo>
                  <a:lnTo>
                    <a:pt x="1800" y="533"/>
                  </a:lnTo>
                  <a:lnTo>
                    <a:pt x="1800" y="537"/>
                  </a:lnTo>
                  <a:lnTo>
                    <a:pt x="1809" y="537"/>
                  </a:lnTo>
                  <a:lnTo>
                    <a:pt x="1810" y="535"/>
                  </a:lnTo>
                  <a:lnTo>
                    <a:pt x="1814" y="535"/>
                  </a:lnTo>
                  <a:lnTo>
                    <a:pt x="1817" y="538"/>
                  </a:lnTo>
                  <a:lnTo>
                    <a:pt x="1819" y="588"/>
                  </a:lnTo>
                  <a:lnTo>
                    <a:pt x="1819" y="630"/>
                  </a:lnTo>
                  <a:lnTo>
                    <a:pt x="1819" y="654"/>
                  </a:lnTo>
                  <a:lnTo>
                    <a:pt x="1820" y="687"/>
                  </a:lnTo>
                  <a:lnTo>
                    <a:pt x="1822" y="740"/>
                  </a:lnTo>
                  <a:lnTo>
                    <a:pt x="1822" y="772"/>
                  </a:lnTo>
                  <a:lnTo>
                    <a:pt x="1822" y="806"/>
                  </a:lnTo>
                  <a:lnTo>
                    <a:pt x="1827" y="808"/>
                  </a:lnTo>
                  <a:lnTo>
                    <a:pt x="1827" y="810"/>
                  </a:lnTo>
                  <a:lnTo>
                    <a:pt x="1831" y="815"/>
                  </a:lnTo>
                  <a:lnTo>
                    <a:pt x="1832" y="818"/>
                  </a:lnTo>
                  <a:lnTo>
                    <a:pt x="1838" y="822"/>
                  </a:lnTo>
                  <a:lnTo>
                    <a:pt x="1841" y="820"/>
                  </a:lnTo>
                  <a:lnTo>
                    <a:pt x="1839" y="823"/>
                  </a:lnTo>
                  <a:lnTo>
                    <a:pt x="1843" y="823"/>
                  </a:lnTo>
                  <a:lnTo>
                    <a:pt x="1844" y="827"/>
                  </a:lnTo>
                  <a:lnTo>
                    <a:pt x="1846" y="827"/>
                  </a:lnTo>
                  <a:lnTo>
                    <a:pt x="1846" y="830"/>
                  </a:lnTo>
                  <a:lnTo>
                    <a:pt x="1848" y="837"/>
                  </a:lnTo>
                  <a:lnTo>
                    <a:pt x="1853" y="839"/>
                  </a:lnTo>
                  <a:lnTo>
                    <a:pt x="1855" y="844"/>
                  </a:lnTo>
                  <a:lnTo>
                    <a:pt x="1853" y="847"/>
                  </a:lnTo>
                  <a:lnTo>
                    <a:pt x="1856" y="851"/>
                  </a:lnTo>
                  <a:lnTo>
                    <a:pt x="1856" y="854"/>
                  </a:lnTo>
                  <a:lnTo>
                    <a:pt x="1856" y="856"/>
                  </a:lnTo>
                  <a:lnTo>
                    <a:pt x="1860" y="854"/>
                  </a:lnTo>
                  <a:lnTo>
                    <a:pt x="1856" y="861"/>
                  </a:lnTo>
                  <a:lnTo>
                    <a:pt x="1858" y="864"/>
                  </a:lnTo>
                  <a:lnTo>
                    <a:pt x="1856" y="866"/>
                  </a:lnTo>
                  <a:lnTo>
                    <a:pt x="1856" y="871"/>
                  </a:lnTo>
                  <a:lnTo>
                    <a:pt x="1853" y="871"/>
                  </a:lnTo>
                  <a:lnTo>
                    <a:pt x="1853" y="875"/>
                  </a:lnTo>
                  <a:lnTo>
                    <a:pt x="1856" y="878"/>
                  </a:lnTo>
                  <a:lnTo>
                    <a:pt x="1856" y="880"/>
                  </a:lnTo>
                  <a:lnTo>
                    <a:pt x="1861" y="885"/>
                  </a:lnTo>
                  <a:lnTo>
                    <a:pt x="1865" y="885"/>
                  </a:lnTo>
                  <a:lnTo>
                    <a:pt x="1867" y="883"/>
                  </a:lnTo>
                  <a:lnTo>
                    <a:pt x="1868" y="887"/>
                  </a:lnTo>
                  <a:lnTo>
                    <a:pt x="1872" y="887"/>
                  </a:lnTo>
                  <a:lnTo>
                    <a:pt x="1870" y="892"/>
                  </a:lnTo>
                  <a:lnTo>
                    <a:pt x="1867" y="892"/>
                  </a:lnTo>
                  <a:lnTo>
                    <a:pt x="1867" y="893"/>
                  </a:lnTo>
                  <a:lnTo>
                    <a:pt x="1870" y="897"/>
                  </a:lnTo>
                  <a:lnTo>
                    <a:pt x="1873" y="897"/>
                  </a:lnTo>
                  <a:lnTo>
                    <a:pt x="1873" y="900"/>
                  </a:lnTo>
                  <a:lnTo>
                    <a:pt x="1875" y="900"/>
                  </a:lnTo>
                  <a:lnTo>
                    <a:pt x="1875" y="902"/>
                  </a:lnTo>
                  <a:lnTo>
                    <a:pt x="1875" y="905"/>
                  </a:lnTo>
                  <a:lnTo>
                    <a:pt x="1875" y="907"/>
                  </a:lnTo>
                  <a:lnTo>
                    <a:pt x="1879" y="907"/>
                  </a:lnTo>
                  <a:lnTo>
                    <a:pt x="1880" y="912"/>
                  </a:lnTo>
                  <a:lnTo>
                    <a:pt x="1884" y="912"/>
                  </a:lnTo>
                  <a:lnTo>
                    <a:pt x="1877" y="919"/>
                  </a:lnTo>
                  <a:lnTo>
                    <a:pt x="1877" y="922"/>
                  </a:lnTo>
                  <a:lnTo>
                    <a:pt x="1880" y="926"/>
                  </a:lnTo>
                  <a:lnTo>
                    <a:pt x="1882" y="926"/>
                  </a:lnTo>
                  <a:lnTo>
                    <a:pt x="1884" y="929"/>
                  </a:lnTo>
                  <a:lnTo>
                    <a:pt x="1887" y="928"/>
                  </a:lnTo>
                  <a:lnTo>
                    <a:pt x="1887" y="929"/>
                  </a:lnTo>
                  <a:lnTo>
                    <a:pt x="1887" y="934"/>
                  </a:lnTo>
                  <a:lnTo>
                    <a:pt x="1890" y="936"/>
                  </a:lnTo>
                  <a:lnTo>
                    <a:pt x="1889" y="941"/>
                  </a:lnTo>
                  <a:lnTo>
                    <a:pt x="1890" y="945"/>
                  </a:lnTo>
                  <a:lnTo>
                    <a:pt x="1892" y="946"/>
                  </a:lnTo>
                  <a:lnTo>
                    <a:pt x="1897" y="943"/>
                  </a:lnTo>
                  <a:lnTo>
                    <a:pt x="1899" y="943"/>
                  </a:lnTo>
                  <a:lnTo>
                    <a:pt x="1901" y="945"/>
                  </a:lnTo>
                  <a:lnTo>
                    <a:pt x="1899" y="945"/>
                  </a:lnTo>
                  <a:lnTo>
                    <a:pt x="1901" y="948"/>
                  </a:lnTo>
                  <a:lnTo>
                    <a:pt x="1897" y="948"/>
                  </a:lnTo>
                  <a:lnTo>
                    <a:pt x="1899" y="953"/>
                  </a:lnTo>
                  <a:lnTo>
                    <a:pt x="1901" y="953"/>
                  </a:lnTo>
                  <a:lnTo>
                    <a:pt x="1899" y="955"/>
                  </a:lnTo>
                  <a:lnTo>
                    <a:pt x="1896" y="957"/>
                  </a:lnTo>
                  <a:lnTo>
                    <a:pt x="1896" y="958"/>
                  </a:lnTo>
                  <a:lnTo>
                    <a:pt x="1897" y="958"/>
                  </a:lnTo>
                  <a:lnTo>
                    <a:pt x="1897" y="962"/>
                  </a:lnTo>
                  <a:lnTo>
                    <a:pt x="1902" y="962"/>
                  </a:lnTo>
                  <a:lnTo>
                    <a:pt x="1901" y="965"/>
                  </a:lnTo>
                  <a:lnTo>
                    <a:pt x="1904" y="969"/>
                  </a:lnTo>
                  <a:lnTo>
                    <a:pt x="1897" y="974"/>
                  </a:lnTo>
                  <a:lnTo>
                    <a:pt x="1896" y="972"/>
                  </a:lnTo>
                  <a:lnTo>
                    <a:pt x="1896" y="974"/>
                  </a:lnTo>
                  <a:lnTo>
                    <a:pt x="1894" y="975"/>
                  </a:lnTo>
                  <a:lnTo>
                    <a:pt x="1896" y="977"/>
                  </a:lnTo>
                  <a:lnTo>
                    <a:pt x="1894" y="979"/>
                  </a:lnTo>
                  <a:lnTo>
                    <a:pt x="1897" y="981"/>
                  </a:lnTo>
                  <a:lnTo>
                    <a:pt x="1899" y="982"/>
                  </a:lnTo>
                  <a:lnTo>
                    <a:pt x="1901" y="982"/>
                  </a:lnTo>
                  <a:lnTo>
                    <a:pt x="1901" y="986"/>
                  </a:lnTo>
                  <a:lnTo>
                    <a:pt x="1901" y="987"/>
                  </a:lnTo>
                  <a:lnTo>
                    <a:pt x="1897" y="987"/>
                  </a:lnTo>
                  <a:lnTo>
                    <a:pt x="1899" y="991"/>
                  </a:lnTo>
                  <a:lnTo>
                    <a:pt x="1896" y="992"/>
                  </a:lnTo>
                  <a:lnTo>
                    <a:pt x="1896" y="994"/>
                  </a:lnTo>
                  <a:lnTo>
                    <a:pt x="1896" y="998"/>
                  </a:lnTo>
                  <a:lnTo>
                    <a:pt x="1897" y="999"/>
                  </a:lnTo>
                  <a:lnTo>
                    <a:pt x="1896" y="1001"/>
                  </a:lnTo>
                  <a:lnTo>
                    <a:pt x="1897" y="1003"/>
                  </a:lnTo>
                  <a:lnTo>
                    <a:pt x="1897" y="1004"/>
                  </a:lnTo>
                  <a:lnTo>
                    <a:pt x="1894" y="1010"/>
                  </a:lnTo>
                  <a:lnTo>
                    <a:pt x="1894" y="1015"/>
                  </a:lnTo>
                  <a:lnTo>
                    <a:pt x="1889" y="1020"/>
                  </a:lnTo>
                  <a:lnTo>
                    <a:pt x="1890" y="1022"/>
                  </a:lnTo>
                  <a:lnTo>
                    <a:pt x="1889" y="1022"/>
                  </a:lnTo>
                  <a:lnTo>
                    <a:pt x="1889" y="1025"/>
                  </a:lnTo>
                  <a:lnTo>
                    <a:pt x="1889" y="1028"/>
                  </a:lnTo>
                  <a:lnTo>
                    <a:pt x="1882" y="1032"/>
                  </a:lnTo>
                  <a:lnTo>
                    <a:pt x="1880" y="1037"/>
                  </a:lnTo>
                  <a:lnTo>
                    <a:pt x="1879" y="1037"/>
                  </a:lnTo>
                  <a:lnTo>
                    <a:pt x="1879" y="1040"/>
                  </a:lnTo>
                  <a:lnTo>
                    <a:pt x="1879" y="1042"/>
                  </a:lnTo>
                  <a:lnTo>
                    <a:pt x="1882" y="1044"/>
                  </a:lnTo>
                  <a:lnTo>
                    <a:pt x="1879" y="1044"/>
                  </a:lnTo>
                  <a:lnTo>
                    <a:pt x="1875" y="1047"/>
                  </a:lnTo>
                  <a:lnTo>
                    <a:pt x="1875" y="1051"/>
                  </a:lnTo>
                  <a:lnTo>
                    <a:pt x="1872" y="1054"/>
                  </a:lnTo>
                  <a:lnTo>
                    <a:pt x="1877" y="1057"/>
                  </a:lnTo>
                  <a:lnTo>
                    <a:pt x="1875" y="1061"/>
                  </a:lnTo>
                  <a:lnTo>
                    <a:pt x="1877" y="1063"/>
                  </a:lnTo>
                  <a:lnTo>
                    <a:pt x="1875" y="1063"/>
                  </a:lnTo>
                  <a:lnTo>
                    <a:pt x="1879" y="1066"/>
                  </a:lnTo>
                  <a:lnTo>
                    <a:pt x="1877" y="1068"/>
                  </a:lnTo>
                  <a:lnTo>
                    <a:pt x="1879" y="1071"/>
                  </a:lnTo>
                  <a:lnTo>
                    <a:pt x="1875" y="1073"/>
                  </a:lnTo>
                  <a:lnTo>
                    <a:pt x="1872" y="1078"/>
                  </a:lnTo>
                  <a:lnTo>
                    <a:pt x="1870" y="1081"/>
                  </a:lnTo>
                  <a:lnTo>
                    <a:pt x="1872" y="1085"/>
                  </a:lnTo>
                  <a:lnTo>
                    <a:pt x="1870" y="1086"/>
                  </a:lnTo>
                  <a:lnTo>
                    <a:pt x="1870" y="1088"/>
                  </a:lnTo>
                  <a:lnTo>
                    <a:pt x="1873" y="1095"/>
                  </a:lnTo>
                  <a:lnTo>
                    <a:pt x="1879" y="1097"/>
                  </a:lnTo>
                  <a:lnTo>
                    <a:pt x="1877" y="1105"/>
                  </a:lnTo>
                  <a:lnTo>
                    <a:pt x="1877" y="1109"/>
                  </a:lnTo>
                  <a:lnTo>
                    <a:pt x="1879" y="1115"/>
                  </a:lnTo>
                  <a:lnTo>
                    <a:pt x="1880" y="1117"/>
                  </a:lnTo>
                  <a:lnTo>
                    <a:pt x="1879" y="1121"/>
                  </a:lnTo>
                  <a:lnTo>
                    <a:pt x="1882" y="1121"/>
                  </a:lnTo>
                  <a:lnTo>
                    <a:pt x="1882" y="1122"/>
                  </a:lnTo>
                  <a:lnTo>
                    <a:pt x="1879" y="1122"/>
                  </a:lnTo>
                  <a:lnTo>
                    <a:pt x="1880" y="1127"/>
                  </a:lnTo>
                  <a:lnTo>
                    <a:pt x="1879" y="1127"/>
                  </a:lnTo>
                  <a:lnTo>
                    <a:pt x="1877" y="1131"/>
                  </a:lnTo>
                  <a:lnTo>
                    <a:pt x="1877" y="1136"/>
                  </a:lnTo>
                  <a:lnTo>
                    <a:pt x="1870" y="1146"/>
                  </a:lnTo>
                  <a:lnTo>
                    <a:pt x="1856" y="1150"/>
                  </a:lnTo>
                  <a:lnTo>
                    <a:pt x="1856" y="1153"/>
                  </a:lnTo>
                  <a:lnTo>
                    <a:pt x="1843" y="1179"/>
                  </a:lnTo>
                  <a:lnTo>
                    <a:pt x="1861" y="1203"/>
                  </a:lnTo>
                  <a:lnTo>
                    <a:pt x="1827" y="1204"/>
                  </a:lnTo>
                  <a:lnTo>
                    <a:pt x="1783" y="1223"/>
                  </a:lnTo>
                  <a:lnTo>
                    <a:pt x="1781" y="1225"/>
                  </a:lnTo>
                  <a:lnTo>
                    <a:pt x="1735" y="1247"/>
                  </a:lnTo>
                  <a:lnTo>
                    <a:pt x="1723" y="1259"/>
                  </a:lnTo>
                  <a:lnTo>
                    <a:pt x="1720" y="1255"/>
                  </a:lnTo>
                  <a:lnTo>
                    <a:pt x="1735" y="1238"/>
                  </a:lnTo>
                  <a:lnTo>
                    <a:pt x="1752" y="1228"/>
                  </a:lnTo>
                  <a:lnTo>
                    <a:pt x="1762" y="1232"/>
                  </a:lnTo>
                  <a:lnTo>
                    <a:pt x="1768" y="1225"/>
                  </a:lnTo>
                  <a:lnTo>
                    <a:pt x="1761" y="1226"/>
                  </a:lnTo>
                  <a:lnTo>
                    <a:pt x="1757" y="1225"/>
                  </a:lnTo>
                  <a:lnTo>
                    <a:pt x="1752" y="1221"/>
                  </a:lnTo>
                  <a:lnTo>
                    <a:pt x="1720" y="1228"/>
                  </a:lnTo>
                  <a:lnTo>
                    <a:pt x="1732" y="1208"/>
                  </a:lnTo>
                  <a:lnTo>
                    <a:pt x="1732" y="1191"/>
                  </a:lnTo>
                  <a:lnTo>
                    <a:pt x="1727" y="1185"/>
                  </a:lnTo>
                  <a:lnTo>
                    <a:pt x="1713" y="1191"/>
                  </a:lnTo>
                  <a:lnTo>
                    <a:pt x="1704" y="1206"/>
                  </a:lnTo>
                  <a:lnTo>
                    <a:pt x="1698" y="1204"/>
                  </a:lnTo>
                  <a:lnTo>
                    <a:pt x="1674" y="1184"/>
                  </a:lnTo>
                  <a:lnTo>
                    <a:pt x="1682" y="1199"/>
                  </a:lnTo>
                  <a:lnTo>
                    <a:pt x="1689" y="1204"/>
                  </a:lnTo>
                  <a:lnTo>
                    <a:pt x="1686" y="1225"/>
                  </a:lnTo>
                  <a:lnTo>
                    <a:pt x="1701" y="1235"/>
                  </a:lnTo>
                  <a:lnTo>
                    <a:pt x="1691" y="1242"/>
                  </a:lnTo>
                  <a:lnTo>
                    <a:pt x="1696" y="1242"/>
                  </a:lnTo>
                  <a:lnTo>
                    <a:pt x="1696" y="1249"/>
                  </a:lnTo>
                  <a:lnTo>
                    <a:pt x="1701" y="1249"/>
                  </a:lnTo>
                  <a:lnTo>
                    <a:pt x="1701" y="1244"/>
                  </a:lnTo>
                  <a:lnTo>
                    <a:pt x="1704" y="1252"/>
                  </a:lnTo>
                  <a:lnTo>
                    <a:pt x="1716" y="1257"/>
                  </a:lnTo>
                  <a:lnTo>
                    <a:pt x="1704" y="1254"/>
                  </a:lnTo>
                  <a:lnTo>
                    <a:pt x="1703" y="1267"/>
                  </a:lnTo>
                  <a:lnTo>
                    <a:pt x="1696" y="1266"/>
                  </a:lnTo>
                  <a:lnTo>
                    <a:pt x="1679" y="1288"/>
                  </a:lnTo>
                  <a:lnTo>
                    <a:pt x="1665" y="1286"/>
                  </a:lnTo>
                  <a:lnTo>
                    <a:pt x="1663" y="1302"/>
                  </a:lnTo>
                  <a:lnTo>
                    <a:pt x="1658" y="1303"/>
                  </a:lnTo>
                  <a:lnTo>
                    <a:pt x="1651" y="1325"/>
                  </a:lnTo>
                  <a:lnTo>
                    <a:pt x="1610" y="1355"/>
                  </a:lnTo>
                  <a:lnTo>
                    <a:pt x="1587" y="1368"/>
                  </a:lnTo>
                  <a:lnTo>
                    <a:pt x="1588" y="1363"/>
                  </a:lnTo>
                  <a:lnTo>
                    <a:pt x="1571" y="1366"/>
                  </a:lnTo>
                  <a:lnTo>
                    <a:pt x="1547" y="1373"/>
                  </a:lnTo>
                  <a:lnTo>
                    <a:pt x="1546" y="1385"/>
                  </a:lnTo>
                  <a:lnTo>
                    <a:pt x="1583" y="1370"/>
                  </a:lnTo>
                  <a:lnTo>
                    <a:pt x="1508" y="1409"/>
                  </a:lnTo>
                  <a:lnTo>
                    <a:pt x="1540" y="1390"/>
                  </a:lnTo>
                  <a:lnTo>
                    <a:pt x="1540" y="1380"/>
                  </a:lnTo>
                  <a:lnTo>
                    <a:pt x="1503" y="1394"/>
                  </a:lnTo>
                  <a:lnTo>
                    <a:pt x="1503" y="1390"/>
                  </a:lnTo>
                  <a:lnTo>
                    <a:pt x="1515" y="1387"/>
                  </a:lnTo>
                  <a:lnTo>
                    <a:pt x="1503" y="1384"/>
                  </a:lnTo>
                  <a:lnTo>
                    <a:pt x="1516" y="1361"/>
                  </a:lnTo>
                  <a:lnTo>
                    <a:pt x="1506" y="1375"/>
                  </a:lnTo>
                  <a:lnTo>
                    <a:pt x="1496" y="1378"/>
                  </a:lnTo>
                  <a:lnTo>
                    <a:pt x="1498" y="1372"/>
                  </a:lnTo>
                  <a:lnTo>
                    <a:pt x="1489" y="1384"/>
                  </a:lnTo>
                  <a:lnTo>
                    <a:pt x="1484" y="1387"/>
                  </a:lnTo>
                  <a:lnTo>
                    <a:pt x="1479" y="1377"/>
                  </a:lnTo>
                  <a:lnTo>
                    <a:pt x="1479" y="1368"/>
                  </a:lnTo>
                  <a:lnTo>
                    <a:pt x="1474" y="1370"/>
                  </a:lnTo>
                  <a:lnTo>
                    <a:pt x="1470" y="1363"/>
                  </a:lnTo>
                  <a:lnTo>
                    <a:pt x="1474" y="1373"/>
                  </a:lnTo>
                  <a:lnTo>
                    <a:pt x="1477" y="1368"/>
                  </a:lnTo>
                  <a:lnTo>
                    <a:pt x="1476" y="1384"/>
                  </a:lnTo>
                  <a:lnTo>
                    <a:pt x="1482" y="1387"/>
                  </a:lnTo>
                  <a:lnTo>
                    <a:pt x="1465" y="1397"/>
                  </a:lnTo>
                  <a:lnTo>
                    <a:pt x="1472" y="1390"/>
                  </a:lnTo>
                  <a:lnTo>
                    <a:pt x="1470" y="1380"/>
                  </a:lnTo>
                  <a:lnTo>
                    <a:pt x="1465" y="1390"/>
                  </a:lnTo>
                  <a:lnTo>
                    <a:pt x="1462" y="1389"/>
                  </a:lnTo>
                  <a:lnTo>
                    <a:pt x="1462" y="1380"/>
                  </a:lnTo>
                  <a:lnTo>
                    <a:pt x="1453" y="1384"/>
                  </a:lnTo>
                  <a:lnTo>
                    <a:pt x="1453" y="1373"/>
                  </a:lnTo>
                  <a:lnTo>
                    <a:pt x="1453" y="1355"/>
                  </a:lnTo>
                  <a:lnTo>
                    <a:pt x="1452" y="1373"/>
                  </a:lnTo>
                  <a:lnTo>
                    <a:pt x="1450" y="1370"/>
                  </a:lnTo>
                  <a:lnTo>
                    <a:pt x="1441" y="1370"/>
                  </a:lnTo>
                  <a:lnTo>
                    <a:pt x="1440" y="1375"/>
                  </a:lnTo>
                  <a:lnTo>
                    <a:pt x="1446" y="1385"/>
                  </a:lnTo>
                  <a:lnTo>
                    <a:pt x="1446" y="1395"/>
                  </a:lnTo>
                  <a:lnTo>
                    <a:pt x="1453" y="1394"/>
                  </a:lnTo>
                  <a:lnTo>
                    <a:pt x="1465" y="1406"/>
                  </a:lnTo>
                  <a:lnTo>
                    <a:pt x="1453" y="1411"/>
                  </a:lnTo>
                  <a:lnTo>
                    <a:pt x="1460" y="1413"/>
                  </a:lnTo>
                  <a:lnTo>
                    <a:pt x="1467" y="1406"/>
                  </a:lnTo>
                  <a:lnTo>
                    <a:pt x="1479" y="1418"/>
                  </a:lnTo>
                  <a:lnTo>
                    <a:pt x="1438" y="1440"/>
                  </a:lnTo>
                  <a:lnTo>
                    <a:pt x="1433" y="1433"/>
                  </a:lnTo>
                  <a:lnTo>
                    <a:pt x="1433" y="1425"/>
                  </a:lnTo>
                  <a:lnTo>
                    <a:pt x="1426" y="1423"/>
                  </a:lnTo>
                  <a:lnTo>
                    <a:pt x="1419" y="1409"/>
                  </a:lnTo>
                  <a:lnTo>
                    <a:pt x="1414" y="1414"/>
                  </a:lnTo>
                  <a:lnTo>
                    <a:pt x="1419" y="1416"/>
                  </a:lnTo>
                  <a:lnTo>
                    <a:pt x="1424" y="1421"/>
                  </a:lnTo>
                  <a:lnTo>
                    <a:pt x="1421" y="1425"/>
                  </a:lnTo>
                  <a:lnTo>
                    <a:pt x="1409" y="1423"/>
                  </a:lnTo>
                  <a:lnTo>
                    <a:pt x="1419" y="1431"/>
                  </a:lnTo>
                  <a:lnTo>
                    <a:pt x="1419" y="1438"/>
                  </a:lnTo>
                  <a:lnTo>
                    <a:pt x="1419" y="1445"/>
                  </a:lnTo>
                  <a:lnTo>
                    <a:pt x="1421" y="1452"/>
                  </a:lnTo>
                  <a:lnTo>
                    <a:pt x="1417" y="1455"/>
                  </a:lnTo>
                  <a:lnTo>
                    <a:pt x="1394" y="1471"/>
                  </a:lnTo>
                  <a:lnTo>
                    <a:pt x="1400" y="1447"/>
                  </a:lnTo>
                  <a:lnTo>
                    <a:pt x="1390" y="1455"/>
                  </a:lnTo>
                  <a:lnTo>
                    <a:pt x="1395" y="1459"/>
                  </a:lnTo>
                  <a:lnTo>
                    <a:pt x="1390" y="1471"/>
                  </a:lnTo>
                  <a:lnTo>
                    <a:pt x="1382" y="1467"/>
                  </a:lnTo>
                  <a:lnTo>
                    <a:pt x="1383" y="1457"/>
                  </a:lnTo>
                  <a:lnTo>
                    <a:pt x="1366" y="1469"/>
                  </a:lnTo>
                  <a:lnTo>
                    <a:pt x="1366" y="1464"/>
                  </a:lnTo>
                  <a:lnTo>
                    <a:pt x="1361" y="1464"/>
                  </a:lnTo>
                  <a:lnTo>
                    <a:pt x="1363" y="1471"/>
                  </a:lnTo>
                  <a:lnTo>
                    <a:pt x="1347" y="1479"/>
                  </a:lnTo>
                  <a:lnTo>
                    <a:pt x="1351" y="1483"/>
                  </a:lnTo>
                  <a:lnTo>
                    <a:pt x="1346" y="1486"/>
                  </a:lnTo>
                  <a:lnTo>
                    <a:pt x="1351" y="1483"/>
                  </a:lnTo>
                  <a:lnTo>
                    <a:pt x="1368" y="1481"/>
                  </a:lnTo>
                  <a:lnTo>
                    <a:pt x="1383" y="1472"/>
                  </a:lnTo>
                  <a:lnTo>
                    <a:pt x="1383" y="1488"/>
                  </a:lnTo>
                  <a:lnTo>
                    <a:pt x="1370" y="1505"/>
                  </a:lnTo>
                  <a:lnTo>
                    <a:pt x="1356" y="1522"/>
                  </a:lnTo>
                  <a:lnTo>
                    <a:pt x="1349" y="1520"/>
                  </a:lnTo>
                  <a:lnTo>
                    <a:pt x="1354" y="1518"/>
                  </a:lnTo>
                  <a:lnTo>
                    <a:pt x="1344" y="1512"/>
                  </a:lnTo>
                  <a:lnTo>
                    <a:pt x="1332" y="1517"/>
                  </a:lnTo>
                  <a:lnTo>
                    <a:pt x="1334" y="1512"/>
                  </a:lnTo>
                  <a:lnTo>
                    <a:pt x="1313" y="1515"/>
                  </a:lnTo>
                  <a:lnTo>
                    <a:pt x="1312" y="1512"/>
                  </a:lnTo>
                  <a:lnTo>
                    <a:pt x="1306" y="1513"/>
                  </a:lnTo>
                  <a:lnTo>
                    <a:pt x="1310" y="1517"/>
                  </a:lnTo>
                  <a:lnTo>
                    <a:pt x="1313" y="1520"/>
                  </a:lnTo>
                  <a:lnTo>
                    <a:pt x="1327" y="1518"/>
                  </a:lnTo>
                  <a:lnTo>
                    <a:pt x="1325" y="1529"/>
                  </a:lnTo>
                  <a:lnTo>
                    <a:pt x="1337" y="1539"/>
                  </a:lnTo>
                  <a:lnTo>
                    <a:pt x="1332" y="1539"/>
                  </a:lnTo>
                  <a:lnTo>
                    <a:pt x="1337" y="1542"/>
                  </a:lnTo>
                  <a:lnTo>
                    <a:pt x="1332" y="1551"/>
                  </a:lnTo>
                  <a:lnTo>
                    <a:pt x="1325" y="1553"/>
                  </a:lnTo>
                  <a:lnTo>
                    <a:pt x="1334" y="1553"/>
                  </a:lnTo>
                  <a:lnTo>
                    <a:pt x="1339" y="1539"/>
                  </a:lnTo>
                  <a:lnTo>
                    <a:pt x="1347" y="1542"/>
                  </a:lnTo>
                  <a:lnTo>
                    <a:pt x="1335" y="1565"/>
                  </a:lnTo>
                  <a:lnTo>
                    <a:pt x="1322" y="1606"/>
                  </a:lnTo>
                  <a:lnTo>
                    <a:pt x="1308" y="1606"/>
                  </a:lnTo>
                  <a:lnTo>
                    <a:pt x="1308" y="1585"/>
                  </a:lnTo>
                  <a:lnTo>
                    <a:pt x="1305" y="1600"/>
                  </a:lnTo>
                  <a:lnTo>
                    <a:pt x="1293" y="1609"/>
                  </a:lnTo>
                  <a:lnTo>
                    <a:pt x="1271" y="1587"/>
                  </a:lnTo>
                  <a:lnTo>
                    <a:pt x="1281" y="1609"/>
                  </a:lnTo>
                  <a:lnTo>
                    <a:pt x="1265" y="1611"/>
                  </a:lnTo>
                  <a:lnTo>
                    <a:pt x="1301" y="1621"/>
                  </a:lnTo>
                  <a:lnTo>
                    <a:pt x="1320" y="1614"/>
                  </a:lnTo>
                  <a:lnTo>
                    <a:pt x="1308" y="1645"/>
                  </a:lnTo>
                  <a:lnTo>
                    <a:pt x="1312" y="1660"/>
                  </a:lnTo>
                  <a:lnTo>
                    <a:pt x="1298" y="1664"/>
                  </a:lnTo>
                  <a:lnTo>
                    <a:pt x="1298" y="1686"/>
                  </a:lnTo>
                  <a:lnTo>
                    <a:pt x="1308" y="1694"/>
                  </a:lnTo>
                  <a:lnTo>
                    <a:pt x="1315" y="1727"/>
                  </a:lnTo>
                  <a:lnTo>
                    <a:pt x="1318" y="1740"/>
                  </a:lnTo>
                  <a:lnTo>
                    <a:pt x="1310" y="1747"/>
                  </a:lnTo>
                  <a:lnTo>
                    <a:pt x="1318" y="1764"/>
                  </a:lnTo>
                  <a:lnTo>
                    <a:pt x="1327" y="1768"/>
                  </a:lnTo>
                  <a:lnTo>
                    <a:pt x="1329" y="1798"/>
                  </a:lnTo>
                  <a:lnTo>
                    <a:pt x="1344" y="1817"/>
                  </a:lnTo>
                  <a:lnTo>
                    <a:pt x="1341" y="1829"/>
                  </a:lnTo>
                  <a:lnTo>
                    <a:pt x="1349" y="1828"/>
                  </a:lnTo>
                  <a:lnTo>
                    <a:pt x="1356" y="1836"/>
                  </a:lnTo>
                  <a:lnTo>
                    <a:pt x="1335" y="1834"/>
                  </a:lnTo>
                  <a:lnTo>
                    <a:pt x="1335" y="1839"/>
                  </a:lnTo>
                  <a:lnTo>
                    <a:pt x="1324" y="1843"/>
                  </a:lnTo>
                  <a:lnTo>
                    <a:pt x="1324" y="1855"/>
                  </a:lnTo>
                  <a:lnTo>
                    <a:pt x="1315" y="1855"/>
                  </a:lnTo>
                  <a:lnTo>
                    <a:pt x="1291" y="1839"/>
                  </a:lnTo>
                  <a:lnTo>
                    <a:pt x="1293" y="1836"/>
                  </a:lnTo>
                  <a:lnTo>
                    <a:pt x="1288" y="1834"/>
                  </a:lnTo>
                  <a:lnTo>
                    <a:pt x="1283" y="1824"/>
                  </a:lnTo>
                  <a:lnTo>
                    <a:pt x="1248" y="1817"/>
                  </a:lnTo>
                  <a:lnTo>
                    <a:pt x="1221" y="1817"/>
                  </a:lnTo>
                  <a:lnTo>
                    <a:pt x="1216" y="1821"/>
                  </a:lnTo>
                  <a:lnTo>
                    <a:pt x="1214" y="1816"/>
                  </a:lnTo>
                  <a:lnTo>
                    <a:pt x="1197" y="1817"/>
                  </a:lnTo>
                  <a:lnTo>
                    <a:pt x="1183" y="1809"/>
                  </a:lnTo>
                  <a:lnTo>
                    <a:pt x="1185" y="1805"/>
                  </a:lnTo>
                  <a:lnTo>
                    <a:pt x="1183" y="1804"/>
                  </a:lnTo>
                  <a:lnTo>
                    <a:pt x="1177" y="1807"/>
                  </a:lnTo>
                  <a:lnTo>
                    <a:pt x="1175" y="1798"/>
                  </a:lnTo>
                  <a:lnTo>
                    <a:pt x="1168" y="1798"/>
                  </a:lnTo>
                  <a:lnTo>
                    <a:pt x="1158" y="1788"/>
                  </a:lnTo>
                  <a:lnTo>
                    <a:pt x="1153" y="1792"/>
                  </a:lnTo>
                  <a:lnTo>
                    <a:pt x="1136" y="1781"/>
                  </a:lnTo>
                  <a:lnTo>
                    <a:pt x="1124" y="1783"/>
                  </a:lnTo>
                  <a:lnTo>
                    <a:pt x="1102" y="1761"/>
                  </a:lnTo>
                  <a:lnTo>
                    <a:pt x="1088" y="1763"/>
                  </a:lnTo>
                  <a:lnTo>
                    <a:pt x="1084" y="1756"/>
                  </a:lnTo>
                  <a:lnTo>
                    <a:pt x="1059" y="1752"/>
                  </a:lnTo>
                  <a:lnTo>
                    <a:pt x="1059" y="1740"/>
                  </a:lnTo>
                  <a:lnTo>
                    <a:pt x="1049" y="1730"/>
                  </a:lnTo>
                  <a:lnTo>
                    <a:pt x="1050" y="1723"/>
                  </a:lnTo>
                  <a:lnTo>
                    <a:pt x="1033" y="1677"/>
                  </a:lnTo>
                  <a:lnTo>
                    <a:pt x="1018" y="1660"/>
                  </a:lnTo>
                  <a:lnTo>
                    <a:pt x="1018" y="1653"/>
                  </a:lnTo>
                  <a:lnTo>
                    <a:pt x="1008" y="1647"/>
                  </a:lnTo>
                  <a:lnTo>
                    <a:pt x="1011" y="1617"/>
                  </a:lnTo>
                  <a:lnTo>
                    <a:pt x="1008" y="1606"/>
                  </a:lnTo>
                  <a:lnTo>
                    <a:pt x="996" y="1597"/>
                  </a:lnTo>
                  <a:lnTo>
                    <a:pt x="1006" y="1568"/>
                  </a:lnTo>
                  <a:lnTo>
                    <a:pt x="999" y="1566"/>
                  </a:lnTo>
                  <a:lnTo>
                    <a:pt x="997" y="1547"/>
                  </a:lnTo>
                  <a:lnTo>
                    <a:pt x="972" y="1537"/>
                  </a:lnTo>
                  <a:lnTo>
                    <a:pt x="958" y="1517"/>
                  </a:lnTo>
                  <a:lnTo>
                    <a:pt x="950" y="1513"/>
                  </a:lnTo>
                  <a:lnTo>
                    <a:pt x="939" y="1481"/>
                  </a:lnTo>
                  <a:lnTo>
                    <a:pt x="932" y="1477"/>
                  </a:lnTo>
                  <a:lnTo>
                    <a:pt x="917" y="1452"/>
                  </a:lnTo>
                  <a:lnTo>
                    <a:pt x="900" y="1443"/>
                  </a:lnTo>
                  <a:lnTo>
                    <a:pt x="898" y="1436"/>
                  </a:lnTo>
                  <a:lnTo>
                    <a:pt x="888" y="1430"/>
                  </a:lnTo>
                  <a:lnTo>
                    <a:pt x="890" y="1423"/>
                  </a:lnTo>
                  <a:lnTo>
                    <a:pt x="881" y="1409"/>
                  </a:lnTo>
                  <a:lnTo>
                    <a:pt x="878" y="1395"/>
                  </a:lnTo>
                  <a:lnTo>
                    <a:pt x="883" y="1392"/>
                  </a:lnTo>
                  <a:lnTo>
                    <a:pt x="871" y="1384"/>
                  </a:lnTo>
                  <a:lnTo>
                    <a:pt x="874" y="1375"/>
                  </a:lnTo>
                  <a:lnTo>
                    <a:pt x="861" y="1363"/>
                  </a:lnTo>
                  <a:lnTo>
                    <a:pt x="849" y="1322"/>
                  </a:lnTo>
                  <a:lnTo>
                    <a:pt x="840" y="1317"/>
                  </a:lnTo>
                  <a:lnTo>
                    <a:pt x="839" y="1291"/>
                  </a:lnTo>
                  <a:lnTo>
                    <a:pt x="825" y="1274"/>
                  </a:lnTo>
                  <a:lnTo>
                    <a:pt x="821" y="1262"/>
                  </a:lnTo>
                  <a:lnTo>
                    <a:pt x="791" y="1238"/>
                  </a:lnTo>
                  <a:lnTo>
                    <a:pt x="782" y="1221"/>
                  </a:lnTo>
                  <a:lnTo>
                    <a:pt x="755" y="1209"/>
                  </a:lnTo>
                  <a:lnTo>
                    <a:pt x="757" y="1192"/>
                  </a:lnTo>
                  <a:lnTo>
                    <a:pt x="748" y="1201"/>
                  </a:lnTo>
                  <a:lnTo>
                    <a:pt x="748" y="1189"/>
                  </a:lnTo>
                  <a:lnTo>
                    <a:pt x="739" y="1187"/>
                  </a:lnTo>
                  <a:lnTo>
                    <a:pt x="733" y="1172"/>
                  </a:lnTo>
                  <a:lnTo>
                    <a:pt x="736" y="1167"/>
                  </a:lnTo>
                  <a:lnTo>
                    <a:pt x="729" y="1168"/>
                  </a:lnTo>
                  <a:lnTo>
                    <a:pt x="726" y="1163"/>
                  </a:lnTo>
                  <a:lnTo>
                    <a:pt x="716" y="1167"/>
                  </a:lnTo>
                  <a:lnTo>
                    <a:pt x="716" y="1160"/>
                  </a:lnTo>
                  <a:lnTo>
                    <a:pt x="709" y="1167"/>
                  </a:lnTo>
                  <a:lnTo>
                    <a:pt x="700" y="1167"/>
                  </a:lnTo>
                  <a:lnTo>
                    <a:pt x="683" y="1162"/>
                  </a:lnTo>
                  <a:lnTo>
                    <a:pt x="676" y="1162"/>
                  </a:lnTo>
                  <a:lnTo>
                    <a:pt x="675" y="1156"/>
                  </a:lnTo>
                  <a:lnTo>
                    <a:pt x="658" y="1160"/>
                  </a:lnTo>
                  <a:lnTo>
                    <a:pt x="651" y="1155"/>
                  </a:lnTo>
                  <a:lnTo>
                    <a:pt x="637" y="1158"/>
                  </a:lnTo>
                  <a:lnTo>
                    <a:pt x="599" y="1139"/>
                  </a:lnTo>
                  <a:lnTo>
                    <a:pt x="593" y="1146"/>
                  </a:lnTo>
                  <a:lnTo>
                    <a:pt x="589" y="1158"/>
                  </a:lnTo>
                  <a:lnTo>
                    <a:pt x="572" y="1155"/>
                  </a:lnTo>
                  <a:lnTo>
                    <a:pt x="565" y="1160"/>
                  </a:lnTo>
                  <a:lnTo>
                    <a:pt x="562" y="1155"/>
                  </a:lnTo>
                  <a:lnTo>
                    <a:pt x="552" y="1162"/>
                  </a:lnTo>
                  <a:lnTo>
                    <a:pt x="547" y="1160"/>
                  </a:lnTo>
                  <a:lnTo>
                    <a:pt x="524" y="1194"/>
                  </a:lnTo>
                  <a:lnTo>
                    <a:pt x="521" y="1214"/>
                  </a:lnTo>
                  <a:lnTo>
                    <a:pt x="511" y="1225"/>
                  </a:lnTo>
                  <a:lnTo>
                    <a:pt x="506" y="1238"/>
                  </a:lnTo>
                  <a:lnTo>
                    <a:pt x="512" y="1245"/>
                  </a:lnTo>
                  <a:lnTo>
                    <a:pt x="494" y="1250"/>
                  </a:lnTo>
                  <a:lnTo>
                    <a:pt x="466" y="1284"/>
                  </a:lnTo>
                  <a:lnTo>
                    <a:pt x="449" y="1278"/>
                  </a:lnTo>
                  <a:lnTo>
                    <a:pt x="447" y="1281"/>
                  </a:lnTo>
                  <a:lnTo>
                    <a:pt x="439" y="1271"/>
                  </a:lnTo>
                  <a:lnTo>
                    <a:pt x="434" y="1273"/>
                  </a:lnTo>
                  <a:lnTo>
                    <a:pt x="418" y="1266"/>
                  </a:lnTo>
                  <a:lnTo>
                    <a:pt x="412" y="1252"/>
                  </a:lnTo>
                  <a:lnTo>
                    <a:pt x="384" y="1242"/>
                  </a:lnTo>
                  <a:lnTo>
                    <a:pt x="381" y="1235"/>
                  </a:lnTo>
                  <a:lnTo>
                    <a:pt x="376" y="1235"/>
                  </a:lnTo>
                  <a:lnTo>
                    <a:pt x="377" y="1226"/>
                  </a:lnTo>
                  <a:lnTo>
                    <a:pt x="374" y="1228"/>
                  </a:lnTo>
                  <a:lnTo>
                    <a:pt x="336" y="1214"/>
                  </a:lnTo>
                  <a:lnTo>
                    <a:pt x="321" y="1201"/>
                  </a:lnTo>
                  <a:lnTo>
                    <a:pt x="316" y="1185"/>
                  </a:lnTo>
                  <a:lnTo>
                    <a:pt x="290" y="1172"/>
                  </a:lnTo>
                  <a:lnTo>
                    <a:pt x="270" y="1148"/>
                  </a:lnTo>
                  <a:lnTo>
                    <a:pt x="265" y="1126"/>
                  </a:lnTo>
                  <a:lnTo>
                    <a:pt x="253" y="1107"/>
                  </a:lnTo>
                  <a:lnTo>
                    <a:pt x="251" y="1083"/>
                  </a:lnTo>
                  <a:lnTo>
                    <a:pt x="256" y="1068"/>
                  </a:lnTo>
                  <a:lnTo>
                    <a:pt x="253" y="1051"/>
                  </a:lnTo>
                  <a:lnTo>
                    <a:pt x="239" y="1030"/>
                  </a:lnTo>
                  <a:lnTo>
                    <a:pt x="241" y="1027"/>
                  </a:lnTo>
                  <a:lnTo>
                    <a:pt x="234" y="1023"/>
                  </a:lnTo>
                  <a:lnTo>
                    <a:pt x="231" y="992"/>
                  </a:lnTo>
                  <a:lnTo>
                    <a:pt x="219" y="979"/>
                  </a:lnTo>
                  <a:lnTo>
                    <a:pt x="217" y="972"/>
                  </a:lnTo>
                  <a:lnTo>
                    <a:pt x="208" y="970"/>
                  </a:lnTo>
                  <a:lnTo>
                    <a:pt x="188" y="946"/>
                  </a:lnTo>
                  <a:lnTo>
                    <a:pt x="181" y="948"/>
                  </a:lnTo>
                  <a:lnTo>
                    <a:pt x="178" y="943"/>
                  </a:lnTo>
                  <a:lnTo>
                    <a:pt x="173" y="945"/>
                  </a:lnTo>
                  <a:lnTo>
                    <a:pt x="162" y="938"/>
                  </a:lnTo>
                  <a:lnTo>
                    <a:pt x="161" y="928"/>
                  </a:lnTo>
                  <a:lnTo>
                    <a:pt x="142" y="911"/>
                  </a:lnTo>
                  <a:lnTo>
                    <a:pt x="135" y="893"/>
                  </a:lnTo>
                  <a:lnTo>
                    <a:pt x="113" y="878"/>
                  </a:lnTo>
                  <a:lnTo>
                    <a:pt x="84" y="835"/>
                  </a:lnTo>
                  <a:moveTo>
                    <a:pt x="1701" y="1276"/>
                  </a:moveTo>
                  <a:lnTo>
                    <a:pt x="1723" y="1262"/>
                  </a:lnTo>
                  <a:lnTo>
                    <a:pt x="1725" y="1266"/>
                  </a:lnTo>
                  <a:lnTo>
                    <a:pt x="1672" y="1305"/>
                  </a:lnTo>
                  <a:lnTo>
                    <a:pt x="1701" y="1276"/>
                  </a:lnTo>
                  <a:moveTo>
                    <a:pt x="1479" y="1433"/>
                  </a:moveTo>
                  <a:lnTo>
                    <a:pt x="1412" y="1479"/>
                  </a:lnTo>
                  <a:lnTo>
                    <a:pt x="1417" y="1462"/>
                  </a:lnTo>
                  <a:lnTo>
                    <a:pt x="1426" y="1460"/>
                  </a:lnTo>
                  <a:lnTo>
                    <a:pt x="1458" y="1436"/>
                  </a:lnTo>
                  <a:lnTo>
                    <a:pt x="1469" y="1436"/>
                  </a:lnTo>
                  <a:lnTo>
                    <a:pt x="1476" y="1425"/>
                  </a:lnTo>
                  <a:lnTo>
                    <a:pt x="1479" y="1433"/>
                  </a:lnTo>
                  <a:moveTo>
                    <a:pt x="1395" y="1483"/>
                  </a:moveTo>
                  <a:lnTo>
                    <a:pt x="1405" y="1469"/>
                  </a:lnTo>
                  <a:lnTo>
                    <a:pt x="1412" y="1474"/>
                  </a:lnTo>
                  <a:lnTo>
                    <a:pt x="1409" y="1483"/>
                  </a:lnTo>
                  <a:lnTo>
                    <a:pt x="1378" y="1518"/>
                  </a:lnTo>
                  <a:lnTo>
                    <a:pt x="1383" y="1505"/>
                  </a:lnTo>
                  <a:lnTo>
                    <a:pt x="1394" y="1493"/>
                  </a:lnTo>
                  <a:lnTo>
                    <a:pt x="1390" y="1491"/>
                  </a:lnTo>
                  <a:lnTo>
                    <a:pt x="1395" y="1483"/>
                  </a:lnTo>
                  <a:moveTo>
                    <a:pt x="1330" y="1612"/>
                  </a:moveTo>
                  <a:lnTo>
                    <a:pt x="1327" y="1624"/>
                  </a:lnTo>
                  <a:lnTo>
                    <a:pt x="1327" y="1611"/>
                  </a:lnTo>
                  <a:lnTo>
                    <a:pt x="1334" y="1585"/>
                  </a:lnTo>
                  <a:lnTo>
                    <a:pt x="1347" y="1561"/>
                  </a:lnTo>
                  <a:lnTo>
                    <a:pt x="1347" y="1549"/>
                  </a:lnTo>
                  <a:lnTo>
                    <a:pt x="1354" y="1556"/>
                  </a:lnTo>
                  <a:lnTo>
                    <a:pt x="1359" y="1541"/>
                  </a:lnTo>
                  <a:lnTo>
                    <a:pt x="1375" y="1522"/>
                  </a:lnTo>
                  <a:lnTo>
                    <a:pt x="1370" y="1522"/>
                  </a:lnTo>
                  <a:lnTo>
                    <a:pt x="1378" y="1520"/>
                  </a:lnTo>
                  <a:lnTo>
                    <a:pt x="1353" y="1563"/>
                  </a:lnTo>
                  <a:lnTo>
                    <a:pt x="1330" y="1612"/>
                  </a:lnTo>
                  <a:moveTo>
                    <a:pt x="1337" y="1727"/>
                  </a:moveTo>
                  <a:lnTo>
                    <a:pt x="1329" y="1710"/>
                  </a:lnTo>
                  <a:lnTo>
                    <a:pt x="1325" y="1689"/>
                  </a:lnTo>
                  <a:lnTo>
                    <a:pt x="1324" y="1672"/>
                  </a:lnTo>
                  <a:lnTo>
                    <a:pt x="1324" y="1641"/>
                  </a:lnTo>
                  <a:lnTo>
                    <a:pt x="1325" y="1626"/>
                  </a:lnTo>
                  <a:lnTo>
                    <a:pt x="1327" y="1624"/>
                  </a:lnTo>
                  <a:lnTo>
                    <a:pt x="1325" y="1643"/>
                  </a:lnTo>
                  <a:lnTo>
                    <a:pt x="1327" y="1669"/>
                  </a:lnTo>
                  <a:lnTo>
                    <a:pt x="1329" y="1693"/>
                  </a:lnTo>
                  <a:lnTo>
                    <a:pt x="1339" y="1727"/>
                  </a:lnTo>
                  <a:lnTo>
                    <a:pt x="1347" y="1759"/>
                  </a:lnTo>
                  <a:lnTo>
                    <a:pt x="1353" y="1785"/>
                  </a:lnTo>
                  <a:lnTo>
                    <a:pt x="1356" y="1816"/>
                  </a:lnTo>
                  <a:lnTo>
                    <a:pt x="1356" y="1817"/>
                  </a:lnTo>
                  <a:lnTo>
                    <a:pt x="1351" y="1787"/>
                  </a:lnTo>
                  <a:lnTo>
                    <a:pt x="1349" y="1769"/>
                  </a:lnTo>
                  <a:lnTo>
                    <a:pt x="1346" y="1757"/>
                  </a:lnTo>
                  <a:lnTo>
                    <a:pt x="1342" y="1747"/>
                  </a:lnTo>
                  <a:lnTo>
                    <a:pt x="1341" y="1737"/>
                  </a:lnTo>
                  <a:lnTo>
                    <a:pt x="1337" y="1727"/>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7026" name="Freeform 2258"/>
            <p:cNvSpPr>
              <a:spLocks noEditPoints="1"/>
            </p:cNvSpPr>
            <p:nvPr/>
          </p:nvSpPr>
          <p:spPr bwMode="auto">
            <a:xfrm>
              <a:off x="1595" y="2164"/>
              <a:ext cx="533" cy="623"/>
            </a:xfrm>
            <a:custGeom>
              <a:avLst/>
              <a:gdLst/>
              <a:ahLst/>
              <a:cxnLst>
                <a:cxn ang="0">
                  <a:pos x="608" y="1267"/>
                </a:cxn>
                <a:cxn ang="0">
                  <a:pos x="710" y="1489"/>
                </a:cxn>
                <a:cxn ang="0">
                  <a:pos x="628" y="1509"/>
                </a:cxn>
                <a:cxn ang="0">
                  <a:pos x="473" y="1089"/>
                </a:cxn>
                <a:cxn ang="0">
                  <a:pos x="254" y="497"/>
                </a:cxn>
                <a:cxn ang="0">
                  <a:pos x="439" y="532"/>
                </a:cxn>
                <a:cxn ang="0">
                  <a:pos x="444" y="548"/>
                </a:cxn>
                <a:cxn ang="0">
                  <a:pos x="447" y="561"/>
                </a:cxn>
                <a:cxn ang="0">
                  <a:pos x="449" y="568"/>
                </a:cxn>
                <a:cxn ang="0">
                  <a:pos x="437" y="582"/>
                </a:cxn>
                <a:cxn ang="0">
                  <a:pos x="415" y="599"/>
                </a:cxn>
                <a:cxn ang="0">
                  <a:pos x="391" y="606"/>
                </a:cxn>
                <a:cxn ang="0">
                  <a:pos x="374" y="638"/>
                </a:cxn>
                <a:cxn ang="0">
                  <a:pos x="225" y="630"/>
                </a:cxn>
                <a:cxn ang="0">
                  <a:pos x="164" y="568"/>
                </a:cxn>
                <a:cxn ang="0">
                  <a:pos x="826" y="218"/>
                </a:cxn>
                <a:cxn ang="0">
                  <a:pos x="1270" y="259"/>
                </a:cxn>
                <a:cxn ang="0">
                  <a:pos x="1320" y="466"/>
                </a:cxn>
                <a:cxn ang="0">
                  <a:pos x="1304" y="725"/>
                </a:cxn>
                <a:cxn ang="0">
                  <a:pos x="1176" y="1000"/>
                </a:cxn>
                <a:cxn ang="0">
                  <a:pos x="1149" y="1335"/>
                </a:cxn>
                <a:cxn ang="0">
                  <a:pos x="1017" y="1518"/>
                </a:cxn>
                <a:cxn ang="0">
                  <a:pos x="1062" y="1385"/>
                </a:cxn>
                <a:cxn ang="0">
                  <a:pos x="1062" y="1263"/>
                </a:cxn>
                <a:cxn ang="0">
                  <a:pos x="947" y="1180"/>
                </a:cxn>
                <a:cxn ang="0">
                  <a:pos x="770" y="1123"/>
                </a:cxn>
                <a:cxn ang="0">
                  <a:pos x="862" y="1072"/>
                </a:cxn>
                <a:cxn ang="0">
                  <a:pos x="884" y="939"/>
                </a:cxn>
                <a:cxn ang="0">
                  <a:pos x="913" y="913"/>
                </a:cxn>
                <a:cxn ang="0">
                  <a:pos x="1081" y="814"/>
                </a:cxn>
                <a:cxn ang="0">
                  <a:pos x="789" y="753"/>
                </a:cxn>
                <a:cxn ang="0">
                  <a:pos x="539" y="666"/>
                </a:cxn>
                <a:cxn ang="0">
                  <a:pos x="568" y="398"/>
                </a:cxn>
                <a:cxn ang="0">
                  <a:pos x="746" y="377"/>
                </a:cxn>
                <a:cxn ang="0">
                  <a:pos x="753" y="322"/>
                </a:cxn>
                <a:cxn ang="0">
                  <a:pos x="990" y="391"/>
                </a:cxn>
                <a:cxn ang="0">
                  <a:pos x="374" y="135"/>
                </a:cxn>
                <a:cxn ang="0">
                  <a:pos x="341" y="143"/>
                </a:cxn>
                <a:cxn ang="0">
                  <a:pos x="338" y="162"/>
                </a:cxn>
                <a:cxn ang="0">
                  <a:pos x="326" y="172"/>
                </a:cxn>
                <a:cxn ang="0">
                  <a:pos x="328" y="205"/>
                </a:cxn>
                <a:cxn ang="0">
                  <a:pos x="322" y="239"/>
                </a:cxn>
                <a:cxn ang="0">
                  <a:pos x="348" y="258"/>
                </a:cxn>
                <a:cxn ang="0">
                  <a:pos x="357" y="300"/>
                </a:cxn>
                <a:cxn ang="0">
                  <a:pos x="341" y="322"/>
                </a:cxn>
                <a:cxn ang="0">
                  <a:pos x="247" y="379"/>
                </a:cxn>
                <a:cxn ang="0">
                  <a:pos x="283" y="363"/>
                </a:cxn>
                <a:cxn ang="0">
                  <a:pos x="302" y="328"/>
                </a:cxn>
                <a:cxn ang="0">
                  <a:pos x="290" y="307"/>
                </a:cxn>
                <a:cxn ang="0">
                  <a:pos x="258" y="312"/>
                </a:cxn>
                <a:cxn ang="0">
                  <a:pos x="254" y="287"/>
                </a:cxn>
                <a:cxn ang="0">
                  <a:pos x="249" y="261"/>
                </a:cxn>
                <a:cxn ang="0">
                  <a:pos x="252" y="237"/>
                </a:cxn>
                <a:cxn ang="0">
                  <a:pos x="261" y="179"/>
                </a:cxn>
                <a:cxn ang="0">
                  <a:pos x="309" y="87"/>
                </a:cxn>
                <a:cxn ang="0">
                  <a:pos x="310" y="70"/>
                </a:cxn>
                <a:cxn ang="0">
                  <a:pos x="305" y="34"/>
                </a:cxn>
                <a:cxn ang="0">
                  <a:pos x="297" y="1"/>
                </a:cxn>
              </a:cxnLst>
              <a:rect l="0" t="0" r="r" b="b"/>
              <a:pathLst>
                <a:path w="1333" h="1559">
                  <a:moveTo>
                    <a:pt x="473" y="1089"/>
                  </a:moveTo>
                  <a:lnTo>
                    <a:pt x="567" y="1103"/>
                  </a:lnTo>
                  <a:lnTo>
                    <a:pt x="625" y="1111"/>
                  </a:lnTo>
                  <a:lnTo>
                    <a:pt x="620" y="1156"/>
                  </a:lnTo>
                  <a:lnTo>
                    <a:pt x="620" y="1156"/>
                  </a:lnTo>
                  <a:lnTo>
                    <a:pt x="613" y="1217"/>
                  </a:lnTo>
                  <a:lnTo>
                    <a:pt x="613" y="1217"/>
                  </a:lnTo>
                  <a:lnTo>
                    <a:pt x="608" y="1267"/>
                  </a:lnTo>
                  <a:lnTo>
                    <a:pt x="763" y="1284"/>
                  </a:lnTo>
                  <a:lnTo>
                    <a:pt x="761" y="1297"/>
                  </a:lnTo>
                  <a:lnTo>
                    <a:pt x="766" y="1297"/>
                  </a:lnTo>
                  <a:lnTo>
                    <a:pt x="761" y="1344"/>
                  </a:lnTo>
                  <a:lnTo>
                    <a:pt x="760" y="1357"/>
                  </a:lnTo>
                  <a:lnTo>
                    <a:pt x="754" y="1357"/>
                  </a:lnTo>
                  <a:lnTo>
                    <a:pt x="739" y="1492"/>
                  </a:lnTo>
                  <a:lnTo>
                    <a:pt x="710" y="1489"/>
                  </a:lnTo>
                  <a:lnTo>
                    <a:pt x="707" y="1490"/>
                  </a:lnTo>
                  <a:lnTo>
                    <a:pt x="708" y="1492"/>
                  </a:lnTo>
                  <a:lnTo>
                    <a:pt x="707" y="1501"/>
                  </a:lnTo>
                  <a:lnTo>
                    <a:pt x="705" y="1502"/>
                  </a:lnTo>
                  <a:lnTo>
                    <a:pt x="708" y="1511"/>
                  </a:lnTo>
                  <a:lnTo>
                    <a:pt x="707" y="1514"/>
                  </a:lnTo>
                  <a:lnTo>
                    <a:pt x="715" y="1519"/>
                  </a:lnTo>
                  <a:lnTo>
                    <a:pt x="628" y="1509"/>
                  </a:lnTo>
                  <a:lnTo>
                    <a:pt x="519" y="1496"/>
                  </a:lnTo>
                  <a:lnTo>
                    <a:pt x="510" y="1559"/>
                  </a:lnTo>
                  <a:lnTo>
                    <a:pt x="409" y="1545"/>
                  </a:lnTo>
                  <a:lnTo>
                    <a:pt x="432" y="1391"/>
                  </a:lnTo>
                  <a:lnTo>
                    <a:pt x="437" y="1344"/>
                  </a:lnTo>
                  <a:lnTo>
                    <a:pt x="445" y="1284"/>
                  </a:lnTo>
                  <a:lnTo>
                    <a:pt x="457" y="1204"/>
                  </a:lnTo>
                  <a:lnTo>
                    <a:pt x="473" y="1089"/>
                  </a:lnTo>
                  <a:close/>
                  <a:moveTo>
                    <a:pt x="63" y="450"/>
                  </a:moveTo>
                  <a:lnTo>
                    <a:pt x="109" y="461"/>
                  </a:lnTo>
                  <a:lnTo>
                    <a:pt x="111" y="459"/>
                  </a:lnTo>
                  <a:lnTo>
                    <a:pt x="176" y="471"/>
                  </a:lnTo>
                  <a:lnTo>
                    <a:pt x="174" y="481"/>
                  </a:lnTo>
                  <a:lnTo>
                    <a:pt x="222" y="490"/>
                  </a:lnTo>
                  <a:lnTo>
                    <a:pt x="222" y="491"/>
                  </a:lnTo>
                  <a:lnTo>
                    <a:pt x="254" y="497"/>
                  </a:lnTo>
                  <a:lnTo>
                    <a:pt x="258" y="495"/>
                  </a:lnTo>
                  <a:lnTo>
                    <a:pt x="305" y="503"/>
                  </a:lnTo>
                  <a:lnTo>
                    <a:pt x="305" y="503"/>
                  </a:lnTo>
                  <a:lnTo>
                    <a:pt x="442" y="526"/>
                  </a:lnTo>
                  <a:lnTo>
                    <a:pt x="445" y="529"/>
                  </a:lnTo>
                  <a:lnTo>
                    <a:pt x="444" y="534"/>
                  </a:lnTo>
                  <a:lnTo>
                    <a:pt x="440" y="532"/>
                  </a:lnTo>
                  <a:lnTo>
                    <a:pt x="439" y="532"/>
                  </a:lnTo>
                  <a:lnTo>
                    <a:pt x="442" y="534"/>
                  </a:lnTo>
                  <a:lnTo>
                    <a:pt x="444" y="539"/>
                  </a:lnTo>
                  <a:lnTo>
                    <a:pt x="442" y="539"/>
                  </a:lnTo>
                  <a:lnTo>
                    <a:pt x="440" y="543"/>
                  </a:lnTo>
                  <a:lnTo>
                    <a:pt x="442" y="546"/>
                  </a:lnTo>
                  <a:lnTo>
                    <a:pt x="444" y="543"/>
                  </a:lnTo>
                  <a:lnTo>
                    <a:pt x="445" y="543"/>
                  </a:lnTo>
                  <a:lnTo>
                    <a:pt x="444" y="548"/>
                  </a:lnTo>
                  <a:lnTo>
                    <a:pt x="445" y="550"/>
                  </a:lnTo>
                  <a:lnTo>
                    <a:pt x="447" y="548"/>
                  </a:lnTo>
                  <a:lnTo>
                    <a:pt x="449" y="548"/>
                  </a:lnTo>
                  <a:lnTo>
                    <a:pt x="445" y="551"/>
                  </a:lnTo>
                  <a:lnTo>
                    <a:pt x="447" y="555"/>
                  </a:lnTo>
                  <a:lnTo>
                    <a:pt x="447" y="556"/>
                  </a:lnTo>
                  <a:lnTo>
                    <a:pt x="449" y="558"/>
                  </a:lnTo>
                  <a:lnTo>
                    <a:pt x="447" y="561"/>
                  </a:lnTo>
                  <a:lnTo>
                    <a:pt x="450" y="561"/>
                  </a:lnTo>
                  <a:lnTo>
                    <a:pt x="450" y="563"/>
                  </a:lnTo>
                  <a:lnTo>
                    <a:pt x="449" y="565"/>
                  </a:lnTo>
                  <a:lnTo>
                    <a:pt x="450" y="565"/>
                  </a:lnTo>
                  <a:lnTo>
                    <a:pt x="452" y="567"/>
                  </a:lnTo>
                  <a:lnTo>
                    <a:pt x="449" y="567"/>
                  </a:lnTo>
                  <a:lnTo>
                    <a:pt x="447" y="568"/>
                  </a:lnTo>
                  <a:lnTo>
                    <a:pt x="449" y="568"/>
                  </a:lnTo>
                  <a:lnTo>
                    <a:pt x="450" y="572"/>
                  </a:lnTo>
                  <a:lnTo>
                    <a:pt x="449" y="572"/>
                  </a:lnTo>
                  <a:lnTo>
                    <a:pt x="450" y="573"/>
                  </a:lnTo>
                  <a:lnTo>
                    <a:pt x="447" y="575"/>
                  </a:lnTo>
                  <a:lnTo>
                    <a:pt x="445" y="577"/>
                  </a:lnTo>
                  <a:lnTo>
                    <a:pt x="440" y="582"/>
                  </a:lnTo>
                  <a:lnTo>
                    <a:pt x="439" y="584"/>
                  </a:lnTo>
                  <a:lnTo>
                    <a:pt x="437" y="582"/>
                  </a:lnTo>
                  <a:lnTo>
                    <a:pt x="432" y="584"/>
                  </a:lnTo>
                  <a:lnTo>
                    <a:pt x="430" y="589"/>
                  </a:lnTo>
                  <a:lnTo>
                    <a:pt x="428" y="591"/>
                  </a:lnTo>
                  <a:lnTo>
                    <a:pt x="427" y="596"/>
                  </a:lnTo>
                  <a:lnTo>
                    <a:pt x="425" y="596"/>
                  </a:lnTo>
                  <a:lnTo>
                    <a:pt x="421" y="594"/>
                  </a:lnTo>
                  <a:lnTo>
                    <a:pt x="420" y="594"/>
                  </a:lnTo>
                  <a:lnTo>
                    <a:pt x="415" y="599"/>
                  </a:lnTo>
                  <a:lnTo>
                    <a:pt x="411" y="601"/>
                  </a:lnTo>
                  <a:lnTo>
                    <a:pt x="409" y="602"/>
                  </a:lnTo>
                  <a:lnTo>
                    <a:pt x="411" y="606"/>
                  </a:lnTo>
                  <a:lnTo>
                    <a:pt x="409" y="608"/>
                  </a:lnTo>
                  <a:lnTo>
                    <a:pt x="403" y="608"/>
                  </a:lnTo>
                  <a:lnTo>
                    <a:pt x="401" y="611"/>
                  </a:lnTo>
                  <a:lnTo>
                    <a:pt x="399" y="608"/>
                  </a:lnTo>
                  <a:lnTo>
                    <a:pt x="391" y="606"/>
                  </a:lnTo>
                  <a:lnTo>
                    <a:pt x="389" y="606"/>
                  </a:lnTo>
                  <a:lnTo>
                    <a:pt x="384" y="616"/>
                  </a:lnTo>
                  <a:lnTo>
                    <a:pt x="379" y="616"/>
                  </a:lnTo>
                  <a:lnTo>
                    <a:pt x="379" y="621"/>
                  </a:lnTo>
                  <a:lnTo>
                    <a:pt x="382" y="623"/>
                  </a:lnTo>
                  <a:lnTo>
                    <a:pt x="380" y="626"/>
                  </a:lnTo>
                  <a:lnTo>
                    <a:pt x="375" y="632"/>
                  </a:lnTo>
                  <a:lnTo>
                    <a:pt x="374" y="638"/>
                  </a:lnTo>
                  <a:lnTo>
                    <a:pt x="370" y="637"/>
                  </a:lnTo>
                  <a:lnTo>
                    <a:pt x="369" y="640"/>
                  </a:lnTo>
                  <a:lnTo>
                    <a:pt x="365" y="638"/>
                  </a:lnTo>
                  <a:lnTo>
                    <a:pt x="363" y="642"/>
                  </a:lnTo>
                  <a:lnTo>
                    <a:pt x="360" y="643"/>
                  </a:lnTo>
                  <a:lnTo>
                    <a:pt x="360" y="647"/>
                  </a:lnTo>
                  <a:lnTo>
                    <a:pt x="355" y="650"/>
                  </a:lnTo>
                  <a:lnTo>
                    <a:pt x="225" y="630"/>
                  </a:lnTo>
                  <a:lnTo>
                    <a:pt x="225" y="630"/>
                  </a:lnTo>
                  <a:lnTo>
                    <a:pt x="167" y="621"/>
                  </a:lnTo>
                  <a:lnTo>
                    <a:pt x="167" y="620"/>
                  </a:lnTo>
                  <a:lnTo>
                    <a:pt x="133" y="613"/>
                  </a:lnTo>
                  <a:lnTo>
                    <a:pt x="138" y="577"/>
                  </a:lnTo>
                  <a:lnTo>
                    <a:pt x="150" y="579"/>
                  </a:lnTo>
                  <a:lnTo>
                    <a:pt x="152" y="567"/>
                  </a:lnTo>
                  <a:lnTo>
                    <a:pt x="164" y="568"/>
                  </a:lnTo>
                  <a:lnTo>
                    <a:pt x="165" y="558"/>
                  </a:lnTo>
                  <a:lnTo>
                    <a:pt x="164" y="556"/>
                  </a:lnTo>
                  <a:lnTo>
                    <a:pt x="169" y="532"/>
                  </a:lnTo>
                  <a:lnTo>
                    <a:pt x="0" y="502"/>
                  </a:lnTo>
                  <a:lnTo>
                    <a:pt x="12" y="442"/>
                  </a:lnTo>
                  <a:lnTo>
                    <a:pt x="63" y="450"/>
                  </a:lnTo>
                  <a:close/>
                  <a:moveTo>
                    <a:pt x="780" y="213"/>
                  </a:moveTo>
                  <a:lnTo>
                    <a:pt x="826" y="218"/>
                  </a:lnTo>
                  <a:lnTo>
                    <a:pt x="883" y="223"/>
                  </a:lnTo>
                  <a:lnTo>
                    <a:pt x="896" y="225"/>
                  </a:lnTo>
                  <a:lnTo>
                    <a:pt x="994" y="237"/>
                  </a:lnTo>
                  <a:lnTo>
                    <a:pt x="1029" y="240"/>
                  </a:lnTo>
                  <a:lnTo>
                    <a:pt x="1122" y="247"/>
                  </a:lnTo>
                  <a:lnTo>
                    <a:pt x="1173" y="252"/>
                  </a:lnTo>
                  <a:lnTo>
                    <a:pt x="1193" y="254"/>
                  </a:lnTo>
                  <a:lnTo>
                    <a:pt x="1270" y="259"/>
                  </a:lnTo>
                  <a:lnTo>
                    <a:pt x="1274" y="259"/>
                  </a:lnTo>
                  <a:lnTo>
                    <a:pt x="1333" y="264"/>
                  </a:lnTo>
                  <a:lnTo>
                    <a:pt x="1332" y="300"/>
                  </a:lnTo>
                  <a:lnTo>
                    <a:pt x="1332" y="305"/>
                  </a:lnTo>
                  <a:lnTo>
                    <a:pt x="1328" y="345"/>
                  </a:lnTo>
                  <a:lnTo>
                    <a:pt x="1328" y="357"/>
                  </a:lnTo>
                  <a:lnTo>
                    <a:pt x="1323" y="404"/>
                  </a:lnTo>
                  <a:lnTo>
                    <a:pt x="1320" y="466"/>
                  </a:lnTo>
                  <a:lnTo>
                    <a:pt x="1320" y="468"/>
                  </a:lnTo>
                  <a:lnTo>
                    <a:pt x="1316" y="529"/>
                  </a:lnTo>
                  <a:lnTo>
                    <a:pt x="1316" y="541"/>
                  </a:lnTo>
                  <a:lnTo>
                    <a:pt x="1313" y="591"/>
                  </a:lnTo>
                  <a:lnTo>
                    <a:pt x="1311" y="601"/>
                  </a:lnTo>
                  <a:lnTo>
                    <a:pt x="1309" y="650"/>
                  </a:lnTo>
                  <a:lnTo>
                    <a:pt x="1309" y="652"/>
                  </a:lnTo>
                  <a:lnTo>
                    <a:pt x="1304" y="725"/>
                  </a:lnTo>
                  <a:lnTo>
                    <a:pt x="1303" y="739"/>
                  </a:lnTo>
                  <a:lnTo>
                    <a:pt x="1301" y="775"/>
                  </a:lnTo>
                  <a:lnTo>
                    <a:pt x="1297" y="831"/>
                  </a:lnTo>
                  <a:lnTo>
                    <a:pt x="1192" y="823"/>
                  </a:lnTo>
                  <a:lnTo>
                    <a:pt x="1186" y="894"/>
                  </a:lnTo>
                  <a:lnTo>
                    <a:pt x="1183" y="894"/>
                  </a:lnTo>
                  <a:lnTo>
                    <a:pt x="1178" y="956"/>
                  </a:lnTo>
                  <a:lnTo>
                    <a:pt x="1176" y="1000"/>
                  </a:lnTo>
                  <a:lnTo>
                    <a:pt x="1175" y="1017"/>
                  </a:lnTo>
                  <a:lnTo>
                    <a:pt x="1169" y="1081"/>
                  </a:lnTo>
                  <a:lnTo>
                    <a:pt x="1168" y="1110"/>
                  </a:lnTo>
                  <a:lnTo>
                    <a:pt x="1164" y="1142"/>
                  </a:lnTo>
                  <a:lnTo>
                    <a:pt x="1159" y="1204"/>
                  </a:lnTo>
                  <a:lnTo>
                    <a:pt x="1154" y="1272"/>
                  </a:lnTo>
                  <a:lnTo>
                    <a:pt x="1151" y="1308"/>
                  </a:lnTo>
                  <a:lnTo>
                    <a:pt x="1149" y="1335"/>
                  </a:lnTo>
                  <a:lnTo>
                    <a:pt x="1144" y="1395"/>
                  </a:lnTo>
                  <a:lnTo>
                    <a:pt x="1137" y="1456"/>
                  </a:lnTo>
                  <a:lnTo>
                    <a:pt x="1134" y="1516"/>
                  </a:lnTo>
                  <a:lnTo>
                    <a:pt x="1132" y="1528"/>
                  </a:lnTo>
                  <a:lnTo>
                    <a:pt x="1099" y="1525"/>
                  </a:lnTo>
                  <a:lnTo>
                    <a:pt x="1053" y="1521"/>
                  </a:lnTo>
                  <a:lnTo>
                    <a:pt x="1023" y="1519"/>
                  </a:lnTo>
                  <a:lnTo>
                    <a:pt x="1017" y="1518"/>
                  </a:lnTo>
                  <a:lnTo>
                    <a:pt x="920" y="1509"/>
                  </a:lnTo>
                  <a:lnTo>
                    <a:pt x="924" y="1475"/>
                  </a:lnTo>
                  <a:lnTo>
                    <a:pt x="924" y="1475"/>
                  </a:lnTo>
                  <a:lnTo>
                    <a:pt x="927" y="1437"/>
                  </a:lnTo>
                  <a:lnTo>
                    <a:pt x="929" y="1437"/>
                  </a:lnTo>
                  <a:lnTo>
                    <a:pt x="935" y="1374"/>
                  </a:lnTo>
                  <a:lnTo>
                    <a:pt x="1055" y="1385"/>
                  </a:lnTo>
                  <a:lnTo>
                    <a:pt x="1062" y="1385"/>
                  </a:lnTo>
                  <a:lnTo>
                    <a:pt x="1065" y="1327"/>
                  </a:lnTo>
                  <a:lnTo>
                    <a:pt x="1070" y="1327"/>
                  </a:lnTo>
                  <a:lnTo>
                    <a:pt x="1074" y="1301"/>
                  </a:lnTo>
                  <a:lnTo>
                    <a:pt x="1098" y="1304"/>
                  </a:lnTo>
                  <a:lnTo>
                    <a:pt x="1099" y="1292"/>
                  </a:lnTo>
                  <a:lnTo>
                    <a:pt x="1074" y="1289"/>
                  </a:lnTo>
                  <a:lnTo>
                    <a:pt x="1075" y="1265"/>
                  </a:lnTo>
                  <a:lnTo>
                    <a:pt x="1062" y="1263"/>
                  </a:lnTo>
                  <a:lnTo>
                    <a:pt x="1064" y="1227"/>
                  </a:lnTo>
                  <a:lnTo>
                    <a:pt x="1053" y="1226"/>
                  </a:lnTo>
                  <a:lnTo>
                    <a:pt x="1028" y="1224"/>
                  </a:lnTo>
                  <a:lnTo>
                    <a:pt x="1026" y="1236"/>
                  </a:lnTo>
                  <a:lnTo>
                    <a:pt x="954" y="1229"/>
                  </a:lnTo>
                  <a:lnTo>
                    <a:pt x="956" y="1216"/>
                  </a:lnTo>
                  <a:lnTo>
                    <a:pt x="942" y="1216"/>
                  </a:lnTo>
                  <a:lnTo>
                    <a:pt x="947" y="1180"/>
                  </a:lnTo>
                  <a:lnTo>
                    <a:pt x="898" y="1175"/>
                  </a:lnTo>
                  <a:lnTo>
                    <a:pt x="898" y="1186"/>
                  </a:lnTo>
                  <a:lnTo>
                    <a:pt x="826" y="1180"/>
                  </a:lnTo>
                  <a:lnTo>
                    <a:pt x="770" y="1173"/>
                  </a:lnTo>
                  <a:lnTo>
                    <a:pt x="773" y="1147"/>
                  </a:lnTo>
                  <a:lnTo>
                    <a:pt x="775" y="1137"/>
                  </a:lnTo>
                  <a:lnTo>
                    <a:pt x="768" y="1135"/>
                  </a:lnTo>
                  <a:lnTo>
                    <a:pt x="770" y="1123"/>
                  </a:lnTo>
                  <a:lnTo>
                    <a:pt x="770" y="1123"/>
                  </a:lnTo>
                  <a:lnTo>
                    <a:pt x="773" y="1087"/>
                  </a:lnTo>
                  <a:lnTo>
                    <a:pt x="780" y="1087"/>
                  </a:lnTo>
                  <a:lnTo>
                    <a:pt x="811" y="1091"/>
                  </a:lnTo>
                  <a:lnTo>
                    <a:pt x="811" y="1079"/>
                  </a:lnTo>
                  <a:lnTo>
                    <a:pt x="801" y="1077"/>
                  </a:lnTo>
                  <a:lnTo>
                    <a:pt x="802" y="1065"/>
                  </a:lnTo>
                  <a:lnTo>
                    <a:pt x="862" y="1072"/>
                  </a:lnTo>
                  <a:lnTo>
                    <a:pt x="865" y="1036"/>
                  </a:lnTo>
                  <a:lnTo>
                    <a:pt x="865" y="1036"/>
                  </a:lnTo>
                  <a:lnTo>
                    <a:pt x="871" y="985"/>
                  </a:lnTo>
                  <a:lnTo>
                    <a:pt x="872" y="985"/>
                  </a:lnTo>
                  <a:lnTo>
                    <a:pt x="874" y="953"/>
                  </a:lnTo>
                  <a:lnTo>
                    <a:pt x="874" y="941"/>
                  </a:lnTo>
                  <a:lnTo>
                    <a:pt x="883" y="942"/>
                  </a:lnTo>
                  <a:lnTo>
                    <a:pt x="884" y="939"/>
                  </a:lnTo>
                  <a:lnTo>
                    <a:pt x="893" y="942"/>
                  </a:lnTo>
                  <a:lnTo>
                    <a:pt x="894" y="941"/>
                  </a:lnTo>
                  <a:lnTo>
                    <a:pt x="898" y="937"/>
                  </a:lnTo>
                  <a:lnTo>
                    <a:pt x="903" y="934"/>
                  </a:lnTo>
                  <a:lnTo>
                    <a:pt x="908" y="930"/>
                  </a:lnTo>
                  <a:lnTo>
                    <a:pt x="910" y="925"/>
                  </a:lnTo>
                  <a:lnTo>
                    <a:pt x="913" y="920"/>
                  </a:lnTo>
                  <a:lnTo>
                    <a:pt x="913" y="913"/>
                  </a:lnTo>
                  <a:lnTo>
                    <a:pt x="912" y="912"/>
                  </a:lnTo>
                  <a:lnTo>
                    <a:pt x="912" y="908"/>
                  </a:lnTo>
                  <a:lnTo>
                    <a:pt x="920" y="903"/>
                  </a:lnTo>
                  <a:lnTo>
                    <a:pt x="975" y="908"/>
                  </a:lnTo>
                  <a:lnTo>
                    <a:pt x="975" y="915"/>
                  </a:lnTo>
                  <a:lnTo>
                    <a:pt x="1023" y="920"/>
                  </a:lnTo>
                  <a:lnTo>
                    <a:pt x="1070" y="924"/>
                  </a:lnTo>
                  <a:lnTo>
                    <a:pt x="1081" y="814"/>
                  </a:lnTo>
                  <a:lnTo>
                    <a:pt x="953" y="804"/>
                  </a:lnTo>
                  <a:lnTo>
                    <a:pt x="944" y="802"/>
                  </a:lnTo>
                  <a:lnTo>
                    <a:pt x="889" y="797"/>
                  </a:lnTo>
                  <a:lnTo>
                    <a:pt x="859" y="794"/>
                  </a:lnTo>
                  <a:lnTo>
                    <a:pt x="806" y="789"/>
                  </a:lnTo>
                  <a:lnTo>
                    <a:pt x="794" y="765"/>
                  </a:lnTo>
                  <a:lnTo>
                    <a:pt x="794" y="756"/>
                  </a:lnTo>
                  <a:lnTo>
                    <a:pt x="789" y="753"/>
                  </a:lnTo>
                  <a:lnTo>
                    <a:pt x="790" y="729"/>
                  </a:lnTo>
                  <a:lnTo>
                    <a:pt x="785" y="729"/>
                  </a:lnTo>
                  <a:lnTo>
                    <a:pt x="736" y="722"/>
                  </a:lnTo>
                  <a:lnTo>
                    <a:pt x="736" y="719"/>
                  </a:lnTo>
                  <a:lnTo>
                    <a:pt x="702" y="713"/>
                  </a:lnTo>
                  <a:lnTo>
                    <a:pt x="705" y="686"/>
                  </a:lnTo>
                  <a:lnTo>
                    <a:pt x="650" y="679"/>
                  </a:lnTo>
                  <a:lnTo>
                    <a:pt x="539" y="666"/>
                  </a:lnTo>
                  <a:lnTo>
                    <a:pt x="539" y="664"/>
                  </a:lnTo>
                  <a:lnTo>
                    <a:pt x="532" y="662"/>
                  </a:lnTo>
                  <a:lnTo>
                    <a:pt x="538" y="626"/>
                  </a:lnTo>
                  <a:lnTo>
                    <a:pt x="543" y="589"/>
                  </a:lnTo>
                  <a:lnTo>
                    <a:pt x="543" y="577"/>
                  </a:lnTo>
                  <a:lnTo>
                    <a:pt x="548" y="541"/>
                  </a:lnTo>
                  <a:lnTo>
                    <a:pt x="565" y="420"/>
                  </a:lnTo>
                  <a:lnTo>
                    <a:pt x="568" y="398"/>
                  </a:lnTo>
                  <a:lnTo>
                    <a:pt x="570" y="377"/>
                  </a:lnTo>
                  <a:lnTo>
                    <a:pt x="587" y="380"/>
                  </a:lnTo>
                  <a:lnTo>
                    <a:pt x="587" y="382"/>
                  </a:lnTo>
                  <a:lnTo>
                    <a:pt x="625" y="387"/>
                  </a:lnTo>
                  <a:lnTo>
                    <a:pt x="625" y="380"/>
                  </a:lnTo>
                  <a:lnTo>
                    <a:pt x="691" y="389"/>
                  </a:lnTo>
                  <a:lnTo>
                    <a:pt x="693" y="370"/>
                  </a:lnTo>
                  <a:lnTo>
                    <a:pt x="746" y="377"/>
                  </a:lnTo>
                  <a:lnTo>
                    <a:pt x="749" y="363"/>
                  </a:lnTo>
                  <a:lnTo>
                    <a:pt x="760" y="365"/>
                  </a:lnTo>
                  <a:lnTo>
                    <a:pt x="761" y="353"/>
                  </a:lnTo>
                  <a:lnTo>
                    <a:pt x="763" y="353"/>
                  </a:lnTo>
                  <a:lnTo>
                    <a:pt x="765" y="341"/>
                  </a:lnTo>
                  <a:lnTo>
                    <a:pt x="794" y="345"/>
                  </a:lnTo>
                  <a:lnTo>
                    <a:pt x="795" y="328"/>
                  </a:lnTo>
                  <a:lnTo>
                    <a:pt x="753" y="322"/>
                  </a:lnTo>
                  <a:lnTo>
                    <a:pt x="582" y="300"/>
                  </a:lnTo>
                  <a:lnTo>
                    <a:pt x="591" y="235"/>
                  </a:lnTo>
                  <a:lnTo>
                    <a:pt x="597" y="189"/>
                  </a:lnTo>
                  <a:lnTo>
                    <a:pt x="715" y="205"/>
                  </a:lnTo>
                  <a:lnTo>
                    <a:pt x="780" y="213"/>
                  </a:lnTo>
                  <a:close/>
                  <a:moveTo>
                    <a:pt x="990" y="391"/>
                  </a:moveTo>
                  <a:lnTo>
                    <a:pt x="990" y="394"/>
                  </a:lnTo>
                  <a:lnTo>
                    <a:pt x="990" y="391"/>
                  </a:lnTo>
                  <a:lnTo>
                    <a:pt x="990" y="391"/>
                  </a:lnTo>
                  <a:close/>
                  <a:moveTo>
                    <a:pt x="401" y="77"/>
                  </a:moveTo>
                  <a:lnTo>
                    <a:pt x="394" y="121"/>
                  </a:lnTo>
                  <a:lnTo>
                    <a:pt x="391" y="123"/>
                  </a:lnTo>
                  <a:lnTo>
                    <a:pt x="387" y="128"/>
                  </a:lnTo>
                  <a:lnTo>
                    <a:pt x="382" y="131"/>
                  </a:lnTo>
                  <a:lnTo>
                    <a:pt x="380" y="131"/>
                  </a:lnTo>
                  <a:lnTo>
                    <a:pt x="374" y="135"/>
                  </a:lnTo>
                  <a:lnTo>
                    <a:pt x="372" y="135"/>
                  </a:lnTo>
                  <a:lnTo>
                    <a:pt x="372" y="133"/>
                  </a:lnTo>
                  <a:lnTo>
                    <a:pt x="358" y="135"/>
                  </a:lnTo>
                  <a:lnTo>
                    <a:pt x="357" y="136"/>
                  </a:lnTo>
                  <a:lnTo>
                    <a:pt x="357" y="140"/>
                  </a:lnTo>
                  <a:lnTo>
                    <a:pt x="351" y="141"/>
                  </a:lnTo>
                  <a:lnTo>
                    <a:pt x="350" y="141"/>
                  </a:lnTo>
                  <a:lnTo>
                    <a:pt x="341" y="143"/>
                  </a:lnTo>
                  <a:lnTo>
                    <a:pt x="339" y="143"/>
                  </a:lnTo>
                  <a:lnTo>
                    <a:pt x="338" y="147"/>
                  </a:lnTo>
                  <a:lnTo>
                    <a:pt x="333" y="150"/>
                  </a:lnTo>
                  <a:lnTo>
                    <a:pt x="331" y="152"/>
                  </a:lnTo>
                  <a:lnTo>
                    <a:pt x="331" y="155"/>
                  </a:lnTo>
                  <a:lnTo>
                    <a:pt x="338" y="157"/>
                  </a:lnTo>
                  <a:lnTo>
                    <a:pt x="336" y="162"/>
                  </a:lnTo>
                  <a:lnTo>
                    <a:pt x="338" y="162"/>
                  </a:lnTo>
                  <a:lnTo>
                    <a:pt x="339" y="169"/>
                  </a:lnTo>
                  <a:lnTo>
                    <a:pt x="338" y="174"/>
                  </a:lnTo>
                  <a:lnTo>
                    <a:pt x="336" y="174"/>
                  </a:lnTo>
                  <a:lnTo>
                    <a:pt x="336" y="177"/>
                  </a:lnTo>
                  <a:lnTo>
                    <a:pt x="334" y="179"/>
                  </a:lnTo>
                  <a:lnTo>
                    <a:pt x="333" y="179"/>
                  </a:lnTo>
                  <a:lnTo>
                    <a:pt x="328" y="172"/>
                  </a:lnTo>
                  <a:lnTo>
                    <a:pt x="326" y="172"/>
                  </a:lnTo>
                  <a:lnTo>
                    <a:pt x="322" y="174"/>
                  </a:lnTo>
                  <a:lnTo>
                    <a:pt x="321" y="176"/>
                  </a:lnTo>
                  <a:lnTo>
                    <a:pt x="321" y="179"/>
                  </a:lnTo>
                  <a:lnTo>
                    <a:pt x="322" y="181"/>
                  </a:lnTo>
                  <a:lnTo>
                    <a:pt x="322" y="186"/>
                  </a:lnTo>
                  <a:lnTo>
                    <a:pt x="324" y="191"/>
                  </a:lnTo>
                  <a:lnTo>
                    <a:pt x="322" y="196"/>
                  </a:lnTo>
                  <a:lnTo>
                    <a:pt x="328" y="205"/>
                  </a:lnTo>
                  <a:lnTo>
                    <a:pt x="326" y="206"/>
                  </a:lnTo>
                  <a:lnTo>
                    <a:pt x="322" y="208"/>
                  </a:lnTo>
                  <a:lnTo>
                    <a:pt x="324" y="213"/>
                  </a:lnTo>
                  <a:lnTo>
                    <a:pt x="322" y="217"/>
                  </a:lnTo>
                  <a:lnTo>
                    <a:pt x="322" y="220"/>
                  </a:lnTo>
                  <a:lnTo>
                    <a:pt x="317" y="223"/>
                  </a:lnTo>
                  <a:lnTo>
                    <a:pt x="317" y="227"/>
                  </a:lnTo>
                  <a:lnTo>
                    <a:pt x="322" y="239"/>
                  </a:lnTo>
                  <a:lnTo>
                    <a:pt x="328" y="240"/>
                  </a:lnTo>
                  <a:lnTo>
                    <a:pt x="331" y="242"/>
                  </a:lnTo>
                  <a:lnTo>
                    <a:pt x="331" y="246"/>
                  </a:lnTo>
                  <a:lnTo>
                    <a:pt x="331" y="251"/>
                  </a:lnTo>
                  <a:lnTo>
                    <a:pt x="334" y="252"/>
                  </a:lnTo>
                  <a:lnTo>
                    <a:pt x="336" y="251"/>
                  </a:lnTo>
                  <a:lnTo>
                    <a:pt x="343" y="252"/>
                  </a:lnTo>
                  <a:lnTo>
                    <a:pt x="348" y="258"/>
                  </a:lnTo>
                  <a:lnTo>
                    <a:pt x="348" y="261"/>
                  </a:lnTo>
                  <a:lnTo>
                    <a:pt x="348" y="266"/>
                  </a:lnTo>
                  <a:lnTo>
                    <a:pt x="351" y="271"/>
                  </a:lnTo>
                  <a:lnTo>
                    <a:pt x="351" y="275"/>
                  </a:lnTo>
                  <a:lnTo>
                    <a:pt x="348" y="290"/>
                  </a:lnTo>
                  <a:lnTo>
                    <a:pt x="351" y="290"/>
                  </a:lnTo>
                  <a:lnTo>
                    <a:pt x="353" y="299"/>
                  </a:lnTo>
                  <a:lnTo>
                    <a:pt x="357" y="300"/>
                  </a:lnTo>
                  <a:lnTo>
                    <a:pt x="358" y="304"/>
                  </a:lnTo>
                  <a:lnTo>
                    <a:pt x="357" y="305"/>
                  </a:lnTo>
                  <a:lnTo>
                    <a:pt x="362" y="307"/>
                  </a:lnTo>
                  <a:lnTo>
                    <a:pt x="360" y="312"/>
                  </a:lnTo>
                  <a:lnTo>
                    <a:pt x="380" y="316"/>
                  </a:lnTo>
                  <a:lnTo>
                    <a:pt x="384" y="316"/>
                  </a:lnTo>
                  <a:lnTo>
                    <a:pt x="382" y="328"/>
                  </a:lnTo>
                  <a:lnTo>
                    <a:pt x="341" y="322"/>
                  </a:lnTo>
                  <a:lnTo>
                    <a:pt x="338" y="338"/>
                  </a:lnTo>
                  <a:lnTo>
                    <a:pt x="333" y="370"/>
                  </a:lnTo>
                  <a:lnTo>
                    <a:pt x="328" y="370"/>
                  </a:lnTo>
                  <a:lnTo>
                    <a:pt x="317" y="430"/>
                  </a:lnTo>
                  <a:lnTo>
                    <a:pt x="259" y="420"/>
                  </a:lnTo>
                  <a:lnTo>
                    <a:pt x="259" y="418"/>
                  </a:lnTo>
                  <a:lnTo>
                    <a:pt x="242" y="415"/>
                  </a:lnTo>
                  <a:lnTo>
                    <a:pt x="247" y="379"/>
                  </a:lnTo>
                  <a:lnTo>
                    <a:pt x="249" y="375"/>
                  </a:lnTo>
                  <a:lnTo>
                    <a:pt x="254" y="377"/>
                  </a:lnTo>
                  <a:lnTo>
                    <a:pt x="256" y="372"/>
                  </a:lnTo>
                  <a:lnTo>
                    <a:pt x="259" y="372"/>
                  </a:lnTo>
                  <a:lnTo>
                    <a:pt x="259" y="370"/>
                  </a:lnTo>
                  <a:lnTo>
                    <a:pt x="278" y="374"/>
                  </a:lnTo>
                  <a:lnTo>
                    <a:pt x="280" y="363"/>
                  </a:lnTo>
                  <a:lnTo>
                    <a:pt x="283" y="363"/>
                  </a:lnTo>
                  <a:lnTo>
                    <a:pt x="288" y="333"/>
                  </a:lnTo>
                  <a:lnTo>
                    <a:pt x="292" y="333"/>
                  </a:lnTo>
                  <a:lnTo>
                    <a:pt x="292" y="331"/>
                  </a:lnTo>
                  <a:lnTo>
                    <a:pt x="293" y="331"/>
                  </a:lnTo>
                  <a:lnTo>
                    <a:pt x="293" y="329"/>
                  </a:lnTo>
                  <a:lnTo>
                    <a:pt x="297" y="329"/>
                  </a:lnTo>
                  <a:lnTo>
                    <a:pt x="297" y="328"/>
                  </a:lnTo>
                  <a:lnTo>
                    <a:pt x="302" y="328"/>
                  </a:lnTo>
                  <a:lnTo>
                    <a:pt x="304" y="319"/>
                  </a:lnTo>
                  <a:lnTo>
                    <a:pt x="300" y="319"/>
                  </a:lnTo>
                  <a:lnTo>
                    <a:pt x="300" y="317"/>
                  </a:lnTo>
                  <a:lnTo>
                    <a:pt x="298" y="317"/>
                  </a:lnTo>
                  <a:lnTo>
                    <a:pt x="298" y="316"/>
                  </a:lnTo>
                  <a:lnTo>
                    <a:pt x="285" y="312"/>
                  </a:lnTo>
                  <a:lnTo>
                    <a:pt x="288" y="307"/>
                  </a:lnTo>
                  <a:lnTo>
                    <a:pt x="290" y="307"/>
                  </a:lnTo>
                  <a:lnTo>
                    <a:pt x="290" y="305"/>
                  </a:lnTo>
                  <a:lnTo>
                    <a:pt x="287" y="300"/>
                  </a:lnTo>
                  <a:lnTo>
                    <a:pt x="281" y="295"/>
                  </a:lnTo>
                  <a:lnTo>
                    <a:pt x="276" y="299"/>
                  </a:lnTo>
                  <a:lnTo>
                    <a:pt x="268" y="304"/>
                  </a:lnTo>
                  <a:lnTo>
                    <a:pt x="263" y="309"/>
                  </a:lnTo>
                  <a:lnTo>
                    <a:pt x="261" y="309"/>
                  </a:lnTo>
                  <a:lnTo>
                    <a:pt x="258" y="312"/>
                  </a:lnTo>
                  <a:lnTo>
                    <a:pt x="252" y="310"/>
                  </a:lnTo>
                  <a:lnTo>
                    <a:pt x="252" y="309"/>
                  </a:lnTo>
                  <a:lnTo>
                    <a:pt x="254" y="305"/>
                  </a:lnTo>
                  <a:lnTo>
                    <a:pt x="254" y="299"/>
                  </a:lnTo>
                  <a:lnTo>
                    <a:pt x="256" y="297"/>
                  </a:lnTo>
                  <a:lnTo>
                    <a:pt x="256" y="293"/>
                  </a:lnTo>
                  <a:lnTo>
                    <a:pt x="252" y="290"/>
                  </a:lnTo>
                  <a:lnTo>
                    <a:pt x="254" y="287"/>
                  </a:lnTo>
                  <a:lnTo>
                    <a:pt x="252" y="285"/>
                  </a:lnTo>
                  <a:lnTo>
                    <a:pt x="251" y="281"/>
                  </a:lnTo>
                  <a:lnTo>
                    <a:pt x="249" y="278"/>
                  </a:lnTo>
                  <a:lnTo>
                    <a:pt x="247" y="276"/>
                  </a:lnTo>
                  <a:lnTo>
                    <a:pt x="247" y="273"/>
                  </a:lnTo>
                  <a:lnTo>
                    <a:pt x="247" y="271"/>
                  </a:lnTo>
                  <a:lnTo>
                    <a:pt x="251" y="266"/>
                  </a:lnTo>
                  <a:lnTo>
                    <a:pt x="249" y="261"/>
                  </a:lnTo>
                  <a:lnTo>
                    <a:pt x="251" y="258"/>
                  </a:lnTo>
                  <a:lnTo>
                    <a:pt x="252" y="256"/>
                  </a:lnTo>
                  <a:lnTo>
                    <a:pt x="254" y="254"/>
                  </a:lnTo>
                  <a:lnTo>
                    <a:pt x="254" y="249"/>
                  </a:lnTo>
                  <a:lnTo>
                    <a:pt x="252" y="247"/>
                  </a:lnTo>
                  <a:lnTo>
                    <a:pt x="252" y="242"/>
                  </a:lnTo>
                  <a:lnTo>
                    <a:pt x="251" y="240"/>
                  </a:lnTo>
                  <a:lnTo>
                    <a:pt x="252" y="237"/>
                  </a:lnTo>
                  <a:lnTo>
                    <a:pt x="252" y="234"/>
                  </a:lnTo>
                  <a:lnTo>
                    <a:pt x="254" y="230"/>
                  </a:lnTo>
                  <a:lnTo>
                    <a:pt x="254" y="215"/>
                  </a:lnTo>
                  <a:lnTo>
                    <a:pt x="256" y="213"/>
                  </a:lnTo>
                  <a:lnTo>
                    <a:pt x="258" y="213"/>
                  </a:lnTo>
                  <a:lnTo>
                    <a:pt x="263" y="194"/>
                  </a:lnTo>
                  <a:lnTo>
                    <a:pt x="261" y="189"/>
                  </a:lnTo>
                  <a:lnTo>
                    <a:pt x="261" y="179"/>
                  </a:lnTo>
                  <a:lnTo>
                    <a:pt x="258" y="169"/>
                  </a:lnTo>
                  <a:lnTo>
                    <a:pt x="239" y="123"/>
                  </a:lnTo>
                  <a:lnTo>
                    <a:pt x="239" y="121"/>
                  </a:lnTo>
                  <a:lnTo>
                    <a:pt x="275" y="90"/>
                  </a:lnTo>
                  <a:lnTo>
                    <a:pt x="295" y="94"/>
                  </a:lnTo>
                  <a:lnTo>
                    <a:pt x="300" y="92"/>
                  </a:lnTo>
                  <a:lnTo>
                    <a:pt x="304" y="83"/>
                  </a:lnTo>
                  <a:lnTo>
                    <a:pt x="309" y="87"/>
                  </a:lnTo>
                  <a:lnTo>
                    <a:pt x="310" y="85"/>
                  </a:lnTo>
                  <a:lnTo>
                    <a:pt x="312" y="82"/>
                  </a:lnTo>
                  <a:lnTo>
                    <a:pt x="309" y="80"/>
                  </a:lnTo>
                  <a:lnTo>
                    <a:pt x="310" y="78"/>
                  </a:lnTo>
                  <a:lnTo>
                    <a:pt x="314" y="78"/>
                  </a:lnTo>
                  <a:lnTo>
                    <a:pt x="314" y="75"/>
                  </a:lnTo>
                  <a:lnTo>
                    <a:pt x="312" y="73"/>
                  </a:lnTo>
                  <a:lnTo>
                    <a:pt x="310" y="70"/>
                  </a:lnTo>
                  <a:lnTo>
                    <a:pt x="309" y="66"/>
                  </a:lnTo>
                  <a:lnTo>
                    <a:pt x="307" y="65"/>
                  </a:lnTo>
                  <a:lnTo>
                    <a:pt x="304" y="66"/>
                  </a:lnTo>
                  <a:lnTo>
                    <a:pt x="304" y="66"/>
                  </a:lnTo>
                  <a:lnTo>
                    <a:pt x="302" y="47"/>
                  </a:lnTo>
                  <a:lnTo>
                    <a:pt x="300" y="39"/>
                  </a:lnTo>
                  <a:lnTo>
                    <a:pt x="302" y="36"/>
                  </a:lnTo>
                  <a:lnTo>
                    <a:pt x="305" y="34"/>
                  </a:lnTo>
                  <a:lnTo>
                    <a:pt x="307" y="30"/>
                  </a:lnTo>
                  <a:lnTo>
                    <a:pt x="305" y="27"/>
                  </a:lnTo>
                  <a:lnTo>
                    <a:pt x="305" y="24"/>
                  </a:lnTo>
                  <a:lnTo>
                    <a:pt x="305" y="22"/>
                  </a:lnTo>
                  <a:lnTo>
                    <a:pt x="302" y="13"/>
                  </a:lnTo>
                  <a:lnTo>
                    <a:pt x="300" y="12"/>
                  </a:lnTo>
                  <a:lnTo>
                    <a:pt x="298" y="8"/>
                  </a:lnTo>
                  <a:lnTo>
                    <a:pt x="297" y="1"/>
                  </a:lnTo>
                  <a:lnTo>
                    <a:pt x="297" y="0"/>
                  </a:lnTo>
                  <a:lnTo>
                    <a:pt x="302" y="0"/>
                  </a:lnTo>
                  <a:lnTo>
                    <a:pt x="365" y="10"/>
                  </a:lnTo>
                  <a:lnTo>
                    <a:pt x="411" y="18"/>
                  </a:lnTo>
                  <a:lnTo>
                    <a:pt x="401" y="77"/>
                  </a:lnTo>
                  <a:close/>
                </a:path>
              </a:pathLst>
            </a:custGeom>
            <a:solidFill>
              <a:srgbClr val="FC8C58"/>
            </a:solidFill>
            <a:ln w="3175">
              <a:solidFill>
                <a:srgbClr val="343434"/>
              </a:solidFill>
              <a:prstDash val="solid"/>
              <a:round/>
              <a:headEnd/>
              <a:tailEnd/>
            </a:ln>
          </p:spPr>
          <p:txBody>
            <a:bodyPr>
              <a:prstTxWarp prst="textNoShape">
                <a:avLst/>
              </a:prstTxWarp>
            </a:bodyPr>
            <a:lstStyle/>
            <a:p>
              <a:endParaRPr lang="en-US"/>
            </a:p>
          </p:txBody>
        </p:sp>
        <p:sp>
          <p:nvSpPr>
            <p:cNvPr id="1187027" name="Freeform 2259"/>
            <p:cNvSpPr>
              <a:spLocks/>
            </p:cNvSpPr>
            <p:nvPr/>
          </p:nvSpPr>
          <p:spPr bwMode="auto">
            <a:xfrm>
              <a:off x="1626" y="2150"/>
              <a:ext cx="95" cy="64"/>
            </a:xfrm>
            <a:custGeom>
              <a:avLst/>
              <a:gdLst/>
              <a:ahLst/>
              <a:cxnLst>
                <a:cxn ang="0">
                  <a:pos x="163" y="157"/>
                </a:cxn>
                <a:cxn ang="0">
                  <a:pos x="125" y="162"/>
                </a:cxn>
                <a:cxn ang="0">
                  <a:pos x="0" y="140"/>
                </a:cxn>
                <a:cxn ang="0">
                  <a:pos x="28" y="0"/>
                </a:cxn>
                <a:cxn ang="0">
                  <a:pos x="135" y="20"/>
                </a:cxn>
                <a:cxn ang="0">
                  <a:pos x="221" y="36"/>
                </a:cxn>
                <a:cxn ang="0">
                  <a:pos x="221" y="37"/>
                </a:cxn>
                <a:cxn ang="0">
                  <a:pos x="222" y="44"/>
                </a:cxn>
                <a:cxn ang="0">
                  <a:pos x="224" y="48"/>
                </a:cxn>
                <a:cxn ang="0">
                  <a:pos x="226" y="49"/>
                </a:cxn>
                <a:cxn ang="0">
                  <a:pos x="229" y="58"/>
                </a:cxn>
                <a:cxn ang="0">
                  <a:pos x="229" y="60"/>
                </a:cxn>
                <a:cxn ang="0">
                  <a:pos x="229" y="63"/>
                </a:cxn>
                <a:cxn ang="0">
                  <a:pos x="231" y="66"/>
                </a:cxn>
                <a:cxn ang="0">
                  <a:pos x="229" y="70"/>
                </a:cxn>
                <a:cxn ang="0">
                  <a:pos x="226" y="72"/>
                </a:cxn>
                <a:cxn ang="0">
                  <a:pos x="224" y="75"/>
                </a:cxn>
                <a:cxn ang="0">
                  <a:pos x="226" y="83"/>
                </a:cxn>
                <a:cxn ang="0">
                  <a:pos x="228" y="102"/>
                </a:cxn>
                <a:cxn ang="0">
                  <a:pos x="228" y="102"/>
                </a:cxn>
                <a:cxn ang="0">
                  <a:pos x="231" y="101"/>
                </a:cxn>
                <a:cxn ang="0">
                  <a:pos x="233" y="102"/>
                </a:cxn>
                <a:cxn ang="0">
                  <a:pos x="234" y="106"/>
                </a:cxn>
                <a:cxn ang="0">
                  <a:pos x="236" y="109"/>
                </a:cxn>
                <a:cxn ang="0">
                  <a:pos x="238" y="111"/>
                </a:cxn>
                <a:cxn ang="0">
                  <a:pos x="238" y="114"/>
                </a:cxn>
                <a:cxn ang="0">
                  <a:pos x="234" y="114"/>
                </a:cxn>
                <a:cxn ang="0">
                  <a:pos x="233" y="116"/>
                </a:cxn>
                <a:cxn ang="0">
                  <a:pos x="236" y="118"/>
                </a:cxn>
                <a:cxn ang="0">
                  <a:pos x="234" y="121"/>
                </a:cxn>
                <a:cxn ang="0">
                  <a:pos x="233" y="123"/>
                </a:cxn>
                <a:cxn ang="0">
                  <a:pos x="228" y="119"/>
                </a:cxn>
                <a:cxn ang="0">
                  <a:pos x="224" y="128"/>
                </a:cxn>
                <a:cxn ang="0">
                  <a:pos x="219" y="130"/>
                </a:cxn>
                <a:cxn ang="0">
                  <a:pos x="199" y="126"/>
                </a:cxn>
                <a:cxn ang="0">
                  <a:pos x="163" y="157"/>
                </a:cxn>
              </a:cxnLst>
              <a:rect l="0" t="0" r="r" b="b"/>
              <a:pathLst>
                <a:path w="238" h="162">
                  <a:moveTo>
                    <a:pt x="163" y="157"/>
                  </a:moveTo>
                  <a:lnTo>
                    <a:pt x="125" y="162"/>
                  </a:lnTo>
                  <a:lnTo>
                    <a:pt x="0" y="140"/>
                  </a:lnTo>
                  <a:lnTo>
                    <a:pt x="28" y="0"/>
                  </a:lnTo>
                  <a:lnTo>
                    <a:pt x="135" y="20"/>
                  </a:lnTo>
                  <a:lnTo>
                    <a:pt x="221" y="36"/>
                  </a:lnTo>
                  <a:lnTo>
                    <a:pt x="221" y="37"/>
                  </a:lnTo>
                  <a:lnTo>
                    <a:pt x="222" y="44"/>
                  </a:lnTo>
                  <a:lnTo>
                    <a:pt x="224" y="48"/>
                  </a:lnTo>
                  <a:lnTo>
                    <a:pt x="226" y="49"/>
                  </a:lnTo>
                  <a:lnTo>
                    <a:pt x="229" y="58"/>
                  </a:lnTo>
                  <a:lnTo>
                    <a:pt x="229" y="60"/>
                  </a:lnTo>
                  <a:lnTo>
                    <a:pt x="229" y="63"/>
                  </a:lnTo>
                  <a:lnTo>
                    <a:pt x="231" y="66"/>
                  </a:lnTo>
                  <a:lnTo>
                    <a:pt x="229" y="70"/>
                  </a:lnTo>
                  <a:lnTo>
                    <a:pt x="226" y="72"/>
                  </a:lnTo>
                  <a:lnTo>
                    <a:pt x="224" y="75"/>
                  </a:lnTo>
                  <a:lnTo>
                    <a:pt x="226" y="83"/>
                  </a:lnTo>
                  <a:lnTo>
                    <a:pt x="228" y="102"/>
                  </a:lnTo>
                  <a:lnTo>
                    <a:pt x="228" y="102"/>
                  </a:lnTo>
                  <a:lnTo>
                    <a:pt x="231" y="101"/>
                  </a:lnTo>
                  <a:lnTo>
                    <a:pt x="233" y="102"/>
                  </a:lnTo>
                  <a:lnTo>
                    <a:pt x="234" y="106"/>
                  </a:lnTo>
                  <a:lnTo>
                    <a:pt x="236" y="109"/>
                  </a:lnTo>
                  <a:lnTo>
                    <a:pt x="238" y="111"/>
                  </a:lnTo>
                  <a:lnTo>
                    <a:pt x="238" y="114"/>
                  </a:lnTo>
                  <a:lnTo>
                    <a:pt x="234" y="114"/>
                  </a:lnTo>
                  <a:lnTo>
                    <a:pt x="233" y="116"/>
                  </a:lnTo>
                  <a:lnTo>
                    <a:pt x="236" y="118"/>
                  </a:lnTo>
                  <a:lnTo>
                    <a:pt x="234" y="121"/>
                  </a:lnTo>
                  <a:lnTo>
                    <a:pt x="233" y="123"/>
                  </a:lnTo>
                  <a:lnTo>
                    <a:pt x="228" y="119"/>
                  </a:lnTo>
                  <a:lnTo>
                    <a:pt x="224" y="128"/>
                  </a:lnTo>
                  <a:lnTo>
                    <a:pt x="219" y="130"/>
                  </a:lnTo>
                  <a:lnTo>
                    <a:pt x="199" y="126"/>
                  </a:lnTo>
                  <a:lnTo>
                    <a:pt x="163" y="15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28" name="Freeform 2260"/>
            <p:cNvSpPr>
              <a:spLocks/>
            </p:cNvSpPr>
            <p:nvPr/>
          </p:nvSpPr>
          <p:spPr bwMode="auto">
            <a:xfrm>
              <a:off x="1407" y="2103"/>
              <a:ext cx="109" cy="100"/>
            </a:xfrm>
            <a:custGeom>
              <a:avLst/>
              <a:gdLst/>
              <a:ahLst/>
              <a:cxnLst>
                <a:cxn ang="0">
                  <a:pos x="2" y="141"/>
                </a:cxn>
                <a:cxn ang="0">
                  <a:pos x="0" y="141"/>
                </a:cxn>
                <a:cxn ang="0">
                  <a:pos x="10" y="102"/>
                </a:cxn>
                <a:cxn ang="0">
                  <a:pos x="12" y="102"/>
                </a:cxn>
                <a:cxn ang="0">
                  <a:pos x="19" y="78"/>
                </a:cxn>
                <a:cxn ang="0">
                  <a:pos x="17" y="78"/>
                </a:cxn>
                <a:cxn ang="0">
                  <a:pos x="32" y="17"/>
                </a:cxn>
                <a:cxn ang="0">
                  <a:pos x="32" y="17"/>
                </a:cxn>
                <a:cxn ang="0">
                  <a:pos x="38" y="0"/>
                </a:cxn>
                <a:cxn ang="0">
                  <a:pos x="150" y="25"/>
                </a:cxn>
                <a:cxn ang="0">
                  <a:pos x="270" y="53"/>
                </a:cxn>
                <a:cxn ang="0">
                  <a:pos x="272" y="54"/>
                </a:cxn>
                <a:cxn ang="0">
                  <a:pos x="239" y="193"/>
                </a:cxn>
                <a:cxn ang="0">
                  <a:pos x="229" y="240"/>
                </a:cxn>
                <a:cxn ang="0">
                  <a:pos x="205" y="235"/>
                </a:cxn>
                <a:cxn ang="0">
                  <a:pos x="195" y="249"/>
                </a:cxn>
                <a:cxn ang="0">
                  <a:pos x="200" y="229"/>
                </a:cxn>
                <a:cxn ang="0">
                  <a:pos x="166" y="220"/>
                </a:cxn>
                <a:cxn ang="0">
                  <a:pos x="171" y="196"/>
                </a:cxn>
                <a:cxn ang="0">
                  <a:pos x="51" y="169"/>
                </a:cxn>
                <a:cxn ang="0">
                  <a:pos x="55" y="155"/>
                </a:cxn>
                <a:cxn ang="0">
                  <a:pos x="2" y="141"/>
                </a:cxn>
              </a:cxnLst>
              <a:rect l="0" t="0" r="r" b="b"/>
              <a:pathLst>
                <a:path w="272" h="249">
                  <a:moveTo>
                    <a:pt x="2" y="141"/>
                  </a:moveTo>
                  <a:lnTo>
                    <a:pt x="0" y="141"/>
                  </a:lnTo>
                  <a:lnTo>
                    <a:pt x="10" y="102"/>
                  </a:lnTo>
                  <a:lnTo>
                    <a:pt x="12" y="102"/>
                  </a:lnTo>
                  <a:lnTo>
                    <a:pt x="19" y="78"/>
                  </a:lnTo>
                  <a:lnTo>
                    <a:pt x="17" y="78"/>
                  </a:lnTo>
                  <a:lnTo>
                    <a:pt x="32" y="17"/>
                  </a:lnTo>
                  <a:lnTo>
                    <a:pt x="32" y="17"/>
                  </a:lnTo>
                  <a:lnTo>
                    <a:pt x="38" y="0"/>
                  </a:lnTo>
                  <a:lnTo>
                    <a:pt x="150" y="25"/>
                  </a:lnTo>
                  <a:lnTo>
                    <a:pt x="270" y="53"/>
                  </a:lnTo>
                  <a:lnTo>
                    <a:pt x="272" y="54"/>
                  </a:lnTo>
                  <a:lnTo>
                    <a:pt x="239" y="193"/>
                  </a:lnTo>
                  <a:lnTo>
                    <a:pt x="229" y="240"/>
                  </a:lnTo>
                  <a:lnTo>
                    <a:pt x="205" y="235"/>
                  </a:lnTo>
                  <a:lnTo>
                    <a:pt x="195" y="249"/>
                  </a:lnTo>
                  <a:lnTo>
                    <a:pt x="200" y="229"/>
                  </a:lnTo>
                  <a:lnTo>
                    <a:pt x="166" y="220"/>
                  </a:lnTo>
                  <a:lnTo>
                    <a:pt x="171" y="196"/>
                  </a:lnTo>
                  <a:lnTo>
                    <a:pt x="51" y="169"/>
                  </a:lnTo>
                  <a:lnTo>
                    <a:pt x="55" y="155"/>
                  </a:lnTo>
                  <a:lnTo>
                    <a:pt x="2" y="14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29" name="Freeform 2261"/>
            <p:cNvSpPr>
              <a:spLocks/>
            </p:cNvSpPr>
            <p:nvPr/>
          </p:nvSpPr>
          <p:spPr bwMode="auto">
            <a:xfrm>
              <a:off x="1503" y="2125"/>
              <a:ext cx="134" cy="130"/>
            </a:xfrm>
            <a:custGeom>
              <a:avLst/>
              <a:gdLst/>
              <a:ahLst/>
              <a:cxnLst>
                <a:cxn ang="0">
                  <a:pos x="97" y="286"/>
                </a:cxn>
                <a:cxn ang="0">
                  <a:pos x="80" y="282"/>
                </a:cxn>
                <a:cxn ang="0">
                  <a:pos x="79" y="200"/>
                </a:cxn>
                <a:cxn ang="0">
                  <a:pos x="89" y="157"/>
                </a:cxn>
                <a:cxn ang="0">
                  <a:pos x="45" y="147"/>
                </a:cxn>
                <a:cxn ang="0">
                  <a:pos x="0" y="139"/>
                </a:cxn>
                <a:cxn ang="0">
                  <a:pos x="33" y="0"/>
                </a:cxn>
                <a:cxn ang="0">
                  <a:pos x="140" y="23"/>
                </a:cxn>
                <a:cxn ang="0">
                  <a:pos x="234" y="43"/>
                </a:cxn>
                <a:cxn ang="0">
                  <a:pos x="311" y="58"/>
                </a:cxn>
                <a:cxn ang="0">
                  <a:pos x="335" y="62"/>
                </a:cxn>
                <a:cxn ang="0">
                  <a:pos x="307" y="202"/>
                </a:cxn>
                <a:cxn ang="0">
                  <a:pos x="284" y="325"/>
                </a:cxn>
                <a:cxn ang="0">
                  <a:pos x="97" y="286"/>
                </a:cxn>
              </a:cxnLst>
              <a:rect l="0" t="0" r="r" b="b"/>
              <a:pathLst>
                <a:path w="335" h="325">
                  <a:moveTo>
                    <a:pt x="97" y="286"/>
                  </a:moveTo>
                  <a:lnTo>
                    <a:pt x="80" y="282"/>
                  </a:lnTo>
                  <a:lnTo>
                    <a:pt x="79" y="200"/>
                  </a:lnTo>
                  <a:lnTo>
                    <a:pt x="89" y="157"/>
                  </a:lnTo>
                  <a:lnTo>
                    <a:pt x="45" y="147"/>
                  </a:lnTo>
                  <a:lnTo>
                    <a:pt x="0" y="139"/>
                  </a:lnTo>
                  <a:lnTo>
                    <a:pt x="33" y="0"/>
                  </a:lnTo>
                  <a:lnTo>
                    <a:pt x="140" y="23"/>
                  </a:lnTo>
                  <a:lnTo>
                    <a:pt x="234" y="43"/>
                  </a:lnTo>
                  <a:lnTo>
                    <a:pt x="311" y="58"/>
                  </a:lnTo>
                  <a:lnTo>
                    <a:pt x="335" y="62"/>
                  </a:lnTo>
                  <a:lnTo>
                    <a:pt x="307" y="202"/>
                  </a:lnTo>
                  <a:lnTo>
                    <a:pt x="284" y="325"/>
                  </a:lnTo>
                  <a:lnTo>
                    <a:pt x="97" y="28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30" name="Freeform 2262"/>
            <p:cNvSpPr>
              <a:spLocks/>
            </p:cNvSpPr>
            <p:nvPr/>
          </p:nvSpPr>
          <p:spPr bwMode="auto">
            <a:xfrm>
              <a:off x="1354" y="2096"/>
              <a:ext cx="68" cy="157"/>
            </a:xfrm>
            <a:custGeom>
              <a:avLst/>
              <a:gdLst/>
              <a:ahLst/>
              <a:cxnLst>
                <a:cxn ang="0">
                  <a:pos x="10" y="350"/>
                </a:cxn>
                <a:cxn ang="0">
                  <a:pos x="72" y="111"/>
                </a:cxn>
                <a:cxn ang="0">
                  <a:pos x="165" y="17"/>
                </a:cxn>
                <a:cxn ang="0">
                  <a:pos x="165" y="36"/>
                </a:cxn>
                <a:cxn ang="0">
                  <a:pos x="150" y="97"/>
                </a:cxn>
                <a:cxn ang="0">
                  <a:pos x="145" y="121"/>
                </a:cxn>
                <a:cxn ang="0">
                  <a:pos x="133" y="160"/>
                </a:cxn>
                <a:cxn ang="0">
                  <a:pos x="101" y="290"/>
                </a:cxn>
                <a:cxn ang="0">
                  <a:pos x="111" y="302"/>
                </a:cxn>
                <a:cxn ang="0">
                  <a:pos x="109" y="312"/>
                </a:cxn>
                <a:cxn ang="0">
                  <a:pos x="107" y="319"/>
                </a:cxn>
                <a:cxn ang="0">
                  <a:pos x="107" y="335"/>
                </a:cxn>
                <a:cxn ang="0">
                  <a:pos x="101" y="345"/>
                </a:cxn>
                <a:cxn ang="0">
                  <a:pos x="94" y="343"/>
                </a:cxn>
                <a:cxn ang="0">
                  <a:pos x="73" y="345"/>
                </a:cxn>
                <a:cxn ang="0">
                  <a:pos x="66" y="347"/>
                </a:cxn>
                <a:cxn ang="0">
                  <a:pos x="61" y="348"/>
                </a:cxn>
                <a:cxn ang="0">
                  <a:pos x="53" y="350"/>
                </a:cxn>
                <a:cxn ang="0">
                  <a:pos x="48" y="350"/>
                </a:cxn>
                <a:cxn ang="0">
                  <a:pos x="44" y="353"/>
                </a:cxn>
                <a:cxn ang="0">
                  <a:pos x="46" y="360"/>
                </a:cxn>
                <a:cxn ang="0">
                  <a:pos x="44" y="369"/>
                </a:cxn>
                <a:cxn ang="0">
                  <a:pos x="43" y="374"/>
                </a:cxn>
                <a:cxn ang="0">
                  <a:pos x="37" y="381"/>
                </a:cxn>
                <a:cxn ang="0">
                  <a:pos x="36" y="386"/>
                </a:cxn>
                <a:cxn ang="0">
                  <a:pos x="29" y="386"/>
                </a:cxn>
                <a:cxn ang="0">
                  <a:pos x="24" y="388"/>
                </a:cxn>
                <a:cxn ang="0">
                  <a:pos x="20" y="388"/>
                </a:cxn>
                <a:cxn ang="0">
                  <a:pos x="19" y="389"/>
                </a:cxn>
                <a:cxn ang="0">
                  <a:pos x="15" y="391"/>
                </a:cxn>
                <a:cxn ang="0">
                  <a:pos x="13" y="393"/>
                </a:cxn>
                <a:cxn ang="0">
                  <a:pos x="5" y="369"/>
                </a:cxn>
              </a:cxnLst>
              <a:rect l="0" t="0" r="r" b="b"/>
              <a:pathLst>
                <a:path w="171" h="393">
                  <a:moveTo>
                    <a:pt x="5" y="369"/>
                  </a:moveTo>
                  <a:lnTo>
                    <a:pt x="10" y="350"/>
                  </a:lnTo>
                  <a:lnTo>
                    <a:pt x="20" y="312"/>
                  </a:lnTo>
                  <a:lnTo>
                    <a:pt x="72" y="111"/>
                  </a:lnTo>
                  <a:lnTo>
                    <a:pt x="101" y="0"/>
                  </a:lnTo>
                  <a:lnTo>
                    <a:pt x="165" y="17"/>
                  </a:lnTo>
                  <a:lnTo>
                    <a:pt x="171" y="19"/>
                  </a:lnTo>
                  <a:lnTo>
                    <a:pt x="165" y="36"/>
                  </a:lnTo>
                  <a:lnTo>
                    <a:pt x="165" y="36"/>
                  </a:lnTo>
                  <a:lnTo>
                    <a:pt x="150" y="97"/>
                  </a:lnTo>
                  <a:lnTo>
                    <a:pt x="152" y="97"/>
                  </a:lnTo>
                  <a:lnTo>
                    <a:pt x="145" y="121"/>
                  </a:lnTo>
                  <a:lnTo>
                    <a:pt x="143" y="121"/>
                  </a:lnTo>
                  <a:lnTo>
                    <a:pt x="133" y="160"/>
                  </a:lnTo>
                  <a:lnTo>
                    <a:pt x="135" y="160"/>
                  </a:lnTo>
                  <a:lnTo>
                    <a:pt x="101" y="290"/>
                  </a:lnTo>
                  <a:lnTo>
                    <a:pt x="113" y="294"/>
                  </a:lnTo>
                  <a:lnTo>
                    <a:pt x="111" y="302"/>
                  </a:lnTo>
                  <a:lnTo>
                    <a:pt x="109" y="306"/>
                  </a:lnTo>
                  <a:lnTo>
                    <a:pt x="109" y="312"/>
                  </a:lnTo>
                  <a:lnTo>
                    <a:pt x="106" y="318"/>
                  </a:lnTo>
                  <a:lnTo>
                    <a:pt x="107" y="319"/>
                  </a:lnTo>
                  <a:lnTo>
                    <a:pt x="109" y="324"/>
                  </a:lnTo>
                  <a:lnTo>
                    <a:pt x="107" y="335"/>
                  </a:lnTo>
                  <a:lnTo>
                    <a:pt x="102" y="340"/>
                  </a:lnTo>
                  <a:lnTo>
                    <a:pt x="101" y="345"/>
                  </a:lnTo>
                  <a:lnTo>
                    <a:pt x="97" y="345"/>
                  </a:lnTo>
                  <a:lnTo>
                    <a:pt x="94" y="343"/>
                  </a:lnTo>
                  <a:lnTo>
                    <a:pt x="82" y="347"/>
                  </a:lnTo>
                  <a:lnTo>
                    <a:pt x="73" y="345"/>
                  </a:lnTo>
                  <a:lnTo>
                    <a:pt x="70" y="348"/>
                  </a:lnTo>
                  <a:lnTo>
                    <a:pt x="66" y="347"/>
                  </a:lnTo>
                  <a:lnTo>
                    <a:pt x="65" y="345"/>
                  </a:lnTo>
                  <a:lnTo>
                    <a:pt x="61" y="348"/>
                  </a:lnTo>
                  <a:lnTo>
                    <a:pt x="56" y="348"/>
                  </a:lnTo>
                  <a:lnTo>
                    <a:pt x="53" y="350"/>
                  </a:lnTo>
                  <a:lnTo>
                    <a:pt x="49" y="352"/>
                  </a:lnTo>
                  <a:lnTo>
                    <a:pt x="48" y="350"/>
                  </a:lnTo>
                  <a:lnTo>
                    <a:pt x="46" y="348"/>
                  </a:lnTo>
                  <a:lnTo>
                    <a:pt x="44" y="353"/>
                  </a:lnTo>
                  <a:lnTo>
                    <a:pt x="43" y="357"/>
                  </a:lnTo>
                  <a:lnTo>
                    <a:pt x="46" y="360"/>
                  </a:lnTo>
                  <a:lnTo>
                    <a:pt x="46" y="365"/>
                  </a:lnTo>
                  <a:lnTo>
                    <a:pt x="44" y="369"/>
                  </a:lnTo>
                  <a:lnTo>
                    <a:pt x="44" y="372"/>
                  </a:lnTo>
                  <a:lnTo>
                    <a:pt x="43" y="374"/>
                  </a:lnTo>
                  <a:lnTo>
                    <a:pt x="41" y="377"/>
                  </a:lnTo>
                  <a:lnTo>
                    <a:pt x="37" y="381"/>
                  </a:lnTo>
                  <a:lnTo>
                    <a:pt x="36" y="384"/>
                  </a:lnTo>
                  <a:lnTo>
                    <a:pt x="36" y="386"/>
                  </a:lnTo>
                  <a:lnTo>
                    <a:pt x="29" y="384"/>
                  </a:lnTo>
                  <a:lnTo>
                    <a:pt x="29" y="386"/>
                  </a:lnTo>
                  <a:lnTo>
                    <a:pt x="24" y="386"/>
                  </a:lnTo>
                  <a:lnTo>
                    <a:pt x="24" y="388"/>
                  </a:lnTo>
                  <a:lnTo>
                    <a:pt x="22" y="386"/>
                  </a:lnTo>
                  <a:lnTo>
                    <a:pt x="20" y="388"/>
                  </a:lnTo>
                  <a:lnTo>
                    <a:pt x="19" y="388"/>
                  </a:lnTo>
                  <a:lnTo>
                    <a:pt x="19" y="389"/>
                  </a:lnTo>
                  <a:lnTo>
                    <a:pt x="17" y="389"/>
                  </a:lnTo>
                  <a:lnTo>
                    <a:pt x="15" y="391"/>
                  </a:lnTo>
                  <a:lnTo>
                    <a:pt x="13" y="391"/>
                  </a:lnTo>
                  <a:lnTo>
                    <a:pt x="13" y="393"/>
                  </a:lnTo>
                  <a:lnTo>
                    <a:pt x="0" y="389"/>
                  </a:lnTo>
                  <a:lnTo>
                    <a:pt x="5" y="36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31" name="Freeform 2263"/>
            <p:cNvSpPr>
              <a:spLocks/>
            </p:cNvSpPr>
            <p:nvPr/>
          </p:nvSpPr>
          <p:spPr bwMode="auto">
            <a:xfrm>
              <a:off x="1724" y="2212"/>
              <a:ext cx="70" cy="39"/>
            </a:xfrm>
            <a:custGeom>
              <a:avLst/>
              <a:gdLst/>
              <a:ahLst/>
              <a:cxnLst>
                <a:cxn ang="0">
                  <a:pos x="169" y="78"/>
                </a:cxn>
                <a:cxn ang="0">
                  <a:pos x="147" y="73"/>
                </a:cxn>
                <a:cxn ang="0">
                  <a:pos x="135" y="77"/>
                </a:cxn>
                <a:cxn ang="0">
                  <a:pos x="129" y="77"/>
                </a:cxn>
                <a:cxn ang="0">
                  <a:pos x="121" y="77"/>
                </a:cxn>
                <a:cxn ang="0">
                  <a:pos x="114" y="77"/>
                </a:cxn>
                <a:cxn ang="0">
                  <a:pos x="107" y="78"/>
                </a:cxn>
                <a:cxn ang="0">
                  <a:pos x="102" y="78"/>
                </a:cxn>
                <a:cxn ang="0">
                  <a:pos x="92" y="78"/>
                </a:cxn>
                <a:cxn ang="0">
                  <a:pos x="83" y="80"/>
                </a:cxn>
                <a:cxn ang="0">
                  <a:pos x="78" y="77"/>
                </a:cxn>
                <a:cxn ang="0">
                  <a:pos x="77" y="84"/>
                </a:cxn>
                <a:cxn ang="0">
                  <a:pos x="68" y="94"/>
                </a:cxn>
                <a:cxn ang="0">
                  <a:pos x="59" y="96"/>
                </a:cxn>
                <a:cxn ang="0">
                  <a:pos x="54" y="92"/>
                </a:cxn>
                <a:cxn ang="0">
                  <a:pos x="46" y="97"/>
                </a:cxn>
                <a:cxn ang="0">
                  <a:pos x="30" y="85"/>
                </a:cxn>
                <a:cxn ang="0">
                  <a:pos x="24" y="75"/>
                </a:cxn>
                <a:cxn ang="0">
                  <a:pos x="18" y="78"/>
                </a:cxn>
                <a:cxn ang="0">
                  <a:pos x="13" y="85"/>
                </a:cxn>
                <a:cxn ang="0">
                  <a:pos x="1" y="75"/>
                </a:cxn>
                <a:cxn ang="0">
                  <a:pos x="1" y="65"/>
                </a:cxn>
                <a:cxn ang="0">
                  <a:pos x="0" y="58"/>
                </a:cxn>
                <a:cxn ang="0">
                  <a:pos x="1" y="53"/>
                </a:cxn>
                <a:cxn ang="0">
                  <a:pos x="7" y="51"/>
                </a:cxn>
                <a:cxn ang="0">
                  <a:pos x="13" y="58"/>
                </a:cxn>
                <a:cxn ang="0">
                  <a:pos x="15" y="53"/>
                </a:cxn>
                <a:cxn ang="0">
                  <a:pos x="18" y="48"/>
                </a:cxn>
                <a:cxn ang="0">
                  <a:pos x="15" y="41"/>
                </a:cxn>
                <a:cxn ang="0">
                  <a:pos x="10" y="34"/>
                </a:cxn>
                <a:cxn ang="0">
                  <a:pos x="12" y="29"/>
                </a:cxn>
                <a:cxn ang="0">
                  <a:pos x="18" y="22"/>
                </a:cxn>
                <a:cxn ang="0">
                  <a:pos x="29" y="20"/>
                </a:cxn>
                <a:cxn ang="0">
                  <a:pos x="36" y="19"/>
                </a:cxn>
                <a:cxn ang="0">
                  <a:pos x="37" y="14"/>
                </a:cxn>
                <a:cxn ang="0">
                  <a:pos x="51" y="14"/>
                </a:cxn>
                <a:cxn ang="0">
                  <a:pos x="59" y="10"/>
                </a:cxn>
                <a:cxn ang="0">
                  <a:pos x="66" y="7"/>
                </a:cxn>
                <a:cxn ang="0">
                  <a:pos x="73" y="0"/>
                </a:cxn>
                <a:cxn ang="0">
                  <a:pos x="170" y="53"/>
                </a:cxn>
                <a:cxn ang="0">
                  <a:pos x="174" y="80"/>
                </a:cxn>
              </a:cxnLst>
              <a:rect l="0" t="0" r="r" b="b"/>
              <a:pathLst>
                <a:path w="176" h="97">
                  <a:moveTo>
                    <a:pt x="174" y="80"/>
                  </a:moveTo>
                  <a:lnTo>
                    <a:pt x="169" y="78"/>
                  </a:lnTo>
                  <a:lnTo>
                    <a:pt x="164" y="78"/>
                  </a:lnTo>
                  <a:lnTo>
                    <a:pt x="147" y="73"/>
                  </a:lnTo>
                  <a:lnTo>
                    <a:pt x="138" y="73"/>
                  </a:lnTo>
                  <a:lnTo>
                    <a:pt x="135" y="77"/>
                  </a:lnTo>
                  <a:lnTo>
                    <a:pt x="133" y="77"/>
                  </a:lnTo>
                  <a:lnTo>
                    <a:pt x="129" y="77"/>
                  </a:lnTo>
                  <a:lnTo>
                    <a:pt x="128" y="77"/>
                  </a:lnTo>
                  <a:lnTo>
                    <a:pt x="121" y="77"/>
                  </a:lnTo>
                  <a:lnTo>
                    <a:pt x="119" y="78"/>
                  </a:lnTo>
                  <a:lnTo>
                    <a:pt x="114" y="77"/>
                  </a:lnTo>
                  <a:lnTo>
                    <a:pt x="112" y="78"/>
                  </a:lnTo>
                  <a:lnTo>
                    <a:pt x="107" y="78"/>
                  </a:lnTo>
                  <a:lnTo>
                    <a:pt x="106" y="77"/>
                  </a:lnTo>
                  <a:lnTo>
                    <a:pt x="102" y="78"/>
                  </a:lnTo>
                  <a:lnTo>
                    <a:pt x="97" y="78"/>
                  </a:lnTo>
                  <a:lnTo>
                    <a:pt x="92" y="78"/>
                  </a:lnTo>
                  <a:lnTo>
                    <a:pt x="87" y="82"/>
                  </a:lnTo>
                  <a:lnTo>
                    <a:pt x="83" y="80"/>
                  </a:lnTo>
                  <a:lnTo>
                    <a:pt x="83" y="80"/>
                  </a:lnTo>
                  <a:lnTo>
                    <a:pt x="78" y="77"/>
                  </a:lnTo>
                  <a:lnTo>
                    <a:pt x="77" y="80"/>
                  </a:lnTo>
                  <a:lnTo>
                    <a:pt x="77" y="84"/>
                  </a:lnTo>
                  <a:lnTo>
                    <a:pt x="71" y="85"/>
                  </a:lnTo>
                  <a:lnTo>
                    <a:pt x="68" y="94"/>
                  </a:lnTo>
                  <a:lnTo>
                    <a:pt x="66" y="96"/>
                  </a:lnTo>
                  <a:lnTo>
                    <a:pt x="59" y="96"/>
                  </a:lnTo>
                  <a:lnTo>
                    <a:pt x="56" y="96"/>
                  </a:lnTo>
                  <a:lnTo>
                    <a:pt x="54" y="92"/>
                  </a:lnTo>
                  <a:lnTo>
                    <a:pt x="53" y="92"/>
                  </a:lnTo>
                  <a:lnTo>
                    <a:pt x="46" y="97"/>
                  </a:lnTo>
                  <a:lnTo>
                    <a:pt x="36" y="90"/>
                  </a:lnTo>
                  <a:lnTo>
                    <a:pt x="30" y="85"/>
                  </a:lnTo>
                  <a:lnTo>
                    <a:pt x="25" y="84"/>
                  </a:lnTo>
                  <a:lnTo>
                    <a:pt x="24" y="75"/>
                  </a:lnTo>
                  <a:lnTo>
                    <a:pt x="20" y="77"/>
                  </a:lnTo>
                  <a:lnTo>
                    <a:pt x="18" y="78"/>
                  </a:lnTo>
                  <a:lnTo>
                    <a:pt x="17" y="78"/>
                  </a:lnTo>
                  <a:lnTo>
                    <a:pt x="13" y="85"/>
                  </a:lnTo>
                  <a:lnTo>
                    <a:pt x="7" y="84"/>
                  </a:lnTo>
                  <a:lnTo>
                    <a:pt x="1" y="75"/>
                  </a:lnTo>
                  <a:lnTo>
                    <a:pt x="3" y="70"/>
                  </a:lnTo>
                  <a:lnTo>
                    <a:pt x="1" y="65"/>
                  </a:lnTo>
                  <a:lnTo>
                    <a:pt x="1" y="60"/>
                  </a:lnTo>
                  <a:lnTo>
                    <a:pt x="0" y="58"/>
                  </a:lnTo>
                  <a:lnTo>
                    <a:pt x="0" y="55"/>
                  </a:lnTo>
                  <a:lnTo>
                    <a:pt x="1" y="53"/>
                  </a:lnTo>
                  <a:lnTo>
                    <a:pt x="5" y="51"/>
                  </a:lnTo>
                  <a:lnTo>
                    <a:pt x="7" y="51"/>
                  </a:lnTo>
                  <a:lnTo>
                    <a:pt x="12" y="58"/>
                  </a:lnTo>
                  <a:lnTo>
                    <a:pt x="13" y="58"/>
                  </a:lnTo>
                  <a:lnTo>
                    <a:pt x="15" y="56"/>
                  </a:lnTo>
                  <a:lnTo>
                    <a:pt x="15" y="53"/>
                  </a:lnTo>
                  <a:lnTo>
                    <a:pt x="17" y="53"/>
                  </a:lnTo>
                  <a:lnTo>
                    <a:pt x="18" y="48"/>
                  </a:lnTo>
                  <a:lnTo>
                    <a:pt x="17" y="41"/>
                  </a:lnTo>
                  <a:lnTo>
                    <a:pt x="15" y="41"/>
                  </a:lnTo>
                  <a:lnTo>
                    <a:pt x="17" y="36"/>
                  </a:lnTo>
                  <a:lnTo>
                    <a:pt x="10" y="34"/>
                  </a:lnTo>
                  <a:lnTo>
                    <a:pt x="10" y="31"/>
                  </a:lnTo>
                  <a:lnTo>
                    <a:pt x="12" y="29"/>
                  </a:lnTo>
                  <a:lnTo>
                    <a:pt x="17" y="26"/>
                  </a:lnTo>
                  <a:lnTo>
                    <a:pt x="18" y="22"/>
                  </a:lnTo>
                  <a:lnTo>
                    <a:pt x="20" y="22"/>
                  </a:lnTo>
                  <a:lnTo>
                    <a:pt x="29" y="20"/>
                  </a:lnTo>
                  <a:lnTo>
                    <a:pt x="30" y="20"/>
                  </a:lnTo>
                  <a:lnTo>
                    <a:pt x="36" y="19"/>
                  </a:lnTo>
                  <a:lnTo>
                    <a:pt x="36" y="15"/>
                  </a:lnTo>
                  <a:lnTo>
                    <a:pt x="37" y="14"/>
                  </a:lnTo>
                  <a:lnTo>
                    <a:pt x="51" y="12"/>
                  </a:lnTo>
                  <a:lnTo>
                    <a:pt x="51" y="14"/>
                  </a:lnTo>
                  <a:lnTo>
                    <a:pt x="53" y="14"/>
                  </a:lnTo>
                  <a:lnTo>
                    <a:pt x="59" y="10"/>
                  </a:lnTo>
                  <a:lnTo>
                    <a:pt x="61" y="10"/>
                  </a:lnTo>
                  <a:lnTo>
                    <a:pt x="66" y="7"/>
                  </a:lnTo>
                  <a:lnTo>
                    <a:pt x="70" y="2"/>
                  </a:lnTo>
                  <a:lnTo>
                    <a:pt x="73" y="0"/>
                  </a:lnTo>
                  <a:lnTo>
                    <a:pt x="66" y="37"/>
                  </a:lnTo>
                  <a:lnTo>
                    <a:pt x="170" y="53"/>
                  </a:lnTo>
                  <a:lnTo>
                    <a:pt x="176" y="55"/>
                  </a:lnTo>
                  <a:lnTo>
                    <a:pt x="174" y="8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32" name="Freeform 2264"/>
            <p:cNvSpPr>
              <a:spLocks/>
            </p:cNvSpPr>
            <p:nvPr/>
          </p:nvSpPr>
          <p:spPr bwMode="auto">
            <a:xfrm>
              <a:off x="1614" y="2206"/>
              <a:ext cx="86" cy="73"/>
            </a:xfrm>
            <a:custGeom>
              <a:avLst/>
              <a:gdLst/>
              <a:ahLst/>
              <a:cxnLst>
                <a:cxn ang="0">
                  <a:pos x="200" y="172"/>
                </a:cxn>
                <a:cxn ang="0">
                  <a:pos x="195" y="176"/>
                </a:cxn>
                <a:cxn ang="0">
                  <a:pos x="192" y="179"/>
                </a:cxn>
                <a:cxn ang="0">
                  <a:pos x="185" y="179"/>
                </a:cxn>
                <a:cxn ang="0">
                  <a:pos x="181" y="179"/>
                </a:cxn>
                <a:cxn ang="0">
                  <a:pos x="180" y="184"/>
                </a:cxn>
                <a:cxn ang="0">
                  <a:pos x="64" y="164"/>
                </a:cxn>
                <a:cxn ang="0">
                  <a:pos x="60" y="164"/>
                </a:cxn>
                <a:cxn ang="0">
                  <a:pos x="59" y="162"/>
                </a:cxn>
                <a:cxn ang="0">
                  <a:pos x="48" y="162"/>
                </a:cxn>
                <a:cxn ang="0">
                  <a:pos x="47" y="160"/>
                </a:cxn>
                <a:cxn ang="0">
                  <a:pos x="0" y="152"/>
                </a:cxn>
                <a:cxn ang="0">
                  <a:pos x="6" y="123"/>
                </a:cxn>
                <a:cxn ang="0">
                  <a:pos x="29" y="0"/>
                </a:cxn>
                <a:cxn ang="0">
                  <a:pos x="154" y="22"/>
                </a:cxn>
                <a:cxn ang="0">
                  <a:pos x="192" y="17"/>
                </a:cxn>
                <a:cxn ang="0">
                  <a:pos x="192" y="19"/>
                </a:cxn>
                <a:cxn ang="0">
                  <a:pos x="211" y="65"/>
                </a:cxn>
                <a:cxn ang="0">
                  <a:pos x="214" y="75"/>
                </a:cxn>
                <a:cxn ang="0">
                  <a:pos x="214" y="85"/>
                </a:cxn>
                <a:cxn ang="0">
                  <a:pos x="216" y="90"/>
                </a:cxn>
                <a:cxn ang="0">
                  <a:pos x="211" y="109"/>
                </a:cxn>
                <a:cxn ang="0">
                  <a:pos x="209" y="109"/>
                </a:cxn>
                <a:cxn ang="0">
                  <a:pos x="207" y="111"/>
                </a:cxn>
                <a:cxn ang="0">
                  <a:pos x="207" y="126"/>
                </a:cxn>
                <a:cxn ang="0">
                  <a:pos x="205" y="130"/>
                </a:cxn>
                <a:cxn ang="0">
                  <a:pos x="205" y="133"/>
                </a:cxn>
                <a:cxn ang="0">
                  <a:pos x="204" y="136"/>
                </a:cxn>
                <a:cxn ang="0">
                  <a:pos x="205" y="138"/>
                </a:cxn>
                <a:cxn ang="0">
                  <a:pos x="205" y="143"/>
                </a:cxn>
                <a:cxn ang="0">
                  <a:pos x="207" y="145"/>
                </a:cxn>
                <a:cxn ang="0">
                  <a:pos x="207" y="150"/>
                </a:cxn>
                <a:cxn ang="0">
                  <a:pos x="205" y="152"/>
                </a:cxn>
                <a:cxn ang="0">
                  <a:pos x="204" y="154"/>
                </a:cxn>
                <a:cxn ang="0">
                  <a:pos x="202" y="157"/>
                </a:cxn>
                <a:cxn ang="0">
                  <a:pos x="204" y="162"/>
                </a:cxn>
                <a:cxn ang="0">
                  <a:pos x="200" y="167"/>
                </a:cxn>
                <a:cxn ang="0">
                  <a:pos x="200" y="169"/>
                </a:cxn>
                <a:cxn ang="0">
                  <a:pos x="200" y="172"/>
                </a:cxn>
              </a:cxnLst>
              <a:rect l="0" t="0" r="r" b="b"/>
              <a:pathLst>
                <a:path w="216" h="184">
                  <a:moveTo>
                    <a:pt x="200" y="172"/>
                  </a:moveTo>
                  <a:lnTo>
                    <a:pt x="195" y="176"/>
                  </a:lnTo>
                  <a:lnTo>
                    <a:pt x="192" y="179"/>
                  </a:lnTo>
                  <a:lnTo>
                    <a:pt x="185" y="179"/>
                  </a:lnTo>
                  <a:lnTo>
                    <a:pt x="181" y="179"/>
                  </a:lnTo>
                  <a:lnTo>
                    <a:pt x="180" y="184"/>
                  </a:lnTo>
                  <a:lnTo>
                    <a:pt x="64" y="164"/>
                  </a:lnTo>
                  <a:lnTo>
                    <a:pt x="60" y="164"/>
                  </a:lnTo>
                  <a:lnTo>
                    <a:pt x="59" y="162"/>
                  </a:lnTo>
                  <a:lnTo>
                    <a:pt x="48" y="162"/>
                  </a:lnTo>
                  <a:lnTo>
                    <a:pt x="47" y="160"/>
                  </a:lnTo>
                  <a:lnTo>
                    <a:pt x="0" y="152"/>
                  </a:lnTo>
                  <a:lnTo>
                    <a:pt x="6" y="123"/>
                  </a:lnTo>
                  <a:lnTo>
                    <a:pt x="29" y="0"/>
                  </a:lnTo>
                  <a:lnTo>
                    <a:pt x="154" y="22"/>
                  </a:lnTo>
                  <a:lnTo>
                    <a:pt x="192" y="17"/>
                  </a:lnTo>
                  <a:lnTo>
                    <a:pt x="192" y="19"/>
                  </a:lnTo>
                  <a:lnTo>
                    <a:pt x="211" y="65"/>
                  </a:lnTo>
                  <a:lnTo>
                    <a:pt x="214" y="75"/>
                  </a:lnTo>
                  <a:lnTo>
                    <a:pt x="214" y="85"/>
                  </a:lnTo>
                  <a:lnTo>
                    <a:pt x="216" y="90"/>
                  </a:lnTo>
                  <a:lnTo>
                    <a:pt x="211" y="109"/>
                  </a:lnTo>
                  <a:lnTo>
                    <a:pt x="209" y="109"/>
                  </a:lnTo>
                  <a:lnTo>
                    <a:pt x="207" y="111"/>
                  </a:lnTo>
                  <a:lnTo>
                    <a:pt x="207" y="126"/>
                  </a:lnTo>
                  <a:lnTo>
                    <a:pt x="205" y="130"/>
                  </a:lnTo>
                  <a:lnTo>
                    <a:pt x="205" y="133"/>
                  </a:lnTo>
                  <a:lnTo>
                    <a:pt x="204" y="136"/>
                  </a:lnTo>
                  <a:lnTo>
                    <a:pt x="205" y="138"/>
                  </a:lnTo>
                  <a:lnTo>
                    <a:pt x="205" y="143"/>
                  </a:lnTo>
                  <a:lnTo>
                    <a:pt x="207" y="145"/>
                  </a:lnTo>
                  <a:lnTo>
                    <a:pt x="207" y="150"/>
                  </a:lnTo>
                  <a:lnTo>
                    <a:pt x="205" y="152"/>
                  </a:lnTo>
                  <a:lnTo>
                    <a:pt x="204" y="154"/>
                  </a:lnTo>
                  <a:lnTo>
                    <a:pt x="202" y="157"/>
                  </a:lnTo>
                  <a:lnTo>
                    <a:pt x="204" y="162"/>
                  </a:lnTo>
                  <a:lnTo>
                    <a:pt x="200" y="167"/>
                  </a:lnTo>
                  <a:lnTo>
                    <a:pt x="200" y="169"/>
                  </a:lnTo>
                  <a:lnTo>
                    <a:pt x="200" y="17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33" name="Freeform 2265"/>
            <p:cNvSpPr>
              <a:spLocks/>
            </p:cNvSpPr>
            <p:nvPr/>
          </p:nvSpPr>
          <p:spPr bwMode="auto">
            <a:xfrm>
              <a:off x="1793" y="2234"/>
              <a:ext cx="41" cy="24"/>
            </a:xfrm>
            <a:custGeom>
              <a:avLst/>
              <a:gdLst/>
              <a:ahLst/>
              <a:cxnLst>
                <a:cxn ang="0">
                  <a:pos x="96" y="59"/>
                </a:cxn>
                <a:cxn ang="0">
                  <a:pos x="89" y="59"/>
                </a:cxn>
                <a:cxn ang="0">
                  <a:pos x="90" y="56"/>
                </a:cxn>
                <a:cxn ang="0">
                  <a:pos x="85" y="56"/>
                </a:cxn>
                <a:cxn ang="0">
                  <a:pos x="87" y="41"/>
                </a:cxn>
                <a:cxn ang="0">
                  <a:pos x="84" y="41"/>
                </a:cxn>
                <a:cxn ang="0">
                  <a:pos x="85" y="30"/>
                </a:cxn>
                <a:cxn ang="0">
                  <a:pos x="65" y="27"/>
                </a:cxn>
                <a:cxn ang="0">
                  <a:pos x="63" y="37"/>
                </a:cxn>
                <a:cxn ang="0">
                  <a:pos x="53" y="42"/>
                </a:cxn>
                <a:cxn ang="0">
                  <a:pos x="49" y="41"/>
                </a:cxn>
                <a:cxn ang="0">
                  <a:pos x="49" y="34"/>
                </a:cxn>
                <a:cxn ang="0">
                  <a:pos x="49" y="30"/>
                </a:cxn>
                <a:cxn ang="0">
                  <a:pos x="49" y="30"/>
                </a:cxn>
                <a:cxn ang="0">
                  <a:pos x="46" y="30"/>
                </a:cxn>
                <a:cxn ang="0">
                  <a:pos x="32" y="32"/>
                </a:cxn>
                <a:cxn ang="0">
                  <a:pos x="25" y="30"/>
                </a:cxn>
                <a:cxn ang="0">
                  <a:pos x="22" y="34"/>
                </a:cxn>
                <a:cxn ang="0">
                  <a:pos x="19" y="32"/>
                </a:cxn>
                <a:cxn ang="0">
                  <a:pos x="15" y="34"/>
                </a:cxn>
                <a:cxn ang="0">
                  <a:pos x="10" y="32"/>
                </a:cxn>
                <a:cxn ang="0">
                  <a:pos x="2" y="27"/>
                </a:cxn>
                <a:cxn ang="0">
                  <a:pos x="0" y="25"/>
                </a:cxn>
                <a:cxn ang="0">
                  <a:pos x="2" y="0"/>
                </a:cxn>
                <a:cxn ang="0">
                  <a:pos x="102" y="13"/>
                </a:cxn>
                <a:cxn ang="0">
                  <a:pos x="96" y="59"/>
                </a:cxn>
              </a:cxnLst>
              <a:rect l="0" t="0" r="r" b="b"/>
              <a:pathLst>
                <a:path w="102" h="59">
                  <a:moveTo>
                    <a:pt x="96" y="59"/>
                  </a:moveTo>
                  <a:lnTo>
                    <a:pt x="89" y="59"/>
                  </a:lnTo>
                  <a:lnTo>
                    <a:pt x="90" y="56"/>
                  </a:lnTo>
                  <a:lnTo>
                    <a:pt x="85" y="56"/>
                  </a:lnTo>
                  <a:lnTo>
                    <a:pt x="87" y="41"/>
                  </a:lnTo>
                  <a:lnTo>
                    <a:pt x="84" y="41"/>
                  </a:lnTo>
                  <a:lnTo>
                    <a:pt x="85" y="30"/>
                  </a:lnTo>
                  <a:lnTo>
                    <a:pt x="65" y="27"/>
                  </a:lnTo>
                  <a:lnTo>
                    <a:pt x="63" y="37"/>
                  </a:lnTo>
                  <a:lnTo>
                    <a:pt x="53" y="42"/>
                  </a:lnTo>
                  <a:lnTo>
                    <a:pt x="49" y="41"/>
                  </a:lnTo>
                  <a:lnTo>
                    <a:pt x="49" y="34"/>
                  </a:lnTo>
                  <a:lnTo>
                    <a:pt x="49" y="30"/>
                  </a:lnTo>
                  <a:lnTo>
                    <a:pt x="49" y="30"/>
                  </a:lnTo>
                  <a:lnTo>
                    <a:pt x="46" y="30"/>
                  </a:lnTo>
                  <a:lnTo>
                    <a:pt x="32" y="32"/>
                  </a:lnTo>
                  <a:lnTo>
                    <a:pt x="25" y="30"/>
                  </a:lnTo>
                  <a:lnTo>
                    <a:pt x="22" y="34"/>
                  </a:lnTo>
                  <a:lnTo>
                    <a:pt x="19" y="32"/>
                  </a:lnTo>
                  <a:lnTo>
                    <a:pt x="15" y="34"/>
                  </a:lnTo>
                  <a:lnTo>
                    <a:pt x="10" y="32"/>
                  </a:lnTo>
                  <a:lnTo>
                    <a:pt x="2" y="27"/>
                  </a:lnTo>
                  <a:lnTo>
                    <a:pt x="0" y="25"/>
                  </a:lnTo>
                  <a:lnTo>
                    <a:pt x="2" y="0"/>
                  </a:lnTo>
                  <a:lnTo>
                    <a:pt x="102" y="13"/>
                  </a:lnTo>
                  <a:lnTo>
                    <a:pt x="96" y="5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34" name="Freeform 2266"/>
            <p:cNvSpPr>
              <a:spLocks/>
            </p:cNvSpPr>
            <p:nvPr/>
          </p:nvSpPr>
          <p:spPr bwMode="auto">
            <a:xfrm>
              <a:off x="1447" y="2180"/>
              <a:ext cx="74" cy="106"/>
            </a:xfrm>
            <a:custGeom>
              <a:avLst/>
              <a:gdLst/>
              <a:ahLst/>
              <a:cxnLst>
                <a:cxn ang="0">
                  <a:pos x="128" y="263"/>
                </a:cxn>
                <a:cxn ang="0">
                  <a:pos x="48" y="246"/>
                </a:cxn>
                <a:cxn ang="0">
                  <a:pos x="2" y="244"/>
                </a:cxn>
                <a:cxn ang="0">
                  <a:pos x="0" y="239"/>
                </a:cxn>
                <a:cxn ang="0">
                  <a:pos x="2" y="234"/>
                </a:cxn>
                <a:cxn ang="0">
                  <a:pos x="3" y="232"/>
                </a:cxn>
                <a:cxn ang="0">
                  <a:pos x="7" y="232"/>
                </a:cxn>
                <a:cxn ang="0">
                  <a:pos x="12" y="227"/>
                </a:cxn>
                <a:cxn ang="0">
                  <a:pos x="12" y="211"/>
                </a:cxn>
                <a:cxn ang="0">
                  <a:pos x="12" y="206"/>
                </a:cxn>
                <a:cxn ang="0">
                  <a:pos x="14" y="206"/>
                </a:cxn>
                <a:cxn ang="0">
                  <a:pos x="17" y="206"/>
                </a:cxn>
                <a:cxn ang="0">
                  <a:pos x="19" y="206"/>
                </a:cxn>
                <a:cxn ang="0">
                  <a:pos x="21" y="203"/>
                </a:cxn>
                <a:cxn ang="0">
                  <a:pos x="26" y="203"/>
                </a:cxn>
                <a:cxn ang="0">
                  <a:pos x="27" y="201"/>
                </a:cxn>
                <a:cxn ang="0">
                  <a:pos x="26" y="196"/>
                </a:cxn>
                <a:cxn ang="0">
                  <a:pos x="33" y="193"/>
                </a:cxn>
                <a:cxn ang="0">
                  <a:pos x="34" y="189"/>
                </a:cxn>
                <a:cxn ang="0">
                  <a:pos x="38" y="191"/>
                </a:cxn>
                <a:cxn ang="0">
                  <a:pos x="43" y="191"/>
                </a:cxn>
                <a:cxn ang="0">
                  <a:pos x="44" y="193"/>
                </a:cxn>
                <a:cxn ang="0">
                  <a:pos x="48" y="188"/>
                </a:cxn>
                <a:cxn ang="0">
                  <a:pos x="50" y="182"/>
                </a:cxn>
                <a:cxn ang="0">
                  <a:pos x="51" y="179"/>
                </a:cxn>
                <a:cxn ang="0">
                  <a:pos x="50" y="176"/>
                </a:cxn>
                <a:cxn ang="0">
                  <a:pos x="53" y="169"/>
                </a:cxn>
                <a:cxn ang="0">
                  <a:pos x="53" y="162"/>
                </a:cxn>
                <a:cxn ang="0">
                  <a:pos x="51" y="157"/>
                </a:cxn>
                <a:cxn ang="0">
                  <a:pos x="55" y="148"/>
                </a:cxn>
                <a:cxn ang="0">
                  <a:pos x="58" y="145"/>
                </a:cxn>
                <a:cxn ang="0">
                  <a:pos x="58" y="140"/>
                </a:cxn>
                <a:cxn ang="0">
                  <a:pos x="60" y="133"/>
                </a:cxn>
                <a:cxn ang="0">
                  <a:pos x="58" y="128"/>
                </a:cxn>
                <a:cxn ang="0">
                  <a:pos x="55" y="124"/>
                </a:cxn>
                <a:cxn ang="0">
                  <a:pos x="96" y="56"/>
                </a:cxn>
                <a:cxn ang="0">
                  <a:pos x="106" y="42"/>
                </a:cxn>
                <a:cxn ang="0">
                  <a:pos x="130" y="47"/>
                </a:cxn>
                <a:cxn ang="0">
                  <a:pos x="140" y="0"/>
                </a:cxn>
                <a:cxn ang="0">
                  <a:pos x="185" y="8"/>
                </a:cxn>
                <a:cxn ang="0">
                  <a:pos x="128" y="263"/>
                </a:cxn>
              </a:cxnLst>
              <a:rect l="0" t="0" r="r" b="b"/>
              <a:pathLst>
                <a:path w="185" h="263">
                  <a:moveTo>
                    <a:pt x="128" y="263"/>
                  </a:moveTo>
                  <a:lnTo>
                    <a:pt x="48" y="246"/>
                  </a:lnTo>
                  <a:lnTo>
                    <a:pt x="2" y="244"/>
                  </a:lnTo>
                  <a:lnTo>
                    <a:pt x="0" y="239"/>
                  </a:lnTo>
                  <a:lnTo>
                    <a:pt x="2" y="234"/>
                  </a:lnTo>
                  <a:lnTo>
                    <a:pt x="3" y="232"/>
                  </a:lnTo>
                  <a:lnTo>
                    <a:pt x="7" y="232"/>
                  </a:lnTo>
                  <a:lnTo>
                    <a:pt x="12" y="227"/>
                  </a:lnTo>
                  <a:lnTo>
                    <a:pt x="12" y="211"/>
                  </a:lnTo>
                  <a:lnTo>
                    <a:pt x="12" y="206"/>
                  </a:lnTo>
                  <a:lnTo>
                    <a:pt x="14" y="206"/>
                  </a:lnTo>
                  <a:lnTo>
                    <a:pt x="17" y="206"/>
                  </a:lnTo>
                  <a:lnTo>
                    <a:pt x="19" y="206"/>
                  </a:lnTo>
                  <a:lnTo>
                    <a:pt x="21" y="203"/>
                  </a:lnTo>
                  <a:lnTo>
                    <a:pt x="26" y="203"/>
                  </a:lnTo>
                  <a:lnTo>
                    <a:pt x="27" y="201"/>
                  </a:lnTo>
                  <a:lnTo>
                    <a:pt x="26" y="196"/>
                  </a:lnTo>
                  <a:lnTo>
                    <a:pt x="33" y="193"/>
                  </a:lnTo>
                  <a:lnTo>
                    <a:pt x="34" y="189"/>
                  </a:lnTo>
                  <a:lnTo>
                    <a:pt x="38" y="191"/>
                  </a:lnTo>
                  <a:lnTo>
                    <a:pt x="43" y="191"/>
                  </a:lnTo>
                  <a:lnTo>
                    <a:pt x="44" y="193"/>
                  </a:lnTo>
                  <a:lnTo>
                    <a:pt x="48" y="188"/>
                  </a:lnTo>
                  <a:lnTo>
                    <a:pt x="50" y="182"/>
                  </a:lnTo>
                  <a:lnTo>
                    <a:pt x="51" y="179"/>
                  </a:lnTo>
                  <a:lnTo>
                    <a:pt x="50" y="176"/>
                  </a:lnTo>
                  <a:lnTo>
                    <a:pt x="53" y="169"/>
                  </a:lnTo>
                  <a:lnTo>
                    <a:pt x="53" y="162"/>
                  </a:lnTo>
                  <a:lnTo>
                    <a:pt x="51" y="157"/>
                  </a:lnTo>
                  <a:lnTo>
                    <a:pt x="55" y="148"/>
                  </a:lnTo>
                  <a:lnTo>
                    <a:pt x="58" y="145"/>
                  </a:lnTo>
                  <a:lnTo>
                    <a:pt x="58" y="140"/>
                  </a:lnTo>
                  <a:lnTo>
                    <a:pt x="60" y="133"/>
                  </a:lnTo>
                  <a:lnTo>
                    <a:pt x="58" y="128"/>
                  </a:lnTo>
                  <a:lnTo>
                    <a:pt x="55" y="124"/>
                  </a:lnTo>
                  <a:lnTo>
                    <a:pt x="96" y="56"/>
                  </a:lnTo>
                  <a:lnTo>
                    <a:pt x="106" y="42"/>
                  </a:lnTo>
                  <a:lnTo>
                    <a:pt x="130" y="47"/>
                  </a:lnTo>
                  <a:lnTo>
                    <a:pt x="140" y="0"/>
                  </a:lnTo>
                  <a:lnTo>
                    <a:pt x="185" y="8"/>
                  </a:lnTo>
                  <a:lnTo>
                    <a:pt x="128" y="26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35" name="Freeform 2267"/>
            <p:cNvSpPr>
              <a:spLocks/>
            </p:cNvSpPr>
            <p:nvPr/>
          </p:nvSpPr>
          <p:spPr bwMode="auto">
            <a:xfrm>
              <a:off x="1498" y="2184"/>
              <a:ext cx="44" cy="108"/>
            </a:xfrm>
            <a:custGeom>
              <a:avLst/>
              <a:gdLst/>
              <a:ahLst/>
              <a:cxnLst>
                <a:cxn ang="0">
                  <a:pos x="74" y="270"/>
                </a:cxn>
                <a:cxn ang="0">
                  <a:pos x="0" y="255"/>
                </a:cxn>
                <a:cxn ang="0">
                  <a:pos x="57" y="0"/>
                </a:cxn>
                <a:cxn ang="0">
                  <a:pos x="101" y="10"/>
                </a:cxn>
                <a:cxn ang="0">
                  <a:pos x="91" y="53"/>
                </a:cxn>
                <a:cxn ang="0">
                  <a:pos x="92" y="135"/>
                </a:cxn>
                <a:cxn ang="0">
                  <a:pos x="109" y="139"/>
                </a:cxn>
                <a:cxn ang="0">
                  <a:pos x="108" y="150"/>
                </a:cxn>
                <a:cxn ang="0">
                  <a:pos x="106" y="152"/>
                </a:cxn>
                <a:cxn ang="0">
                  <a:pos x="104" y="162"/>
                </a:cxn>
                <a:cxn ang="0">
                  <a:pos x="106" y="178"/>
                </a:cxn>
                <a:cxn ang="0">
                  <a:pos x="103" y="181"/>
                </a:cxn>
                <a:cxn ang="0">
                  <a:pos x="101" y="190"/>
                </a:cxn>
                <a:cxn ang="0">
                  <a:pos x="97" y="195"/>
                </a:cxn>
                <a:cxn ang="0">
                  <a:pos x="96" y="210"/>
                </a:cxn>
                <a:cxn ang="0">
                  <a:pos x="96" y="214"/>
                </a:cxn>
                <a:cxn ang="0">
                  <a:pos x="92" y="217"/>
                </a:cxn>
                <a:cxn ang="0">
                  <a:pos x="92" y="220"/>
                </a:cxn>
                <a:cxn ang="0">
                  <a:pos x="86" y="229"/>
                </a:cxn>
                <a:cxn ang="0">
                  <a:pos x="80" y="234"/>
                </a:cxn>
                <a:cxn ang="0">
                  <a:pos x="74" y="270"/>
                </a:cxn>
              </a:cxnLst>
              <a:rect l="0" t="0" r="r" b="b"/>
              <a:pathLst>
                <a:path w="109" h="270">
                  <a:moveTo>
                    <a:pt x="74" y="270"/>
                  </a:moveTo>
                  <a:lnTo>
                    <a:pt x="0" y="255"/>
                  </a:lnTo>
                  <a:lnTo>
                    <a:pt x="57" y="0"/>
                  </a:lnTo>
                  <a:lnTo>
                    <a:pt x="101" y="10"/>
                  </a:lnTo>
                  <a:lnTo>
                    <a:pt x="91" y="53"/>
                  </a:lnTo>
                  <a:lnTo>
                    <a:pt x="92" y="135"/>
                  </a:lnTo>
                  <a:lnTo>
                    <a:pt x="109" y="139"/>
                  </a:lnTo>
                  <a:lnTo>
                    <a:pt x="108" y="150"/>
                  </a:lnTo>
                  <a:lnTo>
                    <a:pt x="106" y="152"/>
                  </a:lnTo>
                  <a:lnTo>
                    <a:pt x="104" y="162"/>
                  </a:lnTo>
                  <a:lnTo>
                    <a:pt x="106" y="178"/>
                  </a:lnTo>
                  <a:lnTo>
                    <a:pt x="103" y="181"/>
                  </a:lnTo>
                  <a:lnTo>
                    <a:pt x="101" y="190"/>
                  </a:lnTo>
                  <a:lnTo>
                    <a:pt x="97" y="195"/>
                  </a:lnTo>
                  <a:lnTo>
                    <a:pt x="96" y="210"/>
                  </a:lnTo>
                  <a:lnTo>
                    <a:pt x="96" y="214"/>
                  </a:lnTo>
                  <a:lnTo>
                    <a:pt x="92" y="217"/>
                  </a:lnTo>
                  <a:lnTo>
                    <a:pt x="92" y="220"/>
                  </a:lnTo>
                  <a:lnTo>
                    <a:pt x="86" y="229"/>
                  </a:lnTo>
                  <a:lnTo>
                    <a:pt x="80" y="234"/>
                  </a:lnTo>
                  <a:lnTo>
                    <a:pt x="74" y="27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36" name="Freeform 2268"/>
            <p:cNvSpPr>
              <a:spLocks/>
            </p:cNvSpPr>
            <p:nvPr/>
          </p:nvSpPr>
          <p:spPr bwMode="auto">
            <a:xfrm>
              <a:off x="1394" y="2160"/>
              <a:ext cx="93" cy="70"/>
            </a:xfrm>
            <a:custGeom>
              <a:avLst/>
              <a:gdLst/>
              <a:ahLst/>
              <a:cxnLst>
                <a:cxn ang="0">
                  <a:pos x="186" y="176"/>
                </a:cxn>
                <a:cxn ang="0">
                  <a:pos x="66" y="149"/>
                </a:cxn>
                <a:cxn ang="0">
                  <a:pos x="12" y="134"/>
                </a:cxn>
                <a:cxn ang="0">
                  <a:pos x="0" y="130"/>
                </a:cxn>
                <a:cxn ang="0">
                  <a:pos x="34" y="0"/>
                </a:cxn>
                <a:cxn ang="0">
                  <a:pos x="87" y="14"/>
                </a:cxn>
                <a:cxn ang="0">
                  <a:pos x="83" y="28"/>
                </a:cxn>
                <a:cxn ang="0">
                  <a:pos x="203" y="55"/>
                </a:cxn>
                <a:cxn ang="0">
                  <a:pos x="198" y="79"/>
                </a:cxn>
                <a:cxn ang="0">
                  <a:pos x="232" y="88"/>
                </a:cxn>
                <a:cxn ang="0">
                  <a:pos x="227" y="108"/>
                </a:cxn>
                <a:cxn ang="0">
                  <a:pos x="186" y="176"/>
                </a:cxn>
              </a:cxnLst>
              <a:rect l="0" t="0" r="r" b="b"/>
              <a:pathLst>
                <a:path w="232" h="176">
                  <a:moveTo>
                    <a:pt x="186" y="176"/>
                  </a:moveTo>
                  <a:lnTo>
                    <a:pt x="66" y="149"/>
                  </a:lnTo>
                  <a:lnTo>
                    <a:pt x="12" y="134"/>
                  </a:lnTo>
                  <a:lnTo>
                    <a:pt x="0" y="130"/>
                  </a:lnTo>
                  <a:lnTo>
                    <a:pt x="34" y="0"/>
                  </a:lnTo>
                  <a:lnTo>
                    <a:pt x="87" y="14"/>
                  </a:lnTo>
                  <a:lnTo>
                    <a:pt x="83" y="28"/>
                  </a:lnTo>
                  <a:lnTo>
                    <a:pt x="203" y="55"/>
                  </a:lnTo>
                  <a:lnTo>
                    <a:pt x="198" y="79"/>
                  </a:lnTo>
                  <a:lnTo>
                    <a:pt x="232" y="88"/>
                  </a:lnTo>
                  <a:lnTo>
                    <a:pt x="227" y="108"/>
                  </a:lnTo>
                  <a:lnTo>
                    <a:pt x="186" y="17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37" name="Freeform 2269"/>
            <p:cNvSpPr>
              <a:spLocks/>
            </p:cNvSpPr>
            <p:nvPr/>
          </p:nvSpPr>
          <p:spPr bwMode="auto">
            <a:xfrm>
              <a:off x="1780" y="2245"/>
              <a:ext cx="52" cy="81"/>
            </a:xfrm>
            <a:custGeom>
              <a:avLst/>
              <a:gdLst/>
              <a:ahLst/>
              <a:cxnLst>
                <a:cxn ang="0">
                  <a:pos x="108" y="174"/>
                </a:cxn>
                <a:cxn ang="0">
                  <a:pos x="106" y="195"/>
                </a:cxn>
                <a:cxn ang="0">
                  <a:pos x="103" y="195"/>
                </a:cxn>
                <a:cxn ang="0">
                  <a:pos x="103" y="195"/>
                </a:cxn>
                <a:cxn ang="0">
                  <a:pos x="101" y="195"/>
                </a:cxn>
                <a:cxn ang="0">
                  <a:pos x="101" y="196"/>
                </a:cxn>
                <a:cxn ang="0">
                  <a:pos x="101" y="196"/>
                </a:cxn>
                <a:cxn ang="0">
                  <a:pos x="99" y="198"/>
                </a:cxn>
                <a:cxn ang="0">
                  <a:pos x="99" y="198"/>
                </a:cxn>
                <a:cxn ang="0">
                  <a:pos x="98" y="203"/>
                </a:cxn>
                <a:cxn ang="0">
                  <a:pos x="96" y="201"/>
                </a:cxn>
                <a:cxn ang="0">
                  <a:pos x="96" y="203"/>
                </a:cxn>
                <a:cxn ang="0">
                  <a:pos x="2" y="188"/>
                </a:cxn>
                <a:cxn ang="0">
                  <a:pos x="4" y="184"/>
                </a:cxn>
                <a:cxn ang="0">
                  <a:pos x="0" y="179"/>
                </a:cxn>
                <a:cxn ang="0">
                  <a:pos x="2" y="177"/>
                </a:cxn>
                <a:cxn ang="0">
                  <a:pos x="2" y="174"/>
                </a:cxn>
                <a:cxn ang="0">
                  <a:pos x="4" y="172"/>
                </a:cxn>
                <a:cxn ang="0">
                  <a:pos x="4" y="169"/>
                </a:cxn>
                <a:cxn ang="0">
                  <a:pos x="7" y="166"/>
                </a:cxn>
                <a:cxn ang="0">
                  <a:pos x="7" y="164"/>
                </a:cxn>
                <a:cxn ang="0">
                  <a:pos x="9" y="162"/>
                </a:cxn>
                <a:cxn ang="0">
                  <a:pos x="11" y="159"/>
                </a:cxn>
                <a:cxn ang="0">
                  <a:pos x="9" y="159"/>
                </a:cxn>
                <a:cxn ang="0">
                  <a:pos x="12" y="155"/>
                </a:cxn>
                <a:cxn ang="0">
                  <a:pos x="11" y="152"/>
                </a:cxn>
                <a:cxn ang="0">
                  <a:pos x="14" y="152"/>
                </a:cxn>
                <a:cxn ang="0">
                  <a:pos x="14" y="154"/>
                </a:cxn>
                <a:cxn ang="0">
                  <a:pos x="16" y="152"/>
                </a:cxn>
                <a:cxn ang="0">
                  <a:pos x="18" y="150"/>
                </a:cxn>
                <a:cxn ang="0">
                  <a:pos x="19" y="145"/>
                </a:cxn>
                <a:cxn ang="0">
                  <a:pos x="19" y="142"/>
                </a:cxn>
                <a:cxn ang="0">
                  <a:pos x="21" y="143"/>
                </a:cxn>
                <a:cxn ang="0">
                  <a:pos x="23" y="143"/>
                </a:cxn>
                <a:cxn ang="0">
                  <a:pos x="24" y="143"/>
                </a:cxn>
                <a:cxn ang="0">
                  <a:pos x="24" y="143"/>
                </a:cxn>
                <a:cxn ang="0">
                  <a:pos x="23" y="142"/>
                </a:cxn>
                <a:cxn ang="0">
                  <a:pos x="14" y="140"/>
                </a:cxn>
                <a:cxn ang="0">
                  <a:pos x="35" y="0"/>
                </a:cxn>
                <a:cxn ang="0">
                  <a:pos x="43" y="5"/>
                </a:cxn>
                <a:cxn ang="0">
                  <a:pos x="48" y="7"/>
                </a:cxn>
                <a:cxn ang="0">
                  <a:pos x="52" y="5"/>
                </a:cxn>
                <a:cxn ang="0">
                  <a:pos x="55" y="7"/>
                </a:cxn>
                <a:cxn ang="0">
                  <a:pos x="58" y="3"/>
                </a:cxn>
                <a:cxn ang="0">
                  <a:pos x="65" y="5"/>
                </a:cxn>
                <a:cxn ang="0">
                  <a:pos x="79" y="3"/>
                </a:cxn>
                <a:cxn ang="0">
                  <a:pos x="82" y="3"/>
                </a:cxn>
                <a:cxn ang="0">
                  <a:pos x="82" y="3"/>
                </a:cxn>
                <a:cxn ang="0">
                  <a:pos x="82" y="7"/>
                </a:cxn>
                <a:cxn ang="0">
                  <a:pos x="82" y="14"/>
                </a:cxn>
                <a:cxn ang="0">
                  <a:pos x="86" y="15"/>
                </a:cxn>
                <a:cxn ang="0">
                  <a:pos x="96" y="10"/>
                </a:cxn>
                <a:cxn ang="0">
                  <a:pos x="98" y="0"/>
                </a:cxn>
                <a:cxn ang="0">
                  <a:pos x="118" y="3"/>
                </a:cxn>
                <a:cxn ang="0">
                  <a:pos x="117" y="14"/>
                </a:cxn>
                <a:cxn ang="0">
                  <a:pos x="120" y="14"/>
                </a:cxn>
                <a:cxn ang="0">
                  <a:pos x="118" y="29"/>
                </a:cxn>
                <a:cxn ang="0">
                  <a:pos x="123" y="29"/>
                </a:cxn>
                <a:cxn ang="0">
                  <a:pos x="122" y="32"/>
                </a:cxn>
                <a:cxn ang="0">
                  <a:pos x="129" y="32"/>
                </a:cxn>
                <a:cxn ang="0">
                  <a:pos x="120" y="97"/>
                </a:cxn>
                <a:cxn ang="0">
                  <a:pos x="108" y="174"/>
                </a:cxn>
              </a:cxnLst>
              <a:rect l="0" t="0" r="r" b="b"/>
              <a:pathLst>
                <a:path w="129" h="203">
                  <a:moveTo>
                    <a:pt x="108" y="174"/>
                  </a:moveTo>
                  <a:lnTo>
                    <a:pt x="106" y="195"/>
                  </a:lnTo>
                  <a:lnTo>
                    <a:pt x="103" y="195"/>
                  </a:lnTo>
                  <a:lnTo>
                    <a:pt x="103" y="195"/>
                  </a:lnTo>
                  <a:lnTo>
                    <a:pt x="101" y="195"/>
                  </a:lnTo>
                  <a:lnTo>
                    <a:pt x="101" y="196"/>
                  </a:lnTo>
                  <a:lnTo>
                    <a:pt x="101" y="196"/>
                  </a:lnTo>
                  <a:lnTo>
                    <a:pt x="99" y="198"/>
                  </a:lnTo>
                  <a:lnTo>
                    <a:pt x="99" y="198"/>
                  </a:lnTo>
                  <a:lnTo>
                    <a:pt x="98" y="203"/>
                  </a:lnTo>
                  <a:lnTo>
                    <a:pt x="96" y="201"/>
                  </a:lnTo>
                  <a:lnTo>
                    <a:pt x="96" y="203"/>
                  </a:lnTo>
                  <a:lnTo>
                    <a:pt x="2" y="188"/>
                  </a:lnTo>
                  <a:lnTo>
                    <a:pt x="4" y="184"/>
                  </a:lnTo>
                  <a:lnTo>
                    <a:pt x="0" y="179"/>
                  </a:lnTo>
                  <a:lnTo>
                    <a:pt x="2" y="177"/>
                  </a:lnTo>
                  <a:lnTo>
                    <a:pt x="2" y="174"/>
                  </a:lnTo>
                  <a:lnTo>
                    <a:pt x="4" y="172"/>
                  </a:lnTo>
                  <a:lnTo>
                    <a:pt x="4" y="169"/>
                  </a:lnTo>
                  <a:lnTo>
                    <a:pt x="7" y="166"/>
                  </a:lnTo>
                  <a:lnTo>
                    <a:pt x="7" y="164"/>
                  </a:lnTo>
                  <a:lnTo>
                    <a:pt x="9" y="162"/>
                  </a:lnTo>
                  <a:lnTo>
                    <a:pt x="11" y="159"/>
                  </a:lnTo>
                  <a:lnTo>
                    <a:pt x="9" y="159"/>
                  </a:lnTo>
                  <a:lnTo>
                    <a:pt x="12" y="155"/>
                  </a:lnTo>
                  <a:lnTo>
                    <a:pt x="11" y="152"/>
                  </a:lnTo>
                  <a:lnTo>
                    <a:pt x="14" y="152"/>
                  </a:lnTo>
                  <a:lnTo>
                    <a:pt x="14" y="154"/>
                  </a:lnTo>
                  <a:lnTo>
                    <a:pt x="16" y="152"/>
                  </a:lnTo>
                  <a:lnTo>
                    <a:pt x="18" y="150"/>
                  </a:lnTo>
                  <a:lnTo>
                    <a:pt x="19" y="145"/>
                  </a:lnTo>
                  <a:lnTo>
                    <a:pt x="19" y="142"/>
                  </a:lnTo>
                  <a:lnTo>
                    <a:pt x="21" y="143"/>
                  </a:lnTo>
                  <a:lnTo>
                    <a:pt x="23" y="143"/>
                  </a:lnTo>
                  <a:lnTo>
                    <a:pt x="24" y="143"/>
                  </a:lnTo>
                  <a:lnTo>
                    <a:pt x="24" y="143"/>
                  </a:lnTo>
                  <a:lnTo>
                    <a:pt x="23" y="142"/>
                  </a:lnTo>
                  <a:lnTo>
                    <a:pt x="14" y="140"/>
                  </a:lnTo>
                  <a:lnTo>
                    <a:pt x="35" y="0"/>
                  </a:lnTo>
                  <a:lnTo>
                    <a:pt x="43" y="5"/>
                  </a:lnTo>
                  <a:lnTo>
                    <a:pt x="48" y="7"/>
                  </a:lnTo>
                  <a:lnTo>
                    <a:pt x="52" y="5"/>
                  </a:lnTo>
                  <a:lnTo>
                    <a:pt x="55" y="7"/>
                  </a:lnTo>
                  <a:lnTo>
                    <a:pt x="58" y="3"/>
                  </a:lnTo>
                  <a:lnTo>
                    <a:pt x="65" y="5"/>
                  </a:lnTo>
                  <a:lnTo>
                    <a:pt x="79" y="3"/>
                  </a:lnTo>
                  <a:lnTo>
                    <a:pt x="82" y="3"/>
                  </a:lnTo>
                  <a:lnTo>
                    <a:pt x="82" y="3"/>
                  </a:lnTo>
                  <a:lnTo>
                    <a:pt x="82" y="7"/>
                  </a:lnTo>
                  <a:lnTo>
                    <a:pt x="82" y="14"/>
                  </a:lnTo>
                  <a:lnTo>
                    <a:pt x="86" y="15"/>
                  </a:lnTo>
                  <a:lnTo>
                    <a:pt x="96" y="10"/>
                  </a:lnTo>
                  <a:lnTo>
                    <a:pt x="98" y="0"/>
                  </a:lnTo>
                  <a:lnTo>
                    <a:pt x="118" y="3"/>
                  </a:lnTo>
                  <a:lnTo>
                    <a:pt x="117" y="14"/>
                  </a:lnTo>
                  <a:lnTo>
                    <a:pt x="120" y="14"/>
                  </a:lnTo>
                  <a:lnTo>
                    <a:pt x="118" y="29"/>
                  </a:lnTo>
                  <a:lnTo>
                    <a:pt x="123" y="29"/>
                  </a:lnTo>
                  <a:lnTo>
                    <a:pt x="122" y="32"/>
                  </a:lnTo>
                  <a:lnTo>
                    <a:pt x="129" y="32"/>
                  </a:lnTo>
                  <a:lnTo>
                    <a:pt x="120" y="97"/>
                  </a:lnTo>
                  <a:lnTo>
                    <a:pt x="108" y="17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38" name="Freeform 2270"/>
            <p:cNvSpPr>
              <a:spLocks/>
            </p:cNvSpPr>
            <p:nvPr/>
          </p:nvSpPr>
          <p:spPr bwMode="auto">
            <a:xfrm>
              <a:off x="1747" y="2242"/>
              <a:ext cx="47" cy="59"/>
            </a:xfrm>
            <a:custGeom>
              <a:avLst/>
              <a:gdLst/>
              <a:ahLst/>
              <a:cxnLst>
                <a:cxn ang="0">
                  <a:pos x="2" y="134"/>
                </a:cxn>
                <a:cxn ang="0">
                  <a:pos x="4" y="122"/>
                </a:cxn>
                <a:cxn ang="0">
                  <a:pos x="0" y="122"/>
                </a:cxn>
                <a:cxn ang="0">
                  <a:pos x="18" y="11"/>
                </a:cxn>
                <a:cxn ang="0">
                  <a:pos x="18" y="7"/>
                </a:cxn>
                <a:cxn ang="0">
                  <a:pos x="19" y="4"/>
                </a:cxn>
                <a:cxn ang="0">
                  <a:pos x="24" y="7"/>
                </a:cxn>
                <a:cxn ang="0">
                  <a:pos x="24" y="7"/>
                </a:cxn>
                <a:cxn ang="0">
                  <a:pos x="28" y="9"/>
                </a:cxn>
                <a:cxn ang="0">
                  <a:pos x="33" y="5"/>
                </a:cxn>
                <a:cxn ang="0">
                  <a:pos x="38" y="5"/>
                </a:cxn>
                <a:cxn ang="0">
                  <a:pos x="43" y="5"/>
                </a:cxn>
                <a:cxn ang="0">
                  <a:pos x="47" y="4"/>
                </a:cxn>
                <a:cxn ang="0">
                  <a:pos x="48" y="5"/>
                </a:cxn>
                <a:cxn ang="0">
                  <a:pos x="53" y="5"/>
                </a:cxn>
                <a:cxn ang="0">
                  <a:pos x="55" y="4"/>
                </a:cxn>
                <a:cxn ang="0">
                  <a:pos x="60" y="5"/>
                </a:cxn>
                <a:cxn ang="0">
                  <a:pos x="62" y="4"/>
                </a:cxn>
                <a:cxn ang="0">
                  <a:pos x="69" y="4"/>
                </a:cxn>
                <a:cxn ang="0">
                  <a:pos x="70" y="4"/>
                </a:cxn>
                <a:cxn ang="0">
                  <a:pos x="74" y="4"/>
                </a:cxn>
                <a:cxn ang="0">
                  <a:pos x="76" y="4"/>
                </a:cxn>
                <a:cxn ang="0">
                  <a:pos x="79" y="0"/>
                </a:cxn>
                <a:cxn ang="0">
                  <a:pos x="88" y="0"/>
                </a:cxn>
                <a:cxn ang="0">
                  <a:pos x="105" y="5"/>
                </a:cxn>
                <a:cxn ang="0">
                  <a:pos x="110" y="5"/>
                </a:cxn>
                <a:cxn ang="0">
                  <a:pos x="115" y="7"/>
                </a:cxn>
                <a:cxn ang="0">
                  <a:pos x="117" y="9"/>
                </a:cxn>
                <a:cxn ang="0">
                  <a:pos x="96" y="149"/>
                </a:cxn>
                <a:cxn ang="0">
                  <a:pos x="36" y="140"/>
                </a:cxn>
                <a:cxn ang="0">
                  <a:pos x="36" y="140"/>
                </a:cxn>
                <a:cxn ang="0">
                  <a:pos x="2" y="134"/>
                </a:cxn>
              </a:cxnLst>
              <a:rect l="0" t="0" r="r" b="b"/>
              <a:pathLst>
                <a:path w="117" h="149">
                  <a:moveTo>
                    <a:pt x="2" y="134"/>
                  </a:moveTo>
                  <a:lnTo>
                    <a:pt x="4" y="122"/>
                  </a:lnTo>
                  <a:lnTo>
                    <a:pt x="0" y="122"/>
                  </a:lnTo>
                  <a:lnTo>
                    <a:pt x="18" y="11"/>
                  </a:lnTo>
                  <a:lnTo>
                    <a:pt x="18" y="7"/>
                  </a:lnTo>
                  <a:lnTo>
                    <a:pt x="19" y="4"/>
                  </a:lnTo>
                  <a:lnTo>
                    <a:pt x="24" y="7"/>
                  </a:lnTo>
                  <a:lnTo>
                    <a:pt x="24" y="7"/>
                  </a:lnTo>
                  <a:lnTo>
                    <a:pt x="28" y="9"/>
                  </a:lnTo>
                  <a:lnTo>
                    <a:pt x="33" y="5"/>
                  </a:lnTo>
                  <a:lnTo>
                    <a:pt x="38" y="5"/>
                  </a:lnTo>
                  <a:lnTo>
                    <a:pt x="43" y="5"/>
                  </a:lnTo>
                  <a:lnTo>
                    <a:pt x="47" y="4"/>
                  </a:lnTo>
                  <a:lnTo>
                    <a:pt x="48" y="5"/>
                  </a:lnTo>
                  <a:lnTo>
                    <a:pt x="53" y="5"/>
                  </a:lnTo>
                  <a:lnTo>
                    <a:pt x="55" y="4"/>
                  </a:lnTo>
                  <a:lnTo>
                    <a:pt x="60" y="5"/>
                  </a:lnTo>
                  <a:lnTo>
                    <a:pt x="62" y="4"/>
                  </a:lnTo>
                  <a:lnTo>
                    <a:pt x="69" y="4"/>
                  </a:lnTo>
                  <a:lnTo>
                    <a:pt x="70" y="4"/>
                  </a:lnTo>
                  <a:lnTo>
                    <a:pt x="74" y="4"/>
                  </a:lnTo>
                  <a:lnTo>
                    <a:pt x="76" y="4"/>
                  </a:lnTo>
                  <a:lnTo>
                    <a:pt x="79" y="0"/>
                  </a:lnTo>
                  <a:lnTo>
                    <a:pt x="88" y="0"/>
                  </a:lnTo>
                  <a:lnTo>
                    <a:pt x="105" y="5"/>
                  </a:lnTo>
                  <a:lnTo>
                    <a:pt x="110" y="5"/>
                  </a:lnTo>
                  <a:lnTo>
                    <a:pt x="115" y="7"/>
                  </a:lnTo>
                  <a:lnTo>
                    <a:pt x="117" y="9"/>
                  </a:lnTo>
                  <a:lnTo>
                    <a:pt x="96" y="149"/>
                  </a:lnTo>
                  <a:lnTo>
                    <a:pt x="36" y="140"/>
                  </a:lnTo>
                  <a:lnTo>
                    <a:pt x="36" y="140"/>
                  </a:lnTo>
                  <a:lnTo>
                    <a:pt x="2" y="13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39" name="Freeform 2271"/>
            <p:cNvSpPr>
              <a:spLocks/>
            </p:cNvSpPr>
            <p:nvPr/>
          </p:nvSpPr>
          <p:spPr bwMode="auto">
            <a:xfrm>
              <a:off x="1722" y="2242"/>
              <a:ext cx="32" cy="48"/>
            </a:xfrm>
            <a:custGeom>
              <a:avLst/>
              <a:gdLst/>
              <a:ahLst/>
              <a:cxnLst>
                <a:cxn ang="0">
                  <a:pos x="63" y="120"/>
                </a:cxn>
                <a:cxn ang="0">
                  <a:pos x="43" y="116"/>
                </a:cxn>
                <a:cxn ang="0">
                  <a:pos x="45" y="111"/>
                </a:cxn>
                <a:cxn ang="0">
                  <a:pos x="40" y="109"/>
                </a:cxn>
                <a:cxn ang="0">
                  <a:pos x="41" y="108"/>
                </a:cxn>
                <a:cxn ang="0">
                  <a:pos x="40" y="104"/>
                </a:cxn>
                <a:cxn ang="0">
                  <a:pos x="36" y="103"/>
                </a:cxn>
                <a:cxn ang="0">
                  <a:pos x="34" y="94"/>
                </a:cxn>
                <a:cxn ang="0">
                  <a:pos x="31" y="94"/>
                </a:cxn>
                <a:cxn ang="0">
                  <a:pos x="34" y="79"/>
                </a:cxn>
                <a:cxn ang="0">
                  <a:pos x="34" y="75"/>
                </a:cxn>
                <a:cxn ang="0">
                  <a:pos x="31" y="70"/>
                </a:cxn>
                <a:cxn ang="0">
                  <a:pos x="31" y="65"/>
                </a:cxn>
                <a:cxn ang="0">
                  <a:pos x="31" y="62"/>
                </a:cxn>
                <a:cxn ang="0">
                  <a:pos x="26" y="56"/>
                </a:cxn>
                <a:cxn ang="0">
                  <a:pos x="19" y="55"/>
                </a:cxn>
                <a:cxn ang="0">
                  <a:pos x="17" y="56"/>
                </a:cxn>
                <a:cxn ang="0">
                  <a:pos x="14" y="55"/>
                </a:cxn>
                <a:cxn ang="0">
                  <a:pos x="14" y="50"/>
                </a:cxn>
                <a:cxn ang="0">
                  <a:pos x="14" y="46"/>
                </a:cxn>
                <a:cxn ang="0">
                  <a:pos x="11" y="44"/>
                </a:cxn>
                <a:cxn ang="0">
                  <a:pos x="5" y="43"/>
                </a:cxn>
                <a:cxn ang="0">
                  <a:pos x="0" y="31"/>
                </a:cxn>
                <a:cxn ang="0">
                  <a:pos x="0" y="27"/>
                </a:cxn>
                <a:cxn ang="0">
                  <a:pos x="5" y="24"/>
                </a:cxn>
                <a:cxn ang="0">
                  <a:pos x="5" y="21"/>
                </a:cxn>
                <a:cxn ang="0">
                  <a:pos x="7" y="17"/>
                </a:cxn>
                <a:cxn ang="0">
                  <a:pos x="5" y="12"/>
                </a:cxn>
                <a:cxn ang="0">
                  <a:pos x="9" y="10"/>
                </a:cxn>
                <a:cxn ang="0">
                  <a:pos x="11" y="9"/>
                </a:cxn>
                <a:cxn ang="0">
                  <a:pos x="17" y="10"/>
                </a:cxn>
                <a:cxn ang="0">
                  <a:pos x="21" y="3"/>
                </a:cxn>
                <a:cxn ang="0">
                  <a:pos x="22" y="3"/>
                </a:cxn>
                <a:cxn ang="0">
                  <a:pos x="24" y="2"/>
                </a:cxn>
                <a:cxn ang="0">
                  <a:pos x="28" y="0"/>
                </a:cxn>
                <a:cxn ang="0">
                  <a:pos x="29" y="9"/>
                </a:cxn>
                <a:cxn ang="0">
                  <a:pos x="34" y="10"/>
                </a:cxn>
                <a:cxn ang="0">
                  <a:pos x="40" y="15"/>
                </a:cxn>
                <a:cxn ang="0">
                  <a:pos x="50" y="22"/>
                </a:cxn>
                <a:cxn ang="0">
                  <a:pos x="57" y="17"/>
                </a:cxn>
                <a:cxn ang="0">
                  <a:pos x="58" y="17"/>
                </a:cxn>
                <a:cxn ang="0">
                  <a:pos x="60" y="21"/>
                </a:cxn>
                <a:cxn ang="0">
                  <a:pos x="63" y="21"/>
                </a:cxn>
                <a:cxn ang="0">
                  <a:pos x="70" y="21"/>
                </a:cxn>
                <a:cxn ang="0">
                  <a:pos x="72" y="19"/>
                </a:cxn>
                <a:cxn ang="0">
                  <a:pos x="75" y="10"/>
                </a:cxn>
                <a:cxn ang="0">
                  <a:pos x="81" y="9"/>
                </a:cxn>
                <a:cxn ang="0">
                  <a:pos x="63" y="120"/>
                </a:cxn>
              </a:cxnLst>
              <a:rect l="0" t="0" r="r" b="b"/>
              <a:pathLst>
                <a:path w="81" h="120">
                  <a:moveTo>
                    <a:pt x="63" y="120"/>
                  </a:moveTo>
                  <a:lnTo>
                    <a:pt x="43" y="116"/>
                  </a:lnTo>
                  <a:lnTo>
                    <a:pt x="45" y="111"/>
                  </a:lnTo>
                  <a:lnTo>
                    <a:pt x="40" y="109"/>
                  </a:lnTo>
                  <a:lnTo>
                    <a:pt x="41" y="108"/>
                  </a:lnTo>
                  <a:lnTo>
                    <a:pt x="40" y="104"/>
                  </a:lnTo>
                  <a:lnTo>
                    <a:pt x="36" y="103"/>
                  </a:lnTo>
                  <a:lnTo>
                    <a:pt x="34" y="94"/>
                  </a:lnTo>
                  <a:lnTo>
                    <a:pt x="31" y="94"/>
                  </a:lnTo>
                  <a:lnTo>
                    <a:pt x="34" y="79"/>
                  </a:lnTo>
                  <a:lnTo>
                    <a:pt x="34" y="75"/>
                  </a:lnTo>
                  <a:lnTo>
                    <a:pt x="31" y="70"/>
                  </a:lnTo>
                  <a:lnTo>
                    <a:pt x="31" y="65"/>
                  </a:lnTo>
                  <a:lnTo>
                    <a:pt x="31" y="62"/>
                  </a:lnTo>
                  <a:lnTo>
                    <a:pt x="26" y="56"/>
                  </a:lnTo>
                  <a:lnTo>
                    <a:pt x="19" y="55"/>
                  </a:lnTo>
                  <a:lnTo>
                    <a:pt x="17" y="56"/>
                  </a:lnTo>
                  <a:lnTo>
                    <a:pt x="14" y="55"/>
                  </a:lnTo>
                  <a:lnTo>
                    <a:pt x="14" y="50"/>
                  </a:lnTo>
                  <a:lnTo>
                    <a:pt x="14" y="46"/>
                  </a:lnTo>
                  <a:lnTo>
                    <a:pt x="11" y="44"/>
                  </a:lnTo>
                  <a:lnTo>
                    <a:pt x="5" y="43"/>
                  </a:lnTo>
                  <a:lnTo>
                    <a:pt x="0" y="31"/>
                  </a:lnTo>
                  <a:lnTo>
                    <a:pt x="0" y="27"/>
                  </a:lnTo>
                  <a:lnTo>
                    <a:pt x="5" y="24"/>
                  </a:lnTo>
                  <a:lnTo>
                    <a:pt x="5" y="21"/>
                  </a:lnTo>
                  <a:lnTo>
                    <a:pt x="7" y="17"/>
                  </a:lnTo>
                  <a:lnTo>
                    <a:pt x="5" y="12"/>
                  </a:lnTo>
                  <a:lnTo>
                    <a:pt x="9" y="10"/>
                  </a:lnTo>
                  <a:lnTo>
                    <a:pt x="11" y="9"/>
                  </a:lnTo>
                  <a:lnTo>
                    <a:pt x="17" y="10"/>
                  </a:lnTo>
                  <a:lnTo>
                    <a:pt x="21" y="3"/>
                  </a:lnTo>
                  <a:lnTo>
                    <a:pt x="22" y="3"/>
                  </a:lnTo>
                  <a:lnTo>
                    <a:pt x="24" y="2"/>
                  </a:lnTo>
                  <a:lnTo>
                    <a:pt x="28" y="0"/>
                  </a:lnTo>
                  <a:lnTo>
                    <a:pt x="29" y="9"/>
                  </a:lnTo>
                  <a:lnTo>
                    <a:pt x="34" y="10"/>
                  </a:lnTo>
                  <a:lnTo>
                    <a:pt x="40" y="15"/>
                  </a:lnTo>
                  <a:lnTo>
                    <a:pt x="50" y="22"/>
                  </a:lnTo>
                  <a:lnTo>
                    <a:pt x="57" y="17"/>
                  </a:lnTo>
                  <a:lnTo>
                    <a:pt x="58" y="17"/>
                  </a:lnTo>
                  <a:lnTo>
                    <a:pt x="60" y="21"/>
                  </a:lnTo>
                  <a:lnTo>
                    <a:pt x="63" y="21"/>
                  </a:lnTo>
                  <a:lnTo>
                    <a:pt x="70" y="21"/>
                  </a:lnTo>
                  <a:lnTo>
                    <a:pt x="72" y="19"/>
                  </a:lnTo>
                  <a:lnTo>
                    <a:pt x="75" y="10"/>
                  </a:lnTo>
                  <a:lnTo>
                    <a:pt x="81" y="9"/>
                  </a:lnTo>
                  <a:lnTo>
                    <a:pt x="63" y="12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40" name="Freeform 2272"/>
            <p:cNvSpPr>
              <a:spLocks/>
            </p:cNvSpPr>
            <p:nvPr/>
          </p:nvSpPr>
          <p:spPr bwMode="auto">
            <a:xfrm>
              <a:off x="1823" y="2284"/>
              <a:ext cx="90" cy="36"/>
            </a:xfrm>
            <a:custGeom>
              <a:avLst/>
              <a:gdLst/>
              <a:ahLst/>
              <a:cxnLst>
                <a:cxn ang="0">
                  <a:pos x="12" y="0"/>
                </a:cxn>
                <a:cxn ang="0">
                  <a:pos x="183" y="22"/>
                </a:cxn>
                <a:cxn ang="0">
                  <a:pos x="225" y="28"/>
                </a:cxn>
                <a:cxn ang="0">
                  <a:pos x="224" y="45"/>
                </a:cxn>
                <a:cxn ang="0">
                  <a:pos x="195" y="41"/>
                </a:cxn>
                <a:cxn ang="0">
                  <a:pos x="193" y="53"/>
                </a:cxn>
                <a:cxn ang="0">
                  <a:pos x="191" y="53"/>
                </a:cxn>
                <a:cxn ang="0">
                  <a:pos x="190" y="65"/>
                </a:cxn>
                <a:cxn ang="0">
                  <a:pos x="179" y="63"/>
                </a:cxn>
                <a:cxn ang="0">
                  <a:pos x="176" y="77"/>
                </a:cxn>
                <a:cxn ang="0">
                  <a:pos x="123" y="70"/>
                </a:cxn>
                <a:cxn ang="0">
                  <a:pos x="121" y="89"/>
                </a:cxn>
                <a:cxn ang="0">
                  <a:pos x="55" y="80"/>
                </a:cxn>
                <a:cxn ang="0">
                  <a:pos x="55" y="87"/>
                </a:cxn>
                <a:cxn ang="0">
                  <a:pos x="17" y="82"/>
                </a:cxn>
                <a:cxn ang="0">
                  <a:pos x="17" y="80"/>
                </a:cxn>
                <a:cxn ang="0">
                  <a:pos x="0" y="77"/>
                </a:cxn>
                <a:cxn ang="0">
                  <a:pos x="12" y="0"/>
                </a:cxn>
              </a:cxnLst>
              <a:rect l="0" t="0" r="r" b="b"/>
              <a:pathLst>
                <a:path w="225" h="89">
                  <a:moveTo>
                    <a:pt x="12" y="0"/>
                  </a:moveTo>
                  <a:lnTo>
                    <a:pt x="183" y="22"/>
                  </a:lnTo>
                  <a:lnTo>
                    <a:pt x="225" y="28"/>
                  </a:lnTo>
                  <a:lnTo>
                    <a:pt x="224" y="45"/>
                  </a:lnTo>
                  <a:lnTo>
                    <a:pt x="195" y="41"/>
                  </a:lnTo>
                  <a:lnTo>
                    <a:pt x="193" y="53"/>
                  </a:lnTo>
                  <a:lnTo>
                    <a:pt x="191" y="53"/>
                  </a:lnTo>
                  <a:lnTo>
                    <a:pt x="190" y="65"/>
                  </a:lnTo>
                  <a:lnTo>
                    <a:pt x="179" y="63"/>
                  </a:lnTo>
                  <a:lnTo>
                    <a:pt x="176" y="77"/>
                  </a:lnTo>
                  <a:lnTo>
                    <a:pt x="123" y="70"/>
                  </a:lnTo>
                  <a:lnTo>
                    <a:pt x="121" y="89"/>
                  </a:lnTo>
                  <a:lnTo>
                    <a:pt x="55" y="80"/>
                  </a:lnTo>
                  <a:lnTo>
                    <a:pt x="55" y="87"/>
                  </a:lnTo>
                  <a:lnTo>
                    <a:pt x="17" y="82"/>
                  </a:lnTo>
                  <a:lnTo>
                    <a:pt x="17" y="80"/>
                  </a:lnTo>
                  <a:lnTo>
                    <a:pt x="0" y="77"/>
                  </a:lnTo>
                  <a:lnTo>
                    <a:pt x="12" y="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41" name="Freeform 2273"/>
            <p:cNvSpPr>
              <a:spLocks/>
            </p:cNvSpPr>
            <p:nvPr/>
          </p:nvSpPr>
          <p:spPr bwMode="auto">
            <a:xfrm>
              <a:off x="1527" y="2239"/>
              <a:ext cx="89" cy="96"/>
            </a:xfrm>
            <a:custGeom>
              <a:avLst/>
              <a:gdLst/>
              <a:ahLst/>
              <a:cxnLst>
                <a:cxn ang="0">
                  <a:pos x="84" y="218"/>
                </a:cxn>
                <a:cxn ang="0">
                  <a:pos x="0" y="133"/>
                </a:cxn>
                <a:cxn ang="0">
                  <a:pos x="2" y="131"/>
                </a:cxn>
                <a:cxn ang="0">
                  <a:pos x="8" y="95"/>
                </a:cxn>
                <a:cxn ang="0">
                  <a:pos x="14" y="90"/>
                </a:cxn>
                <a:cxn ang="0">
                  <a:pos x="20" y="81"/>
                </a:cxn>
                <a:cxn ang="0">
                  <a:pos x="20" y="78"/>
                </a:cxn>
                <a:cxn ang="0">
                  <a:pos x="24" y="75"/>
                </a:cxn>
                <a:cxn ang="0">
                  <a:pos x="24" y="71"/>
                </a:cxn>
                <a:cxn ang="0">
                  <a:pos x="25" y="56"/>
                </a:cxn>
                <a:cxn ang="0">
                  <a:pos x="29" y="51"/>
                </a:cxn>
                <a:cxn ang="0">
                  <a:pos x="31" y="42"/>
                </a:cxn>
                <a:cxn ang="0">
                  <a:pos x="34" y="39"/>
                </a:cxn>
                <a:cxn ang="0">
                  <a:pos x="32" y="23"/>
                </a:cxn>
                <a:cxn ang="0">
                  <a:pos x="34" y="13"/>
                </a:cxn>
                <a:cxn ang="0">
                  <a:pos x="36" y="11"/>
                </a:cxn>
                <a:cxn ang="0">
                  <a:pos x="37" y="0"/>
                </a:cxn>
                <a:cxn ang="0">
                  <a:pos x="224" y="39"/>
                </a:cxn>
                <a:cxn ang="0">
                  <a:pos x="218" y="68"/>
                </a:cxn>
                <a:cxn ang="0">
                  <a:pos x="208" y="119"/>
                </a:cxn>
                <a:cxn ang="0">
                  <a:pos x="184" y="239"/>
                </a:cxn>
                <a:cxn ang="0">
                  <a:pos x="84" y="218"/>
                </a:cxn>
              </a:cxnLst>
              <a:rect l="0" t="0" r="r" b="b"/>
              <a:pathLst>
                <a:path w="224" h="239">
                  <a:moveTo>
                    <a:pt x="84" y="218"/>
                  </a:moveTo>
                  <a:lnTo>
                    <a:pt x="0" y="133"/>
                  </a:lnTo>
                  <a:lnTo>
                    <a:pt x="2" y="131"/>
                  </a:lnTo>
                  <a:lnTo>
                    <a:pt x="8" y="95"/>
                  </a:lnTo>
                  <a:lnTo>
                    <a:pt x="14" y="90"/>
                  </a:lnTo>
                  <a:lnTo>
                    <a:pt x="20" y="81"/>
                  </a:lnTo>
                  <a:lnTo>
                    <a:pt x="20" y="78"/>
                  </a:lnTo>
                  <a:lnTo>
                    <a:pt x="24" y="75"/>
                  </a:lnTo>
                  <a:lnTo>
                    <a:pt x="24" y="71"/>
                  </a:lnTo>
                  <a:lnTo>
                    <a:pt x="25" y="56"/>
                  </a:lnTo>
                  <a:lnTo>
                    <a:pt x="29" y="51"/>
                  </a:lnTo>
                  <a:lnTo>
                    <a:pt x="31" y="42"/>
                  </a:lnTo>
                  <a:lnTo>
                    <a:pt x="34" y="39"/>
                  </a:lnTo>
                  <a:lnTo>
                    <a:pt x="32" y="23"/>
                  </a:lnTo>
                  <a:lnTo>
                    <a:pt x="34" y="13"/>
                  </a:lnTo>
                  <a:lnTo>
                    <a:pt x="36" y="11"/>
                  </a:lnTo>
                  <a:lnTo>
                    <a:pt x="37" y="0"/>
                  </a:lnTo>
                  <a:lnTo>
                    <a:pt x="224" y="39"/>
                  </a:lnTo>
                  <a:lnTo>
                    <a:pt x="218" y="68"/>
                  </a:lnTo>
                  <a:lnTo>
                    <a:pt x="208" y="119"/>
                  </a:lnTo>
                  <a:lnTo>
                    <a:pt x="184" y="239"/>
                  </a:lnTo>
                  <a:lnTo>
                    <a:pt x="84" y="21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42" name="Freeform 2274"/>
            <p:cNvSpPr>
              <a:spLocks/>
            </p:cNvSpPr>
            <p:nvPr/>
          </p:nvSpPr>
          <p:spPr bwMode="auto">
            <a:xfrm>
              <a:off x="1610" y="2266"/>
              <a:ext cx="107" cy="50"/>
            </a:xfrm>
            <a:custGeom>
              <a:avLst/>
              <a:gdLst/>
              <a:ahLst/>
              <a:cxnLst>
                <a:cxn ang="0">
                  <a:pos x="203" y="123"/>
                </a:cxn>
                <a:cxn ang="0">
                  <a:pos x="193" y="118"/>
                </a:cxn>
                <a:cxn ang="0">
                  <a:pos x="191" y="109"/>
                </a:cxn>
                <a:cxn ang="0">
                  <a:pos x="193" y="101"/>
                </a:cxn>
                <a:cxn ang="0">
                  <a:pos x="195" y="94"/>
                </a:cxn>
                <a:cxn ang="0">
                  <a:pos x="197" y="85"/>
                </a:cxn>
                <a:cxn ang="0">
                  <a:pos x="10" y="0"/>
                </a:cxn>
                <a:cxn ang="0">
                  <a:pos x="58" y="10"/>
                </a:cxn>
                <a:cxn ang="0">
                  <a:pos x="70" y="12"/>
                </a:cxn>
                <a:cxn ang="0">
                  <a:pos x="190" y="32"/>
                </a:cxn>
                <a:cxn ang="0">
                  <a:pos x="195" y="27"/>
                </a:cxn>
                <a:cxn ang="0">
                  <a:pos x="205" y="24"/>
                </a:cxn>
                <a:cxn ang="0">
                  <a:pos x="212" y="22"/>
                </a:cxn>
                <a:cxn ang="0">
                  <a:pos x="215" y="29"/>
                </a:cxn>
                <a:cxn ang="0">
                  <a:pos x="215" y="34"/>
                </a:cxn>
                <a:cxn ang="0">
                  <a:pos x="219" y="41"/>
                </a:cxn>
                <a:cxn ang="0">
                  <a:pos x="217" y="49"/>
                </a:cxn>
                <a:cxn ang="0">
                  <a:pos x="215" y="54"/>
                </a:cxn>
                <a:cxn ang="0">
                  <a:pos x="224" y="53"/>
                </a:cxn>
                <a:cxn ang="0">
                  <a:pos x="231" y="48"/>
                </a:cxn>
                <a:cxn ang="0">
                  <a:pos x="244" y="39"/>
                </a:cxn>
                <a:cxn ang="0">
                  <a:pos x="253" y="49"/>
                </a:cxn>
                <a:cxn ang="0">
                  <a:pos x="251" y="51"/>
                </a:cxn>
                <a:cxn ang="0">
                  <a:pos x="261" y="60"/>
                </a:cxn>
                <a:cxn ang="0">
                  <a:pos x="263" y="61"/>
                </a:cxn>
                <a:cxn ang="0">
                  <a:pos x="267" y="63"/>
                </a:cxn>
                <a:cxn ang="0">
                  <a:pos x="260" y="72"/>
                </a:cxn>
                <a:cxn ang="0">
                  <a:pos x="256" y="73"/>
                </a:cxn>
                <a:cxn ang="0">
                  <a:pos x="255" y="75"/>
                </a:cxn>
                <a:cxn ang="0">
                  <a:pos x="251" y="77"/>
                </a:cxn>
                <a:cxn ang="0">
                  <a:pos x="243" y="107"/>
                </a:cxn>
                <a:cxn ang="0">
                  <a:pos x="222" y="114"/>
                </a:cxn>
                <a:cxn ang="0">
                  <a:pos x="219" y="116"/>
                </a:cxn>
                <a:cxn ang="0">
                  <a:pos x="212" y="119"/>
                </a:cxn>
              </a:cxnLst>
              <a:rect l="0" t="0" r="r" b="b"/>
              <a:pathLst>
                <a:path w="267" h="123">
                  <a:moveTo>
                    <a:pt x="210" y="123"/>
                  </a:moveTo>
                  <a:lnTo>
                    <a:pt x="203" y="123"/>
                  </a:lnTo>
                  <a:lnTo>
                    <a:pt x="205" y="119"/>
                  </a:lnTo>
                  <a:lnTo>
                    <a:pt x="193" y="118"/>
                  </a:lnTo>
                  <a:lnTo>
                    <a:pt x="193" y="111"/>
                  </a:lnTo>
                  <a:lnTo>
                    <a:pt x="191" y="109"/>
                  </a:lnTo>
                  <a:lnTo>
                    <a:pt x="195" y="106"/>
                  </a:lnTo>
                  <a:lnTo>
                    <a:pt x="193" y="101"/>
                  </a:lnTo>
                  <a:lnTo>
                    <a:pt x="197" y="95"/>
                  </a:lnTo>
                  <a:lnTo>
                    <a:pt x="195" y="94"/>
                  </a:lnTo>
                  <a:lnTo>
                    <a:pt x="197" y="90"/>
                  </a:lnTo>
                  <a:lnTo>
                    <a:pt x="197" y="85"/>
                  </a:lnTo>
                  <a:lnTo>
                    <a:pt x="0" y="51"/>
                  </a:lnTo>
                  <a:lnTo>
                    <a:pt x="10" y="0"/>
                  </a:lnTo>
                  <a:lnTo>
                    <a:pt x="57" y="8"/>
                  </a:lnTo>
                  <a:lnTo>
                    <a:pt x="58" y="10"/>
                  </a:lnTo>
                  <a:lnTo>
                    <a:pt x="69" y="10"/>
                  </a:lnTo>
                  <a:lnTo>
                    <a:pt x="70" y="12"/>
                  </a:lnTo>
                  <a:lnTo>
                    <a:pt x="74" y="12"/>
                  </a:lnTo>
                  <a:lnTo>
                    <a:pt x="190" y="32"/>
                  </a:lnTo>
                  <a:lnTo>
                    <a:pt x="191" y="27"/>
                  </a:lnTo>
                  <a:lnTo>
                    <a:pt x="195" y="27"/>
                  </a:lnTo>
                  <a:lnTo>
                    <a:pt x="202" y="27"/>
                  </a:lnTo>
                  <a:lnTo>
                    <a:pt x="205" y="24"/>
                  </a:lnTo>
                  <a:lnTo>
                    <a:pt x="210" y="20"/>
                  </a:lnTo>
                  <a:lnTo>
                    <a:pt x="212" y="22"/>
                  </a:lnTo>
                  <a:lnTo>
                    <a:pt x="214" y="25"/>
                  </a:lnTo>
                  <a:lnTo>
                    <a:pt x="215" y="29"/>
                  </a:lnTo>
                  <a:lnTo>
                    <a:pt x="217" y="31"/>
                  </a:lnTo>
                  <a:lnTo>
                    <a:pt x="215" y="34"/>
                  </a:lnTo>
                  <a:lnTo>
                    <a:pt x="219" y="37"/>
                  </a:lnTo>
                  <a:lnTo>
                    <a:pt x="219" y="41"/>
                  </a:lnTo>
                  <a:lnTo>
                    <a:pt x="217" y="43"/>
                  </a:lnTo>
                  <a:lnTo>
                    <a:pt x="217" y="49"/>
                  </a:lnTo>
                  <a:lnTo>
                    <a:pt x="215" y="53"/>
                  </a:lnTo>
                  <a:lnTo>
                    <a:pt x="215" y="54"/>
                  </a:lnTo>
                  <a:lnTo>
                    <a:pt x="221" y="56"/>
                  </a:lnTo>
                  <a:lnTo>
                    <a:pt x="224" y="53"/>
                  </a:lnTo>
                  <a:lnTo>
                    <a:pt x="226" y="53"/>
                  </a:lnTo>
                  <a:lnTo>
                    <a:pt x="231" y="48"/>
                  </a:lnTo>
                  <a:lnTo>
                    <a:pt x="239" y="43"/>
                  </a:lnTo>
                  <a:lnTo>
                    <a:pt x="244" y="39"/>
                  </a:lnTo>
                  <a:lnTo>
                    <a:pt x="250" y="44"/>
                  </a:lnTo>
                  <a:lnTo>
                    <a:pt x="253" y="49"/>
                  </a:lnTo>
                  <a:lnTo>
                    <a:pt x="253" y="51"/>
                  </a:lnTo>
                  <a:lnTo>
                    <a:pt x="251" y="51"/>
                  </a:lnTo>
                  <a:lnTo>
                    <a:pt x="248" y="56"/>
                  </a:lnTo>
                  <a:lnTo>
                    <a:pt x="261" y="60"/>
                  </a:lnTo>
                  <a:lnTo>
                    <a:pt x="261" y="61"/>
                  </a:lnTo>
                  <a:lnTo>
                    <a:pt x="263" y="61"/>
                  </a:lnTo>
                  <a:lnTo>
                    <a:pt x="263" y="63"/>
                  </a:lnTo>
                  <a:lnTo>
                    <a:pt x="267" y="63"/>
                  </a:lnTo>
                  <a:lnTo>
                    <a:pt x="265" y="72"/>
                  </a:lnTo>
                  <a:lnTo>
                    <a:pt x="260" y="72"/>
                  </a:lnTo>
                  <a:lnTo>
                    <a:pt x="260" y="73"/>
                  </a:lnTo>
                  <a:lnTo>
                    <a:pt x="256" y="73"/>
                  </a:lnTo>
                  <a:lnTo>
                    <a:pt x="256" y="75"/>
                  </a:lnTo>
                  <a:lnTo>
                    <a:pt x="255" y="75"/>
                  </a:lnTo>
                  <a:lnTo>
                    <a:pt x="255" y="77"/>
                  </a:lnTo>
                  <a:lnTo>
                    <a:pt x="251" y="77"/>
                  </a:lnTo>
                  <a:lnTo>
                    <a:pt x="246" y="107"/>
                  </a:lnTo>
                  <a:lnTo>
                    <a:pt x="243" y="107"/>
                  </a:lnTo>
                  <a:lnTo>
                    <a:pt x="241" y="118"/>
                  </a:lnTo>
                  <a:lnTo>
                    <a:pt x="222" y="114"/>
                  </a:lnTo>
                  <a:lnTo>
                    <a:pt x="222" y="116"/>
                  </a:lnTo>
                  <a:lnTo>
                    <a:pt x="219" y="116"/>
                  </a:lnTo>
                  <a:lnTo>
                    <a:pt x="217" y="121"/>
                  </a:lnTo>
                  <a:lnTo>
                    <a:pt x="212" y="119"/>
                  </a:lnTo>
                  <a:lnTo>
                    <a:pt x="210" y="12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43" name="Freeform 2275"/>
            <p:cNvSpPr>
              <a:spLocks/>
            </p:cNvSpPr>
            <p:nvPr/>
          </p:nvSpPr>
          <p:spPr bwMode="auto">
            <a:xfrm>
              <a:off x="1394" y="2213"/>
              <a:ext cx="77" cy="65"/>
            </a:xfrm>
            <a:custGeom>
              <a:avLst/>
              <a:gdLst/>
              <a:ahLst/>
              <a:cxnLst>
                <a:cxn ang="0">
                  <a:pos x="30" y="133"/>
                </a:cxn>
                <a:cxn ang="0">
                  <a:pos x="27" y="128"/>
                </a:cxn>
                <a:cxn ang="0">
                  <a:pos x="25" y="124"/>
                </a:cxn>
                <a:cxn ang="0">
                  <a:pos x="22" y="123"/>
                </a:cxn>
                <a:cxn ang="0">
                  <a:pos x="20" y="119"/>
                </a:cxn>
                <a:cxn ang="0">
                  <a:pos x="20" y="116"/>
                </a:cxn>
                <a:cxn ang="0">
                  <a:pos x="18" y="112"/>
                </a:cxn>
                <a:cxn ang="0">
                  <a:pos x="17" y="111"/>
                </a:cxn>
                <a:cxn ang="0">
                  <a:pos x="15" y="107"/>
                </a:cxn>
                <a:cxn ang="0">
                  <a:pos x="13" y="106"/>
                </a:cxn>
                <a:cxn ang="0">
                  <a:pos x="13" y="102"/>
                </a:cxn>
                <a:cxn ang="0">
                  <a:pos x="12" y="100"/>
                </a:cxn>
                <a:cxn ang="0">
                  <a:pos x="10" y="99"/>
                </a:cxn>
                <a:cxn ang="0">
                  <a:pos x="8" y="95"/>
                </a:cxn>
                <a:cxn ang="0">
                  <a:pos x="6" y="94"/>
                </a:cxn>
                <a:cxn ang="0">
                  <a:pos x="6" y="90"/>
                </a:cxn>
                <a:cxn ang="0">
                  <a:pos x="5" y="88"/>
                </a:cxn>
                <a:cxn ang="0">
                  <a:pos x="3" y="87"/>
                </a:cxn>
                <a:cxn ang="0">
                  <a:pos x="5" y="70"/>
                </a:cxn>
                <a:cxn ang="0">
                  <a:pos x="12" y="53"/>
                </a:cxn>
                <a:cxn ang="0">
                  <a:pos x="17" y="41"/>
                </a:cxn>
                <a:cxn ang="0">
                  <a:pos x="10" y="46"/>
                </a:cxn>
                <a:cxn ang="0">
                  <a:pos x="5" y="47"/>
                </a:cxn>
                <a:cxn ang="0">
                  <a:pos x="0" y="51"/>
                </a:cxn>
                <a:cxn ang="0">
                  <a:pos x="6" y="41"/>
                </a:cxn>
                <a:cxn ang="0">
                  <a:pos x="6" y="25"/>
                </a:cxn>
                <a:cxn ang="0">
                  <a:pos x="8" y="18"/>
                </a:cxn>
                <a:cxn ang="0">
                  <a:pos x="10" y="8"/>
                </a:cxn>
                <a:cxn ang="0">
                  <a:pos x="66" y="15"/>
                </a:cxn>
                <a:cxn ang="0">
                  <a:pos x="189" y="46"/>
                </a:cxn>
                <a:cxn ang="0">
                  <a:pos x="189" y="58"/>
                </a:cxn>
                <a:cxn ang="0">
                  <a:pos x="186" y="66"/>
                </a:cxn>
                <a:cxn ang="0">
                  <a:pos x="184" y="80"/>
                </a:cxn>
                <a:cxn ang="0">
                  <a:pos x="181" y="94"/>
                </a:cxn>
                <a:cxn ang="0">
                  <a:pos x="181" y="100"/>
                </a:cxn>
                <a:cxn ang="0">
                  <a:pos x="175" y="111"/>
                </a:cxn>
                <a:cxn ang="0">
                  <a:pos x="169" y="109"/>
                </a:cxn>
                <a:cxn ang="0">
                  <a:pos x="164" y="111"/>
                </a:cxn>
                <a:cxn ang="0">
                  <a:pos x="158" y="119"/>
                </a:cxn>
                <a:cxn ang="0">
                  <a:pos x="152" y="121"/>
                </a:cxn>
                <a:cxn ang="0">
                  <a:pos x="148" y="124"/>
                </a:cxn>
                <a:cxn ang="0">
                  <a:pos x="143" y="124"/>
                </a:cxn>
                <a:cxn ang="0">
                  <a:pos x="143" y="145"/>
                </a:cxn>
                <a:cxn ang="0">
                  <a:pos x="134" y="150"/>
                </a:cxn>
                <a:cxn ang="0">
                  <a:pos x="131" y="157"/>
                </a:cxn>
                <a:cxn ang="0">
                  <a:pos x="123" y="162"/>
                </a:cxn>
              </a:cxnLst>
              <a:rect l="0" t="0" r="r" b="b"/>
              <a:pathLst>
                <a:path w="191" h="162">
                  <a:moveTo>
                    <a:pt x="29" y="140"/>
                  </a:moveTo>
                  <a:lnTo>
                    <a:pt x="30" y="133"/>
                  </a:lnTo>
                  <a:lnTo>
                    <a:pt x="25" y="133"/>
                  </a:lnTo>
                  <a:lnTo>
                    <a:pt x="27" y="128"/>
                  </a:lnTo>
                  <a:lnTo>
                    <a:pt x="23" y="128"/>
                  </a:lnTo>
                  <a:lnTo>
                    <a:pt x="25" y="124"/>
                  </a:lnTo>
                  <a:lnTo>
                    <a:pt x="22" y="124"/>
                  </a:lnTo>
                  <a:lnTo>
                    <a:pt x="22" y="123"/>
                  </a:lnTo>
                  <a:lnTo>
                    <a:pt x="20" y="123"/>
                  </a:lnTo>
                  <a:lnTo>
                    <a:pt x="20" y="119"/>
                  </a:lnTo>
                  <a:lnTo>
                    <a:pt x="18" y="119"/>
                  </a:lnTo>
                  <a:lnTo>
                    <a:pt x="20" y="116"/>
                  </a:lnTo>
                  <a:lnTo>
                    <a:pt x="17" y="116"/>
                  </a:lnTo>
                  <a:lnTo>
                    <a:pt x="18" y="112"/>
                  </a:lnTo>
                  <a:lnTo>
                    <a:pt x="17" y="112"/>
                  </a:lnTo>
                  <a:lnTo>
                    <a:pt x="17" y="111"/>
                  </a:lnTo>
                  <a:lnTo>
                    <a:pt x="15" y="109"/>
                  </a:lnTo>
                  <a:lnTo>
                    <a:pt x="15" y="107"/>
                  </a:lnTo>
                  <a:lnTo>
                    <a:pt x="13" y="107"/>
                  </a:lnTo>
                  <a:lnTo>
                    <a:pt x="13" y="106"/>
                  </a:lnTo>
                  <a:lnTo>
                    <a:pt x="12" y="104"/>
                  </a:lnTo>
                  <a:lnTo>
                    <a:pt x="13" y="102"/>
                  </a:lnTo>
                  <a:lnTo>
                    <a:pt x="10" y="102"/>
                  </a:lnTo>
                  <a:lnTo>
                    <a:pt x="12" y="100"/>
                  </a:lnTo>
                  <a:lnTo>
                    <a:pt x="10" y="100"/>
                  </a:lnTo>
                  <a:lnTo>
                    <a:pt x="10" y="99"/>
                  </a:lnTo>
                  <a:lnTo>
                    <a:pt x="8" y="99"/>
                  </a:lnTo>
                  <a:lnTo>
                    <a:pt x="8" y="95"/>
                  </a:lnTo>
                  <a:lnTo>
                    <a:pt x="6" y="95"/>
                  </a:lnTo>
                  <a:lnTo>
                    <a:pt x="6" y="94"/>
                  </a:lnTo>
                  <a:lnTo>
                    <a:pt x="6" y="94"/>
                  </a:lnTo>
                  <a:lnTo>
                    <a:pt x="6" y="90"/>
                  </a:lnTo>
                  <a:lnTo>
                    <a:pt x="3" y="90"/>
                  </a:lnTo>
                  <a:lnTo>
                    <a:pt x="5" y="88"/>
                  </a:lnTo>
                  <a:lnTo>
                    <a:pt x="3" y="88"/>
                  </a:lnTo>
                  <a:lnTo>
                    <a:pt x="3" y="87"/>
                  </a:lnTo>
                  <a:lnTo>
                    <a:pt x="1" y="85"/>
                  </a:lnTo>
                  <a:lnTo>
                    <a:pt x="5" y="70"/>
                  </a:lnTo>
                  <a:lnTo>
                    <a:pt x="8" y="70"/>
                  </a:lnTo>
                  <a:lnTo>
                    <a:pt x="12" y="53"/>
                  </a:lnTo>
                  <a:lnTo>
                    <a:pt x="13" y="54"/>
                  </a:lnTo>
                  <a:lnTo>
                    <a:pt x="17" y="41"/>
                  </a:lnTo>
                  <a:lnTo>
                    <a:pt x="10" y="44"/>
                  </a:lnTo>
                  <a:lnTo>
                    <a:pt x="10" y="46"/>
                  </a:lnTo>
                  <a:lnTo>
                    <a:pt x="8" y="46"/>
                  </a:lnTo>
                  <a:lnTo>
                    <a:pt x="5" y="47"/>
                  </a:lnTo>
                  <a:lnTo>
                    <a:pt x="3" y="51"/>
                  </a:lnTo>
                  <a:lnTo>
                    <a:pt x="0" y="51"/>
                  </a:lnTo>
                  <a:lnTo>
                    <a:pt x="1" y="46"/>
                  </a:lnTo>
                  <a:lnTo>
                    <a:pt x="6" y="41"/>
                  </a:lnTo>
                  <a:lnTo>
                    <a:pt x="8" y="30"/>
                  </a:lnTo>
                  <a:lnTo>
                    <a:pt x="6" y="25"/>
                  </a:lnTo>
                  <a:lnTo>
                    <a:pt x="5" y="24"/>
                  </a:lnTo>
                  <a:lnTo>
                    <a:pt x="8" y="18"/>
                  </a:lnTo>
                  <a:lnTo>
                    <a:pt x="8" y="12"/>
                  </a:lnTo>
                  <a:lnTo>
                    <a:pt x="10" y="8"/>
                  </a:lnTo>
                  <a:lnTo>
                    <a:pt x="12" y="0"/>
                  </a:lnTo>
                  <a:lnTo>
                    <a:pt x="66" y="15"/>
                  </a:lnTo>
                  <a:lnTo>
                    <a:pt x="186" y="42"/>
                  </a:lnTo>
                  <a:lnTo>
                    <a:pt x="189" y="46"/>
                  </a:lnTo>
                  <a:lnTo>
                    <a:pt x="191" y="51"/>
                  </a:lnTo>
                  <a:lnTo>
                    <a:pt x="189" y="58"/>
                  </a:lnTo>
                  <a:lnTo>
                    <a:pt x="189" y="63"/>
                  </a:lnTo>
                  <a:lnTo>
                    <a:pt x="186" y="66"/>
                  </a:lnTo>
                  <a:lnTo>
                    <a:pt x="182" y="75"/>
                  </a:lnTo>
                  <a:lnTo>
                    <a:pt x="184" y="80"/>
                  </a:lnTo>
                  <a:lnTo>
                    <a:pt x="184" y="87"/>
                  </a:lnTo>
                  <a:lnTo>
                    <a:pt x="181" y="94"/>
                  </a:lnTo>
                  <a:lnTo>
                    <a:pt x="182" y="97"/>
                  </a:lnTo>
                  <a:lnTo>
                    <a:pt x="181" y="100"/>
                  </a:lnTo>
                  <a:lnTo>
                    <a:pt x="179" y="106"/>
                  </a:lnTo>
                  <a:lnTo>
                    <a:pt x="175" y="111"/>
                  </a:lnTo>
                  <a:lnTo>
                    <a:pt x="174" y="109"/>
                  </a:lnTo>
                  <a:lnTo>
                    <a:pt x="169" y="109"/>
                  </a:lnTo>
                  <a:lnTo>
                    <a:pt x="165" y="107"/>
                  </a:lnTo>
                  <a:lnTo>
                    <a:pt x="164" y="111"/>
                  </a:lnTo>
                  <a:lnTo>
                    <a:pt x="157" y="114"/>
                  </a:lnTo>
                  <a:lnTo>
                    <a:pt x="158" y="119"/>
                  </a:lnTo>
                  <a:lnTo>
                    <a:pt x="157" y="121"/>
                  </a:lnTo>
                  <a:lnTo>
                    <a:pt x="152" y="121"/>
                  </a:lnTo>
                  <a:lnTo>
                    <a:pt x="150" y="124"/>
                  </a:lnTo>
                  <a:lnTo>
                    <a:pt x="148" y="124"/>
                  </a:lnTo>
                  <a:lnTo>
                    <a:pt x="145" y="124"/>
                  </a:lnTo>
                  <a:lnTo>
                    <a:pt x="143" y="124"/>
                  </a:lnTo>
                  <a:lnTo>
                    <a:pt x="143" y="129"/>
                  </a:lnTo>
                  <a:lnTo>
                    <a:pt x="143" y="145"/>
                  </a:lnTo>
                  <a:lnTo>
                    <a:pt x="138" y="150"/>
                  </a:lnTo>
                  <a:lnTo>
                    <a:pt x="134" y="150"/>
                  </a:lnTo>
                  <a:lnTo>
                    <a:pt x="133" y="152"/>
                  </a:lnTo>
                  <a:lnTo>
                    <a:pt x="131" y="157"/>
                  </a:lnTo>
                  <a:lnTo>
                    <a:pt x="133" y="162"/>
                  </a:lnTo>
                  <a:lnTo>
                    <a:pt x="123" y="162"/>
                  </a:lnTo>
                  <a:lnTo>
                    <a:pt x="29" y="14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44" name="Freeform 2276"/>
            <p:cNvSpPr>
              <a:spLocks/>
            </p:cNvSpPr>
            <p:nvPr/>
          </p:nvSpPr>
          <p:spPr bwMode="auto">
            <a:xfrm>
              <a:off x="1730" y="2293"/>
              <a:ext cx="60" cy="27"/>
            </a:xfrm>
            <a:custGeom>
              <a:avLst/>
              <a:gdLst/>
              <a:ahLst/>
              <a:cxnLst>
                <a:cxn ang="0">
                  <a:pos x="126" y="69"/>
                </a:cxn>
                <a:cxn ang="0">
                  <a:pos x="13" y="52"/>
                </a:cxn>
                <a:cxn ang="0">
                  <a:pos x="13" y="41"/>
                </a:cxn>
                <a:cxn ang="0">
                  <a:pos x="12" y="38"/>
                </a:cxn>
                <a:cxn ang="0">
                  <a:pos x="12" y="31"/>
                </a:cxn>
                <a:cxn ang="0">
                  <a:pos x="7" y="31"/>
                </a:cxn>
                <a:cxn ang="0">
                  <a:pos x="1" y="21"/>
                </a:cxn>
                <a:cxn ang="0">
                  <a:pos x="1" y="17"/>
                </a:cxn>
                <a:cxn ang="0">
                  <a:pos x="0" y="16"/>
                </a:cxn>
                <a:cxn ang="0">
                  <a:pos x="3" y="0"/>
                </a:cxn>
                <a:cxn ang="0">
                  <a:pos x="44" y="6"/>
                </a:cxn>
                <a:cxn ang="0">
                  <a:pos x="78" y="12"/>
                </a:cxn>
                <a:cxn ang="0">
                  <a:pos x="78" y="12"/>
                </a:cxn>
                <a:cxn ang="0">
                  <a:pos x="138" y="21"/>
                </a:cxn>
                <a:cxn ang="0">
                  <a:pos x="147" y="23"/>
                </a:cxn>
                <a:cxn ang="0">
                  <a:pos x="148" y="24"/>
                </a:cxn>
                <a:cxn ang="0">
                  <a:pos x="148" y="24"/>
                </a:cxn>
                <a:cxn ang="0">
                  <a:pos x="147" y="24"/>
                </a:cxn>
                <a:cxn ang="0">
                  <a:pos x="145" y="24"/>
                </a:cxn>
                <a:cxn ang="0">
                  <a:pos x="143" y="23"/>
                </a:cxn>
                <a:cxn ang="0">
                  <a:pos x="143" y="26"/>
                </a:cxn>
                <a:cxn ang="0">
                  <a:pos x="142" y="31"/>
                </a:cxn>
                <a:cxn ang="0">
                  <a:pos x="140" y="33"/>
                </a:cxn>
                <a:cxn ang="0">
                  <a:pos x="138" y="35"/>
                </a:cxn>
                <a:cxn ang="0">
                  <a:pos x="138" y="33"/>
                </a:cxn>
                <a:cxn ang="0">
                  <a:pos x="135" y="33"/>
                </a:cxn>
                <a:cxn ang="0">
                  <a:pos x="136" y="36"/>
                </a:cxn>
                <a:cxn ang="0">
                  <a:pos x="133" y="40"/>
                </a:cxn>
                <a:cxn ang="0">
                  <a:pos x="135" y="40"/>
                </a:cxn>
                <a:cxn ang="0">
                  <a:pos x="133" y="43"/>
                </a:cxn>
                <a:cxn ang="0">
                  <a:pos x="131" y="45"/>
                </a:cxn>
                <a:cxn ang="0">
                  <a:pos x="131" y="47"/>
                </a:cxn>
                <a:cxn ang="0">
                  <a:pos x="128" y="50"/>
                </a:cxn>
                <a:cxn ang="0">
                  <a:pos x="128" y="53"/>
                </a:cxn>
                <a:cxn ang="0">
                  <a:pos x="126" y="55"/>
                </a:cxn>
                <a:cxn ang="0">
                  <a:pos x="126" y="58"/>
                </a:cxn>
                <a:cxn ang="0">
                  <a:pos x="124" y="60"/>
                </a:cxn>
                <a:cxn ang="0">
                  <a:pos x="128" y="65"/>
                </a:cxn>
                <a:cxn ang="0">
                  <a:pos x="126" y="69"/>
                </a:cxn>
              </a:cxnLst>
              <a:rect l="0" t="0" r="r" b="b"/>
              <a:pathLst>
                <a:path w="148" h="69">
                  <a:moveTo>
                    <a:pt x="126" y="69"/>
                  </a:moveTo>
                  <a:lnTo>
                    <a:pt x="13" y="52"/>
                  </a:lnTo>
                  <a:lnTo>
                    <a:pt x="13" y="41"/>
                  </a:lnTo>
                  <a:lnTo>
                    <a:pt x="12" y="38"/>
                  </a:lnTo>
                  <a:lnTo>
                    <a:pt x="12" y="31"/>
                  </a:lnTo>
                  <a:lnTo>
                    <a:pt x="7" y="31"/>
                  </a:lnTo>
                  <a:lnTo>
                    <a:pt x="1" y="21"/>
                  </a:lnTo>
                  <a:lnTo>
                    <a:pt x="1" y="17"/>
                  </a:lnTo>
                  <a:lnTo>
                    <a:pt x="0" y="16"/>
                  </a:lnTo>
                  <a:lnTo>
                    <a:pt x="3" y="0"/>
                  </a:lnTo>
                  <a:lnTo>
                    <a:pt x="44" y="6"/>
                  </a:lnTo>
                  <a:lnTo>
                    <a:pt x="78" y="12"/>
                  </a:lnTo>
                  <a:lnTo>
                    <a:pt x="78" y="12"/>
                  </a:lnTo>
                  <a:lnTo>
                    <a:pt x="138" y="21"/>
                  </a:lnTo>
                  <a:lnTo>
                    <a:pt x="147" y="23"/>
                  </a:lnTo>
                  <a:lnTo>
                    <a:pt x="148" y="24"/>
                  </a:lnTo>
                  <a:lnTo>
                    <a:pt x="148" y="24"/>
                  </a:lnTo>
                  <a:lnTo>
                    <a:pt x="147" y="24"/>
                  </a:lnTo>
                  <a:lnTo>
                    <a:pt x="145" y="24"/>
                  </a:lnTo>
                  <a:lnTo>
                    <a:pt x="143" y="23"/>
                  </a:lnTo>
                  <a:lnTo>
                    <a:pt x="143" y="26"/>
                  </a:lnTo>
                  <a:lnTo>
                    <a:pt x="142" y="31"/>
                  </a:lnTo>
                  <a:lnTo>
                    <a:pt x="140" y="33"/>
                  </a:lnTo>
                  <a:lnTo>
                    <a:pt x="138" y="35"/>
                  </a:lnTo>
                  <a:lnTo>
                    <a:pt x="138" y="33"/>
                  </a:lnTo>
                  <a:lnTo>
                    <a:pt x="135" y="33"/>
                  </a:lnTo>
                  <a:lnTo>
                    <a:pt x="136" y="36"/>
                  </a:lnTo>
                  <a:lnTo>
                    <a:pt x="133" y="40"/>
                  </a:lnTo>
                  <a:lnTo>
                    <a:pt x="135" y="40"/>
                  </a:lnTo>
                  <a:lnTo>
                    <a:pt x="133" y="43"/>
                  </a:lnTo>
                  <a:lnTo>
                    <a:pt x="131" y="45"/>
                  </a:lnTo>
                  <a:lnTo>
                    <a:pt x="131" y="47"/>
                  </a:lnTo>
                  <a:lnTo>
                    <a:pt x="128" y="50"/>
                  </a:lnTo>
                  <a:lnTo>
                    <a:pt x="128" y="53"/>
                  </a:lnTo>
                  <a:lnTo>
                    <a:pt x="126" y="55"/>
                  </a:lnTo>
                  <a:lnTo>
                    <a:pt x="126" y="58"/>
                  </a:lnTo>
                  <a:lnTo>
                    <a:pt x="124" y="60"/>
                  </a:lnTo>
                  <a:lnTo>
                    <a:pt x="128" y="65"/>
                  </a:lnTo>
                  <a:lnTo>
                    <a:pt x="126" y="6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45" name="Freeform 2277"/>
            <p:cNvSpPr>
              <a:spLocks/>
            </p:cNvSpPr>
            <p:nvPr/>
          </p:nvSpPr>
          <p:spPr bwMode="auto">
            <a:xfrm>
              <a:off x="1368" y="2230"/>
              <a:ext cx="38" cy="74"/>
            </a:xfrm>
            <a:custGeom>
              <a:avLst/>
              <a:gdLst/>
              <a:ahLst/>
              <a:cxnLst>
                <a:cxn ang="0">
                  <a:pos x="18" y="141"/>
                </a:cxn>
                <a:cxn ang="0">
                  <a:pos x="18" y="129"/>
                </a:cxn>
                <a:cxn ang="0">
                  <a:pos x="15" y="129"/>
                </a:cxn>
                <a:cxn ang="0">
                  <a:pos x="15" y="117"/>
                </a:cxn>
                <a:cxn ang="0">
                  <a:pos x="15" y="116"/>
                </a:cxn>
                <a:cxn ang="0">
                  <a:pos x="15" y="112"/>
                </a:cxn>
                <a:cxn ang="0">
                  <a:pos x="15" y="109"/>
                </a:cxn>
                <a:cxn ang="0">
                  <a:pos x="18" y="97"/>
                </a:cxn>
                <a:cxn ang="0">
                  <a:pos x="22" y="95"/>
                </a:cxn>
                <a:cxn ang="0">
                  <a:pos x="27" y="95"/>
                </a:cxn>
                <a:cxn ang="0">
                  <a:pos x="34" y="83"/>
                </a:cxn>
                <a:cxn ang="0">
                  <a:pos x="10" y="68"/>
                </a:cxn>
                <a:cxn ang="0">
                  <a:pos x="3" y="59"/>
                </a:cxn>
                <a:cxn ang="0">
                  <a:pos x="0" y="49"/>
                </a:cxn>
                <a:cxn ang="0">
                  <a:pos x="12" y="47"/>
                </a:cxn>
                <a:cxn ang="0">
                  <a:pos x="58" y="8"/>
                </a:cxn>
                <a:cxn ang="0">
                  <a:pos x="65" y="10"/>
                </a:cxn>
                <a:cxn ang="0">
                  <a:pos x="70" y="6"/>
                </a:cxn>
                <a:cxn ang="0">
                  <a:pos x="75" y="5"/>
                </a:cxn>
                <a:cxn ang="0">
                  <a:pos x="82" y="0"/>
                </a:cxn>
                <a:cxn ang="0">
                  <a:pos x="77" y="12"/>
                </a:cxn>
                <a:cxn ang="0">
                  <a:pos x="70" y="29"/>
                </a:cxn>
                <a:cxn ang="0">
                  <a:pos x="68" y="46"/>
                </a:cxn>
                <a:cxn ang="0">
                  <a:pos x="70" y="47"/>
                </a:cxn>
                <a:cxn ang="0">
                  <a:pos x="71" y="49"/>
                </a:cxn>
                <a:cxn ang="0">
                  <a:pos x="71" y="53"/>
                </a:cxn>
                <a:cxn ang="0">
                  <a:pos x="73" y="54"/>
                </a:cxn>
                <a:cxn ang="0">
                  <a:pos x="75" y="58"/>
                </a:cxn>
                <a:cxn ang="0">
                  <a:pos x="77" y="59"/>
                </a:cxn>
                <a:cxn ang="0">
                  <a:pos x="78" y="61"/>
                </a:cxn>
                <a:cxn ang="0">
                  <a:pos x="78" y="65"/>
                </a:cxn>
                <a:cxn ang="0">
                  <a:pos x="80" y="66"/>
                </a:cxn>
                <a:cxn ang="0">
                  <a:pos x="82" y="70"/>
                </a:cxn>
                <a:cxn ang="0">
                  <a:pos x="83" y="71"/>
                </a:cxn>
                <a:cxn ang="0">
                  <a:pos x="85" y="75"/>
                </a:cxn>
                <a:cxn ang="0">
                  <a:pos x="85" y="78"/>
                </a:cxn>
                <a:cxn ang="0">
                  <a:pos x="87" y="82"/>
                </a:cxn>
                <a:cxn ang="0">
                  <a:pos x="90" y="83"/>
                </a:cxn>
                <a:cxn ang="0">
                  <a:pos x="92" y="87"/>
                </a:cxn>
                <a:cxn ang="0">
                  <a:pos x="95" y="92"/>
                </a:cxn>
                <a:cxn ang="0">
                  <a:pos x="75" y="94"/>
                </a:cxn>
                <a:cxn ang="0">
                  <a:pos x="58" y="123"/>
                </a:cxn>
                <a:cxn ang="0">
                  <a:pos x="68" y="136"/>
                </a:cxn>
                <a:cxn ang="0">
                  <a:pos x="54" y="186"/>
                </a:cxn>
                <a:cxn ang="0">
                  <a:pos x="13" y="158"/>
                </a:cxn>
              </a:cxnLst>
              <a:rect l="0" t="0" r="r" b="b"/>
              <a:pathLst>
                <a:path w="95" h="186">
                  <a:moveTo>
                    <a:pt x="13" y="158"/>
                  </a:moveTo>
                  <a:lnTo>
                    <a:pt x="18" y="141"/>
                  </a:lnTo>
                  <a:lnTo>
                    <a:pt x="15" y="140"/>
                  </a:lnTo>
                  <a:lnTo>
                    <a:pt x="18" y="129"/>
                  </a:lnTo>
                  <a:lnTo>
                    <a:pt x="15" y="128"/>
                  </a:lnTo>
                  <a:lnTo>
                    <a:pt x="15" y="129"/>
                  </a:lnTo>
                  <a:lnTo>
                    <a:pt x="12" y="129"/>
                  </a:lnTo>
                  <a:lnTo>
                    <a:pt x="15" y="117"/>
                  </a:lnTo>
                  <a:lnTo>
                    <a:pt x="15" y="117"/>
                  </a:lnTo>
                  <a:lnTo>
                    <a:pt x="15" y="116"/>
                  </a:lnTo>
                  <a:lnTo>
                    <a:pt x="15" y="116"/>
                  </a:lnTo>
                  <a:lnTo>
                    <a:pt x="15" y="112"/>
                  </a:lnTo>
                  <a:lnTo>
                    <a:pt x="13" y="111"/>
                  </a:lnTo>
                  <a:lnTo>
                    <a:pt x="15" y="109"/>
                  </a:lnTo>
                  <a:lnTo>
                    <a:pt x="17" y="109"/>
                  </a:lnTo>
                  <a:lnTo>
                    <a:pt x="18" y="97"/>
                  </a:lnTo>
                  <a:lnTo>
                    <a:pt x="20" y="99"/>
                  </a:lnTo>
                  <a:lnTo>
                    <a:pt x="22" y="95"/>
                  </a:lnTo>
                  <a:lnTo>
                    <a:pt x="27" y="97"/>
                  </a:lnTo>
                  <a:lnTo>
                    <a:pt x="27" y="95"/>
                  </a:lnTo>
                  <a:lnTo>
                    <a:pt x="30" y="95"/>
                  </a:lnTo>
                  <a:lnTo>
                    <a:pt x="34" y="83"/>
                  </a:lnTo>
                  <a:lnTo>
                    <a:pt x="10" y="78"/>
                  </a:lnTo>
                  <a:lnTo>
                    <a:pt x="10" y="68"/>
                  </a:lnTo>
                  <a:lnTo>
                    <a:pt x="12" y="63"/>
                  </a:lnTo>
                  <a:lnTo>
                    <a:pt x="3" y="59"/>
                  </a:lnTo>
                  <a:lnTo>
                    <a:pt x="0" y="56"/>
                  </a:lnTo>
                  <a:lnTo>
                    <a:pt x="0" y="49"/>
                  </a:lnTo>
                  <a:lnTo>
                    <a:pt x="8" y="49"/>
                  </a:lnTo>
                  <a:lnTo>
                    <a:pt x="12" y="47"/>
                  </a:lnTo>
                  <a:lnTo>
                    <a:pt x="25" y="44"/>
                  </a:lnTo>
                  <a:lnTo>
                    <a:pt x="58" y="8"/>
                  </a:lnTo>
                  <a:lnTo>
                    <a:pt x="61" y="10"/>
                  </a:lnTo>
                  <a:lnTo>
                    <a:pt x="65" y="10"/>
                  </a:lnTo>
                  <a:lnTo>
                    <a:pt x="68" y="10"/>
                  </a:lnTo>
                  <a:lnTo>
                    <a:pt x="70" y="6"/>
                  </a:lnTo>
                  <a:lnTo>
                    <a:pt x="73" y="5"/>
                  </a:lnTo>
                  <a:lnTo>
                    <a:pt x="75" y="5"/>
                  </a:lnTo>
                  <a:lnTo>
                    <a:pt x="75" y="3"/>
                  </a:lnTo>
                  <a:lnTo>
                    <a:pt x="82" y="0"/>
                  </a:lnTo>
                  <a:lnTo>
                    <a:pt x="78" y="13"/>
                  </a:lnTo>
                  <a:lnTo>
                    <a:pt x="77" y="12"/>
                  </a:lnTo>
                  <a:lnTo>
                    <a:pt x="73" y="29"/>
                  </a:lnTo>
                  <a:lnTo>
                    <a:pt x="70" y="29"/>
                  </a:lnTo>
                  <a:lnTo>
                    <a:pt x="66" y="44"/>
                  </a:lnTo>
                  <a:lnTo>
                    <a:pt x="68" y="46"/>
                  </a:lnTo>
                  <a:lnTo>
                    <a:pt x="68" y="47"/>
                  </a:lnTo>
                  <a:lnTo>
                    <a:pt x="70" y="47"/>
                  </a:lnTo>
                  <a:lnTo>
                    <a:pt x="68" y="49"/>
                  </a:lnTo>
                  <a:lnTo>
                    <a:pt x="71" y="49"/>
                  </a:lnTo>
                  <a:lnTo>
                    <a:pt x="71" y="53"/>
                  </a:lnTo>
                  <a:lnTo>
                    <a:pt x="71" y="53"/>
                  </a:lnTo>
                  <a:lnTo>
                    <a:pt x="71" y="54"/>
                  </a:lnTo>
                  <a:lnTo>
                    <a:pt x="73" y="54"/>
                  </a:lnTo>
                  <a:lnTo>
                    <a:pt x="73" y="58"/>
                  </a:lnTo>
                  <a:lnTo>
                    <a:pt x="75" y="58"/>
                  </a:lnTo>
                  <a:lnTo>
                    <a:pt x="75" y="59"/>
                  </a:lnTo>
                  <a:lnTo>
                    <a:pt x="77" y="59"/>
                  </a:lnTo>
                  <a:lnTo>
                    <a:pt x="75" y="61"/>
                  </a:lnTo>
                  <a:lnTo>
                    <a:pt x="78" y="61"/>
                  </a:lnTo>
                  <a:lnTo>
                    <a:pt x="77" y="63"/>
                  </a:lnTo>
                  <a:lnTo>
                    <a:pt x="78" y="65"/>
                  </a:lnTo>
                  <a:lnTo>
                    <a:pt x="78" y="66"/>
                  </a:lnTo>
                  <a:lnTo>
                    <a:pt x="80" y="66"/>
                  </a:lnTo>
                  <a:lnTo>
                    <a:pt x="80" y="68"/>
                  </a:lnTo>
                  <a:lnTo>
                    <a:pt x="82" y="70"/>
                  </a:lnTo>
                  <a:lnTo>
                    <a:pt x="82" y="71"/>
                  </a:lnTo>
                  <a:lnTo>
                    <a:pt x="83" y="71"/>
                  </a:lnTo>
                  <a:lnTo>
                    <a:pt x="82" y="75"/>
                  </a:lnTo>
                  <a:lnTo>
                    <a:pt x="85" y="75"/>
                  </a:lnTo>
                  <a:lnTo>
                    <a:pt x="83" y="78"/>
                  </a:lnTo>
                  <a:lnTo>
                    <a:pt x="85" y="78"/>
                  </a:lnTo>
                  <a:lnTo>
                    <a:pt x="85" y="82"/>
                  </a:lnTo>
                  <a:lnTo>
                    <a:pt x="87" y="82"/>
                  </a:lnTo>
                  <a:lnTo>
                    <a:pt x="87" y="83"/>
                  </a:lnTo>
                  <a:lnTo>
                    <a:pt x="90" y="83"/>
                  </a:lnTo>
                  <a:lnTo>
                    <a:pt x="88" y="87"/>
                  </a:lnTo>
                  <a:lnTo>
                    <a:pt x="92" y="87"/>
                  </a:lnTo>
                  <a:lnTo>
                    <a:pt x="90" y="92"/>
                  </a:lnTo>
                  <a:lnTo>
                    <a:pt x="95" y="92"/>
                  </a:lnTo>
                  <a:lnTo>
                    <a:pt x="94" y="99"/>
                  </a:lnTo>
                  <a:lnTo>
                    <a:pt x="75" y="94"/>
                  </a:lnTo>
                  <a:lnTo>
                    <a:pt x="61" y="109"/>
                  </a:lnTo>
                  <a:lnTo>
                    <a:pt x="58" y="123"/>
                  </a:lnTo>
                  <a:lnTo>
                    <a:pt x="70" y="126"/>
                  </a:lnTo>
                  <a:lnTo>
                    <a:pt x="68" y="136"/>
                  </a:lnTo>
                  <a:lnTo>
                    <a:pt x="66" y="136"/>
                  </a:lnTo>
                  <a:lnTo>
                    <a:pt x="54" y="186"/>
                  </a:lnTo>
                  <a:lnTo>
                    <a:pt x="27" y="179"/>
                  </a:lnTo>
                  <a:lnTo>
                    <a:pt x="13" y="15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46" name="Freeform 2278"/>
            <p:cNvSpPr>
              <a:spLocks/>
            </p:cNvSpPr>
            <p:nvPr/>
          </p:nvSpPr>
          <p:spPr bwMode="auto">
            <a:xfrm>
              <a:off x="1717" y="2299"/>
              <a:ext cx="64" cy="75"/>
            </a:xfrm>
            <a:custGeom>
              <a:avLst/>
              <a:gdLst/>
              <a:ahLst/>
              <a:cxnLst>
                <a:cxn ang="0">
                  <a:pos x="0" y="165"/>
                </a:cxn>
                <a:cxn ang="0">
                  <a:pos x="12" y="92"/>
                </a:cxn>
                <a:cxn ang="0">
                  <a:pos x="28" y="32"/>
                </a:cxn>
                <a:cxn ang="0">
                  <a:pos x="34" y="1"/>
                </a:cxn>
                <a:cxn ang="0">
                  <a:pos x="40" y="15"/>
                </a:cxn>
                <a:cxn ang="0">
                  <a:pos x="45" y="22"/>
                </a:cxn>
                <a:cxn ang="0">
                  <a:pos x="46" y="36"/>
                </a:cxn>
                <a:cxn ang="0">
                  <a:pos x="157" y="68"/>
                </a:cxn>
                <a:cxn ang="0">
                  <a:pos x="152" y="73"/>
                </a:cxn>
                <a:cxn ang="0">
                  <a:pos x="152" y="77"/>
                </a:cxn>
                <a:cxn ang="0">
                  <a:pos x="151" y="87"/>
                </a:cxn>
                <a:cxn ang="0">
                  <a:pos x="147" y="87"/>
                </a:cxn>
                <a:cxn ang="0">
                  <a:pos x="144" y="92"/>
                </a:cxn>
                <a:cxn ang="0">
                  <a:pos x="144" y="99"/>
                </a:cxn>
                <a:cxn ang="0">
                  <a:pos x="137" y="109"/>
                </a:cxn>
                <a:cxn ang="0">
                  <a:pos x="137" y="116"/>
                </a:cxn>
                <a:cxn ang="0">
                  <a:pos x="135" y="126"/>
                </a:cxn>
                <a:cxn ang="0">
                  <a:pos x="130" y="128"/>
                </a:cxn>
                <a:cxn ang="0">
                  <a:pos x="132" y="135"/>
                </a:cxn>
                <a:cxn ang="0">
                  <a:pos x="132" y="140"/>
                </a:cxn>
                <a:cxn ang="0">
                  <a:pos x="134" y="142"/>
                </a:cxn>
                <a:cxn ang="0">
                  <a:pos x="134" y="147"/>
                </a:cxn>
                <a:cxn ang="0">
                  <a:pos x="137" y="153"/>
                </a:cxn>
                <a:cxn ang="0">
                  <a:pos x="134" y="155"/>
                </a:cxn>
                <a:cxn ang="0">
                  <a:pos x="132" y="157"/>
                </a:cxn>
                <a:cxn ang="0">
                  <a:pos x="135" y="159"/>
                </a:cxn>
                <a:cxn ang="0">
                  <a:pos x="135" y="162"/>
                </a:cxn>
                <a:cxn ang="0">
                  <a:pos x="137" y="164"/>
                </a:cxn>
                <a:cxn ang="0">
                  <a:pos x="137" y="165"/>
                </a:cxn>
                <a:cxn ang="0">
                  <a:pos x="139" y="167"/>
                </a:cxn>
                <a:cxn ang="0">
                  <a:pos x="137" y="171"/>
                </a:cxn>
                <a:cxn ang="0">
                  <a:pos x="137" y="172"/>
                </a:cxn>
                <a:cxn ang="0">
                  <a:pos x="142" y="172"/>
                </a:cxn>
                <a:cxn ang="0">
                  <a:pos x="142" y="176"/>
                </a:cxn>
                <a:cxn ang="0">
                  <a:pos x="135" y="176"/>
                </a:cxn>
                <a:cxn ang="0">
                  <a:pos x="139" y="177"/>
                </a:cxn>
                <a:cxn ang="0">
                  <a:pos x="142" y="179"/>
                </a:cxn>
                <a:cxn ang="0">
                  <a:pos x="140" y="183"/>
                </a:cxn>
                <a:cxn ang="0">
                  <a:pos x="139" y="186"/>
                </a:cxn>
                <a:cxn ang="0">
                  <a:pos x="137" y="188"/>
                </a:cxn>
              </a:cxnLst>
              <a:rect l="0" t="0" r="r" b="b"/>
              <a:pathLst>
                <a:path w="159" h="188">
                  <a:moveTo>
                    <a:pt x="137" y="188"/>
                  </a:moveTo>
                  <a:lnTo>
                    <a:pt x="0" y="165"/>
                  </a:lnTo>
                  <a:lnTo>
                    <a:pt x="0" y="165"/>
                  </a:lnTo>
                  <a:lnTo>
                    <a:pt x="12" y="92"/>
                  </a:lnTo>
                  <a:lnTo>
                    <a:pt x="23" y="32"/>
                  </a:lnTo>
                  <a:lnTo>
                    <a:pt x="28" y="32"/>
                  </a:lnTo>
                  <a:lnTo>
                    <a:pt x="33" y="0"/>
                  </a:lnTo>
                  <a:lnTo>
                    <a:pt x="34" y="1"/>
                  </a:lnTo>
                  <a:lnTo>
                    <a:pt x="34" y="5"/>
                  </a:lnTo>
                  <a:lnTo>
                    <a:pt x="40" y="15"/>
                  </a:lnTo>
                  <a:lnTo>
                    <a:pt x="45" y="15"/>
                  </a:lnTo>
                  <a:lnTo>
                    <a:pt x="45" y="22"/>
                  </a:lnTo>
                  <a:lnTo>
                    <a:pt x="46" y="25"/>
                  </a:lnTo>
                  <a:lnTo>
                    <a:pt x="46" y="36"/>
                  </a:lnTo>
                  <a:lnTo>
                    <a:pt x="159" y="53"/>
                  </a:lnTo>
                  <a:lnTo>
                    <a:pt x="157" y="68"/>
                  </a:lnTo>
                  <a:lnTo>
                    <a:pt x="154" y="72"/>
                  </a:lnTo>
                  <a:lnTo>
                    <a:pt x="152" y="73"/>
                  </a:lnTo>
                  <a:lnTo>
                    <a:pt x="151" y="75"/>
                  </a:lnTo>
                  <a:lnTo>
                    <a:pt x="152" y="77"/>
                  </a:lnTo>
                  <a:lnTo>
                    <a:pt x="149" y="78"/>
                  </a:lnTo>
                  <a:lnTo>
                    <a:pt x="151" y="87"/>
                  </a:lnTo>
                  <a:lnTo>
                    <a:pt x="149" y="87"/>
                  </a:lnTo>
                  <a:lnTo>
                    <a:pt x="147" y="87"/>
                  </a:lnTo>
                  <a:lnTo>
                    <a:pt x="147" y="90"/>
                  </a:lnTo>
                  <a:lnTo>
                    <a:pt x="144" y="92"/>
                  </a:lnTo>
                  <a:lnTo>
                    <a:pt x="142" y="95"/>
                  </a:lnTo>
                  <a:lnTo>
                    <a:pt x="144" y="99"/>
                  </a:lnTo>
                  <a:lnTo>
                    <a:pt x="139" y="104"/>
                  </a:lnTo>
                  <a:lnTo>
                    <a:pt x="137" y="109"/>
                  </a:lnTo>
                  <a:lnTo>
                    <a:pt x="135" y="114"/>
                  </a:lnTo>
                  <a:lnTo>
                    <a:pt x="137" y="116"/>
                  </a:lnTo>
                  <a:lnTo>
                    <a:pt x="135" y="119"/>
                  </a:lnTo>
                  <a:lnTo>
                    <a:pt x="135" y="126"/>
                  </a:lnTo>
                  <a:lnTo>
                    <a:pt x="132" y="126"/>
                  </a:lnTo>
                  <a:lnTo>
                    <a:pt x="130" y="128"/>
                  </a:lnTo>
                  <a:lnTo>
                    <a:pt x="132" y="130"/>
                  </a:lnTo>
                  <a:lnTo>
                    <a:pt x="132" y="135"/>
                  </a:lnTo>
                  <a:lnTo>
                    <a:pt x="134" y="135"/>
                  </a:lnTo>
                  <a:lnTo>
                    <a:pt x="132" y="140"/>
                  </a:lnTo>
                  <a:lnTo>
                    <a:pt x="135" y="140"/>
                  </a:lnTo>
                  <a:lnTo>
                    <a:pt x="134" y="142"/>
                  </a:lnTo>
                  <a:lnTo>
                    <a:pt x="135" y="143"/>
                  </a:lnTo>
                  <a:lnTo>
                    <a:pt x="134" y="147"/>
                  </a:lnTo>
                  <a:lnTo>
                    <a:pt x="139" y="150"/>
                  </a:lnTo>
                  <a:lnTo>
                    <a:pt x="137" y="153"/>
                  </a:lnTo>
                  <a:lnTo>
                    <a:pt x="135" y="153"/>
                  </a:lnTo>
                  <a:lnTo>
                    <a:pt x="134" y="155"/>
                  </a:lnTo>
                  <a:lnTo>
                    <a:pt x="134" y="155"/>
                  </a:lnTo>
                  <a:lnTo>
                    <a:pt x="132" y="157"/>
                  </a:lnTo>
                  <a:lnTo>
                    <a:pt x="134" y="159"/>
                  </a:lnTo>
                  <a:lnTo>
                    <a:pt x="135" y="159"/>
                  </a:lnTo>
                  <a:lnTo>
                    <a:pt x="134" y="160"/>
                  </a:lnTo>
                  <a:lnTo>
                    <a:pt x="135" y="162"/>
                  </a:lnTo>
                  <a:lnTo>
                    <a:pt x="134" y="164"/>
                  </a:lnTo>
                  <a:lnTo>
                    <a:pt x="137" y="164"/>
                  </a:lnTo>
                  <a:lnTo>
                    <a:pt x="137" y="165"/>
                  </a:lnTo>
                  <a:lnTo>
                    <a:pt x="137" y="165"/>
                  </a:lnTo>
                  <a:lnTo>
                    <a:pt x="139" y="167"/>
                  </a:lnTo>
                  <a:lnTo>
                    <a:pt x="139" y="167"/>
                  </a:lnTo>
                  <a:lnTo>
                    <a:pt x="139" y="171"/>
                  </a:lnTo>
                  <a:lnTo>
                    <a:pt x="137" y="171"/>
                  </a:lnTo>
                  <a:lnTo>
                    <a:pt x="135" y="172"/>
                  </a:lnTo>
                  <a:lnTo>
                    <a:pt x="137" y="172"/>
                  </a:lnTo>
                  <a:lnTo>
                    <a:pt x="140" y="172"/>
                  </a:lnTo>
                  <a:lnTo>
                    <a:pt x="142" y="172"/>
                  </a:lnTo>
                  <a:lnTo>
                    <a:pt x="144" y="174"/>
                  </a:lnTo>
                  <a:lnTo>
                    <a:pt x="142" y="176"/>
                  </a:lnTo>
                  <a:lnTo>
                    <a:pt x="139" y="174"/>
                  </a:lnTo>
                  <a:lnTo>
                    <a:pt x="135" y="176"/>
                  </a:lnTo>
                  <a:lnTo>
                    <a:pt x="137" y="177"/>
                  </a:lnTo>
                  <a:lnTo>
                    <a:pt x="139" y="177"/>
                  </a:lnTo>
                  <a:lnTo>
                    <a:pt x="140" y="179"/>
                  </a:lnTo>
                  <a:lnTo>
                    <a:pt x="142" y="179"/>
                  </a:lnTo>
                  <a:lnTo>
                    <a:pt x="144" y="181"/>
                  </a:lnTo>
                  <a:lnTo>
                    <a:pt x="140" y="183"/>
                  </a:lnTo>
                  <a:lnTo>
                    <a:pt x="142" y="186"/>
                  </a:lnTo>
                  <a:lnTo>
                    <a:pt x="139" y="186"/>
                  </a:lnTo>
                  <a:lnTo>
                    <a:pt x="137" y="186"/>
                  </a:lnTo>
                  <a:lnTo>
                    <a:pt x="137" y="18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47" name="Freeform 2279"/>
            <p:cNvSpPr>
              <a:spLocks/>
            </p:cNvSpPr>
            <p:nvPr/>
          </p:nvSpPr>
          <p:spPr bwMode="auto">
            <a:xfrm>
              <a:off x="1368" y="2233"/>
              <a:ext cx="24" cy="16"/>
            </a:xfrm>
            <a:custGeom>
              <a:avLst/>
              <a:gdLst/>
              <a:ahLst/>
              <a:cxnLst>
                <a:cxn ang="0">
                  <a:pos x="0" y="41"/>
                </a:cxn>
                <a:cxn ang="0">
                  <a:pos x="1" y="38"/>
                </a:cxn>
                <a:cxn ang="0">
                  <a:pos x="5" y="34"/>
                </a:cxn>
                <a:cxn ang="0">
                  <a:pos x="7" y="31"/>
                </a:cxn>
                <a:cxn ang="0">
                  <a:pos x="8" y="29"/>
                </a:cxn>
                <a:cxn ang="0">
                  <a:pos x="8" y="26"/>
                </a:cxn>
                <a:cxn ang="0">
                  <a:pos x="10" y="22"/>
                </a:cxn>
                <a:cxn ang="0">
                  <a:pos x="10" y="17"/>
                </a:cxn>
                <a:cxn ang="0">
                  <a:pos x="7" y="14"/>
                </a:cxn>
                <a:cxn ang="0">
                  <a:pos x="8" y="10"/>
                </a:cxn>
                <a:cxn ang="0">
                  <a:pos x="10" y="5"/>
                </a:cxn>
                <a:cxn ang="0">
                  <a:pos x="12" y="7"/>
                </a:cxn>
                <a:cxn ang="0">
                  <a:pos x="13" y="9"/>
                </a:cxn>
                <a:cxn ang="0">
                  <a:pos x="17" y="7"/>
                </a:cxn>
                <a:cxn ang="0">
                  <a:pos x="20" y="5"/>
                </a:cxn>
                <a:cxn ang="0">
                  <a:pos x="25" y="5"/>
                </a:cxn>
                <a:cxn ang="0">
                  <a:pos x="29" y="2"/>
                </a:cxn>
                <a:cxn ang="0">
                  <a:pos x="30" y="4"/>
                </a:cxn>
                <a:cxn ang="0">
                  <a:pos x="34" y="5"/>
                </a:cxn>
                <a:cxn ang="0">
                  <a:pos x="37" y="2"/>
                </a:cxn>
                <a:cxn ang="0">
                  <a:pos x="46" y="4"/>
                </a:cxn>
                <a:cxn ang="0">
                  <a:pos x="58" y="0"/>
                </a:cxn>
                <a:cxn ang="0">
                  <a:pos x="25" y="36"/>
                </a:cxn>
                <a:cxn ang="0">
                  <a:pos x="12" y="39"/>
                </a:cxn>
                <a:cxn ang="0">
                  <a:pos x="8" y="41"/>
                </a:cxn>
                <a:cxn ang="0">
                  <a:pos x="0" y="41"/>
                </a:cxn>
              </a:cxnLst>
              <a:rect l="0" t="0" r="r" b="b"/>
              <a:pathLst>
                <a:path w="58" h="41">
                  <a:moveTo>
                    <a:pt x="0" y="41"/>
                  </a:moveTo>
                  <a:lnTo>
                    <a:pt x="1" y="38"/>
                  </a:lnTo>
                  <a:lnTo>
                    <a:pt x="5" y="34"/>
                  </a:lnTo>
                  <a:lnTo>
                    <a:pt x="7" y="31"/>
                  </a:lnTo>
                  <a:lnTo>
                    <a:pt x="8" y="29"/>
                  </a:lnTo>
                  <a:lnTo>
                    <a:pt x="8" y="26"/>
                  </a:lnTo>
                  <a:lnTo>
                    <a:pt x="10" y="22"/>
                  </a:lnTo>
                  <a:lnTo>
                    <a:pt x="10" y="17"/>
                  </a:lnTo>
                  <a:lnTo>
                    <a:pt x="7" y="14"/>
                  </a:lnTo>
                  <a:lnTo>
                    <a:pt x="8" y="10"/>
                  </a:lnTo>
                  <a:lnTo>
                    <a:pt x="10" y="5"/>
                  </a:lnTo>
                  <a:lnTo>
                    <a:pt x="12" y="7"/>
                  </a:lnTo>
                  <a:lnTo>
                    <a:pt x="13" y="9"/>
                  </a:lnTo>
                  <a:lnTo>
                    <a:pt x="17" y="7"/>
                  </a:lnTo>
                  <a:lnTo>
                    <a:pt x="20" y="5"/>
                  </a:lnTo>
                  <a:lnTo>
                    <a:pt x="25" y="5"/>
                  </a:lnTo>
                  <a:lnTo>
                    <a:pt x="29" y="2"/>
                  </a:lnTo>
                  <a:lnTo>
                    <a:pt x="30" y="4"/>
                  </a:lnTo>
                  <a:lnTo>
                    <a:pt x="34" y="5"/>
                  </a:lnTo>
                  <a:lnTo>
                    <a:pt x="37" y="2"/>
                  </a:lnTo>
                  <a:lnTo>
                    <a:pt x="46" y="4"/>
                  </a:lnTo>
                  <a:lnTo>
                    <a:pt x="58" y="0"/>
                  </a:lnTo>
                  <a:lnTo>
                    <a:pt x="25" y="36"/>
                  </a:lnTo>
                  <a:lnTo>
                    <a:pt x="12" y="39"/>
                  </a:lnTo>
                  <a:lnTo>
                    <a:pt x="8" y="41"/>
                  </a:lnTo>
                  <a:lnTo>
                    <a:pt x="0" y="4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48" name="Freeform 2280"/>
            <p:cNvSpPr>
              <a:spLocks/>
            </p:cNvSpPr>
            <p:nvPr/>
          </p:nvSpPr>
          <p:spPr bwMode="auto">
            <a:xfrm>
              <a:off x="1600" y="2287"/>
              <a:ext cx="94" cy="66"/>
            </a:xfrm>
            <a:custGeom>
              <a:avLst/>
              <a:gdLst/>
              <a:ahLst/>
              <a:cxnLst>
                <a:cxn ang="0">
                  <a:pos x="164" y="164"/>
                </a:cxn>
                <a:cxn ang="0">
                  <a:pos x="99" y="152"/>
                </a:cxn>
                <a:cxn ang="0">
                  <a:pos x="97" y="154"/>
                </a:cxn>
                <a:cxn ang="0">
                  <a:pos x="51" y="143"/>
                </a:cxn>
                <a:cxn ang="0">
                  <a:pos x="0" y="135"/>
                </a:cxn>
                <a:cxn ang="0">
                  <a:pos x="1" y="120"/>
                </a:cxn>
                <a:cxn ang="0">
                  <a:pos x="25" y="0"/>
                </a:cxn>
                <a:cxn ang="0">
                  <a:pos x="222" y="34"/>
                </a:cxn>
                <a:cxn ang="0">
                  <a:pos x="222" y="39"/>
                </a:cxn>
                <a:cxn ang="0">
                  <a:pos x="220" y="43"/>
                </a:cxn>
                <a:cxn ang="0">
                  <a:pos x="222" y="44"/>
                </a:cxn>
                <a:cxn ang="0">
                  <a:pos x="218" y="50"/>
                </a:cxn>
                <a:cxn ang="0">
                  <a:pos x="220" y="55"/>
                </a:cxn>
                <a:cxn ang="0">
                  <a:pos x="216" y="58"/>
                </a:cxn>
                <a:cxn ang="0">
                  <a:pos x="218" y="60"/>
                </a:cxn>
                <a:cxn ang="0">
                  <a:pos x="218" y="67"/>
                </a:cxn>
                <a:cxn ang="0">
                  <a:pos x="230" y="68"/>
                </a:cxn>
                <a:cxn ang="0">
                  <a:pos x="228" y="72"/>
                </a:cxn>
                <a:cxn ang="0">
                  <a:pos x="235" y="72"/>
                </a:cxn>
                <a:cxn ang="0">
                  <a:pos x="230" y="108"/>
                </a:cxn>
                <a:cxn ang="0">
                  <a:pos x="228" y="114"/>
                </a:cxn>
                <a:cxn ang="0">
                  <a:pos x="222" y="114"/>
                </a:cxn>
                <a:cxn ang="0">
                  <a:pos x="222" y="120"/>
                </a:cxn>
                <a:cxn ang="0">
                  <a:pos x="215" y="118"/>
                </a:cxn>
                <a:cxn ang="0">
                  <a:pos x="213" y="121"/>
                </a:cxn>
                <a:cxn ang="0">
                  <a:pos x="211" y="121"/>
                </a:cxn>
                <a:cxn ang="0">
                  <a:pos x="211" y="125"/>
                </a:cxn>
                <a:cxn ang="0">
                  <a:pos x="210" y="125"/>
                </a:cxn>
                <a:cxn ang="0">
                  <a:pos x="208" y="128"/>
                </a:cxn>
                <a:cxn ang="0">
                  <a:pos x="206" y="128"/>
                </a:cxn>
                <a:cxn ang="0">
                  <a:pos x="206" y="130"/>
                </a:cxn>
                <a:cxn ang="0">
                  <a:pos x="203" y="130"/>
                </a:cxn>
                <a:cxn ang="0">
                  <a:pos x="199" y="149"/>
                </a:cxn>
                <a:cxn ang="0">
                  <a:pos x="193" y="152"/>
                </a:cxn>
                <a:cxn ang="0">
                  <a:pos x="191" y="154"/>
                </a:cxn>
                <a:cxn ang="0">
                  <a:pos x="189" y="154"/>
                </a:cxn>
                <a:cxn ang="0">
                  <a:pos x="189" y="154"/>
                </a:cxn>
                <a:cxn ang="0">
                  <a:pos x="182" y="154"/>
                </a:cxn>
                <a:cxn ang="0">
                  <a:pos x="182" y="152"/>
                </a:cxn>
                <a:cxn ang="0">
                  <a:pos x="172" y="152"/>
                </a:cxn>
                <a:cxn ang="0">
                  <a:pos x="170" y="155"/>
                </a:cxn>
                <a:cxn ang="0">
                  <a:pos x="169" y="155"/>
                </a:cxn>
                <a:cxn ang="0">
                  <a:pos x="167" y="161"/>
                </a:cxn>
                <a:cxn ang="0">
                  <a:pos x="165" y="161"/>
                </a:cxn>
                <a:cxn ang="0">
                  <a:pos x="165" y="166"/>
                </a:cxn>
                <a:cxn ang="0">
                  <a:pos x="164" y="164"/>
                </a:cxn>
              </a:cxnLst>
              <a:rect l="0" t="0" r="r" b="b"/>
              <a:pathLst>
                <a:path w="235" h="166">
                  <a:moveTo>
                    <a:pt x="164" y="164"/>
                  </a:moveTo>
                  <a:lnTo>
                    <a:pt x="99" y="152"/>
                  </a:lnTo>
                  <a:lnTo>
                    <a:pt x="97" y="154"/>
                  </a:lnTo>
                  <a:lnTo>
                    <a:pt x="51" y="143"/>
                  </a:lnTo>
                  <a:lnTo>
                    <a:pt x="0" y="135"/>
                  </a:lnTo>
                  <a:lnTo>
                    <a:pt x="1" y="120"/>
                  </a:lnTo>
                  <a:lnTo>
                    <a:pt x="25" y="0"/>
                  </a:lnTo>
                  <a:lnTo>
                    <a:pt x="222" y="34"/>
                  </a:lnTo>
                  <a:lnTo>
                    <a:pt x="222" y="39"/>
                  </a:lnTo>
                  <a:lnTo>
                    <a:pt x="220" y="43"/>
                  </a:lnTo>
                  <a:lnTo>
                    <a:pt x="222" y="44"/>
                  </a:lnTo>
                  <a:lnTo>
                    <a:pt x="218" y="50"/>
                  </a:lnTo>
                  <a:lnTo>
                    <a:pt x="220" y="55"/>
                  </a:lnTo>
                  <a:lnTo>
                    <a:pt x="216" y="58"/>
                  </a:lnTo>
                  <a:lnTo>
                    <a:pt x="218" y="60"/>
                  </a:lnTo>
                  <a:lnTo>
                    <a:pt x="218" y="67"/>
                  </a:lnTo>
                  <a:lnTo>
                    <a:pt x="230" y="68"/>
                  </a:lnTo>
                  <a:lnTo>
                    <a:pt x="228" y="72"/>
                  </a:lnTo>
                  <a:lnTo>
                    <a:pt x="235" y="72"/>
                  </a:lnTo>
                  <a:lnTo>
                    <a:pt x="230" y="108"/>
                  </a:lnTo>
                  <a:lnTo>
                    <a:pt x="228" y="114"/>
                  </a:lnTo>
                  <a:lnTo>
                    <a:pt x="222" y="114"/>
                  </a:lnTo>
                  <a:lnTo>
                    <a:pt x="222" y="120"/>
                  </a:lnTo>
                  <a:lnTo>
                    <a:pt x="215" y="118"/>
                  </a:lnTo>
                  <a:lnTo>
                    <a:pt x="213" y="121"/>
                  </a:lnTo>
                  <a:lnTo>
                    <a:pt x="211" y="121"/>
                  </a:lnTo>
                  <a:lnTo>
                    <a:pt x="211" y="125"/>
                  </a:lnTo>
                  <a:lnTo>
                    <a:pt x="210" y="125"/>
                  </a:lnTo>
                  <a:lnTo>
                    <a:pt x="208" y="128"/>
                  </a:lnTo>
                  <a:lnTo>
                    <a:pt x="206" y="128"/>
                  </a:lnTo>
                  <a:lnTo>
                    <a:pt x="206" y="130"/>
                  </a:lnTo>
                  <a:lnTo>
                    <a:pt x="203" y="130"/>
                  </a:lnTo>
                  <a:lnTo>
                    <a:pt x="199" y="149"/>
                  </a:lnTo>
                  <a:lnTo>
                    <a:pt x="193" y="152"/>
                  </a:lnTo>
                  <a:lnTo>
                    <a:pt x="191" y="154"/>
                  </a:lnTo>
                  <a:lnTo>
                    <a:pt x="189" y="154"/>
                  </a:lnTo>
                  <a:lnTo>
                    <a:pt x="189" y="154"/>
                  </a:lnTo>
                  <a:lnTo>
                    <a:pt x="182" y="154"/>
                  </a:lnTo>
                  <a:lnTo>
                    <a:pt x="182" y="152"/>
                  </a:lnTo>
                  <a:lnTo>
                    <a:pt x="172" y="152"/>
                  </a:lnTo>
                  <a:lnTo>
                    <a:pt x="170" y="155"/>
                  </a:lnTo>
                  <a:lnTo>
                    <a:pt x="169" y="155"/>
                  </a:lnTo>
                  <a:lnTo>
                    <a:pt x="167" y="161"/>
                  </a:lnTo>
                  <a:lnTo>
                    <a:pt x="165" y="161"/>
                  </a:lnTo>
                  <a:lnTo>
                    <a:pt x="165" y="166"/>
                  </a:lnTo>
                  <a:lnTo>
                    <a:pt x="164" y="16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49" name="Freeform 2281"/>
            <p:cNvSpPr>
              <a:spLocks/>
            </p:cNvSpPr>
            <p:nvPr/>
          </p:nvSpPr>
          <p:spPr bwMode="auto">
            <a:xfrm>
              <a:off x="1769" y="2320"/>
              <a:ext cx="53" cy="60"/>
            </a:xfrm>
            <a:custGeom>
              <a:avLst/>
              <a:gdLst/>
              <a:ahLst/>
              <a:cxnLst>
                <a:cxn ang="0">
                  <a:pos x="113" y="150"/>
                </a:cxn>
                <a:cxn ang="0">
                  <a:pos x="7" y="133"/>
                </a:cxn>
                <a:cxn ang="0">
                  <a:pos x="12" y="133"/>
                </a:cxn>
                <a:cxn ang="0">
                  <a:pos x="14" y="128"/>
                </a:cxn>
                <a:cxn ang="0">
                  <a:pos x="10" y="126"/>
                </a:cxn>
                <a:cxn ang="0">
                  <a:pos x="7" y="124"/>
                </a:cxn>
                <a:cxn ang="0">
                  <a:pos x="9" y="121"/>
                </a:cxn>
                <a:cxn ang="0">
                  <a:pos x="14" y="121"/>
                </a:cxn>
                <a:cxn ang="0">
                  <a:pos x="10" y="119"/>
                </a:cxn>
                <a:cxn ang="0">
                  <a:pos x="5" y="119"/>
                </a:cxn>
                <a:cxn ang="0">
                  <a:pos x="9" y="118"/>
                </a:cxn>
                <a:cxn ang="0">
                  <a:pos x="9" y="114"/>
                </a:cxn>
                <a:cxn ang="0">
                  <a:pos x="7" y="112"/>
                </a:cxn>
                <a:cxn ang="0">
                  <a:pos x="4" y="111"/>
                </a:cxn>
                <a:cxn ang="0">
                  <a:pos x="4" y="107"/>
                </a:cxn>
                <a:cxn ang="0">
                  <a:pos x="4" y="106"/>
                </a:cxn>
                <a:cxn ang="0">
                  <a:pos x="4" y="102"/>
                </a:cxn>
                <a:cxn ang="0">
                  <a:pos x="5" y="100"/>
                </a:cxn>
                <a:cxn ang="0">
                  <a:pos x="9" y="97"/>
                </a:cxn>
                <a:cxn ang="0">
                  <a:pos x="5" y="90"/>
                </a:cxn>
                <a:cxn ang="0">
                  <a:pos x="5" y="87"/>
                </a:cxn>
                <a:cxn ang="0">
                  <a:pos x="4" y="82"/>
                </a:cxn>
                <a:cxn ang="0">
                  <a:pos x="2" y="77"/>
                </a:cxn>
                <a:cxn ang="0">
                  <a:pos x="2" y="73"/>
                </a:cxn>
                <a:cxn ang="0">
                  <a:pos x="5" y="66"/>
                </a:cxn>
                <a:cxn ang="0">
                  <a:pos x="5" y="61"/>
                </a:cxn>
                <a:cxn ang="0">
                  <a:pos x="9" y="51"/>
                </a:cxn>
                <a:cxn ang="0">
                  <a:pos x="12" y="42"/>
                </a:cxn>
                <a:cxn ang="0">
                  <a:pos x="17" y="37"/>
                </a:cxn>
                <a:cxn ang="0">
                  <a:pos x="19" y="34"/>
                </a:cxn>
                <a:cxn ang="0">
                  <a:pos x="19" y="25"/>
                </a:cxn>
                <a:cxn ang="0">
                  <a:pos x="21" y="22"/>
                </a:cxn>
                <a:cxn ang="0">
                  <a:pos x="24" y="19"/>
                </a:cxn>
                <a:cxn ang="0">
                  <a:pos x="29" y="0"/>
                </a:cxn>
                <a:cxn ang="0">
                  <a:pos x="123" y="13"/>
                </a:cxn>
                <a:cxn ang="0">
                  <a:pos x="126" y="10"/>
                </a:cxn>
                <a:cxn ang="0">
                  <a:pos x="128" y="8"/>
                </a:cxn>
                <a:cxn ang="0">
                  <a:pos x="128" y="7"/>
                </a:cxn>
                <a:cxn ang="0">
                  <a:pos x="130" y="7"/>
                </a:cxn>
                <a:cxn ang="0">
                  <a:pos x="130" y="29"/>
                </a:cxn>
              </a:cxnLst>
              <a:rect l="0" t="0" r="r" b="b"/>
              <a:pathLst>
                <a:path w="133" h="150">
                  <a:moveTo>
                    <a:pt x="130" y="29"/>
                  </a:moveTo>
                  <a:lnTo>
                    <a:pt x="113" y="150"/>
                  </a:lnTo>
                  <a:lnTo>
                    <a:pt x="7" y="135"/>
                  </a:lnTo>
                  <a:lnTo>
                    <a:pt x="7" y="133"/>
                  </a:lnTo>
                  <a:lnTo>
                    <a:pt x="9" y="133"/>
                  </a:lnTo>
                  <a:lnTo>
                    <a:pt x="12" y="133"/>
                  </a:lnTo>
                  <a:lnTo>
                    <a:pt x="10" y="130"/>
                  </a:lnTo>
                  <a:lnTo>
                    <a:pt x="14" y="128"/>
                  </a:lnTo>
                  <a:lnTo>
                    <a:pt x="12" y="126"/>
                  </a:lnTo>
                  <a:lnTo>
                    <a:pt x="10" y="126"/>
                  </a:lnTo>
                  <a:lnTo>
                    <a:pt x="9" y="124"/>
                  </a:lnTo>
                  <a:lnTo>
                    <a:pt x="7" y="124"/>
                  </a:lnTo>
                  <a:lnTo>
                    <a:pt x="5" y="123"/>
                  </a:lnTo>
                  <a:lnTo>
                    <a:pt x="9" y="121"/>
                  </a:lnTo>
                  <a:lnTo>
                    <a:pt x="12" y="123"/>
                  </a:lnTo>
                  <a:lnTo>
                    <a:pt x="14" y="121"/>
                  </a:lnTo>
                  <a:lnTo>
                    <a:pt x="12" y="119"/>
                  </a:lnTo>
                  <a:lnTo>
                    <a:pt x="10" y="119"/>
                  </a:lnTo>
                  <a:lnTo>
                    <a:pt x="7" y="119"/>
                  </a:lnTo>
                  <a:lnTo>
                    <a:pt x="5" y="119"/>
                  </a:lnTo>
                  <a:lnTo>
                    <a:pt x="7" y="118"/>
                  </a:lnTo>
                  <a:lnTo>
                    <a:pt x="9" y="118"/>
                  </a:lnTo>
                  <a:lnTo>
                    <a:pt x="9" y="114"/>
                  </a:lnTo>
                  <a:lnTo>
                    <a:pt x="9" y="114"/>
                  </a:lnTo>
                  <a:lnTo>
                    <a:pt x="7" y="112"/>
                  </a:lnTo>
                  <a:lnTo>
                    <a:pt x="7" y="112"/>
                  </a:lnTo>
                  <a:lnTo>
                    <a:pt x="7" y="111"/>
                  </a:lnTo>
                  <a:lnTo>
                    <a:pt x="4" y="111"/>
                  </a:lnTo>
                  <a:lnTo>
                    <a:pt x="5" y="109"/>
                  </a:lnTo>
                  <a:lnTo>
                    <a:pt x="4" y="107"/>
                  </a:lnTo>
                  <a:lnTo>
                    <a:pt x="5" y="106"/>
                  </a:lnTo>
                  <a:lnTo>
                    <a:pt x="4" y="106"/>
                  </a:lnTo>
                  <a:lnTo>
                    <a:pt x="2" y="104"/>
                  </a:lnTo>
                  <a:lnTo>
                    <a:pt x="4" y="102"/>
                  </a:lnTo>
                  <a:lnTo>
                    <a:pt x="4" y="102"/>
                  </a:lnTo>
                  <a:lnTo>
                    <a:pt x="5" y="100"/>
                  </a:lnTo>
                  <a:lnTo>
                    <a:pt x="7" y="100"/>
                  </a:lnTo>
                  <a:lnTo>
                    <a:pt x="9" y="97"/>
                  </a:lnTo>
                  <a:lnTo>
                    <a:pt x="4" y="94"/>
                  </a:lnTo>
                  <a:lnTo>
                    <a:pt x="5" y="90"/>
                  </a:lnTo>
                  <a:lnTo>
                    <a:pt x="4" y="89"/>
                  </a:lnTo>
                  <a:lnTo>
                    <a:pt x="5" y="87"/>
                  </a:lnTo>
                  <a:lnTo>
                    <a:pt x="2" y="87"/>
                  </a:lnTo>
                  <a:lnTo>
                    <a:pt x="4" y="82"/>
                  </a:lnTo>
                  <a:lnTo>
                    <a:pt x="2" y="82"/>
                  </a:lnTo>
                  <a:lnTo>
                    <a:pt x="2" y="77"/>
                  </a:lnTo>
                  <a:lnTo>
                    <a:pt x="0" y="75"/>
                  </a:lnTo>
                  <a:lnTo>
                    <a:pt x="2" y="73"/>
                  </a:lnTo>
                  <a:lnTo>
                    <a:pt x="5" y="73"/>
                  </a:lnTo>
                  <a:lnTo>
                    <a:pt x="5" y="66"/>
                  </a:lnTo>
                  <a:lnTo>
                    <a:pt x="7" y="63"/>
                  </a:lnTo>
                  <a:lnTo>
                    <a:pt x="5" y="61"/>
                  </a:lnTo>
                  <a:lnTo>
                    <a:pt x="7" y="56"/>
                  </a:lnTo>
                  <a:lnTo>
                    <a:pt x="9" y="51"/>
                  </a:lnTo>
                  <a:lnTo>
                    <a:pt x="14" y="46"/>
                  </a:lnTo>
                  <a:lnTo>
                    <a:pt x="12" y="42"/>
                  </a:lnTo>
                  <a:lnTo>
                    <a:pt x="14" y="39"/>
                  </a:lnTo>
                  <a:lnTo>
                    <a:pt x="17" y="37"/>
                  </a:lnTo>
                  <a:lnTo>
                    <a:pt x="17" y="34"/>
                  </a:lnTo>
                  <a:lnTo>
                    <a:pt x="19" y="34"/>
                  </a:lnTo>
                  <a:lnTo>
                    <a:pt x="21" y="34"/>
                  </a:lnTo>
                  <a:lnTo>
                    <a:pt x="19" y="25"/>
                  </a:lnTo>
                  <a:lnTo>
                    <a:pt x="22" y="24"/>
                  </a:lnTo>
                  <a:lnTo>
                    <a:pt x="21" y="22"/>
                  </a:lnTo>
                  <a:lnTo>
                    <a:pt x="22" y="20"/>
                  </a:lnTo>
                  <a:lnTo>
                    <a:pt x="24" y="19"/>
                  </a:lnTo>
                  <a:lnTo>
                    <a:pt x="27" y="15"/>
                  </a:lnTo>
                  <a:lnTo>
                    <a:pt x="29" y="0"/>
                  </a:lnTo>
                  <a:lnTo>
                    <a:pt x="123" y="15"/>
                  </a:lnTo>
                  <a:lnTo>
                    <a:pt x="123" y="13"/>
                  </a:lnTo>
                  <a:lnTo>
                    <a:pt x="125" y="15"/>
                  </a:lnTo>
                  <a:lnTo>
                    <a:pt x="126" y="10"/>
                  </a:lnTo>
                  <a:lnTo>
                    <a:pt x="126" y="10"/>
                  </a:lnTo>
                  <a:lnTo>
                    <a:pt x="128" y="8"/>
                  </a:lnTo>
                  <a:lnTo>
                    <a:pt x="128" y="8"/>
                  </a:lnTo>
                  <a:lnTo>
                    <a:pt x="128" y="7"/>
                  </a:lnTo>
                  <a:lnTo>
                    <a:pt x="130" y="7"/>
                  </a:lnTo>
                  <a:lnTo>
                    <a:pt x="130" y="7"/>
                  </a:lnTo>
                  <a:lnTo>
                    <a:pt x="133" y="7"/>
                  </a:lnTo>
                  <a:lnTo>
                    <a:pt x="130" y="2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50" name="Freeform 2282"/>
            <p:cNvSpPr>
              <a:spLocks/>
            </p:cNvSpPr>
            <p:nvPr/>
          </p:nvSpPr>
          <p:spPr bwMode="auto">
            <a:xfrm>
              <a:off x="1353" y="2249"/>
              <a:ext cx="20" cy="12"/>
            </a:xfrm>
            <a:custGeom>
              <a:avLst/>
              <a:gdLst/>
              <a:ahLst/>
              <a:cxnLst>
                <a:cxn ang="0">
                  <a:pos x="48" y="29"/>
                </a:cxn>
                <a:cxn ang="0">
                  <a:pos x="27" y="22"/>
                </a:cxn>
                <a:cxn ang="0">
                  <a:pos x="27" y="21"/>
                </a:cxn>
                <a:cxn ang="0">
                  <a:pos x="26" y="21"/>
                </a:cxn>
                <a:cxn ang="0">
                  <a:pos x="26" y="19"/>
                </a:cxn>
                <a:cxn ang="0">
                  <a:pos x="0" y="12"/>
                </a:cxn>
                <a:cxn ang="0">
                  <a:pos x="2" y="5"/>
                </a:cxn>
                <a:cxn ang="0">
                  <a:pos x="15" y="9"/>
                </a:cxn>
                <a:cxn ang="0">
                  <a:pos x="15" y="7"/>
                </a:cxn>
                <a:cxn ang="0">
                  <a:pos x="17" y="7"/>
                </a:cxn>
                <a:cxn ang="0">
                  <a:pos x="19" y="5"/>
                </a:cxn>
                <a:cxn ang="0">
                  <a:pos x="21" y="5"/>
                </a:cxn>
                <a:cxn ang="0">
                  <a:pos x="21" y="4"/>
                </a:cxn>
                <a:cxn ang="0">
                  <a:pos x="22" y="4"/>
                </a:cxn>
                <a:cxn ang="0">
                  <a:pos x="24" y="2"/>
                </a:cxn>
                <a:cxn ang="0">
                  <a:pos x="26" y="4"/>
                </a:cxn>
                <a:cxn ang="0">
                  <a:pos x="26" y="2"/>
                </a:cxn>
                <a:cxn ang="0">
                  <a:pos x="31" y="2"/>
                </a:cxn>
                <a:cxn ang="0">
                  <a:pos x="31" y="0"/>
                </a:cxn>
                <a:cxn ang="0">
                  <a:pos x="38" y="2"/>
                </a:cxn>
                <a:cxn ang="0">
                  <a:pos x="38" y="0"/>
                </a:cxn>
                <a:cxn ang="0">
                  <a:pos x="38" y="7"/>
                </a:cxn>
                <a:cxn ang="0">
                  <a:pos x="41" y="10"/>
                </a:cxn>
                <a:cxn ang="0">
                  <a:pos x="50" y="14"/>
                </a:cxn>
                <a:cxn ang="0">
                  <a:pos x="48" y="19"/>
                </a:cxn>
                <a:cxn ang="0">
                  <a:pos x="48" y="29"/>
                </a:cxn>
              </a:cxnLst>
              <a:rect l="0" t="0" r="r" b="b"/>
              <a:pathLst>
                <a:path w="50" h="29">
                  <a:moveTo>
                    <a:pt x="48" y="29"/>
                  </a:moveTo>
                  <a:lnTo>
                    <a:pt x="27" y="22"/>
                  </a:lnTo>
                  <a:lnTo>
                    <a:pt x="27" y="21"/>
                  </a:lnTo>
                  <a:lnTo>
                    <a:pt x="26" y="21"/>
                  </a:lnTo>
                  <a:lnTo>
                    <a:pt x="26" y="19"/>
                  </a:lnTo>
                  <a:lnTo>
                    <a:pt x="0" y="12"/>
                  </a:lnTo>
                  <a:lnTo>
                    <a:pt x="2" y="5"/>
                  </a:lnTo>
                  <a:lnTo>
                    <a:pt x="15" y="9"/>
                  </a:lnTo>
                  <a:lnTo>
                    <a:pt x="15" y="7"/>
                  </a:lnTo>
                  <a:lnTo>
                    <a:pt x="17" y="7"/>
                  </a:lnTo>
                  <a:lnTo>
                    <a:pt x="19" y="5"/>
                  </a:lnTo>
                  <a:lnTo>
                    <a:pt x="21" y="5"/>
                  </a:lnTo>
                  <a:lnTo>
                    <a:pt x="21" y="4"/>
                  </a:lnTo>
                  <a:lnTo>
                    <a:pt x="22" y="4"/>
                  </a:lnTo>
                  <a:lnTo>
                    <a:pt x="24" y="2"/>
                  </a:lnTo>
                  <a:lnTo>
                    <a:pt x="26" y="4"/>
                  </a:lnTo>
                  <a:lnTo>
                    <a:pt x="26" y="2"/>
                  </a:lnTo>
                  <a:lnTo>
                    <a:pt x="31" y="2"/>
                  </a:lnTo>
                  <a:lnTo>
                    <a:pt x="31" y="0"/>
                  </a:lnTo>
                  <a:lnTo>
                    <a:pt x="38" y="2"/>
                  </a:lnTo>
                  <a:lnTo>
                    <a:pt x="38" y="0"/>
                  </a:lnTo>
                  <a:lnTo>
                    <a:pt x="38" y="7"/>
                  </a:lnTo>
                  <a:lnTo>
                    <a:pt x="41" y="10"/>
                  </a:lnTo>
                  <a:lnTo>
                    <a:pt x="50" y="14"/>
                  </a:lnTo>
                  <a:lnTo>
                    <a:pt x="48" y="19"/>
                  </a:lnTo>
                  <a:lnTo>
                    <a:pt x="48" y="2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51" name="Freeform 2283"/>
            <p:cNvSpPr>
              <a:spLocks/>
            </p:cNvSpPr>
            <p:nvPr/>
          </p:nvSpPr>
          <p:spPr bwMode="auto">
            <a:xfrm>
              <a:off x="1427" y="2278"/>
              <a:ext cx="133" cy="189"/>
            </a:xfrm>
            <a:custGeom>
              <a:avLst/>
              <a:gdLst/>
              <a:ahLst/>
              <a:cxnLst>
                <a:cxn ang="0">
                  <a:pos x="184" y="357"/>
                </a:cxn>
                <a:cxn ang="0">
                  <a:pos x="158" y="473"/>
                </a:cxn>
                <a:cxn ang="0">
                  <a:pos x="47" y="311"/>
                </a:cxn>
                <a:cxn ang="0">
                  <a:pos x="80" y="167"/>
                </a:cxn>
                <a:cxn ang="0">
                  <a:pos x="76" y="159"/>
                </a:cxn>
                <a:cxn ang="0">
                  <a:pos x="73" y="159"/>
                </a:cxn>
                <a:cxn ang="0">
                  <a:pos x="75" y="155"/>
                </a:cxn>
                <a:cxn ang="0">
                  <a:pos x="39" y="90"/>
                </a:cxn>
                <a:cxn ang="0">
                  <a:pos x="0" y="17"/>
                </a:cxn>
                <a:cxn ang="0">
                  <a:pos x="3" y="3"/>
                </a:cxn>
                <a:cxn ang="0">
                  <a:pos x="41" y="0"/>
                </a:cxn>
                <a:cxn ang="0">
                  <a:pos x="51" y="0"/>
                </a:cxn>
                <a:cxn ang="0">
                  <a:pos x="97" y="2"/>
                </a:cxn>
                <a:cxn ang="0">
                  <a:pos x="177" y="19"/>
                </a:cxn>
                <a:cxn ang="0">
                  <a:pos x="251" y="34"/>
                </a:cxn>
                <a:cxn ang="0">
                  <a:pos x="249" y="36"/>
                </a:cxn>
                <a:cxn ang="0">
                  <a:pos x="333" y="121"/>
                </a:cxn>
                <a:cxn ang="0">
                  <a:pos x="314" y="210"/>
                </a:cxn>
                <a:cxn ang="0">
                  <a:pos x="218" y="189"/>
                </a:cxn>
                <a:cxn ang="0">
                  <a:pos x="184" y="357"/>
                </a:cxn>
              </a:cxnLst>
              <a:rect l="0" t="0" r="r" b="b"/>
              <a:pathLst>
                <a:path w="333" h="473">
                  <a:moveTo>
                    <a:pt x="184" y="357"/>
                  </a:moveTo>
                  <a:lnTo>
                    <a:pt x="158" y="473"/>
                  </a:lnTo>
                  <a:lnTo>
                    <a:pt x="47" y="311"/>
                  </a:lnTo>
                  <a:lnTo>
                    <a:pt x="80" y="167"/>
                  </a:lnTo>
                  <a:lnTo>
                    <a:pt x="76" y="159"/>
                  </a:lnTo>
                  <a:lnTo>
                    <a:pt x="73" y="159"/>
                  </a:lnTo>
                  <a:lnTo>
                    <a:pt x="75" y="155"/>
                  </a:lnTo>
                  <a:lnTo>
                    <a:pt x="39" y="90"/>
                  </a:lnTo>
                  <a:lnTo>
                    <a:pt x="0" y="17"/>
                  </a:lnTo>
                  <a:lnTo>
                    <a:pt x="3" y="3"/>
                  </a:lnTo>
                  <a:lnTo>
                    <a:pt x="41" y="0"/>
                  </a:lnTo>
                  <a:lnTo>
                    <a:pt x="51" y="0"/>
                  </a:lnTo>
                  <a:lnTo>
                    <a:pt x="97" y="2"/>
                  </a:lnTo>
                  <a:lnTo>
                    <a:pt x="177" y="19"/>
                  </a:lnTo>
                  <a:lnTo>
                    <a:pt x="251" y="34"/>
                  </a:lnTo>
                  <a:lnTo>
                    <a:pt x="249" y="36"/>
                  </a:lnTo>
                  <a:lnTo>
                    <a:pt x="333" y="121"/>
                  </a:lnTo>
                  <a:lnTo>
                    <a:pt x="314" y="210"/>
                  </a:lnTo>
                  <a:lnTo>
                    <a:pt x="218" y="189"/>
                  </a:lnTo>
                  <a:lnTo>
                    <a:pt x="184" y="35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52" name="Freeform 2284"/>
            <p:cNvSpPr>
              <a:spLocks/>
            </p:cNvSpPr>
            <p:nvPr/>
          </p:nvSpPr>
          <p:spPr bwMode="auto">
            <a:xfrm>
              <a:off x="1352" y="2254"/>
              <a:ext cx="30" cy="39"/>
            </a:xfrm>
            <a:custGeom>
              <a:avLst/>
              <a:gdLst/>
              <a:ahLst/>
              <a:cxnLst>
                <a:cxn ang="0">
                  <a:pos x="34" y="67"/>
                </a:cxn>
                <a:cxn ang="0">
                  <a:pos x="8" y="29"/>
                </a:cxn>
                <a:cxn ang="0">
                  <a:pos x="0" y="15"/>
                </a:cxn>
                <a:cxn ang="0">
                  <a:pos x="1" y="7"/>
                </a:cxn>
                <a:cxn ang="0">
                  <a:pos x="3" y="0"/>
                </a:cxn>
                <a:cxn ang="0">
                  <a:pos x="29" y="7"/>
                </a:cxn>
                <a:cxn ang="0">
                  <a:pos x="29" y="9"/>
                </a:cxn>
                <a:cxn ang="0">
                  <a:pos x="30" y="9"/>
                </a:cxn>
                <a:cxn ang="0">
                  <a:pos x="30" y="10"/>
                </a:cxn>
                <a:cxn ang="0">
                  <a:pos x="51" y="17"/>
                </a:cxn>
                <a:cxn ang="0">
                  <a:pos x="75" y="22"/>
                </a:cxn>
                <a:cxn ang="0">
                  <a:pos x="71" y="34"/>
                </a:cxn>
                <a:cxn ang="0">
                  <a:pos x="68" y="34"/>
                </a:cxn>
                <a:cxn ang="0">
                  <a:pos x="68" y="36"/>
                </a:cxn>
                <a:cxn ang="0">
                  <a:pos x="63" y="34"/>
                </a:cxn>
                <a:cxn ang="0">
                  <a:pos x="61" y="38"/>
                </a:cxn>
                <a:cxn ang="0">
                  <a:pos x="59" y="36"/>
                </a:cxn>
                <a:cxn ang="0">
                  <a:pos x="58" y="48"/>
                </a:cxn>
                <a:cxn ang="0">
                  <a:pos x="56" y="48"/>
                </a:cxn>
                <a:cxn ang="0">
                  <a:pos x="54" y="50"/>
                </a:cxn>
                <a:cxn ang="0">
                  <a:pos x="56" y="51"/>
                </a:cxn>
                <a:cxn ang="0">
                  <a:pos x="56" y="55"/>
                </a:cxn>
                <a:cxn ang="0">
                  <a:pos x="56" y="55"/>
                </a:cxn>
                <a:cxn ang="0">
                  <a:pos x="56" y="56"/>
                </a:cxn>
                <a:cxn ang="0">
                  <a:pos x="56" y="56"/>
                </a:cxn>
                <a:cxn ang="0">
                  <a:pos x="53" y="68"/>
                </a:cxn>
                <a:cxn ang="0">
                  <a:pos x="56" y="68"/>
                </a:cxn>
                <a:cxn ang="0">
                  <a:pos x="56" y="67"/>
                </a:cxn>
                <a:cxn ang="0">
                  <a:pos x="59" y="68"/>
                </a:cxn>
                <a:cxn ang="0">
                  <a:pos x="56" y="79"/>
                </a:cxn>
                <a:cxn ang="0">
                  <a:pos x="59" y="80"/>
                </a:cxn>
                <a:cxn ang="0">
                  <a:pos x="54" y="97"/>
                </a:cxn>
                <a:cxn ang="0">
                  <a:pos x="34" y="67"/>
                </a:cxn>
              </a:cxnLst>
              <a:rect l="0" t="0" r="r" b="b"/>
              <a:pathLst>
                <a:path w="75" h="97">
                  <a:moveTo>
                    <a:pt x="34" y="67"/>
                  </a:moveTo>
                  <a:lnTo>
                    <a:pt x="8" y="29"/>
                  </a:lnTo>
                  <a:lnTo>
                    <a:pt x="0" y="15"/>
                  </a:lnTo>
                  <a:lnTo>
                    <a:pt x="1" y="7"/>
                  </a:lnTo>
                  <a:lnTo>
                    <a:pt x="3" y="0"/>
                  </a:lnTo>
                  <a:lnTo>
                    <a:pt x="29" y="7"/>
                  </a:lnTo>
                  <a:lnTo>
                    <a:pt x="29" y="9"/>
                  </a:lnTo>
                  <a:lnTo>
                    <a:pt x="30" y="9"/>
                  </a:lnTo>
                  <a:lnTo>
                    <a:pt x="30" y="10"/>
                  </a:lnTo>
                  <a:lnTo>
                    <a:pt x="51" y="17"/>
                  </a:lnTo>
                  <a:lnTo>
                    <a:pt x="75" y="22"/>
                  </a:lnTo>
                  <a:lnTo>
                    <a:pt x="71" y="34"/>
                  </a:lnTo>
                  <a:lnTo>
                    <a:pt x="68" y="34"/>
                  </a:lnTo>
                  <a:lnTo>
                    <a:pt x="68" y="36"/>
                  </a:lnTo>
                  <a:lnTo>
                    <a:pt x="63" y="34"/>
                  </a:lnTo>
                  <a:lnTo>
                    <a:pt x="61" y="38"/>
                  </a:lnTo>
                  <a:lnTo>
                    <a:pt x="59" y="36"/>
                  </a:lnTo>
                  <a:lnTo>
                    <a:pt x="58" y="48"/>
                  </a:lnTo>
                  <a:lnTo>
                    <a:pt x="56" y="48"/>
                  </a:lnTo>
                  <a:lnTo>
                    <a:pt x="54" y="50"/>
                  </a:lnTo>
                  <a:lnTo>
                    <a:pt x="56" y="51"/>
                  </a:lnTo>
                  <a:lnTo>
                    <a:pt x="56" y="55"/>
                  </a:lnTo>
                  <a:lnTo>
                    <a:pt x="56" y="55"/>
                  </a:lnTo>
                  <a:lnTo>
                    <a:pt x="56" y="56"/>
                  </a:lnTo>
                  <a:lnTo>
                    <a:pt x="56" y="56"/>
                  </a:lnTo>
                  <a:lnTo>
                    <a:pt x="53" y="68"/>
                  </a:lnTo>
                  <a:lnTo>
                    <a:pt x="56" y="68"/>
                  </a:lnTo>
                  <a:lnTo>
                    <a:pt x="56" y="67"/>
                  </a:lnTo>
                  <a:lnTo>
                    <a:pt x="59" y="68"/>
                  </a:lnTo>
                  <a:lnTo>
                    <a:pt x="56" y="79"/>
                  </a:lnTo>
                  <a:lnTo>
                    <a:pt x="59" y="80"/>
                  </a:lnTo>
                  <a:lnTo>
                    <a:pt x="54" y="97"/>
                  </a:lnTo>
                  <a:lnTo>
                    <a:pt x="34" y="6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53" name="Freeform 2285"/>
            <p:cNvSpPr>
              <a:spLocks/>
            </p:cNvSpPr>
            <p:nvPr/>
          </p:nvSpPr>
          <p:spPr bwMode="auto">
            <a:xfrm>
              <a:off x="1379" y="2267"/>
              <a:ext cx="65" cy="72"/>
            </a:xfrm>
            <a:custGeom>
              <a:avLst/>
              <a:gdLst/>
              <a:ahLst/>
              <a:cxnLst>
                <a:cxn ang="0">
                  <a:pos x="61" y="177"/>
                </a:cxn>
                <a:cxn ang="0">
                  <a:pos x="0" y="85"/>
                </a:cxn>
                <a:cxn ang="0">
                  <a:pos x="27" y="92"/>
                </a:cxn>
                <a:cxn ang="0">
                  <a:pos x="39" y="42"/>
                </a:cxn>
                <a:cxn ang="0">
                  <a:pos x="41" y="42"/>
                </a:cxn>
                <a:cxn ang="0">
                  <a:pos x="43" y="32"/>
                </a:cxn>
                <a:cxn ang="0">
                  <a:pos x="31" y="29"/>
                </a:cxn>
                <a:cxn ang="0">
                  <a:pos x="34" y="15"/>
                </a:cxn>
                <a:cxn ang="0">
                  <a:pos x="48" y="0"/>
                </a:cxn>
                <a:cxn ang="0">
                  <a:pos x="67" y="5"/>
                </a:cxn>
                <a:cxn ang="0">
                  <a:pos x="161" y="27"/>
                </a:cxn>
                <a:cxn ang="0">
                  <a:pos x="123" y="30"/>
                </a:cxn>
                <a:cxn ang="0">
                  <a:pos x="120" y="44"/>
                </a:cxn>
                <a:cxn ang="0">
                  <a:pos x="159" y="117"/>
                </a:cxn>
                <a:cxn ang="0">
                  <a:pos x="70" y="179"/>
                </a:cxn>
                <a:cxn ang="0">
                  <a:pos x="61" y="177"/>
                </a:cxn>
              </a:cxnLst>
              <a:rect l="0" t="0" r="r" b="b"/>
              <a:pathLst>
                <a:path w="161" h="179">
                  <a:moveTo>
                    <a:pt x="61" y="177"/>
                  </a:moveTo>
                  <a:lnTo>
                    <a:pt x="0" y="85"/>
                  </a:lnTo>
                  <a:lnTo>
                    <a:pt x="27" y="92"/>
                  </a:lnTo>
                  <a:lnTo>
                    <a:pt x="39" y="42"/>
                  </a:lnTo>
                  <a:lnTo>
                    <a:pt x="41" y="42"/>
                  </a:lnTo>
                  <a:lnTo>
                    <a:pt x="43" y="32"/>
                  </a:lnTo>
                  <a:lnTo>
                    <a:pt x="31" y="29"/>
                  </a:lnTo>
                  <a:lnTo>
                    <a:pt x="34" y="15"/>
                  </a:lnTo>
                  <a:lnTo>
                    <a:pt x="48" y="0"/>
                  </a:lnTo>
                  <a:lnTo>
                    <a:pt x="67" y="5"/>
                  </a:lnTo>
                  <a:lnTo>
                    <a:pt x="161" y="27"/>
                  </a:lnTo>
                  <a:lnTo>
                    <a:pt x="123" y="30"/>
                  </a:lnTo>
                  <a:lnTo>
                    <a:pt x="120" y="44"/>
                  </a:lnTo>
                  <a:lnTo>
                    <a:pt x="159" y="117"/>
                  </a:lnTo>
                  <a:lnTo>
                    <a:pt x="70" y="179"/>
                  </a:lnTo>
                  <a:lnTo>
                    <a:pt x="61" y="17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54" name="Freeform 2286"/>
            <p:cNvSpPr>
              <a:spLocks/>
            </p:cNvSpPr>
            <p:nvPr/>
          </p:nvSpPr>
          <p:spPr bwMode="auto">
            <a:xfrm>
              <a:off x="1665" y="2330"/>
              <a:ext cx="57" cy="35"/>
            </a:xfrm>
            <a:custGeom>
              <a:avLst/>
              <a:gdLst/>
              <a:ahLst/>
              <a:cxnLst>
                <a:cxn ang="0">
                  <a:pos x="0" y="66"/>
                </a:cxn>
                <a:cxn ang="0">
                  <a:pos x="2" y="56"/>
                </a:cxn>
                <a:cxn ang="0">
                  <a:pos x="3" y="58"/>
                </a:cxn>
                <a:cxn ang="0">
                  <a:pos x="3" y="53"/>
                </a:cxn>
                <a:cxn ang="0">
                  <a:pos x="5" y="53"/>
                </a:cxn>
                <a:cxn ang="0">
                  <a:pos x="7" y="47"/>
                </a:cxn>
                <a:cxn ang="0">
                  <a:pos x="8" y="47"/>
                </a:cxn>
                <a:cxn ang="0">
                  <a:pos x="10" y="44"/>
                </a:cxn>
                <a:cxn ang="0">
                  <a:pos x="20" y="44"/>
                </a:cxn>
                <a:cxn ang="0">
                  <a:pos x="20" y="46"/>
                </a:cxn>
                <a:cxn ang="0">
                  <a:pos x="27" y="46"/>
                </a:cxn>
                <a:cxn ang="0">
                  <a:pos x="27" y="46"/>
                </a:cxn>
                <a:cxn ang="0">
                  <a:pos x="29" y="46"/>
                </a:cxn>
                <a:cxn ang="0">
                  <a:pos x="31" y="44"/>
                </a:cxn>
                <a:cxn ang="0">
                  <a:pos x="37" y="41"/>
                </a:cxn>
                <a:cxn ang="0">
                  <a:pos x="41" y="22"/>
                </a:cxn>
                <a:cxn ang="0">
                  <a:pos x="44" y="22"/>
                </a:cxn>
                <a:cxn ang="0">
                  <a:pos x="44" y="20"/>
                </a:cxn>
                <a:cxn ang="0">
                  <a:pos x="46" y="20"/>
                </a:cxn>
                <a:cxn ang="0">
                  <a:pos x="48" y="17"/>
                </a:cxn>
                <a:cxn ang="0">
                  <a:pos x="49" y="17"/>
                </a:cxn>
                <a:cxn ang="0">
                  <a:pos x="49" y="13"/>
                </a:cxn>
                <a:cxn ang="0">
                  <a:pos x="51" y="13"/>
                </a:cxn>
                <a:cxn ang="0">
                  <a:pos x="53" y="10"/>
                </a:cxn>
                <a:cxn ang="0">
                  <a:pos x="60" y="12"/>
                </a:cxn>
                <a:cxn ang="0">
                  <a:pos x="60" y="6"/>
                </a:cxn>
                <a:cxn ang="0">
                  <a:pos x="66" y="6"/>
                </a:cxn>
                <a:cxn ang="0">
                  <a:pos x="68" y="0"/>
                </a:cxn>
                <a:cxn ang="0">
                  <a:pos x="85" y="3"/>
                </a:cxn>
                <a:cxn ang="0">
                  <a:pos x="85" y="5"/>
                </a:cxn>
                <a:cxn ang="0">
                  <a:pos x="143" y="15"/>
                </a:cxn>
                <a:cxn ang="0">
                  <a:pos x="131" y="88"/>
                </a:cxn>
                <a:cxn ang="0">
                  <a:pos x="84" y="80"/>
                </a:cxn>
                <a:cxn ang="0">
                  <a:pos x="80" y="82"/>
                </a:cxn>
                <a:cxn ang="0">
                  <a:pos x="48" y="76"/>
                </a:cxn>
                <a:cxn ang="0">
                  <a:pos x="48" y="75"/>
                </a:cxn>
                <a:cxn ang="0">
                  <a:pos x="0" y="66"/>
                </a:cxn>
              </a:cxnLst>
              <a:rect l="0" t="0" r="r" b="b"/>
              <a:pathLst>
                <a:path w="143" h="88">
                  <a:moveTo>
                    <a:pt x="0" y="66"/>
                  </a:moveTo>
                  <a:lnTo>
                    <a:pt x="2" y="56"/>
                  </a:lnTo>
                  <a:lnTo>
                    <a:pt x="3" y="58"/>
                  </a:lnTo>
                  <a:lnTo>
                    <a:pt x="3" y="53"/>
                  </a:lnTo>
                  <a:lnTo>
                    <a:pt x="5" y="53"/>
                  </a:lnTo>
                  <a:lnTo>
                    <a:pt x="7" y="47"/>
                  </a:lnTo>
                  <a:lnTo>
                    <a:pt x="8" y="47"/>
                  </a:lnTo>
                  <a:lnTo>
                    <a:pt x="10" y="44"/>
                  </a:lnTo>
                  <a:lnTo>
                    <a:pt x="20" y="44"/>
                  </a:lnTo>
                  <a:lnTo>
                    <a:pt x="20" y="46"/>
                  </a:lnTo>
                  <a:lnTo>
                    <a:pt x="27" y="46"/>
                  </a:lnTo>
                  <a:lnTo>
                    <a:pt x="27" y="46"/>
                  </a:lnTo>
                  <a:lnTo>
                    <a:pt x="29" y="46"/>
                  </a:lnTo>
                  <a:lnTo>
                    <a:pt x="31" y="44"/>
                  </a:lnTo>
                  <a:lnTo>
                    <a:pt x="37" y="41"/>
                  </a:lnTo>
                  <a:lnTo>
                    <a:pt x="41" y="22"/>
                  </a:lnTo>
                  <a:lnTo>
                    <a:pt x="44" y="22"/>
                  </a:lnTo>
                  <a:lnTo>
                    <a:pt x="44" y="20"/>
                  </a:lnTo>
                  <a:lnTo>
                    <a:pt x="46" y="20"/>
                  </a:lnTo>
                  <a:lnTo>
                    <a:pt x="48" y="17"/>
                  </a:lnTo>
                  <a:lnTo>
                    <a:pt x="49" y="17"/>
                  </a:lnTo>
                  <a:lnTo>
                    <a:pt x="49" y="13"/>
                  </a:lnTo>
                  <a:lnTo>
                    <a:pt x="51" y="13"/>
                  </a:lnTo>
                  <a:lnTo>
                    <a:pt x="53" y="10"/>
                  </a:lnTo>
                  <a:lnTo>
                    <a:pt x="60" y="12"/>
                  </a:lnTo>
                  <a:lnTo>
                    <a:pt x="60" y="6"/>
                  </a:lnTo>
                  <a:lnTo>
                    <a:pt x="66" y="6"/>
                  </a:lnTo>
                  <a:lnTo>
                    <a:pt x="68" y="0"/>
                  </a:lnTo>
                  <a:lnTo>
                    <a:pt x="85" y="3"/>
                  </a:lnTo>
                  <a:lnTo>
                    <a:pt x="85" y="5"/>
                  </a:lnTo>
                  <a:lnTo>
                    <a:pt x="143" y="15"/>
                  </a:lnTo>
                  <a:lnTo>
                    <a:pt x="131" y="88"/>
                  </a:lnTo>
                  <a:lnTo>
                    <a:pt x="84" y="80"/>
                  </a:lnTo>
                  <a:lnTo>
                    <a:pt x="80" y="82"/>
                  </a:lnTo>
                  <a:lnTo>
                    <a:pt x="48" y="76"/>
                  </a:lnTo>
                  <a:lnTo>
                    <a:pt x="48" y="75"/>
                  </a:lnTo>
                  <a:lnTo>
                    <a:pt x="0" y="6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55" name="Freeform 2287"/>
            <p:cNvSpPr>
              <a:spLocks/>
            </p:cNvSpPr>
            <p:nvPr/>
          </p:nvSpPr>
          <p:spPr bwMode="auto">
            <a:xfrm>
              <a:off x="1501" y="2326"/>
              <a:ext cx="99" cy="111"/>
            </a:xfrm>
            <a:custGeom>
              <a:avLst/>
              <a:gdLst/>
              <a:ahLst/>
              <a:cxnLst>
                <a:cxn ang="0">
                  <a:pos x="201" y="277"/>
                </a:cxn>
                <a:cxn ang="0">
                  <a:pos x="111" y="258"/>
                </a:cxn>
                <a:cxn ang="0">
                  <a:pos x="111" y="258"/>
                </a:cxn>
                <a:cxn ang="0">
                  <a:pos x="108" y="256"/>
                </a:cxn>
                <a:cxn ang="0">
                  <a:pos x="17" y="237"/>
                </a:cxn>
                <a:cxn ang="0">
                  <a:pos x="15" y="239"/>
                </a:cxn>
                <a:cxn ang="0">
                  <a:pos x="0" y="236"/>
                </a:cxn>
                <a:cxn ang="0">
                  <a:pos x="34" y="68"/>
                </a:cxn>
                <a:cxn ang="0">
                  <a:pos x="130" y="89"/>
                </a:cxn>
                <a:cxn ang="0">
                  <a:pos x="149" y="0"/>
                </a:cxn>
                <a:cxn ang="0">
                  <a:pos x="249" y="21"/>
                </a:cxn>
                <a:cxn ang="0">
                  <a:pos x="248" y="36"/>
                </a:cxn>
                <a:cxn ang="0">
                  <a:pos x="236" y="96"/>
                </a:cxn>
                <a:cxn ang="0">
                  <a:pos x="220" y="171"/>
                </a:cxn>
                <a:cxn ang="0">
                  <a:pos x="205" y="255"/>
                </a:cxn>
                <a:cxn ang="0">
                  <a:pos x="201" y="277"/>
                </a:cxn>
              </a:cxnLst>
              <a:rect l="0" t="0" r="r" b="b"/>
              <a:pathLst>
                <a:path w="249" h="277">
                  <a:moveTo>
                    <a:pt x="201" y="277"/>
                  </a:moveTo>
                  <a:lnTo>
                    <a:pt x="111" y="258"/>
                  </a:lnTo>
                  <a:lnTo>
                    <a:pt x="111" y="258"/>
                  </a:lnTo>
                  <a:lnTo>
                    <a:pt x="108" y="256"/>
                  </a:lnTo>
                  <a:lnTo>
                    <a:pt x="17" y="237"/>
                  </a:lnTo>
                  <a:lnTo>
                    <a:pt x="15" y="239"/>
                  </a:lnTo>
                  <a:lnTo>
                    <a:pt x="0" y="236"/>
                  </a:lnTo>
                  <a:lnTo>
                    <a:pt x="34" y="68"/>
                  </a:lnTo>
                  <a:lnTo>
                    <a:pt x="130" y="89"/>
                  </a:lnTo>
                  <a:lnTo>
                    <a:pt x="149" y="0"/>
                  </a:lnTo>
                  <a:lnTo>
                    <a:pt x="249" y="21"/>
                  </a:lnTo>
                  <a:lnTo>
                    <a:pt x="248" y="36"/>
                  </a:lnTo>
                  <a:lnTo>
                    <a:pt x="236" y="96"/>
                  </a:lnTo>
                  <a:lnTo>
                    <a:pt x="220" y="171"/>
                  </a:lnTo>
                  <a:lnTo>
                    <a:pt x="205" y="255"/>
                  </a:lnTo>
                  <a:lnTo>
                    <a:pt x="201" y="27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56" name="Freeform 2288"/>
            <p:cNvSpPr>
              <a:spLocks/>
            </p:cNvSpPr>
            <p:nvPr/>
          </p:nvSpPr>
          <p:spPr bwMode="auto">
            <a:xfrm>
              <a:off x="1701" y="2374"/>
              <a:ext cx="113" cy="91"/>
            </a:xfrm>
            <a:custGeom>
              <a:avLst/>
              <a:gdLst/>
              <a:ahLst/>
              <a:cxnLst>
                <a:cxn ang="0">
                  <a:pos x="4" y="186"/>
                </a:cxn>
                <a:cxn ang="0">
                  <a:pos x="7" y="184"/>
                </a:cxn>
                <a:cxn ang="0">
                  <a:pos x="7" y="181"/>
                </a:cxn>
                <a:cxn ang="0">
                  <a:pos x="12" y="182"/>
                </a:cxn>
                <a:cxn ang="0">
                  <a:pos x="14" y="186"/>
                </a:cxn>
                <a:cxn ang="0">
                  <a:pos x="14" y="182"/>
                </a:cxn>
                <a:cxn ang="0">
                  <a:pos x="17" y="182"/>
                </a:cxn>
                <a:cxn ang="0">
                  <a:pos x="26" y="179"/>
                </a:cxn>
                <a:cxn ang="0">
                  <a:pos x="36" y="179"/>
                </a:cxn>
                <a:cxn ang="0">
                  <a:pos x="48" y="174"/>
                </a:cxn>
                <a:cxn ang="0">
                  <a:pos x="57" y="169"/>
                </a:cxn>
                <a:cxn ang="0">
                  <a:pos x="64" y="155"/>
                </a:cxn>
                <a:cxn ang="0">
                  <a:pos x="62" y="150"/>
                </a:cxn>
                <a:cxn ang="0">
                  <a:pos x="64" y="148"/>
                </a:cxn>
                <a:cxn ang="0">
                  <a:pos x="77" y="148"/>
                </a:cxn>
                <a:cxn ang="0">
                  <a:pos x="75" y="143"/>
                </a:cxn>
                <a:cxn ang="0">
                  <a:pos x="79" y="143"/>
                </a:cxn>
                <a:cxn ang="0">
                  <a:pos x="81" y="138"/>
                </a:cxn>
                <a:cxn ang="0">
                  <a:pos x="77" y="135"/>
                </a:cxn>
                <a:cxn ang="0">
                  <a:pos x="82" y="133"/>
                </a:cxn>
                <a:cxn ang="0">
                  <a:pos x="89" y="133"/>
                </a:cxn>
                <a:cxn ang="0">
                  <a:pos x="87" y="129"/>
                </a:cxn>
                <a:cxn ang="0">
                  <a:pos x="96" y="121"/>
                </a:cxn>
                <a:cxn ang="0">
                  <a:pos x="99" y="116"/>
                </a:cxn>
                <a:cxn ang="0">
                  <a:pos x="105" y="114"/>
                </a:cxn>
                <a:cxn ang="0">
                  <a:pos x="110" y="112"/>
                </a:cxn>
                <a:cxn ang="0">
                  <a:pos x="116" y="100"/>
                </a:cxn>
                <a:cxn ang="0">
                  <a:pos x="115" y="95"/>
                </a:cxn>
                <a:cxn ang="0">
                  <a:pos x="120" y="90"/>
                </a:cxn>
                <a:cxn ang="0">
                  <a:pos x="127" y="80"/>
                </a:cxn>
                <a:cxn ang="0">
                  <a:pos x="137" y="85"/>
                </a:cxn>
                <a:cxn ang="0">
                  <a:pos x="145" y="82"/>
                </a:cxn>
                <a:cxn ang="0">
                  <a:pos x="145" y="76"/>
                </a:cxn>
                <a:cxn ang="0">
                  <a:pos x="151" y="73"/>
                </a:cxn>
                <a:cxn ang="0">
                  <a:pos x="157" y="68"/>
                </a:cxn>
                <a:cxn ang="0">
                  <a:pos x="163" y="70"/>
                </a:cxn>
                <a:cxn ang="0">
                  <a:pos x="166" y="63"/>
                </a:cxn>
                <a:cxn ang="0">
                  <a:pos x="173" y="56"/>
                </a:cxn>
                <a:cxn ang="0">
                  <a:pos x="176" y="56"/>
                </a:cxn>
                <a:cxn ang="0">
                  <a:pos x="183" y="49"/>
                </a:cxn>
                <a:cxn ang="0">
                  <a:pos x="185" y="46"/>
                </a:cxn>
                <a:cxn ang="0">
                  <a:pos x="185" y="42"/>
                </a:cxn>
                <a:cxn ang="0">
                  <a:pos x="185" y="41"/>
                </a:cxn>
                <a:cxn ang="0">
                  <a:pos x="186" y="39"/>
                </a:cxn>
                <a:cxn ang="0">
                  <a:pos x="186" y="37"/>
                </a:cxn>
                <a:cxn ang="0">
                  <a:pos x="183" y="35"/>
                </a:cxn>
                <a:cxn ang="0">
                  <a:pos x="183" y="30"/>
                </a:cxn>
                <a:cxn ang="0">
                  <a:pos x="181" y="25"/>
                </a:cxn>
                <a:cxn ang="0">
                  <a:pos x="183" y="22"/>
                </a:cxn>
                <a:cxn ang="0">
                  <a:pos x="180" y="22"/>
                </a:cxn>
                <a:cxn ang="0">
                  <a:pos x="180" y="17"/>
                </a:cxn>
                <a:cxn ang="0">
                  <a:pos x="176" y="17"/>
                </a:cxn>
                <a:cxn ang="0">
                  <a:pos x="180" y="13"/>
                </a:cxn>
                <a:cxn ang="0">
                  <a:pos x="175" y="6"/>
                </a:cxn>
                <a:cxn ang="0">
                  <a:pos x="180" y="8"/>
                </a:cxn>
                <a:cxn ang="0">
                  <a:pos x="178" y="0"/>
                </a:cxn>
                <a:cxn ang="0">
                  <a:pos x="279" y="51"/>
                </a:cxn>
                <a:cxn ang="0">
                  <a:pos x="274" y="100"/>
                </a:cxn>
                <a:cxn ang="0">
                  <a:pos x="255" y="227"/>
                </a:cxn>
                <a:cxn ang="0">
                  <a:pos x="99" y="205"/>
                </a:cxn>
                <a:cxn ang="0">
                  <a:pos x="69" y="198"/>
                </a:cxn>
              </a:cxnLst>
              <a:rect l="0" t="0" r="r" b="b"/>
              <a:pathLst>
                <a:path w="284" h="227">
                  <a:moveTo>
                    <a:pt x="0" y="187"/>
                  </a:moveTo>
                  <a:lnTo>
                    <a:pt x="4" y="186"/>
                  </a:lnTo>
                  <a:lnTo>
                    <a:pt x="7" y="186"/>
                  </a:lnTo>
                  <a:lnTo>
                    <a:pt x="7" y="184"/>
                  </a:lnTo>
                  <a:lnTo>
                    <a:pt x="9" y="182"/>
                  </a:lnTo>
                  <a:lnTo>
                    <a:pt x="7" y="181"/>
                  </a:lnTo>
                  <a:lnTo>
                    <a:pt x="9" y="179"/>
                  </a:lnTo>
                  <a:lnTo>
                    <a:pt x="12" y="182"/>
                  </a:lnTo>
                  <a:lnTo>
                    <a:pt x="12" y="186"/>
                  </a:lnTo>
                  <a:lnTo>
                    <a:pt x="14" y="186"/>
                  </a:lnTo>
                  <a:lnTo>
                    <a:pt x="16" y="186"/>
                  </a:lnTo>
                  <a:lnTo>
                    <a:pt x="14" y="182"/>
                  </a:lnTo>
                  <a:lnTo>
                    <a:pt x="16" y="181"/>
                  </a:lnTo>
                  <a:lnTo>
                    <a:pt x="17" y="182"/>
                  </a:lnTo>
                  <a:lnTo>
                    <a:pt x="23" y="177"/>
                  </a:lnTo>
                  <a:lnTo>
                    <a:pt x="26" y="179"/>
                  </a:lnTo>
                  <a:lnTo>
                    <a:pt x="31" y="177"/>
                  </a:lnTo>
                  <a:lnTo>
                    <a:pt x="36" y="179"/>
                  </a:lnTo>
                  <a:lnTo>
                    <a:pt x="46" y="177"/>
                  </a:lnTo>
                  <a:lnTo>
                    <a:pt x="48" y="174"/>
                  </a:lnTo>
                  <a:lnTo>
                    <a:pt x="50" y="174"/>
                  </a:lnTo>
                  <a:lnTo>
                    <a:pt x="57" y="169"/>
                  </a:lnTo>
                  <a:lnTo>
                    <a:pt x="60" y="157"/>
                  </a:lnTo>
                  <a:lnTo>
                    <a:pt x="64" y="155"/>
                  </a:lnTo>
                  <a:lnTo>
                    <a:pt x="65" y="153"/>
                  </a:lnTo>
                  <a:lnTo>
                    <a:pt x="62" y="150"/>
                  </a:lnTo>
                  <a:lnTo>
                    <a:pt x="62" y="148"/>
                  </a:lnTo>
                  <a:lnTo>
                    <a:pt x="64" y="148"/>
                  </a:lnTo>
                  <a:lnTo>
                    <a:pt x="70" y="153"/>
                  </a:lnTo>
                  <a:lnTo>
                    <a:pt x="77" y="148"/>
                  </a:lnTo>
                  <a:lnTo>
                    <a:pt x="77" y="146"/>
                  </a:lnTo>
                  <a:lnTo>
                    <a:pt x="75" y="143"/>
                  </a:lnTo>
                  <a:lnTo>
                    <a:pt x="75" y="141"/>
                  </a:lnTo>
                  <a:lnTo>
                    <a:pt x="79" y="143"/>
                  </a:lnTo>
                  <a:lnTo>
                    <a:pt x="82" y="140"/>
                  </a:lnTo>
                  <a:lnTo>
                    <a:pt x="81" y="138"/>
                  </a:lnTo>
                  <a:lnTo>
                    <a:pt x="79" y="138"/>
                  </a:lnTo>
                  <a:lnTo>
                    <a:pt x="77" y="135"/>
                  </a:lnTo>
                  <a:lnTo>
                    <a:pt x="79" y="135"/>
                  </a:lnTo>
                  <a:lnTo>
                    <a:pt x="82" y="133"/>
                  </a:lnTo>
                  <a:lnTo>
                    <a:pt x="87" y="133"/>
                  </a:lnTo>
                  <a:lnTo>
                    <a:pt x="89" y="133"/>
                  </a:lnTo>
                  <a:lnTo>
                    <a:pt x="89" y="131"/>
                  </a:lnTo>
                  <a:lnTo>
                    <a:pt x="87" y="129"/>
                  </a:lnTo>
                  <a:lnTo>
                    <a:pt x="91" y="124"/>
                  </a:lnTo>
                  <a:lnTo>
                    <a:pt x="96" y="121"/>
                  </a:lnTo>
                  <a:lnTo>
                    <a:pt x="96" y="117"/>
                  </a:lnTo>
                  <a:lnTo>
                    <a:pt x="99" y="116"/>
                  </a:lnTo>
                  <a:lnTo>
                    <a:pt x="101" y="112"/>
                  </a:lnTo>
                  <a:lnTo>
                    <a:pt x="105" y="114"/>
                  </a:lnTo>
                  <a:lnTo>
                    <a:pt x="106" y="111"/>
                  </a:lnTo>
                  <a:lnTo>
                    <a:pt x="110" y="112"/>
                  </a:lnTo>
                  <a:lnTo>
                    <a:pt x="111" y="106"/>
                  </a:lnTo>
                  <a:lnTo>
                    <a:pt x="116" y="100"/>
                  </a:lnTo>
                  <a:lnTo>
                    <a:pt x="118" y="97"/>
                  </a:lnTo>
                  <a:lnTo>
                    <a:pt x="115" y="95"/>
                  </a:lnTo>
                  <a:lnTo>
                    <a:pt x="115" y="90"/>
                  </a:lnTo>
                  <a:lnTo>
                    <a:pt x="120" y="90"/>
                  </a:lnTo>
                  <a:lnTo>
                    <a:pt x="125" y="80"/>
                  </a:lnTo>
                  <a:lnTo>
                    <a:pt x="127" y="80"/>
                  </a:lnTo>
                  <a:lnTo>
                    <a:pt x="135" y="82"/>
                  </a:lnTo>
                  <a:lnTo>
                    <a:pt x="137" y="85"/>
                  </a:lnTo>
                  <a:lnTo>
                    <a:pt x="139" y="82"/>
                  </a:lnTo>
                  <a:lnTo>
                    <a:pt x="145" y="82"/>
                  </a:lnTo>
                  <a:lnTo>
                    <a:pt x="147" y="80"/>
                  </a:lnTo>
                  <a:lnTo>
                    <a:pt x="145" y="76"/>
                  </a:lnTo>
                  <a:lnTo>
                    <a:pt x="147" y="75"/>
                  </a:lnTo>
                  <a:lnTo>
                    <a:pt x="151" y="73"/>
                  </a:lnTo>
                  <a:lnTo>
                    <a:pt x="156" y="68"/>
                  </a:lnTo>
                  <a:lnTo>
                    <a:pt x="157" y="68"/>
                  </a:lnTo>
                  <a:lnTo>
                    <a:pt x="161" y="70"/>
                  </a:lnTo>
                  <a:lnTo>
                    <a:pt x="163" y="70"/>
                  </a:lnTo>
                  <a:lnTo>
                    <a:pt x="164" y="65"/>
                  </a:lnTo>
                  <a:lnTo>
                    <a:pt x="166" y="63"/>
                  </a:lnTo>
                  <a:lnTo>
                    <a:pt x="168" y="58"/>
                  </a:lnTo>
                  <a:lnTo>
                    <a:pt x="173" y="56"/>
                  </a:lnTo>
                  <a:lnTo>
                    <a:pt x="175" y="58"/>
                  </a:lnTo>
                  <a:lnTo>
                    <a:pt x="176" y="56"/>
                  </a:lnTo>
                  <a:lnTo>
                    <a:pt x="181" y="51"/>
                  </a:lnTo>
                  <a:lnTo>
                    <a:pt x="183" y="49"/>
                  </a:lnTo>
                  <a:lnTo>
                    <a:pt x="186" y="47"/>
                  </a:lnTo>
                  <a:lnTo>
                    <a:pt x="185" y="46"/>
                  </a:lnTo>
                  <a:lnTo>
                    <a:pt x="186" y="46"/>
                  </a:lnTo>
                  <a:lnTo>
                    <a:pt x="185" y="42"/>
                  </a:lnTo>
                  <a:lnTo>
                    <a:pt x="183" y="42"/>
                  </a:lnTo>
                  <a:lnTo>
                    <a:pt x="185" y="41"/>
                  </a:lnTo>
                  <a:lnTo>
                    <a:pt x="188" y="41"/>
                  </a:lnTo>
                  <a:lnTo>
                    <a:pt x="186" y="39"/>
                  </a:lnTo>
                  <a:lnTo>
                    <a:pt x="185" y="39"/>
                  </a:lnTo>
                  <a:lnTo>
                    <a:pt x="186" y="37"/>
                  </a:lnTo>
                  <a:lnTo>
                    <a:pt x="186" y="35"/>
                  </a:lnTo>
                  <a:lnTo>
                    <a:pt x="183" y="35"/>
                  </a:lnTo>
                  <a:lnTo>
                    <a:pt x="185" y="32"/>
                  </a:lnTo>
                  <a:lnTo>
                    <a:pt x="183" y="30"/>
                  </a:lnTo>
                  <a:lnTo>
                    <a:pt x="183" y="29"/>
                  </a:lnTo>
                  <a:lnTo>
                    <a:pt x="181" y="25"/>
                  </a:lnTo>
                  <a:lnTo>
                    <a:pt x="185" y="22"/>
                  </a:lnTo>
                  <a:lnTo>
                    <a:pt x="183" y="22"/>
                  </a:lnTo>
                  <a:lnTo>
                    <a:pt x="181" y="24"/>
                  </a:lnTo>
                  <a:lnTo>
                    <a:pt x="180" y="22"/>
                  </a:lnTo>
                  <a:lnTo>
                    <a:pt x="181" y="17"/>
                  </a:lnTo>
                  <a:lnTo>
                    <a:pt x="180" y="17"/>
                  </a:lnTo>
                  <a:lnTo>
                    <a:pt x="178" y="20"/>
                  </a:lnTo>
                  <a:lnTo>
                    <a:pt x="176" y="17"/>
                  </a:lnTo>
                  <a:lnTo>
                    <a:pt x="178" y="13"/>
                  </a:lnTo>
                  <a:lnTo>
                    <a:pt x="180" y="13"/>
                  </a:lnTo>
                  <a:lnTo>
                    <a:pt x="178" y="8"/>
                  </a:lnTo>
                  <a:lnTo>
                    <a:pt x="175" y="6"/>
                  </a:lnTo>
                  <a:lnTo>
                    <a:pt x="176" y="6"/>
                  </a:lnTo>
                  <a:lnTo>
                    <a:pt x="180" y="8"/>
                  </a:lnTo>
                  <a:lnTo>
                    <a:pt x="181" y="3"/>
                  </a:lnTo>
                  <a:lnTo>
                    <a:pt x="178" y="0"/>
                  </a:lnTo>
                  <a:lnTo>
                    <a:pt x="284" y="15"/>
                  </a:lnTo>
                  <a:lnTo>
                    <a:pt x="279" y="51"/>
                  </a:lnTo>
                  <a:lnTo>
                    <a:pt x="279" y="63"/>
                  </a:lnTo>
                  <a:lnTo>
                    <a:pt x="274" y="100"/>
                  </a:lnTo>
                  <a:lnTo>
                    <a:pt x="268" y="136"/>
                  </a:lnTo>
                  <a:lnTo>
                    <a:pt x="255" y="227"/>
                  </a:lnTo>
                  <a:lnTo>
                    <a:pt x="151" y="211"/>
                  </a:lnTo>
                  <a:lnTo>
                    <a:pt x="99" y="205"/>
                  </a:lnTo>
                  <a:lnTo>
                    <a:pt x="98" y="201"/>
                  </a:lnTo>
                  <a:lnTo>
                    <a:pt x="69" y="198"/>
                  </a:lnTo>
                  <a:lnTo>
                    <a:pt x="0" y="18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57" name="Freeform 2289"/>
            <p:cNvSpPr>
              <a:spLocks/>
            </p:cNvSpPr>
            <p:nvPr/>
          </p:nvSpPr>
          <p:spPr bwMode="auto">
            <a:xfrm>
              <a:off x="1404" y="2314"/>
              <a:ext cx="55" cy="88"/>
            </a:xfrm>
            <a:custGeom>
              <a:avLst/>
              <a:gdLst/>
              <a:ahLst/>
              <a:cxnLst>
                <a:cxn ang="0">
                  <a:pos x="106" y="221"/>
                </a:cxn>
                <a:cxn ang="0">
                  <a:pos x="48" y="134"/>
                </a:cxn>
                <a:cxn ang="0">
                  <a:pos x="0" y="60"/>
                </a:cxn>
                <a:cxn ang="0">
                  <a:pos x="9" y="62"/>
                </a:cxn>
                <a:cxn ang="0">
                  <a:pos x="98" y="0"/>
                </a:cxn>
                <a:cxn ang="0">
                  <a:pos x="134" y="65"/>
                </a:cxn>
                <a:cxn ang="0">
                  <a:pos x="132" y="69"/>
                </a:cxn>
                <a:cxn ang="0">
                  <a:pos x="135" y="69"/>
                </a:cxn>
                <a:cxn ang="0">
                  <a:pos x="139" y="77"/>
                </a:cxn>
                <a:cxn ang="0">
                  <a:pos x="106" y="221"/>
                </a:cxn>
              </a:cxnLst>
              <a:rect l="0" t="0" r="r" b="b"/>
              <a:pathLst>
                <a:path w="139" h="221">
                  <a:moveTo>
                    <a:pt x="106" y="221"/>
                  </a:moveTo>
                  <a:lnTo>
                    <a:pt x="48" y="134"/>
                  </a:lnTo>
                  <a:lnTo>
                    <a:pt x="0" y="60"/>
                  </a:lnTo>
                  <a:lnTo>
                    <a:pt x="9" y="62"/>
                  </a:lnTo>
                  <a:lnTo>
                    <a:pt x="98" y="0"/>
                  </a:lnTo>
                  <a:lnTo>
                    <a:pt x="134" y="65"/>
                  </a:lnTo>
                  <a:lnTo>
                    <a:pt x="132" y="69"/>
                  </a:lnTo>
                  <a:lnTo>
                    <a:pt x="135" y="69"/>
                  </a:lnTo>
                  <a:lnTo>
                    <a:pt x="139" y="77"/>
                  </a:lnTo>
                  <a:lnTo>
                    <a:pt x="106" y="22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58" name="Freeform 2290"/>
            <p:cNvSpPr>
              <a:spLocks/>
            </p:cNvSpPr>
            <p:nvPr/>
          </p:nvSpPr>
          <p:spPr bwMode="auto">
            <a:xfrm>
              <a:off x="1589" y="2365"/>
              <a:ext cx="74" cy="45"/>
            </a:xfrm>
            <a:custGeom>
              <a:avLst/>
              <a:gdLst/>
              <a:ahLst/>
              <a:cxnLst>
                <a:cxn ang="0">
                  <a:pos x="123" y="114"/>
                </a:cxn>
                <a:cxn ang="0">
                  <a:pos x="108" y="111"/>
                </a:cxn>
                <a:cxn ang="0">
                  <a:pos x="108" y="114"/>
                </a:cxn>
                <a:cxn ang="0">
                  <a:pos x="96" y="112"/>
                </a:cxn>
                <a:cxn ang="0">
                  <a:pos x="96" y="111"/>
                </a:cxn>
                <a:cxn ang="0">
                  <a:pos x="84" y="109"/>
                </a:cxn>
                <a:cxn ang="0">
                  <a:pos x="86" y="102"/>
                </a:cxn>
                <a:cxn ang="0">
                  <a:pos x="62" y="97"/>
                </a:cxn>
                <a:cxn ang="0">
                  <a:pos x="63" y="85"/>
                </a:cxn>
                <a:cxn ang="0">
                  <a:pos x="52" y="83"/>
                </a:cxn>
                <a:cxn ang="0">
                  <a:pos x="52" y="85"/>
                </a:cxn>
                <a:cxn ang="0">
                  <a:pos x="0" y="75"/>
                </a:cxn>
                <a:cxn ang="0">
                  <a:pos x="16" y="0"/>
                </a:cxn>
                <a:cxn ang="0">
                  <a:pos x="185" y="30"/>
                </a:cxn>
                <a:cxn ang="0">
                  <a:pos x="180" y="54"/>
                </a:cxn>
                <a:cxn ang="0">
                  <a:pos x="181" y="56"/>
                </a:cxn>
                <a:cxn ang="0">
                  <a:pos x="180" y="66"/>
                </a:cxn>
                <a:cxn ang="0">
                  <a:pos x="168" y="65"/>
                </a:cxn>
                <a:cxn ang="0">
                  <a:pos x="166" y="77"/>
                </a:cxn>
                <a:cxn ang="0">
                  <a:pos x="154" y="75"/>
                </a:cxn>
                <a:cxn ang="0">
                  <a:pos x="149" y="111"/>
                </a:cxn>
                <a:cxn ang="0">
                  <a:pos x="125" y="107"/>
                </a:cxn>
                <a:cxn ang="0">
                  <a:pos x="123" y="114"/>
                </a:cxn>
              </a:cxnLst>
              <a:rect l="0" t="0" r="r" b="b"/>
              <a:pathLst>
                <a:path w="185" h="114">
                  <a:moveTo>
                    <a:pt x="123" y="114"/>
                  </a:moveTo>
                  <a:lnTo>
                    <a:pt x="108" y="111"/>
                  </a:lnTo>
                  <a:lnTo>
                    <a:pt x="108" y="114"/>
                  </a:lnTo>
                  <a:lnTo>
                    <a:pt x="96" y="112"/>
                  </a:lnTo>
                  <a:lnTo>
                    <a:pt x="96" y="111"/>
                  </a:lnTo>
                  <a:lnTo>
                    <a:pt x="84" y="109"/>
                  </a:lnTo>
                  <a:lnTo>
                    <a:pt x="86" y="102"/>
                  </a:lnTo>
                  <a:lnTo>
                    <a:pt x="62" y="97"/>
                  </a:lnTo>
                  <a:lnTo>
                    <a:pt x="63" y="85"/>
                  </a:lnTo>
                  <a:lnTo>
                    <a:pt x="52" y="83"/>
                  </a:lnTo>
                  <a:lnTo>
                    <a:pt x="52" y="85"/>
                  </a:lnTo>
                  <a:lnTo>
                    <a:pt x="0" y="75"/>
                  </a:lnTo>
                  <a:lnTo>
                    <a:pt x="16" y="0"/>
                  </a:lnTo>
                  <a:lnTo>
                    <a:pt x="185" y="30"/>
                  </a:lnTo>
                  <a:lnTo>
                    <a:pt x="180" y="54"/>
                  </a:lnTo>
                  <a:lnTo>
                    <a:pt x="181" y="56"/>
                  </a:lnTo>
                  <a:lnTo>
                    <a:pt x="180" y="66"/>
                  </a:lnTo>
                  <a:lnTo>
                    <a:pt x="168" y="65"/>
                  </a:lnTo>
                  <a:lnTo>
                    <a:pt x="166" y="77"/>
                  </a:lnTo>
                  <a:lnTo>
                    <a:pt x="154" y="75"/>
                  </a:lnTo>
                  <a:lnTo>
                    <a:pt x="149" y="111"/>
                  </a:lnTo>
                  <a:lnTo>
                    <a:pt x="125" y="107"/>
                  </a:lnTo>
                  <a:lnTo>
                    <a:pt x="123" y="11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59" name="Freeform 2291"/>
            <p:cNvSpPr>
              <a:spLocks/>
            </p:cNvSpPr>
            <p:nvPr/>
          </p:nvSpPr>
          <p:spPr bwMode="auto">
            <a:xfrm>
              <a:off x="1803" y="2429"/>
              <a:ext cx="52" cy="39"/>
            </a:xfrm>
            <a:custGeom>
              <a:avLst/>
              <a:gdLst/>
              <a:ahLst/>
              <a:cxnLst>
                <a:cxn ang="0">
                  <a:pos x="0" y="91"/>
                </a:cxn>
                <a:cxn ang="0">
                  <a:pos x="13" y="0"/>
                </a:cxn>
                <a:cxn ang="0">
                  <a:pos x="20" y="2"/>
                </a:cxn>
                <a:cxn ang="0">
                  <a:pos x="20" y="4"/>
                </a:cxn>
                <a:cxn ang="0">
                  <a:pos x="131" y="17"/>
                </a:cxn>
                <a:cxn ang="0">
                  <a:pos x="126" y="22"/>
                </a:cxn>
                <a:cxn ang="0">
                  <a:pos x="121" y="40"/>
                </a:cxn>
                <a:cxn ang="0">
                  <a:pos x="116" y="43"/>
                </a:cxn>
                <a:cxn ang="0">
                  <a:pos x="111" y="50"/>
                </a:cxn>
                <a:cxn ang="0">
                  <a:pos x="101" y="55"/>
                </a:cxn>
                <a:cxn ang="0">
                  <a:pos x="94" y="67"/>
                </a:cxn>
                <a:cxn ang="0">
                  <a:pos x="89" y="72"/>
                </a:cxn>
                <a:cxn ang="0">
                  <a:pos x="87" y="77"/>
                </a:cxn>
                <a:cxn ang="0">
                  <a:pos x="87" y="80"/>
                </a:cxn>
                <a:cxn ang="0">
                  <a:pos x="83" y="86"/>
                </a:cxn>
                <a:cxn ang="0">
                  <a:pos x="82" y="92"/>
                </a:cxn>
                <a:cxn ang="0">
                  <a:pos x="77" y="98"/>
                </a:cxn>
                <a:cxn ang="0">
                  <a:pos x="75" y="99"/>
                </a:cxn>
                <a:cxn ang="0">
                  <a:pos x="0" y="91"/>
                </a:cxn>
              </a:cxnLst>
              <a:rect l="0" t="0" r="r" b="b"/>
              <a:pathLst>
                <a:path w="131" h="99">
                  <a:moveTo>
                    <a:pt x="0" y="91"/>
                  </a:moveTo>
                  <a:lnTo>
                    <a:pt x="13" y="0"/>
                  </a:lnTo>
                  <a:lnTo>
                    <a:pt x="20" y="2"/>
                  </a:lnTo>
                  <a:lnTo>
                    <a:pt x="20" y="4"/>
                  </a:lnTo>
                  <a:lnTo>
                    <a:pt x="131" y="17"/>
                  </a:lnTo>
                  <a:lnTo>
                    <a:pt x="126" y="22"/>
                  </a:lnTo>
                  <a:lnTo>
                    <a:pt x="121" y="40"/>
                  </a:lnTo>
                  <a:lnTo>
                    <a:pt x="116" y="43"/>
                  </a:lnTo>
                  <a:lnTo>
                    <a:pt x="111" y="50"/>
                  </a:lnTo>
                  <a:lnTo>
                    <a:pt x="101" y="55"/>
                  </a:lnTo>
                  <a:lnTo>
                    <a:pt x="94" y="67"/>
                  </a:lnTo>
                  <a:lnTo>
                    <a:pt x="89" y="72"/>
                  </a:lnTo>
                  <a:lnTo>
                    <a:pt x="87" y="77"/>
                  </a:lnTo>
                  <a:lnTo>
                    <a:pt x="87" y="80"/>
                  </a:lnTo>
                  <a:lnTo>
                    <a:pt x="83" y="86"/>
                  </a:lnTo>
                  <a:lnTo>
                    <a:pt x="82" y="92"/>
                  </a:lnTo>
                  <a:lnTo>
                    <a:pt x="77" y="98"/>
                  </a:lnTo>
                  <a:lnTo>
                    <a:pt x="75" y="99"/>
                  </a:lnTo>
                  <a:lnTo>
                    <a:pt x="0" y="9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60" name="Freeform 2292"/>
            <p:cNvSpPr>
              <a:spLocks/>
            </p:cNvSpPr>
            <p:nvPr/>
          </p:nvSpPr>
          <p:spPr bwMode="auto">
            <a:xfrm>
              <a:off x="1833" y="2436"/>
              <a:ext cx="44" cy="38"/>
            </a:xfrm>
            <a:custGeom>
              <a:avLst/>
              <a:gdLst/>
              <a:ahLst/>
              <a:cxnLst>
                <a:cxn ang="0">
                  <a:pos x="101" y="96"/>
                </a:cxn>
                <a:cxn ang="0">
                  <a:pos x="0" y="82"/>
                </a:cxn>
                <a:cxn ang="0">
                  <a:pos x="2" y="81"/>
                </a:cxn>
                <a:cxn ang="0">
                  <a:pos x="7" y="75"/>
                </a:cxn>
                <a:cxn ang="0">
                  <a:pos x="8" y="69"/>
                </a:cxn>
                <a:cxn ang="0">
                  <a:pos x="12" y="63"/>
                </a:cxn>
                <a:cxn ang="0">
                  <a:pos x="12" y="60"/>
                </a:cxn>
                <a:cxn ang="0">
                  <a:pos x="14" y="55"/>
                </a:cxn>
                <a:cxn ang="0">
                  <a:pos x="19" y="50"/>
                </a:cxn>
                <a:cxn ang="0">
                  <a:pos x="26" y="38"/>
                </a:cxn>
                <a:cxn ang="0">
                  <a:pos x="36" y="33"/>
                </a:cxn>
                <a:cxn ang="0">
                  <a:pos x="41" y="26"/>
                </a:cxn>
                <a:cxn ang="0">
                  <a:pos x="46" y="23"/>
                </a:cxn>
                <a:cxn ang="0">
                  <a:pos x="51" y="5"/>
                </a:cxn>
                <a:cxn ang="0">
                  <a:pos x="56" y="0"/>
                </a:cxn>
                <a:cxn ang="0">
                  <a:pos x="111" y="7"/>
                </a:cxn>
                <a:cxn ang="0">
                  <a:pos x="108" y="34"/>
                </a:cxn>
                <a:cxn ang="0">
                  <a:pos x="101" y="96"/>
                </a:cxn>
              </a:cxnLst>
              <a:rect l="0" t="0" r="r" b="b"/>
              <a:pathLst>
                <a:path w="111" h="96">
                  <a:moveTo>
                    <a:pt x="101" y="96"/>
                  </a:moveTo>
                  <a:lnTo>
                    <a:pt x="0" y="82"/>
                  </a:lnTo>
                  <a:lnTo>
                    <a:pt x="2" y="81"/>
                  </a:lnTo>
                  <a:lnTo>
                    <a:pt x="7" y="75"/>
                  </a:lnTo>
                  <a:lnTo>
                    <a:pt x="8" y="69"/>
                  </a:lnTo>
                  <a:lnTo>
                    <a:pt x="12" y="63"/>
                  </a:lnTo>
                  <a:lnTo>
                    <a:pt x="12" y="60"/>
                  </a:lnTo>
                  <a:lnTo>
                    <a:pt x="14" y="55"/>
                  </a:lnTo>
                  <a:lnTo>
                    <a:pt x="19" y="50"/>
                  </a:lnTo>
                  <a:lnTo>
                    <a:pt x="26" y="38"/>
                  </a:lnTo>
                  <a:lnTo>
                    <a:pt x="36" y="33"/>
                  </a:lnTo>
                  <a:lnTo>
                    <a:pt x="41" y="26"/>
                  </a:lnTo>
                  <a:lnTo>
                    <a:pt x="46" y="23"/>
                  </a:lnTo>
                  <a:lnTo>
                    <a:pt x="51" y="5"/>
                  </a:lnTo>
                  <a:lnTo>
                    <a:pt x="56" y="0"/>
                  </a:lnTo>
                  <a:lnTo>
                    <a:pt x="111" y="7"/>
                  </a:lnTo>
                  <a:lnTo>
                    <a:pt x="108" y="34"/>
                  </a:lnTo>
                  <a:lnTo>
                    <a:pt x="101" y="9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61" name="Freeform 2293"/>
            <p:cNvSpPr>
              <a:spLocks/>
            </p:cNvSpPr>
            <p:nvPr/>
          </p:nvSpPr>
          <p:spPr bwMode="auto">
            <a:xfrm>
              <a:off x="1583" y="2395"/>
              <a:ext cx="55" cy="43"/>
            </a:xfrm>
            <a:custGeom>
              <a:avLst/>
              <a:gdLst/>
              <a:ahLst/>
              <a:cxnLst>
                <a:cxn ang="0">
                  <a:pos x="126" y="107"/>
                </a:cxn>
                <a:cxn ang="0">
                  <a:pos x="0" y="84"/>
                </a:cxn>
                <a:cxn ang="0">
                  <a:pos x="15" y="0"/>
                </a:cxn>
                <a:cxn ang="0">
                  <a:pos x="67" y="10"/>
                </a:cxn>
                <a:cxn ang="0">
                  <a:pos x="67" y="8"/>
                </a:cxn>
                <a:cxn ang="0">
                  <a:pos x="78" y="10"/>
                </a:cxn>
                <a:cxn ang="0">
                  <a:pos x="77" y="22"/>
                </a:cxn>
                <a:cxn ang="0">
                  <a:pos x="101" y="27"/>
                </a:cxn>
                <a:cxn ang="0">
                  <a:pos x="99" y="34"/>
                </a:cxn>
                <a:cxn ang="0">
                  <a:pos x="111" y="36"/>
                </a:cxn>
                <a:cxn ang="0">
                  <a:pos x="111" y="37"/>
                </a:cxn>
                <a:cxn ang="0">
                  <a:pos x="123" y="39"/>
                </a:cxn>
                <a:cxn ang="0">
                  <a:pos x="123" y="36"/>
                </a:cxn>
                <a:cxn ang="0">
                  <a:pos x="138" y="39"/>
                </a:cxn>
                <a:cxn ang="0">
                  <a:pos x="126" y="107"/>
                </a:cxn>
              </a:cxnLst>
              <a:rect l="0" t="0" r="r" b="b"/>
              <a:pathLst>
                <a:path w="138" h="107">
                  <a:moveTo>
                    <a:pt x="126" y="107"/>
                  </a:moveTo>
                  <a:lnTo>
                    <a:pt x="0" y="84"/>
                  </a:lnTo>
                  <a:lnTo>
                    <a:pt x="15" y="0"/>
                  </a:lnTo>
                  <a:lnTo>
                    <a:pt x="67" y="10"/>
                  </a:lnTo>
                  <a:lnTo>
                    <a:pt x="67" y="8"/>
                  </a:lnTo>
                  <a:lnTo>
                    <a:pt x="78" y="10"/>
                  </a:lnTo>
                  <a:lnTo>
                    <a:pt x="77" y="22"/>
                  </a:lnTo>
                  <a:lnTo>
                    <a:pt x="101" y="27"/>
                  </a:lnTo>
                  <a:lnTo>
                    <a:pt x="99" y="34"/>
                  </a:lnTo>
                  <a:lnTo>
                    <a:pt x="111" y="36"/>
                  </a:lnTo>
                  <a:lnTo>
                    <a:pt x="111" y="37"/>
                  </a:lnTo>
                  <a:lnTo>
                    <a:pt x="123" y="39"/>
                  </a:lnTo>
                  <a:lnTo>
                    <a:pt x="123" y="36"/>
                  </a:lnTo>
                  <a:lnTo>
                    <a:pt x="138" y="39"/>
                  </a:lnTo>
                  <a:lnTo>
                    <a:pt x="126" y="10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62" name="Freeform 2294"/>
            <p:cNvSpPr>
              <a:spLocks/>
            </p:cNvSpPr>
            <p:nvPr/>
          </p:nvSpPr>
          <p:spPr bwMode="auto">
            <a:xfrm>
              <a:off x="1633" y="2408"/>
              <a:ext cx="104" cy="41"/>
            </a:xfrm>
            <a:custGeom>
              <a:avLst/>
              <a:gdLst/>
              <a:ahLst/>
              <a:cxnLst>
                <a:cxn ang="0">
                  <a:pos x="0" y="75"/>
                </a:cxn>
                <a:cxn ang="0">
                  <a:pos x="12" y="7"/>
                </a:cxn>
                <a:cxn ang="0">
                  <a:pos x="14" y="0"/>
                </a:cxn>
                <a:cxn ang="0">
                  <a:pos x="38" y="4"/>
                </a:cxn>
                <a:cxn ang="0">
                  <a:pos x="72" y="11"/>
                </a:cxn>
                <a:cxn ang="0">
                  <a:pos x="72" y="12"/>
                </a:cxn>
                <a:cxn ang="0">
                  <a:pos x="130" y="21"/>
                </a:cxn>
                <a:cxn ang="0">
                  <a:pos x="130" y="21"/>
                </a:cxn>
                <a:cxn ang="0">
                  <a:pos x="260" y="41"/>
                </a:cxn>
                <a:cxn ang="0">
                  <a:pos x="256" y="46"/>
                </a:cxn>
                <a:cxn ang="0">
                  <a:pos x="258" y="48"/>
                </a:cxn>
                <a:cxn ang="0">
                  <a:pos x="258" y="50"/>
                </a:cxn>
                <a:cxn ang="0">
                  <a:pos x="256" y="50"/>
                </a:cxn>
                <a:cxn ang="0">
                  <a:pos x="251" y="50"/>
                </a:cxn>
                <a:cxn ang="0">
                  <a:pos x="248" y="52"/>
                </a:cxn>
                <a:cxn ang="0">
                  <a:pos x="246" y="52"/>
                </a:cxn>
                <a:cxn ang="0">
                  <a:pos x="248" y="55"/>
                </a:cxn>
                <a:cxn ang="0">
                  <a:pos x="250" y="55"/>
                </a:cxn>
                <a:cxn ang="0">
                  <a:pos x="251" y="57"/>
                </a:cxn>
                <a:cxn ang="0">
                  <a:pos x="248" y="60"/>
                </a:cxn>
                <a:cxn ang="0">
                  <a:pos x="244" y="58"/>
                </a:cxn>
                <a:cxn ang="0">
                  <a:pos x="244" y="60"/>
                </a:cxn>
                <a:cxn ang="0">
                  <a:pos x="246" y="63"/>
                </a:cxn>
                <a:cxn ang="0">
                  <a:pos x="246" y="65"/>
                </a:cxn>
                <a:cxn ang="0">
                  <a:pos x="239" y="70"/>
                </a:cxn>
                <a:cxn ang="0">
                  <a:pos x="233" y="65"/>
                </a:cxn>
                <a:cxn ang="0">
                  <a:pos x="231" y="65"/>
                </a:cxn>
                <a:cxn ang="0">
                  <a:pos x="231" y="67"/>
                </a:cxn>
                <a:cxn ang="0">
                  <a:pos x="234" y="70"/>
                </a:cxn>
                <a:cxn ang="0">
                  <a:pos x="233" y="72"/>
                </a:cxn>
                <a:cxn ang="0">
                  <a:pos x="229" y="74"/>
                </a:cxn>
                <a:cxn ang="0">
                  <a:pos x="226" y="86"/>
                </a:cxn>
                <a:cxn ang="0">
                  <a:pos x="219" y="91"/>
                </a:cxn>
                <a:cxn ang="0">
                  <a:pos x="217" y="91"/>
                </a:cxn>
                <a:cxn ang="0">
                  <a:pos x="215" y="94"/>
                </a:cxn>
                <a:cxn ang="0">
                  <a:pos x="205" y="96"/>
                </a:cxn>
                <a:cxn ang="0">
                  <a:pos x="200" y="94"/>
                </a:cxn>
                <a:cxn ang="0">
                  <a:pos x="195" y="96"/>
                </a:cxn>
                <a:cxn ang="0">
                  <a:pos x="192" y="94"/>
                </a:cxn>
                <a:cxn ang="0">
                  <a:pos x="186" y="99"/>
                </a:cxn>
                <a:cxn ang="0">
                  <a:pos x="185" y="98"/>
                </a:cxn>
                <a:cxn ang="0">
                  <a:pos x="183" y="99"/>
                </a:cxn>
                <a:cxn ang="0">
                  <a:pos x="185" y="103"/>
                </a:cxn>
                <a:cxn ang="0">
                  <a:pos x="183" y="103"/>
                </a:cxn>
                <a:cxn ang="0">
                  <a:pos x="181" y="103"/>
                </a:cxn>
                <a:cxn ang="0">
                  <a:pos x="181" y="99"/>
                </a:cxn>
                <a:cxn ang="0">
                  <a:pos x="178" y="96"/>
                </a:cxn>
                <a:cxn ang="0">
                  <a:pos x="176" y="98"/>
                </a:cxn>
                <a:cxn ang="0">
                  <a:pos x="178" y="99"/>
                </a:cxn>
                <a:cxn ang="0">
                  <a:pos x="176" y="101"/>
                </a:cxn>
                <a:cxn ang="0">
                  <a:pos x="176" y="103"/>
                </a:cxn>
                <a:cxn ang="0">
                  <a:pos x="173" y="103"/>
                </a:cxn>
                <a:cxn ang="0">
                  <a:pos x="169" y="104"/>
                </a:cxn>
                <a:cxn ang="0">
                  <a:pos x="72" y="89"/>
                </a:cxn>
                <a:cxn ang="0">
                  <a:pos x="40" y="82"/>
                </a:cxn>
                <a:cxn ang="0">
                  <a:pos x="0" y="75"/>
                </a:cxn>
              </a:cxnLst>
              <a:rect l="0" t="0" r="r" b="b"/>
              <a:pathLst>
                <a:path w="260" h="104">
                  <a:moveTo>
                    <a:pt x="0" y="75"/>
                  </a:moveTo>
                  <a:lnTo>
                    <a:pt x="12" y="7"/>
                  </a:lnTo>
                  <a:lnTo>
                    <a:pt x="14" y="0"/>
                  </a:lnTo>
                  <a:lnTo>
                    <a:pt x="38" y="4"/>
                  </a:lnTo>
                  <a:lnTo>
                    <a:pt x="72" y="11"/>
                  </a:lnTo>
                  <a:lnTo>
                    <a:pt x="72" y="12"/>
                  </a:lnTo>
                  <a:lnTo>
                    <a:pt x="130" y="21"/>
                  </a:lnTo>
                  <a:lnTo>
                    <a:pt x="130" y="21"/>
                  </a:lnTo>
                  <a:lnTo>
                    <a:pt x="260" y="41"/>
                  </a:lnTo>
                  <a:lnTo>
                    <a:pt x="256" y="46"/>
                  </a:lnTo>
                  <a:lnTo>
                    <a:pt x="258" y="48"/>
                  </a:lnTo>
                  <a:lnTo>
                    <a:pt x="258" y="50"/>
                  </a:lnTo>
                  <a:lnTo>
                    <a:pt x="256" y="50"/>
                  </a:lnTo>
                  <a:lnTo>
                    <a:pt x="251" y="50"/>
                  </a:lnTo>
                  <a:lnTo>
                    <a:pt x="248" y="52"/>
                  </a:lnTo>
                  <a:lnTo>
                    <a:pt x="246" y="52"/>
                  </a:lnTo>
                  <a:lnTo>
                    <a:pt x="248" y="55"/>
                  </a:lnTo>
                  <a:lnTo>
                    <a:pt x="250" y="55"/>
                  </a:lnTo>
                  <a:lnTo>
                    <a:pt x="251" y="57"/>
                  </a:lnTo>
                  <a:lnTo>
                    <a:pt x="248" y="60"/>
                  </a:lnTo>
                  <a:lnTo>
                    <a:pt x="244" y="58"/>
                  </a:lnTo>
                  <a:lnTo>
                    <a:pt x="244" y="60"/>
                  </a:lnTo>
                  <a:lnTo>
                    <a:pt x="246" y="63"/>
                  </a:lnTo>
                  <a:lnTo>
                    <a:pt x="246" y="65"/>
                  </a:lnTo>
                  <a:lnTo>
                    <a:pt x="239" y="70"/>
                  </a:lnTo>
                  <a:lnTo>
                    <a:pt x="233" y="65"/>
                  </a:lnTo>
                  <a:lnTo>
                    <a:pt x="231" y="65"/>
                  </a:lnTo>
                  <a:lnTo>
                    <a:pt x="231" y="67"/>
                  </a:lnTo>
                  <a:lnTo>
                    <a:pt x="234" y="70"/>
                  </a:lnTo>
                  <a:lnTo>
                    <a:pt x="233" y="72"/>
                  </a:lnTo>
                  <a:lnTo>
                    <a:pt x="229" y="74"/>
                  </a:lnTo>
                  <a:lnTo>
                    <a:pt x="226" y="86"/>
                  </a:lnTo>
                  <a:lnTo>
                    <a:pt x="219" y="91"/>
                  </a:lnTo>
                  <a:lnTo>
                    <a:pt x="217" y="91"/>
                  </a:lnTo>
                  <a:lnTo>
                    <a:pt x="215" y="94"/>
                  </a:lnTo>
                  <a:lnTo>
                    <a:pt x="205" y="96"/>
                  </a:lnTo>
                  <a:lnTo>
                    <a:pt x="200" y="94"/>
                  </a:lnTo>
                  <a:lnTo>
                    <a:pt x="195" y="96"/>
                  </a:lnTo>
                  <a:lnTo>
                    <a:pt x="192" y="94"/>
                  </a:lnTo>
                  <a:lnTo>
                    <a:pt x="186" y="99"/>
                  </a:lnTo>
                  <a:lnTo>
                    <a:pt x="185" y="98"/>
                  </a:lnTo>
                  <a:lnTo>
                    <a:pt x="183" y="99"/>
                  </a:lnTo>
                  <a:lnTo>
                    <a:pt x="185" y="103"/>
                  </a:lnTo>
                  <a:lnTo>
                    <a:pt x="183" y="103"/>
                  </a:lnTo>
                  <a:lnTo>
                    <a:pt x="181" y="103"/>
                  </a:lnTo>
                  <a:lnTo>
                    <a:pt x="181" y="99"/>
                  </a:lnTo>
                  <a:lnTo>
                    <a:pt x="178" y="96"/>
                  </a:lnTo>
                  <a:lnTo>
                    <a:pt x="176" y="98"/>
                  </a:lnTo>
                  <a:lnTo>
                    <a:pt x="178" y="99"/>
                  </a:lnTo>
                  <a:lnTo>
                    <a:pt x="176" y="101"/>
                  </a:lnTo>
                  <a:lnTo>
                    <a:pt x="176" y="103"/>
                  </a:lnTo>
                  <a:lnTo>
                    <a:pt x="173" y="103"/>
                  </a:lnTo>
                  <a:lnTo>
                    <a:pt x="169" y="104"/>
                  </a:lnTo>
                  <a:lnTo>
                    <a:pt x="72" y="89"/>
                  </a:lnTo>
                  <a:lnTo>
                    <a:pt x="40" y="82"/>
                  </a:lnTo>
                  <a:lnTo>
                    <a:pt x="0" y="7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63" name="Freeform 2295"/>
            <p:cNvSpPr>
              <a:spLocks/>
            </p:cNvSpPr>
            <p:nvPr/>
          </p:nvSpPr>
          <p:spPr bwMode="auto">
            <a:xfrm>
              <a:off x="1873" y="2449"/>
              <a:ext cx="45" cy="31"/>
            </a:xfrm>
            <a:custGeom>
              <a:avLst/>
              <a:gdLst/>
              <a:ahLst/>
              <a:cxnLst>
                <a:cxn ang="0">
                  <a:pos x="0" y="62"/>
                </a:cxn>
                <a:cxn ang="0">
                  <a:pos x="7" y="0"/>
                </a:cxn>
                <a:cxn ang="0">
                  <a:pos x="41" y="6"/>
                </a:cxn>
                <a:cxn ang="0">
                  <a:pos x="41" y="9"/>
                </a:cxn>
                <a:cxn ang="0">
                  <a:pos x="90" y="16"/>
                </a:cxn>
                <a:cxn ang="0">
                  <a:pos x="95" y="16"/>
                </a:cxn>
                <a:cxn ang="0">
                  <a:pos x="94" y="40"/>
                </a:cxn>
                <a:cxn ang="0">
                  <a:pos x="99" y="43"/>
                </a:cxn>
                <a:cxn ang="0">
                  <a:pos x="99" y="52"/>
                </a:cxn>
                <a:cxn ang="0">
                  <a:pos x="111" y="76"/>
                </a:cxn>
                <a:cxn ang="0">
                  <a:pos x="66" y="70"/>
                </a:cxn>
                <a:cxn ang="0">
                  <a:pos x="63" y="69"/>
                </a:cxn>
                <a:cxn ang="0">
                  <a:pos x="7" y="62"/>
                </a:cxn>
                <a:cxn ang="0">
                  <a:pos x="0" y="62"/>
                </a:cxn>
              </a:cxnLst>
              <a:rect l="0" t="0" r="r" b="b"/>
              <a:pathLst>
                <a:path w="111" h="76">
                  <a:moveTo>
                    <a:pt x="0" y="62"/>
                  </a:moveTo>
                  <a:lnTo>
                    <a:pt x="7" y="0"/>
                  </a:lnTo>
                  <a:lnTo>
                    <a:pt x="41" y="6"/>
                  </a:lnTo>
                  <a:lnTo>
                    <a:pt x="41" y="9"/>
                  </a:lnTo>
                  <a:lnTo>
                    <a:pt x="90" y="16"/>
                  </a:lnTo>
                  <a:lnTo>
                    <a:pt x="95" y="16"/>
                  </a:lnTo>
                  <a:lnTo>
                    <a:pt x="94" y="40"/>
                  </a:lnTo>
                  <a:lnTo>
                    <a:pt x="99" y="43"/>
                  </a:lnTo>
                  <a:lnTo>
                    <a:pt x="99" y="52"/>
                  </a:lnTo>
                  <a:lnTo>
                    <a:pt x="111" y="76"/>
                  </a:lnTo>
                  <a:lnTo>
                    <a:pt x="66" y="70"/>
                  </a:lnTo>
                  <a:lnTo>
                    <a:pt x="63" y="69"/>
                  </a:lnTo>
                  <a:lnTo>
                    <a:pt x="7" y="62"/>
                  </a:lnTo>
                  <a:lnTo>
                    <a:pt x="0" y="6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64" name="Freeform 2296"/>
            <p:cNvSpPr>
              <a:spLocks/>
            </p:cNvSpPr>
            <p:nvPr/>
          </p:nvSpPr>
          <p:spPr bwMode="auto">
            <a:xfrm>
              <a:off x="1702" y="2454"/>
              <a:ext cx="59" cy="198"/>
            </a:xfrm>
            <a:custGeom>
              <a:avLst/>
              <a:gdLst/>
              <a:ahLst/>
              <a:cxnLst>
                <a:cxn ang="0">
                  <a:pos x="89" y="493"/>
                </a:cxn>
                <a:cxn ang="0">
                  <a:pos x="87" y="495"/>
                </a:cxn>
                <a:cxn ang="0">
                  <a:pos x="82" y="492"/>
                </a:cxn>
                <a:cxn ang="0">
                  <a:pos x="79" y="492"/>
                </a:cxn>
                <a:cxn ang="0">
                  <a:pos x="87" y="433"/>
                </a:cxn>
                <a:cxn ang="0">
                  <a:pos x="0" y="420"/>
                </a:cxn>
                <a:cxn ang="0">
                  <a:pos x="7" y="382"/>
                </a:cxn>
                <a:cxn ang="0">
                  <a:pos x="67" y="0"/>
                </a:cxn>
                <a:cxn ang="0">
                  <a:pos x="96" y="3"/>
                </a:cxn>
                <a:cxn ang="0">
                  <a:pos x="97" y="7"/>
                </a:cxn>
                <a:cxn ang="0">
                  <a:pos x="149" y="13"/>
                </a:cxn>
                <a:cxn ang="0">
                  <a:pos x="121" y="198"/>
                </a:cxn>
                <a:cxn ang="0">
                  <a:pos x="140" y="201"/>
                </a:cxn>
                <a:cxn ang="0">
                  <a:pos x="137" y="222"/>
                </a:cxn>
                <a:cxn ang="0">
                  <a:pos x="137" y="222"/>
                </a:cxn>
                <a:cxn ang="0">
                  <a:pos x="123" y="314"/>
                </a:cxn>
                <a:cxn ang="0">
                  <a:pos x="121" y="321"/>
                </a:cxn>
                <a:cxn ang="0">
                  <a:pos x="121" y="321"/>
                </a:cxn>
                <a:cxn ang="0">
                  <a:pos x="114" y="370"/>
                </a:cxn>
                <a:cxn ang="0">
                  <a:pos x="113" y="370"/>
                </a:cxn>
                <a:cxn ang="0">
                  <a:pos x="106" y="418"/>
                </a:cxn>
                <a:cxn ang="0">
                  <a:pos x="104" y="418"/>
                </a:cxn>
                <a:cxn ang="0">
                  <a:pos x="97" y="466"/>
                </a:cxn>
                <a:cxn ang="0">
                  <a:pos x="94" y="464"/>
                </a:cxn>
                <a:cxn ang="0">
                  <a:pos x="89" y="493"/>
                </a:cxn>
              </a:cxnLst>
              <a:rect l="0" t="0" r="r" b="b"/>
              <a:pathLst>
                <a:path w="149" h="495">
                  <a:moveTo>
                    <a:pt x="89" y="493"/>
                  </a:moveTo>
                  <a:lnTo>
                    <a:pt x="87" y="495"/>
                  </a:lnTo>
                  <a:lnTo>
                    <a:pt x="82" y="492"/>
                  </a:lnTo>
                  <a:lnTo>
                    <a:pt x="79" y="492"/>
                  </a:lnTo>
                  <a:lnTo>
                    <a:pt x="87" y="433"/>
                  </a:lnTo>
                  <a:lnTo>
                    <a:pt x="0" y="420"/>
                  </a:lnTo>
                  <a:lnTo>
                    <a:pt x="7" y="382"/>
                  </a:lnTo>
                  <a:lnTo>
                    <a:pt x="67" y="0"/>
                  </a:lnTo>
                  <a:lnTo>
                    <a:pt x="96" y="3"/>
                  </a:lnTo>
                  <a:lnTo>
                    <a:pt x="97" y="7"/>
                  </a:lnTo>
                  <a:lnTo>
                    <a:pt x="149" y="13"/>
                  </a:lnTo>
                  <a:lnTo>
                    <a:pt x="121" y="198"/>
                  </a:lnTo>
                  <a:lnTo>
                    <a:pt x="140" y="201"/>
                  </a:lnTo>
                  <a:lnTo>
                    <a:pt x="137" y="222"/>
                  </a:lnTo>
                  <a:lnTo>
                    <a:pt x="137" y="222"/>
                  </a:lnTo>
                  <a:lnTo>
                    <a:pt x="123" y="314"/>
                  </a:lnTo>
                  <a:lnTo>
                    <a:pt x="121" y="321"/>
                  </a:lnTo>
                  <a:lnTo>
                    <a:pt x="121" y="321"/>
                  </a:lnTo>
                  <a:lnTo>
                    <a:pt x="114" y="370"/>
                  </a:lnTo>
                  <a:lnTo>
                    <a:pt x="113" y="370"/>
                  </a:lnTo>
                  <a:lnTo>
                    <a:pt x="106" y="418"/>
                  </a:lnTo>
                  <a:lnTo>
                    <a:pt x="104" y="418"/>
                  </a:lnTo>
                  <a:lnTo>
                    <a:pt x="97" y="466"/>
                  </a:lnTo>
                  <a:lnTo>
                    <a:pt x="94" y="464"/>
                  </a:lnTo>
                  <a:lnTo>
                    <a:pt x="89" y="49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65" name="Freeform 2297"/>
            <p:cNvSpPr>
              <a:spLocks/>
            </p:cNvSpPr>
            <p:nvPr/>
          </p:nvSpPr>
          <p:spPr bwMode="auto">
            <a:xfrm>
              <a:off x="1600" y="2440"/>
              <a:ext cx="128" cy="166"/>
            </a:xfrm>
            <a:custGeom>
              <a:avLst/>
              <a:gdLst/>
              <a:ahLst/>
              <a:cxnLst>
                <a:cxn ang="0">
                  <a:pos x="10" y="140"/>
                </a:cxn>
                <a:cxn ang="0">
                  <a:pos x="10" y="132"/>
                </a:cxn>
                <a:cxn ang="0">
                  <a:pos x="10" y="123"/>
                </a:cxn>
                <a:cxn ang="0">
                  <a:pos x="15" y="111"/>
                </a:cxn>
                <a:cxn ang="0">
                  <a:pos x="29" y="110"/>
                </a:cxn>
                <a:cxn ang="0">
                  <a:pos x="34" y="104"/>
                </a:cxn>
                <a:cxn ang="0">
                  <a:pos x="51" y="98"/>
                </a:cxn>
                <a:cxn ang="0">
                  <a:pos x="63" y="96"/>
                </a:cxn>
                <a:cxn ang="0">
                  <a:pos x="73" y="94"/>
                </a:cxn>
                <a:cxn ang="0">
                  <a:pos x="82" y="92"/>
                </a:cxn>
                <a:cxn ang="0">
                  <a:pos x="87" y="87"/>
                </a:cxn>
                <a:cxn ang="0">
                  <a:pos x="94" y="87"/>
                </a:cxn>
                <a:cxn ang="0">
                  <a:pos x="97" y="77"/>
                </a:cxn>
                <a:cxn ang="0">
                  <a:pos x="100" y="74"/>
                </a:cxn>
                <a:cxn ang="0">
                  <a:pos x="100" y="60"/>
                </a:cxn>
                <a:cxn ang="0">
                  <a:pos x="104" y="45"/>
                </a:cxn>
                <a:cxn ang="0">
                  <a:pos x="109" y="29"/>
                </a:cxn>
                <a:cxn ang="0">
                  <a:pos x="123" y="5"/>
                </a:cxn>
                <a:cxn ang="0">
                  <a:pos x="252" y="22"/>
                </a:cxn>
                <a:cxn ang="0">
                  <a:pos x="259" y="415"/>
                </a:cxn>
                <a:cxn ang="0">
                  <a:pos x="251" y="407"/>
                </a:cxn>
                <a:cxn ang="0">
                  <a:pos x="254" y="412"/>
                </a:cxn>
                <a:cxn ang="0">
                  <a:pos x="249" y="415"/>
                </a:cxn>
                <a:cxn ang="0">
                  <a:pos x="246" y="408"/>
                </a:cxn>
                <a:cxn ang="0">
                  <a:pos x="230" y="400"/>
                </a:cxn>
                <a:cxn ang="0">
                  <a:pos x="228" y="395"/>
                </a:cxn>
                <a:cxn ang="0">
                  <a:pos x="218" y="393"/>
                </a:cxn>
                <a:cxn ang="0">
                  <a:pos x="206" y="381"/>
                </a:cxn>
                <a:cxn ang="0">
                  <a:pos x="196" y="379"/>
                </a:cxn>
                <a:cxn ang="0">
                  <a:pos x="189" y="383"/>
                </a:cxn>
                <a:cxn ang="0">
                  <a:pos x="189" y="388"/>
                </a:cxn>
                <a:cxn ang="0">
                  <a:pos x="187" y="379"/>
                </a:cxn>
                <a:cxn ang="0">
                  <a:pos x="187" y="378"/>
                </a:cxn>
                <a:cxn ang="0">
                  <a:pos x="177" y="378"/>
                </a:cxn>
                <a:cxn ang="0">
                  <a:pos x="182" y="374"/>
                </a:cxn>
                <a:cxn ang="0">
                  <a:pos x="182" y="371"/>
                </a:cxn>
                <a:cxn ang="0">
                  <a:pos x="181" y="366"/>
                </a:cxn>
                <a:cxn ang="0">
                  <a:pos x="174" y="376"/>
                </a:cxn>
                <a:cxn ang="0">
                  <a:pos x="160" y="296"/>
                </a:cxn>
                <a:cxn ang="0">
                  <a:pos x="95" y="287"/>
                </a:cxn>
                <a:cxn ang="0">
                  <a:pos x="90" y="244"/>
                </a:cxn>
                <a:cxn ang="0">
                  <a:pos x="71" y="236"/>
                </a:cxn>
                <a:cxn ang="0">
                  <a:pos x="58" y="231"/>
                </a:cxn>
                <a:cxn ang="0">
                  <a:pos x="25" y="203"/>
                </a:cxn>
                <a:cxn ang="0">
                  <a:pos x="13" y="193"/>
                </a:cxn>
              </a:cxnLst>
              <a:rect l="0" t="0" r="r" b="b"/>
              <a:pathLst>
                <a:path w="321" h="415">
                  <a:moveTo>
                    <a:pt x="0" y="188"/>
                  </a:moveTo>
                  <a:lnTo>
                    <a:pt x="6" y="151"/>
                  </a:lnTo>
                  <a:lnTo>
                    <a:pt x="10" y="140"/>
                  </a:lnTo>
                  <a:lnTo>
                    <a:pt x="8" y="137"/>
                  </a:lnTo>
                  <a:lnTo>
                    <a:pt x="10" y="133"/>
                  </a:lnTo>
                  <a:lnTo>
                    <a:pt x="10" y="132"/>
                  </a:lnTo>
                  <a:lnTo>
                    <a:pt x="12" y="128"/>
                  </a:lnTo>
                  <a:lnTo>
                    <a:pt x="8" y="125"/>
                  </a:lnTo>
                  <a:lnTo>
                    <a:pt x="10" y="123"/>
                  </a:lnTo>
                  <a:lnTo>
                    <a:pt x="8" y="118"/>
                  </a:lnTo>
                  <a:lnTo>
                    <a:pt x="10" y="116"/>
                  </a:lnTo>
                  <a:lnTo>
                    <a:pt x="15" y="111"/>
                  </a:lnTo>
                  <a:lnTo>
                    <a:pt x="22" y="113"/>
                  </a:lnTo>
                  <a:lnTo>
                    <a:pt x="25" y="113"/>
                  </a:lnTo>
                  <a:lnTo>
                    <a:pt x="29" y="110"/>
                  </a:lnTo>
                  <a:lnTo>
                    <a:pt x="29" y="108"/>
                  </a:lnTo>
                  <a:lnTo>
                    <a:pt x="30" y="106"/>
                  </a:lnTo>
                  <a:lnTo>
                    <a:pt x="34" y="104"/>
                  </a:lnTo>
                  <a:lnTo>
                    <a:pt x="37" y="104"/>
                  </a:lnTo>
                  <a:lnTo>
                    <a:pt x="46" y="101"/>
                  </a:lnTo>
                  <a:lnTo>
                    <a:pt x="51" y="98"/>
                  </a:lnTo>
                  <a:lnTo>
                    <a:pt x="56" y="99"/>
                  </a:lnTo>
                  <a:lnTo>
                    <a:pt x="61" y="98"/>
                  </a:lnTo>
                  <a:lnTo>
                    <a:pt x="63" y="96"/>
                  </a:lnTo>
                  <a:lnTo>
                    <a:pt x="66" y="96"/>
                  </a:lnTo>
                  <a:lnTo>
                    <a:pt x="68" y="94"/>
                  </a:lnTo>
                  <a:lnTo>
                    <a:pt x="73" y="94"/>
                  </a:lnTo>
                  <a:lnTo>
                    <a:pt x="75" y="94"/>
                  </a:lnTo>
                  <a:lnTo>
                    <a:pt x="76" y="94"/>
                  </a:lnTo>
                  <a:lnTo>
                    <a:pt x="82" y="92"/>
                  </a:lnTo>
                  <a:lnTo>
                    <a:pt x="82" y="91"/>
                  </a:lnTo>
                  <a:lnTo>
                    <a:pt x="87" y="91"/>
                  </a:lnTo>
                  <a:lnTo>
                    <a:pt x="87" y="87"/>
                  </a:lnTo>
                  <a:lnTo>
                    <a:pt x="88" y="87"/>
                  </a:lnTo>
                  <a:lnTo>
                    <a:pt x="92" y="89"/>
                  </a:lnTo>
                  <a:lnTo>
                    <a:pt x="94" y="87"/>
                  </a:lnTo>
                  <a:lnTo>
                    <a:pt x="99" y="82"/>
                  </a:lnTo>
                  <a:lnTo>
                    <a:pt x="100" y="79"/>
                  </a:lnTo>
                  <a:lnTo>
                    <a:pt x="97" y="77"/>
                  </a:lnTo>
                  <a:lnTo>
                    <a:pt x="99" y="77"/>
                  </a:lnTo>
                  <a:lnTo>
                    <a:pt x="97" y="75"/>
                  </a:lnTo>
                  <a:lnTo>
                    <a:pt x="100" y="74"/>
                  </a:lnTo>
                  <a:lnTo>
                    <a:pt x="100" y="70"/>
                  </a:lnTo>
                  <a:lnTo>
                    <a:pt x="99" y="65"/>
                  </a:lnTo>
                  <a:lnTo>
                    <a:pt x="100" y="60"/>
                  </a:lnTo>
                  <a:lnTo>
                    <a:pt x="102" y="57"/>
                  </a:lnTo>
                  <a:lnTo>
                    <a:pt x="104" y="53"/>
                  </a:lnTo>
                  <a:lnTo>
                    <a:pt x="104" y="45"/>
                  </a:lnTo>
                  <a:lnTo>
                    <a:pt x="105" y="40"/>
                  </a:lnTo>
                  <a:lnTo>
                    <a:pt x="109" y="31"/>
                  </a:lnTo>
                  <a:lnTo>
                    <a:pt x="109" y="29"/>
                  </a:lnTo>
                  <a:lnTo>
                    <a:pt x="117" y="14"/>
                  </a:lnTo>
                  <a:lnTo>
                    <a:pt x="119" y="12"/>
                  </a:lnTo>
                  <a:lnTo>
                    <a:pt x="123" y="5"/>
                  </a:lnTo>
                  <a:lnTo>
                    <a:pt x="123" y="0"/>
                  </a:lnTo>
                  <a:lnTo>
                    <a:pt x="155" y="7"/>
                  </a:lnTo>
                  <a:lnTo>
                    <a:pt x="252" y="22"/>
                  </a:lnTo>
                  <a:lnTo>
                    <a:pt x="321" y="33"/>
                  </a:lnTo>
                  <a:lnTo>
                    <a:pt x="261" y="415"/>
                  </a:lnTo>
                  <a:lnTo>
                    <a:pt x="259" y="415"/>
                  </a:lnTo>
                  <a:lnTo>
                    <a:pt x="259" y="414"/>
                  </a:lnTo>
                  <a:lnTo>
                    <a:pt x="259" y="410"/>
                  </a:lnTo>
                  <a:lnTo>
                    <a:pt x="251" y="407"/>
                  </a:lnTo>
                  <a:lnTo>
                    <a:pt x="251" y="408"/>
                  </a:lnTo>
                  <a:lnTo>
                    <a:pt x="252" y="408"/>
                  </a:lnTo>
                  <a:lnTo>
                    <a:pt x="254" y="412"/>
                  </a:lnTo>
                  <a:lnTo>
                    <a:pt x="251" y="412"/>
                  </a:lnTo>
                  <a:lnTo>
                    <a:pt x="251" y="414"/>
                  </a:lnTo>
                  <a:lnTo>
                    <a:pt x="249" y="415"/>
                  </a:lnTo>
                  <a:lnTo>
                    <a:pt x="249" y="414"/>
                  </a:lnTo>
                  <a:lnTo>
                    <a:pt x="246" y="412"/>
                  </a:lnTo>
                  <a:lnTo>
                    <a:pt x="246" y="408"/>
                  </a:lnTo>
                  <a:lnTo>
                    <a:pt x="237" y="403"/>
                  </a:lnTo>
                  <a:lnTo>
                    <a:pt x="232" y="396"/>
                  </a:lnTo>
                  <a:lnTo>
                    <a:pt x="230" y="400"/>
                  </a:lnTo>
                  <a:lnTo>
                    <a:pt x="228" y="398"/>
                  </a:lnTo>
                  <a:lnTo>
                    <a:pt x="228" y="396"/>
                  </a:lnTo>
                  <a:lnTo>
                    <a:pt x="228" y="395"/>
                  </a:lnTo>
                  <a:lnTo>
                    <a:pt x="223" y="391"/>
                  </a:lnTo>
                  <a:lnTo>
                    <a:pt x="222" y="393"/>
                  </a:lnTo>
                  <a:lnTo>
                    <a:pt x="218" y="393"/>
                  </a:lnTo>
                  <a:lnTo>
                    <a:pt x="216" y="390"/>
                  </a:lnTo>
                  <a:lnTo>
                    <a:pt x="206" y="384"/>
                  </a:lnTo>
                  <a:lnTo>
                    <a:pt x="206" y="381"/>
                  </a:lnTo>
                  <a:lnTo>
                    <a:pt x="196" y="383"/>
                  </a:lnTo>
                  <a:lnTo>
                    <a:pt x="194" y="383"/>
                  </a:lnTo>
                  <a:lnTo>
                    <a:pt x="196" y="379"/>
                  </a:lnTo>
                  <a:lnTo>
                    <a:pt x="194" y="379"/>
                  </a:lnTo>
                  <a:lnTo>
                    <a:pt x="191" y="381"/>
                  </a:lnTo>
                  <a:lnTo>
                    <a:pt x="189" y="383"/>
                  </a:lnTo>
                  <a:lnTo>
                    <a:pt x="191" y="384"/>
                  </a:lnTo>
                  <a:lnTo>
                    <a:pt x="191" y="386"/>
                  </a:lnTo>
                  <a:lnTo>
                    <a:pt x="189" y="388"/>
                  </a:lnTo>
                  <a:lnTo>
                    <a:pt x="187" y="386"/>
                  </a:lnTo>
                  <a:lnTo>
                    <a:pt x="187" y="384"/>
                  </a:lnTo>
                  <a:lnTo>
                    <a:pt x="187" y="379"/>
                  </a:lnTo>
                  <a:lnTo>
                    <a:pt x="189" y="379"/>
                  </a:lnTo>
                  <a:lnTo>
                    <a:pt x="191" y="378"/>
                  </a:lnTo>
                  <a:lnTo>
                    <a:pt x="187" y="378"/>
                  </a:lnTo>
                  <a:lnTo>
                    <a:pt x="182" y="381"/>
                  </a:lnTo>
                  <a:lnTo>
                    <a:pt x="182" y="378"/>
                  </a:lnTo>
                  <a:lnTo>
                    <a:pt x="177" y="378"/>
                  </a:lnTo>
                  <a:lnTo>
                    <a:pt x="181" y="376"/>
                  </a:lnTo>
                  <a:lnTo>
                    <a:pt x="182" y="374"/>
                  </a:lnTo>
                  <a:lnTo>
                    <a:pt x="182" y="374"/>
                  </a:lnTo>
                  <a:lnTo>
                    <a:pt x="179" y="374"/>
                  </a:lnTo>
                  <a:lnTo>
                    <a:pt x="181" y="371"/>
                  </a:lnTo>
                  <a:lnTo>
                    <a:pt x="182" y="371"/>
                  </a:lnTo>
                  <a:lnTo>
                    <a:pt x="182" y="369"/>
                  </a:lnTo>
                  <a:lnTo>
                    <a:pt x="181" y="369"/>
                  </a:lnTo>
                  <a:lnTo>
                    <a:pt x="181" y="366"/>
                  </a:lnTo>
                  <a:lnTo>
                    <a:pt x="177" y="367"/>
                  </a:lnTo>
                  <a:lnTo>
                    <a:pt x="175" y="373"/>
                  </a:lnTo>
                  <a:lnTo>
                    <a:pt x="174" y="376"/>
                  </a:lnTo>
                  <a:lnTo>
                    <a:pt x="182" y="325"/>
                  </a:lnTo>
                  <a:lnTo>
                    <a:pt x="157" y="321"/>
                  </a:lnTo>
                  <a:lnTo>
                    <a:pt x="160" y="296"/>
                  </a:lnTo>
                  <a:lnTo>
                    <a:pt x="157" y="296"/>
                  </a:lnTo>
                  <a:lnTo>
                    <a:pt x="157" y="297"/>
                  </a:lnTo>
                  <a:lnTo>
                    <a:pt x="95" y="287"/>
                  </a:lnTo>
                  <a:lnTo>
                    <a:pt x="100" y="262"/>
                  </a:lnTo>
                  <a:lnTo>
                    <a:pt x="88" y="260"/>
                  </a:lnTo>
                  <a:lnTo>
                    <a:pt x="90" y="244"/>
                  </a:lnTo>
                  <a:lnTo>
                    <a:pt x="87" y="246"/>
                  </a:lnTo>
                  <a:lnTo>
                    <a:pt x="76" y="244"/>
                  </a:lnTo>
                  <a:lnTo>
                    <a:pt x="71" y="236"/>
                  </a:lnTo>
                  <a:lnTo>
                    <a:pt x="68" y="234"/>
                  </a:lnTo>
                  <a:lnTo>
                    <a:pt x="64" y="233"/>
                  </a:lnTo>
                  <a:lnTo>
                    <a:pt x="58" y="231"/>
                  </a:lnTo>
                  <a:lnTo>
                    <a:pt x="37" y="221"/>
                  </a:lnTo>
                  <a:lnTo>
                    <a:pt x="32" y="212"/>
                  </a:lnTo>
                  <a:lnTo>
                    <a:pt x="25" y="203"/>
                  </a:lnTo>
                  <a:lnTo>
                    <a:pt x="20" y="202"/>
                  </a:lnTo>
                  <a:lnTo>
                    <a:pt x="17" y="195"/>
                  </a:lnTo>
                  <a:lnTo>
                    <a:pt x="13" y="193"/>
                  </a:lnTo>
                  <a:lnTo>
                    <a:pt x="5" y="190"/>
                  </a:lnTo>
                  <a:lnTo>
                    <a:pt x="0" y="18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66" name="Freeform 2298"/>
            <p:cNvSpPr>
              <a:spLocks/>
            </p:cNvSpPr>
            <p:nvPr/>
          </p:nvSpPr>
          <p:spPr bwMode="auto">
            <a:xfrm>
              <a:off x="1795" y="2465"/>
              <a:ext cx="81" cy="64"/>
            </a:xfrm>
            <a:custGeom>
              <a:avLst/>
              <a:gdLst/>
              <a:ahLst/>
              <a:cxnLst>
                <a:cxn ang="0">
                  <a:pos x="161" y="160"/>
                </a:cxn>
                <a:cxn ang="0">
                  <a:pos x="0" y="140"/>
                </a:cxn>
                <a:cxn ang="0">
                  <a:pos x="19" y="0"/>
                </a:cxn>
                <a:cxn ang="0">
                  <a:pos x="94" y="8"/>
                </a:cxn>
                <a:cxn ang="0">
                  <a:pos x="195" y="22"/>
                </a:cxn>
                <a:cxn ang="0">
                  <a:pos x="202" y="22"/>
                </a:cxn>
                <a:cxn ang="0">
                  <a:pos x="196" y="27"/>
                </a:cxn>
                <a:cxn ang="0">
                  <a:pos x="195" y="34"/>
                </a:cxn>
                <a:cxn ang="0">
                  <a:pos x="178" y="42"/>
                </a:cxn>
                <a:cxn ang="0">
                  <a:pos x="176" y="46"/>
                </a:cxn>
                <a:cxn ang="0">
                  <a:pos x="174" y="46"/>
                </a:cxn>
                <a:cxn ang="0">
                  <a:pos x="164" y="130"/>
                </a:cxn>
                <a:cxn ang="0">
                  <a:pos x="161" y="160"/>
                </a:cxn>
              </a:cxnLst>
              <a:rect l="0" t="0" r="r" b="b"/>
              <a:pathLst>
                <a:path w="202" h="160">
                  <a:moveTo>
                    <a:pt x="161" y="160"/>
                  </a:moveTo>
                  <a:lnTo>
                    <a:pt x="0" y="140"/>
                  </a:lnTo>
                  <a:lnTo>
                    <a:pt x="19" y="0"/>
                  </a:lnTo>
                  <a:lnTo>
                    <a:pt x="94" y="8"/>
                  </a:lnTo>
                  <a:lnTo>
                    <a:pt x="195" y="22"/>
                  </a:lnTo>
                  <a:lnTo>
                    <a:pt x="202" y="22"/>
                  </a:lnTo>
                  <a:lnTo>
                    <a:pt x="196" y="27"/>
                  </a:lnTo>
                  <a:lnTo>
                    <a:pt x="195" y="34"/>
                  </a:lnTo>
                  <a:lnTo>
                    <a:pt x="178" y="42"/>
                  </a:lnTo>
                  <a:lnTo>
                    <a:pt x="176" y="46"/>
                  </a:lnTo>
                  <a:lnTo>
                    <a:pt x="174" y="46"/>
                  </a:lnTo>
                  <a:lnTo>
                    <a:pt x="164" y="130"/>
                  </a:lnTo>
                  <a:lnTo>
                    <a:pt x="161" y="16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67" name="Freeform 2299"/>
            <p:cNvSpPr>
              <a:spLocks/>
            </p:cNvSpPr>
            <p:nvPr/>
          </p:nvSpPr>
          <p:spPr bwMode="auto">
            <a:xfrm>
              <a:off x="1861" y="2474"/>
              <a:ext cx="93" cy="67"/>
            </a:xfrm>
            <a:custGeom>
              <a:avLst/>
              <a:gdLst/>
              <a:ahLst/>
              <a:cxnLst>
                <a:cxn ang="0">
                  <a:pos x="210" y="166"/>
                </a:cxn>
                <a:cxn ang="0">
                  <a:pos x="212" y="162"/>
                </a:cxn>
                <a:cxn ang="0">
                  <a:pos x="172" y="157"/>
                </a:cxn>
                <a:cxn ang="0">
                  <a:pos x="174" y="160"/>
                </a:cxn>
                <a:cxn ang="0">
                  <a:pos x="174" y="167"/>
                </a:cxn>
                <a:cxn ang="0">
                  <a:pos x="150" y="164"/>
                </a:cxn>
                <a:cxn ang="0">
                  <a:pos x="150" y="159"/>
                </a:cxn>
                <a:cxn ang="0">
                  <a:pos x="150" y="154"/>
                </a:cxn>
                <a:cxn ang="0">
                  <a:pos x="80" y="147"/>
                </a:cxn>
                <a:cxn ang="0">
                  <a:pos x="84" y="116"/>
                </a:cxn>
                <a:cxn ang="0">
                  <a:pos x="0" y="108"/>
                </a:cxn>
                <a:cxn ang="0">
                  <a:pos x="10" y="24"/>
                </a:cxn>
                <a:cxn ang="0">
                  <a:pos x="12" y="24"/>
                </a:cxn>
                <a:cxn ang="0">
                  <a:pos x="14" y="20"/>
                </a:cxn>
                <a:cxn ang="0">
                  <a:pos x="31" y="12"/>
                </a:cxn>
                <a:cxn ang="0">
                  <a:pos x="32" y="5"/>
                </a:cxn>
                <a:cxn ang="0">
                  <a:pos x="38" y="0"/>
                </a:cxn>
                <a:cxn ang="0">
                  <a:pos x="94" y="7"/>
                </a:cxn>
                <a:cxn ang="0">
                  <a:pos x="97" y="8"/>
                </a:cxn>
                <a:cxn ang="0">
                  <a:pos x="142" y="14"/>
                </a:cxn>
                <a:cxn ang="0">
                  <a:pos x="195" y="19"/>
                </a:cxn>
                <a:cxn ang="0">
                  <a:pos x="195" y="38"/>
                </a:cxn>
                <a:cxn ang="0">
                  <a:pos x="193" y="43"/>
                </a:cxn>
                <a:cxn ang="0">
                  <a:pos x="193" y="53"/>
                </a:cxn>
                <a:cxn ang="0">
                  <a:pos x="191" y="56"/>
                </a:cxn>
                <a:cxn ang="0">
                  <a:pos x="193" y="63"/>
                </a:cxn>
                <a:cxn ang="0">
                  <a:pos x="193" y="65"/>
                </a:cxn>
                <a:cxn ang="0">
                  <a:pos x="191" y="65"/>
                </a:cxn>
                <a:cxn ang="0">
                  <a:pos x="191" y="68"/>
                </a:cxn>
                <a:cxn ang="0">
                  <a:pos x="193" y="68"/>
                </a:cxn>
                <a:cxn ang="0">
                  <a:pos x="191" y="75"/>
                </a:cxn>
                <a:cxn ang="0">
                  <a:pos x="195" y="87"/>
                </a:cxn>
                <a:cxn ang="0">
                  <a:pos x="195" y="89"/>
                </a:cxn>
                <a:cxn ang="0">
                  <a:pos x="189" y="108"/>
                </a:cxn>
                <a:cxn ang="0">
                  <a:pos x="186" y="109"/>
                </a:cxn>
                <a:cxn ang="0">
                  <a:pos x="181" y="111"/>
                </a:cxn>
                <a:cxn ang="0">
                  <a:pos x="178" y="114"/>
                </a:cxn>
                <a:cxn ang="0">
                  <a:pos x="198" y="126"/>
                </a:cxn>
                <a:cxn ang="0">
                  <a:pos x="210" y="143"/>
                </a:cxn>
                <a:cxn ang="0">
                  <a:pos x="234" y="162"/>
                </a:cxn>
                <a:cxn ang="0">
                  <a:pos x="230" y="166"/>
                </a:cxn>
                <a:cxn ang="0">
                  <a:pos x="229" y="167"/>
                </a:cxn>
                <a:cxn ang="0">
                  <a:pos x="220" y="164"/>
                </a:cxn>
                <a:cxn ang="0">
                  <a:pos x="219" y="167"/>
                </a:cxn>
                <a:cxn ang="0">
                  <a:pos x="210" y="166"/>
                </a:cxn>
              </a:cxnLst>
              <a:rect l="0" t="0" r="r" b="b"/>
              <a:pathLst>
                <a:path w="234" h="167">
                  <a:moveTo>
                    <a:pt x="210" y="166"/>
                  </a:moveTo>
                  <a:lnTo>
                    <a:pt x="212" y="162"/>
                  </a:lnTo>
                  <a:lnTo>
                    <a:pt x="172" y="157"/>
                  </a:lnTo>
                  <a:lnTo>
                    <a:pt x="174" y="160"/>
                  </a:lnTo>
                  <a:lnTo>
                    <a:pt x="174" y="167"/>
                  </a:lnTo>
                  <a:lnTo>
                    <a:pt x="150" y="164"/>
                  </a:lnTo>
                  <a:lnTo>
                    <a:pt x="150" y="159"/>
                  </a:lnTo>
                  <a:lnTo>
                    <a:pt x="150" y="154"/>
                  </a:lnTo>
                  <a:lnTo>
                    <a:pt x="80" y="147"/>
                  </a:lnTo>
                  <a:lnTo>
                    <a:pt x="84" y="116"/>
                  </a:lnTo>
                  <a:lnTo>
                    <a:pt x="0" y="108"/>
                  </a:lnTo>
                  <a:lnTo>
                    <a:pt x="10" y="24"/>
                  </a:lnTo>
                  <a:lnTo>
                    <a:pt x="12" y="24"/>
                  </a:lnTo>
                  <a:lnTo>
                    <a:pt x="14" y="20"/>
                  </a:lnTo>
                  <a:lnTo>
                    <a:pt x="31" y="12"/>
                  </a:lnTo>
                  <a:lnTo>
                    <a:pt x="32" y="5"/>
                  </a:lnTo>
                  <a:lnTo>
                    <a:pt x="38" y="0"/>
                  </a:lnTo>
                  <a:lnTo>
                    <a:pt x="94" y="7"/>
                  </a:lnTo>
                  <a:lnTo>
                    <a:pt x="97" y="8"/>
                  </a:lnTo>
                  <a:lnTo>
                    <a:pt x="142" y="14"/>
                  </a:lnTo>
                  <a:lnTo>
                    <a:pt x="195" y="19"/>
                  </a:lnTo>
                  <a:lnTo>
                    <a:pt x="195" y="38"/>
                  </a:lnTo>
                  <a:lnTo>
                    <a:pt x="193" y="43"/>
                  </a:lnTo>
                  <a:lnTo>
                    <a:pt x="193" y="53"/>
                  </a:lnTo>
                  <a:lnTo>
                    <a:pt x="191" y="56"/>
                  </a:lnTo>
                  <a:lnTo>
                    <a:pt x="193" y="63"/>
                  </a:lnTo>
                  <a:lnTo>
                    <a:pt x="193" y="65"/>
                  </a:lnTo>
                  <a:lnTo>
                    <a:pt x="191" y="65"/>
                  </a:lnTo>
                  <a:lnTo>
                    <a:pt x="191" y="68"/>
                  </a:lnTo>
                  <a:lnTo>
                    <a:pt x="193" y="68"/>
                  </a:lnTo>
                  <a:lnTo>
                    <a:pt x="191" y="75"/>
                  </a:lnTo>
                  <a:lnTo>
                    <a:pt x="195" y="87"/>
                  </a:lnTo>
                  <a:lnTo>
                    <a:pt x="195" y="89"/>
                  </a:lnTo>
                  <a:lnTo>
                    <a:pt x="189" y="108"/>
                  </a:lnTo>
                  <a:lnTo>
                    <a:pt x="186" y="109"/>
                  </a:lnTo>
                  <a:lnTo>
                    <a:pt x="181" y="111"/>
                  </a:lnTo>
                  <a:lnTo>
                    <a:pt x="178" y="114"/>
                  </a:lnTo>
                  <a:lnTo>
                    <a:pt x="198" y="126"/>
                  </a:lnTo>
                  <a:lnTo>
                    <a:pt x="210" y="143"/>
                  </a:lnTo>
                  <a:lnTo>
                    <a:pt x="234" y="162"/>
                  </a:lnTo>
                  <a:lnTo>
                    <a:pt x="230" y="166"/>
                  </a:lnTo>
                  <a:lnTo>
                    <a:pt x="229" y="167"/>
                  </a:lnTo>
                  <a:lnTo>
                    <a:pt x="220" y="164"/>
                  </a:lnTo>
                  <a:lnTo>
                    <a:pt x="219" y="167"/>
                  </a:lnTo>
                  <a:lnTo>
                    <a:pt x="210" y="16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68" name="Freeform 2300"/>
            <p:cNvSpPr>
              <a:spLocks/>
            </p:cNvSpPr>
            <p:nvPr/>
          </p:nvSpPr>
          <p:spPr bwMode="auto">
            <a:xfrm>
              <a:off x="1534" y="2428"/>
              <a:ext cx="115" cy="159"/>
            </a:xfrm>
            <a:custGeom>
              <a:avLst/>
              <a:gdLst/>
              <a:ahLst/>
              <a:cxnLst>
                <a:cxn ang="0">
                  <a:pos x="29" y="356"/>
                </a:cxn>
                <a:cxn ang="0">
                  <a:pos x="22" y="348"/>
                </a:cxn>
                <a:cxn ang="0">
                  <a:pos x="19" y="336"/>
                </a:cxn>
                <a:cxn ang="0">
                  <a:pos x="17" y="324"/>
                </a:cxn>
                <a:cxn ang="0">
                  <a:pos x="8" y="302"/>
                </a:cxn>
                <a:cxn ang="0">
                  <a:pos x="0" y="283"/>
                </a:cxn>
                <a:cxn ang="0">
                  <a:pos x="3" y="266"/>
                </a:cxn>
                <a:cxn ang="0">
                  <a:pos x="10" y="256"/>
                </a:cxn>
                <a:cxn ang="0">
                  <a:pos x="12" y="249"/>
                </a:cxn>
                <a:cxn ang="0">
                  <a:pos x="17" y="237"/>
                </a:cxn>
                <a:cxn ang="0">
                  <a:pos x="14" y="203"/>
                </a:cxn>
                <a:cxn ang="0">
                  <a:pos x="17" y="184"/>
                </a:cxn>
                <a:cxn ang="0">
                  <a:pos x="17" y="174"/>
                </a:cxn>
                <a:cxn ang="0">
                  <a:pos x="19" y="158"/>
                </a:cxn>
                <a:cxn ang="0">
                  <a:pos x="24" y="143"/>
                </a:cxn>
                <a:cxn ang="0">
                  <a:pos x="22" y="119"/>
                </a:cxn>
                <a:cxn ang="0">
                  <a:pos x="26" y="111"/>
                </a:cxn>
                <a:cxn ang="0">
                  <a:pos x="46" y="107"/>
                </a:cxn>
                <a:cxn ang="0">
                  <a:pos x="63" y="111"/>
                </a:cxn>
                <a:cxn ang="0">
                  <a:pos x="70" y="121"/>
                </a:cxn>
                <a:cxn ang="0">
                  <a:pos x="79" y="133"/>
                </a:cxn>
                <a:cxn ang="0">
                  <a:pos x="101" y="112"/>
                </a:cxn>
                <a:cxn ang="0">
                  <a:pos x="123" y="0"/>
                </a:cxn>
                <a:cxn ang="0">
                  <a:pos x="289" y="35"/>
                </a:cxn>
                <a:cxn ang="0">
                  <a:pos x="275" y="59"/>
                </a:cxn>
                <a:cxn ang="0">
                  <a:pos x="270" y="75"/>
                </a:cxn>
                <a:cxn ang="0">
                  <a:pos x="266" y="90"/>
                </a:cxn>
                <a:cxn ang="0">
                  <a:pos x="266" y="104"/>
                </a:cxn>
                <a:cxn ang="0">
                  <a:pos x="263" y="107"/>
                </a:cxn>
                <a:cxn ang="0">
                  <a:pos x="260" y="117"/>
                </a:cxn>
                <a:cxn ang="0">
                  <a:pos x="253" y="117"/>
                </a:cxn>
                <a:cxn ang="0">
                  <a:pos x="248" y="122"/>
                </a:cxn>
                <a:cxn ang="0">
                  <a:pos x="239" y="124"/>
                </a:cxn>
                <a:cxn ang="0">
                  <a:pos x="229" y="126"/>
                </a:cxn>
                <a:cxn ang="0">
                  <a:pos x="217" y="128"/>
                </a:cxn>
                <a:cxn ang="0">
                  <a:pos x="200" y="134"/>
                </a:cxn>
                <a:cxn ang="0">
                  <a:pos x="195" y="140"/>
                </a:cxn>
                <a:cxn ang="0">
                  <a:pos x="181" y="141"/>
                </a:cxn>
                <a:cxn ang="0">
                  <a:pos x="176" y="153"/>
                </a:cxn>
                <a:cxn ang="0">
                  <a:pos x="176" y="162"/>
                </a:cxn>
                <a:cxn ang="0">
                  <a:pos x="176" y="170"/>
                </a:cxn>
                <a:cxn ang="0">
                  <a:pos x="133" y="387"/>
                </a:cxn>
                <a:cxn ang="0">
                  <a:pos x="121" y="389"/>
                </a:cxn>
                <a:cxn ang="0">
                  <a:pos x="101" y="394"/>
                </a:cxn>
                <a:cxn ang="0">
                  <a:pos x="85" y="391"/>
                </a:cxn>
                <a:cxn ang="0">
                  <a:pos x="73" y="391"/>
                </a:cxn>
                <a:cxn ang="0">
                  <a:pos x="55" y="380"/>
                </a:cxn>
                <a:cxn ang="0">
                  <a:pos x="39" y="368"/>
                </a:cxn>
              </a:cxnLst>
              <a:rect l="0" t="0" r="r" b="b"/>
              <a:pathLst>
                <a:path w="289" h="397">
                  <a:moveTo>
                    <a:pt x="39" y="368"/>
                  </a:moveTo>
                  <a:lnTo>
                    <a:pt x="38" y="363"/>
                  </a:lnTo>
                  <a:lnTo>
                    <a:pt x="29" y="356"/>
                  </a:lnTo>
                  <a:lnTo>
                    <a:pt x="27" y="355"/>
                  </a:lnTo>
                  <a:lnTo>
                    <a:pt x="26" y="351"/>
                  </a:lnTo>
                  <a:lnTo>
                    <a:pt x="22" y="348"/>
                  </a:lnTo>
                  <a:lnTo>
                    <a:pt x="17" y="346"/>
                  </a:lnTo>
                  <a:lnTo>
                    <a:pt x="17" y="343"/>
                  </a:lnTo>
                  <a:lnTo>
                    <a:pt x="19" y="336"/>
                  </a:lnTo>
                  <a:lnTo>
                    <a:pt x="17" y="327"/>
                  </a:lnTo>
                  <a:lnTo>
                    <a:pt x="15" y="326"/>
                  </a:lnTo>
                  <a:lnTo>
                    <a:pt x="17" y="324"/>
                  </a:lnTo>
                  <a:lnTo>
                    <a:pt x="14" y="309"/>
                  </a:lnTo>
                  <a:lnTo>
                    <a:pt x="12" y="303"/>
                  </a:lnTo>
                  <a:lnTo>
                    <a:pt x="8" y="302"/>
                  </a:lnTo>
                  <a:lnTo>
                    <a:pt x="7" y="300"/>
                  </a:lnTo>
                  <a:lnTo>
                    <a:pt x="5" y="290"/>
                  </a:lnTo>
                  <a:lnTo>
                    <a:pt x="0" y="283"/>
                  </a:lnTo>
                  <a:lnTo>
                    <a:pt x="2" y="276"/>
                  </a:lnTo>
                  <a:lnTo>
                    <a:pt x="3" y="273"/>
                  </a:lnTo>
                  <a:lnTo>
                    <a:pt x="3" y="266"/>
                  </a:lnTo>
                  <a:lnTo>
                    <a:pt x="5" y="266"/>
                  </a:lnTo>
                  <a:lnTo>
                    <a:pt x="5" y="259"/>
                  </a:lnTo>
                  <a:lnTo>
                    <a:pt x="10" y="256"/>
                  </a:lnTo>
                  <a:lnTo>
                    <a:pt x="7" y="249"/>
                  </a:lnTo>
                  <a:lnTo>
                    <a:pt x="8" y="247"/>
                  </a:lnTo>
                  <a:lnTo>
                    <a:pt x="12" y="249"/>
                  </a:lnTo>
                  <a:lnTo>
                    <a:pt x="14" y="247"/>
                  </a:lnTo>
                  <a:lnTo>
                    <a:pt x="17" y="242"/>
                  </a:lnTo>
                  <a:lnTo>
                    <a:pt x="17" y="237"/>
                  </a:lnTo>
                  <a:lnTo>
                    <a:pt x="17" y="223"/>
                  </a:lnTo>
                  <a:lnTo>
                    <a:pt x="19" y="216"/>
                  </a:lnTo>
                  <a:lnTo>
                    <a:pt x="14" y="203"/>
                  </a:lnTo>
                  <a:lnTo>
                    <a:pt x="14" y="192"/>
                  </a:lnTo>
                  <a:lnTo>
                    <a:pt x="17" y="189"/>
                  </a:lnTo>
                  <a:lnTo>
                    <a:pt x="17" y="184"/>
                  </a:lnTo>
                  <a:lnTo>
                    <a:pt x="19" y="181"/>
                  </a:lnTo>
                  <a:lnTo>
                    <a:pt x="19" y="175"/>
                  </a:lnTo>
                  <a:lnTo>
                    <a:pt x="17" y="174"/>
                  </a:lnTo>
                  <a:lnTo>
                    <a:pt x="19" y="169"/>
                  </a:lnTo>
                  <a:lnTo>
                    <a:pt x="17" y="162"/>
                  </a:lnTo>
                  <a:lnTo>
                    <a:pt x="19" y="158"/>
                  </a:lnTo>
                  <a:lnTo>
                    <a:pt x="20" y="146"/>
                  </a:lnTo>
                  <a:lnTo>
                    <a:pt x="24" y="143"/>
                  </a:lnTo>
                  <a:lnTo>
                    <a:pt x="24" y="143"/>
                  </a:lnTo>
                  <a:lnTo>
                    <a:pt x="20" y="138"/>
                  </a:lnTo>
                  <a:lnTo>
                    <a:pt x="19" y="126"/>
                  </a:lnTo>
                  <a:lnTo>
                    <a:pt x="22" y="119"/>
                  </a:lnTo>
                  <a:lnTo>
                    <a:pt x="22" y="116"/>
                  </a:lnTo>
                  <a:lnTo>
                    <a:pt x="22" y="112"/>
                  </a:lnTo>
                  <a:lnTo>
                    <a:pt x="26" y="111"/>
                  </a:lnTo>
                  <a:lnTo>
                    <a:pt x="36" y="107"/>
                  </a:lnTo>
                  <a:lnTo>
                    <a:pt x="39" y="107"/>
                  </a:lnTo>
                  <a:lnTo>
                    <a:pt x="46" y="107"/>
                  </a:lnTo>
                  <a:lnTo>
                    <a:pt x="53" y="112"/>
                  </a:lnTo>
                  <a:lnTo>
                    <a:pt x="55" y="114"/>
                  </a:lnTo>
                  <a:lnTo>
                    <a:pt x="63" y="111"/>
                  </a:lnTo>
                  <a:lnTo>
                    <a:pt x="67" y="114"/>
                  </a:lnTo>
                  <a:lnTo>
                    <a:pt x="70" y="117"/>
                  </a:lnTo>
                  <a:lnTo>
                    <a:pt x="70" y="121"/>
                  </a:lnTo>
                  <a:lnTo>
                    <a:pt x="68" y="124"/>
                  </a:lnTo>
                  <a:lnTo>
                    <a:pt x="75" y="133"/>
                  </a:lnTo>
                  <a:lnTo>
                    <a:pt x="79" y="133"/>
                  </a:lnTo>
                  <a:lnTo>
                    <a:pt x="89" y="131"/>
                  </a:lnTo>
                  <a:lnTo>
                    <a:pt x="92" y="121"/>
                  </a:lnTo>
                  <a:lnTo>
                    <a:pt x="101" y="112"/>
                  </a:lnTo>
                  <a:lnTo>
                    <a:pt x="102" y="109"/>
                  </a:lnTo>
                  <a:lnTo>
                    <a:pt x="119" y="22"/>
                  </a:lnTo>
                  <a:lnTo>
                    <a:pt x="123" y="0"/>
                  </a:lnTo>
                  <a:lnTo>
                    <a:pt x="249" y="23"/>
                  </a:lnTo>
                  <a:lnTo>
                    <a:pt x="289" y="30"/>
                  </a:lnTo>
                  <a:lnTo>
                    <a:pt x="289" y="35"/>
                  </a:lnTo>
                  <a:lnTo>
                    <a:pt x="285" y="42"/>
                  </a:lnTo>
                  <a:lnTo>
                    <a:pt x="283" y="44"/>
                  </a:lnTo>
                  <a:lnTo>
                    <a:pt x="275" y="59"/>
                  </a:lnTo>
                  <a:lnTo>
                    <a:pt x="275" y="61"/>
                  </a:lnTo>
                  <a:lnTo>
                    <a:pt x="271" y="70"/>
                  </a:lnTo>
                  <a:lnTo>
                    <a:pt x="270" y="75"/>
                  </a:lnTo>
                  <a:lnTo>
                    <a:pt x="270" y="83"/>
                  </a:lnTo>
                  <a:lnTo>
                    <a:pt x="268" y="87"/>
                  </a:lnTo>
                  <a:lnTo>
                    <a:pt x="266" y="90"/>
                  </a:lnTo>
                  <a:lnTo>
                    <a:pt x="265" y="95"/>
                  </a:lnTo>
                  <a:lnTo>
                    <a:pt x="266" y="100"/>
                  </a:lnTo>
                  <a:lnTo>
                    <a:pt x="266" y="104"/>
                  </a:lnTo>
                  <a:lnTo>
                    <a:pt x="263" y="105"/>
                  </a:lnTo>
                  <a:lnTo>
                    <a:pt x="265" y="107"/>
                  </a:lnTo>
                  <a:lnTo>
                    <a:pt x="263" y="107"/>
                  </a:lnTo>
                  <a:lnTo>
                    <a:pt x="266" y="109"/>
                  </a:lnTo>
                  <a:lnTo>
                    <a:pt x="265" y="112"/>
                  </a:lnTo>
                  <a:lnTo>
                    <a:pt x="260" y="117"/>
                  </a:lnTo>
                  <a:lnTo>
                    <a:pt x="258" y="119"/>
                  </a:lnTo>
                  <a:lnTo>
                    <a:pt x="254" y="117"/>
                  </a:lnTo>
                  <a:lnTo>
                    <a:pt x="253" y="117"/>
                  </a:lnTo>
                  <a:lnTo>
                    <a:pt x="253" y="121"/>
                  </a:lnTo>
                  <a:lnTo>
                    <a:pt x="248" y="121"/>
                  </a:lnTo>
                  <a:lnTo>
                    <a:pt x="248" y="122"/>
                  </a:lnTo>
                  <a:lnTo>
                    <a:pt x="242" y="124"/>
                  </a:lnTo>
                  <a:lnTo>
                    <a:pt x="241" y="124"/>
                  </a:lnTo>
                  <a:lnTo>
                    <a:pt x="239" y="124"/>
                  </a:lnTo>
                  <a:lnTo>
                    <a:pt x="234" y="124"/>
                  </a:lnTo>
                  <a:lnTo>
                    <a:pt x="232" y="126"/>
                  </a:lnTo>
                  <a:lnTo>
                    <a:pt x="229" y="126"/>
                  </a:lnTo>
                  <a:lnTo>
                    <a:pt x="227" y="128"/>
                  </a:lnTo>
                  <a:lnTo>
                    <a:pt x="222" y="129"/>
                  </a:lnTo>
                  <a:lnTo>
                    <a:pt x="217" y="128"/>
                  </a:lnTo>
                  <a:lnTo>
                    <a:pt x="212" y="131"/>
                  </a:lnTo>
                  <a:lnTo>
                    <a:pt x="203" y="134"/>
                  </a:lnTo>
                  <a:lnTo>
                    <a:pt x="200" y="134"/>
                  </a:lnTo>
                  <a:lnTo>
                    <a:pt x="196" y="136"/>
                  </a:lnTo>
                  <a:lnTo>
                    <a:pt x="195" y="138"/>
                  </a:lnTo>
                  <a:lnTo>
                    <a:pt x="195" y="140"/>
                  </a:lnTo>
                  <a:lnTo>
                    <a:pt x="191" y="143"/>
                  </a:lnTo>
                  <a:lnTo>
                    <a:pt x="188" y="143"/>
                  </a:lnTo>
                  <a:lnTo>
                    <a:pt x="181" y="141"/>
                  </a:lnTo>
                  <a:lnTo>
                    <a:pt x="176" y="146"/>
                  </a:lnTo>
                  <a:lnTo>
                    <a:pt x="174" y="148"/>
                  </a:lnTo>
                  <a:lnTo>
                    <a:pt x="176" y="153"/>
                  </a:lnTo>
                  <a:lnTo>
                    <a:pt x="174" y="155"/>
                  </a:lnTo>
                  <a:lnTo>
                    <a:pt x="178" y="158"/>
                  </a:lnTo>
                  <a:lnTo>
                    <a:pt x="176" y="162"/>
                  </a:lnTo>
                  <a:lnTo>
                    <a:pt x="176" y="163"/>
                  </a:lnTo>
                  <a:lnTo>
                    <a:pt x="174" y="167"/>
                  </a:lnTo>
                  <a:lnTo>
                    <a:pt x="176" y="170"/>
                  </a:lnTo>
                  <a:lnTo>
                    <a:pt x="172" y="181"/>
                  </a:lnTo>
                  <a:lnTo>
                    <a:pt x="166" y="218"/>
                  </a:lnTo>
                  <a:lnTo>
                    <a:pt x="133" y="387"/>
                  </a:lnTo>
                  <a:lnTo>
                    <a:pt x="131" y="389"/>
                  </a:lnTo>
                  <a:lnTo>
                    <a:pt x="128" y="389"/>
                  </a:lnTo>
                  <a:lnTo>
                    <a:pt x="121" y="389"/>
                  </a:lnTo>
                  <a:lnTo>
                    <a:pt x="111" y="385"/>
                  </a:lnTo>
                  <a:lnTo>
                    <a:pt x="106" y="387"/>
                  </a:lnTo>
                  <a:lnTo>
                    <a:pt x="101" y="394"/>
                  </a:lnTo>
                  <a:lnTo>
                    <a:pt x="92" y="397"/>
                  </a:lnTo>
                  <a:lnTo>
                    <a:pt x="87" y="394"/>
                  </a:lnTo>
                  <a:lnTo>
                    <a:pt x="85" y="391"/>
                  </a:lnTo>
                  <a:lnTo>
                    <a:pt x="82" y="391"/>
                  </a:lnTo>
                  <a:lnTo>
                    <a:pt x="79" y="389"/>
                  </a:lnTo>
                  <a:lnTo>
                    <a:pt x="73" y="391"/>
                  </a:lnTo>
                  <a:lnTo>
                    <a:pt x="70" y="387"/>
                  </a:lnTo>
                  <a:lnTo>
                    <a:pt x="55" y="384"/>
                  </a:lnTo>
                  <a:lnTo>
                    <a:pt x="55" y="380"/>
                  </a:lnTo>
                  <a:lnTo>
                    <a:pt x="51" y="379"/>
                  </a:lnTo>
                  <a:lnTo>
                    <a:pt x="49" y="375"/>
                  </a:lnTo>
                  <a:lnTo>
                    <a:pt x="39" y="36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69" name="Freeform 2301"/>
            <p:cNvSpPr>
              <a:spLocks/>
            </p:cNvSpPr>
            <p:nvPr/>
          </p:nvSpPr>
          <p:spPr bwMode="auto">
            <a:xfrm>
              <a:off x="1737" y="2459"/>
              <a:ext cx="66" cy="199"/>
            </a:xfrm>
            <a:custGeom>
              <a:avLst/>
              <a:gdLst/>
              <a:ahLst/>
              <a:cxnLst>
                <a:cxn ang="0">
                  <a:pos x="48" y="477"/>
                </a:cxn>
                <a:cxn ang="0">
                  <a:pos x="43" y="480"/>
                </a:cxn>
                <a:cxn ang="0">
                  <a:pos x="37" y="480"/>
                </a:cxn>
                <a:cxn ang="0">
                  <a:pos x="36" y="480"/>
                </a:cxn>
                <a:cxn ang="0">
                  <a:pos x="32" y="484"/>
                </a:cxn>
                <a:cxn ang="0">
                  <a:pos x="25" y="484"/>
                </a:cxn>
                <a:cxn ang="0">
                  <a:pos x="27" y="487"/>
                </a:cxn>
                <a:cxn ang="0">
                  <a:pos x="22" y="489"/>
                </a:cxn>
                <a:cxn ang="0">
                  <a:pos x="17" y="492"/>
                </a:cxn>
                <a:cxn ang="0">
                  <a:pos x="15" y="496"/>
                </a:cxn>
                <a:cxn ang="0">
                  <a:pos x="14" y="497"/>
                </a:cxn>
                <a:cxn ang="0">
                  <a:pos x="8" y="496"/>
                </a:cxn>
                <a:cxn ang="0">
                  <a:pos x="8" y="489"/>
                </a:cxn>
                <a:cxn ang="0">
                  <a:pos x="7" y="487"/>
                </a:cxn>
                <a:cxn ang="0">
                  <a:pos x="7" y="485"/>
                </a:cxn>
                <a:cxn ang="0">
                  <a:pos x="0" y="480"/>
                </a:cxn>
                <a:cxn ang="0">
                  <a:pos x="5" y="451"/>
                </a:cxn>
                <a:cxn ang="0">
                  <a:pos x="8" y="453"/>
                </a:cxn>
                <a:cxn ang="0">
                  <a:pos x="15" y="405"/>
                </a:cxn>
                <a:cxn ang="0">
                  <a:pos x="17" y="405"/>
                </a:cxn>
                <a:cxn ang="0">
                  <a:pos x="24" y="357"/>
                </a:cxn>
                <a:cxn ang="0">
                  <a:pos x="25" y="357"/>
                </a:cxn>
                <a:cxn ang="0">
                  <a:pos x="32" y="308"/>
                </a:cxn>
                <a:cxn ang="0">
                  <a:pos x="32" y="308"/>
                </a:cxn>
                <a:cxn ang="0">
                  <a:pos x="34" y="301"/>
                </a:cxn>
                <a:cxn ang="0">
                  <a:pos x="48" y="209"/>
                </a:cxn>
                <a:cxn ang="0">
                  <a:pos x="48" y="209"/>
                </a:cxn>
                <a:cxn ang="0">
                  <a:pos x="51" y="188"/>
                </a:cxn>
                <a:cxn ang="0">
                  <a:pos x="32" y="185"/>
                </a:cxn>
                <a:cxn ang="0">
                  <a:pos x="60" y="0"/>
                </a:cxn>
                <a:cxn ang="0">
                  <a:pos x="164" y="16"/>
                </a:cxn>
                <a:cxn ang="0">
                  <a:pos x="145" y="156"/>
                </a:cxn>
                <a:cxn ang="0">
                  <a:pos x="125" y="303"/>
                </a:cxn>
                <a:cxn ang="0">
                  <a:pos x="118" y="352"/>
                </a:cxn>
                <a:cxn ang="0">
                  <a:pos x="102" y="467"/>
                </a:cxn>
                <a:cxn ang="0">
                  <a:pos x="68" y="461"/>
                </a:cxn>
                <a:cxn ang="0">
                  <a:pos x="65" y="467"/>
                </a:cxn>
                <a:cxn ang="0">
                  <a:pos x="65" y="468"/>
                </a:cxn>
                <a:cxn ang="0">
                  <a:pos x="61" y="470"/>
                </a:cxn>
                <a:cxn ang="0">
                  <a:pos x="61" y="470"/>
                </a:cxn>
                <a:cxn ang="0">
                  <a:pos x="56" y="470"/>
                </a:cxn>
                <a:cxn ang="0">
                  <a:pos x="53" y="472"/>
                </a:cxn>
                <a:cxn ang="0">
                  <a:pos x="51" y="472"/>
                </a:cxn>
                <a:cxn ang="0">
                  <a:pos x="51" y="475"/>
                </a:cxn>
                <a:cxn ang="0">
                  <a:pos x="48" y="477"/>
                </a:cxn>
              </a:cxnLst>
              <a:rect l="0" t="0" r="r" b="b"/>
              <a:pathLst>
                <a:path w="164" h="497">
                  <a:moveTo>
                    <a:pt x="48" y="477"/>
                  </a:moveTo>
                  <a:lnTo>
                    <a:pt x="43" y="480"/>
                  </a:lnTo>
                  <a:lnTo>
                    <a:pt x="37" y="480"/>
                  </a:lnTo>
                  <a:lnTo>
                    <a:pt x="36" y="480"/>
                  </a:lnTo>
                  <a:lnTo>
                    <a:pt x="32" y="484"/>
                  </a:lnTo>
                  <a:lnTo>
                    <a:pt x="25" y="484"/>
                  </a:lnTo>
                  <a:lnTo>
                    <a:pt x="27" y="487"/>
                  </a:lnTo>
                  <a:lnTo>
                    <a:pt x="22" y="489"/>
                  </a:lnTo>
                  <a:lnTo>
                    <a:pt x="17" y="492"/>
                  </a:lnTo>
                  <a:lnTo>
                    <a:pt x="15" y="496"/>
                  </a:lnTo>
                  <a:lnTo>
                    <a:pt x="14" y="497"/>
                  </a:lnTo>
                  <a:lnTo>
                    <a:pt x="8" y="496"/>
                  </a:lnTo>
                  <a:lnTo>
                    <a:pt x="8" y="489"/>
                  </a:lnTo>
                  <a:lnTo>
                    <a:pt x="7" y="487"/>
                  </a:lnTo>
                  <a:lnTo>
                    <a:pt x="7" y="485"/>
                  </a:lnTo>
                  <a:lnTo>
                    <a:pt x="0" y="480"/>
                  </a:lnTo>
                  <a:lnTo>
                    <a:pt x="5" y="451"/>
                  </a:lnTo>
                  <a:lnTo>
                    <a:pt x="8" y="453"/>
                  </a:lnTo>
                  <a:lnTo>
                    <a:pt x="15" y="405"/>
                  </a:lnTo>
                  <a:lnTo>
                    <a:pt x="17" y="405"/>
                  </a:lnTo>
                  <a:lnTo>
                    <a:pt x="24" y="357"/>
                  </a:lnTo>
                  <a:lnTo>
                    <a:pt x="25" y="357"/>
                  </a:lnTo>
                  <a:lnTo>
                    <a:pt x="32" y="308"/>
                  </a:lnTo>
                  <a:lnTo>
                    <a:pt x="32" y="308"/>
                  </a:lnTo>
                  <a:lnTo>
                    <a:pt x="34" y="301"/>
                  </a:lnTo>
                  <a:lnTo>
                    <a:pt x="48" y="209"/>
                  </a:lnTo>
                  <a:lnTo>
                    <a:pt x="48" y="209"/>
                  </a:lnTo>
                  <a:lnTo>
                    <a:pt x="51" y="188"/>
                  </a:lnTo>
                  <a:lnTo>
                    <a:pt x="32" y="185"/>
                  </a:lnTo>
                  <a:lnTo>
                    <a:pt x="60" y="0"/>
                  </a:lnTo>
                  <a:lnTo>
                    <a:pt x="164" y="16"/>
                  </a:lnTo>
                  <a:lnTo>
                    <a:pt x="145" y="156"/>
                  </a:lnTo>
                  <a:lnTo>
                    <a:pt x="125" y="303"/>
                  </a:lnTo>
                  <a:lnTo>
                    <a:pt x="118" y="352"/>
                  </a:lnTo>
                  <a:lnTo>
                    <a:pt x="102" y="467"/>
                  </a:lnTo>
                  <a:lnTo>
                    <a:pt x="68" y="461"/>
                  </a:lnTo>
                  <a:lnTo>
                    <a:pt x="65" y="467"/>
                  </a:lnTo>
                  <a:lnTo>
                    <a:pt x="65" y="468"/>
                  </a:lnTo>
                  <a:lnTo>
                    <a:pt x="61" y="470"/>
                  </a:lnTo>
                  <a:lnTo>
                    <a:pt x="61" y="470"/>
                  </a:lnTo>
                  <a:lnTo>
                    <a:pt x="56" y="470"/>
                  </a:lnTo>
                  <a:lnTo>
                    <a:pt x="53" y="472"/>
                  </a:lnTo>
                  <a:lnTo>
                    <a:pt x="51" y="472"/>
                  </a:lnTo>
                  <a:lnTo>
                    <a:pt x="51" y="475"/>
                  </a:lnTo>
                  <a:lnTo>
                    <a:pt x="48" y="47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70" name="Freeform 2302"/>
            <p:cNvSpPr>
              <a:spLocks/>
            </p:cNvSpPr>
            <p:nvPr/>
          </p:nvSpPr>
          <p:spPr bwMode="auto">
            <a:xfrm>
              <a:off x="1932" y="2482"/>
              <a:ext cx="42" cy="57"/>
            </a:xfrm>
            <a:custGeom>
              <a:avLst/>
              <a:gdLst/>
              <a:ahLst/>
              <a:cxnLst>
                <a:cxn ang="0">
                  <a:pos x="56" y="143"/>
                </a:cxn>
                <a:cxn ang="0">
                  <a:pos x="32" y="124"/>
                </a:cxn>
                <a:cxn ang="0">
                  <a:pos x="20" y="107"/>
                </a:cxn>
                <a:cxn ang="0">
                  <a:pos x="0" y="95"/>
                </a:cxn>
                <a:cxn ang="0">
                  <a:pos x="3" y="92"/>
                </a:cxn>
                <a:cxn ang="0">
                  <a:pos x="8" y="90"/>
                </a:cxn>
                <a:cxn ang="0">
                  <a:pos x="11" y="89"/>
                </a:cxn>
                <a:cxn ang="0">
                  <a:pos x="17" y="70"/>
                </a:cxn>
                <a:cxn ang="0">
                  <a:pos x="17" y="68"/>
                </a:cxn>
                <a:cxn ang="0">
                  <a:pos x="13" y="56"/>
                </a:cxn>
                <a:cxn ang="0">
                  <a:pos x="15" y="49"/>
                </a:cxn>
                <a:cxn ang="0">
                  <a:pos x="13" y="49"/>
                </a:cxn>
                <a:cxn ang="0">
                  <a:pos x="13" y="46"/>
                </a:cxn>
                <a:cxn ang="0">
                  <a:pos x="15" y="46"/>
                </a:cxn>
                <a:cxn ang="0">
                  <a:pos x="15" y="44"/>
                </a:cxn>
                <a:cxn ang="0">
                  <a:pos x="13" y="37"/>
                </a:cxn>
                <a:cxn ang="0">
                  <a:pos x="15" y="34"/>
                </a:cxn>
                <a:cxn ang="0">
                  <a:pos x="15" y="24"/>
                </a:cxn>
                <a:cxn ang="0">
                  <a:pos x="17" y="19"/>
                </a:cxn>
                <a:cxn ang="0">
                  <a:pos x="17" y="0"/>
                </a:cxn>
                <a:cxn ang="0">
                  <a:pos x="47" y="3"/>
                </a:cxn>
                <a:cxn ang="0">
                  <a:pos x="102" y="8"/>
                </a:cxn>
                <a:cxn ang="0">
                  <a:pos x="102" y="13"/>
                </a:cxn>
                <a:cxn ang="0">
                  <a:pos x="105" y="22"/>
                </a:cxn>
                <a:cxn ang="0">
                  <a:pos x="100" y="29"/>
                </a:cxn>
                <a:cxn ang="0">
                  <a:pos x="102" y="32"/>
                </a:cxn>
                <a:cxn ang="0">
                  <a:pos x="100" y="37"/>
                </a:cxn>
                <a:cxn ang="0">
                  <a:pos x="100" y="44"/>
                </a:cxn>
                <a:cxn ang="0">
                  <a:pos x="97" y="48"/>
                </a:cxn>
                <a:cxn ang="0">
                  <a:pos x="93" y="44"/>
                </a:cxn>
                <a:cxn ang="0">
                  <a:pos x="90" y="44"/>
                </a:cxn>
                <a:cxn ang="0">
                  <a:pos x="88" y="48"/>
                </a:cxn>
                <a:cxn ang="0">
                  <a:pos x="85" y="48"/>
                </a:cxn>
                <a:cxn ang="0">
                  <a:pos x="83" y="51"/>
                </a:cxn>
                <a:cxn ang="0">
                  <a:pos x="83" y="56"/>
                </a:cxn>
                <a:cxn ang="0">
                  <a:pos x="82" y="59"/>
                </a:cxn>
                <a:cxn ang="0">
                  <a:pos x="83" y="66"/>
                </a:cxn>
                <a:cxn ang="0">
                  <a:pos x="82" y="70"/>
                </a:cxn>
                <a:cxn ang="0">
                  <a:pos x="85" y="78"/>
                </a:cxn>
                <a:cxn ang="0">
                  <a:pos x="82" y="83"/>
                </a:cxn>
                <a:cxn ang="0">
                  <a:pos x="83" y="89"/>
                </a:cxn>
                <a:cxn ang="0">
                  <a:pos x="82" y="106"/>
                </a:cxn>
                <a:cxn ang="0">
                  <a:pos x="78" y="109"/>
                </a:cxn>
                <a:cxn ang="0">
                  <a:pos x="70" y="114"/>
                </a:cxn>
                <a:cxn ang="0">
                  <a:pos x="70" y="118"/>
                </a:cxn>
                <a:cxn ang="0">
                  <a:pos x="71" y="119"/>
                </a:cxn>
                <a:cxn ang="0">
                  <a:pos x="71" y="126"/>
                </a:cxn>
                <a:cxn ang="0">
                  <a:pos x="68" y="131"/>
                </a:cxn>
                <a:cxn ang="0">
                  <a:pos x="66" y="136"/>
                </a:cxn>
                <a:cxn ang="0">
                  <a:pos x="61" y="140"/>
                </a:cxn>
                <a:cxn ang="0">
                  <a:pos x="56" y="143"/>
                </a:cxn>
              </a:cxnLst>
              <a:rect l="0" t="0" r="r" b="b"/>
              <a:pathLst>
                <a:path w="105" h="143">
                  <a:moveTo>
                    <a:pt x="56" y="143"/>
                  </a:moveTo>
                  <a:lnTo>
                    <a:pt x="32" y="124"/>
                  </a:lnTo>
                  <a:lnTo>
                    <a:pt x="20" y="107"/>
                  </a:lnTo>
                  <a:lnTo>
                    <a:pt x="0" y="95"/>
                  </a:lnTo>
                  <a:lnTo>
                    <a:pt x="3" y="92"/>
                  </a:lnTo>
                  <a:lnTo>
                    <a:pt x="8" y="90"/>
                  </a:lnTo>
                  <a:lnTo>
                    <a:pt x="11" y="89"/>
                  </a:lnTo>
                  <a:lnTo>
                    <a:pt x="17" y="70"/>
                  </a:lnTo>
                  <a:lnTo>
                    <a:pt x="17" y="68"/>
                  </a:lnTo>
                  <a:lnTo>
                    <a:pt x="13" y="56"/>
                  </a:lnTo>
                  <a:lnTo>
                    <a:pt x="15" y="49"/>
                  </a:lnTo>
                  <a:lnTo>
                    <a:pt x="13" y="49"/>
                  </a:lnTo>
                  <a:lnTo>
                    <a:pt x="13" y="46"/>
                  </a:lnTo>
                  <a:lnTo>
                    <a:pt x="15" y="46"/>
                  </a:lnTo>
                  <a:lnTo>
                    <a:pt x="15" y="44"/>
                  </a:lnTo>
                  <a:lnTo>
                    <a:pt x="13" y="37"/>
                  </a:lnTo>
                  <a:lnTo>
                    <a:pt x="15" y="34"/>
                  </a:lnTo>
                  <a:lnTo>
                    <a:pt x="15" y="24"/>
                  </a:lnTo>
                  <a:lnTo>
                    <a:pt x="17" y="19"/>
                  </a:lnTo>
                  <a:lnTo>
                    <a:pt x="17" y="0"/>
                  </a:lnTo>
                  <a:lnTo>
                    <a:pt x="47" y="3"/>
                  </a:lnTo>
                  <a:lnTo>
                    <a:pt x="102" y="8"/>
                  </a:lnTo>
                  <a:lnTo>
                    <a:pt x="102" y="13"/>
                  </a:lnTo>
                  <a:lnTo>
                    <a:pt x="105" y="22"/>
                  </a:lnTo>
                  <a:lnTo>
                    <a:pt x="100" y="29"/>
                  </a:lnTo>
                  <a:lnTo>
                    <a:pt x="102" y="32"/>
                  </a:lnTo>
                  <a:lnTo>
                    <a:pt x="100" y="37"/>
                  </a:lnTo>
                  <a:lnTo>
                    <a:pt x="100" y="44"/>
                  </a:lnTo>
                  <a:lnTo>
                    <a:pt x="97" y="48"/>
                  </a:lnTo>
                  <a:lnTo>
                    <a:pt x="93" y="44"/>
                  </a:lnTo>
                  <a:lnTo>
                    <a:pt x="90" y="44"/>
                  </a:lnTo>
                  <a:lnTo>
                    <a:pt x="88" y="48"/>
                  </a:lnTo>
                  <a:lnTo>
                    <a:pt x="85" y="48"/>
                  </a:lnTo>
                  <a:lnTo>
                    <a:pt x="83" y="51"/>
                  </a:lnTo>
                  <a:lnTo>
                    <a:pt x="83" y="56"/>
                  </a:lnTo>
                  <a:lnTo>
                    <a:pt x="82" y="59"/>
                  </a:lnTo>
                  <a:lnTo>
                    <a:pt x="83" y="66"/>
                  </a:lnTo>
                  <a:lnTo>
                    <a:pt x="82" y="70"/>
                  </a:lnTo>
                  <a:lnTo>
                    <a:pt x="85" y="78"/>
                  </a:lnTo>
                  <a:lnTo>
                    <a:pt x="82" y="83"/>
                  </a:lnTo>
                  <a:lnTo>
                    <a:pt x="83" y="89"/>
                  </a:lnTo>
                  <a:lnTo>
                    <a:pt x="82" y="106"/>
                  </a:lnTo>
                  <a:lnTo>
                    <a:pt x="78" y="109"/>
                  </a:lnTo>
                  <a:lnTo>
                    <a:pt x="70" y="114"/>
                  </a:lnTo>
                  <a:lnTo>
                    <a:pt x="70" y="118"/>
                  </a:lnTo>
                  <a:lnTo>
                    <a:pt x="71" y="119"/>
                  </a:lnTo>
                  <a:lnTo>
                    <a:pt x="71" y="126"/>
                  </a:lnTo>
                  <a:lnTo>
                    <a:pt x="68" y="131"/>
                  </a:lnTo>
                  <a:lnTo>
                    <a:pt x="66" y="136"/>
                  </a:lnTo>
                  <a:lnTo>
                    <a:pt x="61" y="140"/>
                  </a:lnTo>
                  <a:lnTo>
                    <a:pt x="56" y="14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71" name="Freeform 2303"/>
            <p:cNvSpPr>
              <a:spLocks/>
            </p:cNvSpPr>
            <p:nvPr/>
          </p:nvSpPr>
          <p:spPr bwMode="auto">
            <a:xfrm>
              <a:off x="1963" y="2485"/>
              <a:ext cx="65" cy="49"/>
            </a:xfrm>
            <a:custGeom>
              <a:avLst/>
              <a:gdLst/>
              <a:ahLst/>
              <a:cxnLst>
                <a:cxn ang="0">
                  <a:pos x="150" y="122"/>
                </a:cxn>
                <a:cxn ang="0">
                  <a:pos x="103" y="118"/>
                </a:cxn>
                <a:cxn ang="0">
                  <a:pos x="55" y="113"/>
                </a:cxn>
                <a:cxn ang="0">
                  <a:pos x="55" y="106"/>
                </a:cxn>
                <a:cxn ang="0">
                  <a:pos x="0" y="101"/>
                </a:cxn>
                <a:cxn ang="0">
                  <a:pos x="4" y="98"/>
                </a:cxn>
                <a:cxn ang="0">
                  <a:pos x="5" y="81"/>
                </a:cxn>
                <a:cxn ang="0">
                  <a:pos x="4" y="75"/>
                </a:cxn>
                <a:cxn ang="0">
                  <a:pos x="7" y="70"/>
                </a:cxn>
                <a:cxn ang="0">
                  <a:pos x="4" y="62"/>
                </a:cxn>
                <a:cxn ang="0">
                  <a:pos x="5" y="58"/>
                </a:cxn>
                <a:cxn ang="0">
                  <a:pos x="4" y="51"/>
                </a:cxn>
                <a:cxn ang="0">
                  <a:pos x="5" y="48"/>
                </a:cxn>
                <a:cxn ang="0">
                  <a:pos x="5" y="43"/>
                </a:cxn>
                <a:cxn ang="0">
                  <a:pos x="7" y="40"/>
                </a:cxn>
                <a:cxn ang="0">
                  <a:pos x="10" y="40"/>
                </a:cxn>
                <a:cxn ang="0">
                  <a:pos x="12" y="36"/>
                </a:cxn>
                <a:cxn ang="0">
                  <a:pos x="15" y="36"/>
                </a:cxn>
                <a:cxn ang="0">
                  <a:pos x="19" y="40"/>
                </a:cxn>
                <a:cxn ang="0">
                  <a:pos x="22" y="36"/>
                </a:cxn>
                <a:cxn ang="0">
                  <a:pos x="22" y="29"/>
                </a:cxn>
                <a:cxn ang="0">
                  <a:pos x="24" y="24"/>
                </a:cxn>
                <a:cxn ang="0">
                  <a:pos x="22" y="21"/>
                </a:cxn>
                <a:cxn ang="0">
                  <a:pos x="27" y="14"/>
                </a:cxn>
                <a:cxn ang="0">
                  <a:pos x="24" y="5"/>
                </a:cxn>
                <a:cxn ang="0">
                  <a:pos x="24" y="0"/>
                </a:cxn>
                <a:cxn ang="0">
                  <a:pos x="33" y="2"/>
                </a:cxn>
                <a:cxn ang="0">
                  <a:pos x="161" y="12"/>
                </a:cxn>
                <a:cxn ang="0">
                  <a:pos x="150" y="122"/>
                </a:cxn>
              </a:cxnLst>
              <a:rect l="0" t="0" r="r" b="b"/>
              <a:pathLst>
                <a:path w="161" h="122">
                  <a:moveTo>
                    <a:pt x="150" y="122"/>
                  </a:moveTo>
                  <a:lnTo>
                    <a:pt x="103" y="118"/>
                  </a:lnTo>
                  <a:lnTo>
                    <a:pt x="55" y="113"/>
                  </a:lnTo>
                  <a:lnTo>
                    <a:pt x="55" y="106"/>
                  </a:lnTo>
                  <a:lnTo>
                    <a:pt x="0" y="101"/>
                  </a:lnTo>
                  <a:lnTo>
                    <a:pt x="4" y="98"/>
                  </a:lnTo>
                  <a:lnTo>
                    <a:pt x="5" y="81"/>
                  </a:lnTo>
                  <a:lnTo>
                    <a:pt x="4" y="75"/>
                  </a:lnTo>
                  <a:lnTo>
                    <a:pt x="7" y="70"/>
                  </a:lnTo>
                  <a:lnTo>
                    <a:pt x="4" y="62"/>
                  </a:lnTo>
                  <a:lnTo>
                    <a:pt x="5" y="58"/>
                  </a:lnTo>
                  <a:lnTo>
                    <a:pt x="4" y="51"/>
                  </a:lnTo>
                  <a:lnTo>
                    <a:pt x="5" y="48"/>
                  </a:lnTo>
                  <a:lnTo>
                    <a:pt x="5" y="43"/>
                  </a:lnTo>
                  <a:lnTo>
                    <a:pt x="7" y="40"/>
                  </a:lnTo>
                  <a:lnTo>
                    <a:pt x="10" y="40"/>
                  </a:lnTo>
                  <a:lnTo>
                    <a:pt x="12" y="36"/>
                  </a:lnTo>
                  <a:lnTo>
                    <a:pt x="15" y="36"/>
                  </a:lnTo>
                  <a:lnTo>
                    <a:pt x="19" y="40"/>
                  </a:lnTo>
                  <a:lnTo>
                    <a:pt x="22" y="36"/>
                  </a:lnTo>
                  <a:lnTo>
                    <a:pt x="22" y="29"/>
                  </a:lnTo>
                  <a:lnTo>
                    <a:pt x="24" y="24"/>
                  </a:lnTo>
                  <a:lnTo>
                    <a:pt x="22" y="21"/>
                  </a:lnTo>
                  <a:lnTo>
                    <a:pt x="27" y="14"/>
                  </a:lnTo>
                  <a:lnTo>
                    <a:pt x="24" y="5"/>
                  </a:lnTo>
                  <a:lnTo>
                    <a:pt x="24" y="0"/>
                  </a:lnTo>
                  <a:lnTo>
                    <a:pt x="33" y="2"/>
                  </a:lnTo>
                  <a:lnTo>
                    <a:pt x="161" y="12"/>
                  </a:lnTo>
                  <a:lnTo>
                    <a:pt x="150" y="12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72" name="Freeform 2304"/>
            <p:cNvSpPr>
              <a:spLocks/>
            </p:cNvSpPr>
            <p:nvPr/>
          </p:nvSpPr>
          <p:spPr bwMode="auto">
            <a:xfrm>
              <a:off x="1490" y="2421"/>
              <a:ext cx="91" cy="114"/>
            </a:xfrm>
            <a:custGeom>
              <a:avLst/>
              <a:gdLst/>
              <a:ahLst/>
              <a:cxnLst>
                <a:cxn ang="0">
                  <a:pos x="113" y="285"/>
                </a:cxn>
                <a:cxn ang="0">
                  <a:pos x="23" y="152"/>
                </a:cxn>
                <a:cxn ang="0">
                  <a:pos x="0" y="116"/>
                </a:cxn>
                <a:cxn ang="0">
                  <a:pos x="26" y="0"/>
                </a:cxn>
                <a:cxn ang="0">
                  <a:pos x="41" y="3"/>
                </a:cxn>
                <a:cxn ang="0">
                  <a:pos x="43" y="1"/>
                </a:cxn>
                <a:cxn ang="0">
                  <a:pos x="134" y="20"/>
                </a:cxn>
                <a:cxn ang="0">
                  <a:pos x="137" y="22"/>
                </a:cxn>
                <a:cxn ang="0">
                  <a:pos x="137" y="22"/>
                </a:cxn>
                <a:cxn ang="0">
                  <a:pos x="227" y="41"/>
                </a:cxn>
                <a:cxn ang="0">
                  <a:pos x="210" y="128"/>
                </a:cxn>
                <a:cxn ang="0">
                  <a:pos x="209" y="131"/>
                </a:cxn>
                <a:cxn ang="0">
                  <a:pos x="200" y="140"/>
                </a:cxn>
                <a:cxn ang="0">
                  <a:pos x="197" y="150"/>
                </a:cxn>
                <a:cxn ang="0">
                  <a:pos x="187" y="152"/>
                </a:cxn>
                <a:cxn ang="0">
                  <a:pos x="183" y="152"/>
                </a:cxn>
                <a:cxn ang="0">
                  <a:pos x="176" y="143"/>
                </a:cxn>
                <a:cxn ang="0">
                  <a:pos x="178" y="140"/>
                </a:cxn>
                <a:cxn ang="0">
                  <a:pos x="178" y="136"/>
                </a:cxn>
                <a:cxn ang="0">
                  <a:pos x="175" y="133"/>
                </a:cxn>
                <a:cxn ang="0">
                  <a:pos x="171" y="130"/>
                </a:cxn>
                <a:cxn ang="0">
                  <a:pos x="163" y="133"/>
                </a:cxn>
                <a:cxn ang="0">
                  <a:pos x="161" y="131"/>
                </a:cxn>
                <a:cxn ang="0">
                  <a:pos x="154" y="126"/>
                </a:cxn>
                <a:cxn ang="0">
                  <a:pos x="147" y="126"/>
                </a:cxn>
                <a:cxn ang="0">
                  <a:pos x="144" y="126"/>
                </a:cxn>
                <a:cxn ang="0">
                  <a:pos x="134" y="130"/>
                </a:cxn>
                <a:cxn ang="0">
                  <a:pos x="130" y="131"/>
                </a:cxn>
                <a:cxn ang="0">
                  <a:pos x="130" y="135"/>
                </a:cxn>
                <a:cxn ang="0">
                  <a:pos x="130" y="138"/>
                </a:cxn>
                <a:cxn ang="0">
                  <a:pos x="127" y="145"/>
                </a:cxn>
                <a:cxn ang="0">
                  <a:pos x="128" y="157"/>
                </a:cxn>
                <a:cxn ang="0">
                  <a:pos x="132" y="162"/>
                </a:cxn>
                <a:cxn ang="0">
                  <a:pos x="132" y="162"/>
                </a:cxn>
                <a:cxn ang="0">
                  <a:pos x="128" y="165"/>
                </a:cxn>
                <a:cxn ang="0">
                  <a:pos x="127" y="177"/>
                </a:cxn>
                <a:cxn ang="0">
                  <a:pos x="125" y="181"/>
                </a:cxn>
                <a:cxn ang="0">
                  <a:pos x="127" y="188"/>
                </a:cxn>
                <a:cxn ang="0">
                  <a:pos x="125" y="193"/>
                </a:cxn>
                <a:cxn ang="0">
                  <a:pos x="127" y="194"/>
                </a:cxn>
                <a:cxn ang="0">
                  <a:pos x="127" y="200"/>
                </a:cxn>
                <a:cxn ang="0">
                  <a:pos x="125" y="203"/>
                </a:cxn>
                <a:cxn ang="0">
                  <a:pos x="125" y="208"/>
                </a:cxn>
                <a:cxn ang="0">
                  <a:pos x="122" y="211"/>
                </a:cxn>
                <a:cxn ang="0">
                  <a:pos x="122" y="222"/>
                </a:cxn>
                <a:cxn ang="0">
                  <a:pos x="127" y="235"/>
                </a:cxn>
                <a:cxn ang="0">
                  <a:pos x="125" y="242"/>
                </a:cxn>
                <a:cxn ang="0">
                  <a:pos x="125" y="256"/>
                </a:cxn>
                <a:cxn ang="0">
                  <a:pos x="125" y="261"/>
                </a:cxn>
                <a:cxn ang="0">
                  <a:pos x="122" y="266"/>
                </a:cxn>
                <a:cxn ang="0">
                  <a:pos x="120" y="268"/>
                </a:cxn>
                <a:cxn ang="0">
                  <a:pos x="116" y="266"/>
                </a:cxn>
                <a:cxn ang="0">
                  <a:pos x="115" y="268"/>
                </a:cxn>
                <a:cxn ang="0">
                  <a:pos x="118" y="275"/>
                </a:cxn>
                <a:cxn ang="0">
                  <a:pos x="113" y="278"/>
                </a:cxn>
                <a:cxn ang="0">
                  <a:pos x="113" y="285"/>
                </a:cxn>
              </a:cxnLst>
              <a:rect l="0" t="0" r="r" b="b"/>
              <a:pathLst>
                <a:path w="227" h="285">
                  <a:moveTo>
                    <a:pt x="113" y="285"/>
                  </a:moveTo>
                  <a:lnTo>
                    <a:pt x="23" y="152"/>
                  </a:lnTo>
                  <a:lnTo>
                    <a:pt x="0" y="116"/>
                  </a:lnTo>
                  <a:lnTo>
                    <a:pt x="26" y="0"/>
                  </a:lnTo>
                  <a:lnTo>
                    <a:pt x="41" y="3"/>
                  </a:lnTo>
                  <a:lnTo>
                    <a:pt x="43" y="1"/>
                  </a:lnTo>
                  <a:lnTo>
                    <a:pt x="134" y="20"/>
                  </a:lnTo>
                  <a:lnTo>
                    <a:pt x="137" y="22"/>
                  </a:lnTo>
                  <a:lnTo>
                    <a:pt x="137" y="22"/>
                  </a:lnTo>
                  <a:lnTo>
                    <a:pt x="227" y="41"/>
                  </a:lnTo>
                  <a:lnTo>
                    <a:pt x="210" y="128"/>
                  </a:lnTo>
                  <a:lnTo>
                    <a:pt x="209" y="131"/>
                  </a:lnTo>
                  <a:lnTo>
                    <a:pt x="200" y="140"/>
                  </a:lnTo>
                  <a:lnTo>
                    <a:pt x="197" y="150"/>
                  </a:lnTo>
                  <a:lnTo>
                    <a:pt x="187" y="152"/>
                  </a:lnTo>
                  <a:lnTo>
                    <a:pt x="183" y="152"/>
                  </a:lnTo>
                  <a:lnTo>
                    <a:pt x="176" y="143"/>
                  </a:lnTo>
                  <a:lnTo>
                    <a:pt x="178" y="140"/>
                  </a:lnTo>
                  <a:lnTo>
                    <a:pt x="178" y="136"/>
                  </a:lnTo>
                  <a:lnTo>
                    <a:pt x="175" y="133"/>
                  </a:lnTo>
                  <a:lnTo>
                    <a:pt x="171" y="130"/>
                  </a:lnTo>
                  <a:lnTo>
                    <a:pt x="163" y="133"/>
                  </a:lnTo>
                  <a:lnTo>
                    <a:pt x="161" y="131"/>
                  </a:lnTo>
                  <a:lnTo>
                    <a:pt x="154" y="126"/>
                  </a:lnTo>
                  <a:lnTo>
                    <a:pt x="147" y="126"/>
                  </a:lnTo>
                  <a:lnTo>
                    <a:pt x="144" y="126"/>
                  </a:lnTo>
                  <a:lnTo>
                    <a:pt x="134" y="130"/>
                  </a:lnTo>
                  <a:lnTo>
                    <a:pt x="130" y="131"/>
                  </a:lnTo>
                  <a:lnTo>
                    <a:pt x="130" y="135"/>
                  </a:lnTo>
                  <a:lnTo>
                    <a:pt x="130" y="138"/>
                  </a:lnTo>
                  <a:lnTo>
                    <a:pt x="127" y="145"/>
                  </a:lnTo>
                  <a:lnTo>
                    <a:pt x="128" y="157"/>
                  </a:lnTo>
                  <a:lnTo>
                    <a:pt x="132" y="162"/>
                  </a:lnTo>
                  <a:lnTo>
                    <a:pt x="132" y="162"/>
                  </a:lnTo>
                  <a:lnTo>
                    <a:pt x="128" y="165"/>
                  </a:lnTo>
                  <a:lnTo>
                    <a:pt x="127" y="177"/>
                  </a:lnTo>
                  <a:lnTo>
                    <a:pt x="125" y="181"/>
                  </a:lnTo>
                  <a:lnTo>
                    <a:pt x="127" y="188"/>
                  </a:lnTo>
                  <a:lnTo>
                    <a:pt x="125" y="193"/>
                  </a:lnTo>
                  <a:lnTo>
                    <a:pt x="127" y="194"/>
                  </a:lnTo>
                  <a:lnTo>
                    <a:pt x="127" y="200"/>
                  </a:lnTo>
                  <a:lnTo>
                    <a:pt x="125" y="203"/>
                  </a:lnTo>
                  <a:lnTo>
                    <a:pt x="125" y="208"/>
                  </a:lnTo>
                  <a:lnTo>
                    <a:pt x="122" y="211"/>
                  </a:lnTo>
                  <a:lnTo>
                    <a:pt x="122" y="222"/>
                  </a:lnTo>
                  <a:lnTo>
                    <a:pt x="127" y="235"/>
                  </a:lnTo>
                  <a:lnTo>
                    <a:pt x="125" y="242"/>
                  </a:lnTo>
                  <a:lnTo>
                    <a:pt x="125" y="256"/>
                  </a:lnTo>
                  <a:lnTo>
                    <a:pt x="125" y="261"/>
                  </a:lnTo>
                  <a:lnTo>
                    <a:pt x="122" y="266"/>
                  </a:lnTo>
                  <a:lnTo>
                    <a:pt x="120" y="268"/>
                  </a:lnTo>
                  <a:lnTo>
                    <a:pt x="116" y="266"/>
                  </a:lnTo>
                  <a:lnTo>
                    <a:pt x="115" y="268"/>
                  </a:lnTo>
                  <a:lnTo>
                    <a:pt x="118" y="275"/>
                  </a:lnTo>
                  <a:lnTo>
                    <a:pt x="113" y="278"/>
                  </a:lnTo>
                  <a:lnTo>
                    <a:pt x="113" y="28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73" name="Freeform 2305"/>
            <p:cNvSpPr>
              <a:spLocks/>
            </p:cNvSpPr>
            <p:nvPr/>
          </p:nvSpPr>
          <p:spPr bwMode="auto">
            <a:xfrm>
              <a:off x="1860" y="2517"/>
              <a:ext cx="61" cy="63"/>
            </a:xfrm>
            <a:custGeom>
              <a:avLst/>
              <a:gdLst/>
              <a:ahLst/>
              <a:cxnLst>
                <a:cxn ang="0">
                  <a:pos x="35" y="145"/>
                </a:cxn>
                <a:cxn ang="0">
                  <a:pos x="32" y="133"/>
                </a:cxn>
                <a:cxn ang="0">
                  <a:pos x="25" y="131"/>
                </a:cxn>
                <a:cxn ang="0">
                  <a:pos x="35" y="34"/>
                </a:cxn>
                <a:cxn ang="0">
                  <a:pos x="0" y="30"/>
                </a:cxn>
                <a:cxn ang="0">
                  <a:pos x="3" y="0"/>
                </a:cxn>
                <a:cxn ang="0">
                  <a:pos x="87" y="8"/>
                </a:cxn>
                <a:cxn ang="0">
                  <a:pos x="83" y="39"/>
                </a:cxn>
                <a:cxn ang="0">
                  <a:pos x="153" y="46"/>
                </a:cxn>
                <a:cxn ang="0">
                  <a:pos x="153" y="51"/>
                </a:cxn>
                <a:cxn ang="0">
                  <a:pos x="152" y="51"/>
                </a:cxn>
                <a:cxn ang="0">
                  <a:pos x="152" y="49"/>
                </a:cxn>
                <a:cxn ang="0">
                  <a:pos x="148" y="49"/>
                </a:cxn>
                <a:cxn ang="0">
                  <a:pos x="148" y="51"/>
                </a:cxn>
                <a:cxn ang="0">
                  <a:pos x="145" y="51"/>
                </a:cxn>
                <a:cxn ang="0">
                  <a:pos x="145" y="52"/>
                </a:cxn>
                <a:cxn ang="0">
                  <a:pos x="138" y="51"/>
                </a:cxn>
                <a:cxn ang="0">
                  <a:pos x="138" y="49"/>
                </a:cxn>
                <a:cxn ang="0">
                  <a:pos x="136" y="49"/>
                </a:cxn>
                <a:cxn ang="0">
                  <a:pos x="134" y="66"/>
                </a:cxn>
                <a:cxn ang="0">
                  <a:pos x="133" y="68"/>
                </a:cxn>
                <a:cxn ang="0">
                  <a:pos x="133" y="70"/>
                </a:cxn>
                <a:cxn ang="0">
                  <a:pos x="138" y="71"/>
                </a:cxn>
                <a:cxn ang="0">
                  <a:pos x="138" y="71"/>
                </a:cxn>
                <a:cxn ang="0">
                  <a:pos x="140" y="68"/>
                </a:cxn>
                <a:cxn ang="0">
                  <a:pos x="145" y="70"/>
                </a:cxn>
                <a:cxn ang="0">
                  <a:pos x="148" y="73"/>
                </a:cxn>
                <a:cxn ang="0">
                  <a:pos x="150" y="80"/>
                </a:cxn>
                <a:cxn ang="0">
                  <a:pos x="143" y="158"/>
                </a:cxn>
                <a:cxn ang="0">
                  <a:pos x="35" y="145"/>
                </a:cxn>
              </a:cxnLst>
              <a:rect l="0" t="0" r="r" b="b"/>
              <a:pathLst>
                <a:path w="153" h="158">
                  <a:moveTo>
                    <a:pt x="35" y="145"/>
                  </a:moveTo>
                  <a:lnTo>
                    <a:pt x="32" y="133"/>
                  </a:lnTo>
                  <a:lnTo>
                    <a:pt x="25" y="131"/>
                  </a:lnTo>
                  <a:lnTo>
                    <a:pt x="35" y="34"/>
                  </a:lnTo>
                  <a:lnTo>
                    <a:pt x="0" y="30"/>
                  </a:lnTo>
                  <a:lnTo>
                    <a:pt x="3" y="0"/>
                  </a:lnTo>
                  <a:lnTo>
                    <a:pt x="87" y="8"/>
                  </a:lnTo>
                  <a:lnTo>
                    <a:pt x="83" y="39"/>
                  </a:lnTo>
                  <a:lnTo>
                    <a:pt x="153" y="46"/>
                  </a:lnTo>
                  <a:lnTo>
                    <a:pt x="153" y="51"/>
                  </a:lnTo>
                  <a:lnTo>
                    <a:pt x="152" y="51"/>
                  </a:lnTo>
                  <a:lnTo>
                    <a:pt x="152" y="49"/>
                  </a:lnTo>
                  <a:lnTo>
                    <a:pt x="148" y="49"/>
                  </a:lnTo>
                  <a:lnTo>
                    <a:pt x="148" y="51"/>
                  </a:lnTo>
                  <a:lnTo>
                    <a:pt x="145" y="51"/>
                  </a:lnTo>
                  <a:lnTo>
                    <a:pt x="145" y="52"/>
                  </a:lnTo>
                  <a:lnTo>
                    <a:pt x="138" y="51"/>
                  </a:lnTo>
                  <a:lnTo>
                    <a:pt x="138" y="49"/>
                  </a:lnTo>
                  <a:lnTo>
                    <a:pt x="136" y="49"/>
                  </a:lnTo>
                  <a:lnTo>
                    <a:pt x="134" y="66"/>
                  </a:lnTo>
                  <a:lnTo>
                    <a:pt x="133" y="68"/>
                  </a:lnTo>
                  <a:lnTo>
                    <a:pt x="133" y="70"/>
                  </a:lnTo>
                  <a:lnTo>
                    <a:pt x="138" y="71"/>
                  </a:lnTo>
                  <a:lnTo>
                    <a:pt x="138" y="71"/>
                  </a:lnTo>
                  <a:lnTo>
                    <a:pt x="140" y="68"/>
                  </a:lnTo>
                  <a:lnTo>
                    <a:pt x="145" y="70"/>
                  </a:lnTo>
                  <a:lnTo>
                    <a:pt x="148" y="73"/>
                  </a:lnTo>
                  <a:lnTo>
                    <a:pt x="150" y="80"/>
                  </a:lnTo>
                  <a:lnTo>
                    <a:pt x="143" y="158"/>
                  </a:lnTo>
                  <a:lnTo>
                    <a:pt x="35" y="145"/>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74" name="Freeform 2306"/>
            <p:cNvSpPr>
              <a:spLocks/>
            </p:cNvSpPr>
            <p:nvPr/>
          </p:nvSpPr>
          <p:spPr bwMode="auto">
            <a:xfrm>
              <a:off x="1916" y="2537"/>
              <a:ext cx="30" cy="56"/>
            </a:xfrm>
            <a:custGeom>
              <a:avLst/>
              <a:gdLst/>
              <a:ahLst/>
              <a:cxnLst>
                <a:cxn ang="0">
                  <a:pos x="60" y="140"/>
                </a:cxn>
                <a:cxn ang="0">
                  <a:pos x="0" y="133"/>
                </a:cxn>
                <a:cxn ang="0">
                  <a:pos x="2" y="109"/>
                </a:cxn>
                <a:cxn ang="0">
                  <a:pos x="9" y="31"/>
                </a:cxn>
                <a:cxn ang="0">
                  <a:pos x="21" y="24"/>
                </a:cxn>
                <a:cxn ang="0">
                  <a:pos x="16" y="21"/>
                </a:cxn>
                <a:cxn ang="0">
                  <a:pos x="14" y="22"/>
                </a:cxn>
                <a:cxn ang="0">
                  <a:pos x="11" y="19"/>
                </a:cxn>
                <a:cxn ang="0">
                  <a:pos x="12" y="7"/>
                </a:cxn>
                <a:cxn ang="0">
                  <a:pos x="36" y="10"/>
                </a:cxn>
                <a:cxn ang="0">
                  <a:pos x="36" y="3"/>
                </a:cxn>
                <a:cxn ang="0">
                  <a:pos x="34" y="0"/>
                </a:cxn>
                <a:cxn ang="0">
                  <a:pos x="74" y="5"/>
                </a:cxn>
                <a:cxn ang="0">
                  <a:pos x="72" y="9"/>
                </a:cxn>
                <a:cxn ang="0">
                  <a:pos x="72" y="21"/>
                </a:cxn>
                <a:cxn ang="0">
                  <a:pos x="70" y="53"/>
                </a:cxn>
                <a:cxn ang="0">
                  <a:pos x="69" y="53"/>
                </a:cxn>
                <a:cxn ang="0">
                  <a:pos x="63" y="104"/>
                </a:cxn>
                <a:cxn ang="0">
                  <a:pos x="63" y="104"/>
                </a:cxn>
                <a:cxn ang="0">
                  <a:pos x="60" y="140"/>
                </a:cxn>
              </a:cxnLst>
              <a:rect l="0" t="0" r="r" b="b"/>
              <a:pathLst>
                <a:path w="74" h="140">
                  <a:moveTo>
                    <a:pt x="60" y="140"/>
                  </a:moveTo>
                  <a:lnTo>
                    <a:pt x="0" y="133"/>
                  </a:lnTo>
                  <a:lnTo>
                    <a:pt x="2" y="109"/>
                  </a:lnTo>
                  <a:lnTo>
                    <a:pt x="9" y="31"/>
                  </a:lnTo>
                  <a:lnTo>
                    <a:pt x="21" y="24"/>
                  </a:lnTo>
                  <a:lnTo>
                    <a:pt x="16" y="21"/>
                  </a:lnTo>
                  <a:lnTo>
                    <a:pt x="14" y="22"/>
                  </a:lnTo>
                  <a:lnTo>
                    <a:pt x="11" y="19"/>
                  </a:lnTo>
                  <a:lnTo>
                    <a:pt x="12" y="7"/>
                  </a:lnTo>
                  <a:lnTo>
                    <a:pt x="36" y="10"/>
                  </a:lnTo>
                  <a:lnTo>
                    <a:pt x="36" y="3"/>
                  </a:lnTo>
                  <a:lnTo>
                    <a:pt x="34" y="0"/>
                  </a:lnTo>
                  <a:lnTo>
                    <a:pt x="74" y="5"/>
                  </a:lnTo>
                  <a:lnTo>
                    <a:pt x="72" y="9"/>
                  </a:lnTo>
                  <a:lnTo>
                    <a:pt x="72" y="21"/>
                  </a:lnTo>
                  <a:lnTo>
                    <a:pt x="70" y="53"/>
                  </a:lnTo>
                  <a:lnTo>
                    <a:pt x="69" y="53"/>
                  </a:lnTo>
                  <a:lnTo>
                    <a:pt x="63" y="104"/>
                  </a:lnTo>
                  <a:lnTo>
                    <a:pt x="63" y="104"/>
                  </a:lnTo>
                  <a:lnTo>
                    <a:pt x="60" y="14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75" name="Freeform 2307"/>
            <p:cNvSpPr>
              <a:spLocks/>
            </p:cNvSpPr>
            <p:nvPr/>
          </p:nvSpPr>
          <p:spPr bwMode="auto">
            <a:xfrm>
              <a:off x="1787" y="2521"/>
              <a:ext cx="87" cy="62"/>
            </a:xfrm>
            <a:custGeom>
              <a:avLst/>
              <a:gdLst/>
              <a:ahLst/>
              <a:cxnLst>
                <a:cxn ang="0">
                  <a:pos x="0" y="147"/>
                </a:cxn>
                <a:cxn ang="0">
                  <a:pos x="20" y="0"/>
                </a:cxn>
                <a:cxn ang="0">
                  <a:pos x="181" y="20"/>
                </a:cxn>
                <a:cxn ang="0">
                  <a:pos x="216" y="24"/>
                </a:cxn>
                <a:cxn ang="0">
                  <a:pos x="206" y="121"/>
                </a:cxn>
                <a:cxn ang="0">
                  <a:pos x="169" y="116"/>
                </a:cxn>
                <a:cxn ang="0">
                  <a:pos x="169" y="111"/>
                </a:cxn>
                <a:cxn ang="0">
                  <a:pos x="158" y="109"/>
                </a:cxn>
                <a:cxn ang="0">
                  <a:pos x="157" y="114"/>
                </a:cxn>
                <a:cxn ang="0">
                  <a:pos x="73" y="104"/>
                </a:cxn>
                <a:cxn ang="0">
                  <a:pos x="66" y="155"/>
                </a:cxn>
                <a:cxn ang="0">
                  <a:pos x="0" y="147"/>
                </a:cxn>
              </a:cxnLst>
              <a:rect l="0" t="0" r="r" b="b"/>
              <a:pathLst>
                <a:path w="216" h="155">
                  <a:moveTo>
                    <a:pt x="0" y="147"/>
                  </a:moveTo>
                  <a:lnTo>
                    <a:pt x="20" y="0"/>
                  </a:lnTo>
                  <a:lnTo>
                    <a:pt x="181" y="20"/>
                  </a:lnTo>
                  <a:lnTo>
                    <a:pt x="216" y="24"/>
                  </a:lnTo>
                  <a:lnTo>
                    <a:pt x="206" y="121"/>
                  </a:lnTo>
                  <a:lnTo>
                    <a:pt x="169" y="116"/>
                  </a:lnTo>
                  <a:lnTo>
                    <a:pt x="169" y="111"/>
                  </a:lnTo>
                  <a:lnTo>
                    <a:pt x="158" y="109"/>
                  </a:lnTo>
                  <a:lnTo>
                    <a:pt x="157" y="114"/>
                  </a:lnTo>
                  <a:lnTo>
                    <a:pt x="73" y="104"/>
                  </a:lnTo>
                  <a:lnTo>
                    <a:pt x="66" y="155"/>
                  </a:lnTo>
                  <a:lnTo>
                    <a:pt x="0" y="147"/>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76" name="Freeform 2308"/>
            <p:cNvSpPr>
              <a:spLocks/>
            </p:cNvSpPr>
            <p:nvPr/>
          </p:nvSpPr>
          <p:spPr bwMode="auto">
            <a:xfrm>
              <a:off x="1913" y="2537"/>
              <a:ext cx="11" cy="12"/>
            </a:xfrm>
            <a:custGeom>
              <a:avLst/>
              <a:gdLst/>
              <a:ahLst/>
              <a:cxnLst>
                <a:cxn ang="0">
                  <a:pos x="17" y="31"/>
                </a:cxn>
                <a:cxn ang="0">
                  <a:pos x="15" y="24"/>
                </a:cxn>
                <a:cxn ang="0">
                  <a:pos x="12" y="21"/>
                </a:cxn>
                <a:cxn ang="0">
                  <a:pos x="7" y="19"/>
                </a:cxn>
                <a:cxn ang="0">
                  <a:pos x="5" y="22"/>
                </a:cxn>
                <a:cxn ang="0">
                  <a:pos x="5" y="22"/>
                </a:cxn>
                <a:cxn ang="0">
                  <a:pos x="0" y="21"/>
                </a:cxn>
                <a:cxn ang="0">
                  <a:pos x="0" y="19"/>
                </a:cxn>
                <a:cxn ang="0">
                  <a:pos x="1" y="17"/>
                </a:cxn>
                <a:cxn ang="0">
                  <a:pos x="3" y="0"/>
                </a:cxn>
                <a:cxn ang="0">
                  <a:pos x="5" y="0"/>
                </a:cxn>
                <a:cxn ang="0">
                  <a:pos x="5" y="2"/>
                </a:cxn>
                <a:cxn ang="0">
                  <a:pos x="12" y="3"/>
                </a:cxn>
                <a:cxn ang="0">
                  <a:pos x="12" y="2"/>
                </a:cxn>
                <a:cxn ang="0">
                  <a:pos x="15" y="2"/>
                </a:cxn>
                <a:cxn ang="0">
                  <a:pos x="15" y="0"/>
                </a:cxn>
                <a:cxn ang="0">
                  <a:pos x="19" y="0"/>
                </a:cxn>
                <a:cxn ang="0">
                  <a:pos x="19" y="2"/>
                </a:cxn>
                <a:cxn ang="0">
                  <a:pos x="20" y="2"/>
                </a:cxn>
                <a:cxn ang="0">
                  <a:pos x="20" y="7"/>
                </a:cxn>
                <a:cxn ang="0">
                  <a:pos x="19" y="19"/>
                </a:cxn>
                <a:cxn ang="0">
                  <a:pos x="22" y="22"/>
                </a:cxn>
                <a:cxn ang="0">
                  <a:pos x="24" y="21"/>
                </a:cxn>
                <a:cxn ang="0">
                  <a:pos x="29" y="24"/>
                </a:cxn>
                <a:cxn ang="0">
                  <a:pos x="17" y="31"/>
                </a:cxn>
              </a:cxnLst>
              <a:rect l="0" t="0" r="r" b="b"/>
              <a:pathLst>
                <a:path w="29" h="31">
                  <a:moveTo>
                    <a:pt x="17" y="31"/>
                  </a:moveTo>
                  <a:lnTo>
                    <a:pt x="15" y="24"/>
                  </a:lnTo>
                  <a:lnTo>
                    <a:pt x="12" y="21"/>
                  </a:lnTo>
                  <a:lnTo>
                    <a:pt x="7" y="19"/>
                  </a:lnTo>
                  <a:lnTo>
                    <a:pt x="5" y="22"/>
                  </a:lnTo>
                  <a:lnTo>
                    <a:pt x="5" y="22"/>
                  </a:lnTo>
                  <a:lnTo>
                    <a:pt x="0" y="21"/>
                  </a:lnTo>
                  <a:lnTo>
                    <a:pt x="0" y="19"/>
                  </a:lnTo>
                  <a:lnTo>
                    <a:pt x="1" y="17"/>
                  </a:lnTo>
                  <a:lnTo>
                    <a:pt x="3" y="0"/>
                  </a:lnTo>
                  <a:lnTo>
                    <a:pt x="5" y="0"/>
                  </a:lnTo>
                  <a:lnTo>
                    <a:pt x="5" y="2"/>
                  </a:lnTo>
                  <a:lnTo>
                    <a:pt x="12" y="3"/>
                  </a:lnTo>
                  <a:lnTo>
                    <a:pt x="12" y="2"/>
                  </a:lnTo>
                  <a:lnTo>
                    <a:pt x="15" y="2"/>
                  </a:lnTo>
                  <a:lnTo>
                    <a:pt x="15" y="0"/>
                  </a:lnTo>
                  <a:lnTo>
                    <a:pt x="19" y="0"/>
                  </a:lnTo>
                  <a:lnTo>
                    <a:pt x="19" y="2"/>
                  </a:lnTo>
                  <a:lnTo>
                    <a:pt x="20" y="2"/>
                  </a:lnTo>
                  <a:lnTo>
                    <a:pt x="20" y="7"/>
                  </a:lnTo>
                  <a:lnTo>
                    <a:pt x="19" y="19"/>
                  </a:lnTo>
                  <a:lnTo>
                    <a:pt x="22" y="22"/>
                  </a:lnTo>
                  <a:lnTo>
                    <a:pt x="24" y="21"/>
                  </a:lnTo>
                  <a:lnTo>
                    <a:pt x="29" y="24"/>
                  </a:lnTo>
                  <a:lnTo>
                    <a:pt x="17" y="3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77" name="Freeform 2309"/>
            <p:cNvSpPr>
              <a:spLocks/>
            </p:cNvSpPr>
            <p:nvPr/>
          </p:nvSpPr>
          <p:spPr bwMode="auto">
            <a:xfrm>
              <a:off x="1584" y="2516"/>
              <a:ext cx="89" cy="100"/>
            </a:xfrm>
            <a:custGeom>
              <a:avLst/>
              <a:gdLst/>
              <a:ahLst/>
              <a:cxnLst>
                <a:cxn ang="0">
                  <a:pos x="210" y="251"/>
                </a:cxn>
                <a:cxn ang="0">
                  <a:pos x="182" y="246"/>
                </a:cxn>
                <a:cxn ang="0">
                  <a:pos x="135" y="232"/>
                </a:cxn>
                <a:cxn ang="0">
                  <a:pos x="133" y="236"/>
                </a:cxn>
                <a:cxn ang="0">
                  <a:pos x="129" y="237"/>
                </a:cxn>
                <a:cxn ang="0">
                  <a:pos x="128" y="239"/>
                </a:cxn>
                <a:cxn ang="0">
                  <a:pos x="123" y="243"/>
                </a:cxn>
                <a:cxn ang="0">
                  <a:pos x="123" y="248"/>
                </a:cxn>
                <a:cxn ang="0">
                  <a:pos x="116" y="249"/>
                </a:cxn>
                <a:cxn ang="0">
                  <a:pos x="68" y="226"/>
                </a:cxn>
                <a:cxn ang="0">
                  <a:pos x="0" y="214"/>
                </a:cxn>
                <a:cxn ang="0">
                  <a:pos x="8" y="169"/>
                </a:cxn>
                <a:cxn ang="0">
                  <a:pos x="41" y="0"/>
                </a:cxn>
                <a:cxn ang="0">
                  <a:pos x="46" y="2"/>
                </a:cxn>
                <a:cxn ang="0">
                  <a:pos x="54" y="5"/>
                </a:cxn>
                <a:cxn ang="0">
                  <a:pos x="58" y="7"/>
                </a:cxn>
                <a:cxn ang="0">
                  <a:pos x="61" y="14"/>
                </a:cxn>
                <a:cxn ang="0">
                  <a:pos x="66" y="15"/>
                </a:cxn>
                <a:cxn ang="0">
                  <a:pos x="73" y="24"/>
                </a:cxn>
                <a:cxn ang="0">
                  <a:pos x="78" y="33"/>
                </a:cxn>
                <a:cxn ang="0">
                  <a:pos x="99" y="43"/>
                </a:cxn>
                <a:cxn ang="0">
                  <a:pos x="105" y="45"/>
                </a:cxn>
                <a:cxn ang="0">
                  <a:pos x="109" y="46"/>
                </a:cxn>
                <a:cxn ang="0">
                  <a:pos x="112" y="48"/>
                </a:cxn>
                <a:cxn ang="0">
                  <a:pos x="117" y="56"/>
                </a:cxn>
                <a:cxn ang="0">
                  <a:pos x="128" y="58"/>
                </a:cxn>
                <a:cxn ang="0">
                  <a:pos x="131" y="56"/>
                </a:cxn>
                <a:cxn ang="0">
                  <a:pos x="129" y="72"/>
                </a:cxn>
                <a:cxn ang="0">
                  <a:pos x="141" y="74"/>
                </a:cxn>
                <a:cxn ang="0">
                  <a:pos x="136" y="99"/>
                </a:cxn>
                <a:cxn ang="0">
                  <a:pos x="198" y="109"/>
                </a:cxn>
                <a:cxn ang="0">
                  <a:pos x="198" y="108"/>
                </a:cxn>
                <a:cxn ang="0">
                  <a:pos x="201" y="108"/>
                </a:cxn>
                <a:cxn ang="0">
                  <a:pos x="198" y="133"/>
                </a:cxn>
                <a:cxn ang="0">
                  <a:pos x="223" y="137"/>
                </a:cxn>
                <a:cxn ang="0">
                  <a:pos x="215" y="188"/>
                </a:cxn>
                <a:cxn ang="0">
                  <a:pos x="201" y="193"/>
                </a:cxn>
                <a:cxn ang="0">
                  <a:pos x="199" y="198"/>
                </a:cxn>
                <a:cxn ang="0">
                  <a:pos x="199" y="203"/>
                </a:cxn>
                <a:cxn ang="0">
                  <a:pos x="196" y="205"/>
                </a:cxn>
                <a:cxn ang="0">
                  <a:pos x="198" y="207"/>
                </a:cxn>
                <a:cxn ang="0">
                  <a:pos x="196" y="207"/>
                </a:cxn>
                <a:cxn ang="0">
                  <a:pos x="193" y="214"/>
                </a:cxn>
                <a:cxn ang="0">
                  <a:pos x="191" y="217"/>
                </a:cxn>
                <a:cxn ang="0">
                  <a:pos x="193" y="219"/>
                </a:cxn>
                <a:cxn ang="0">
                  <a:pos x="191" y="220"/>
                </a:cxn>
                <a:cxn ang="0">
                  <a:pos x="191" y="222"/>
                </a:cxn>
                <a:cxn ang="0">
                  <a:pos x="189" y="224"/>
                </a:cxn>
                <a:cxn ang="0">
                  <a:pos x="189" y="227"/>
                </a:cxn>
                <a:cxn ang="0">
                  <a:pos x="215" y="231"/>
                </a:cxn>
                <a:cxn ang="0">
                  <a:pos x="215" y="236"/>
                </a:cxn>
                <a:cxn ang="0">
                  <a:pos x="213" y="239"/>
                </a:cxn>
                <a:cxn ang="0">
                  <a:pos x="215" y="243"/>
                </a:cxn>
                <a:cxn ang="0">
                  <a:pos x="213" y="246"/>
                </a:cxn>
                <a:cxn ang="0">
                  <a:pos x="211" y="246"/>
                </a:cxn>
                <a:cxn ang="0">
                  <a:pos x="210" y="251"/>
                </a:cxn>
              </a:cxnLst>
              <a:rect l="0" t="0" r="r" b="b"/>
              <a:pathLst>
                <a:path w="223" h="251">
                  <a:moveTo>
                    <a:pt x="210" y="251"/>
                  </a:moveTo>
                  <a:lnTo>
                    <a:pt x="182" y="246"/>
                  </a:lnTo>
                  <a:lnTo>
                    <a:pt x="135" y="232"/>
                  </a:lnTo>
                  <a:lnTo>
                    <a:pt x="133" y="236"/>
                  </a:lnTo>
                  <a:lnTo>
                    <a:pt x="129" y="237"/>
                  </a:lnTo>
                  <a:lnTo>
                    <a:pt x="128" y="239"/>
                  </a:lnTo>
                  <a:lnTo>
                    <a:pt x="123" y="243"/>
                  </a:lnTo>
                  <a:lnTo>
                    <a:pt x="123" y="248"/>
                  </a:lnTo>
                  <a:lnTo>
                    <a:pt x="116" y="249"/>
                  </a:lnTo>
                  <a:lnTo>
                    <a:pt x="68" y="226"/>
                  </a:lnTo>
                  <a:lnTo>
                    <a:pt x="0" y="214"/>
                  </a:lnTo>
                  <a:lnTo>
                    <a:pt x="8" y="169"/>
                  </a:lnTo>
                  <a:lnTo>
                    <a:pt x="41" y="0"/>
                  </a:lnTo>
                  <a:lnTo>
                    <a:pt x="46" y="2"/>
                  </a:lnTo>
                  <a:lnTo>
                    <a:pt x="54" y="5"/>
                  </a:lnTo>
                  <a:lnTo>
                    <a:pt x="58" y="7"/>
                  </a:lnTo>
                  <a:lnTo>
                    <a:pt x="61" y="14"/>
                  </a:lnTo>
                  <a:lnTo>
                    <a:pt x="66" y="15"/>
                  </a:lnTo>
                  <a:lnTo>
                    <a:pt x="73" y="24"/>
                  </a:lnTo>
                  <a:lnTo>
                    <a:pt x="78" y="33"/>
                  </a:lnTo>
                  <a:lnTo>
                    <a:pt x="99" y="43"/>
                  </a:lnTo>
                  <a:lnTo>
                    <a:pt x="105" y="45"/>
                  </a:lnTo>
                  <a:lnTo>
                    <a:pt x="109" y="46"/>
                  </a:lnTo>
                  <a:lnTo>
                    <a:pt x="112" y="48"/>
                  </a:lnTo>
                  <a:lnTo>
                    <a:pt x="117" y="56"/>
                  </a:lnTo>
                  <a:lnTo>
                    <a:pt x="128" y="58"/>
                  </a:lnTo>
                  <a:lnTo>
                    <a:pt x="131" y="56"/>
                  </a:lnTo>
                  <a:lnTo>
                    <a:pt x="129" y="72"/>
                  </a:lnTo>
                  <a:lnTo>
                    <a:pt x="141" y="74"/>
                  </a:lnTo>
                  <a:lnTo>
                    <a:pt x="136" y="99"/>
                  </a:lnTo>
                  <a:lnTo>
                    <a:pt x="198" y="109"/>
                  </a:lnTo>
                  <a:lnTo>
                    <a:pt x="198" y="108"/>
                  </a:lnTo>
                  <a:lnTo>
                    <a:pt x="201" y="108"/>
                  </a:lnTo>
                  <a:lnTo>
                    <a:pt x="198" y="133"/>
                  </a:lnTo>
                  <a:lnTo>
                    <a:pt x="223" y="137"/>
                  </a:lnTo>
                  <a:lnTo>
                    <a:pt x="215" y="188"/>
                  </a:lnTo>
                  <a:lnTo>
                    <a:pt x="201" y="193"/>
                  </a:lnTo>
                  <a:lnTo>
                    <a:pt x="199" y="198"/>
                  </a:lnTo>
                  <a:lnTo>
                    <a:pt x="199" y="203"/>
                  </a:lnTo>
                  <a:lnTo>
                    <a:pt x="196" y="205"/>
                  </a:lnTo>
                  <a:lnTo>
                    <a:pt x="198" y="207"/>
                  </a:lnTo>
                  <a:lnTo>
                    <a:pt x="196" y="207"/>
                  </a:lnTo>
                  <a:lnTo>
                    <a:pt x="193" y="214"/>
                  </a:lnTo>
                  <a:lnTo>
                    <a:pt x="191" y="217"/>
                  </a:lnTo>
                  <a:lnTo>
                    <a:pt x="193" y="219"/>
                  </a:lnTo>
                  <a:lnTo>
                    <a:pt x="191" y="220"/>
                  </a:lnTo>
                  <a:lnTo>
                    <a:pt x="191" y="222"/>
                  </a:lnTo>
                  <a:lnTo>
                    <a:pt x="189" y="224"/>
                  </a:lnTo>
                  <a:lnTo>
                    <a:pt x="189" y="227"/>
                  </a:lnTo>
                  <a:lnTo>
                    <a:pt x="215" y="231"/>
                  </a:lnTo>
                  <a:lnTo>
                    <a:pt x="215" y="236"/>
                  </a:lnTo>
                  <a:lnTo>
                    <a:pt x="213" y="239"/>
                  </a:lnTo>
                  <a:lnTo>
                    <a:pt x="215" y="243"/>
                  </a:lnTo>
                  <a:lnTo>
                    <a:pt x="213" y="246"/>
                  </a:lnTo>
                  <a:lnTo>
                    <a:pt x="211" y="246"/>
                  </a:lnTo>
                  <a:lnTo>
                    <a:pt x="210" y="25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78" name="Freeform 2310"/>
            <p:cNvSpPr>
              <a:spLocks/>
            </p:cNvSpPr>
            <p:nvPr/>
          </p:nvSpPr>
          <p:spPr bwMode="auto">
            <a:xfrm>
              <a:off x="1784" y="2563"/>
              <a:ext cx="94" cy="48"/>
            </a:xfrm>
            <a:custGeom>
              <a:avLst/>
              <a:gdLst/>
              <a:ahLst/>
              <a:cxnLst>
                <a:cxn ang="0">
                  <a:pos x="211" y="121"/>
                </a:cxn>
                <a:cxn ang="0">
                  <a:pos x="152" y="114"/>
                </a:cxn>
                <a:cxn ang="0">
                  <a:pos x="94" y="106"/>
                </a:cxn>
                <a:cxn ang="0">
                  <a:pos x="0" y="92"/>
                </a:cxn>
                <a:cxn ang="0">
                  <a:pos x="7" y="43"/>
                </a:cxn>
                <a:cxn ang="0">
                  <a:pos x="73" y="51"/>
                </a:cxn>
                <a:cxn ang="0">
                  <a:pos x="80" y="0"/>
                </a:cxn>
                <a:cxn ang="0">
                  <a:pos x="164" y="10"/>
                </a:cxn>
                <a:cxn ang="0">
                  <a:pos x="165" y="5"/>
                </a:cxn>
                <a:cxn ang="0">
                  <a:pos x="176" y="7"/>
                </a:cxn>
                <a:cxn ang="0">
                  <a:pos x="176" y="12"/>
                </a:cxn>
                <a:cxn ang="0">
                  <a:pos x="213" y="17"/>
                </a:cxn>
                <a:cxn ang="0">
                  <a:pos x="220" y="19"/>
                </a:cxn>
                <a:cxn ang="0">
                  <a:pos x="223" y="31"/>
                </a:cxn>
                <a:cxn ang="0">
                  <a:pos x="234" y="70"/>
                </a:cxn>
                <a:cxn ang="0">
                  <a:pos x="215" y="67"/>
                </a:cxn>
                <a:cxn ang="0">
                  <a:pos x="211" y="116"/>
                </a:cxn>
                <a:cxn ang="0">
                  <a:pos x="211" y="118"/>
                </a:cxn>
                <a:cxn ang="0">
                  <a:pos x="211" y="121"/>
                </a:cxn>
              </a:cxnLst>
              <a:rect l="0" t="0" r="r" b="b"/>
              <a:pathLst>
                <a:path w="234" h="121">
                  <a:moveTo>
                    <a:pt x="211" y="121"/>
                  </a:moveTo>
                  <a:lnTo>
                    <a:pt x="152" y="114"/>
                  </a:lnTo>
                  <a:lnTo>
                    <a:pt x="94" y="106"/>
                  </a:lnTo>
                  <a:lnTo>
                    <a:pt x="0" y="92"/>
                  </a:lnTo>
                  <a:lnTo>
                    <a:pt x="7" y="43"/>
                  </a:lnTo>
                  <a:lnTo>
                    <a:pt x="73" y="51"/>
                  </a:lnTo>
                  <a:lnTo>
                    <a:pt x="80" y="0"/>
                  </a:lnTo>
                  <a:lnTo>
                    <a:pt x="164" y="10"/>
                  </a:lnTo>
                  <a:lnTo>
                    <a:pt x="165" y="5"/>
                  </a:lnTo>
                  <a:lnTo>
                    <a:pt x="176" y="7"/>
                  </a:lnTo>
                  <a:lnTo>
                    <a:pt x="176" y="12"/>
                  </a:lnTo>
                  <a:lnTo>
                    <a:pt x="213" y="17"/>
                  </a:lnTo>
                  <a:lnTo>
                    <a:pt x="220" y="19"/>
                  </a:lnTo>
                  <a:lnTo>
                    <a:pt x="223" y="31"/>
                  </a:lnTo>
                  <a:lnTo>
                    <a:pt x="234" y="70"/>
                  </a:lnTo>
                  <a:lnTo>
                    <a:pt x="215" y="67"/>
                  </a:lnTo>
                  <a:lnTo>
                    <a:pt x="211" y="116"/>
                  </a:lnTo>
                  <a:lnTo>
                    <a:pt x="211" y="118"/>
                  </a:lnTo>
                  <a:lnTo>
                    <a:pt x="211" y="12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79" name="Freeform 2311"/>
            <p:cNvSpPr>
              <a:spLocks/>
            </p:cNvSpPr>
            <p:nvPr/>
          </p:nvSpPr>
          <p:spPr bwMode="auto">
            <a:xfrm>
              <a:off x="1874" y="2575"/>
              <a:ext cx="46" cy="25"/>
            </a:xfrm>
            <a:custGeom>
              <a:avLst/>
              <a:gdLst/>
              <a:ahLst/>
              <a:cxnLst>
                <a:cxn ang="0">
                  <a:pos x="84" y="59"/>
                </a:cxn>
                <a:cxn ang="0">
                  <a:pos x="84" y="56"/>
                </a:cxn>
                <a:cxn ang="0">
                  <a:pos x="82" y="56"/>
                </a:cxn>
                <a:cxn ang="0">
                  <a:pos x="82" y="54"/>
                </a:cxn>
                <a:cxn ang="0">
                  <a:pos x="53" y="51"/>
                </a:cxn>
                <a:cxn ang="0">
                  <a:pos x="50" y="54"/>
                </a:cxn>
                <a:cxn ang="0">
                  <a:pos x="14" y="51"/>
                </a:cxn>
                <a:cxn ang="0">
                  <a:pos x="11" y="39"/>
                </a:cxn>
                <a:cxn ang="0">
                  <a:pos x="0" y="0"/>
                </a:cxn>
                <a:cxn ang="0">
                  <a:pos x="108" y="13"/>
                </a:cxn>
                <a:cxn ang="0">
                  <a:pos x="106" y="37"/>
                </a:cxn>
                <a:cxn ang="0">
                  <a:pos x="105" y="49"/>
                </a:cxn>
                <a:cxn ang="0">
                  <a:pos x="115" y="51"/>
                </a:cxn>
                <a:cxn ang="0">
                  <a:pos x="115" y="63"/>
                </a:cxn>
                <a:cxn ang="0">
                  <a:pos x="84" y="59"/>
                </a:cxn>
              </a:cxnLst>
              <a:rect l="0" t="0" r="r" b="b"/>
              <a:pathLst>
                <a:path w="115" h="63">
                  <a:moveTo>
                    <a:pt x="84" y="59"/>
                  </a:moveTo>
                  <a:lnTo>
                    <a:pt x="84" y="56"/>
                  </a:lnTo>
                  <a:lnTo>
                    <a:pt x="82" y="56"/>
                  </a:lnTo>
                  <a:lnTo>
                    <a:pt x="82" y="54"/>
                  </a:lnTo>
                  <a:lnTo>
                    <a:pt x="53" y="51"/>
                  </a:lnTo>
                  <a:lnTo>
                    <a:pt x="50" y="54"/>
                  </a:lnTo>
                  <a:lnTo>
                    <a:pt x="14" y="51"/>
                  </a:lnTo>
                  <a:lnTo>
                    <a:pt x="11" y="39"/>
                  </a:lnTo>
                  <a:lnTo>
                    <a:pt x="0" y="0"/>
                  </a:lnTo>
                  <a:lnTo>
                    <a:pt x="108" y="13"/>
                  </a:lnTo>
                  <a:lnTo>
                    <a:pt x="106" y="37"/>
                  </a:lnTo>
                  <a:lnTo>
                    <a:pt x="105" y="49"/>
                  </a:lnTo>
                  <a:lnTo>
                    <a:pt x="115" y="51"/>
                  </a:lnTo>
                  <a:lnTo>
                    <a:pt x="115" y="63"/>
                  </a:lnTo>
                  <a:lnTo>
                    <a:pt x="84" y="5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80" name="Freeform 2312"/>
            <p:cNvSpPr>
              <a:spLocks/>
            </p:cNvSpPr>
            <p:nvPr/>
          </p:nvSpPr>
          <p:spPr bwMode="auto">
            <a:xfrm>
              <a:off x="1869" y="2590"/>
              <a:ext cx="38" cy="33"/>
            </a:xfrm>
            <a:custGeom>
              <a:avLst/>
              <a:gdLst/>
              <a:ahLst/>
              <a:cxnLst>
                <a:cxn ang="0">
                  <a:pos x="89" y="83"/>
                </a:cxn>
                <a:cxn ang="0">
                  <a:pos x="84" y="83"/>
                </a:cxn>
                <a:cxn ang="0">
                  <a:pos x="50" y="66"/>
                </a:cxn>
                <a:cxn ang="0">
                  <a:pos x="38" y="59"/>
                </a:cxn>
                <a:cxn ang="0">
                  <a:pos x="0" y="54"/>
                </a:cxn>
                <a:cxn ang="0">
                  <a:pos x="0" y="51"/>
                </a:cxn>
                <a:cxn ang="0">
                  <a:pos x="0" y="49"/>
                </a:cxn>
                <a:cxn ang="0">
                  <a:pos x="4" y="0"/>
                </a:cxn>
                <a:cxn ang="0">
                  <a:pos x="23" y="3"/>
                </a:cxn>
                <a:cxn ang="0">
                  <a:pos x="26" y="15"/>
                </a:cxn>
                <a:cxn ang="0">
                  <a:pos x="62" y="18"/>
                </a:cxn>
                <a:cxn ang="0">
                  <a:pos x="65" y="15"/>
                </a:cxn>
                <a:cxn ang="0">
                  <a:pos x="94" y="18"/>
                </a:cxn>
                <a:cxn ang="0">
                  <a:pos x="94" y="20"/>
                </a:cxn>
                <a:cxn ang="0">
                  <a:pos x="96" y="20"/>
                </a:cxn>
                <a:cxn ang="0">
                  <a:pos x="96" y="23"/>
                </a:cxn>
                <a:cxn ang="0">
                  <a:pos x="89" y="23"/>
                </a:cxn>
                <a:cxn ang="0">
                  <a:pos x="86" y="59"/>
                </a:cxn>
                <a:cxn ang="0">
                  <a:pos x="86" y="59"/>
                </a:cxn>
                <a:cxn ang="0">
                  <a:pos x="84" y="71"/>
                </a:cxn>
                <a:cxn ang="0">
                  <a:pos x="91" y="73"/>
                </a:cxn>
                <a:cxn ang="0">
                  <a:pos x="89" y="83"/>
                </a:cxn>
              </a:cxnLst>
              <a:rect l="0" t="0" r="r" b="b"/>
              <a:pathLst>
                <a:path w="96" h="83">
                  <a:moveTo>
                    <a:pt x="89" y="83"/>
                  </a:moveTo>
                  <a:lnTo>
                    <a:pt x="84" y="83"/>
                  </a:lnTo>
                  <a:lnTo>
                    <a:pt x="50" y="66"/>
                  </a:lnTo>
                  <a:lnTo>
                    <a:pt x="38" y="59"/>
                  </a:lnTo>
                  <a:lnTo>
                    <a:pt x="0" y="54"/>
                  </a:lnTo>
                  <a:lnTo>
                    <a:pt x="0" y="51"/>
                  </a:lnTo>
                  <a:lnTo>
                    <a:pt x="0" y="49"/>
                  </a:lnTo>
                  <a:lnTo>
                    <a:pt x="4" y="0"/>
                  </a:lnTo>
                  <a:lnTo>
                    <a:pt x="23" y="3"/>
                  </a:lnTo>
                  <a:lnTo>
                    <a:pt x="26" y="15"/>
                  </a:lnTo>
                  <a:lnTo>
                    <a:pt x="62" y="18"/>
                  </a:lnTo>
                  <a:lnTo>
                    <a:pt x="65" y="15"/>
                  </a:lnTo>
                  <a:lnTo>
                    <a:pt x="94" y="18"/>
                  </a:lnTo>
                  <a:lnTo>
                    <a:pt x="94" y="20"/>
                  </a:lnTo>
                  <a:lnTo>
                    <a:pt x="96" y="20"/>
                  </a:lnTo>
                  <a:lnTo>
                    <a:pt x="96" y="23"/>
                  </a:lnTo>
                  <a:lnTo>
                    <a:pt x="89" y="23"/>
                  </a:lnTo>
                  <a:lnTo>
                    <a:pt x="86" y="59"/>
                  </a:lnTo>
                  <a:lnTo>
                    <a:pt x="86" y="59"/>
                  </a:lnTo>
                  <a:lnTo>
                    <a:pt x="84" y="71"/>
                  </a:lnTo>
                  <a:lnTo>
                    <a:pt x="91" y="73"/>
                  </a:lnTo>
                  <a:lnTo>
                    <a:pt x="89" y="8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81" name="Freeform 2313"/>
            <p:cNvSpPr>
              <a:spLocks/>
            </p:cNvSpPr>
            <p:nvPr/>
          </p:nvSpPr>
          <p:spPr bwMode="auto">
            <a:xfrm>
              <a:off x="1838" y="2608"/>
              <a:ext cx="88" cy="70"/>
            </a:xfrm>
            <a:custGeom>
              <a:avLst/>
              <a:gdLst/>
              <a:ahLst/>
              <a:cxnLst>
                <a:cxn ang="0">
                  <a:pos x="0" y="156"/>
                </a:cxn>
                <a:cxn ang="0">
                  <a:pos x="5" y="106"/>
                </a:cxn>
                <a:cxn ang="0">
                  <a:pos x="5" y="106"/>
                </a:cxn>
                <a:cxn ang="0">
                  <a:pos x="12" y="45"/>
                </a:cxn>
                <a:cxn ang="0">
                  <a:pos x="12" y="45"/>
                </a:cxn>
                <a:cxn ang="0">
                  <a:pos x="17" y="0"/>
                </a:cxn>
                <a:cxn ang="0">
                  <a:pos x="76" y="7"/>
                </a:cxn>
                <a:cxn ang="0">
                  <a:pos x="114" y="12"/>
                </a:cxn>
                <a:cxn ang="0">
                  <a:pos x="126" y="19"/>
                </a:cxn>
                <a:cxn ang="0">
                  <a:pos x="160" y="36"/>
                </a:cxn>
                <a:cxn ang="0">
                  <a:pos x="165" y="36"/>
                </a:cxn>
                <a:cxn ang="0">
                  <a:pos x="162" y="62"/>
                </a:cxn>
                <a:cxn ang="0">
                  <a:pos x="218" y="69"/>
                </a:cxn>
                <a:cxn ang="0">
                  <a:pos x="213" y="128"/>
                </a:cxn>
                <a:cxn ang="0">
                  <a:pos x="198" y="127"/>
                </a:cxn>
                <a:cxn ang="0">
                  <a:pos x="194" y="152"/>
                </a:cxn>
                <a:cxn ang="0">
                  <a:pos x="158" y="147"/>
                </a:cxn>
                <a:cxn ang="0">
                  <a:pos x="155" y="173"/>
                </a:cxn>
                <a:cxn ang="0">
                  <a:pos x="0" y="156"/>
                </a:cxn>
              </a:cxnLst>
              <a:rect l="0" t="0" r="r" b="b"/>
              <a:pathLst>
                <a:path w="218" h="173">
                  <a:moveTo>
                    <a:pt x="0" y="156"/>
                  </a:moveTo>
                  <a:lnTo>
                    <a:pt x="5" y="106"/>
                  </a:lnTo>
                  <a:lnTo>
                    <a:pt x="5" y="106"/>
                  </a:lnTo>
                  <a:lnTo>
                    <a:pt x="12" y="45"/>
                  </a:lnTo>
                  <a:lnTo>
                    <a:pt x="12" y="45"/>
                  </a:lnTo>
                  <a:lnTo>
                    <a:pt x="17" y="0"/>
                  </a:lnTo>
                  <a:lnTo>
                    <a:pt x="76" y="7"/>
                  </a:lnTo>
                  <a:lnTo>
                    <a:pt x="114" y="12"/>
                  </a:lnTo>
                  <a:lnTo>
                    <a:pt x="126" y="19"/>
                  </a:lnTo>
                  <a:lnTo>
                    <a:pt x="160" y="36"/>
                  </a:lnTo>
                  <a:lnTo>
                    <a:pt x="165" y="36"/>
                  </a:lnTo>
                  <a:lnTo>
                    <a:pt x="162" y="62"/>
                  </a:lnTo>
                  <a:lnTo>
                    <a:pt x="218" y="69"/>
                  </a:lnTo>
                  <a:lnTo>
                    <a:pt x="213" y="128"/>
                  </a:lnTo>
                  <a:lnTo>
                    <a:pt x="198" y="127"/>
                  </a:lnTo>
                  <a:lnTo>
                    <a:pt x="194" y="152"/>
                  </a:lnTo>
                  <a:lnTo>
                    <a:pt x="158" y="147"/>
                  </a:lnTo>
                  <a:lnTo>
                    <a:pt x="155" y="173"/>
                  </a:lnTo>
                  <a:lnTo>
                    <a:pt x="0" y="15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82" name="Freeform 2314"/>
            <p:cNvSpPr>
              <a:spLocks/>
            </p:cNvSpPr>
            <p:nvPr/>
          </p:nvSpPr>
          <p:spPr bwMode="auto">
            <a:xfrm>
              <a:off x="1659" y="2587"/>
              <a:ext cx="77" cy="91"/>
            </a:xfrm>
            <a:custGeom>
              <a:avLst/>
              <a:gdLst/>
              <a:ahLst/>
              <a:cxnLst>
                <a:cxn ang="0">
                  <a:pos x="24" y="68"/>
                </a:cxn>
                <a:cxn ang="0">
                  <a:pos x="26" y="58"/>
                </a:cxn>
                <a:cxn ang="0">
                  <a:pos x="0" y="46"/>
                </a:cxn>
                <a:cxn ang="0">
                  <a:pos x="4" y="41"/>
                </a:cxn>
                <a:cxn ang="0">
                  <a:pos x="7" y="29"/>
                </a:cxn>
                <a:cxn ang="0">
                  <a:pos x="10" y="25"/>
                </a:cxn>
                <a:cxn ang="0">
                  <a:pos x="26" y="10"/>
                </a:cxn>
                <a:cxn ang="0">
                  <a:pos x="33" y="0"/>
                </a:cxn>
                <a:cxn ang="0">
                  <a:pos x="34" y="5"/>
                </a:cxn>
                <a:cxn ang="0">
                  <a:pos x="34" y="8"/>
                </a:cxn>
                <a:cxn ang="0">
                  <a:pos x="29" y="12"/>
                </a:cxn>
                <a:cxn ang="0">
                  <a:pos x="39" y="12"/>
                </a:cxn>
                <a:cxn ang="0">
                  <a:pos x="39" y="13"/>
                </a:cxn>
                <a:cxn ang="0">
                  <a:pos x="41" y="22"/>
                </a:cxn>
                <a:cxn ang="0">
                  <a:pos x="41" y="17"/>
                </a:cxn>
                <a:cxn ang="0">
                  <a:pos x="48" y="13"/>
                </a:cxn>
                <a:cxn ang="0">
                  <a:pos x="58" y="15"/>
                </a:cxn>
                <a:cxn ang="0">
                  <a:pos x="70" y="27"/>
                </a:cxn>
                <a:cxn ang="0">
                  <a:pos x="80" y="29"/>
                </a:cxn>
                <a:cxn ang="0">
                  <a:pos x="82" y="34"/>
                </a:cxn>
                <a:cxn ang="0">
                  <a:pos x="98" y="42"/>
                </a:cxn>
                <a:cxn ang="0">
                  <a:pos x="101" y="49"/>
                </a:cxn>
                <a:cxn ang="0">
                  <a:pos x="106" y="46"/>
                </a:cxn>
                <a:cxn ang="0">
                  <a:pos x="103" y="41"/>
                </a:cxn>
                <a:cxn ang="0">
                  <a:pos x="111" y="49"/>
                </a:cxn>
                <a:cxn ang="0">
                  <a:pos x="193" y="100"/>
                </a:cxn>
                <a:cxn ang="0">
                  <a:pos x="169" y="174"/>
                </a:cxn>
                <a:cxn ang="0">
                  <a:pos x="164" y="170"/>
                </a:cxn>
                <a:cxn ang="0">
                  <a:pos x="144" y="174"/>
                </a:cxn>
                <a:cxn ang="0">
                  <a:pos x="132" y="176"/>
                </a:cxn>
                <a:cxn ang="0">
                  <a:pos x="125" y="193"/>
                </a:cxn>
                <a:cxn ang="0">
                  <a:pos x="123" y="206"/>
                </a:cxn>
                <a:cxn ang="0">
                  <a:pos x="111" y="206"/>
                </a:cxn>
                <a:cxn ang="0">
                  <a:pos x="106" y="210"/>
                </a:cxn>
                <a:cxn ang="0">
                  <a:pos x="92" y="217"/>
                </a:cxn>
                <a:cxn ang="0">
                  <a:pos x="91" y="220"/>
                </a:cxn>
                <a:cxn ang="0">
                  <a:pos x="82" y="229"/>
                </a:cxn>
                <a:cxn ang="0">
                  <a:pos x="65" y="170"/>
                </a:cxn>
                <a:cxn ang="0">
                  <a:pos x="53" y="124"/>
                </a:cxn>
                <a:cxn ang="0">
                  <a:pos x="33" y="118"/>
                </a:cxn>
                <a:cxn ang="0">
                  <a:pos x="31" y="97"/>
                </a:cxn>
                <a:cxn ang="0">
                  <a:pos x="29" y="87"/>
                </a:cxn>
                <a:cxn ang="0">
                  <a:pos x="24" y="83"/>
                </a:cxn>
                <a:cxn ang="0">
                  <a:pos x="26" y="73"/>
                </a:cxn>
              </a:cxnLst>
              <a:rect l="0" t="0" r="r" b="b"/>
              <a:pathLst>
                <a:path w="193" h="229">
                  <a:moveTo>
                    <a:pt x="21" y="73"/>
                  </a:moveTo>
                  <a:lnTo>
                    <a:pt x="22" y="68"/>
                  </a:lnTo>
                  <a:lnTo>
                    <a:pt x="24" y="68"/>
                  </a:lnTo>
                  <a:lnTo>
                    <a:pt x="26" y="65"/>
                  </a:lnTo>
                  <a:lnTo>
                    <a:pt x="24" y="61"/>
                  </a:lnTo>
                  <a:lnTo>
                    <a:pt x="26" y="58"/>
                  </a:lnTo>
                  <a:lnTo>
                    <a:pt x="26" y="53"/>
                  </a:lnTo>
                  <a:lnTo>
                    <a:pt x="0" y="49"/>
                  </a:lnTo>
                  <a:lnTo>
                    <a:pt x="0" y="46"/>
                  </a:lnTo>
                  <a:lnTo>
                    <a:pt x="2" y="44"/>
                  </a:lnTo>
                  <a:lnTo>
                    <a:pt x="2" y="42"/>
                  </a:lnTo>
                  <a:lnTo>
                    <a:pt x="4" y="41"/>
                  </a:lnTo>
                  <a:lnTo>
                    <a:pt x="2" y="39"/>
                  </a:lnTo>
                  <a:lnTo>
                    <a:pt x="4" y="36"/>
                  </a:lnTo>
                  <a:lnTo>
                    <a:pt x="7" y="29"/>
                  </a:lnTo>
                  <a:lnTo>
                    <a:pt x="9" y="29"/>
                  </a:lnTo>
                  <a:lnTo>
                    <a:pt x="7" y="27"/>
                  </a:lnTo>
                  <a:lnTo>
                    <a:pt x="10" y="25"/>
                  </a:lnTo>
                  <a:lnTo>
                    <a:pt x="10" y="20"/>
                  </a:lnTo>
                  <a:lnTo>
                    <a:pt x="12" y="15"/>
                  </a:lnTo>
                  <a:lnTo>
                    <a:pt x="26" y="10"/>
                  </a:lnTo>
                  <a:lnTo>
                    <a:pt x="27" y="7"/>
                  </a:lnTo>
                  <a:lnTo>
                    <a:pt x="29" y="1"/>
                  </a:lnTo>
                  <a:lnTo>
                    <a:pt x="33" y="0"/>
                  </a:lnTo>
                  <a:lnTo>
                    <a:pt x="33" y="3"/>
                  </a:lnTo>
                  <a:lnTo>
                    <a:pt x="34" y="3"/>
                  </a:lnTo>
                  <a:lnTo>
                    <a:pt x="34" y="5"/>
                  </a:lnTo>
                  <a:lnTo>
                    <a:pt x="33" y="5"/>
                  </a:lnTo>
                  <a:lnTo>
                    <a:pt x="31" y="8"/>
                  </a:lnTo>
                  <a:lnTo>
                    <a:pt x="34" y="8"/>
                  </a:lnTo>
                  <a:lnTo>
                    <a:pt x="34" y="8"/>
                  </a:lnTo>
                  <a:lnTo>
                    <a:pt x="33" y="10"/>
                  </a:lnTo>
                  <a:lnTo>
                    <a:pt x="29" y="12"/>
                  </a:lnTo>
                  <a:lnTo>
                    <a:pt x="34" y="12"/>
                  </a:lnTo>
                  <a:lnTo>
                    <a:pt x="34" y="15"/>
                  </a:lnTo>
                  <a:lnTo>
                    <a:pt x="39" y="12"/>
                  </a:lnTo>
                  <a:lnTo>
                    <a:pt x="43" y="12"/>
                  </a:lnTo>
                  <a:lnTo>
                    <a:pt x="41" y="13"/>
                  </a:lnTo>
                  <a:lnTo>
                    <a:pt x="39" y="13"/>
                  </a:lnTo>
                  <a:lnTo>
                    <a:pt x="39" y="18"/>
                  </a:lnTo>
                  <a:lnTo>
                    <a:pt x="39" y="20"/>
                  </a:lnTo>
                  <a:lnTo>
                    <a:pt x="41" y="22"/>
                  </a:lnTo>
                  <a:lnTo>
                    <a:pt x="43" y="20"/>
                  </a:lnTo>
                  <a:lnTo>
                    <a:pt x="43" y="18"/>
                  </a:lnTo>
                  <a:lnTo>
                    <a:pt x="41" y="17"/>
                  </a:lnTo>
                  <a:lnTo>
                    <a:pt x="43" y="15"/>
                  </a:lnTo>
                  <a:lnTo>
                    <a:pt x="46" y="13"/>
                  </a:lnTo>
                  <a:lnTo>
                    <a:pt x="48" y="13"/>
                  </a:lnTo>
                  <a:lnTo>
                    <a:pt x="46" y="17"/>
                  </a:lnTo>
                  <a:lnTo>
                    <a:pt x="48" y="17"/>
                  </a:lnTo>
                  <a:lnTo>
                    <a:pt x="58" y="15"/>
                  </a:lnTo>
                  <a:lnTo>
                    <a:pt x="58" y="18"/>
                  </a:lnTo>
                  <a:lnTo>
                    <a:pt x="68" y="24"/>
                  </a:lnTo>
                  <a:lnTo>
                    <a:pt x="70" y="27"/>
                  </a:lnTo>
                  <a:lnTo>
                    <a:pt x="74" y="27"/>
                  </a:lnTo>
                  <a:lnTo>
                    <a:pt x="75" y="25"/>
                  </a:lnTo>
                  <a:lnTo>
                    <a:pt x="80" y="29"/>
                  </a:lnTo>
                  <a:lnTo>
                    <a:pt x="80" y="30"/>
                  </a:lnTo>
                  <a:lnTo>
                    <a:pt x="80" y="32"/>
                  </a:lnTo>
                  <a:lnTo>
                    <a:pt x="82" y="34"/>
                  </a:lnTo>
                  <a:lnTo>
                    <a:pt x="84" y="30"/>
                  </a:lnTo>
                  <a:lnTo>
                    <a:pt x="89" y="37"/>
                  </a:lnTo>
                  <a:lnTo>
                    <a:pt x="98" y="42"/>
                  </a:lnTo>
                  <a:lnTo>
                    <a:pt x="98" y="46"/>
                  </a:lnTo>
                  <a:lnTo>
                    <a:pt x="101" y="48"/>
                  </a:lnTo>
                  <a:lnTo>
                    <a:pt x="101" y="49"/>
                  </a:lnTo>
                  <a:lnTo>
                    <a:pt x="103" y="48"/>
                  </a:lnTo>
                  <a:lnTo>
                    <a:pt x="103" y="46"/>
                  </a:lnTo>
                  <a:lnTo>
                    <a:pt x="106" y="46"/>
                  </a:lnTo>
                  <a:lnTo>
                    <a:pt x="104" y="42"/>
                  </a:lnTo>
                  <a:lnTo>
                    <a:pt x="103" y="42"/>
                  </a:lnTo>
                  <a:lnTo>
                    <a:pt x="103" y="41"/>
                  </a:lnTo>
                  <a:lnTo>
                    <a:pt x="111" y="44"/>
                  </a:lnTo>
                  <a:lnTo>
                    <a:pt x="111" y="48"/>
                  </a:lnTo>
                  <a:lnTo>
                    <a:pt x="111" y="49"/>
                  </a:lnTo>
                  <a:lnTo>
                    <a:pt x="113" y="49"/>
                  </a:lnTo>
                  <a:lnTo>
                    <a:pt x="106" y="87"/>
                  </a:lnTo>
                  <a:lnTo>
                    <a:pt x="193" y="100"/>
                  </a:lnTo>
                  <a:lnTo>
                    <a:pt x="185" y="159"/>
                  </a:lnTo>
                  <a:lnTo>
                    <a:pt x="181" y="174"/>
                  </a:lnTo>
                  <a:lnTo>
                    <a:pt x="169" y="174"/>
                  </a:lnTo>
                  <a:lnTo>
                    <a:pt x="168" y="170"/>
                  </a:lnTo>
                  <a:lnTo>
                    <a:pt x="166" y="170"/>
                  </a:lnTo>
                  <a:lnTo>
                    <a:pt x="164" y="170"/>
                  </a:lnTo>
                  <a:lnTo>
                    <a:pt x="162" y="172"/>
                  </a:lnTo>
                  <a:lnTo>
                    <a:pt x="159" y="174"/>
                  </a:lnTo>
                  <a:lnTo>
                    <a:pt x="144" y="174"/>
                  </a:lnTo>
                  <a:lnTo>
                    <a:pt x="142" y="174"/>
                  </a:lnTo>
                  <a:lnTo>
                    <a:pt x="138" y="177"/>
                  </a:lnTo>
                  <a:lnTo>
                    <a:pt x="132" y="176"/>
                  </a:lnTo>
                  <a:lnTo>
                    <a:pt x="128" y="177"/>
                  </a:lnTo>
                  <a:lnTo>
                    <a:pt x="127" y="184"/>
                  </a:lnTo>
                  <a:lnTo>
                    <a:pt x="125" y="193"/>
                  </a:lnTo>
                  <a:lnTo>
                    <a:pt x="127" y="205"/>
                  </a:lnTo>
                  <a:lnTo>
                    <a:pt x="127" y="206"/>
                  </a:lnTo>
                  <a:lnTo>
                    <a:pt x="123" y="206"/>
                  </a:lnTo>
                  <a:lnTo>
                    <a:pt x="115" y="205"/>
                  </a:lnTo>
                  <a:lnTo>
                    <a:pt x="113" y="208"/>
                  </a:lnTo>
                  <a:lnTo>
                    <a:pt x="111" y="206"/>
                  </a:lnTo>
                  <a:lnTo>
                    <a:pt x="111" y="208"/>
                  </a:lnTo>
                  <a:lnTo>
                    <a:pt x="108" y="208"/>
                  </a:lnTo>
                  <a:lnTo>
                    <a:pt x="106" y="210"/>
                  </a:lnTo>
                  <a:lnTo>
                    <a:pt x="101" y="208"/>
                  </a:lnTo>
                  <a:lnTo>
                    <a:pt x="92" y="215"/>
                  </a:lnTo>
                  <a:lnTo>
                    <a:pt x="92" y="217"/>
                  </a:lnTo>
                  <a:lnTo>
                    <a:pt x="91" y="217"/>
                  </a:lnTo>
                  <a:lnTo>
                    <a:pt x="89" y="217"/>
                  </a:lnTo>
                  <a:lnTo>
                    <a:pt x="91" y="220"/>
                  </a:lnTo>
                  <a:lnTo>
                    <a:pt x="87" y="223"/>
                  </a:lnTo>
                  <a:lnTo>
                    <a:pt x="86" y="225"/>
                  </a:lnTo>
                  <a:lnTo>
                    <a:pt x="82" y="229"/>
                  </a:lnTo>
                  <a:lnTo>
                    <a:pt x="80" y="229"/>
                  </a:lnTo>
                  <a:lnTo>
                    <a:pt x="67" y="188"/>
                  </a:lnTo>
                  <a:lnTo>
                    <a:pt x="65" y="170"/>
                  </a:lnTo>
                  <a:lnTo>
                    <a:pt x="60" y="155"/>
                  </a:lnTo>
                  <a:lnTo>
                    <a:pt x="53" y="124"/>
                  </a:lnTo>
                  <a:lnTo>
                    <a:pt x="53" y="124"/>
                  </a:lnTo>
                  <a:lnTo>
                    <a:pt x="46" y="128"/>
                  </a:lnTo>
                  <a:lnTo>
                    <a:pt x="43" y="131"/>
                  </a:lnTo>
                  <a:lnTo>
                    <a:pt x="33" y="118"/>
                  </a:lnTo>
                  <a:lnTo>
                    <a:pt x="33" y="112"/>
                  </a:lnTo>
                  <a:lnTo>
                    <a:pt x="29" y="109"/>
                  </a:lnTo>
                  <a:lnTo>
                    <a:pt x="31" y="97"/>
                  </a:lnTo>
                  <a:lnTo>
                    <a:pt x="29" y="95"/>
                  </a:lnTo>
                  <a:lnTo>
                    <a:pt x="29" y="90"/>
                  </a:lnTo>
                  <a:lnTo>
                    <a:pt x="29" y="87"/>
                  </a:lnTo>
                  <a:lnTo>
                    <a:pt x="27" y="83"/>
                  </a:lnTo>
                  <a:lnTo>
                    <a:pt x="26" y="85"/>
                  </a:lnTo>
                  <a:lnTo>
                    <a:pt x="24" y="83"/>
                  </a:lnTo>
                  <a:lnTo>
                    <a:pt x="26" y="77"/>
                  </a:lnTo>
                  <a:lnTo>
                    <a:pt x="29" y="75"/>
                  </a:lnTo>
                  <a:lnTo>
                    <a:pt x="26" y="73"/>
                  </a:lnTo>
                  <a:lnTo>
                    <a:pt x="21" y="7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83" name="Freeform 2315"/>
            <p:cNvSpPr>
              <a:spLocks/>
            </p:cNvSpPr>
            <p:nvPr/>
          </p:nvSpPr>
          <p:spPr bwMode="auto">
            <a:xfrm>
              <a:off x="1900" y="2634"/>
              <a:ext cx="74" cy="70"/>
            </a:xfrm>
            <a:custGeom>
              <a:avLst/>
              <a:gdLst/>
              <a:ahLst/>
              <a:cxnLst>
                <a:cxn ang="0">
                  <a:pos x="5" y="122"/>
                </a:cxn>
                <a:cxn ang="0">
                  <a:pos x="0" y="122"/>
                </a:cxn>
                <a:cxn ang="0">
                  <a:pos x="2" y="109"/>
                </a:cxn>
                <a:cxn ang="0">
                  <a:pos x="5" y="83"/>
                </a:cxn>
                <a:cxn ang="0">
                  <a:pos x="41" y="88"/>
                </a:cxn>
                <a:cxn ang="0">
                  <a:pos x="45" y="63"/>
                </a:cxn>
                <a:cxn ang="0">
                  <a:pos x="60" y="64"/>
                </a:cxn>
                <a:cxn ang="0">
                  <a:pos x="65" y="5"/>
                </a:cxn>
                <a:cxn ang="0">
                  <a:pos x="137" y="11"/>
                </a:cxn>
                <a:cxn ang="0">
                  <a:pos x="137" y="0"/>
                </a:cxn>
                <a:cxn ang="0">
                  <a:pos x="186" y="5"/>
                </a:cxn>
                <a:cxn ang="0">
                  <a:pos x="181" y="41"/>
                </a:cxn>
                <a:cxn ang="0">
                  <a:pos x="178" y="80"/>
                </a:cxn>
                <a:cxn ang="0">
                  <a:pos x="180" y="80"/>
                </a:cxn>
                <a:cxn ang="0">
                  <a:pos x="174" y="129"/>
                </a:cxn>
                <a:cxn ang="0">
                  <a:pos x="173" y="152"/>
                </a:cxn>
                <a:cxn ang="0">
                  <a:pos x="171" y="152"/>
                </a:cxn>
                <a:cxn ang="0">
                  <a:pos x="168" y="175"/>
                </a:cxn>
                <a:cxn ang="0">
                  <a:pos x="120" y="170"/>
                </a:cxn>
                <a:cxn ang="0">
                  <a:pos x="122" y="146"/>
                </a:cxn>
                <a:cxn ang="0">
                  <a:pos x="75" y="141"/>
                </a:cxn>
                <a:cxn ang="0">
                  <a:pos x="75" y="129"/>
                </a:cxn>
                <a:cxn ang="0">
                  <a:pos x="5" y="122"/>
                </a:cxn>
              </a:cxnLst>
              <a:rect l="0" t="0" r="r" b="b"/>
              <a:pathLst>
                <a:path w="186" h="175">
                  <a:moveTo>
                    <a:pt x="5" y="122"/>
                  </a:moveTo>
                  <a:lnTo>
                    <a:pt x="0" y="122"/>
                  </a:lnTo>
                  <a:lnTo>
                    <a:pt x="2" y="109"/>
                  </a:lnTo>
                  <a:lnTo>
                    <a:pt x="5" y="83"/>
                  </a:lnTo>
                  <a:lnTo>
                    <a:pt x="41" y="88"/>
                  </a:lnTo>
                  <a:lnTo>
                    <a:pt x="45" y="63"/>
                  </a:lnTo>
                  <a:lnTo>
                    <a:pt x="60" y="64"/>
                  </a:lnTo>
                  <a:lnTo>
                    <a:pt x="65" y="5"/>
                  </a:lnTo>
                  <a:lnTo>
                    <a:pt x="137" y="11"/>
                  </a:lnTo>
                  <a:lnTo>
                    <a:pt x="137" y="0"/>
                  </a:lnTo>
                  <a:lnTo>
                    <a:pt x="186" y="5"/>
                  </a:lnTo>
                  <a:lnTo>
                    <a:pt x="181" y="41"/>
                  </a:lnTo>
                  <a:lnTo>
                    <a:pt x="178" y="80"/>
                  </a:lnTo>
                  <a:lnTo>
                    <a:pt x="180" y="80"/>
                  </a:lnTo>
                  <a:lnTo>
                    <a:pt x="174" y="129"/>
                  </a:lnTo>
                  <a:lnTo>
                    <a:pt x="173" y="152"/>
                  </a:lnTo>
                  <a:lnTo>
                    <a:pt x="171" y="152"/>
                  </a:lnTo>
                  <a:lnTo>
                    <a:pt x="168" y="175"/>
                  </a:lnTo>
                  <a:lnTo>
                    <a:pt x="120" y="170"/>
                  </a:lnTo>
                  <a:lnTo>
                    <a:pt x="122" y="146"/>
                  </a:lnTo>
                  <a:lnTo>
                    <a:pt x="75" y="141"/>
                  </a:lnTo>
                  <a:lnTo>
                    <a:pt x="75" y="129"/>
                  </a:lnTo>
                  <a:lnTo>
                    <a:pt x="5" y="12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84" name="Freeform 2316"/>
            <p:cNvSpPr>
              <a:spLocks/>
            </p:cNvSpPr>
            <p:nvPr/>
          </p:nvSpPr>
          <p:spPr bwMode="auto">
            <a:xfrm>
              <a:off x="1510" y="2576"/>
              <a:ext cx="77" cy="72"/>
            </a:xfrm>
            <a:custGeom>
              <a:avLst/>
              <a:gdLst/>
              <a:ahLst/>
              <a:cxnLst>
                <a:cxn ang="0">
                  <a:pos x="94" y="139"/>
                </a:cxn>
                <a:cxn ang="0">
                  <a:pos x="61" y="113"/>
                </a:cxn>
                <a:cxn ang="0">
                  <a:pos x="20" y="175"/>
                </a:cxn>
                <a:cxn ang="0">
                  <a:pos x="10" y="171"/>
                </a:cxn>
                <a:cxn ang="0">
                  <a:pos x="7" y="169"/>
                </a:cxn>
                <a:cxn ang="0">
                  <a:pos x="0" y="159"/>
                </a:cxn>
                <a:cxn ang="0">
                  <a:pos x="5" y="151"/>
                </a:cxn>
                <a:cxn ang="0">
                  <a:pos x="7" y="140"/>
                </a:cxn>
                <a:cxn ang="0">
                  <a:pos x="3" y="130"/>
                </a:cxn>
                <a:cxn ang="0">
                  <a:pos x="7" y="116"/>
                </a:cxn>
                <a:cxn ang="0">
                  <a:pos x="19" y="115"/>
                </a:cxn>
                <a:cxn ang="0">
                  <a:pos x="24" y="108"/>
                </a:cxn>
                <a:cxn ang="0">
                  <a:pos x="34" y="99"/>
                </a:cxn>
                <a:cxn ang="0">
                  <a:pos x="36" y="91"/>
                </a:cxn>
                <a:cxn ang="0">
                  <a:pos x="36" y="82"/>
                </a:cxn>
                <a:cxn ang="0">
                  <a:pos x="41" y="76"/>
                </a:cxn>
                <a:cxn ang="0">
                  <a:pos x="41" y="64"/>
                </a:cxn>
                <a:cxn ang="0">
                  <a:pos x="43" y="58"/>
                </a:cxn>
                <a:cxn ang="0">
                  <a:pos x="44" y="45"/>
                </a:cxn>
                <a:cxn ang="0">
                  <a:pos x="58" y="36"/>
                </a:cxn>
                <a:cxn ang="0">
                  <a:pos x="61" y="28"/>
                </a:cxn>
                <a:cxn ang="0">
                  <a:pos x="78" y="21"/>
                </a:cxn>
                <a:cxn ang="0">
                  <a:pos x="96" y="11"/>
                </a:cxn>
                <a:cxn ang="0">
                  <a:pos x="99" y="4"/>
                </a:cxn>
                <a:cxn ang="0">
                  <a:pos x="107" y="7"/>
                </a:cxn>
                <a:cxn ang="0">
                  <a:pos x="113" y="12"/>
                </a:cxn>
                <a:cxn ang="0">
                  <a:pos x="128" y="19"/>
                </a:cxn>
                <a:cxn ang="0">
                  <a:pos x="137" y="21"/>
                </a:cxn>
                <a:cxn ang="0">
                  <a:pos x="143" y="23"/>
                </a:cxn>
                <a:cxn ang="0">
                  <a:pos x="150" y="29"/>
                </a:cxn>
                <a:cxn ang="0">
                  <a:pos x="164" y="19"/>
                </a:cxn>
                <a:cxn ang="0">
                  <a:pos x="179" y="21"/>
                </a:cxn>
                <a:cxn ang="0">
                  <a:pos x="189" y="21"/>
                </a:cxn>
                <a:cxn ang="0">
                  <a:pos x="183" y="64"/>
                </a:cxn>
              </a:cxnLst>
              <a:rect l="0" t="0" r="r" b="b"/>
              <a:pathLst>
                <a:path w="191" h="180">
                  <a:moveTo>
                    <a:pt x="167" y="151"/>
                  </a:moveTo>
                  <a:lnTo>
                    <a:pt x="94" y="139"/>
                  </a:lnTo>
                  <a:lnTo>
                    <a:pt x="97" y="122"/>
                  </a:lnTo>
                  <a:lnTo>
                    <a:pt x="61" y="113"/>
                  </a:lnTo>
                  <a:lnTo>
                    <a:pt x="49" y="180"/>
                  </a:lnTo>
                  <a:lnTo>
                    <a:pt x="20" y="175"/>
                  </a:lnTo>
                  <a:lnTo>
                    <a:pt x="15" y="171"/>
                  </a:lnTo>
                  <a:lnTo>
                    <a:pt x="10" y="171"/>
                  </a:lnTo>
                  <a:lnTo>
                    <a:pt x="7" y="171"/>
                  </a:lnTo>
                  <a:lnTo>
                    <a:pt x="7" y="169"/>
                  </a:lnTo>
                  <a:lnTo>
                    <a:pt x="3" y="169"/>
                  </a:lnTo>
                  <a:lnTo>
                    <a:pt x="0" y="159"/>
                  </a:lnTo>
                  <a:lnTo>
                    <a:pt x="0" y="156"/>
                  </a:lnTo>
                  <a:lnTo>
                    <a:pt x="5" y="151"/>
                  </a:lnTo>
                  <a:lnTo>
                    <a:pt x="7" y="142"/>
                  </a:lnTo>
                  <a:lnTo>
                    <a:pt x="7" y="140"/>
                  </a:lnTo>
                  <a:lnTo>
                    <a:pt x="8" y="137"/>
                  </a:lnTo>
                  <a:lnTo>
                    <a:pt x="3" y="130"/>
                  </a:lnTo>
                  <a:lnTo>
                    <a:pt x="8" y="125"/>
                  </a:lnTo>
                  <a:lnTo>
                    <a:pt x="7" y="116"/>
                  </a:lnTo>
                  <a:lnTo>
                    <a:pt x="17" y="116"/>
                  </a:lnTo>
                  <a:lnTo>
                    <a:pt x="19" y="115"/>
                  </a:lnTo>
                  <a:lnTo>
                    <a:pt x="20" y="110"/>
                  </a:lnTo>
                  <a:lnTo>
                    <a:pt x="24" y="108"/>
                  </a:lnTo>
                  <a:lnTo>
                    <a:pt x="26" y="106"/>
                  </a:lnTo>
                  <a:lnTo>
                    <a:pt x="34" y="99"/>
                  </a:lnTo>
                  <a:lnTo>
                    <a:pt x="32" y="96"/>
                  </a:lnTo>
                  <a:lnTo>
                    <a:pt x="36" y="91"/>
                  </a:lnTo>
                  <a:lnTo>
                    <a:pt x="37" y="86"/>
                  </a:lnTo>
                  <a:lnTo>
                    <a:pt x="36" y="82"/>
                  </a:lnTo>
                  <a:lnTo>
                    <a:pt x="41" y="81"/>
                  </a:lnTo>
                  <a:lnTo>
                    <a:pt x="41" y="76"/>
                  </a:lnTo>
                  <a:lnTo>
                    <a:pt x="43" y="70"/>
                  </a:lnTo>
                  <a:lnTo>
                    <a:pt x="41" y="64"/>
                  </a:lnTo>
                  <a:lnTo>
                    <a:pt x="43" y="60"/>
                  </a:lnTo>
                  <a:lnTo>
                    <a:pt x="43" y="58"/>
                  </a:lnTo>
                  <a:lnTo>
                    <a:pt x="48" y="50"/>
                  </a:lnTo>
                  <a:lnTo>
                    <a:pt x="44" y="45"/>
                  </a:lnTo>
                  <a:lnTo>
                    <a:pt x="46" y="43"/>
                  </a:lnTo>
                  <a:lnTo>
                    <a:pt x="58" y="36"/>
                  </a:lnTo>
                  <a:lnTo>
                    <a:pt x="60" y="29"/>
                  </a:lnTo>
                  <a:lnTo>
                    <a:pt x="61" y="28"/>
                  </a:lnTo>
                  <a:lnTo>
                    <a:pt x="73" y="24"/>
                  </a:lnTo>
                  <a:lnTo>
                    <a:pt x="78" y="21"/>
                  </a:lnTo>
                  <a:lnTo>
                    <a:pt x="84" y="19"/>
                  </a:lnTo>
                  <a:lnTo>
                    <a:pt x="96" y="11"/>
                  </a:lnTo>
                  <a:lnTo>
                    <a:pt x="99" y="9"/>
                  </a:lnTo>
                  <a:lnTo>
                    <a:pt x="99" y="4"/>
                  </a:lnTo>
                  <a:lnTo>
                    <a:pt x="97" y="0"/>
                  </a:lnTo>
                  <a:lnTo>
                    <a:pt x="107" y="7"/>
                  </a:lnTo>
                  <a:lnTo>
                    <a:pt x="109" y="11"/>
                  </a:lnTo>
                  <a:lnTo>
                    <a:pt x="113" y="12"/>
                  </a:lnTo>
                  <a:lnTo>
                    <a:pt x="113" y="16"/>
                  </a:lnTo>
                  <a:lnTo>
                    <a:pt x="128" y="19"/>
                  </a:lnTo>
                  <a:lnTo>
                    <a:pt x="131" y="23"/>
                  </a:lnTo>
                  <a:lnTo>
                    <a:pt x="137" y="21"/>
                  </a:lnTo>
                  <a:lnTo>
                    <a:pt x="140" y="23"/>
                  </a:lnTo>
                  <a:lnTo>
                    <a:pt x="143" y="23"/>
                  </a:lnTo>
                  <a:lnTo>
                    <a:pt x="145" y="26"/>
                  </a:lnTo>
                  <a:lnTo>
                    <a:pt x="150" y="29"/>
                  </a:lnTo>
                  <a:lnTo>
                    <a:pt x="159" y="26"/>
                  </a:lnTo>
                  <a:lnTo>
                    <a:pt x="164" y="19"/>
                  </a:lnTo>
                  <a:lnTo>
                    <a:pt x="169" y="17"/>
                  </a:lnTo>
                  <a:lnTo>
                    <a:pt x="179" y="21"/>
                  </a:lnTo>
                  <a:lnTo>
                    <a:pt x="186" y="21"/>
                  </a:lnTo>
                  <a:lnTo>
                    <a:pt x="189" y="21"/>
                  </a:lnTo>
                  <a:lnTo>
                    <a:pt x="191" y="19"/>
                  </a:lnTo>
                  <a:lnTo>
                    <a:pt x="183" y="64"/>
                  </a:lnTo>
                  <a:lnTo>
                    <a:pt x="167" y="151"/>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85" name="Freeform 2317"/>
            <p:cNvSpPr>
              <a:spLocks/>
            </p:cNvSpPr>
            <p:nvPr/>
          </p:nvSpPr>
          <p:spPr bwMode="auto">
            <a:xfrm>
              <a:off x="1942" y="2650"/>
              <a:ext cx="93" cy="89"/>
            </a:xfrm>
            <a:custGeom>
              <a:avLst/>
              <a:gdLst/>
              <a:ahLst/>
              <a:cxnLst>
                <a:cxn ang="0">
                  <a:pos x="188" y="169"/>
                </a:cxn>
                <a:cxn ang="0">
                  <a:pos x="68" y="158"/>
                </a:cxn>
                <a:cxn ang="0">
                  <a:pos x="62" y="221"/>
                </a:cxn>
                <a:cxn ang="0">
                  <a:pos x="60" y="221"/>
                </a:cxn>
                <a:cxn ang="0">
                  <a:pos x="0" y="215"/>
                </a:cxn>
                <a:cxn ang="0">
                  <a:pos x="7" y="153"/>
                </a:cxn>
                <a:cxn ang="0">
                  <a:pos x="12" y="155"/>
                </a:cxn>
                <a:cxn ang="0">
                  <a:pos x="14" y="129"/>
                </a:cxn>
                <a:cxn ang="0">
                  <a:pos x="62" y="134"/>
                </a:cxn>
                <a:cxn ang="0">
                  <a:pos x="65" y="111"/>
                </a:cxn>
                <a:cxn ang="0">
                  <a:pos x="67" y="111"/>
                </a:cxn>
                <a:cxn ang="0">
                  <a:pos x="68" y="88"/>
                </a:cxn>
                <a:cxn ang="0">
                  <a:pos x="74" y="39"/>
                </a:cxn>
                <a:cxn ang="0">
                  <a:pos x="72" y="39"/>
                </a:cxn>
                <a:cxn ang="0">
                  <a:pos x="75" y="0"/>
                </a:cxn>
                <a:cxn ang="0">
                  <a:pos x="89" y="0"/>
                </a:cxn>
                <a:cxn ang="0">
                  <a:pos x="87" y="13"/>
                </a:cxn>
                <a:cxn ang="0">
                  <a:pos x="159" y="20"/>
                </a:cxn>
                <a:cxn ang="0">
                  <a:pos x="161" y="8"/>
                </a:cxn>
                <a:cxn ang="0">
                  <a:pos x="186" y="10"/>
                </a:cxn>
                <a:cxn ang="0">
                  <a:pos x="197" y="11"/>
                </a:cxn>
                <a:cxn ang="0">
                  <a:pos x="195" y="47"/>
                </a:cxn>
                <a:cxn ang="0">
                  <a:pos x="208" y="49"/>
                </a:cxn>
                <a:cxn ang="0">
                  <a:pos x="207" y="73"/>
                </a:cxn>
                <a:cxn ang="0">
                  <a:pos x="232" y="76"/>
                </a:cxn>
                <a:cxn ang="0">
                  <a:pos x="231" y="88"/>
                </a:cxn>
                <a:cxn ang="0">
                  <a:pos x="207" y="85"/>
                </a:cxn>
                <a:cxn ang="0">
                  <a:pos x="203" y="111"/>
                </a:cxn>
                <a:cxn ang="0">
                  <a:pos x="198" y="111"/>
                </a:cxn>
                <a:cxn ang="0">
                  <a:pos x="195" y="169"/>
                </a:cxn>
                <a:cxn ang="0">
                  <a:pos x="188" y="169"/>
                </a:cxn>
              </a:cxnLst>
              <a:rect l="0" t="0" r="r" b="b"/>
              <a:pathLst>
                <a:path w="232" h="221">
                  <a:moveTo>
                    <a:pt x="188" y="169"/>
                  </a:moveTo>
                  <a:lnTo>
                    <a:pt x="68" y="158"/>
                  </a:lnTo>
                  <a:lnTo>
                    <a:pt x="62" y="221"/>
                  </a:lnTo>
                  <a:lnTo>
                    <a:pt x="60" y="221"/>
                  </a:lnTo>
                  <a:lnTo>
                    <a:pt x="0" y="215"/>
                  </a:lnTo>
                  <a:lnTo>
                    <a:pt x="7" y="153"/>
                  </a:lnTo>
                  <a:lnTo>
                    <a:pt x="12" y="155"/>
                  </a:lnTo>
                  <a:lnTo>
                    <a:pt x="14" y="129"/>
                  </a:lnTo>
                  <a:lnTo>
                    <a:pt x="62" y="134"/>
                  </a:lnTo>
                  <a:lnTo>
                    <a:pt x="65" y="111"/>
                  </a:lnTo>
                  <a:lnTo>
                    <a:pt x="67" y="111"/>
                  </a:lnTo>
                  <a:lnTo>
                    <a:pt x="68" y="88"/>
                  </a:lnTo>
                  <a:lnTo>
                    <a:pt x="74" y="39"/>
                  </a:lnTo>
                  <a:lnTo>
                    <a:pt x="72" y="39"/>
                  </a:lnTo>
                  <a:lnTo>
                    <a:pt x="75" y="0"/>
                  </a:lnTo>
                  <a:lnTo>
                    <a:pt x="89" y="0"/>
                  </a:lnTo>
                  <a:lnTo>
                    <a:pt x="87" y="13"/>
                  </a:lnTo>
                  <a:lnTo>
                    <a:pt x="159" y="20"/>
                  </a:lnTo>
                  <a:lnTo>
                    <a:pt x="161" y="8"/>
                  </a:lnTo>
                  <a:lnTo>
                    <a:pt x="186" y="10"/>
                  </a:lnTo>
                  <a:lnTo>
                    <a:pt x="197" y="11"/>
                  </a:lnTo>
                  <a:lnTo>
                    <a:pt x="195" y="47"/>
                  </a:lnTo>
                  <a:lnTo>
                    <a:pt x="208" y="49"/>
                  </a:lnTo>
                  <a:lnTo>
                    <a:pt x="207" y="73"/>
                  </a:lnTo>
                  <a:lnTo>
                    <a:pt x="232" y="76"/>
                  </a:lnTo>
                  <a:lnTo>
                    <a:pt x="231" y="88"/>
                  </a:lnTo>
                  <a:lnTo>
                    <a:pt x="207" y="85"/>
                  </a:lnTo>
                  <a:lnTo>
                    <a:pt x="203" y="111"/>
                  </a:lnTo>
                  <a:lnTo>
                    <a:pt x="198" y="111"/>
                  </a:lnTo>
                  <a:lnTo>
                    <a:pt x="195" y="169"/>
                  </a:lnTo>
                  <a:lnTo>
                    <a:pt x="188" y="16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86" name="Freeform 2318"/>
            <p:cNvSpPr>
              <a:spLocks/>
            </p:cNvSpPr>
            <p:nvPr/>
          </p:nvSpPr>
          <p:spPr bwMode="auto">
            <a:xfrm>
              <a:off x="1568" y="2601"/>
              <a:ext cx="115" cy="92"/>
            </a:xfrm>
            <a:custGeom>
              <a:avLst/>
              <a:gdLst/>
              <a:ahLst/>
              <a:cxnLst>
                <a:cxn ang="0">
                  <a:pos x="287" y="119"/>
                </a:cxn>
                <a:cxn ang="0">
                  <a:pos x="225" y="109"/>
                </a:cxn>
                <a:cxn ang="0">
                  <a:pos x="220" y="146"/>
                </a:cxn>
                <a:cxn ang="0">
                  <a:pos x="162" y="136"/>
                </a:cxn>
                <a:cxn ang="0">
                  <a:pos x="162" y="134"/>
                </a:cxn>
                <a:cxn ang="0">
                  <a:pos x="157" y="131"/>
                </a:cxn>
                <a:cxn ang="0">
                  <a:pos x="155" y="129"/>
                </a:cxn>
                <a:cxn ang="0">
                  <a:pos x="152" y="128"/>
                </a:cxn>
                <a:cxn ang="0">
                  <a:pos x="149" y="119"/>
                </a:cxn>
                <a:cxn ang="0">
                  <a:pos x="130" y="230"/>
                </a:cxn>
                <a:cxn ang="0">
                  <a:pos x="22" y="211"/>
                </a:cxn>
                <a:cxn ang="0">
                  <a:pos x="22" y="211"/>
                </a:cxn>
                <a:cxn ang="0">
                  <a:pos x="0" y="206"/>
                </a:cxn>
                <a:cxn ang="0">
                  <a:pos x="22" y="87"/>
                </a:cxn>
                <a:cxn ang="0">
                  <a:pos x="38" y="0"/>
                </a:cxn>
                <a:cxn ang="0">
                  <a:pos x="106" y="12"/>
                </a:cxn>
                <a:cxn ang="0">
                  <a:pos x="154" y="35"/>
                </a:cxn>
                <a:cxn ang="0">
                  <a:pos x="161" y="34"/>
                </a:cxn>
                <a:cxn ang="0">
                  <a:pos x="161" y="29"/>
                </a:cxn>
                <a:cxn ang="0">
                  <a:pos x="166" y="25"/>
                </a:cxn>
                <a:cxn ang="0">
                  <a:pos x="167" y="23"/>
                </a:cxn>
                <a:cxn ang="0">
                  <a:pos x="171" y="22"/>
                </a:cxn>
                <a:cxn ang="0">
                  <a:pos x="173" y="18"/>
                </a:cxn>
                <a:cxn ang="0">
                  <a:pos x="220" y="32"/>
                </a:cxn>
                <a:cxn ang="0">
                  <a:pos x="248" y="37"/>
                </a:cxn>
                <a:cxn ang="0">
                  <a:pos x="253" y="37"/>
                </a:cxn>
                <a:cxn ang="0">
                  <a:pos x="256" y="39"/>
                </a:cxn>
                <a:cxn ang="0">
                  <a:pos x="253" y="41"/>
                </a:cxn>
                <a:cxn ang="0">
                  <a:pos x="251" y="47"/>
                </a:cxn>
                <a:cxn ang="0">
                  <a:pos x="253" y="49"/>
                </a:cxn>
                <a:cxn ang="0">
                  <a:pos x="254" y="47"/>
                </a:cxn>
                <a:cxn ang="0">
                  <a:pos x="256" y="51"/>
                </a:cxn>
                <a:cxn ang="0">
                  <a:pos x="256" y="54"/>
                </a:cxn>
                <a:cxn ang="0">
                  <a:pos x="256" y="59"/>
                </a:cxn>
                <a:cxn ang="0">
                  <a:pos x="258" y="61"/>
                </a:cxn>
                <a:cxn ang="0">
                  <a:pos x="256" y="73"/>
                </a:cxn>
                <a:cxn ang="0">
                  <a:pos x="260" y="76"/>
                </a:cxn>
                <a:cxn ang="0">
                  <a:pos x="260" y="82"/>
                </a:cxn>
                <a:cxn ang="0">
                  <a:pos x="270" y="95"/>
                </a:cxn>
                <a:cxn ang="0">
                  <a:pos x="273" y="92"/>
                </a:cxn>
                <a:cxn ang="0">
                  <a:pos x="280" y="88"/>
                </a:cxn>
                <a:cxn ang="0">
                  <a:pos x="280" y="88"/>
                </a:cxn>
                <a:cxn ang="0">
                  <a:pos x="287" y="119"/>
                </a:cxn>
              </a:cxnLst>
              <a:rect l="0" t="0" r="r" b="b"/>
              <a:pathLst>
                <a:path w="287" h="230">
                  <a:moveTo>
                    <a:pt x="287" y="119"/>
                  </a:moveTo>
                  <a:lnTo>
                    <a:pt x="225" y="109"/>
                  </a:lnTo>
                  <a:lnTo>
                    <a:pt x="220" y="146"/>
                  </a:lnTo>
                  <a:lnTo>
                    <a:pt x="162" y="136"/>
                  </a:lnTo>
                  <a:lnTo>
                    <a:pt x="162" y="134"/>
                  </a:lnTo>
                  <a:lnTo>
                    <a:pt x="157" y="131"/>
                  </a:lnTo>
                  <a:lnTo>
                    <a:pt x="155" y="129"/>
                  </a:lnTo>
                  <a:lnTo>
                    <a:pt x="152" y="128"/>
                  </a:lnTo>
                  <a:lnTo>
                    <a:pt x="149" y="119"/>
                  </a:lnTo>
                  <a:lnTo>
                    <a:pt x="130" y="230"/>
                  </a:lnTo>
                  <a:lnTo>
                    <a:pt x="22" y="211"/>
                  </a:lnTo>
                  <a:lnTo>
                    <a:pt x="22" y="211"/>
                  </a:lnTo>
                  <a:lnTo>
                    <a:pt x="0" y="206"/>
                  </a:lnTo>
                  <a:lnTo>
                    <a:pt x="22" y="87"/>
                  </a:lnTo>
                  <a:lnTo>
                    <a:pt x="38" y="0"/>
                  </a:lnTo>
                  <a:lnTo>
                    <a:pt x="106" y="12"/>
                  </a:lnTo>
                  <a:lnTo>
                    <a:pt x="154" y="35"/>
                  </a:lnTo>
                  <a:lnTo>
                    <a:pt x="161" y="34"/>
                  </a:lnTo>
                  <a:lnTo>
                    <a:pt x="161" y="29"/>
                  </a:lnTo>
                  <a:lnTo>
                    <a:pt x="166" y="25"/>
                  </a:lnTo>
                  <a:lnTo>
                    <a:pt x="167" y="23"/>
                  </a:lnTo>
                  <a:lnTo>
                    <a:pt x="171" y="22"/>
                  </a:lnTo>
                  <a:lnTo>
                    <a:pt x="173" y="18"/>
                  </a:lnTo>
                  <a:lnTo>
                    <a:pt x="220" y="32"/>
                  </a:lnTo>
                  <a:lnTo>
                    <a:pt x="248" y="37"/>
                  </a:lnTo>
                  <a:lnTo>
                    <a:pt x="253" y="37"/>
                  </a:lnTo>
                  <a:lnTo>
                    <a:pt x="256" y="39"/>
                  </a:lnTo>
                  <a:lnTo>
                    <a:pt x="253" y="41"/>
                  </a:lnTo>
                  <a:lnTo>
                    <a:pt x="251" y="47"/>
                  </a:lnTo>
                  <a:lnTo>
                    <a:pt x="253" y="49"/>
                  </a:lnTo>
                  <a:lnTo>
                    <a:pt x="254" y="47"/>
                  </a:lnTo>
                  <a:lnTo>
                    <a:pt x="256" y="51"/>
                  </a:lnTo>
                  <a:lnTo>
                    <a:pt x="256" y="54"/>
                  </a:lnTo>
                  <a:lnTo>
                    <a:pt x="256" y="59"/>
                  </a:lnTo>
                  <a:lnTo>
                    <a:pt x="258" y="61"/>
                  </a:lnTo>
                  <a:lnTo>
                    <a:pt x="256" y="73"/>
                  </a:lnTo>
                  <a:lnTo>
                    <a:pt x="260" y="76"/>
                  </a:lnTo>
                  <a:lnTo>
                    <a:pt x="260" y="82"/>
                  </a:lnTo>
                  <a:lnTo>
                    <a:pt x="270" y="95"/>
                  </a:lnTo>
                  <a:lnTo>
                    <a:pt x="273" y="92"/>
                  </a:lnTo>
                  <a:lnTo>
                    <a:pt x="280" y="88"/>
                  </a:lnTo>
                  <a:lnTo>
                    <a:pt x="280" y="88"/>
                  </a:lnTo>
                  <a:lnTo>
                    <a:pt x="287" y="119"/>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87" name="Freeform 2319"/>
            <p:cNvSpPr>
              <a:spLocks/>
            </p:cNvSpPr>
            <p:nvPr/>
          </p:nvSpPr>
          <p:spPr bwMode="auto">
            <a:xfrm>
              <a:off x="1752" y="2643"/>
              <a:ext cx="26" cy="77"/>
            </a:xfrm>
            <a:custGeom>
              <a:avLst/>
              <a:gdLst/>
              <a:ahLst/>
              <a:cxnLst>
                <a:cxn ang="0">
                  <a:pos x="41" y="193"/>
                </a:cxn>
                <a:cxn ang="0">
                  <a:pos x="30" y="192"/>
                </a:cxn>
                <a:cxn ang="0">
                  <a:pos x="25" y="180"/>
                </a:cxn>
                <a:cxn ang="0">
                  <a:pos x="22" y="175"/>
                </a:cxn>
                <a:cxn ang="0">
                  <a:pos x="24" y="168"/>
                </a:cxn>
                <a:cxn ang="0">
                  <a:pos x="24" y="166"/>
                </a:cxn>
                <a:cxn ang="0">
                  <a:pos x="25" y="163"/>
                </a:cxn>
                <a:cxn ang="0">
                  <a:pos x="27" y="154"/>
                </a:cxn>
                <a:cxn ang="0">
                  <a:pos x="25" y="147"/>
                </a:cxn>
                <a:cxn ang="0">
                  <a:pos x="20" y="142"/>
                </a:cxn>
                <a:cxn ang="0">
                  <a:pos x="20" y="140"/>
                </a:cxn>
                <a:cxn ang="0">
                  <a:pos x="22" y="137"/>
                </a:cxn>
                <a:cxn ang="0">
                  <a:pos x="24" y="135"/>
                </a:cxn>
                <a:cxn ang="0">
                  <a:pos x="20" y="132"/>
                </a:cxn>
                <a:cxn ang="0">
                  <a:pos x="18" y="132"/>
                </a:cxn>
                <a:cxn ang="0">
                  <a:pos x="15" y="132"/>
                </a:cxn>
                <a:cxn ang="0">
                  <a:pos x="13" y="132"/>
                </a:cxn>
                <a:cxn ang="0">
                  <a:pos x="0" y="98"/>
                </a:cxn>
                <a:cxn ang="0">
                  <a:pos x="12" y="16"/>
                </a:cxn>
                <a:cxn ang="0">
                  <a:pos x="15" y="14"/>
                </a:cxn>
                <a:cxn ang="0">
                  <a:pos x="15" y="11"/>
                </a:cxn>
                <a:cxn ang="0">
                  <a:pos x="17" y="11"/>
                </a:cxn>
                <a:cxn ang="0">
                  <a:pos x="20" y="9"/>
                </a:cxn>
                <a:cxn ang="0">
                  <a:pos x="25" y="9"/>
                </a:cxn>
                <a:cxn ang="0">
                  <a:pos x="25" y="9"/>
                </a:cxn>
                <a:cxn ang="0">
                  <a:pos x="29" y="7"/>
                </a:cxn>
                <a:cxn ang="0">
                  <a:pos x="29" y="6"/>
                </a:cxn>
                <a:cxn ang="0">
                  <a:pos x="32" y="0"/>
                </a:cxn>
                <a:cxn ang="0">
                  <a:pos x="66" y="6"/>
                </a:cxn>
                <a:cxn ang="0">
                  <a:pos x="54" y="86"/>
                </a:cxn>
                <a:cxn ang="0">
                  <a:pos x="46" y="146"/>
                </a:cxn>
                <a:cxn ang="0">
                  <a:pos x="41" y="193"/>
                </a:cxn>
              </a:cxnLst>
              <a:rect l="0" t="0" r="r" b="b"/>
              <a:pathLst>
                <a:path w="66" h="193">
                  <a:moveTo>
                    <a:pt x="41" y="193"/>
                  </a:moveTo>
                  <a:lnTo>
                    <a:pt x="30" y="192"/>
                  </a:lnTo>
                  <a:lnTo>
                    <a:pt x="25" y="180"/>
                  </a:lnTo>
                  <a:lnTo>
                    <a:pt x="22" y="175"/>
                  </a:lnTo>
                  <a:lnTo>
                    <a:pt x="24" y="168"/>
                  </a:lnTo>
                  <a:lnTo>
                    <a:pt x="24" y="166"/>
                  </a:lnTo>
                  <a:lnTo>
                    <a:pt x="25" y="163"/>
                  </a:lnTo>
                  <a:lnTo>
                    <a:pt x="27" y="154"/>
                  </a:lnTo>
                  <a:lnTo>
                    <a:pt x="25" y="147"/>
                  </a:lnTo>
                  <a:lnTo>
                    <a:pt x="20" y="142"/>
                  </a:lnTo>
                  <a:lnTo>
                    <a:pt x="20" y="140"/>
                  </a:lnTo>
                  <a:lnTo>
                    <a:pt x="22" y="137"/>
                  </a:lnTo>
                  <a:lnTo>
                    <a:pt x="24" y="135"/>
                  </a:lnTo>
                  <a:lnTo>
                    <a:pt x="20" y="132"/>
                  </a:lnTo>
                  <a:lnTo>
                    <a:pt x="18" y="132"/>
                  </a:lnTo>
                  <a:lnTo>
                    <a:pt x="15" y="132"/>
                  </a:lnTo>
                  <a:lnTo>
                    <a:pt x="13" y="132"/>
                  </a:lnTo>
                  <a:lnTo>
                    <a:pt x="0" y="98"/>
                  </a:lnTo>
                  <a:lnTo>
                    <a:pt x="12" y="16"/>
                  </a:lnTo>
                  <a:lnTo>
                    <a:pt x="15" y="14"/>
                  </a:lnTo>
                  <a:lnTo>
                    <a:pt x="15" y="11"/>
                  </a:lnTo>
                  <a:lnTo>
                    <a:pt x="17" y="11"/>
                  </a:lnTo>
                  <a:lnTo>
                    <a:pt x="20" y="9"/>
                  </a:lnTo>
                  <a:lnTo>
                    <a:pt x="25" y="9"/>
                  </a:lnTo>
                  <a:lnTo>
                    <a:pt x="25" y="9"/>
                  </a:lnTo>
                  <a:lnTo>
                    <a:pt x="29" y="7"/>
                  </a:lnTo>
                  <a:lnTo>
                    <a:pt x="29" y="6"/>
                  </a:lnTo>
                  <a:lnTo>
                    <a:pt x="32" y="0"/>
                  </a:lnTo>
                  <a:lnTo>
                    <a:pt x="66" y="6"/>
                  </a:lnTo>
                  <a:lnTo>
                    <a:pt x="54" y="86"/>
                  </a:lnTo>
                  <a:lnTo>
                    <a:pt x="46" y="146"/>
                  </a:lnTo>
                  <a:lnTo>
                    <a:pt x="41" y="193"/>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88" name="Freeform 2320"/>
            <p:cNvSpPr>
              <a:spLocks/>
            </p:cNvSpPr>
            <p:nvPr/>
          </p:nvSpPr>
          <p:spPr bwMode="auto">
            <a:xfrm>
              <a:off x="1702" y="2650"/>
              <a:ext cx="62" cy="70"/>
            </a:xfrm>
            <a:custGeom>
              <a:avLst/>
              <a:gdLst/>
              <a:ahLst/>
              <a:cxnLst>
                <a:cxn ang="0">
                  <a:pos x="2" y="142"/>
                </a:cxn>
                <a:cxn ang="0">
                  <a:pos x="17" y="49"/>
                </a:cxn>
                <a:cxn ang="0">
                  <a:pos x="21" y="49"/>
                </a:cxn>
                <a:cxn ang="0">
                  <a:pos x="21" y="48"/>
                </a:cxn>
                <a:cxn ang="0">
                  <a:pos x="19" y="36"/>
                </a:cxn>
                <a:cxn ang="0">
                  <a:pos x="21" y="27"/>
                </a:cxn>
                <a:cxn ang="0">
                  <a:pos x="22" y="20"/>
                </a:cxn>
                <a:cxn ang="0">
                  <a:pos x="26" y="19"/>
                </a:cxn>
                <a:cxn ang="0">
                  <a:pos x="32" y="20"/>
                </a:cxn>
                <a:cxn ang="0">
                  <a:pos x="36" y="17"/>
                </a:cxn>
                <a:cxn ang="0">
                  <a:pos x="38" y="17"/>
                </a:cxn>
                <a:cxn ang="0">
                  <a:pos x="53" y="17"/>
                </a:cxn>
                <a:cxn ang="0">
                  <a:pos x="56" y="15"/>
                </a:cxn>
                <a:cxn ang="0">
                  <a:pos x="58" y="13"/>
                </a:cxn>
                <a:cxn ang="0">
                  <a:pos x="60" y="13"/>
                </a:cxn>
                <a:cxn ang="0">
                  <a:pos x="62" y="13"/>
                </a:cxn>
                <a:cxn ang="0">
                  <a:pos x="63" y="17"/>
                </a:cxn>
                <a:cxn ang="0">
                  <a:pos x="75" y="17"/>
                </a:cxn>
                <a:cxn ang="0">
                  <a:pos x="79" y="2"/>
                </a:cxn>
                <a:cxn ang="0">
                  <a:pos x="82" y="2"/>
                </a:cxn>
                <a:cxn ang="0">
                  <a:pos x="87" y="5"/>
                </a:cxn>
                <a:cxn ang="0">
                  <a:pos x="89" y="3"/>
                </a:cxn>
                <a:cxn ang="0">
                  <a:pos x="96" y="8"/>
                </a:cxn>
                <a:cxn ang="0">
                  <a:pos x="96" y="10"/>
                </a:cxn>
                <a:cxn ang="0">
                  <a:pos x="97" y="12"/>
                </a:cxn>
                <a:cxn ang="0">
                  <a:pos x="97" y="19"/>
                </a:cxn>
                <a:cxn ang="0">
                  <a:pos x="103" y="20"/>
                </a:cxn>
                <a:cxn ang="0">
                  <a:pos x="104" y="19"/>
                </a:cxn>
                <a:cxn ang="0">
                  <a:pos x="106" y="15"/>
                </a:cxn>
                <a:cxn ang="0">
                  <a:pos x="111" y="12"/>
                </a:cxn>
                <a:cxn ang="0">
                  <a:pos x="116" y="10"/>
                </a:cxn>
                <a:cxn ang="0">
                  <a:pos x="114" y="7"/>
                </a:cxn>
                <a:cxn ang="0">
                  <a:pos x="121" y="7"/>
                </a:cxn>
                <a:cxn ang="0">
                  <a:pos x="125" y="3"/>
                </a:cxn>
                <a:cxn ang="0">
                  <a:pos x="126" y="3"/>
                </a:cxn>
                <a:cxn ang="0">
                  <a:pos x="132" y="3"/>
                </a:cxn>
                <a:cxn ang="0">
                  <a:pos x="137" y="0"/>
                </a:cxn>
                <a:cxn ang="0">
                  <a:pos x="125" y="82"/>
                </a:cxn>
                <a:cxn ang="0">
                  <a:pos x="138" y="116"/>
                </a:cxn>
                <a:cxn ang="0">
                  <a:pos x="140" y="116"/>
                </a:cxn>
                <a:cxn ang="0">
                  <a:pos x="143" y="116"/>
                </a:cxn>
                <a:cxn ang="0">
                  <a:pos x="145" y="116"/>
                </a:cxn>
                <a:cxn ang="0">
                  <a:pos x="149" y="119"/>
                </a:cxn>
                <a:cxn ang="0">
                  <a:pos x="147" y="121"/>
                </a:cxn>
                <a:cxn ang="0">
                  <a:pos x="145" y="124"/>
                </a:cxn>
                <a:cxn ang="0">
                  <a:pos x="145" y="126"/>
                </a:cxn>
                <a:cxn ang="0">
                  <a:pos x="150" y="131"/>
                </a:cxn>
                <a:cxn ang="0">
                  <a:pos x="152" y="138"/>
                </a:cxn>
                <a:cxn ang="0">
                  <a:pos x="150" y="147"/>
                </a:cxn>
                <a:cxn ang="0">
                  <a:pos x="149" y="150"/>
                </a:cxn>
                <a:cxn ang="0">
                  <a:pos x="149" y="152"/>
                </a:cxn>
                <a:cxn ang="0">
                  <a:pos x="147" y="159"/>
                </a:cxn>
                <a:cxn ang="0">
                  <a:pos x="150" y="164"/>
                </a:cxn>
                <a:cxn ang="0">
                  <a:pos x="155" y="176"/>
                </a:cxn>
                <a:cxn ang="0">
                  <a:pos x="12" y="155"/>
                </a:cxn>
                <a:cxn ang="0">
                  <a:pos x="12" y="155"/>
                </a:cxn>
                <a:cxn ang="0">
                  <a:pos x="0" y="153"/>
                </a:cxn>
                <a:cxn ang="0">
                  <a:pos x="2" y="142"/>
                </a:cxn>
              </a:cxnLst>
              <a:rect l="0" t="0" r="r" b="b"/>
              <a:pathLst>
                <a:path w="155" h="176">
                  <a:moveTo>
                    <a:pt x="2" y="142"/>
                  </a:moveTo>
                  <a:lnTo>
                    <a:pt x="17" y="49"/>
                  </a:lnTo>
                  <a:lnTo>
                    <a:pt x="21" y="49"/>
                  </a:lnTo>
                  <a:lnTo>
                    <a:pt x="21" y="48"/>
                  </a:lnTo>
                  <a:lnTo>
                    <a:pt x="19" y="36"/>
                  </a:lnTo>
                  <a:lnTo>
                    <a:pt x="21" y="27"/>
                  </a:lnTo>
                  <a:lnTo>
                    <a:pt x="22" y="20"/>
                  </a:lnTo>
                  <a:lnTo>
                    <a:pt x="26" y="19"/>
                  </a:lnTo>
                  <a:lnTo>
                    <a:pt x="32" y="20"/>
                  </a:lnTo>
                  <a:lnTo>
                    <a:pt x="36" y="17"/>
                  </a:lnTo>
                  <a:lnTo>
                    <a:pt x="38" y="17"/>
                  </a:lnTo>
                  <a:lnTo>
                    <a:pt x="53" y="17"/>
                  </a:lnTo>
                  <a:lnTo>
                    <a:pt x="56" y="15"/>
                  </a:lnTo>
                  <a:lnTo>
                    <a:pt x="58" y="13"/>
                  </a:lnTo>
                  <a:lnTo>
                    <a:pt x="60" y="13"/>
                  </a:lnTo>
                  <a:lnTo>
                    <a:pt x="62" y="13"/>
                  </a:lnTo>
                  <a:lnTo>
                    <a:pt x="63" y="17"/>
                  </a:lnTo>
                  <a:lnTo>
                    <a:pt x="75" y="17"/>
                  </a:lnTo>
                  <a:lnTo>
                    <a:pt x="79" y="2"/>
                  </a:lnTo>
                  <a:lnTo>
                    <a:pt x="82" y="2"/>
                  </a:lnTo>
                  <a:lnTo>
                    <a:pt x="87" y="5"/>
                  </a:lnTo>
                  <a:lnTo>
                    <a:pt x="89" y="3"/>
                  </a:lnTo>
                  <a:lnTo>
                    <a:pt x="96" y="8"/>
                  </a:lnTo>
                  <a:lnTo>
                    <a:pt x="96" y="10"/>
                  </a:lnTo>
                  <a:lnTo>
                    <a:pt x="97" y="12"/>
                  </a:lnTo>
                  <a:lnTo>
                    <a:pt x="97" y="19"/>
                  </a:lnTo>
                  <a:lnTo>
                    <a:pt x="103" y="20"/>
                  </a:lnTo>
                  <a:lnTo>
                    <a:pt x="104" y="19"/>
                  </a:lnTo>
                  <a:lnTo>
                    <a:pt x="106" y="15"/>
                  </a:lnTo>
                  <a:lnTo>
                    <a:pt x="111" y="12"/>
                  </a:lnTo>
                  <a:lnTo>
                    <a:pt x="116" y="10"/>
                  </a:lnTo>
                  <a:lnTo>
                    <a:pt x="114" y="7"/>
                  </a:lnTo>
                  <a:lnTo>
                    <a:pt x="121" y="7"/>
                  </a:lnTo>
                  <a:lnTo>
                    <a:pt x="125" y="3"/>
                  </a:lnTo>
                  <a:lnTo>
                    <a:pt x="126" y="3"/>
                  </a:lnTo>
                  <a:lnTo>
                    <a:pt x="132" y="3"/>
                  </a:lnTo>
                  <a:lnTo>
                    <a:pt x="137" y="0"/>
                  </a:lnTo>
                  <a:lnTo>
                    <a:pt x="125" y="82"/>
                  </a:lnTo>
                  <a:lnTo>
                    <a:pt x="138" y="116"/>
                  </a:lnTo>
                  <a:lnTo>
                    <a:pt x="140" y="116"/>
                  </a:lnTo>
                  <a:lnTo>
                    <a:pt x="143" y="116"/>
                  </a:lnTo>
                  <a:lnTo>
                    <a:pt x="145" y="116"/>
                  </a:lnTo>
                  <a:lnTo>
                    <a:pt x="149" y="119"/>
                  </a:lnTo>
                  <a:lnTo>
                    <a:pt x="147" y="121"/>
                  </a:lnTo>
                  <a:lnTo>
                    <a:pt x="145" y="124"/>
                  </a:lnTo>
                  <a:lnTo>
                    <a:pt x="145" y="126"/>
                  </a:lnTo>
                  <a:lnTo>
                    <a:pt x="150" y="131"/>
                  </a:lnTo>
                  <a:lnTo>
                    <a:pt x="152" y="138"/>
                  </a:lnTo>
                  <a:lnTo>
                    <a:pt x="150" y="147"/>
                  </a:lnTo>
                  <a:lnTo>
                    <a:pt x="149" y="150"/>
                  </a:lnTo>
                  <a:lnTo>
                    <a:pt x="149" y="152"/>
                  </a:lnTo>
                  <a:lnTo>
                    <a:pt x="147" y="159"/>
                  </a:lnTo>
                  <a:lnTo>
                    <a:pt x="150" y="164"/>
                  </a:lnTo>
                  <a:lnTo>
                    <a:pt x="155" y="176"/>
                  </a:lnTo>
                  <a:lnTo>
                    <a:pt x="12" y="155"/>
                  </a:lnTo>
                  <a:lnTo>
                    <a:pt x="12" y="155"/>
                  </a:lnTo>
                  <a:lnTo>
                    <a:pt x="0" y="153"/>
                  </a:lnTo>
                  <a:lnTo>
                    <a:pt x="2" y="14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89" name="Freeform 2321"/>
            <p:cNvSpPr>
              <a:spLocks/>
            </p:cNvSpPr>
            <p:nvPr/>
          </p:nvSpPr>
          <p:spPr bwMode="auto">
            <a:xfrm>
              <a:off x="1499" y="2621"/>
              <a:ext cx="78" cy="89"/>
            </a:xfrm>
            <a:custGeom>
              <a:avLst/>
              <a:gdLst/>
              <a:ahLst/>
              <a:cxnLst>
                <a:cxn ang="0">
                  <a:pos x="162" y="224"/>
                </a:cxn>
                <a:cxn ang="0">
                  <a:pos x="0" y="128"/>
                </a:cxn>
                <a:cxn ang="0">
                  <a:pos x="5" y="111"/>
                </a:cxn>
                <a:cxn ang="0">
                  <a:pos x="17" y="99"/>
                </a:cxn>
                <a:cxn ang="0">
                  <a:pos x="19" y="97"/>
                </a:cxn>
                <a:cxn ang="0">
                  <a:pos x="20" y="96"/>
                </a:cxn>
                <a:cxn ang="0">
                  <a:pos x="31" y="101"/>
                </a:cxn>
                <a:cxn ang="0">
                  <a:pos x="31" y="99"/>
                </a:cxn>
                <a:cxn ang="0">
                  <a:pos x="36" y="99"/>
                </a:cxn>
                <a:cxn ang="0">
                  <a:pos x="36" y="97"/>
                </a:cxn>
                <a:cxn ang="0">
                  <a:pos x="37" y="99"/>
                </a:cxn>
                <a:cxn ang="0">
                  <a:pos x="37" y="97"/>
                </a:cxn>
                <a:cxn ang="0">
                  <a:pos x="39" y="97"/>
                </a:cxn>
                <a:cxn ang="0">
                  <a:pos x="39" y="96"/>
                </a:cxn>
                <a:cxn ang="0">
                  <a:pos x="41" y="96"/>
                </a:cxn>
                <a:cxn ang="0">
                  <a:pos x="41" y="94"/>
                </a:cxn>
                <a:cxn ang="0">
                  <a:pos x="43" y="91"/>
                </a:cxn>
                <a:cxn ang="0">
                  <a:pos x="51" y="87"/>
                </a:cxn>
                <a:cxn ang="0">
                  <a:pos x="51" y="75"/>
                </a:cxn>
                <a:cxn ang="0">
                  <a:pos x="53" y="68"/>
                </a:cxn>
                <a:cxn ang="0">
                  <a:pos x="49" y="62"/>
                </a:cxn>
                <a:cxn ang="0">
                  <a:pos x="78" y="67"/>
                </a:cxn>
                <a:cxn ang="0">
                  <a:pos x="90" y="0"/>
                </a:cxn>
                <a:cxn ang="0">
                  <a:pos x="126" y="9"/>
                </a:cxn>
                <a:cxn ang="0">
                  <a:pos x="123" y="26"/>
                </a:cxn>
                <a:cxn ang="0">
                  <a:pos x="196" y="38"/>
                </a:cxn>
                <a:cxn ang="0">
                  <a:pos x="174" y="157"/>
                </a:cxn>
                <a:cxn ang="0">
                  <a:pos x="162" y="224"/>
                </a:cxn>
              </a:cxnLst>
              <a:rect l="0" t="0" r="r" b="b"/>
              <a:pathLst>
                <a:path w="196" h="224">
                  <a:moveTo>
                    <a:pt x="162" y="224"/>
                  </a:moveTo>
                  <a:lnTo>
                    <a:pt x="0" y="128"/>
                  </a:lnTo>
                  <a:lnTo>
                    <a:pt x="5" y="111"/>
                  </a:lnTo>
                  <a:lnTo>
                    <a:pt x="17" y="99"/>
                  </a:lnTo>
                  <a:lnTo>
                    <a:pt x="19" y="97"/>
                  </a:lnTo>
                  <a:lnTo>
                    <a:pt x="20" y="96"/>
                  </a:lnTo>
                  <a:lnTo>
                    <a:pt x="31" y="101"/>
                  </a:lnTo>
                  <a:lnTo>
                    <a:pt x="31" y="99"/>
                  </a:lnTo>
                  <a:lnTo>
                    <a:pt x="36" y="99"/>
                  </a:lnTo>
                  <a:lnTo>
                    <a:pt x="36" y="97"/>
                  </a:lnTo>
                  <a:lnTo>
                    <a:pt x="37" y="99"/>
                  </a:lnTo>
                  <a:lnTo>
                    <a:pt x="37" y="97"/>
                  </a:lnTo>
                  <a:lnTo>
                    <a:pt x="39" y="97"/>
                  </a:lnTo>
                  <a:lnTo>
                    <a:pt x="39" y="96"/>
                  </a:lnTo>
                  <a:lnTo>
                    <a:pt x="41" y="96"/>
                  </a:lnTo>
                  <a:lnTo>
                    <a:pt x="41" y="94"/>
                  </a:lnTo>
                  <a:lnTo>
                    <a:pt x="43" y="91"/>
                  </a:lnTo>
                  <a:lnTo>
                    <a:pt x="51" y="87"/>
                  </a:lnTo>
                  <a:lnTo>
                    <a:pt x="51" y="75"/>
                  </a:lnTo>
                  <a:lnTo>
                    <a:pt x="53" y="68"/>
                  </a:lnTo>
                  <a:lnTo>
                    <a:pt x="49" y="62"/>
                  </a:lnTo>
                  <a:lnTo>
                    <a:pt x="78" y="67"/>
                  </a:lnTo>
                  <a:lnTo>
                    <a:pt x="90" y="0"/>
                  </a:lnTo>
                  <a:lnTo>
                    <a:pt x="126" y="9"/>
                  </a:lnTo>
                  <a:lnTo>
                    <a:pt x="123" y="26"/>
                  </a:lnTo>
                  <a:lnTo>
                    <a:pt x="196" y="38"/>
                  </a:lnTo>
                  <a:lnTo>
                    <a:pt x="174" y="157"/>
                  </a:lnTo>
                  <a:lnTo>
                    <a:pt x="162" y="224"/>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90" name="Freeform 2322"/>
            <p:cNvSpPr>
              <a:spLocks/>
            </p:cNvSpPr>
            <p:nvPr/>
          </p:nvSpPr>
          <p:spPr bwMode="auto">
            <a:xfrm>
              <a:off x="1620" y="2645"/>
              <a:ext cx="88" cy="61"/>
            </a:xfrm>
            <a:custGeom>
              <a:avLst/>
              <a:gdLst/>
              <a:ahLst/>
              <a:cxnLst>
                <a:cxn ang="0">
                  <a:pos x="157" y="10"/>
                </a:cxn>
                <a:cxn ang="0">
                  <a:pos x="162" y="25"/>
                </a:cxn>
                <a:cxn ang="0">
                  <a:pos x="164" y="43"/>
                </a:cxn>
                <a:cxn ang="0">
                  <a:pos x="177" y="84"/>
                </a:cxn>
                <a:cxn ang="0">
                  <a:pos x="179" y="84"/>
                </a:cxn>
                <a:cxn ang="0">
                  <a:pos x="183" y="80"/>
                </a:cxn>
                <a:cxn ang="0">
                  <a:pos x="184" y="78"/>
                </a:cxn>
                <a:cxn ang="0">
                  <a:pos x="188" y="75"/>
                </a:cxn>
                <a:cxn ang="0">
                  <a:pos x="186" y="72"/>
                </a:cxn>
                <a:cxn ang="0">
                  <a:pos x="188" y="72"/>
                </a:cxn>
                <a:cxn ang="0">
                  <a:pos x="189" y="72"/>
                </a:cxn>
                <a:cxn ang="0">
                  <a:pos x="189" y="70"/>
                </a:cxn>
                <a:cxn ang="0">
                  <a:pos x="198" y="63"/>
                </a:cxn>
                <a:cxn ang="0">
                  <a:pos x="203" y="65"/>
                </a:cxn>
                <a:cxn ang="0">
                  <a:pos x="205" y="63"/>
                </a:cxn>
                <a:cxn ang="0">
                  <a:pos x="208" y="63"/>
                </a:cxn>
                <a:cxn ang="0">
                  <a:pos x="208" y="61"/>
                </a:cxn>
                <a:cxn ang="0">
                  <a:pos x="210" y="63"/>
                </a:cxn>
                <a:cxn ang="0">
                  <a:pos x="212" y="60"/>
                </a:cxn>
                <a:cxn ang="0">
                  <a:pos x="220" y="61"/>
                </a:cxn>
                <a:cxn ang="0">
                  <a:pos x="205" y="154"/>
                </a:cxn>
                <a:cxn ang="0">
                  <a:pos x="75" y="135"/>
                </a:cxn>
                <a:cxn ang="0">
                  <a:pos x="75" y="133"/>
                </a:cxn>
                <a:cxn ang="0">
                  <a:pos x="0" y="121"/>
                </a:cxn>
                <a:cxn ang="0">
                  <a:pos x="19" y="10"/>
                </a:cxn>
                <a:cxn ang="0">
                  <a:pos x="22" y="19"/>
                </a:cxn>
                <a:cxn ang="0">
                  <a:pos x="25" y="20"/>
                </a:cxn>
                <a:cxn ang="0">
                  <a:pos x="27" y="22"/>
                </a:cxn>
                <a:cxn ang="0">
                  <a:pos x="32" y="25"/>
                </a:cxn>
                <a:cxn ang="0">
                  <a:pos x="32" y="27"/>
                </a:cxn>
                <a:cxn ang="0">
                  <a:pos x="90" y="37"/>
                </a:cxn>
                <a:cxn ang="0">
                  <a:pos x="95" y="0"/>
                </a:cxn>
                <a:cxn ang="0">
                  <a:pos x="157" y="10"/>
                </a:cxn>
              </a:cxnLst>
              <a:rect l="0" t="0" r="r" b="b"/>
              <a:pathLst>
                <a:path w="220" h="154">
                  <a:moveTo>
                    <a:pt x="157" y="10"/>
                  </a:moveTo>
                  <a:lnTo>
                    <a:pt x="162" y="25"/>
                  </a:lnTo>
                  <a:lnTo>
                    <a:pt x="164" y="43"/>
                  </a:lnTo>
                  <a:lnTo>
                    <a:pt x="177" y="84"/>
                  </a:lnTo>
                  <a:lnTo>
                    <a:pt x="179" y="84"/>
                  </a:lnTo>
                  <a:lnTo>
                    <a:pt x="183" y="80"/>
                  </a:lnTo>
                  <a:lnTo>
                    <a:pt x="184" y="78"/>
                  </a:lnTo>
                  <a:lnTo>
                    <a:pt x="188" y="75"/>
                  </a:lnTo>
                  <a:lnTo>
                    <a:pt x="186" y="72"/>
                  </a:lnTo>
                  <a:lnTo>
                    <a:pt x="188" y="72"/>
                  </a:lnTo>
                  <a:lnTo>
                    <a:pt x="189" y="72"/>
                  </a:lnTo>
                  <a:lnTo>
                    <a:pt x="189" y="70"/>
                  </a:lnTo>
                  <a:lnTo>
                    <a:pt x="198" y="63"/>
                  </a:lnTo>
                  <a:lnTo>
                    <a:pt x="203" y="65"/>
                  </a:lnTo>
                  <a:lnTo>
                    <a:pt x="205" y="63"/>
                  </a:lnTo>
                  <a:lnTo>
                    <a:pt x="208" y="63"/>
                  </a:lnTo>
                  <a:lnTo>
                    <a:pt x="208" y="61"/>
                  </a:lnTo>
                  <a:lnTo>
                    <a:pt x="210" y="63"/>
                  </a:lnTo>
                  <a:lnTo>
                    <a:pt x="212" y="60"/>
                  </a:lnTo>
                  <a:lnTo>
                    <a:pt x="220" y="61"/>
                  </a:lnTo>
                  <a:lnTo>
                    <a:pt x="205" y="154"/>
                  </a:lnTo>
                  <a:lnTo>
                    <a:pt x="75" y="135"/>
                  </a:lnTo>
                  <a:lnTo>
                    <a:pt x="75" y="133"/>
                  </a:lnTo>
                  <a:lnTo>
                    <a:pt x="0" y="121"/>
                  </a:lnTo>
                  <a:lnTo>
                    <a:pt x="19" y="10"/>
                  </a:lnTo>
                  <a:lnTo>
                    <a:pt x="22" y="19"/>
                  </a:lnTo>
                  <a:lnTo>
                    <a:pt x="25" y="20"/>
                  </a:lnTo>
                  <a:lnTo>
                    <a:pt x="27" y="22"/>
                  </a:lnTo>
                  <a:lnTo>
                    <a:pt x="32" y="25"/>
                  </a:lnTo>
                  <a:lnTo>
                    <a:pt x="32" y="27"/>
                  </a:lnTo>
                  <a:lnTo>
                    <a:pt x="90" y="37"/>
                  </a:lnTo>
                  <a:lnTo>
                    <a:pt x="95" y="0"/>
                  </a:lnTo>
                  <a:lnTo>
                    <a:pt x="157" y="10"/>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91" name="Freeform 2323"/>
            <p:cNvSpPr>
              <a:spLocks/>
            </p:cNvSpPr>
            <p:nvPr/>
          </p:nvSpPr>
          <p:spPr bwMode="auto">
            <a:xfrm>
              <a:off x="1891" y="2683"/>
              <a:ext cx="75" cy="84"/>
            </a:xfrm>
            <a:custGeom>
              <a:avLst/>
              <a:gdLst/>
              <a:ahLst/>
              <a:cxnLst>
                <a:cxn ang="0">
                  <a:pos x="173" y="212"/>
                </a:cxn>
                <a:cxn ang="0">
                  <a:pos x="44" y="200"/>
                </a:cxn>
                <a:cxn ang="0">
                  <a:pos x="0" y="195"/>
                </a:cxn>
                <a:cxn ang="0">
                  <a:pos x="15" y="60"/>
                </a:cxn>
                <a:cxn ang="0">
                  <a:pos x="21" y="60"/>
                </a:cxn>
                <a:cxn ang="0">
                  <a:pos x="22" y="47"/>
                </a:cxn>
                <a:cxn ang="0">
                  <a:pos x="27" y="0"/>
                </a:cxn>
                <a:cxn ang="0">
                  <a:pos x="97" y="7"/>
                </a:cxn>
                <a:cxn ang="0">
                  <a:pos x="97" y="19"/>
                </a:cxn>
                <a:cxn ang="0">
                  <a:pos x="144" y="24"/>
                </a:cxn>
                <a:cxn ang="0">
                  <a:pos x="142" y="48"/>
                </a:cxn>
                <a:cxn ang="0">
                  <a:pos x="140" y="74"/>
                </a:cxn>
                <a:cxn ang="0">
                  <a:pos x="135" y="72"/>
                </a:cxn>
                <a:cxn ang="0">
                  <a:pos x="128" y="134"/>
                </a:cxn>
                <a:cxn ang="0">
                  <a:pos x="188" y="140"/>
                </a:cxn>
                <a:cxn ang="0">
                  <a:pos x="185" y="178"/>
                </a:cxn>
                <a:cxn ang="0">
                  <a:pos x="185" y="178"/>
                </a:cxn>
                <a:cxn ang="0">
                  <a:pos x="181" y="212"/>
                </a:cxn>
                <a:cxn ang="0">
                  <a:pos x="173" y="212"/>
                </a:cxn>
              </a:cxnLst>
              <a:rect l="0" t="0" r="r" b="b"/>
              <a:pathLst>
                <a:path w="188" h="212">
                  <a:moveTo>
                    <a:pt x="173" y="212"/>
                  </a:moveTo>
                  <a:lnTo>
                    <a:pt x="44" y="200"/>
                  </a:lnTo>
                  <a:lnTo>
                    <a:pt x="0" y="195"/>
                  </a:lnTo>
                  <a:lnTo>
                    <a:pt x="15" y="60"/>
                  </a:lnTo>
                  <a:lnTo>
                    <a:pt x="21" y="60"/>
                  </a:lnTo>
                  <a:lnTo>
                    <a:pt x="22" y="47"/>
                  </a:lnTo>
                  <a:lnTo>
                    <a:pt x="27" y="0"/>
                  </a:lnTo>
                  <a:lnTo>
                    <a:pt x="97" y="7"/>
                  </a:lnTo>
                  <a:lnTo>
                    <a:pt x="97" y="19"/>
                  </a:lnTo>
                  <a:lnTo>
                    <a:pt x="144" y="24"/>
                  </a:lnTo>
                  <a:lnTo>
                    <a:pt x="142" y="48"/>
                  </a:lnTo>
                  <a:lnTo>
                    <a:pt x="140" y="74"/>
                  </a:lnTo>
                  <a:lnTo>
                    <a:pt x="135" y="72"/>
                  </a:lnTo>
                  <a:lnTo>
                    <a:pt x="128" y="134"/>
                  </a:lnTo>
                  <a:lnTo>
                    <a:pt x="188" y="140"/>
                  </a:lnTo>
                  <a:lnTo>
                    <a:pt x="185" y="178"/>
                  </a:lnTo>
                  <a:lnTo>
                    <a:pt x="185" y="178"/>
                  </a:lnTo>
                  <a:lnTo>
                    <a:pt x="181" y="212"/>
                  </a:lnTo>
                  <a:lnTo>
                    <a:pt x="173" y="212"/>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92" name="Freeform 2324"/>
            <p:cNvSpPr>
              <a:spLocks/>
            </p:cNvSpPr>
            <p:nvPr/>
          </p:nvSpPr>
          <p:spPr bwMode="auto">
            <a:xfrm>
              <a:off x="1564" y="2684"/>
              <a:ext cx="138" cy="76"/>
            </a:xfrm>
            <a:custGeom>
              <a:avLst/>
              <a:gdLst/>
              <a:ahLst/>
              <a:cxnLst>
                <a:cxn ang="0">
                  <a:pos x="330" y="166"/>
                </a:cxn>
                <a:cxn ang="0">
                  <a:pos x="284" y="159"/>
                </a:cxn>
                <a:cxn ang="0">
                  <a:pos x="284" y="161"/>
                </a:cxn>
                <a:cxn ang="0">
                  <a:pos x="248" y="154"/>
                </a:cxn>
                <a:cxn ang="0">
                  <a:pos x="243" y="181"/>
                </a:cxn>
                <a:cxn ang="0">
                  <a:pos x="217" y="178"/>
                </a:cxn>
                <a:cxn ang="0">
                  <a:pos x="215" y="191"/>
                </a:cxn>
                <a:cxn ang="0">
                  <a:pos x="0" y="67"/>
                </a:cxn>
                <a:cxn ang="0">
                  <a:pos x="12" y="0"/>
                </a:cxn>
                <a:cxn ang="0">
                  <a:pos x="34" y="5"/>
                </a:cxn>
                <a:cxn ang="0">
                  <a:pos x="34" y="5"/>
                </a:cxn>
                <a:cxn ang="0">
                  <a:pos x="142" y="24"/>
                </a:cxn>
                <a:cxn ang="0">
                  <a:pos x="217" y="36"/>
                </a:cxn>
                <a:cxn ang="0">
                  <a:pos x="217" y="38"/>
                </a:cxn>
                <a:cxn ang="0">
                  <a:pos x="347" y="57"/>
                </a:cxn>
                <a:cxn ang="0">
                  <a:pos x="345" y="68"/>
                </a:cxn>
                <a:cxn ang="0">
                  <a:pos x="338" y="120"/>
                </a:cxn>
                <a:cxn ang="0">
                  <a:pos x="338" y="120"/>
                </a:cxn>
                <a:cxn ang="0">
                  <a:pos x="330" y="166"/>
                </a:cxn>
              </a:cxnLst>
              <a:rect l="0" t="0" r="r" b="b"/>
              <a:pathLst>
                <a:path w="347" h="191">
                  <a:moveTo>
                    <a:pt x="330" y="166"/>
                  </a:moveTo>
                  <a:lnTo>
                    <a:pt x="284" y="159"/>
                  </a:lnTo>
                  <a:lnTo>
                    <a:pt x="284" y="161"/>
                  </a:lnTo>
                  <a:lnTo>
                    <a:pt x="248" y="154"/>
                  </a:lnTo>
                  <a:lnTo>
                    <a:pt x="243" y="181"/>
                  </a:lnTo>
                  <a:lnTo>
                    <a:pt x="217" y="178"/>
                  </a:lnTo>
                  <a:lnTo>
                    <a:pt x="215" y="191"/>
                  </a:lnTo>
                  <a:lnTo>
                    <a:pt x="0" y="67"/>
                  </a:lnTo>
                  <a:lnTo>
                    <a:pt x="12" y="0"/>
                  </a:lnTo>
                  <a:lnTo>
                    <a:pt x="34" y="5"/>
                  </a:lnTo>
                  <a:lnTo>
                    <a:pt x="34" y="5"/>
                  </a:lnTo>
                  <a:lnTo>
                    <a:pt x="142" y="24"/>
                  </a:lnTo>
                  <a:lnTo>
                    <a:pt x="217" y="36"/>
                  </a:lnTo>
                  <a:lnTo>
                    <a:pt x="217" y="38"/>
                  </a:lnTo>
                  <a:lnTo>
                    <a:pt x="347" y="57"/>
                  </a:lnTo>
                  <a:lnTo>
                    <a:pt x="345" y="68"/>
                  </a:lnTo>
                  <a:lnTo>
                    <a:pt x="338" y="120"/>
                  </a:lnTo>
                  <a:lnTo>
                    <a:pt x="338" y="120"/>
                  </a:lnTo>
                  <a:lnTo>
                    <a:pt x="330" y="166"/>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93" name="Freeform 2325"/>
            <p:cNvSpPr>
              <a:spLocks/>
            </p:cNvSpPr>
            <p:nvPr/>
          </p:nvSpPr>
          <p:spPr bwMode="auto">
            <a:xfrm>
              <a:off x="1692" y="2711"/>
              <a:ext cx="76" cy="71"/>
            </a:xfrm>
            <a:custGeom>
              <a:avLst/>
              <a:gdLst/>
              <a:ahLst/>
              <a:cxnLst>
                <a:cxn ang="0">
                  <a:pos x="167" y="178"/>
                </a:cxn>
                <a:cxn ang="0">
                  <a:pos x="0" y="154"/>
                </a:cxn>
                <a:cxn ang="0">
                  <a:pos x="7" y="110"/>
                </a:cxn>
                <a:cxn ang="0">
                  <a:pos x="9" y="110"/>
                </a:cxn>
                <a:cxn ang="0">
                  <a:pos x="9" y="98"/>
                </a:cxn>
                <a:cxn ang="0">
                  <a:pos x="17" y="52"/>
                </a:cxn>
                <a:cxn ang="0">
                  <a:pos x="17" y="52"/>
                </a:cxn>
                <a:cxn ang="0">
                  <a:pos x="24" y="0"/>
                </a:cxn>
                <a:cxn ang="0">
                  <a:pos x="36" y="2"/>
                </a:cxn>
                <a:cxn ang="0">
                  <a:pos x="36" y="2"/>
                </a:cxn>
                <a:cxn ang="0">
                  <a:pos x="179" y="23"/>
                </a:cxn>
                <a:cxn ang="0">
                  <a:pos x="190" y="24"/>
                </a:cxn>
                <a:cxn ang="0">
                  <a:pos x="167" y="178"/>
                </a:cxn>
              </a:cxnLst>
              <a:rect l="0" t="0" r="r" b="b"/>
              <a:pathLst>
                <a:path w="190" h="178">
                  <a:moveTo>
                    <a:pt x="167" y="178"/>
                  </a:moveTo>
                  <a:lnTo>
                    <a:pt x="0" y="154"/>
                  </a:lnTo>
                  <a:lnTo>
                    <a:pt x="7" y="110"/>
                  </a:lnTo>
                  <a:lnTo>
                    <a:pt x="9" y="110"/>
                  </a:lnTo>
                  <a:lnTo>
                    <a:pt x="9" y="98"/>
                  </a:lnTo>
                  <a:lnTo>
                    <a:pt x="17" y="52"/>
                  </a:lnTo>
                  <a:lnTo>
                    <a:pt x="17" y="52"/>
                  </a:lnTo>
                  <a:lnTo>
                    <a:pt x="24" y="0"/>
                  </a:lnTo>
                  <a:lnTo>
                    <a:pt x="36" y="2"/>
                  </a:lnTo>
                  <a:lnTo>
                    <a:pt x="36" y="2"/>
                  </a:lnTo>
                  <a:lnTo>
                    <a:pt x="179" y="23"/>
                  </a:lnTo>
                  <a:lnTo>
                    <a:pt x="190" y="24"/>
                  </a:lnTo>
                  <a:lnTo>
                    <a:pt x="167" y="17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94" name="Freeform 2326"/>
            <p:cNvSpPr>
              <a:spLocks/>
            </p:cNvSpPr>
            <p:nvPr/>
          </p:nvSpPr>
          <p:spPr bwMode="auto">
            <a:xfrm>
              <a:off x="1650" y="2745"/>
              <a:ext cx="46" cy="27"/>
            </a:xfrm>
            <a:custGeom>
              <a:avLst/>
              <a:gdLst/>
              <a:ahLst/>
              <a:cxnLst>
                <a:cxn ang="0">
                  <a:pos x="106" y="68"/>
                </a:cxn>
                <a:cxn ang="0">
                  <a:pos x="33" y="56"/>
                </a:cxn>
                <a:cxn ang="0">
                  <a:pos x="0" y="37"/>
                </a:cxn>
                <a:cxn ang="0">
                  <a:pos x="2" y="24"/>
                </a:cxn>
                <a:cxn ang="0">
                  <a:pos x="28" y="27"/>
                </a:cxn>
                <a:cxn ang="0">
                  <a:pos x="33" y="0"/>
                </a:cxn>
                <a:cxn ang="0">
                  <a:pos x="69" y="7"/>
                </a:cxn>
                <a:cxn ang="0">
                  <a:pos x="69" y="5"/>
                </a:cxn>
                <a:cxn ang="0">
                  <a:pos x="115" y="12"/>
                </a:cxn>
                <a:cxn ang="0">
                  <a:pos x="115" y="24"/>
                </a:cxn>
                <a:cxn ang="0">
                  <a:pos x="113" y="24"/>
                </a:cxn>
                <a:cxn ang="0">
                  <a:pos x="106" y="68"/>
                </a:cxn>
              </a:cxnLst>
              <a:rect l="0" t="0" r="r" b="b"/>
              <a:pathLst>
                <a:path w="115" h="68">
                  <a:moveTo>
                    <a:pt x="106" y="68"/>
                  </a:moveTo>
                  <a:lnTo>
                    <a:pt x="33" y="56"/>
                  </a:lnTo>
                  <a:lnTo>
                    <a:pt x="0" y="37"/>
                  </a:lnTo>
                  <a:lnTo>
                    <a:pt x="2" y="24"/>
                  </a:lnTo>
                  <a:lnTo>
                    <a:pt x="28" y="27"/>
                  </a:lnTo>
                  <a:lnTo>
                    <a:pt x="33" y="0"/>
                  </a:lnTo>
                  <a:lnTo>
                    <a:pt x="69" y="7"/>
                  </a:lnTo>
                  <a:lnTo>
                    <a:pt x="69" y="5"/>
                  </a:lnTo>
                  <a:lnTo>
                    <a:pt x="115" y="12"/>
                  </a:lnTo>
                  <a:lnTo>
                    <a:pt x="115" y="24"/>
                  </a:lnTo>
                  <a:lnTo>
                    <a:pt x="113" y="24"/>
                  </a:lnTo>
                  <a:lnTo>
                    <a:pt x="106" y="68"/>
                  </a:lnTo>
                  <a:close/>
                </a:path>
              </a:pathLst>
            </a:custGeom>
            <a:solidFill>
              <a:srgbClr val="D6301E"/>
            </a:solidFill>
            <a:ln w="3175">
              <a:solidFill>
                <a:srgbClr val="343434"/>
              </a:solidFill>
              <a:prstDash val="solid"/>
              <a:round/>
              <a:headEnd/>
              <a:tailEnd/>
            </a:ln>
          </p:spPr>
          <p:txBody>
            <a:bodyPr>
              <a:prstTxWarp prst="textNoShape">
                <a:avLst/>
              </a:prstTxWarp>
            </a:bodyPr>
            <a:lstStyle/>
            <a:p>
              <a:endParaRPr lang="en-US"/>
            </a:p>
          </p:txBody>
        </p:sp>
        <p:sp>
          <p:nvSpPr>
            <p:cNvPr id="1187095" name="Freeform 2327"/>
            <p:cNvSpPr>
              <a:spLocks/>
            </p:cNvSpPr>
            <p:nvPr/>
          </p:nvSpPr>
          <p:spPr bwMode="auto">
            <a:xfrm>
              <a:off x="1352" y="2096"/>
              <a:ext cx="285" cy="439"/>
            </a:xfrm>
            <a:custGeom>
              <a:avLst/>
              <a:gdLst/>
              <a:ahLst/>
              <a:cxnLst>
                <a:cxn ang="0">
                  <a:pos x="54" y="493"/>
                </a:cxn>
                <a:cxn ang="0">
                  <a:pos x="8" y="425"/>
                </a:cxn>
                <a:cxn ang="0">
                  <a:pos x="1" y="403"/>
                </a:cxn>
                <a:cxn ang="0">
                  <a:pos x="5" y="389"/>
                </a:cxn>
                <a:cxn ang="0">
                  <a:pos x="15" y="350"/>
                </a:cxn>
                <a:cxn ang="0">
                  <a:pos x="77" y="111"/>
                </a:cxn>
                <a:cxn ang="0">
                  <a:pos x="170" y="17"/>
                </a:cxn>
                <a:cxn ang="0">
                  <a:pos x="288" y="44"/>
                </a:cxn>
                <a:cxn ang="0">
                  <a:pos x="410" y="73"/>
                </a:cxn>
                <a:cxn ang="0">
                  <a:pos x="611" y="116"/>
                </a:cxn>
                <a:cxn ang="0">
                  <a:pos x="712" y="135"/>
                </a:cxn>
                <a:cxn ang="0">
                  <a:pos x="661" y="398"/>
                </a:cxn>
                <a:cxn ang="0">
                  <a:pos x="645" y="478"/>
                </a:cxn>
                <a:cxn ang="0">
                  <a:pos x="620" y="613"/>
                </a:cxn>
                <a:cxn ang="0">
                  <a:pos x="592" y="748"/>
                </a:cxn>
                <a:cxn ang="0">
                  <a:pos x="573" y="854"/>
                </a:cxn>
                <a:cxn ang="0">
                  <a:pos x="555" y="944"/>
                </a:cxn>
                <a:cxn ang="0">
                  <a:pos x="543" y="963"/>
                </a:cxn>
                <a:cxn ang="0">
                  <a:pos x="529" y="965"/>
                </a:cxn>
                <a:cxn ang="0">
                  <a:pos x="524" y="953"/>
                </a:cxn>
                <a:cxn ang="0">
                  <a:pos x="521" y="946"/>
                </a:cxn>
                <a:cxn ang="0">
                  <a:pos x="509" y="946"/>
                </a:cxn>
                <a:cxn ang="0">
                  <a:pos x="500" y="939"/>
                </a:cxn>
                <a:cxn ang="0">
                  <a:pos x="490" y="939"/>
                </a:cxn>
                <a:cxn ang="0">
                  <a:pos x="476" y="944"/>
                </a:cxn>
                <a:cxn ang="0">
                  <a:pos x="476" y="951"/>
                </a:cxn>
                <a:cxn ang="0">
                  <a:pos x="474" y="970"/>
                </a:cxn>
                <a:cxn ang="0">
                  <a:pos x="478" y="975"/>
                </a:cxn>
                <a:cxn ang="0">
                  <a:pos x="473" y="990"/>
                </a:cxn>
                <a:cxn ang="0">
                  <a:pos x="473" y="1001"/>
                </a:cxn>
                <a:cxn ang="0">
                  <a:pos x="473" y="1007"/>
                </a:cxn>
                <a:cxn ang="0">
                  <a:pos x="471" y="1016"/>
                </a:cxn>
                <a:cxn ang="0">
                  <a:pos x="468" y="1024"/>
                </a:cxn>
                <a:cxn ang="0">
                  <a:pos x="473" y="1048"/>
                </a:cxn>
                <a:cxn ang="0">
                  <a:pos x="471" y="1069"/>
                </a:cxn>
                <a:cxn ang="0">
                  <a:pos x="468" y="1079"/>
                </a:cxn>
                <a:cxn ang="0">
                  <a:pos x="462" y="1079"/>
                </a:cxn>
                <a:cxn ang="0">
                  <a:pos x="464" y="1088"/>
                </a:cxn>
                <a:cxn ang="0">
                  <a:pos x="459" y="1098"/>
                </a:cxn>
                <a:cxn ang="0">
                  <a:pos x="346" y="929"/>
                </a:cxn>
                <a:cxn ang="0">
                  <a:pos x="177" y="680"/>
                </a:cxn>
                <a:cxn ang="0">
                  <a:pos x="68" y="514"/>
                </a:cxn>
              </a:cxnLst>
              <a:rect l="0" t="0" r="r" b="b"/>
              <a:pathLst>
                <a:path w="712" h="1098">
                  <a:moveTo>
                    <a:pt x="68" y="514"/>
                  </a:moveTo>
                  <a:lnTo>
                    <a:pt x="54" y="493"/>
                  </a:lnTo>
                  <a:lnTo>
                    <a:pt x="34" y="463"/>
                  </a:lnTo>
                  <a:lnTo>
                    <a:pt x="8" y="425"/>
                  </a:lnTo>
                  <a:lnTo>
                    <a:pt x="0" y="411"/>
                  </a:lnTo>
                  <a:lnTo>
                    <a:pt x="1" y="403"/>
                  </a:lnTo>
                  <a:lnTo>
                    <a:pt x="3" y="396"/>
                  </a:lnTo>
                  <a:lnTo>
                    <a:pt x="5" y="389"/>
                  </a:lnTo>
                  <a:lnTo>
                    <a:pt x="10" y="369"/>
                  </a:lnTo>
                  <a:lnTo>
                    <a:pt x="15" y="350"/>
                  </a:lnTo>
                  <a:lnTo>
                    <a:pt x="25" y="312"/>
                  </a:lnTo>
                  <a:lnTo>
                    <a:pt x="77" y="111"/>
                  </a:lnTo>
                  <a:lnTo>
                    <a:pt x="106" y="0"/>
                  </a:lnTo>
                  <a:lnTo>
                    <a:pt x="170" y="17"/>
                  </a:lnTo>
                  <a:lnTo>
                    <a:pt x="176" y="19"/>
                  </a:lnTo>
                  <a:lnTo>
                    <a:pt x="288" y="44"/>
                  </a:lnTo>
                  <a:lnTo>
                    <a:pt x="408" y="72"/>
                  </a:lnTo>
                  <a:lnTo>
                    <a:pt x="410" y="73"/>
                  </a:lnTo>
                  <a:lnTo>
                    <a:pt x="517" y="96"/>
                  </a:lnTo>
                  <a:lnTo>
                    <a:pt x="611" y="116"/>
                  </a:lnTo>
                  <a:lnTo>
                    <a:pt x="688" y="131"/>
                  </a:lnTo>
                  <a:lnTo>
                    <a:pt x="712" y="135"/>
                  </a:lnTo>
                  <a:lnTo>
                    <a:pt x="684" y="275"/>
                  </a:lnTo>
                  <a:lnTo>
                    <a:pt x="661" y="398"/>
                  </a:lnTo>
                  <a:lnTo>
                    <a:pt x="655" y="427"/>
                  </a:lnTo>
                  <a:lnTo>
                    <a:pt x="645" y="478"/>
                  </a:lnTo>
                  <a:lnTo>
                    <a:pt x="621" y="598"/>
                  </a:lnTo>
                  <a:lnTo>
                    <a:pt x="620" y="613"/>
                  </a:lnTo>
                  <a:lnTo>
                    <a:pt x="608" y="673"/>
                  </a:lnTo>
                  <a:lnTo>
                    <a:pt x="592" y="748"/>
                  </a:lnTo>
                  <a:lnTo>
                    <a:pt x="577" y="832"/>
                  </a:lnTo>
                  <a:lnTo>
                    <a:pt x="573" y="854"/>
                  </a:lnTo>
                  <a:lnTo>
                    <a:pt x="556" y="941"/>
                  </a:lnTo>
                  <a:lnTo>
                    <a:pt x="555" y="944"/>
                  </a:lnTo>
                  <a:lnTo>
                    <a:pt x="546" y="953"/>
                  </a:lnTo>
                  <a:lnTo>
                    <a:pt x="543" y="963"/>
                  </a:lnTo>
                  <a:lnTo>
                    <a:pt x="533" y="965"/>
                  </a:lnTo>
                  <a:lnTo>
                    <a:pt x="529" y="965"/>
                  </a:lnTo>
                  <a:lnTo>
                    <a:pt x="522" y="956"/>
                  </a:lnTo>
                  <a:lnTo>
                    <a:pt x="524" y="953"/>
                  </a:lnTo>
                  <a:lnTo>
                    <a:pt x="524" y="949"/>
                  </a:lnTo>
                  <a:lnTo>
                    <a:pt x="521" y="946"/>
                  </a:lnTo>
                  <a:lnTo>
                    <a:pt x="517" y="943"/>
                  </a:lnTo>
                  <a:lnTo>
                    <a:pt x="509" y="946"/>
                  </a:lnTo>
                  <a:lnTo>
                    <a:pt x="507" y="944"/>
                  </a:lnTo>
                  <a:lnTo>
                    <a:pt x="500" y="939"/>
                  </a:lnTo>
                  <a:lnTo>
                    <a:pt x="493" y="939"/>
                  </a:lnTo>
                  <a:lnTo>
                    <a:pt x="490" y="939"/>
                  </a:lnTo>
                  <a:lnTo>
                    <a:pt x="480" y="943"/>
                  </a:lnTo>
                  <a:lnTo>
                    <a:pt x="476" y="944"/>
                  </a:lnTo>
                  <a:lnTo>
                    <a:pt x="476" y="948"/>
                  </a:lnTo>
                  <a:lnTo>
                    <a:pt x="476" y="951"/>
                  </a:lnTo>
                  <a:lnTo>
                    <a:pt x="473" y="958"/>
                  </a:lnTo>
                  <a:lnTo>
                    <a:pt x="474" y="970"/>
                  </a:lnTo>
                  <a:lnTo>
                    <a:pt x="478" y="975"/>
                  </a:lnTo>
                  <a:lnTo>
                    <a:pt x="478" y="975"/>
                  </a:lnTo>
                  <a:lnTo>
                    <a:pt x="474" y="978"/>
                  </a:lnTo>
                  <a:lnTo>
                    <a:pt x="473" y="990"/>
                  </a:lnTo>
                  <a:lnTo>
                    <a:pt x="471" y="994"/>
                  </a:lnTo>
                  <a:lnTo>
                    <a:pt x="473" y="1001"/>
                  </a:lnTo>
                  <a:lnTo>
                    <a:pt x="471" y="1006"/>
                  </a:lnTo>
                  <a:lnTo>
                    <a:pt x="473" y="1007"/>
                  </a:lnTo>
                  <a:lnTo>
                    <a:pt x="473" y="1013"/>
                  </a:lnTo>
                  <a:lnTo>
                    <a:pt x="471" y="1016"/>
                  </a:lnTo>
                  <a:lnTo>
                    <a:pt x="471" y="1021"/>
                  </a:lnTo>
                  <a:lnTo>
                    <a:pt x="468" y="1024"/>
                  </a:lnTo>
                  <a:lnTo>
                    <a:pt x="468" y="1035"/>
                  </a:lnTo>
                  <a:lnTo>
                    <a:pt x="473" y="1048"/>
                  </a:lnTo>
                  <a:lnTo>
                    <a:pt x="471" y="1055"/>
                  </a:lnTo>
                  <a:lnTo>
                    <a:pt x="471" y="1069"/>
                  </a:lnTo>
                  <a:lnTo>
                    <a:pt x="471" y="1074"/>
                  </a:lnTo>
                  <a:lnTo>
                    <a:pt x="468" y="1079"/>
                  </a:lnTo>
                  <a:lnTo>
                    <a:pt x="466" y="1081"/>
                  </a:lnTo>
                  <a:lnTo>
                    <a:pt x="462" y="1079"/>
                  </a:lnTo>
                  <a:lnTo>
                    <a:pt x="461" y="1081"/>
                  </a:lnTo>
                  <a:lnTo>
                    <a:pt x="464" y="1088"/>
                  </a:lnTo>
                  <a:lnTo>
                    <a:pt x="459" y="1091"/>
                  </a:lnTo>
                  <a:lnTo>
                    <a:pt x="459" y="1098"/>
                  </a:lnTo>
                  <a:lnTo>
                    <a:pt x="369" y="965"/>
                  </a:lnTo>
                  <a:lnTo>
                    <a:pt x="346" y="929"/>
                  </a:lnTo>
                  <a:lnTo>
                    <a:pt x="235" y="767"/>
                  </a:lnTo>
                  <a:lnTo>
                    <a:pt x="177" y="680"/>
                  </a:lnTo>
                  <a:lnTo>
                    <a:pt x="129" y="606"/>
                  </a:lnTo>
                  <a:lnTo>
                    <a:pt x="68" y="514"/>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7096" name="Freeform 2328"/>
            <p:cNvSpPr>
              <a:spLocks/>
            </p:cNvSpPr>
            <p:nvPr/>
          </p:nvSpPr>
          <p:spPr bwMode="auto">
            <a:xfrm>
              <a:off x="1583" y="2150"/>
              <a:ext cx="251" cy="315"/>
            </a:xfrm>
            <a:custGeom>
              <a:avLst/>
              <a:gdLst/>
              <a:ahLst/>
              <a:cxnLst>
                <a:cxn ang="0">
                  <a:pos x="31" y="538"/>
                </a:cxn>
                <a:cxn ang="0">
                  <a:pos x="43" y="478"/>
                </a:cxn>
                <a:cxn ang="0">
                  <a:pos x="44" y="463"/>
                </a:cxn>
                <a:cxn ang="0">
                  <a:pos x="68" y="343"/>
                </a:cxn>
                <a:cxn ang="0">
                  <a:pos x="78" y="292"/>
                </a:cxn>
                <a:cxn ang="0">
                  <a:pos x="84" y="263"/>
                </a:cxn>
                <a:cxn ang="0">
                  <a:pos x="107" y="140"/>
                </a:cxn>
                <a:cxn ang="0">
                  <a:pos x="135" y="0"/>
                </a:cxn>
                <a:cxn ang="0">
                  <a:pos x="242" y="20"/>
                </a:cxn>
                <a:cxn ang="0">
                  <a:pos x="328" y="36"/>
                </a:cxn>
                <a:cxn ang="0">
                  <a:pos x="333" y="36"/>
                </a:cxn>
                <a:cxn ang="0">
                  <a:pos x="396" y="46"/>
                </a:cxn>
                <a:cxn ang="0">
                  <a:pos x="442" y="54"/>
                </a:cxn>
                <a:cxn ang="0">
                  <a:pos x="432" y="113"/>
                </a:cxn>
                <a:cxn ang="0">
                  <a:pos x="425" y="157"/>
                </a:cxn>
                <a:cxn ang="0">
                  <a:pos x="418" y="194"/>
                </a:cxn>
                <a:cxn ang="0">
                  <a:pos x="522" y="210"/>
                </a:cxn>
                <a:cxn ang="0">
                  <a:pos x="528" y="212"/>
                </a:cxn>
                <a:cxn ang="0">
                  <a:pos x="628" y="225"/>
                </a:cxn>
                <a:cxn ang="0">
                  <a:pos x="622" y="271"/>
                </a:cxn>
                <a:cxn ang="0">
                  <a:pos x="613" y="336"/>
                </a:cxn>
                <a:cxn ang="0">
                  <a:pos x="601" y="413"/>
                </a:cxn>
                <a:cxn ang="0">
                  <a:pos x="599" y="434"/>
                </a:cxn>
                <a:cxn ang="0">
                  <a:pos x="596" y="456"/>
                </a:cxn>
                <a:cxn ang="0">
                  <a:pos x="579" y="577"/>
                </a:cxn>
                <a:cxn ang="0">
                  <a:pos x="574" y="613"/>
                </a:cxn>
                <a:cxn ang="0">
                  <a:pos x="574" y="625"/>
                </a:cxn>
                <a:cxn ang="0">
                  <a:pos x="569" y="662"/>
                </a:cxn>
                <a:cxn ang="0">
                  <a:pos x="563" y="698"/>
                </a:cxn>
                <a:cxn ang="0">
                  <a:pos x="550" y="789"/>
                </a:cxn>
                <a:cxn ang="0">
                  <a:pos x="446" y="773"/>
                </a:cxn>
                <a:cxn ang="0">
                  <a:pos x="394" y="767"/>
                </a:cxn>
                <a:cxn ang="0">
                  <a:pos x="393" y="763"/>
                </a:cxn>
                <a:cxn ang="0">
                  <a:pos x="364" y="760"/>
                </a:cxn>
                <a:cxn ang="0">
                  <a:pos x="295" y="749"/>
                </a:cxn>
                <a:cxn ang="0">
                  <a:pos x="198" y="734"/>
                </a:cxn>
                <a:cxn ang="0">
                  <a:pos x="166" y="727"/>
                </a:cxn>
                <a:cxn ang="0">
                  <a:pos x="126" y="720"/>
                </a:cxn>
                <a:cxn ang="0">
                  <a:pos x="0" y="697"/>
                </a:cxn>
                <a:cxn ang="0">
                  <a:pos x="15" y="613"/>
                </a:cxn>
                <a:cxn ang="0">
                  <a:pos x="31" y="538"/>
                </a:cxn>
              </a:cxnLst>
              <a:rect l="0" t="0" r="r" b="b"/>
              <a:pathLst>
                <a:path w="628" h="789">
                  <a:moveTo>
                    <a:pt x="31" y="538"/>
                  </a:moveTo>
                  <a:lnTo>
                    <a:pt x="43" y="478"/>
                  </a:lnTo>
                  <a:lnTo>
                    <a:pt x="44" y="463"/>
                  </a:lnTo>
                  <a:lnTo>
                    <a:pt x="68" y="343"/>
                  </a:lnTo>
                  <a:lnTo>
                    <a:pt x="78" y="292"/>
                  </a:lnTo>
                  <a:lnTo>
                    <a:pt x="84" y="263"/>
                  </a:lnTo>
                  <a:lnTo>
                    <a:pt x="107" y="140"/>
                  </a:lnTo>
                  <a:lnTo>
                    <a:pt x="135" y="0"/>
                  </a:lnTo>
                  <a:lnTo>
                    <a:pt x="242" y="20"/>
                  </a:lnTo>
                  <a:lnTo>
                    <a:pt x="328" y="36"/>
                  </a:lnTo>
                  <a:lnTo>
                    <a:pt x="333" y="36"/>
                  </a:lnTo>
                  <a:lnTo>
                    <a:pt x="396" y="46"/>
                  </a:lnTo>
                  <a:lnTo>
                    <a:pt x="442" y="54"/>
                  </a:lnTo>
                  <a:lnTo>
                    <a:pt x="432" y="113"/>
                  </a:lnTo>
                  <a:lnTo>
                    <a:pt x="425" y="157"/>
                  </a:lnTo>
                  <a:lnTo>
                    <a:pt x="418" y="194"/>
                  </a:lnTo>
                  <a:lnTo>
                    <a:pt x="522" y="210"/>
                  </a:lnTo>
                  <a:lnTo>
                    <a:pt x="528" y="212"/>
                  </a:lnTo>
                  <a:lnTo>
                    <a:pt x="628" y="225"/>
                  </a:lnTo>
                  <a:lnTo>
                    <a:pt x="622" y="271"/>
                  </a:lnTo>
                  <a:lnTo>
                    <a:pt x="613" y="336"/>
                  </a:lnTo>
                  <a:lnTo>
                    <a:pt x="601" y="413"/>
                  </a:lnTo>
                  <a:lnTo>
                    <a:pt x="599" y="434"/>
                  </a:lnTo>
                  <a:lnTo>
                    <a:pt x="596" y="456"/>
                  </a:lnTo>
                  <a:lnTo>
                    <a:pt x="579" y="577"/>
                  </a:lnTo>
                  <a:lnTo>
                    <a:pt x="574" y="613"/>
                  </a:lnTo>
                  <a:lnTo>
                    <a:pt x="574" y="625"/>
                  </a:lnTo>
                  <a:lnTo>
                    <a:pt x="569" y="662"/>
                  </a:lnTo>
                  <a:lnTo>
                    <a:pt x="563" y="698"/>
                  </a:lnTo>
                  <a:lnTo>
                    <a:pt x="550" y="789"/>
                  </a:lnTo>
                  <a:lnTo>
                    <a:pt x="446" y="773"/>
                  </a:lnTo>
                  <a:lnTo>
                    <a:pt x="394" y="767"/>
                  </a:lnTo>
                  <a:lnTo>
                    <a:pt x="393" y="763"/>
                  </a:lnTo>
                  <a:lnTo>
                    <a:pt x="364" y="760"/>
                  </a:lnTo>
                  <a:lnTo>
                    <a:pt x="295" y="749"/>
                  </a:lnTo>
                  <a:lnTo>
                    <a:pt x="198" y="734"/>
                  </a:lnTo>
                  <a:lnTo>
                    <a:pt x="166" y="727"/>
                  </a:lnTo>
                  <a:lnTo>
                    <a:pt x="126" y="720"/>
                  </a:lnTo>
                  <a:lnTo>
                    <a:pt x="0" y="697"/>
                  </a:lnTo>
                  <a:lnTo>
                    <a:pt x="15" y="613"/>
                  </a:lnTo>
                  <a:lnTo>
                    <a:pt x="31" y="538"/>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7097" name="Freeform 2329"/>
            <p:cNvSpPr>
              <a:spLocks/>
            </p:cNvSpPr>
            <p:nvPr/>
          </p:nvSpPr>
          <p:spPr bwMode="auto">
            <a:xfrm>
              <a:off x="1803" y="2240"/>
              <a:ext cx="325" cy="256"/>
            </a:xfrm>
            <a:custGeom>
              <a:avLst/>
              <a:gdLst/>
              <a:ahLst/>
              <a:cxnLst>
                <a:cxn ang="0">
                  <a:pos x="784" y="550"/>
                </a:cxn>
                <a:cxn ang="0">
                  <a:pos x="782" y="586"/>
                </a:cxn>
                <a:cxn ang="0">
                  <a:pos x="778" y="642"/>
                </a:cxn>
                <a:cxn ang="0">
                  <a:pos x="673" y="634"/>
                </a:cxn>
                <a:cxn ang="0">
                  <a:pos x="664" y="634"/>
                </a:cxn>
                <a:cxn ang="0">
                  <a:pos x="562" y="625"/>
                </a:cxn>
                <a:cxn ang="0">
                  <a:pos x="434" y="615"/>
                </a:cxn>
                <a:cxn ang="0">
                  <a:pos x="425" y="613"/>
                </a:cxn>
                <a:cxn ang="0">
                  <a:pos x="370" y="608"/>
                </a:cxn>
                <a:cxn ang="0">
                  <a:pos x="340" y="605"/>
                </a:cxn>
                <a:cxn ang="0">
                  <a:pos x="287" y="600"/>
                </a:cxn>
                <a:cxn ang="0">
                  <a:pos x="242" y="594"/>
                </a:cxn>
                <a:cxn ang="0">
                  <a:pos x="239" y="593"/>
                </a:cxn>
                <a:cxn ang="0">
                  <a:pos x="183" y="586"/>
                </a:cxn>
                <a:cxn ang="0">
                  <a:pos x="176" y="586"/>
                </a:cxn>
                <a:cxn ang="0">
                  <a:pos x="75" y="572"/>
                </a:cxn>
                <a:cxn ang="0">
                  <a:pos x="0" y="564"/>
                </a:cxn>
                <a:cxn ang="0">
                  <a:pos x="13" y="473"/>
                </a:cxn>
                <a:cxn ang="0">
                  <a:pos x="19" y="437"/>
                </a:cxn>
                <a:cxn ang="0">
                  <a:pos x="24" y="400"/>
                </a:cxn>
                <a:cxn ang="0">
                  <a:pos x="24" y="388"/>
                </a:cxn>
                <a:cxn ang="0">
                  <a:pos x="29" y="352"/>
                </a:cxn>
                <a:cxn ang="0">
                  <a:pos x="46" y="231"/>
                </a:cxn>
                <a:cxn ang="0">
                  <a:pos x="49" y="209"/>
                </a:cxn>
                <a:cxn ang="0">
                  <a:pos x="51" y="188"/>
                </a:cxn>
                <a:cxn ang="0">
                  <a:pos x="63" y="111"/>
                </a:cxn>
                <a:cxn ang="0">
                  <a:pos x="72" y="46"/>
                </a:cxn>
                <a:cxn ang="0">
                  <a:pos x="78" y="0"/>
                </a:cxn>
                <a:cxn ang="0">
                  <a:pos x="196" y="16"/>
                </a:cxn>
                <a:cxn ang="0">
                  <a:pos x="261" y="24"/>
                </a:cxn>
                <a:cxn ang="0">
                  <a:pos x="307" y="29"/>
                </a:cxn>
                <a:cxn ang="0">
                  <a:pos x="364" y="34"/>
                </a:cxn>
                <a:cxn ang="0">
                  <a:pos x="377" y="36"/>
                </a:cxn>
                <a:cxn ang="0">
                  <a:pos x="475" y="48"/>
                </a:cxn>
                <a:cxn ang="0">
                  <a:pos x="510" y="51"/>
                </a:cxn>
                <a:cxn ang="0">
                  <a:pos x="603" y="58"/>
                </a:cxn>
                <a:cxn ang="0">
                  <a:pos x="654" y="63"/>
                </a:cxn>
                <a:cxn ang="0">
                  <a:pos x="674" y="65"/>
                </a:cxn>
                <a:cxn ang="0">
                  <a:pos x="751" y="70"/>
                </a:cxn>
                <a:cxn ang="0">
                  <a:pos x="755" y="70"/>
                </a:cxn>
                <a:cxn ang="0">
                  <a:pos x="814" y="75"/>
                </a:cxn>
                <a:cxn ang="0">
                  <a:pos x="813" y="111"/>
                </a:cxn>
                <a:cxn ang="0">
                  <a:pos x="813" y="116"/>
                </a:cxn>
                <a:cxn ang="0">
                  <a:pos x="809" y="156"/>
                </a:cxn>
                <a:cxn ang="0">
                  <a:pos x="809" y="168"/>
                </a:cxn>
                <a:cxn ang="0">
                  <a:pos x="804" y="215"/>
                </a:cxn>
                <a:cxn ang="0">
                  <a:pos x="801" y="277"/>
                </a:cxn>
                <a:cxn ang="0">
                  <a:pos x="801" y="279"/>
                </a:cxn>
                <a:cxn ang="0">
                  <a:pos x="797" y="340"/>
                </a:cxn>
                <a:cxn ang="0">
                  <a:pos x="797" y="352"/>
                </a:cxn>
                <a:cxn ang="0">
                  <a:pos x="794" y="402"/>
                </a:cxn>
                <a:cxn ang="0">
                  <a:pos x="792" y="412"/>
                </a:cxn>
                <a:cxn ang="0">
                  <a:pos x="790" y="461"/>
                </a:cxn>
                <a:cxn ang="0">
                  <a:pos x="790" y="463"/>
                </a:cxn>
                <a:cxn ang="0">
                  <a:pos x="785" y="536"/>
                </a:cxn>
                <a:cxn ang="0">
                  <a:pos x="784" y="550"/>
                </a:cxn>
              </a:cxnLst>
              <a:rect l="0" t="0" r="r" b="b"/>
              <a:pathLst>
                <a:path w="814" h="642">
                  <a:moveTo>
                    <a:pt x="784" y="550"/>
                  </a:moveTo>
                  <a:lnTo>
                    <a:pt x="782" y="586"/>
                  </a:lnTo>
                  <a:lnTo>
                    <a:pt x="778" y="642"/>
                  </a:lnTo>
                  <a:lnTo>
                    <a:pt x="673" y="634"/>
                  </a:lnTo>
                  <a:lnTo>
                    <a:pt x="664" y="634"/>
                  </a:lnTo>
                  <a:lnTo>
                    <a:pt x="562" y="625"/>
                  </a:lnTo>
                  <a:lnTo>
                    <a:pt x="434" y="615"/>
                  </a:lnTo>
                  <a:lnTo>
                    <a:pt x="425" y="613"/>
                  </a:lnTo>
                  <a:lnTo>
                    <a:pt x="370" y="608"/>
                  </a:lnTo>
                  <a:lnTo>
                    <a:pt x="340" y="605"/>
                  </a:lnTo>
                  <a:lnTo>
                    <a:pt x="287" y="600"/>
                  </a:lnTo>
                  <a:lnTo>
                    <a:pt x="242" y="594"/>
                  </a:lnTo>
                  <a:lnTo>
                    <a:pt x="239" y="593"/>
                  </a:lnTo>
                  <a:lnTo>
                    <a:pt x="183" y="586"/>
                  </a:lnTo>
                  <a:lnTo>
                    <a:pt x="176" y="586"/>
                  </a:lnTo>
                  <a:lnTo>
                    <a:pt x="75" y="572"/>
                  </a:lnTo>
                  <a:lnTo>
                    <a:pt x="0" y="564"/>
                  </a:lnTo>
                  <a:lnTo>
                    <a:pt x="13" y="473"/>
                  </a:lnTo>
                  <a:lnTo>
                    <a:pt x="19" y="437"/>
                  </a:lnTo>
                  <a:lnTo>
                    <a:pt x="24" y="400"/>
                  </a:lnTo>
                  <a:lnTo>
                    <a:pt x="24" y="388"/>
                  </a:lnTo>
                  <a:lnTo>
                    <a:pt x="29" y="352"/>
                  </a:lnTo>
                  <a:lnTo>
                    <a:pt x="46" y="231"/>
                  </a:lnTo>
                  <a:lnTo>
                    <a:pt x="49" y="209"/>
                  </a:lnTo>
                  <a:lnTo>
                    <a:pt x="51" y="188"/>
                  </a:lnTo>
                  <a:lnTo>
                    <a:pt x="63" y="111"/>
                  </a:lnTo>
                  <a:lnTo>
                    <a:pt x="72" y="46"/>
                  </a:lnTo>
                  <a:lnTo>
                    <a:pt x="78" y="0"/>
                  </a:lnTo>
                  <a:lnTo>
                    <a:pt x="196" y="16"/>
                  </a:lnTo>
                  <a:lnTo>
                    <a:pt x="261" y="24"/>
                  </a:lnTo>
                  <a:lnTo>
                    <a:pt x="307" y="29"/>
                  </a:lnTo>
                  <a:lnTo>
                    <a:pt x="364" y="34"/>
                  </a:lnTo>
                  <a:lnTo>
                    <a:pt x="377" y="36"/>
                  </a:lnTo>
                  <a:lnTo>
                    <a:pt x="475" y="48"/>
                  </a:lnTo>
                  <a:lnTo>
                    <a:pt x="510" y="51"/>
                  </a:lnTo>
                  <a:lnTo>
                    <a:pt x="603" y="58"/>
                  </a:lnTo>
                  <a:lnTo>
                    <a:pt x="654" y="63"/>
                  </a:lnTo>
                  <a:lnTo>
                    <a:pt x="674" y="65"/>
                  </a:lnTo>
                  <a:lnTo>
                    <a:pt x="751" y="70"/>
                  </a:lnTo>
                  <a:lnTo>
                    <a:pt x="755" y="70"/>
                  </a:lnTo>
                  <a:lnTo>
                    <a:pt x="814" y="75"/>
                  </a:lnTo>
                  <a:lnTo>
                    <a:pt x="813" y="111"/>
                  </a:lnTo>
                  <a:lnTo>
                    <a:pt x="813" y="116"/>
                  </a:lnTo>
                  <a:lnTo>
                    <a:pt x="809" y="156"/>
                  </a:lnTo>
                  <a:lnTo>
                    <a:pt x="809" y="168"/>
                  </a:lnTo>
                  <a:lnTo>
                    <a:pt x="804" y="215"/>
                  </a:lnTo>
                  <a:lnTo>
                    <a:pt x="801" y="277"/>
                  </a:lnTo>
                  <a:lnTo>
                    <a:pt x="801" y="279"/>
                  </a:lnTo>
                  <a:lnTo>
                    <a:pt x="797" y="340"/>
                  </a:lnTo>
                  <a:lnTo>
                    <a:pt x="797" y="352"/>
                  </a:lnTo>
                  <a:lnTo>
                    <a:pt x="794" y="402"/>
                  </a:lnTo>
                  <a:lnTo>
                    <a:pt x="792" y="412"/>
                  </a:lnTo>
                  <a:lnTo>
                    <a:pt x="790" y="461"/>
                  </a:lnTo>
                  <a:lnTo>
                    <a:pt x="790" y="463"/>
                  </a:lnTo>
                  <a:lnTo>
                    <a:pt x="785" y="536"/>
                  </a:lnTo>
                  <a:lnTo>
                    <a:pt x="784" y="550"/>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7098" name="Freeform 2330"/>
            <p:cNvSpPr>
              <a:spLocks/>
            </p:cNvSpPr>
            <p:nvPr/>
          </p:nvSpPr>
          <p:spPr bwMode="auto">
            <a:xfrm>
              <a:off x="1499" y="2428"/>
              <a:ext cx="304" cy="354"/>
            </a:xfrm>
            <a:custGeom>
              <a:avLst/>
              <a:gdLst/>
              <a:ahLst/>
              <a:cxnLst>
                <a:cxn ang="0">
                  <a:pos x="39" y="539"/>
                </a:cxn>
                <a:cxn ang="0">
                  <a:pos x="32" y="537"/>
                </a:cxn>
                <a:cxn ang="0">
                  <a:pos x="34" y="519"/>
                </a:cxn>
                <a:cxn ang="0">
                  <a:pos x="37" y="505"/>
                </a:cxn>
                <a:cxn ang="0">
                  <a:pos x="36" y="484"/>
                </a:cxn>
                <a:cxn ang="0">
                  <a:pos x="49" y="478"/>
                </a:cxn>
                <a:cxn ang="0">
                  <a:pos x="63" y="467"/>
                </a:cxn>
                <a:cxn ang="0">
                  <a:pos x="66" y="454"/>
                </a:cxn>
                <a:cxn ang="0">
                  <a:pos x="70" y="444"/>
                </a:cxn>
                <a:cxn ang="0">
                  <a:pos x="72" y="428"/>
                </a:cxn>
                <a:cxn ang="0">
                  <a:pos x="73" y="413"/>
                </a:cxn>
                <a:cxn ang="0">
                  <a:pos x="89" y="397"/>
                </a:cxn>
                <a:cxn ang="0">
                  <a:pos x="107" y="389"/>
                </a:cxn>
                <a:cxn ang="0">
                  <a:pos x="128" y="377"/>
                </a:cxn>
                <a:cxn ang="0">
                  <a:pos x="125" y="363"/>
                </a:cxn>
                <a:cxn ang="0">
                  <a:pos x="113" y="351"/>
                </a:cxn>
                <a:cxn ang="0">
                  <a:pos x="104" y="343"/>
                </a:cxn>
                <a:cxn ang="0">
                  <a:pos x="102" y="326"/>
                </a:cxn>
                <a:cxn ang="0">
                  <a:pos x="99" y="303"/>
                </a:cxn>
                <a:cxn ang="0">
                  <a:pos x="92" y="290"/>
                </a:cxn>
                <a:cxn ang="0">
                  <a:pos x="90" y="273"/>
                </a:cxn>
                <a:cxn ang="0">
                  <a:pos x="92" y="259"/>
                </a:cxn>
                <a:cxn ang="0">
                  <a:pos x="95" y="247"/>
                </a:cxn>
                <a:cxn ang="0">
                  <a:pos x="104" y="242"/>
                </a:cxn>
                <a:cxn ang="0">
                  <a:pos x="106" y="216"/>
                </a:cxn>
                <a:cxn ang="0">
                  <a:pos x="104" y="189"/>
                </a:cxn>
                <a:cxn ang="0">
                  <a:pos x="106" y="175"/>
                </a:cxn>
                <a:cxn ang="0">
                  <a:pos x="104" y="162"/>
                </a:cxn>
                <a:cxn ang="0">
                  <a:pos x="111" y="143"/>
                </a:cxn>
                <a:cxn ang="0">
                  <a:pos x="106" y="126"/>
                </a:cxn>
                <a:cxn ang="0">
                  <a:pos x="109" y="112"/>
                </a:cxn>
                <a:cxn ang="0">
                  <a:pos x="126" y="107"/>
                </a:cxn>
                <a:cxn ang="0">
                  <a:pos x="142" y="114"/>
                </a:cxn>
                <a:cxn ang="0">
                  <a:pos x="157" y="117"/>
                </a:cxn>
                <a:cxn ang="0">
                  <a:pos x="162" y="133"/>
                </a:cxn>
                <a:cxn ang="0">
                  <a:pos x="179" y="121"/>
                </a:cxn>
                <a:cxn ang="0">
                  <a:pos x="206" y="22"/>
                </a:cxn>
                <a:cxn ang="0">
                  <a:pos x="376" y="30"/>
                </a:cxn>
                <a:cxn ang="0">
                  <a:pos x="574" y="63"/>
                </a:cxn>
                <a:cxn ang="0">
                  <a:pos x="656" y="76"/>
                </a:cxn>
                <a:cxn ang="0">
                  <a:pos x="721" y="379"/>
                </a:cxn>
                <a:cxn ang="0">
                  <a:pos x="686" y="623"/>
                </a:cxn>
                <a:cxn ang="0">
                  <a:pos x="650" y="884"/>
                </a:cxn>
                <a:cxn ang="0">
                  <a:pos x="377" y="829"/>
                </a:cxn>
                <a:cxn ang="0">
                  <a:pos x="5" y="592"/>
                </a:cxn>
                <a:cxn ang="0">
                  <a:pos x="20" y="577"/>
                </a:cxn>
                <a:cxn ang="0">
                  <a:pos x="36" y="580"/>
                </a:cxn>
                <a:cxn ang="0">
                  <a:pos x="37" y="578"/>
                </a:cxn>
                <a:cxn ang="0">
                  <a:pos x="41" y="577"/>
                </a:cxn>
                <a:cxn ang="0">
                  <a:pos x="51" y="568"/>
                </a:cxn>
                <a:cxn ang="0">
                  <a:pos x="49" y="543"/>
                </a:cxn>
              </a:cxnLst>
              <a:rect l="0" t="0" r="r" b="b"/>
              <a:pathLst>
                <a:path w="760" h="884">
                  <a:moveTo>
                    <a:pt x="49" y="543"/>
                  </a:moveTo>
                  <a:lnTo>
                    <a:pt x="44" y="539"/>
                  </a:lnTo>
                  <a:lnTo>
                    <a:pt x="39" y="539"/>
                  </a:lnTo>
                  <a:lnTo>
                    <a:pt x="36" y="539"/>
                  </a:lnTo>
                  <a:lnTo>
                    <a:pt x="36" y="537"/>
                  </a:lnTo>
                  <a:lnTo>
                    <a:pt x="32" y="537"/>
                  </a:lnTo>
                  <a:lnTo>
                    <a:pt x="29" y="527"/>
                  </a:lnTo>
                  <a:lnTo>
                    <a:pt x="29" y="524"/>
                  </a:lnTo>
                  <a:lnTo>
                    <a:pt x="34" y="519"/>
                  </a:lnTo>
                  <a:lnTo>
                    <a:pt x="36" y="510"/>
                  </a:lnTo>
                  <a:lnTo>
                    <a:pt x="36" y="508"/>
                  </a:lnTo>
                  <a:lnTo>
                    <a:pt x="37" y="505"/>
                  </a:lnTo>
                  <a:lnTo>
                    <a:pt x="32" y="498"/>
                  </a:lnTo>
                  <a:lnTo>
                    <a:pt x="37" y="493"/>
                  </a:lnTo>
                  <a:lnTo>
                    <a:pt x="36" y="484"/>
                  </a:lnTo>
                  <a:lnTo>
                    <a:pt x="46" y="484"/>
                  </a:lnTo>
                  <a:lnTo>
                    <a:pt x="48" y="483"/>
                  </a:lnTo>
                  <a:lnTo>
                    <a:pt x="49" y="478"/>
                  </a:lnTo>
                  <a:lnTo>
                    <a:pt x="53" y="476"/>
                  </a:lnTo>
                  <a:lnTo>
                    <a:pt x="55" y="474"/>
                  </a:lnTo>
                  <a:lnTo>
                    <a:pt x="63" y="467"/>
                  </a:lnTo>
                  <a:lnTo>
                    <a:pt x="61" y="464"/>
                  </a:lnTo>
                  <a:lnTo>
                    <a:pt x="65" y="459"/>
                  </a:lnTo>
                  <a:lnTo>
                    <a:pt x="66" y="454"/>
                  </a:lnTo>
                  <a:lnTo>
                    <a:pt x="65" y="450"/>
                  </a:lnTo>
                  <a:lnTo>
                    <a:pt x="70" y="449"/>
                  </a:lnTo>
                  <a:lnTo>
                    <a:pt x="70" y="444"/>
                  </a:lnTo>
                  <a:lnTo>
                    <a:pt x="72" y="438"/>
                  </a:lnTo>
                  <a:lnTo>
                    <a:pt x="70" y="432"/>
                  </a:lnTo>
                  <a:lnTo>
                    <a:pt x="72" y="428"/>
                  </a:lnTo>
                  <a:lnTo>
                    <a:pt x="72" y="426"/>
                  </a:lnTo>
                  <a:lnTo>
                    <a:pt x="77" y="418"/>
                  </a:lnTo>
                  <a:lnTo>
                    <a:pt x="73" y="413"/>
                  </a:lnTo>
                  <a:lnTo>
                    <a:pt x="75" y="411"/>
                  </a:lnTo>
                  <a:lnTo>
                    <a:pt x="87" y="404"/>
                  </a:lnTo>
                  <a:lnTo>
                    <a:pt x="89" y="397"/>
                  </a:lnTo>
                  <a:lnTo>
                    <a:pt x="90" y="396"/>
                  </a:lnTo>
                  <a:lnTo>
                    <a:pt x="102" y="392"/>
                  </a:lnTo>
                  <a:lnTo>
                    <a:pt x="107" y="389"/>
                  </a:lnTo>
                  <a:lnTo>
                    <a:pt x="113" y="387"/>
                  </a:lnTo>
                  <a:lnTo>
                    <a:pt x="125" y="379"/>
                  </a:lnTo>
                  <a:lnTo>
                    <a:pt x="128" y="377"/>
                  </a:lnTo>
                  <a:lnTo>
                    <a:pt x="128" y="372"/>
                  </a:lnTo>
                  <a:lnTo>
                    <a:pt x="126" y="368"/>
                  </a:lnTo>
                  <a:lnTo>
                    <a:pt x="125" y="363"/>
                  </a:lnTo>
                  <a:lnTo>
                    <a:pt x="116" y="356"/>
                  </a:lnTo>
                  <a:lnTo>
                    <a:pt x="114" y="355"/>
                  </a:lnTo>
                  <a:lnTo>
                    <a:pt x="113" y="351"/>
                  </a:lnTo>
                  <a:lnTo>
                    <a:pt x="109" y="348"/>
                  </a:lnTo>
                  <a:lnTo>
                    <a:pt x="104" y="346"/>
                  </a:lnTo>
                  <a:lnTo>
                    <a:pt x="104" y="343"/>
                  </a:lnTo>
                  <a:lnTo>
                    <a:pt x="106" y="336"/>
                  </a:lnTo>
                  <a:lnTo>
                    <a:pt x="104" y="327"/>
                  </a:lnTo>
                  <a:lnTo>
                    <a:pt x="102" y="326"/>
                  </a:lnTo>
                  <a:lnTo>
                    <a:pt x="104" y="324"/>
                  </a:lnTo>
                  <a:lnTo>
                    <a:pt x="101" y="309"/>
                  </a:lnTo>
                  <a:lnTo>
                    <a:pt x="99" y="303"/>
                  </a:lnTo>
                  <a:lnTo>
                    <a:pt x="95" y="302"/>
                  </a:lnTo>
                  <a:lnTo>
                    <a:pt x="94" y="300"/>
                  </a:lnTo>
                  <a:lnTo>
                    <a:pt x="92" y="290"/>
                  </a:lnTo>
                  <a:lnTo>
                    <a:pt x="87" y="283"/>
                  </a:lnTo>
                  <a:lnTo>
                    <a:pt x="89" y="276"/>
                  </a:lnTo>
                  <a:lnTo>
                    <a:pt x="90" y="273"/>
                  </a:lnTo>
                  <a:lnTo>
                    <a:pt x="90" y="266"/>
                  </a:lnTo>
                  <a:lnTo>
                    <a:pt x="92" y="266"/>
                  </a:lnTo>
                  <a:lnTo>
                    <a:pt x="92" y="259"/>
                  </a:lnTo>
                  <a:lnTo>
                    <a:pt x="97" y="256"/>
                  </a:lnTo>
                  <a:lnTo>
                    <a:pt x="94" y="249"/>
                  </a:lnTo>
                  <a:lnTo>
                    <a:pt x="95" y="247"/>
                  </a:lnTo>
                  <a:lnTo>
                    <a:pt x="99" y="249"/>
                  </a:lnTo>
                  <a:lnTo>
                    <a:pt x="101" y="247"/>
                  </a:lnTo>
                  <a:lnTo>
                    <a:pt x="104" y="242"/>
                  </a:lnTo>
                  <a:lnTo>
                    <a:pt x="104" y="237"/>
                  </a:lnTo>
                  <a:lnTo>
                    <a:pt x="104" y="223"/>
                  </a:lnTo>
                  <a:lnTo>
                    <a:pt x="106" y="216"/>
                  </a:lnTo>
                  <a:lnTo>
                    <a:pt x="101" y="203"/>
                  </a:lnTo>
                  <a:lnTo>
                    <a:pt x="101" y="192"/>
                  </a:lnTo>
                  <a:lnTo>
                    <a:pt x="104" y="189"/>
                  </a:lnTo>
                  <a:lnTo>
                    <a:pt x="104" y="184"/>
                  </a:lnTo>
                  <a:lnTo>
                    <a:pt x="106" y="181"/>
                  </a:lnTo>
                  <a:lnTo>
                    <a:pt x="106" y="175"/>
                  </a:lnTo>
                  <a:lnTo>
                    <a:pt x="104" y="174"/>
                  </a:lnTo>
                  <a:lnTo>
                    <a:pt x="106" y="169"/>
                  </a:lnTo>
                  <a:lnTo>
                    <a:pt x="104" y="162"/>
                  </a:lnTo>
                  <a:lnTo>
                    <a:pt x="106" y="158"/>
                  </a:lnTo>
                  <a:lnTo>
                    <a:pt x="107" y="146"/>
                  </a:lnTo>
                  <a:lnTo>
                    <a:pt x="111" y="143"/>
                  </a:lnTo>
                  <a:lnTo>
                    <a:pt x="111" y="143"/>
                  </a:lnTo>
                  <a:lnTo>
                    <a:pt x="107" y="138"/>
                  </a:lnTo>
                  <a:lnTo>
                    <a:pt x="106" y="126"/>
                  </a:lnTo>
                  <a:lnTo>
                    <a:pt x="109" y="119"/>
                  </a:lnTo>
                  <a:lnTo>
                    <a:pt x="109" y="116"/>
                  </a:lnTo>
                  <a:lnTo>
                    <a:pt x="109" y="112"/>
                  </a:lnTo>
                  <a:lnTo>
                    <a:pt x="113" y="111"/>
                  </a:lnTo>
                  <a:lnTo>
                    <a:pt x="123" y="107"/>
                  </a:lnTo>
                  <a:lnTo>
                    <a:pt x="126" y="107"/>
                  </a:lnTo>
                  <a:lnTo>
                    <a:pt x="133" y="107"/>
                  </a:lnTo>
                  <a:lnTo>
                    <a:pt x="140" y="112"/>
                  </a:lnTo>
                  <a:lnTo>
                    <a:pt x="142" y="114"/>
                  </a:lnTo>
                  <a:lnTo>
                    <a:pt x="150" y="111"/>
                  </a:lnTo>
                  <a:lnTo>
                    <a:pt x="154" y="114"/>
                  </a:lnTo>
                  <a:lnTo>
                    <a:pt x="157" y="117"/>
                  </a:lnTo>
                  <a:lnTo>
                    <a:pt x="157" y="121"/>
                  </a:lnTo>
                  <a:lnTo>
                    <a:pt x="155" y="124"/>
                  </a:lnTo>
                  <a:lnTo>
                    <a:pt x="162" y="133"/>
                  </a:lnTo>
                  <a:lnTo>
                    <a:pt x="166" y="133"/>
                  </a:lnTo>
                  <a:lnTo>
                    <a:pt x="176" y="131"/>
                  </a:lnTo>
                  <a:lnTo>
                    <a:pt x="179" y="121"/>
                  </a:lnTo>
                  <a:lnTo>
                    <a:pt x="188" y="112"/>
                  </a:lnTo>
                  <a:lnTo>
                    <a:pt x="189" y="109"/>
                  </a:lnTo>
                  <a:lnTo>
                    <a:pt x="206" y="22"/>
                  </a:lnTo>
                  <a:lnTo>
                    <a:pt x="210" y="0"/>
                  </a:lnTo>
                  <a:lnTo>
                    <a:pt x="336" y="23"/>
                  </a:lnTo>
                  <a:lnTo>
                    <a:pt x="376" y="30"/>
                  </a:lnTo>
                  <a:lnTo>
                    <a:pt x="408" y="37"/>
                  </a:lnTo>
                  <a:lnTo>
                    <a:pt x="505" y="52"/>
                  </a:lnTo>
                  <a:lnTo>
                    <a:pt x="574" y="63"/>
                  </a:lnTo>
                  <a:lnTo>
                    <a:pt x="603" y="66"/>
                  </a:lnTo>
                  <a:lnTo>
                    <a:pt x="604" y="70"/>
                  </a:lnTo>
                  <a:lnTo>
                    <a:pt x="656" y="76"/>
                  </a:lnTo>
                  <a:lnTo>
                    <a:pt x="760" y="92"/>
                  </a:lnTo>
                  <a:lnTo>
                    <a:pt x="741" y="232"/>
                  </a:lnTo>
                  <a:lnTo>
                    <a:pt x="721" y="379"/>
                  </a:lnTo>
                  <a:lnTo>
                    <a:pt x="714" y="428"/>
                  </a:lnTo>
                  <a:lnTo>
                    <a:pt x="698" y="543"/>
                  </a:lnTo>
                  <a:lnTo>
                    <a:pt x="686" y="623"/>
                  </a:lnTo>
                  <a:lnTo>
                    <a:pt x="678" y="683"/>
                  </a:lnTo>
                  <a:lnTo>
                    <a:pt x="673" y="730"/>
                  </a:lnTo>
                  <a:lnTo>
                    <a:pt x="650" y="884"/>
                  </a:lnTo>
                  <a:lnTo>
                    <a:pt x="483" y="860"/>
                  </a:lnTo>
                  <a:lnTo>
                    <a:pt x="410" y="848"/>
                  </a:lnTo>
                  <a:lnTo>
                    <a:pt x="377" y="829"/>
                  </a:lnTo>
                  <a:lnTo>
                    <a:pt x="162" y="705"/>
                  </a:lnTo>
                  <a:lnTo>
                    <a:pt x="0" y="609"/>
                  </a:lnTo>
                  <a:lnTo>
                    <a:pt x="5" y="592"/>
                  </a:lnTo>
                  <a:lnTo>
                    <a:pt x="17" y="580"/>
                  </a:lnTo>
                  <a:lnTo>
                    <a:pt x="19" y="578"/>
                  </a:lnTo>
                  <a:lnTo>
                    <a:pt x="20" y="577"/>
                  </a:lnTo>
                  <a:lnTo>
                    <a:pt x="31" y="582"/>
                  </a:lnTo>
                  <a:lnTo>
                    <a:pt x="31" y="580"/>
                  </a:lnTo>
                  <a:lnTo>
                    <a:pt x="36" y="580"/>
                  </a:lnTo>
                  <a:lnTo>
                    <a:pt x="36" y="578"/>
                  </a:lnTo>
                  <a:lnTo>
                    <a:pt x="37" y="580"/>
                  </a:lnTo>
                  <a:lnTo>
                    <a:pt x="37" y="578"/>
                  </a:lnTo>
                  <a:lnTo>
                    <a:pt x="39" y="578"/>
                  </a:lnTo>
                  <a:lnTo>
                    <a:pt x="39" y="577"/>
                  </a:lnTo>
                  <a:lnTo>
                    <a:pt x="41" y="577"/>
                  </a:lnTo>
                  <a:lnTo>
                    <a:pt x="41" y="575"/>
                  </a:lnTo>
                  <a:lnTo>
                    <a:pt x="43" y="572"/>
                  </a:lnTo>
                  <a:lnTo>
                    <a:pt x="51" y="568"/>
                  </a:lnTo>
                  <a:lnTo>
                    <a:pt x="51" y="556"/>
                  </a:lnTo>
                  <a:lnTo>
                    <a:pt x="53" y="549"/>
                  </a:lnTo>
                  <a:lnTo>
                    <a:pt x="49" y="543"/>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7099" name="Freeform 2331"/>
            <p:cNvSpPr>
              <a:spLocks/>
            </p:cNvSpPr>
            <p:nvPr/>
          </p:nvSpPr>
          <p:spPr bwMode="auto">
            <a:xfrm>
              <a:off x="1759" y="2465"/>
              <a:ext cx="313" cy="322"/>
            </a:xfrm>
            <a:custGeom>
              <a:avLst/>
              <a:gdLst/>
              <a:ahLst/>
              <a:cxnLst>
                <a:cxn ang="0">
                  <a:pos x="23" y="638"/>
                </a:cxn>
                <a:cxn ang="0">
                  <a:pos x="28" y="591"/>
                </a:cxn>
                <a:cxn ang="0">
                  <a:pos x="36" y="531"/>
                </a:cxn>
                <a:cxn ang="0">
                  <a:pos x="48" y="451"/>
                </a:cxn>
                <a:cxn ang="0">
                  <a:pos x="64" y="336"/>
                </a:cxn>
                <a:cxn ang="0">
                  <a:pos x="71" y="287"/>
                </a:cxn>
                <a:cxn ang="0">
                  <a:pos x="91" y="140"/>
                </a:cxn>
                <a:cxn ang="0">
                  <a:pos x="110" y="0"/>
                </a:cxn>
                <a:cxn ang="0">
                  <a:pos x="185" y="8"/>
                </a:cxn>
                <a:cxn ang="0">
                  <a:pos x="286" y="22"/>
                </a:cxn>
                <a:cxn ang="0">
                  <a:pos x="293" y="22"/>
                </a:cxn>
                <a:cxn ang="0">
                  <a:pos x="349" y="29"/>
                </a:cxn>
                <a:cxn ang="0">
                  <a:pos x="352" y="30"/>
                </a:cxn>
                <a:cxn ang="0">
                  <a:pos x="397" y="36"/>
                </a:cxn>
                <a:cxn ang="0">
                  <a:pos x="450" y="41"/>
                </a:cxn>
                <a:cxn ang="0">
                  <a:pos x="480" y="44"/>
                </a:cxn>
                <a:cxn ang="0">
                  <a:pos x="535" y="49"/>
                </a:cxn>
                <a:cxn ang="0">
                  <a:pos x="544" y="51"/>
                </a:cxn>
                <a:cxn ang="0">
                  <a:pos x="672" y="61"/>
                </a:cxn>
                <a:cxn ang="0">
                  <a:pos x="774" y="70"/>
                </a:cxn>
                <a:cxn ang="0">
                  <a:pos x="783" y="70"/>
                </a:cxn>
                <a:cxn ang="0">
                  <a:pos x="777" y="141"/>
                </a:cxn>
                <a:cxn ang="0">
                  <a:pos x="774" y="141"/>
                </a:cxn>
                <a:cxn ang="0">
                  <a:pos x="769" y="203"/>
                </a:cxn>
                <a:cxn ang="0">
                  <a:pos x="767" y="247"/>
                </a:cxn>
                <a:cxn ang="0">
                  <a:pos x="766" y="264"/>
                </a:cxn>
                <a:cxn ang="0">
                  <a:pos x="760" y="328"/>
                </a:cxn>
                <a:cxn ang="0">
                  <a:pos x="759" y="357"/>
                </a:cxn>
                <a:cxn ang="0">
                  <a:pos x="755" y="389"/>
                </a:cxn>
                <a:cxn ang="0">
                  <a:pos x="750" y="451"/>
                </a:cxn>
                <a:cxn ang="0">
                  <a:pos x="745" y="519"/>
                </a:cxn>
                <a:cxn ang="0">
                  <a:pos x="742" y="555"/>
                </a:cxn>
                <a:cxn ang="0">
                  <a:pos x="740" y="582"/>
                </a:cxn>
                <a:cxn ang="0">
                  <a:pos x="735" y="642"/>
                </a:cxn>
                <a:cxn ang="0">
                  <a:pos x="728" y="703"/>
                </a:cxn>
                <a:cxn ang="0">
                  <a:pos x="725" y="763"/>
                </a:cxn>
                <a:cxn ang="0">
                  <a:pos x="723" y="775"/>
                </a:cxn>
                <a:cxn ang="0">
                  <a:pos x="690" y="772"/>
                </a:cxn>
                <a:cxn ang="0">
                  <a:pos x="644" y="768"/>
                </a:cxn>
                <a:cxn ang="0">
                  <a:pos x="614" y="766"/>
                </a:cxn>
                <a:cxn ang="0">
                  <a:pos x="608" y="765"/>
                </a:cxn>
                <a:cxn ang="0">
                  <a:pos x="511" y="756"/>
                </a:cxn>
                <a:cxn ang="0">
                  <a:pos x="503" y="756"/>
                </a:cxn>
                <a:cxn ang="0">
                  <a:pos x="374" y="744"/>
                </a:cxn>
                <a:cxn ang="0">
                  <a:pos x="330" y="739"/>
                </a:cxn>
                <a:cxn ang="0">
                  <a:pos x="301" y="736"/>
                </a:cxn>
                <a:cxn ang="0">
                  <a:pos x="298" y="737"/>
                </a:cxn>
                <a:cxn ang="0">
                  <a:pos x="299" y="739"/>
                </a:cxn>
                <a:cxn ang="0">
                  <a:pos x="298" y="748"/>
                </a:cxn>
                <a:cxn ang="0">
                  <a:pos x="296" y="749"/>
                </a:cxn>
                <a:cxn ang="0">
                  <a:pos x="299" y="758"/>
                </a:cxn>
                <a:cxn ang="0">
                  <a:pos x="298" y="761"/>
                </a:cxn>
                <a:cxn ang="0">
                  <a:pos x="306" y="766"/>
                </a:cxn>
                <a:cxn ang="0">
                  <a:pos x="219" y="756"/>
                </a:cxn>
                <a:cxn ang="0">
                  <a:pos x="110" y="743"/>
                </a:cxn>
                <a:cxn ang="0">
                  <a:pos x="101" y="806"/>
                </a:cxn>
                <a:cxn ang="0">
                  <a:pos x="0" y="792"/>
                </a:cxn>
                <a:cxn ang="0">
                  <a:pos x="23" y="638"/>
                </a:cxn>
              </a:cxnLst>
              <a:rect l="0" t="0" r="r" b="b"/>
              <a:pathLst>
                <a:path w="783" h="806">
                  <a:moveTo>
                    <a:pt x="23" y="638"/>
                  </a:moveTo>
                  <a:lnTo>
                    <a:pt x="28" y="591"/>
                  </a:lnTo>
                  <a:lnTo>
                    <a:pt x="36" y="531"/>
                  </a:lnTo>
                  <a:lnTo>
                    <a:pt x="48" y="451"/>
                  </a:lnTo>
                  <a:lnTo>
                    <a:pt x="64" y="336"/>
                  </a:lnTo>
                  <a:lnTo>
                    <a:pt x="71" y="287"/>
                  </a:lnTo>
                  <a:lnTo>
                    <a:pt x="91" y="140"/>
                  </a:lnTo>
                  <a:lnTo>
                    <a:pt x="110" y="0"/>
                  </a:lnTo>
                  <a:lnTo>
                    <a:pt x="185" y="8"/>
                  </a:lnTo>
                  <a:lnTo>
                    <a:pt x="286" y="22"/>
                  </a:lnTo>
                  <a:lnTo>
                    <a:pt x="293" y="22"/>
                  </a:lnTo>
                  <a:lnTo>
                    <a:pt x="349" y="29"/>
                  </a:lnTo>
                  <a:lnTo>
                    <a:pt x="352" y="30"/>
                  </a:lnTo>
                  <a:lnTo>
                    <a:pt x="397" y="36"/>
                  </a:lnTo>
                  <a:lnTo>
                    <a:pt x="450" y="41"/>
                  </a:lnTo>
                  <a:lnTo>
                    <a:pt x="480" y="44"/>
                  </a:lnTo>
                  <a:lnTo>
                    <a:pt x="535" y="49"/>
                  </a:lnTo>
                  <a:lnTo>
                    <a:pt x="544" y="51"/>
                  </a:lnTo>
                  <a:lnTo>
                    <a:pt x="672" y="61"/>
                  </a:lnTo>
                  <a:lnTo>
                    <a:pt x="774" y="70"/>
                  </a:lnTo>
                  <a:lnTo>
                    <a:pt x="783" y="70"/>
                  </a:lnTo>
                  <a:lnTo>
                    <a:pt x="777" y="141"/>
                  </a:lnTo>
                  <a:lnTo>
                    <a:pt x="774" y="141"/>
                  </a:lnTo>
                  <a:lnTo>
                    <a:pt x="769" y="203"/>
                  </a:lnTo>
                  <a:lnTo>
                    <a:pt x="767" y="247"/>
                  </a:lnTo>
                  <a:lnTo>
                    <a:pt x="766" y="264"/>
                  </a:lnTo>
                  <a:lnTo>
                    <a:pt x="760" y="328"/>
                  </a:lnTo>
                  <a:lnTo>
                    <a:pt x="759" y="357"/>
                  </a:lnTo>
                  <a:lnTo>
                    <a:pt x="755" y="389"/>
                  </a:lnTo>
                  <a:lnTo>
                    <a:pt x="750" y="451"/>
                  </a:lnTo>
                  <a:lnTo>
                    <a:pt x="745" y="519"/>
                  </a:lnTo>
                  <a:lnTo>
                    <a:pt x="742" y="555"/>
                  </a:lnTo>
                  <a:lnTo>
                    <a:pt x="740" y="582"/>
                  </a:lnTo>
                  <a:lnTo>
                    <a:pt x="735" y="642"/>
                  </a:lnTo>
                  <a:lnTo>
                    <a:pt x="728" y="703"/>
                  </a:lnTo>
                  <a:lnTo>
                    <a:pt x="725" y="763"/>
                  </a:lnTo>
                  <a:lnTo>
                    <a:pt x="723" y="775"/>
                  </a:lnTo>
                  <a:lnTo>
                    <a:pt x="690" y="772"/>
                  </a:lnTo>
                  <a:lnTo>
                    <a:pt x="644" y="768"/>
                  </a:lnTo>
                  <a:lnTo>
                    <a:pt x="614" y="766"/>
                  </a:lnTo>
                  <a:lnTo>
                    <a:pt x="608" y="765"/>
                  </a:lnTo>
                  <a:lnTo>
                    <a:pt x="511" y="756"/>
                  </a:lnTo>
                  <a:lnTo>
                    <a:pt x="503" y="756"/>
                  </a:lnTo>
                  <a:lnTo>
                    <a:pt x="374" y="744"/>
                  </a:lnTo>
                  <a:lnTo>
                    <a:pt x="330" y="739"/>
                  </a:lnTo>
                  <a:lnTo>
                    <a:pt x="301" y="736"/>
                  </a:lnTo>
                  <a:lnTo>
                    <a:pt x="298" y="737"/>
                  </a:lnTo>
                  <a:lnTo>
                    <a:pt x="299" y="739"/>
                  </a:lnTo>
                  <a:lnTo>
                    <a:pt x="298" y="748"/>
                  </a:lnTo>
                  <a:lnTo>
                    <a:pt x="296" y="749"/>
                  </a:lnTo>
                  <a:lnTo>
                    <a:pt x="299" y="758"/>
                  </a:lnTo>
                  <a:lnTo>
                    <a:pt x="298" y="761"/>
                  </a:lnTo>
                  <a:lnTo>
                    <a:pt x="306" y="766"/>
                  </a:lnTo>
                  <a:lnTo>
                    <a:pt x="219" y="756"/>
                  </a:lnTo>
                  <a:lnTo>
                    <a:pt x="110" y="743"/>
                  </a:lnTo>
                  <a:lnTo>
                    <a:pt x="101" y="806"/>
                  </a:lnTo>
                  <a:lnTo>
                    <a:pt x="0" y="792"/>
                  </a:lnTo>
                  <a:lnTo>
                    <a:pt x="23" y="638"/>
                  </a:lnTo>
                </a:path>
              </a:pathLst>
            </a:custGeom>
            <a:noFill/>
            <a:ln w="15240">
              <a:solidFill>
                <a:srgbClr val="000000"/>
              </a:solidFill>
              <a:prstDash val="solid"/>
              <a:round/>
              <a:headEnd/>
              <a:tailEnd/>
            </a:ln>
          </p:spPr>
          <p:txBody>
            <a:bodyPr>
              <a:prstTxWarp prst="textNoShape">
                <a:avLst/>
              </a:prstTxWarp>
            </a:bodyPr>
            <a:lstStyle/>
            <a:p>
              <a:endParaRPr lang="en-US"/>
            </a:p>
          </p:txBody>
        </p:sp>
        <p:sp>
          <p:nvSpPr>
            <p:cNvPr id="1187100" name="Freeform 2332"/>
            <p:cNvSpPr>
              <a:spLocks noEditPoints="1"/>
            </p:cNvSpPr>
            <p:nvPr/>
          </p:nvSpPr>
          <p:spPr bwMode="auto">
            <a:xfrm>
              <a:off x="557" y="2422"/>
              <a:ext cx="396" cy="254"/>
            </a:xfrm>
            <a:custGeom>
              <a:avLst/>
              <a:gdLst/>
              <a:ahLst/>
              <a:cxnLst>
                <a:cxn ang="0">
                  <a:pos x="34" y="45"/>
                </a:cxn>
                <a:cxn ang="0">
                  <a:pos x="12" y="67"/>
                </a:cxn>
                <a:cxn ang="0">
                  <a:pos x="0" y="79"/>
                </a:cxn>
                <a:cxn ang="0">
                  <a:pos x="22" y="50"/>
                </a:cxn>
                <a:cxn ang="0">
                  <a:pos x="164" y="53"/>
                </a:cxn>
                <a:cxn ang="0">
                  <a:pos x="120" y="65"/>
                </a:cxn>
                <a:cxn ang="0">
                  <a:pos x="92" y="50"/>
                </a:cxn>
                <a:cxn ang="0">
                  <a:pos x="96" y="14"/>
                </a:cxn>
                <a:cxn ang="0">
                  <a:pos x="154" y="0"/>
                </a:cxn>
                <a:cxn ang="0">
                  <a:pos x="171" y="21"/>
                </a:cxn>
                <a:cxn ang="0">
                  <a:pos x="164" y="53"/>
                </a:cxn>
                <a:cxn ang="0">
                  <a:pos x="463" y="185"/>
                </a:cxn>
                <a:cxn ang="0">
                  <a:pos x="437" y="188"/>
                </a:cxn>
                <a:cxn ang="0">
                  <a:pos x="415" y="178"/>
                </a:cxn>
                <a:cxn ang="0">
                  <a:pos x="381" y="168"/>
                </a:cxn>
                <a:cxn ang="0">
                  <a:pos x="362" y="133"/>
                </a:cxn>
                <a:cxn ang="0">
                  <a:pos x="384" y="125"/>
                </a:cxn>
                <a:cxn ang="0">
                  <a:pos x="408" y="103"/>
                </a:cxn>
                <a:cxn ang="0">
                  <a:pos x="432" y="140"/>
                </a:cxn>
                <a:cxn ang="0">
                  <a:pos x="449" y="149"/>
                </a:cxn>
                <a:cxn ang="0">
                  <a:pos x="464" y="179"/>
                </a:cxn>
                <a:cxn ang="0">
                  <a:pos x="628" y="224"/>
                </a:cxn>
                <a:cxn ang="0">
                  <a:pos x="574" y="217"/>
                </a:cxn>
                <a:cxn ang="0">
                  <a:pos x="531" y="210"/>
                </a:cxn>
                <a:cxn ang="0">
                  <a:pos x="545" y="191"/>
                </a:cxn>
                <a:cxn ang="0">
                  <a:pos x="586" y="202"/>
                </a:cxn>
                <a:cxn ang="0">
                  <a:pos x="594" y="197"/>
                </a:cxn>
                <a:cxn ang="0">
                  <a:pos x="603" y="205"/>
                </a:cxn>
                <a:cxn ang="0">
                  <a:pos x="637" y="210"/>
                </a:cxn>
                <a:cxn ang="0">
                  <a:pos x="603" y="249"/>
                </a:cxn>
                <a:cxn ang="0">
                  <a:pos x="620" y="277"/>
                </a:cxn>
                <a:cxn ang="0">
                  <a:pos x="593" y="289"/>
                </a:cxn>
                <a:cxn ang="0">
                  <a:pos x="589" y="268"/>
                </a:cxn>
                <a:cxn ang="0">
                  <a:pos x="579" y="249"/>
                </a:cxn>
                <a:cxn ang="0">
                  <a:pos x="719" y="316"/>
                </a:cxn>
                <a:cxn ang="0">
                  <a:pos x="688" y="308"/>
                </a:cxn>
                <a:cxn ang="0">
                  <a:pos x="678" y="277"/>
                </a:cxn>
                <a:cxn ang="0">
                  <a:pos x="652" y="273"/>
                </a:cxn>
                <a:cxn ang="0">
                  <a:pos x="649" y="232"/>
                </a:cxn>
                <a:cxn ang="0">
                  <a:pos x="673" y="239"/>
                </a:cxn>
                <a:cxn ang="0">
                  <a:pos x="704" y="246"/>
                </a:cxn>
                <a:cxn ang="0">
                  <a:pos x="767" y="273"/>
                </a:cxn>
                <a:cxn ang="0">
                  <a:pos x="760" y="302"/>
                </a:cxn>
                <a:cxn ang="0">
                  <a:pos x="733" y="306"/>
                </a:cxn>
                <a:cxn ang="0">
                  <a:pos x="809" y="617"/>
                </a:cxn>
                <a:cxn ang="0">
                  <a:pos x="787" y="594"/>
                </a:cxn>
                <a:cxn ang="0">
                  <a:pos x="779" y="526"/>
                </a:cxn>
                <a:cxn ang="0">
                  <a:pos x="762" y="470"/>
                </a:cxn>
                <a:cxn ang="0">
                  <a:pos x="791" y="441"/>
                </a:cxn>
                <a:cxn ang="0">
                  <a:pos x="799" y="415"/>
                </a:cxn>
                <a:cxn ang="0">
                  <a:pos x="794" y="376"/>
                </a:cxn>
                <a:cxn ang="0">
                  <a:pos x="849" y="401"/>
                </a:cxn>
                <a:cxn ang="0">
                  <a:pos x="934" y="449"/>
                </a:cxn>
                <a:cxn ang="0">
                  <a:pos x="956" y="477"/>
                </a:cxn>
                <a:cxn ang="0">
                  <a:pos x="990" y="514"/>
                </a:cxn>
                <a:cxn ang="0">
                  <a:pos x="965" y="538"/>
                </a:cxn>
                <a:cxn ang="0">
                  <a:pos x="924" y="567"/>
                </a:cxn>
                <a:cxn ang="0">
                  <a:pos x="857" y="594"/>
                </a:cxn>
                <a:cxn ang="0">
                  <a:pos x="832" y="634"/>
                </a:cxn>
              </a:cxnLst>
              <a:rect l="0" t="0" r="r" b="b"/>
              <a:pathLst>
                <a:path w="990" h="634">
                  <a:moveTo>
                    <a:pt x="31" y="41"/>
                  </a:moveTo>
                  <a:lnTo>
                    <a:pt x="34" y="45"/>
                  </a:lnTo>
                  <a:lnTo>
                    <a:pt x="27" y="58"/>
                  </a:lnTo>
                  <a:lnTo>
                    <a:pt x="12" y="67"/>
                  </a:lnTo>
                  <a:lnTo>
                    <a:pt x="7" y="80"/>
                  </a:lnTo>
                  <a:lnTo>
                    <a:pt x="0" y="79"/>
                  </a:lnTo>
                  <a:lnTo>
                    <a:pt x="3" y="63"/>
                  </a:lnTo>
                  <a:lnTo>
                    <a:pt x="22" y="50"/>
                  </a:lnTo>
                  <a:lnTo>
                    <a:pt x="31" y="41"/>
                  </a:lnTo>
                  <a:close/>
                  <a:moveTo>
                    <a:pt x="164" y="53"/>
                  </a:moveTo>
                  <a:lnTo>
                    <a:pt x="145" y="68"/>
                  </a:lnTo>
                  <a:lnTo>
                    <a:pt x="120" y="65"/>
                  </a:lnTo>
                  <a:lnTo>
                    <a:pt x="109" y="53"/>
                  </a:lnTo>
                  <a:lnTo>
                    <a:pt x="92" y="50"/>
                  </a:lnTo>
                  <a:lnTo>
                    <a:pt x="80" y="36"/>
                  </a:lnTo>
                  <a:lnTo>
                    <a:pt x="96" y="14"/>
                  </a:lnTo>
                  <a:lnTo>
                    <a:pt x="121" y="2"/>
                  </a:lnTo>
                  <a:lnTo>
                    <a:pt x="154" y="0"/>
                  </a:lnTo>
                  <a:lnTo>
                    <a:pt x="162" y="5"/>
                  </a:lnTo>
                  <a:lnTo>
                    <a:pt x="171" y="21"/>
                  </a:lnTo>
                  <a:lnTo>
                    <a:pt x="166" y="34"/>
                  </a:lnTo>
                  <a:lnTo>
                    <a:pt x="164" y="53"/>
                  </a:lnTo>
                  <a:close/>
                  <a:moveTo>
                    <a:pt x="464" y="179"/>
                  </a:moveTo>
                  <a:lnTo>
                    <a:pt x="463" y="185"/>
                  </a:lnTo>
                  <a:lnTo>
                    <a:pt x="456" y="183"/>
                  </a:lnTo>
                  <a:lnTo>
                    <a:pt x="437" y="188"/>
                  </a:lnTo>
                  <a:lnTo>
                    <a:pt x="423" y="173"/>
                  </a:lnTo>
                  <a:lnTo>
                    <a:pt x="415" y="178"/>
                  </a:lnTo>
                  <a:lnTo>
                    <a:pt x="388" y="181"/>
                  </a:lnTo>
                  <a:lnTo>
                    <a:pt x="381" y="168"/>
                  </a:lnTo>
                  <a:lnTo>
                    <a:pt x="362" y="145"/>
                  </a:lnTo>
                  <a:lnTo>
                    <a:pt x="362" y="133"/>
                  </a:lnTo>
                  <a:lnTo>
                    <a:pt x="357" y="123"/>
                  </a:lnTo>
                  <a:lnTo>
                    <a:pt x="384" y="125"/>
                  </a:lnTo>
                  <a:lnTo>
                    <a:pt x="398" y="108"/>
                  </a:lnTo>
                  <a:lnTo>
                    <a:pt x="408" y="103"/>
                  </a:lnTo>
                  <a:lnTo>
                    <a:pt x="420" y="115"/>
                  </a:lnTo>
                  <a:lnTo>
                    <a:pt x="432" y="140"/>
                  </a:lnTo>
                  <a:lnTo>
                    <a:pt x="439" y="154"/>
                  </a:lnTo>
                  <a:lnTo>
                    <a:pt x="449" y="149"/>
                  </a:lnTo>
                  <a:lnTo>
                    <a:pt x="458" y="162"/>
                  </a:lnTo>
                  <a:lnTo>
                    <a:pt x="464" y="179"/>
                  </a:lnTo>
                  <a:close/>
                  <a:moveTo>
                    <a:pt x="637" y="210"/>
                  </a:moveTo>
                  <a:lnTo>
                    <a:pt x="628" y="224"/>
                  </a:lnTo>
                  <a:lnTo>
                    <a:pt x="608" y="227"/>
                  </a:lnTo>
                  <a:lnTo>
                    <a:pt x="574" y="217"/>
                  </a:lnTo>
                  <a:lnTo>
                    <a:pt x="534" y="220"/>
                  </a:lnTo>
                  <a:lnTo>
                    <a:pt x="531" y="210"/>
                  </a:lnTo>
                  <a:lnTo>
                    <a:pt x="541" y="205"/>
                  </a:lnTo>
                  <a:lnTo>
                    <a:pt x="545" y="191"/>
                  </a:lnTo>
                  <a:lnTo>
                    <a:pt x="557" y="200"/>
                  </a:lnTo>
                  <a:lnTo>
                    <a:pt x="586" y="202"/>
                  </a:lnTo>
                  <a:lnTo>
                    <a:pt x="587" y="198"/>
                  </a:lnTo>
                  <a:lnTo>
                    <a:pt x="594" y="197"/>
                  </a:lnTo>
                  <a:lnTo>
                    <a:pt x="596" y="203"/>
                  </a:lnTo>
                  <a:lnTo>
                    <a:pt x="603" y="205"/>
                  </a:lnTo>
                  <a:lnTo>
                    <a:pt x="603" y="207"/>
                  </a:lnTo>
                  <a:lnTo>
                    <a:pt x="637" y="210"/>
                  </a:lnTo>
                  <a:close/>
                  <a:moveTo>
                    <a:pt x="579" y="249"/>
                  </a:moveTo>
                  <a:lnTo>
                    <a:pt x="603" y="249"/>
                  </a:lnTo>
                  <a:lnTo>
                    <a:pt x="622" y="267"/>
                  </a:lnTo>
                  <a:lnTo>
                    <a:pt x="620" y="277"/>
                  </a:lnTo>
                  <a:lnTo>
                    <a:pt x="608" y="287"/>
                  </a:lnTo>
                  <a:lnTo>
                    <a:pt x="593" y="289"/>
                  </a:lnTo>
                  <a:lnTo>
                    <a:pt x="587" y="277"/>
                  </a:lnTo>
                  <a:lnTo>
                    <a:pt x="589" y="268"/>
                  </a:lnTo>
                  <a:lnTo>
                    <a:pt x="577" y="260"/>
                  </a:lnTo>
                  <a:lnTo>
                    <a:pt x="579" y="249"/>
                  </a:lnTo>
                  <a:close/>
                  <a:moveTo>
                    <a:pt x="733" y="306"/>
                  </a:moveTo>
                  <a:lnTo>
                    <a:pt x="719" y="316"/>
                  </a:lnTo>
                  <a:lnTo>
                    <a:pt x="697" y="319"/>
                  </a:lnTo>
                  <a:lnTo>
                    <a:pt x="688" y="308"/>
                  </a:lnTo>
                  <a:lnTo>
                    <a:pt x="685" y="289"/>
                  </a:lnTo>
                  <a:lnTo>
                    <a:pt x="678" y="277"/>
                  </a:lnTo>
                  <a:lnTo>
                    <a:pt x="673" y="279"/>
                  </a:lnTo>
                  <a:lnTo>
                    <a:pt x="652" y="273"/>
                  </a:lnTo>
                  <a:lnTo>
                    <a:pt x="642" y="253"/>
                  </a:lnTo>
                  <a:lnTo>
                    <a:pt x="649" y="232"/>
                  </a:lnTo>
                  <a:lnTo>
                    <a:pt x="659" y="229"/>
                  </a:lnTo>
                  <a:lnTo>
                    <a:pt x="673" y="239"/>
                  </a:lnTo>
                  <a:lnTo>
                    <a:pt x="681" y="256"/>
                  </a:lnTo>
                  <a:lnTo>
                    <a:pt x="704" y="246"/>
                  </a:lnTo>
                  <a:lnTo>
                    <a:pt x="721" y="249"/>
                  </a:lnTo>
                  <a:lnTo>
                    <a:pt x="767" y="273"/>
                  </a:lnTo>
                  <a:lnTo>
                    <a:pt x="770" y="284"/>
                  </a:lnTo>
                  <a:lnTo>
                    <a:pt x="760" y="302"/>
                  </a:lnTo>
                  <a:lnTo>
                    <a:pt x="745" y="308"/>
                  </a:lnTo>
                  <a:lnTo>
                    <a:pt x="733" y="306"/>
                  </a:lnTo>
                  <a:close/>
                  <a:moveTo>
                    <a:pt x="832" y="634"/>
                  </a:moveTo>
                  <a:lnTo>
                    <a:pt x="809" y="617"/>
                  </a:lnTo>
                  <a:lnTo>
                    <a:pt x="796" y="617"/>
                  </a:lnTo>
                  <a:lnTo>
                    <a:pt x="787" y="594"/>
                  </a:lnTo>
                  <a:lnTo>
                    <a:pt x="792" y="548"/>
                  </a:lnTo>
                  <a:lnTo>
                    <a:pt x="779" y="526"/>
                  </a:lnTo>
                  <a:lnTo>
                    <a:pt x="775" y="499"/>
                  </a:lnTo>
                  <a:lnTo>
                    <a:pt x="762" y="470"/>
                  </a:lnTo>
                  <a:lnTo>
                    <a:pt x="774" y="461"/>
                  </a:lnTo>
                  <a:lnTo>
                    <a:pt x="791" y="441"/>
                  </a:lnTo>
                  <a:lnTo>
                    <a:pt x="801" y="425"/>
                  </a:lnTo>
                  <a:lnTo>
                    <a:pt x="799" y="415"/>
                  </a:lnTo>
                  <a:lnTo>
                    <a:pt x="789" y="395"/>
                  </a:lnTo>
                  <a:lnTo>
                    <a:pt x="794" y="376"/>
                  </a:lnTo>
                  <a:lnTo>
                    <a:pt x="816" y="388"/>
                  </a:lnTo>
                  <a:lnTo>
                    <a:pt x="849" y="401"/>
                  </a:lnTo>
                  <a:lnTo>
                    <a:pt x="915" y="427"/>
                  </a:lnTo>
                  <a:lnTo>
                    <a:pt x="934" y="449"/>
                  </a:lnTo>
                  <a:lnTo>
                    <a:pt x="939" y="478"/>
                  </a:lnTo>
                  <a:lnTo>
                    <a:pt x="956" y="477"/>
                  </a:lnTo>
                  <a:lnTo>
                    <a:pt x="956" y="492"/>
                  </a:lnTo>
                  <a:lnTo>
                    <a:pt x="990" y="514"/>
                  </a:lnTo>
                  <a:lnTo>
                    <a:pt x="985" y="530"/>
                  </a:lnTo>
                  <a:lnTo>
                    <a:pt x="965" y="538"/>
                  </a:lnTo>
                  <a:lnTo>
                    <a:pt x="949" y="555"/>
                  </a:lnTo>
                  <a:lnTo>
                    <a:pt x="924" y="567"/>
                  </a:lnTo>
                  <a:lnTo>
                    <a:pt x="896" y="574"/>
                  </a:lnTo>
                  <a:lnTo>
                    <a:pt x="857" y="594"/>
                  </a:lnTo>
                  <a:lnTo>
                    <a:pt x="854" y="610"/>
                  </a:lnTo>
                  <a:lnTo>
                    <a:pt x="832" y="634"/>
                  </a:lnTo>
                  <a:close/>
                </a:path>
              </a:pathLst>
            </a:custGeom>
            <a:solidFill>
              <a:srgbClr val="FFF0D9"/>
            </a:solidFill>
            <a:ln w="3175">
              <a:solidFill>
                <a:srgbClr val="343434"/>
              </a:solidFill>
              <a:prstDash val="solid"/>
              <a:round/>
              <a:headEnd/>
              <a:tailEnd/>
            </a:ln>
          </p:spPr>
          <p:txBody>
            <a:bodyPr>
              <a:prstTxWarp prst="textNoShape">
                <a:avLst/>
              </a:prstTxWarp>
            </a:bodyPr>
            <a:lstStyle/>
            <a:p>
              <a:endParaRPr lang="en-US"/>
            </a:p>
          </p:txBody>
        </p:sp>
        <p:sp>
          <p:nvSpPr>
            <p:cNvPr id="1187101" name="Rectangle 2333"/>
            <p:cNvSpPr>
              <a:spLocks noChangeArrowheads="1"/>
            </p:cNvSpPr>
            <p:nvPr/>
          </p:nvSpPr>
          <p:spPr bwMode="auto">
            <a:xfrm>
              <a:off x="912" y="1056"/>
              <a:ext cx="540" cy="109"/>
            </a:xfrm>
            <a:prstGeom prst="rect">
              <a:avLst/>
            </a:prstGeom>
            <a:noFill/>
            <a:ln w="9525">
              <a:noFill/>
              <a:miter lim="800000"/>
              <a:headEnd/>
              <a:tailEnd/>
            </a:ln>
          </p:spPr>
          <p:txBody>
            <a:bodyPr wrap="none" lIns="0" tIns="0" rIns="0" bIns="0">
              <a:prstTxWarp prst="textNoShape">
                <a:avLst/>
              </a:prstTxWarp>
              <a:spAutoFit/>
            </a:bodyPr>
            <a:lstStyle/>
            <a:p>
              <a:pPr marL="742950" indent="-285750">
                <a:buFont typeface="Wingdings" charset="2"/>
                <a:buNone/>
              </a:pPr>
              <a:r>
                <a:rPr lang="en-US" sz="1400" b="1">
                  <a:solidFill>
                    <a:srgbClr val="000000"/>
                  </a:solidFill>
                  <a:effectLst/>
                </a:rPr>
                <a:t>Alaska</a:t>
              </a:r>
              <a:endParaRPr lang="en-US" sz="1200">
                <a:effectLst>
                  <a:outerShdw blurRad="38100" dist="38100" dir="2700000" algn="tl">
                    <a:srgbClr val="BA0023"/>
                  </a:outerShdw>
                </a:effectLst>
              </a:endParaRPr>
            </a:p>
          </p:txBody>
        </p:sp>
        <p:sp>
          <p:nvSpPr>
            <p:cNvPr id="1187105" name="Rectangle 2337"/>
            <p:cNvSpPr>
              <a:spLocks noChangeArrowheads="1"/>
            </p:cNvSpPr>
            <p:nvPr/>
          </p:nvSpPr>
          <p:spPr bwMode="auto">
            <a:xfrm>
              <a:off x="1997" y="1383"/>
              <a:ext cx="934" cy="109"/>
            </a:xfrm>
            <a:prstGeom prst="rect">
              <a:avLst/>
            </a:prstGeom>
            <a:noFill/>
            <a:ln w="9525">
              <a:noFill/>
              <a:miter lim="800000"/>
              <a:headEnd/>
              <a:tailEnd/>
            </a:ln>
          </p:spPr>
          <p:txBody>
            <a:bodyPr wrap="none" lIns="0" tIns="0" rIns="0" bIns="0">
              <a:prstTxWarp prst="textNoShape">
                <a:avLst/>
              </a:prstTxWarp>
              <a:spAutoFit/>
            </a:bodyPr>
            <a:lstStyle/>
            <a:p>
              <a:pPr marL="742950" indent="-285750">
                <a:buFont typeface="Wingdings" charset="2"/>
                <a:buNone/>
              </a:pPr>
              <a:r>
                <a:rPr lang="en-US" sz="1400" b="1">
                  <a:solidFill>
                    <a:srgbClr val="000000"/>
                  </a:solidFill>
                  <a:effectLst/>
                </a:rPr>
                <a:t>Northern Plains</a:t>
              </a:r>
              <a:endParaRPr lang="en-US" sz="1200">
                <a:effectLst>
                  <a:outerShdw blurRad="38100" dist="38100" dir="2700000" algn="tl">
                    <a:srgbClr val="BA0023"/>
                  </a:outerShdw>
                </a:effectLst>
              </a:endParaRPr>
            </a:p>
          </p:txBody>
        </p:sp>
        <p:sp>
          <p:nvSpPr>
            <p:cNvPr id="1187106" name="Rectangle 2338"/>
            <p:cNvSpPr>
              <a:spLocks noChangeArrowheads="1"/>
            </p:cNvSpPr>
            <p:nvPr/>
          </p:nvSpPr>
          <p:spPr bwMode="auto">
            <a:xfrm>
              <a:off x="3501" y="2783"/>
              <a:ext cx="582" cy="109"/>
            </a:xfrm>
            <a:prstGeom prst="rect">
              <a:avLst/>
            </a:prstGeom>
            <a:noFill/>
            <a:ln w="9525">
              <a:noFill/>
              <a:miter lim="800000"/>
              <a:headEnd/>
              <a:tailEnd/>
            </a:ln>
          </p:spPr>
          <p:txBody>
            <a:bodyPr wrap="none" lIns="0" tIns="0" rIns="0" bIns="0">
              <a:prstTxWarp prst="textNoShape">
                <a:avLst/>
              </a:prstTxWarp>
              <a:spAutoFit/>
            </a:bodyPr>
            <a:lstStyle/>
            <a:p>
              <a:pPr marL="742950" indent="-285750">
                <a:buFont typeface="Wingdings" charset="2"/>
                <a:buNone/>
              </a:pPr>
              <a:r>
                <a:rPr lang="en-US" sz="1400" b="1">
                  <a:solidFill>
                    <a:srgbClr val="000000"/>
                  </a:solidFill>
                  <a:effectLst/>
                </a:rPr>
                <a:t>Eastern</a:t>
              </a:r>
              <a:endParaRPr lang="en-US" sz="1200">
                <a:effectLst>
                  <a:outerShdw blurRad="38100" dist="38100" dir="2700000" algn="tl">
                    <a:srgbClr val="BA0023"/>
                  </a:outerShdw>
                </a:effectLst>
              </a:endParaRPr>
            </a:p>
          </p:txBody>
        </p:sp>
        <p:sp>
          <p:nvSpPr>
            <p:cNvPr id="1187107" name="Rectangle 2339"/>
            <p:cNvSpPr>
              <a:spLocks noChangeArrowheads="1"/>
            </p:cNvSpPr>
            <p:nvPr/>
          </p:nvSpPr>
          <p:spPr bwMode="auto">
            <a:xfrm>
              <a:off x="1984" y="3312"/>
              <a:ext cx="949" cy="109"/>
            </a:xfrm>
            <a:prstGeom prst="rect">
              <a:avLst/>
            </a:prstGeom>
            <a:noFill/>
            <a:ln w="9525">
              <a:noFill/>
              <a:miter lim="800000"/>
              <a:headEnd/>
              <a:tailEnd/>
            </a:ln>
          </p:spPr>
          <p:txBody>
            <a:bodyPr wrap="none" lIns="0" tIns="0" rIns="0" bIns="0">
              <a:prstTxWarp prst="textNoShape">
                <a:avLst/>
              </a:prstTxWarp>
              <a:spAutoFit/>
            </a:bodyPr>
            <a:lstStyle/>
            <a:p>
              <a:pPr marL="742950" indent="-285750">
                <a:buFont typeface="Wingdings" charset="2"/>
                <a:buNone/>
              </a:pPr>
              <a:r>
                <a:rPr lang="en-US" sz="1400" b="1">
                  <a:solidFill>
                    <a:srgbClr val="000000"/>
                  </a:solidFill>
                  <a:effectLst/>
                </a:rPr>
                <a:t>Southern Plains</a:t>
              </a:r>
              <a:endParaRPr lang="en-US" sz="1200">
                <a:effectLst>
                  <a:outerShdw blurRad="38100" dist="38100" dir="2700000" algn="tl">
                    <a:srgbClr val="BA0023"/>
                  </a:outerShdw>
                </a:effectLst>
              </a:endParaRPr>
            </a:p>
          </p:txBody>
        </p:sp>
        <p:sp>
          <p:nvSpPr>
            <p:cNvPr id="1187108" name="Rectangle 2340"/>
            <p:cNvSpPr>
              <a:spLocks noChangeArrowheads="1"/>
            </p:cNvSpPr>
            <p:nvPr/>
          </p:nvSpPr>
          <p:spPr bwMode="auto">
            <a:xfrm>
              <a:off x="1056" y="2861"/>
              <a:ext cx="752" cy="109"/>
            </a:xfrm>
            <a:prstGeom prst="rect">
              <a:avLst/>
            </a:prstGeom>
            <a:noFill/>
            <a:ln w="9525">
              <a:noFill/>
              <a:miter lim="800000"/>
              <a:headEnd/>
              <a:tailEnd/>
            </a:ln>
          </p:spPr>
          <p:txBody>
            <a:bodyPr wrap="none" lIns="0" tIns="0" rIns="0" bIns="0">
              <a:prstTxWarp prst="textNoShape">
                <a:avLst/>
              </a:prstTxWarp>
              <a:spAutoFit/>
            </a:bodyPr>
            <a:lstStyle/>
            <a:p>
              <a:pPr marL="742950" indent="-285750">
                <a:buFont typeface="Wingdings" charset="2"/>
                <a:buNone/>
              </a:pPr>
              <a:r>
                <a:rPr lang="en-US" sz="1400" b="1">
                  <a:solidFill>
                    <a:srgbClr val="000000"/>
                  </a:solidFill>
                  <a:effectLst/>
                </a:rPr>
                <a:t>South West</a:t>
              </a:r>
              <a:endParaRPr lang="en-US" sz="1200">
                <a:effectLst>
                  <a:outerShdw blurRad="38100" dist="38100" dir="2700000" algn="tl">
                    <a:srgbClr val="BA0023"/>
                  </a:outerShdw>
                </a:effectLst>
              </a:endParaRPr>
            </a:p>
          </p:txBody>
        </p:sp>
        <p:sp>
          <p:nvSpPr>
            <p:cNvPr id="1187109" name="Rectangle 2341"/>
            <p:cNvSpPr>
              <a:spLocks noChangeArrowheads="1"/>
            </p:cNvSpPr>
            <p:nvPr/>
          </p:nvSpPr>
          <p:spPr bwMode="auto">
            <a:xfrm>
              <a:off x="1066" y="3257"/>
              <a:ext cx="151" cy="84"/>
            </a:xfrm>
            <a:prstGeom prst="rect">
              <a:avLst/>
            </a:prstGeom>
            <a:solidFill>
              <a:srgbClr val="FC8C58"/>
            </a:solidFill>
            <a:ln w="3175">
              <a:solidFill>
                <a:srgbClr val="343434"/>
              </a:solidFill>
              <a:miter lim="800000"/>
              <a:headEnd/>
              <a:tailEnd/>
            </a:ln>
          </p:spPr>
          <p:txBody>
            <a:bodyPr>
              <a:prstTxWarp prst="textNoShape">
                <a:avLst/>
              </a:prstTxWarp>
            </a:bodyPr>
            <a:lstStyle/>
            <a:p>
              <a:endParaRPr lang="en-US"/>
            </a:p>
          </p:txBody>
        </p:sp>
        <p:sp>
          <p:nvSpPr>
            <p:cNvPr id="1187110" name="Rectangle 2342"/>
            <p:cNvSpPr>
              <a:spLocks noChangeArrowheads="1"/>
            </p:cNvSpPr>
            <p:nvPr/>
          </p:nvSpPr>
          <p:spPr bwMode="auto">
            <a:xfrm>
              <a:off x="1066" y="3423"/>
              <a:ext cx="151" cy="84"/>
            </a:xfrm>
            <a:prstGeom prst="rect">
              <a:avLst/>
            </a:prstGeom>
            <a:solidFill>
              <a:srgbClr val="D6301E"/>
            </a:solidFill>
            <a:ln w="3175">
              <a:solidFill>
                <a:srgbClr val="343434"/>
              </a:solidFill>
              <a:miter lim="800000"/>
              <a:headEnd/>
              <a:tailEnd/>
            </a:ln>
          </p:spPr>
          <p:txBody>
            <a:bodyPr>
              <a:prstTxWarp prst="textNoShape">
                <a:avLst/>
              </a:prstTxWarp>
            </a:bodyPr>
            <a:lstStyle/>
            <a:p>
              <a:endParaRPr lang="en-US"/>
            </a:p>
          </p:txBody>
        </p:sp>
        <p:sp>
          <p:nvSpPr>
            <p:cNvPr id="1187111" name="Rectangle 2343"/>
            <p:cNvSpPr>
              <a:spLocks noChangeArrowheads="1"/>
            </p:cNvSpPr>
            <p:nvPr/>
          </p:nvSpPr>
          <p:spPr bwMode="auto">
            <a:xfrm>
              <a:off x="1529" y="3257"/>
              <a:ext cx="151" cy="84"/>
            </a:xfrm>
            <a:prstGeom prst="rect">
              <a:avLst/>
            </a:prstGeom>
            <a:solidFill>
              <a:srgbClr val="FFF0D9"/>
            </a:solidFill>
            <a:ln w="3175">
              <a:solidFill>
                <a:srgbClr val="343434"/>
              </a:solidFill>
              <a:miter lim="800000"/>
              <a:headEnd/>
              <a:tailEnd/>
            </a:ln>
          </p:spPr>
          <p:txBody>
            <a:bodyPr>
              <a:prstTxWarp prst="textNoShape">
                <a:avLst/>
              </a:prstTxWarp>
            </a:bodyPr>
            <a:lstStyle/>
            <a:p>
              <a:endParaRPr lang="en-US"/>
            </a:p>
          </p:txBody>
        </p:sp>
        <p:sp>
          <p:nvSpPr>
            <p:cNvPr id="1187113" name="Rectangle 2345"/>
            <p:cNvSpPr>
              <a:spLocks noChangeArrowheads="1"/>
            </p:cNvSpPr>
            <p:nvPr/>
          </p:nvSpPr>
          <p:spPr bwMode="auto">
            <a:xfrm>
              <a:off x="1121" y="3096"/>
              <a:ext cx="801" cy="110"/>
            </a:xfrm>
            <a:prstGeom prst="rect">
              <a:avLst/>
            </a:prstGeom>
            <a:noFill/>
            <a:ln w="9525">
              <a:noFill/>
              <a:miter lim="800000"/>
              <a:headEnd/>
              <a:tailEnd/>
            </a:ln>
          </p:spPr>
          <p:txBody>
            <a:bodyPr wrap="square" lIns="0" tIns="0" rIns="0" bIns="0">
              <a:prstTxWarp prst="textNoShape">
                <a:avLst/>
              </a:prstTxWarp>
              <a:spAutoFit/>
            </a:bodyPr>
            <a:lstStyle/>
            <a:p>
              <a:pPr marL="742950" indent="-285750">
                <a:buFont typeface="Wingdings" charset="2"/>
                <a:buNone/>
              </a:pPr>
              <a:r>
                <a:rPr lang="en-US" sz="1400" b="1" dirty="0">
                  <a:solidFill>
                    <a:srgbClr val="000000"/>
                  </a:solidFill>
                  <a:effectLst/>
                </a:rPr>
                <a:t>Excluded</a:t>
              </a:r>
              <a:endParaRPr lang="en-US" sz="1200" dirty="0">
                <a:effectLst>
                  <a:outerShdw blurRad="38100" dist="38100" dir="2700000" algn="tl">
                    <a:srgbClr val="BA0023"/>
                  </a:outerShdw>
                </a:effectLst>
              </a:endParaRPr>
            </a:p>
          </p:txBody>
        </p:sp>
        <p:sp>
          <p:nvSpPr>
            <p:cNvPr id="1187115" name="Rectangle 2347"/>
            <p:cNvSpPr>
              <a:spLocks noChangeArrowheads="1"/>
            </p:cNvSpPr>
            <p:nvPr/>
          </p:nvSpPr>
          <p:spPr bwMode="auto">
            <a:xfrm>
              <a:off x="1536" y="3423"/>
              <a:ext cx="151" cy="84"/>
            </a:xfrm>
            <a:prstGeom prst="rect">
              <a:avLst/>
            </a:prstGeom>
            <a:solidFill>
              <a:srgbClr val="FCEF8B"/>
            </a:solidFill>
            <a:ln w="3175">
              <a:solidFill>
                <a:srgbClr val="343434"/>
              </a:solidFill>
              <a:miter lim="800000"/>
              <a:headEnd/>
              <a:tailEnd/>
            </a:ln>
          </p:spPr>
          <p:txBody>
            <a:bodyPr>
              <a:prstTxWarp prst="textNoShape">
                <a:avLst/>
              </a:prstTxWarp>
            </a:bodyPr>
            <a:lstStyle/>
            <a:p>
              <a:endParaRPr lang="en-US"/>
            </a:p>
          </p:txBody>
        </p:sp>
        <p:sp>
          <p:nvSpPr>
            <p:cNvPr id="1187116" name="Rectangle 2348"/>
            <p:cNvSpPr>
              <a:spLocks noChangeArrowheads="1"/>
            </p:cNvSpPr>
            <p:nvPr/>
          </p:nvSpPr>
          <p:spPr bwMode="auto">
            <a:xfrm>
              <a:off x="660" y="3096"/>
              <a:ext cx="479" cy="110"/>
            </a:xfrm>
            <a:prstGeom prst="rect">
              <a:avLst/>
            </a:prstGeom>
            <a:noFill/>
            <a:ln w="9525">
              <a:noFill/>
              <a:miter lim="800000"/>
              <a:headEnd/>
              <a:tailEnd/>
            </a:ln>
          </p:spPr>
          <p:txBody>
            <a:bodyPr wrap="none" lIns="0" tIns="0" rIns="0" bIns="0">
              <a:prstTxWarp prst="textNoShape">
                <a:avLst/>
              </a:prstTxWarp>
              <a:spAutoFit/>
            </a:bodyPr>
            <a:lstStyle/>
            <a:p>
              <a:pPr marL="742950" indent="-285750">
                <a:buFont typeface="Wingdings" charset="2"/>
                <a:buNone/>
              </a:pPr>
              <a:r>
                <a:rPr lang="en-US" sz="1400" b="1" dirty="0" smtClean="0">
                  <a:solidFill>
                    <a:srgbClr val="000000"/>
                  </a:solidFill>
                  <a:effectLst/>
                </a:rPr>
                <a:t>Included </a:t>
              </a:r>
              <a:endParaRPr lang="en-US" sz="1200" dirty="0">
                <a:effectLst>
                  <a:outerShdw blurRad="38100" dist="38100" dir="2700000" algn="tl">
                    <a:srgbClr val="BA0023"/>
                  </a:outerShdw>
                </a:effectLst>
              </a:endParaRPr>
            </a:p>
          </p:txBody>
        </p:sp>
      </p:grpSp>
      <p:sp>
        <p:nvSpPr>
          <p:cNvPr id="781" name="TextBox 780"/>
          <p:cNvSpPr txBox="1"/>
          <p:nvPr/>
        </p:nvSpPr>
        <p:spPr>
          <a:xfrm>
            <a:off x="1981200" y="5334000"/>
            <a:ext cx="2362200" cy="914400"/>
          </a:xfrm>
          <a:prstGeom prst="rect">
            <a:avLst/>
          </a:prstGeom>
          <a:solidFill>
            <a:schemeClr val="bg1"/>
          </a:solidFill>
        </p:spPr>
        <p:txBody>
          <a:bodyPr wrap="square" rtlCol="0">
            <a:spAutoFit/>
          </a:bodyPr>
          <a:lstStyle/>
          <a:p>
            <a:endParaRPr lang="en-US" dirty="0"/>
          </a:p>
        </p:txBody>
      </p:sp>
      <p:sp>
        <p:nvSpPr>
          <p:cNvPr id="776" name="TextBox 775"/>
          <p:cNvSpPr txBox="1"/>
          <p:nvPr/>
        </p:nvSpPr>
        <p:spPr>
          <a:xfrm>
            <a:off x="228600" y="4267200"/>
            <a:ext cx="1775221" cy="2031325"/>
          </a:xfrm>
          <a:prstGeom prst="rect">
            <a:avLst/>
          </a:prstGeom>
          <a:noFill/>
        </p:spPr>
        <p:txBody>
          <a:bodyPr wrap="none" rtlCol="0">
            <a:spAutoFit/>
          </a:bodyPr>
          <a:lstStyle/>
          <a:p>
            <a:r>
              <a:rPr lang="en-US" dirty="0" smtClean="0">
                <a:latin typeface="Arial"/>
                <a:cs typeface="Arial"/>
              </a:rPr>
              <a:t>Data Capture</a:t>
            </a:r>
          </a:p>
          <a:p>
            <a:r>
              <a:rPr lang="en-US" dirty="0" smtClean="0">
                <a:latin typeface="Arial"/>
                <a:cs typeface="Arial"/>
              </a:rPr>
              <a:t>AK	100%</a:t>
            </a:r>
          </a:p>
          <a:p>
            <a:r>
              <a:rPr lang="en-US" dirty="0" smtClean="0">
                <a:latin typeface="Arial"/>
                <a:cs typeface="Arial"/>
              </a:rPr>
              <a:t>NP	  59%</a:t>
            </a:r>
          </a:p>
          <a:p>
            <a:r>
              <a:rPr lang="en-US" dirty="0" smtClean="0">
                <a:latin typeface="Arial"/>
                <a:cs typeface="Arial"/>
              </a:rPr>
              <a:t>SP	  64%</a:t>
            </a:r>
          </a:p>
          <a:p>
            <a:r>
              <a:rPr lang="en-US" dirty="0" smtClean="0">
                <a:latin typeface="Arial"/>
                <a:cs typeface="Arial"/>
              </a:rPr>
              <a:t>PC	  56%</a:t>
            </a:r>
          </a:p>
          <a:p>
            <a:r>
              <a:rPr lang="en-US" dirty="0" smtClean="0">
                <a:latin typeface="Arial"/>
                <a:cs typeface="Arial"/>
              </a:rPr>
              <a:t>SW	  88%</a:t>
            </a:r>
          </a:p>
          <a:p>
            <a:r>
              <a:rPr lang="en-US" dirty="0" smtClean="0">
                <a:latin typeface="Arial"/>
                <a:cs typeface="Arial"/>
              </a:rPr>
              <a:t>E	  13%</a:t>
            </a:r>
            <a:endParaRPr lang="en-US" dirty="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CANCERSURVIVOR.jpg"/>
          <p:cNvPicPr>
            <a:picLocks noChangeAspect="1"/>
          </p:cNvPicPr>
          <p:nvPr/>
        </p:nvPicPr>
        <p:blipFill>
          <a:blip r:embed="rId3"/>
          <a:srcRect r="30994"/>
          <a:stretch>
            <a:fillRect/>
          </a:stretch>
        </p:blipFill>
        <p:spPr>
          <a:xfrm>
            <a:off x="0" y="685800"/>
            <a:ext cx="4495800" cy="4343400"/>
          </a:xfrm>
          <a:prstGeom prst="rect">
            <a:avLst/>
          </a:prstGeom>
        </p:spPr>
      </p:pic>
      <p:sp>
        <p:nvSpPr>
          <p:cNvPr id="4" name="Title 3"/>
          <p:cNvSpPr>
            <a:spLocks noGrp="1"/>
          </p:cNvSpPr>
          <p:nvPr>
            <p:ph type="ctrTitle"/>
          </p:nvPr>
        </p:nvSpPr>
        <p:spPr>
          <a:xfrm>
            <a:off x="4724400" y="2514600"/>
            <a:ext cx="3962400" cy="1470025"/>
          </a:xfrm>
        </p:spPr>
        <p:txBody>
          <a:bodyPr/>
          <a:lstStyle/>
          <a:p>
            <a:r>
              <a:rPr lang="en-US" sz="4400" dirty="0" smtClean="0"/>
              <a:t>Breast Cancer</a:t>
            </a:r>
            <a:endParaRPr lang="en-US" sz="4400" dirty="0"/>
          </a:p>
        </p:txBody>
      </p:sp>
      <p:pic>
        <p:nvPicPr>
          <p:cNvPr id="6" name="Picture 2" descr="iStock_000009040479Medium Navajo woman smiling"/>
          <p:cNvPicPr>
            <a:picLocks noChangeAspect="1" noChangeArrowheads="1"/>
          </p:cNvPicPr>
          <p:nvPr/>
        </p:nvPicPr>
        <p:blipFill>
          <a:blip r:embed="rId4"/>
          <a:srcRect l="15625" r="37500"/>
          <a:stretch>
            <a:fillRect/>
          </a:stretch>
        </p:blipFill>
        <p:spPr bwMode="auto">
          <a:xfrm>
            <a:off x="4729163" y="152400"/>
            <a:ext cx="1141412" cy="1600200"/>
          </a:xfrm>
          <a:prstGeom prst="rect">
            <a:avLst/>
          </a:prstGeom>
          <a:noFill/>
          <a:ln w="9525">
            <a:noFill/>
            <a:miter lim="800000"/>
            <a:headEnd/>
            <a:tailEnd/>
          </a:ln>
        </p:spPr>
      </p:pic>
      <p:pic>
        <p:nvPicPr>
          <p:cNvPr id="7" name="Picture 3" descr="iStock_000003056954Medium 99 yr old woman"/>
          <p:cNvPicPr>
            <a:picLocks noChangeAspect="1" noChangeArrowheads="1"/>
          </p:cNvPicPr>
          <p:nvPr/>
        </p:nvPicPr>
        <p:blipFill>
          <a:blip r:embed="rId5"/>
          <a:srcRect l="39252" r="14360"/>
          <a:stretch>
            <a:fillRect/>
          </a:stretch>
        </p:blipFill>
        <p:spPr bwMode="auto">
          <a:xfrm>
            <a:off x="8051800" y="152400"/>
            <a:ext cx="1092200" cy="1600200"/>
          </a:xfrm>
          <a:prstGeom prst="rect">
            <a:avLst/>
          </a:prstGeom>
          <a:noFill/>
          <a:ln w="9525">
            <a:noFill/>
            <a:miter lim="800000"/>
            <a:headEnd/>
            <a:tailEnd/>
          </a:ln>
        </p:spPr>
      </p:pic>
      <p:pic>
        <p:nvPicPr>
          <p:cNvPr id="8" name="Picture 4" descr="iStock_000003672645Medium AI Male Elder looking up Photoshoped"/>
          <p:cNvPicPr>
            <a:picLocks noChangeAspect="1" noChangeArrowheads="1"/>
          </p:cNvPicPr>
          <p:nvPr/>
        </p:nvPicPr>
        <p:blipFill>
          <a:blip r:embed="rId6"/>
          <a:srcRect t="11111" r="11076" b="11111"/>
          <a:stretch>
            <a:fillRect/>
          </a:stretch>
        </p:blipFill>
        <p:spPr bwMode="auto">
          <a:xfrm>
            <a:off x="6934200" y="152400"/>
            <a:ext cx="1223963" cy="1600200"/>
          </a:xfrm>
          <a:prstGeom prst="rect">
            <a:avLst/>
          </a:prstGeom>
          <a:noFill/>
          <a:ln w="9525">
            <a:noFill/>
            <a:miter lim="800000"/>
            <a:headEnd/>
            <a:tailEnd/>
          </a:ln>
        </p:spPr>
      </p:pic>
      <p:pic>
        <p:nvPicPr>
          <p:cNvPr id="9" name="Picture 5" descr="iStock_000005290791Medium Woman Catching Sun"/>
          <p:cNvPicPr>
            <a:picLocks noChangeAspect="1" noChangeArrowheads="1"/>
          </p:cNvPicPr>
          <p:nvPr/>
        </p:nvPicPr>
        <p:blipFill>
          <a:blip r:embed="rId7"/>
          <a:srcRect r="52414"/>
          <a:stretch>
            <a:fillRect/>
          </a:stretch>
        </p:blipFill>
        <p:spPr bwMode="auto">
          <a:xfrm>
            <a:off x="5819775" y="152400"/>
            <a:ext cx="1119188" cy="1600200"/>
          </a:xfrm>
          <a:prstGeom prst="rect">
            <a:avLst/>
          </a:prstGeom>
          <a:noFill/>
          <a:ln w="9525">
            <a:noFill/>
            <a:miter lim="800000"/>
            <a:headEnd/>
            <a:tailEnd/>
          </a:ln>
        </p:spPr>
      </p:pic>
      <p:pic>
        <p:nvPicPr>
          <p:cNvPr id="12" name="Picture 11" descr="CANCERSURVIVOR.jpg"/>
          <p:cNvPicPr>
            <a:picLocks noChangeAspect="1"/>
          </p:cNvPicPr>
          <p:nvPr/>
        </p:nvPicPr>
        <p:blipFill>
          <a:blip r:embed="rId3"/>
          <a:srcRect l="72515" t="43860" r="6433" b="14035"/>
          <a:stretch>
            <a:fillRect/>
          </a:stretch>
        </p:blipFill>
        <p:spPr>
          <a:xfrm>
            <a:off x="3124200" y="762000"/>
            <a:ext cx="1371600" cy="18288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2" name="Picture 5" descr="seal1"/>
          <p:cNvPicPr>
            <a:picLocks noChangeAspect="1" noChangeArrowheads="1"/>
          </p:cNvPicPr>
          <p:nvPr/>
        </p:nvPicPr>
        <p:blipFill>
          <a:blip r:embed="rId3">
            <a:lum bright="20000" contrast="29000"/>
          </a:blip>
          <a:srcRect/>
          <a:stretch>
            <a:fillRect/>
          </a:stretch>
        </p:blipFill>
        <p:spPr bwMode="auto">
          <a:xfrm>
            <a:off x="5638800" y="685800"/>
            <a:ext cx="2743200" cy="2654300"/>
          </a:xfrm>
          <a:prstGeom prst="rect">
            <a:avLst/>
          </a:prstGeom>
          <a:noFill/>
          <a:ln w="9525">
            <a:noFill/>
            <a:miter lim="800000"/>
            <a:headEnd/>
            <a:tailEnd/>
          </a:ln>
        </p:spPr>
      </p:pic>
      <p:pic>
        <p:nvPicPr>
          <p:cNvPr id="27653" name="Picture 8" descr="chickasawnation2"/>
          <p:cNvPicPr>
            <a:picLocks noChangeAspect="1" noChangeArrowheads="1"/>
          </p:cNvPicPr>
          <p:nvPr/>
        </p:nvPicPr>
        <p:blipFill>
          <a:blip r:embed="rId4"/>
          <a:srcRect l="33333"/>
          <a:stretch>
            <a:fillRect/>
          </a:stretch>
        </p:blipFill>
        <p:spPr bwMode="auto">
          <a:xfrm>
            <a:off x="5791200" y="3581400"/>
            <a:ext cx="2895600" cy="2363788"/>
          </a:xfrm>
          <a:prstGeom prst="rect">
            <a:avLst/>
          </a:prstGeom>
          <a:noFill/>
          <a:ln w="9525">
            <a:noFill/>
            <a:miter lim="800000"/>
            <a:headEnd/>
            <a:tailEnd/>
          </a:ln>
        </p:spPr>
      </p:pic>
      <p:pic>
        <p:nvPicPr>
          <p:cNvPr id="5" name="Picture 3"/>
          <p:cNvPicPr>
            <a:picLocks noChangeAspect="1" noChangeArrowheads="1"/>
          </p:cNvPicPr>
          <p:nvPr/>
        </p:nvPicPr>
        <p:blipFill>
          <a:blip r:embed="rId5">
            <a:lum contrast="30000"/>
          </a:blip>
          <a:srcRect r="3509"/>
          <a:stretch>
            <a:fillRect/>
          </a:stretch>
        </p:blipFill>
        <p:spPr bwMode="auto">
          <a:xfrm>
            <a:off x="381000" y="762000"/>
            <a:ext cx="4114800" cy="5332180"/>
          </a:xfrm>
          <a:prstGeom prst="rect">
            <a:avLst/>
          </a:prstGeom>
          <a:noFill/>
          <a:ln w="9525">
            <a:solidFill>
              <a:srgbClr val="3366FF"/>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smtClean="0"/>
              <a:t>BREAST CANCER INCIDENCE</a:t>
            </a:r>
            <a:br>
              <a:rPr lang="en-US" dirty="0" smtClean="0"/>
            </a:br>
            <a:r>
              <a:rPr lang="en-US" sz="2000" dirty="0" smtClean="0"/>
              <a:t>% difference </a:t>
            </a:r>
            <a:r>
              <a:rPr lang="en-US" sz="2000" dirty="0" err="1" smtClean="0"/>
              <a:t>vs</a:t>
            </a:r>
            <a:r>
              <a:rPr lang="en-US" sz="2000" dirty="0" smtClean="0"/>
              <a:t> NHW in same CHSDA counties</a:t>
            </a:r>
            <a:br>
              <a:rPr lang="en-US" sz="2000" dirty="0" smtClean="0"/>
            </a:br>
            <a:r>
              <a:rPr lang="en-US" sz="2000" dirty="0" smtClean="0"/>
              <a:t>(females only) </a:t>
            </a:r>
            <a:endParaRPr lang="en-US" dirty="0"/>
          </a:p>
        </p:txBody>
      </p:sp>
      <p:graphicFrame>
        <p:nvGraphicFramePr>
          <p:cNvPr id="4" name="Content Placeholder 3"/>
          <p:cNvGraphicFramePr>
            <a:graphicFrameLocks noGrp="1"/>
          </p:cNvGraphicFramePr>
          <p:nvPr>
            <p:ph idx="1"/>
          </p:nvPr>
        </p:nvGraphicFramePr>
        <p:xfrm>
          <a:off x="457200" y="1447800"/>
          <a:ext cx="8229600" cy="4800600"/>
        </p:xfrm>
        <a:graphic>
          <a:graphicData uri="http://schemas.openxmlformats.org/drawingml/2006/chart">
            <c:chart xmlns:c="http://schemas.openxmlformats.org/drawingml/2006/chart" xmlns:r="http://schemas.openxmlformats.org/officeDocument/2006/relationships" r:id="rId3"/>
          </a:graphicData>
        </a:graphic>
      </p:graphicFrame>
      <p:pic>
        <p:nvPicPr>
          <p:cNvPr id="776" name="Picture 4" descr="IHS Areas"/>
          <p:cNvPicPr>
            <a:picLocks noChangeAspect="1" noChangeArrowheads="1"/>
          </p:cNvPicPr>
          <p:nvPr/>
        </p:nvPicPr>
        <p:blipFill>
          <a:blip r:embed="rId4"/>
          <a:srcRect b="23529"/>
          <a:stretch>
            <a:fillRect/>
          </a:stretch>
        </p:blipFill>
        <p:spPr bwMode="auto">
          <a:xfrm>
            <a:off x="6248399" y="609600"/>
            <a:ext cx="2907475" cy="1399223"/>
          </a:xfrm>
          <a:prstGeom prst="rect">
            <a:avLst/>
          </a:prstGeom>
          <a:noFill/>
          <a:ln w="9525">
            <a:noFill/>
            <a:miter lim="800000"/>
            <a:headEnd/>
            <a:tailEnd/>
          </a:ln>
        </p:spPr>
      </p:pic>
      <p:sp>
        <p:nvSpPr>
          <p:cNvPr id="777" name="TextBox 776"/>
          <p:cNvSpPr txBox="1"/>
          <p:nvPr/>
        </p:nvSpPr>
        <p:spPr>
          <a:xfrm>
            <a:off x="6400800" y="6477000"/>
            <a:ext cx="2362200" cy="276999"/>
          </a:xfrm>
          <a:prstGeom prst="rect">
            <a:avLst/>
          </a:prstGeom>
          <a:noFill/>
        </p:spPr>
        <p:txBody>
          <a:bodyPr wrap="square" rtlCol="0">
            <a:spAutoFit/>
          </a:bodyPr>
          <a:lstStyle/>
          <a:p>
            <a:r>
              <a:rPr lang="en-US" sz="1200" dirty="0" smtClean="0">
                <a:solidFill>
                  <a:schemeClr val="bg1"/>
                </a:solidFill>
                <a:latin typeface="+mn-lt"/>
              </a:rPr>
              <a:t>Cancer, 115:5 </a:t>
            </a:r>
            <a:r>
              <a:rPr lang="en-US" sz="1200" dirty="0" err="1" smtClean="0">
                <a:solidFill>
                  <a:schemeClr val="bg1"/>
                </a:solidFill>
                <a:latin typeface="+mn-lt"/>
              </a:rPr>
              <a:t>Suppl</a:t>
            </a:r>
            <a:r>
              <a:rPr lang="en-US" sz="1200" dirty="0" smtClean="0">
                <a:solidFill>
                  <a:schemeClr val="bg1"/>
                </a:solidFill>
                <a:latin typeface="+mn-lt"/>
              </a:rPr>
              <a:t>, Sept 2008 </a:t>
            </a:r>
            <a:endParaRPr lang="en-US" sz="1200" dirty="0">
              <a:solidFill>
                <a:schemeClr val="bg1"/>
              </a:solidFill>
              <a:latin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smtClean="0"/>
              <a:t>BREAST CANCER AGE AT DIAGNOSIS</a:t>
            </a:r>
            <a:endParaRPr lang="en-US" dirty="0"/>
          </a:p>
        </p:txBody>
      </p:sp>
      <p:graphicFrame>
        <p:nvGraphicFramePr>
          <p:cNvPr id="4" name="Content Placeholder 3"/>
          <p:cNvGraphicFramePr>
            <a:graphicFrameLocks noGrp="1"/>
          </p:cNvGraphicFramePr>
          <p:nvPr>
            <p:ph idx="1"/>
          </p:nvPr>
        </p:nvGraphicFramePr>
        <p:xfrm>
          <a:off x="152400" y="1676400"/>
          <a:ext cx="89916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400800" y="6477000"/>
            <a:ext cx="2362200" cy="276999"/>
          </a:xfrm>
          <a:prstGeom prst="rect">
            <a:avLst/>
          </a:prstGeom>
          <a:noFill/>
        </p:spPr>
        <p:txBody>
          <a:bodyPr wrap="square" rtlCol="0">
            <a:spAutoFit/>
          </a:bodyPr>
          <a:lstStyle/>
          <a:p>
            <a:r>
              <a:rPr lang="en-US" sz="1200" dirty="0" smtClean="0">
                <a:solidFill>
                  <a:schemeClr val="bg1"/>
                </a:solidFill>
                <a:latin typeface="+mn-lt"/>
              </a:rPr>
              <a:t>Cancer, 115:5 </a:t>
            </a:r>
            <a:r>
              <a:rPr lang="en-US" sz="1200" dirty="0" err="1" smtClean="0">
                <a:solidFill>
                  <a:schemeClr val="bg1"/>
                </a:solidFill>
                <a:latin typeface="+mn-lt"/>
              </a:rPr>
              <a:t>Suppl</a:t>
            </a:r>
            <a:r>
              <a:rPr lang="en-US" sz="1200" dirty="0" smtClean="0">
                <a:solidFill>
                  <a:schemeClr val="bg1"/>
                </a:solidFill>
                <a:latin typeface="+mn-lt"/>
              </a:rPr>
              <a:t>, Sept 2008 </a:t>
            </a:r>
            <a:endParaRPr lang="en-US" sz="1200" dirty="0">
              <a:solidFill>
                <a:schemeClr val="bg1"/>
              </a:solidFill>
              <a:latin typeface="+mn-lt"/>
            </a:endParaRPr>
          </a:p>
        </p:txBody>
      </p:sp>
      <p:sp>
        <p:nvSpPr>
          <p:cNvPr id="7" name="TextBox 6"/>
          <p:cNvSpPr txBox="1"/>
          <p:nvPr/>
        </p:nvSpPr>
        <p:spPr>
          <a:xfrm>
            <a:off x="2293412" y="5257800"/>
            <a:ext cx="3726388" cy="369332"/>
          </a:xfrm>
          <a:prstGeom prst="rect">
            <a:avLst/>
          </a:prstGeom>
          <a:noFill/>
        </p:spPr>
        <p:txBody>
          <a:bodyPr wrap="none" rtlCol="0">
            <a:spAutoFit/>
          </a:bodyPr>
          <a:lstStyle/>
          <a:p>
            <a:r>
              <a:rPr lang="en-US" dirty="0" smtClean="0">
                <a:latin typeface="Arial"/>
                <a:cs typeface="Arial"/>
              </a:rPr>
              <a:t>31% AIAN cases are under age 50</a:t>
            </a:r>
            <a:endParaRPr lang="en-US" dirty="0">
              <a:latin typeface="Arial"/>
              <a:cs typeface="Arial"/>
            </a:endParaRPr>
          </a:p>
        </p:txBody>
      </p:sp>
      <p:sp>
        <p:nvSpPr>
          <p:cNvPr id="8" name="TextBox 7"/>
          <p:cNvSpPr txBox="1"/>
          <p:nvPr/>
        </p:nvSpPr>
        <p:spPr>
          <a:xfrm>
            <a:off x="2286000" y="3593068"/>
            <a:ext cx="3751635" cy="369332"/>
          </a:xfrm>
          <a:prstGeom prst="rect">
            <a:avLst/>
          </a:prstGeom>
          <a:noFill/>
        </p:spPr>
        <p:txBody>
          <a:bodyPr wrap="none" rtlCol="0">
            <a:spAutoFit/>
          </a:bodyPr>
          <a:lstStyle/>
          <a:p>
            <a:r>
              <a:rPr lang="en-US" dirty="0" smtClean="0">
                <a:latin typeface="Arial"/>
                <a:cs typeface="Arial"/>
              </a:rPr>
              <a:t>19% NHW cases are under age 50</a:t>
            </a:r>
            <a:endParaRPr lang="en-US" dirty="0">
              <a:latin typeface="Arial"/>
              <a:cs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 Cancer Late Stage at Diagnosis</a:t>
            </a:r>
            <a:endParaRPr lang="en-US" dirty="0"/>
          </a:p>
        </p:txBody>
      </p:sp>
      <p:graphicFrame>
        <p:nvGraphicFramePr>
          <p:cNvPr id="4" name="Content Placeholder 3"/>
          <p:cNvGraphicFramePr>
            <a:graphicFrameLocks noGrp="1"/>
          </p:cNvGraphicFramePr>
          <p:nvPr>
            <p:ph idx="1"/>
          </p:nvPr>
        </p:nvGraphicFramePr>
        <p:xfrm>
          <a:off x="457200" y="2027238"/>
          <a:ext cx="8229600" cy="399256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 Cancer</a:t>
            </a:r>
            <a:endParaRPr lang="en-US" dirty="0"/>
          </a:p>
        </p:txBody>
      </p:sp>
      <p:sp>
        <p:nvSpPr>
          <p:cNvPr id="3" name="Content Placeholder 2"/>
          <p:cNvSpPr>
            <a:spLocks noGrp="1"/>
          </p:cNvSpPr>
          <p:nvPr>
            <p:ph idx="1"/>
          </p:nvPr>
        </p:nvSpPr>
        <p:spPr/>
        <p:txBody>
          <a:bodyPr/>
          <a:lstStyle/>
          <a:p>
            <a:r>
              <a:rPr lang="en-US" dirty="0" smtClean="0"/>
              <a:t>Native Women have the lowest rate of breast cancer of all US ethnic/race groups</a:t>
            </a:r>
          </a:p>
          <a:p>
            <a:pPr>
              <a:buNone/>
            </a:pPr>
            <a:endParaRPr lang="en-US" dirty="0" smtClean="0"/>
          </a:p>
          <a:p>
            <a:r>
              <a:rPr lang="en-US" dirty="0" smtClean="0"/>
              <a:t>Native women also have the lowest survival rate of breast cancer once diagnosed</a:t>
            </a:r>
          </a:p>
          <a:p>
            <a:pPr lvl="1">
              <a:buNone/>
            </a:pPr>
            <a:endParaRPr lang="en-US" dirty="0" smtClean="0"/>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4419600" y="2895600"/>
            <a:ext cx="3352800" cy="1470025"/>
          </a:xfrm>
        </p:spPr>
        <p:txBody>
          <a:bodyPr/>
          <a:lstStyle/>
          <a:p>
            <a:r>
              <a:rPr lang="en-US" sz="4400" dirty="0" smtClean="0"/>
              <a:t>Prostate Cancer</a:t>
            </a:r>
            <a:endParaRPr lang="en-US" sz="4400" dirty="0"/>
          </a:p>
        </p:txBody>
      </p:sp>
      <p:pic>
        <p:nvPicPr>
          <p:cNvPr id="6" name="Picture 2" descr="iStock_000009040479Medium Navajo woman smiling"/>
          <p:cNvPicPr>
            <a:picLocks noChangeAspect="1" noChangeArrowheads="1"/>
          </p:cNvPicPr>
          <p:nvPr/>
        </p:nvPicPr>
        <p:blipFill>
          <a:blip r:embed="rId3"/>
          <a:srcRect l="15625" r="37500"/>
          <a:stretch>
            <a:fillRect/>
          </a:stretch>
        </p:blipFill>
        <p:spPr bwMode="auto">
          <a:xfrm>
            <a:off x="4729163" y="152400"/>
            <a:ext cx="1141412" cy="1600200"/>
          </a:xfrm>
          <a:prstGeom prst="rect">
            <a:avLst/>
          </a:prstGeom>
          <a:noFill/>
          <a:ln w="9525">
            <a:noFill/>
            <a:miter lim="800000"/>
            <a:headEnd/>
            <a:tailEnd/>
          </a:ln>
        </p:spPr>
      </p:pic>
      <p:pic>
        <p:nvPicPr>
          <p:cNvPr id="7" name="Picture 3" descr="iStock_000003056954Medium 99 yr old woman"/>
          <p:cNvPicPr>
            <a:picLocks noChangeAspect="1" noChangeArrowheads="1"/>
          </p:cNvPicPr>
          <p:nvPr/>
        </p:nvPicPr>
        <p:blipFill>
          <a:blip r:embed="rId4"/>
          <a:srcRect l="39252" r="14360"/>
          <a:stretch>
            <a:fillRect/>
          </a:stretch>
        </p:blipFill>
        <p:spPr bwMode="auto">
          <a:xfrm>
            <a:off x="8051800" y="152400"/>
            <a:ext cx="1092200" cy="1600200"/>
          </a:xfrm>
          <a:prstGeom prst="rect">
            <a:avLst/>
          </a:prstGeom>
          <a:noFill/>
          <a:ln w="9525">
            <a:noFill/>
            <a:miter lim="800000"/>
            <a:headEnd/>
            <a:tailEnd/>
          </a:ln>
        </p:spPr>
      </p:pic>
      <p:pic>
        <p:nvPicPr>
          <p:cNvPr id="8" name="Picture 4" descr="iStock_000003672645Medium AI Male Elder looking up Photoshoped"/>
          <p:cNvPicPr>
            <a:picLocks noChangeAspect="1" noChangeArrowheads="1"/>
          </p:cNvPicPr>
          <p:nvPr/>
        </p:nvPicPr>
        <p:blipFill>
          <a:blip r:embed="rId5"/>
          <a:srcRect t="11111" r="11076" b="11111"/>
          <a:stretch>
            <a:fillRect/>
          </a:stretch>
        </p:blipFill>
        <p:spPr bwMode="auto">
          <a:xfrm>
            <a:off x="6934200" y="152400"/>
            <a:ext cx="1223963" cy="1600200"/>
          </a:xfrm>
          <a:prstGeom prst="rect">
            <a:avLst/>
          </a:prstGeom>
          <a:noFill/>
          <a:ln w="9525">
            <a:noFill/>
            <a:miter lim="800000"/>
            <a:headEnd/>
            <a:tailEnd/>
          </a:ln>
        </p:spPr>
      </p:pic>
      <p:pic>
        <p:nvPicPr>
          <p:cNvPr id="9" name="Picture 5" descr="iStock_000005290791Medium Woman Catching Sun"/>
          <p:cNvPicPr>
            <a:picLocks noChangeAspect="1" noChangeArrowheads="1"/>
          </p:cNvPicPr>
          <p:nvPr/>
        </p:nvPicPr>
        <p:blipFill>
          <a:blip r:embed="rId6"/>
          <a:srcRect r="52414"/>
          <a:stretch>
            <a:fillRect/>
          </a:stretch>
        </p:blipFill>
        <p:spPr bwMode="auto">
          <a:xfrm>
            <a:off x="5819775" y="152400"/>
            <a:ext cx="1119188" cy="1600200"/>
          </a:xfrm>
          <a:prstGeom prst="rect">
            <a:avLst/>
          </a:prstGeom>
          <a:noFill/>
          <a:ln w="9525">
            <a:noFill/>
            <a:miter lim="800000"/>
            <a:headEnd/>
            <a:tailEnd/>
          </a:ln>
        </p:spPr>
      </p:pic>
      <p:pic>
        <p:nvPicPr>
          <p:cNvPr id="12" name="Picture 11"/>
          <p:cNvPicPr>
            <a:picLocks noChangeAspect="1"/>
          </p:cNvPicPr>
          <p:nvPr/>
        </p:nvPicPr>
        <p:blipFill>
          <a:blip r:embed="rId7"/>
          <a:srcRect t="6712"/>
          <a:stretch>
            <a:fillRect/>
          </a:stretch>
        </p:blipFill>
        <p:spPr>
          <a:xfrm>
            <a:off x="0" y="304800"/>
            <a:ext cx="3352800" cy="469899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smtClean="0"/>
              <a:t>PROSTATE CANCER INCIDENCE</a:t>
            </a:r>
            <a:br>
              <a:rPr lang="en-US" dirty="0" smtClean="0"/>
            </a:br>
            <a:r>
              <a:rPr lang="en-US" sz="2000" dirty="0" smtClean="0"/>
              <a:t>% difference </a:t>
            </a:r>
            <a:r>
              <a:rPr lang="en-US" sz="2000" dirty="0" err="1" smtClean="0"/>
              <a:t>vs</a:t>
            </a:r>
            <a:r>
              <a:rPr lang="en-US" sz="2000" dirty="0" smtClean="0"/>
              <a:t> NHW in same CHSDA counties</a:t>
            </a:r>
            <a:br>
              <a:rPr lang="en-US" sz="2000" dirty="0" smtClean="0"/>
            </a:br>
            <a:r>
              <a:rPr lang="en-US" sz="2000" dirty="0" smtClean="0"/>
              <a:t>(males only)</a:t>
            </a:r>
            <a:endParaRPr lang="en-US" dirty="0"/>
          </a:p>
        </p:txBody>
      </p:sp>
      <p:graphicFrame>
        <p:nvGraphicFramePr>
          <p:cNvPr id="4" name="Content Placeholder 3"/>
          <p:cNvGraphicFramePr>
            <a:graphicFrameLocks noGrp="1"/>
          </p:cNvGraphicFramePr>
          <p:nvPr>
            <p:ph idx="1"/>
          </p:nvPr>
        </p:nvGraphicFramePr>
        <p:xfrm>
          <a:off x="457200" y="1447800"/>
          <a:ext cx="8534400" cy="4800600"/>
        </p:xfrm>
        <a:graphic>
          <a:graphicData uri="http://schemas.openxmlformats.org/drawingml/2006/chart">
            <c:chart xmlns:c="http://schemas.openxmlformats.org/drawingml/2006/chart" xmlns:r="http://schemas.openxmlformats.org/officeDocument/2006/relationships" r:id="rId3"/>
          </a:graphicData>
        </a:graphic>
      </p:graphicFrame>
      <p:pic>
        <p:nvPicPr>
          <p:cNvPr id="776" name="Picture 4" descr="IHS Areas"/>
          <p:cNvPicPr>
            <a:picLocks noChangeAspect="1" noChangeArrowheads="1"/>
          </p:cNvPicPr>
          <p:nvPr/>
        </p:nvPicPr>
        <p:blipFill>
          <a:blip r:embed="rId4"/>
          <a:srcRect b="23529"/>
          <a:stretch>
            <a:fillRect/>
          </a:stretch>
        </p:blipFill>
        <p:spPr bwMode="auto">
          <a:xfrm>
            <a:off x="6248399" y="609600"/>
            <a:ext cx="2907475" cy="1399223"/>
          </a:xfrm>
          <a:prstGeom prst="rect">
            <a:avLst/>
          </a:prstGeom>
          <a:noFill/>
          <a:ln w="9525">
            <a:noFill/>
            <a:miter lim="800000"/>
            <a:headEnd/>
            <a:tailEnd/>
          </a:ln>
        </p:spPr>
      </p:pic>
      <p:sp>
        <p:nvSpPr>
          <p:cNvPr id="5" name="TextBox 4"/>
          <p:cNvSpPr txBox="1"/>
          <p:nvPr/>
        </p:nvSpPr>
        <p:spPr>
          <a:xfrm>
            <a:off x="6400800" y="6477000"/>
            <a:ext cx="2362200" cy="276999"/>
          </a:xfrm>
          <a:prstGeom prst="rect">
            <a:avLst/>
          </a:prstGeom>
          <a:noFill/>
        </p:spPr>
        <p:txBody>
          <a:bodyPr wrap="square" rtlCol="0">
            <a:spAutoFit/>
          </a:bodyPr>
          <a:lstStyle/>
          <a:p>
            <a:r>
              <a:rPr lang="en-US" sz="1200" dirty="0" smtClean="0">
                <a:solidFill>
                  <a:schemeClr val="bg1"/>
                </a:solidFill>
                <a:latin typeface="+mn-lt"/>
              </a:rPr>
              <a:t>Cancer, 115:5 </a:t>
            </a:r>
            <a:r>
              <a:rPr lang="en-US" sz="1200" dirty="0" err="1" smtClean="0">
                <a:solidFill>
                  <a:schemeClr val="bg1"/>
                </a:solidFill>
                <a:latin typeface="+mn-lt"/>
              </a:rPr>
              <a:t>Suppl</a:t>
            </a:r>
            <a:r>
              <a:rPr lang="en-US" sz="1200" dirty="0" smtClean="0">
                <a:solidFill>
                  <a:schemeClr val="bg1"/>
                </a:solidFill>
                <a:latin typeface="+mn-lt"/>
              </a:rPr>
              <a:t>, Sept 2008 </a:t>
            </a:r>
            <a:endParaRPr lang="en-US" sz="1200" dirty="0">
              <a:solidFill>
                <a:schemeClr val="bg1"/>
              </a:solidFill>
              <a:latin typeface="+mn-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Prostate Late Stage at Diagnosis</a:t>
            </a:r>
            <a:endParaRPr lang="en-US" dirty="0"/>
          </a:p>
        </p:txBody>
      </p:sp>
      <p:graphicFrame>
        <p:nvGraphicFramePr>
          <p:cNvPr id="4" name="Content Placeholder 3"/>
          <p:cNvGraphicFramePr>
            <a:graphicFrameLocks noGrp="1"/>
          </p:cNvGraphicFramePr>
          <p:nvPr>
            <p:ph idx="1"/>
          </p:nvPr>
        </p:nvGraphicFramePr>
        <p:xfrm>
          <a:off x="457200" y="2027238"/>
          <a:ext cx="8229600" cy="399256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04800" y="5943600"/>
            <a:ext cx="3308581" cy="307777"/>
          </a:xfrm>
          <a:prstGeom prst="rect">
            <a:avLst/>
          </a:prstGeom>
          <a:noFill/>
        </p:spPr>
        <p:txBody>
          <a:bodyPr wrap="none" rtlCol="0">
            <a:spAutoFit/>
          </a:bodyPr>
          <a:lstStyle/>
          <a:p>
            <a:r>
              <a:rPr lang="en-US" sz="1400" dirty="0" smtClean="0">
                <a:latin typeface="Arial"/>
                <a:cs typeface="Arial"/>
              </a:rPr>
              <a:t>Late Stage: Regional or Distant Spread</a:t>
            </a:r>
            <a:endParaRPr lang="en-US" sz="140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033218" name="Picture 2"/>
          <p:cNvPicPr>
            <a:picLocks noChangeAspect="1" noChangeArrowheads="1"/>
          </p:cNvPicPr>
          <p:nvPr/>
        </p:nvPicPr>
        <p:blipFill>
          <a:blip r:embed="rId3"/>
          <a:srcRect/>
          <a:stretch>
            <a:fillRect/>
          </a:stretch>
        </p:blipFill>
        <p:spPr bwMode="auto">
          <a:xfrm>
            <a:off x="5715000" y="1143000"/>
            <a:ext cx="3429000" cy="5143500"/>
          </a:xfrm>
          <a:prstGeom prst="rect">
            <a:avLst/>
          </a:prstGeom>
          <a:noFill/>
        </p:spPr>
      </p:pic>
      <p:pic>
        <p:nvPicPr>
          <p:cNvPr id="1033219" name="Picture 3"/>
          <p:cNvPicPr>
            <a:picLocks noChangeAspect="1" noChangeArrowheads="1"/>
          </p:cNvPicPr>
          <p:nvPr/>
        </p:nvPicPr>
        <p:blipFill>
          <a:blip r:embed="rId4">
            <a:lum bright="6000"/>
          </a:blip>
          <a:srcRect/>
          <a:stretch>
            <a:fillRect/>
          </a:stretch>
        </p:blipFill>
        <p:spPr bwMode="auto">
          <a:xfrm>
            <a:off x="0" y="1143000"/>
            <a:ext cx="5334000" cy="3556000"/>
          </a:xfrm>
          <a:prstGeom prst="rect">
            <a:avLst/>
          </a:prstGeom>
          <a:noFill/>
        </p:spPr>
      </p:pic>
      <p:pic>
        <p:nvPicPr>
          <p:cNvPr id="1033220" name="Picture 4" descr="CancerC_wordmark_4C"/>
          <p:cNvPicPr>
            <a:picLocks noChangeAspect="1" noChangeArrowheads="1"/>
          </p:cNvPicPr>
          <p:nvPr/>
        </p:nvPicPr>
        <p:blipFill>
          <a:blip r:embed="rId5"/>
          <a:srcRect/>
          <a:stretch>
            <a:fillRect/>
          </a:stretch>
        </p:blipFill>
        <p:spPr bwMode="auto">
          <a:xfrm>
            <a:off x="0" y="0"/>
            <a:ext cx="3581400" cy="1104900"/>
          </a:xfrm>
          <a:prstGeom prst="rect">
            <a:avLst/>
          </a:prstGeom>
          <a:noFill/>
        </p:spPr>
      </p:pic>
      <p:sp>
        <p:nvSpPr>
          <p:cNvPr id="1033221" name="Rectangle 5"/>
          <p:cNvSpPr>
            <a:spLocks noChangeArrowheads="1"/>
          </p:cNvSpPr>
          <p:nvPr/>
        </p:nvSpPr>
        <p:spPr bwMode="auto">
          <a:xfrm>
            <a:off x="-215900" y="-1220788"/>
            <a:ext cx="9144000" cy="0"/>
          </a:xfrm>
          <a:prstGeom prst="rect">
            <a:avLst/>
          </a:prstGeom>
          <a:noFill/>
          <a:ln w="9525">
            <a:noFill/>
            <a:miter lim="800000"/>
            <a:headEnd/>
            <a:tailEnd/>
          </a:ln>
          <a:effectLst/>
        </p:spPr>
        <p:txBody>
          <a:bodyPr>
            <a:prstTxWarp prst="textNoShape">
              <a:avLst/>
            </a:prstTxWarp>
            <a:spAutoFit/>
          </a:bodyPr>
          <a:lstStyle/>
          <a:p>
            <a:endParaRPr lang="en-US"/>
          </a:p>
        </p:txBody>
      </p:sp>
      <p:pic>
        <p:nvPicPr>
          <p:cNvPr id="1033222" name="Picture 6" descr="Program in Health Disparities Research"/>
          <p:cNvPicPr>
            <a:picLocks noChangeAspect="1" noChangeArrowheads="1"/>
          </p:cNvPicPr>
          <p:nvPr/>
        </p:nvPicPr>
        <p:blipFill>
          <a:blip r:embed="rId6"/>
          <a:srcRect/>
          <a:stretch>
            <a:fillRect/>
          </a:stretch>
        </p:blipFill>
        <p:spPr bwMode="auto">
          <a:xfrm>
            <a:off x="5886450" y="0"/>
            <a:ext cx="3257550" cy="1169988"/>
          </a:xfrm>
          <a:prstGeom prst="rect">
            <a:avLst/>
          </a:prstGeom>
          <a:noFill/>
        </p:spPr>
      </p:pic>
      <p:pic>
        <p:nvPicPr>
          <p:cNvPr id="1033223" name="Picture 7" descr="home photo"/>
          <p:cNvPicPr>
            <a:picLocks noChangeAspect="1" noChangeArrowheads="1"/>
          </p:cNvPicPr>
          <p:nvPr/>
        </p:nvPicPr>
        <p:blipFill>
          <a:blip r:embed="rId7"/>
          <a:srcRect/>
          <a:stretch>
            <a:fillRect/>
          </a:stretch>
        </p:blipFill>
        <p:spPr bwMode="auto">
          <a:xfrm>
            <a:off x="4026198" y="0"/>
            <a:ext cx="956965" cy="1143000"/>
          </a:xfrm>
          <a:prstGeom prst="rect">
            <a:avLst/>
          </a:prstGeom>
          <a:noFill/>
        </p:spPr>
      </p:pic>
      <p:pic>
        <p:nvPicPr>
          <p:cNvPr id="1033224" name="Picture 8" descr="StatCounter - Free Web Tracker and Counter">
            <a:hlinkClick r:id="rId8"/>
          </p:cNvPr>
          <p:cNvPicPr>
            <a:picLocks noChangeAspect="1" noChangeArrowheads="1"/>
          </p:cNvPicPr>
          <p:nvPr/>
        </p:nvPicPr>
        <p:blipFill>
          <a:blip r:embed="rId9"/>
          <a:srcRect/>
          <a:stretch>
            <a:fillRect/>
          </a:stretch>
        </p:blipFill>
        <p:spPr bwMode="auto">
          <a:xfrm>
            <a:off x="-68263" y="7505700"/>
            <a:ext cx="9525" cy="9525"/>
          </a:xfrm>
          <a:prstGeom prst="rect">
            <a:avLst/>
          </a:prstGeom>
          <a:noFill/>
        </p:spPr>
      </p:pic>
      <p:pic>
        <p:nvPicPr>
          <p:cNvPr id="1033225" name="Picture 9" descr="counter hit make">
            <a:hlinkClick r:id="rId8"/>
          </p:cNvPr>
          <p:cNvPicPr>
            <a:picLocks noChangeAspect="1" noChangeArrowheads="1"/>
          </p:cNvPicPr>
          <p:nvPr/>
        </p:nvPicPr>
        <p:blipFill>
          <a:blip r:embed="rId9"/>
          <a:srcRect/>
          <a:stretch>
            <a:fillRect/>
          </a:stretch>
        </p:blipFill>
        <p:spPr bwMode="auto">
          <a:xfrm>
            <a:off x="-68263" y="7627938"/>
            <a:ext cx="9525" cy="9525"/>
          </a:xfrm>
          <a:prstGeom prst="rect">
            <a:avLst/>
          </a:prstGeom>
          <a:noFill/>
        </p:spPr>
      </p:pic>
      <p:pic>
        <p:nvPicPr>
          <p:cNvPr id="1033226" name="Picture 10" descr="UMMC_at_night"/>
          <p:cNvPicPr>
            <a:picLocks noChangeAspect="1" noChangeArrowheads="1"/>
          </p:cNvPicPr>
          <p:nvPr/>
        </p:nvPicPr>
        <p:blipFill>
          <a:blip r:embed="rId10"/>
          <a:srcRect/>
          <a:stretch>
            <a:fillRect/>
          </a:stretch>
        </p:blipFill>
        <p:spPr bwMode="auto">
          <a:xfrm>
            <a:off x="0" y="4724400"/>
            <a:ext cx="2057400" cy="1540669"/>
          </a:xfrm>
          <a:prstGeom prst="rect">
            <a:avLst/>
          </a:prstGeom>
          <a:noFill/>
        </p:spPr>
      </p:pic>
    </p:spTree>
  </p:cSld>
  <p:clrMapOvr>
    <a:masterClrMapping/>
  </p:clrMapOvr>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4419600" y="2895600"/>
            <a:ext cx="3352800" cy="1470025"/>
          </a:xfrm>
        </p:spPr>
        <p:txBody>
          <a:bodyPr/>
          <a:lstStyle/>
          <a:p>
            <a:r>
              <a:rPr lang="en-US" sz="4400" dirty="0" smtClean="0"/>
              <a:t>Lung Cancer</a:t>
            </a:r>
            <a:endParaRPr lang="en-US" sz="4400" dirty="0"/>
          </a:p>
        </p:txBody>
      </p:sp>
      <p:pic>
        <p:nvPicPr>
          <p:cNvPr id="6" name="Picture 2" descr="iStock_000009040479Medium Navajo woman smiling"/>
          <p:cNvPicPr>
            <a:picLocks noChangeAspect="1" noChangeArrowheads="1"/>
          </p:cNvPicPr>
          <p:nvPr/>
        </p:nvPicPr>
        <p:blipFill>
          <a:blip r:embed="rId3"/>
          <a:srcRect l="15625" r="37500"/>
          <a:stretch>
            <a:fillRect/>
          </a:stretch>
        </p:blipFill>
        <p:spPr bwMode="auto">
          <a:xfrm>
            <a:off x="4729163" y="152400"/>
            <a:ext cx="1141412" cy="1600200"/>
          </a:xfrm>
          <a:prstGeom prst="rect">
            <a:avLst/>
          </a:prstGeom>
          <a:noFill/>
          <a:ln w="9525">
            <a:noFill/>
            <a:miter lim="800000"/>
            <a:headEnd/>
            <a:tailEnd/>
          </a:ln>
        </p:spPr>
      </p:pic>
      <p:pic>
        <p:nvPicPr>
          <p:cNvPr id="7" name="Picture 3" descr="iStock_000003056954Medium 99 yr old woman"/>
          <p:cNvPicPr>
            <a:picLocks noChangeAspect="1" noChangeArrowheads="1"/>
          </p:cNvPicPr>
          <p:nvPr/>
        </p:nvPicPr>
        <p:blipFill>
          <a:blip r:embed="rId4"/>
          <a:srcRect l="39252" r="14360"/>
          <a:stretch>
            <a:fillRect/>
          </a:stretch>
        </p:blipFill>
        <p:spPr bwMode="auto">
          <a:xfrm>
            <a:off x="8051800" y="152400"/>
            <a:ext cx="1092200" cy="1600200"/>
          </a:xfrm>
          <a:prstGeom prst="rect">
            <a:avLst/>
          </a:prstGeom>
          <a:noFill/>
          <a:ln w="9525">
            <a:noFill/>
            <a:miter lim="800000"/>
            <a:headEnd/>
            <a:tailEnd/>
          </a:ln>
        </p:spPr>
      </p:pic>
      <p:pic>
        <p:nvPicPr>
          <p:cNvPr id="8" name="Picture 4" descr="iStock_000003672645Medium AI Male Elder looking up Photoshoped"/>
          <p:cNvPicPr>
            <a:picLocks noChangeAspect="1" noChangeArrowheads="1"/>
          </p:cNvPicPr>
          <p:nvPr/>
        </p:nvPicPr>
        <p:blipFill>
          <a:blip r:embed="rId5"/>
          <a:srcRect t="11111" r="11076" b="11111"/>
          <a:stretch>
            <a:fillRect/>
          </a:stretch>
        </p:blipFill>
        <p:spPr bwMode="auto">
          <a:xfrm>
            <a:off x="6934200" y="152400"/>
            <a:ext cx="1223963" cy="1600200"/>
          </a:xfrm>
          <a:prstGeom prst="rect">
            <a:avLst/>
          </a:prstGeom>
          <a:noFill/>
          <a:ln w="9525">
            <a:noFill/>
            <a:miter lim="800000"/>
            <a:headEnd/>
            <a:tailEnd/>
          </a:ln>
        </p:spPr>
      </p:pic>
      <p:pic>
        <p:nvPicPr>
          <p:cNvPr id="9" name="Picture 5" descr="iStock_000005290791Medium Woman Catching Sun"/>
          <p:cNvPicPr>
            <a:picLocks noChangeAspect="1" noChangeArrowheads="1"/>
          </p:cNvPicPr>
          <p:nvPr/>
        </p:nvPicPr>
        <p:blipFill>
          <a:blip r:embed="rId6"/>
          <a:srcRect r="52414"/>
          <a:stretch>
            <a:fillRect/>
          </a:stretch>
        </p:blipFill>
        <p:spPr bwMode="auto">
          <a:xfrm>
            <a:off x="5819775" y="152400"/>
            <a:ext cx="1119188" cy="1600200"/>
          </a:xfrm>
          <a:prstGeom prst="rect">
            <a:avLst/>
          </a:prstGeom>
          <a:noFill/>
          <a:ln w="9525">
            <a:noFill/>
            <a:miter lim="800000"/>
            <a:headEnd/>
            <a:tailEnd/>
          </a:ln>
        </p:spPr>
      </p:pic>
      <p:pic>
        <p:nvPicPr>
          <p:cNvPr id="13" name="Picture 12"/>
          <p:cNvPicPr>
            <a:picLocks noChangeAspect="1"/>
          </p:cNvPicPr>
          <p:nvPr/>
        </p:nvPicPr>
        <p:blipFill>
          <a:blip r:embed="rId7">
            <a:lum bright="15000" contrast="22000"/>
          </a:blip>
          <a:stretch>
            <a:fillRect/>
          </a:stretch>
        </p:blipFill>
        <p:spPr>
          <a:xfrm>
            <a:off x="838200" y="303011"/>
            <a:ext cx="3048000" cy="457915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smtClean="0"/>
              <a:t>LUNG CANCER INCIDENCE</a:t>
            </a:r>
            <a:br>
              <a:rPr lang="en-US" dirty="0" smtClean="0"/>
            </a:br>
            <a:r>
              <a:rPr lang="en-US" sz="2000" dirty="0" smtClean="0"/>
              <a:t>% difference </a:t>
            </a:r>
            <a:r>
              <a:rPr lang="en-US" sz="2000" dirty="0" err="1" smtClean="0"/>
              <a:t>vs</a:t>
            </a:r>
            <a:r>
              <a:rPr lang="en-US" sz="2000" dirty="0" smtClean="0"/>
              <a:t> NHW in same CHSDA counties</a:t>
            </a:r>
            <a:br>
              <a:rPr lang="en-US" sz="2000" dirty="0" smtClean="0"/>
            </a:br>
            <a:endParaRPr lang="en-US" dirty="0"/>
          </a:p>
        </p:txBody>
      </p:sp>
      <p:graphicFrame>
        <p:nvGraphicFramePr>
          <p:cNvPr id="4" name="Content Placeholder 3"/>
          <p:cNvGraphicFramePr>
            <a:graphicFrameLocks noGrp="1"/>
          </p:cNvGraphicFramePr>
          <p:nvPr>
            <p:ph idx="1"/>
          </p:nvPr>
        </p:nvGraphicFramePr>
        <p:xfrm>
          <a:off x="457200" y="1447800"/>
          <a:ext cx="8534400" cy="4800600"/>
        </p:xfrm>
        <a:graphic>
          <a:graphicData uri="http://schemas.openxmlformats.org/drawingml/2006/chart">
            <c:chart xmlns:c="http://schemas.openxmlformats.org/drawingml/2006/chart" xmlns:r="http://schemas.openxmlformats.org/officeDocument/2006/relationships" r:id="rId3"/>
          </a:graphicData>
        </a:graphic>
      </p:graphicFrame>
      <p:pic>
        <p:nvPicPr>
          <p:cNvPr id="776" name="Picture 4" descr="IHS Areas"/>
          <p:cNvPicPr>
            <a:picLocks noChangeAspect="1" noChangeArrowheads="1"/>
          </p:cNvPicPr>
          <p:nvPr/>
        </p:nvPicPr>
        <p:blipFill>
          <a:blip r:embed="rId4"/>
          <a:srcRect b="23529"/>
          <a:stretch>
            <a:fillRect/>
          </a:stretch>
        </p:blipFill>
        <p:spPr bwMode="auto">
          <a:xfrm>
            <a:off x="6248399" y="609600"/>
            <a:ext cx="2907475" cy="1399223"/>
          </a:xfrm>
          <a:prstGeom prst="rect">
            <a:avLst/>
          </a:prstGeom>
          <a:noFill/>
          <a:ln w="9525">
            <a:noFill/>
            <a:miter lim="800000"/>
            <a:headEnd/>
            <a:tailEnd/>
          </a:ln>
        </p:spPr>
      </p:pic>
      <p:sp>
        <p:nvSpPr>
          <p:cNvPr id="5" name="TextBox 4"/>
          <p:cNvSpPr txBox="1"/>
          <p:nvPr/>
        </p:nvSpPr>
        <p:spPr>
          <a:xfrm>
            <a:off x="6400800" y="6477000"/>
            <a:ext cx="2362200" cy="276999"/>
          </a:xfrm>
          <a:prstGeom prst="rect">
            <a:avLst/>
          </a:prstGeom>
          <a:noFill/>
        </p:spPr>
        <p:txBody>
          <a:bodyPr wrap="square" rtlCol="0">
            <a:spAutoFit/>
          </a:bodyPr>
          <a:lstStyle/>
          <a:p>
            <a:r>
              <a:rPr lang="en-US" sz="1200" dirty="0" smtClean="0">
                <a:solidFill>
                  <a:schemeClr val="bg1"/>
                </a:solidFill>
                <a:latin typeface="+mn-lt"/>
              </a:rPr>
              <a:t>Cancer, 115:5 </a:t>
            </a:r>
            <a:r>
              <a:rPr lang="en-US" sz="1200" dirty="0" err="1" smtClean="0">
                <a:solidFill>
                  <a:schemeClr val="bg1"/>
                </a:solidFill>
                <a:latin typeface="+mn-lt"/>
              </a:rPr>
              <a:t>Suppl</a:t>
            </a:r>
            <a:r>
              <a:rPr lang="en-US" sz="1200" dirty="0" smtClean="0">
                <a:solidFill>
                  <a:schemeClr val="bg1"/>
                </a:solidFill>
                <a:latin typeface="+mn-lt"/>
              </a:rPr>
              <a:t>, Sept 2008 </a:t>
            </a:r>
            <a:endParaRPr lang="en-US" sz="1200" dirty="0">
              <a:solidFill>
                <a:schemeClr val="bg1"/>
              </a:solidFill>
              <a:latin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smtClean="0"/>
              <a:t>LUNG CANCER AGE AT DIAGNOSIS</a:t>
            </a:r>
            <a:endParaRPr lang="en-US" dirty="0"/>
          </a:p>
        </p:txBody>
      </p:sp>
      <p:graphicFrame>
        <p:nvGraphicFramePr>
          <p:cNvPr id="4" name="Content Placeholder 3"/>
          <p:cNvGraphicFramePr>
            <a:graphicFrameLocks noGrp="1"/>
          </p:cNvGraphicFramePr>
          <p:nvPr>
            <p:ph idx="1"/>
          </p:nvPr>
        </p:nvGraphicFramePr>
        <p:xfrm>
          <a:off x="152400" y="1676400"/>
          <a:ext cx="89916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400800" y="6477000"/>
            <a:ext cx="2362200" cy="276999"/>
          </a:xfrm>
          <a:prstGeom prst="rect">
            <a:avLst/>
          </a:prstGeom>
          <a:noFill/>
        </p:spPr>
        <p:txBody>
          <a:bodyPr wrap="square" rtlCol="0">
            <a:spAutoFit/>
          </a:bodyPr>
          <a:lstStyle/>
          <a:p>
            <a:r>
              <a:rPr lang="en-US" sz="1200" dirty="0" smtClean="0">
                <a:solidFill>
                  <a:schemeClr val="bg1"/>
                </a:solidFill>
                <a:latin typeface="+mn-lt"/>
              </a:rPr>
              <a:t>Cancer, 115:5 </a:t>
            </a:r>
            <a:r>
              <a:rPr lang="en-US" sz="1200" dirty="0" err="1" smtClean="0">
                <a:solidFill>
                  <a:schemeClr val="bg1"/>
                </a:solidFill>
                <a:latin typeface="+mn-lt"/>
              </a:rPr>
              <a:t>Suppl</a:t>
            </a:r>
            <a:r>
              <a:rPr lang="en-US" sz="1200" dirty="0" smtClean="0">
                <a:solidFill>
                  <a:schemeClr val="bg1"/>
                </a:solidFill>
                <a:latin typeface="+mn-lt"/>
              </a:rPr>
              <a:t>, Sept 2008 </a:t>
            </a:r>
            <a:endParaRPr lang="en-US" sz="1200" dirty="0">
              <a:solidFill>
                <a:schemeClr val="bg1"/>
              </a:solidFill>
              <a:latin typeface="+mn-lt"/>
            </a:endParaRPr>
          </a:p>
        </p:txBody>
      </p:sp>
      <p:sp>
        <p:nvSpPr>
          <p:cNvPr id="7" name="TextBox 6"/>
          <p:cNvSpPr txBox="1"/>
          <p:nvPr/>
        </p:nvSpPr>
        <p:spPr>
          <a:xfrm>
            <a:off x="2293412" y="5269468"/>
            <a:ext cx="3726388" cy="369332"/>
          </a:xfrm>
          <a:prstGeom prst="rect">
            <a:avLst/>
          </a:prstGeom>
          <a:noFill/>
        </p:spPr>
        <p:txBody>
          <a:bodyPr wrap="none" rtlCol="0">
            <a:spAutoFit/>
          </a:bodyPr>
          <a:lstStyle/>
          <a:p>
            <a:r>
              <a:rPr lang="en-US" dirty="0" smtClean="0">
                <a:latin typeface="Arial"/>
                <a:cs typeface="Arial"/>
              </a:rPr>
              <a:t>41% AIAN cases are under age 65</a:t>
            </a:r>
            <a:endParaRPr lang="en-US" dirty="0">
              <a:latin typeface="Arial"/>
              <a:cs typeface="Arial"/>
            </a:endParaRPr>
          </a:p>
        </p:txBody>
      </p:sp>
      <p:sp>
        <p:nvSpPr>
          <p:cNvPr id="6" name="TextBox 5"/>
          <p:cNvSpPr txBox="1"/>
          <p:nvPr/>
        </p:nvSpPr>
        <p:spPr>
          <a:xfrm>
            <a:off x="2209800" y="3593068"/>
            <a:ext cx="3751635" cy="369332"/>
          </a:xfrm>
          <a:prstGeom prst="rect">
            <a:avLst/>
          </a:prstGeom>
          <a:noFill/>
        </p:spPr>
        <p:txBody>
          <a:bodyPr wrap="none" rtlCol="0">
            <a:spAutoFit/>
          </a:bodyPr>
          <a:lstStyle/>
          <a:p>
            <a:r>
              <a:rPr lang="en-US" dirty="0" smtClean="0">
                <a:latin typeface="Arial"/>
                <a:cs typeface="Arial"/>
              </a:rPr>
              <a:t>30% NHW cases are under age 65</a:t>
            </a:r>
            <a:endParaRPr lang="en-US" dirty="0">
              <a:latin typeface="Arial"/>
              <a:cs typeface="Aria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4419600" y="2895600"/>
            <a:ext cx="3352800" cy="1470025"/>
          </a:xfrm>
        </p:spPr>
        <p:txBody>
          <a:bodyPr/>
          <a:lstStyle/>
          <a:p>
            <a:r>
              <a:rPr lang="en-US" sz="4400" dirty="0" smtClean="0"/>
              <a:t>Liver Cancer</a:t>
            </a:r>
            <a:endParaRPr lang="en-US" sz="4400" dirty="0"/>
          </a:p>
        </p:txBody>
      </p:sp>
      <p:pic>
        <p:nvPicPr>
          <p:cNvPr id="6" name="Picture 2" descr="iStock_000009040479Medium Navajo woman smiling"/>
          <p:cNvPicPr>
            <a:picLocks noChangeAspect="1" noChangeArrowheads="1"/>
          </p:cNvPicPr>
          <p:nvPr/>
        </p:nvPicPr>
        <p:blipFill>
          <a:blip r:embed="rId2"/>
          <a:srcRect l="15625" r="37500"/>
          <a:stretch>
            <a:fillRect/>
          </a:stretch>
        </p:blipFill>
        <p:spPr bwMode="auto">
          <a:xfrm>
            <a:off x="4729163" y="152400"/>
            <a:ext cx="1141412" cy="1600200"/>
          </a:xfrm>
          <a:prstGeom prst="rect">
            <a:avLst/>
          </a:prstGeom>
          <a:noFill/>
          <a:ln w="9525">
            <a:noFill/>
            <a:miter lim="800000"/>
            <a:headEnd/>
            <a:tailEnd/>
          </a:ln>
        </p:spPr>
      </p:pic>
      <p:pic>
        <p:nvPicPr>
          <p:cNvPr id="7" name="Picture 3" descr="iStock_000003056954Medium 99 yr old woman"/>
          <p:cNvPicPr>
            <a:picLocks noChangeAspect="1" noChangeArrowheads="1"/>
          </p:cNvPicPr>
          <p:nvPr/>
        </p:nvPicPr>
        <p:blipFill>
          <a:blip r:embed="rId3"/>
          <a:srcRect l="39252" r="14360"/>
          <a:stretch>
            <a:fillRect/>
          </a:stretch>
        </p:blipFill>
        <p:spPr bwMode="auto">
          <a:xfrm>
            <a:off x="8051800" y="152400"/>
            <a:ext cx="1092200" cy="1600200"/>
          </a:xfrm>
          <a:prstGeom prst="rect">
            <a:avLst/>
          </a:prstGeom>
          <a:noFill/>
          <a:ln w="9525">
            <a:noFill/>
            <a:miter lim="800000"/>
            <a:headEnd/>
            <a:tailEnd/>
          </a:ln>
        </p:spPr>
      </p:pic>
      <p:pic>
        <p:nvPicPr>
          <p:cNvPr id="8" name="Picture 4" descr="iStock_000003672645Medium AI Male Elder looking up Photoshoped"/>
          <p:cNvPicPr>
            <a:picLocks noChangeAspect="1" noChangeArrowheads="1"/>
          </p:cNvPicPr>
          <p:nvPr/>
        </p:nvPicPr>
        <p:blipFill>
          <a:blip r:embed="rId4"/>
          <a:srcRect t="11111" r="11076" b="11111"/>
          <a:stretch>
            <a:fillRect/>
          </a:stretch>
        </p:blipFill>
        <p:spPr bwMode="auto">
          <a:xfrm>
            <a:off x="6934200" y="152400"/>
            <a:ext cx="1223963" cy="1600200"/>
          </a:xfrm>
          <a:prstGeom prst="rect">
            <a:avLst/>
          </a:prstGeom>
          <a:noFill/>
          <a:ln w="9525">
            <a:noFill/>
            <a:miter lim="800000"/>
            <a:headEnd/>
            <a:tailEnd/>
          </a:ln>
        </p:spPr>
      </p:pic>
      <p:pic>
        <p:nvPicPr>
          <p:cNvPr id="9" name="Picture 5" descr="iStock_000005290791Medium Woman Catching Sun"/>
          <p:cNvPicPr>
            <a:picLocks noChangeAspect="1" noChangeArrowheads="1"/>
          </p:cNvPicPr>
          <p:nvPr/>
        </p:nvPicPr>
        <p:blipFill>
          <a:blip r:embed="rId5"/>
          <a:srcRect r="52414"/>
          <a:stretch>
            <a:fillRect/>
          </a:stretch>
        </p:blipFill>
        <p:spPr bwMode="auto">
          <a:xfrm>
            <a:off x="5819775" y="152400"/>
            <a:ext cx="1119188" cy="1600200"/>
          </a:xfrm>
          <a:prstGeom prst="rect">
            <a:avLst/>
          </a:prstGeom>
          <a:noFill/>
          <a:ln w="9525">
            <a:noFill/>
            <a:miter lim="800000"/>
            <a:headEnd/>
            <a:tailEnd/>
          </a:ln>
        </p:spPr>
      </p:pic>
      <p:pic>
        <p:nvPicPr>
          <p:cNvPr id="11" name="Picture 10"/>
          <p:cNvPicPr>
            <a:picLocks noChangeAspect="1"/>
          </p:cNvPicPr>
          <p:nvPr/>
        </p:nvPicPr>
        <p:blipFill>
          <a:blip r:embed="rId6"/>
          <a:srcRect t="11833"/>
          <a:stretch>
            <a:fillRect/>
          </a:stretch>
        </p:blipFill>
        <p:spPr>
          <a:xfrm>
            <a:off x="228600" y="457200"/>
            <a:ext cx="3429000" cy="454194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smtClean="0"/>
              <a:t>LIVER CANCER INCIDENCE</a:t>
            </a:r>
            <a:br>
              <a:rPr lang="en-US" dirty="0" smtClean="0"/>
            </a:br>
            <a:r>
              <a:rPr lang="en-US" sz="2000" dirty="0" smtClean="0"/>
              <a:t>% difference </a:t>
            </a:r>
            <a:r>
              <a:rPr lang="en-US" sz="2000" dirty="0" err="1" smtClean="0"/>
              <a:t>vs</a:t>
            </a:r>
            <a:r>
              <a:rPr lang="en-US" sz="2000" dirty="0" smtClean="0"/>
              <a:t> NHW in same CHSDA counties</a:t>
            </a:r>
            <a:br>
              <a:rPr lang="en-US" sz="2000" dirty="0" smtClean="0"/>
            </a:br>
            <a:r>
              <a:rPr lang="en-US" sz="2000" dirty="0" smtClean="0"/>
              <a:t> </a:t>
            </a:r>
            <a:endParaRPr lang="en-US" dirty="0"/>
          </a:p>
        </p:txBody>
      </p:sp>
      <p:graphicFrame>
        <p:nvGraphicFramePr>
          <p:cNvPr id="4" name="Content Placeholder 3"/>
          <p:cNvGraphicFramePr>
            <a:graphicFrameLocks noGrp="1"/>
          </p:cNvGraphicFramePr>
          <p:nvPr>
            <p:ph idx="1"/>
          </p:nvPr>
        </p:nvGraphicFramePr>
        <p:xfrm>
          <a:off x="457200" y="1447800"/>
          <a:ext cx="8229600" cy="4800600"/>
        </p:xfrm>
        <a:graphic>
          <a:graphicData uri="http://schemas.openxmlformats.org/drawingml/2006/chart">
            <c:chart xmlns:c="http://schemas.openxmlformats.org/drawingml/2006/chart" xmlns:r="http://schemas.openxmlformats.org/officeDocument/2006/relationships" r:id="rId3"/>
          </a:graphicData>
        </a:graphic>
      </p:graphicFrame>
      <p:pic>
        <p:nvPicPr>
          <p:cNvPr id="776" name="Picture 4" descr="IHS Areas"/>
          <p:cNvPicPr>
            <a:picLocks noChangeAspect="1" noChangeArrowheads="1"/>
          </p:cNvPicPr>
          <p:nvPr/>
        </p:nvPicPr>
        <p:blipFill>
          <a:blip r:embed="rId4"/>
          <a:srcRect b="23529"/>
          <a:stretch>
            <a:fillRect/>
          </a:stretch>
        </p:blipFill>
        <p:spPr bwMode="auto">
          <a:xfrm>
            <a:off x="6248399" y="609600"/>
            <a:ext cx="2907475" cy="1399223"/>
          </a:xfrm>
          <a:prstGeom prst="rect">
            <a:avLst/>
          </a:prstGeom>
          <a:noFill/>
          <a:ln w="9525">
            <a:noFill/>
            <a:miter lim="800000"/>
            <a:headEnd/>
            <a:tailEnd/>
          </a:ln>
        </p:spPr>
      </p:pic>
      <p:sp>
        <p:nvSpPr>
          <p:cNvPr id="5" name="TextBox 4"/>
          <p:cNvSpPr txBox="1"/>
          <p:nvPr/>
        </p:nvSpPr>
        <p:spPr>
          <a:xfrm>
            <a:off x="6400800" y="6477000"/>
            <a:ext cx="2362200" cy="276999"/>
          </a:xfrm>
          <a:prstGeom prst="rect">
            <a:avLst/>
          </a:prstGeom>
          <a:noFill/>
        </p:spPr>
        <p:txBody>
          <a:bodyPr wrap="square" rtlCol="0">
            <a:spAutoFit/>
          </a:bodyPr>
          <a:lstStyle/>
          <a:p>
            <a:r>
              <a:rPr lang="en-US" sz="1200" dirty="0" smtClean="0">
                <a:solidFill>
                  <a:schemeClr val="bg1"/>
                </a:solidFill>
                <a:latin typeface="+mn-lt"/>
              </a:rPr>
              <a:t>Cancer, 115:5 </a:t>
            </a:r>
            <a:r>
              <a:rPr lang="en-US" sz="1200" dirty="0" err="1" smtClean="0">
                <a:solidFill>
                  <a:schemeClr val="bg1"/>
                </a:solidFill>
                <a:latin typeface="+mn-lt"/>
              </a:rPr>
              <a:t>Suppl</a:t>
            </a:r>
            <a:r>
              <a:rPr lang="en-US" sz="1200" dirty="0" smtClean="0">
                <a:solidFill>
                  <a:schemeClr val="bg1"/>
                </a:solidFill>
                <a:latin typeface="+mn-lt"/>
              </a:rPr>
              <a:t>, Sept 2008 </a:t>
            </a:r>
            <a:endParaRPr lang="en-US" sz="1200" dirty="0">
              <a:solidFill>
                <a:schemeClr val="bg1"/>
              </a:solidFill>
              <a:latin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4419600" y="2895600"/>
            <a:ext cx="3352800" cy="1470025"/>
          </a:xfrm>
        </p:spPr>
        <p:txBody>
          <a:bodyPr/>
          <a:lstStyle/>
          <a:p>
            <a:r>
              <a:rPr lang="en-US" sz="4400" dirty="0" smtClean="0"/>
              <a:t>Colorectal Cancer</a:t>
            </a:r>
            <a:endParaRPr lang="en-US" sz="4400" dirty="0"/>
          </a:p>
        </p:txBody>
      </p:sp>
      <p:pic>
        <p:nvPicPr>
          <p:cNvPr id="6" name="Picture 2" descr="iStock_000009040479Medium Navajo woman smiling"/>
          <p:cNvPicPr>
            <a:picLocks noChangeAspect="1" noChangeArrowheads="1"/>
          </p:cNvPicPr>
          <p:nvPr/>
        </p:nvPicPr>
        <p:blipFill>
          <a:blip r:embed="rId3"/>
          <a:srcRect l="15625" r="37500"/>
          <a:stretch>
            <a:fillRect/>
          </a:stretch>
        </p:blipFill>
        <p:spPr bwMode="auto">
          <a:xfrm>
            <a:off x="4729163" y="152400"/>
            <a:ext cx="1141412" cy="1600200"/>
          </a:xfrm>
          <a:prstGeom prst="rect">
            <a:avLst/>
          </a:prstGeom>
          <a:noFill/>
          <a:ln w="9525">
            <a:noFill/>
            <a:miter lim="800000"/>
            <a:headEnd/>
            <a:tailEnd/>
          </a:ln>
        </p:spPr>
      </p:pic>
      <p:pic>
        <p:nvPicPr>
          <p:cNvPr id="7" name="Picture 3" descr="iStock_000003056954Medium 99 yr old woman"/>
          <p:cNvPicPr>
            <a:picLocks noChangeAspect="1" noChangeArrowheads="1"/>
          </p:cNvPicPr>
          <p:nvPr/>
        </p:nvPicPr>
        <p:blipFill>
          <a:blip r:embed="rId4"/>
          <a:srcRect l="39252" r="14360"/>
          <a:stretch>
            <a:fillRect/>
          </a:stretch>
        </p:blipFill>
        <p:spPr bwMode="auto">
          <a:xfrm>
            <a:off x="8051800" y="152400"/>
            <a:ext cx="1092200" cy="1600200"/>
          </a:xfrm>
          <a:prstGeom prst="rect">
            <a:avLst/>
          </a:prstGeom>
          <a:noFill/>
          <a:ln w="9525">
            <a:noFill/>
            <a:miter lim="800000"/>
            <a:headEnd/>
            <a:tailEnd/>
          </a:ln>
        </p:spPr>
      </p:pic>
      <p:pic>
        <p:nvPicPr>
          <p:cNvPr id="8" name="Picture 4" descr="iStock_000003672645Medium AI Male Elder looking up Photoshoped"/>
          <p:cNvPicPr>
            <a:picLocks noChangeAspect="1" noChangeArrowheads="1"/>
          </p:cNvPicPr>
          <p:nvPr/>
        </p:nvPicPr>
        <p:blipFill>
          <a:blip r:embed="rId5"/>
          <a:srcRect t="11111" r="11076" b="11111"/>
          <a:stretch>
            <a:fillRect/>
          </a:stretch>
        </p:blipFill>
        <p:spPr bwMode="auto">
          <a:xfrm>
            <a:off x="6934200" y="152400"/>
            <a:ext cx="1223963" cy="1600200"/>
          </a:xfrm>
          <a:prstGeom prst="rect">
            <a:avLst/>
          </a:prstGeom>
          <a:noFill/>
          <a:ln w="9525">
            <a:noFill/>
            <a:miter lim="800000"/>
            <a:headEnd/>
            <a:tailEnd/>
          </a:ln>
        </p:spPr>
      </p:pic>
      <p:pic>
        <p:nvPicPr>
          <p:cNvPr id="9" name="Picture 5" descr="iStock_000005290791Medium Woman Catching Sun"/>
          <p:cNvPicPr>
            <a:picLocks noChangeAspect="1" noChangeArrowheads="1"/>
          </p:cNvPicPr>
          <p:nvPr/>
        </p:nvPicPr>
        <p:blipFill>
          <a:blip r:embed="rId6"/>
          <a:srcRect r="52414"/>
          <a:stretch>
            <a:fillRect/>
          </a:stretch>
        </p:blipFill>
        <p:spPr bwMode="auto">
          <a:xfrm>
            <a:off x="5819775" y="152400"/>
            <a:ext cx="1119188" cy="1600200"/>
          </a:xfrm>
          <a:prstGeom prst="rect">
            <a:avLst/>
          </a:prstGeom>
          <a:noFill/>
          <a:ln w="9525">
            <a:noFill/>
            <a:miter lim="800000"/>
            <a:headEnd/>
            <a:tailEnd/>
          </a:ln>
        </p:spPr>
      </p:pic>
      <p:pic>
        <p:nvPicPr>
          <p:cNvPr id="10" name="Picture 9"/>
          <p:cNvPicPr>
            <a:picLocks noChangeAspect="1"/>
          </p:cNvPicPr>
          <p:nvPr/>
        </p:nvPicPr>
        <p:blipFill>
          <a:blip r:embed="rId7"/>
          <a:srcRect t="8875"/>
          <a:stretch>
            <a:fillRect/>
          </a:stretch>
        </p:blipFill>
        <p:spPr>
          <a:xfrm>
            <a:off x="304800" y="304800"/>
            <a:ext cx="3429000" cy="469435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smtClean="0"/>
              <a:t>COLON CANCER INCIDENCE</a:t>
            </a:r>
            <a:br>
              <a:rPr lang="en-US" dirty="0" smtClean="0"/>
            </a:br>
            <a:r>
              <a:rPr lang="en-US" sz="2000" dirty="0" smtClean="0"/>
              <a:t>% difference </a:t>
            </a:r>
            <a:r>
              <a:rPr lang="en-US" sz="2000" dirty="0" err="1" smtClean="0"/>
              <a:t>vs</a:t>
            </a:r>
            <a:r>
              <a:rPr lang="en-US" sz="2000" dirty="0" smtClean="0"/>
              <a:t> NHW in same CHSDA counties</a:t>
            </a:r>
            <a:br>
              <a:rPr lang="en-US" sz="2000" dirty="0" smtClean="0"/>
            </a:br>
            <a:r>
              <a:rPr lang="en-US" sz="2000" dirty="0" smtClean="0"/>
              <a:t> </a:t>
            </a:r>
            <a:endParaRPr lang="en-US" dirty="0"/>
          </a:p>
        </p:txBody>
      </p:sp>
      <p:graphicFrame>
        <p:nvGraphicFramePr>
          <p:cNvPr id="4" name="Content Placeholder 3"/>
          <p:cNvGraphicFramePr>
            <a:graphicFrameLocks noGrp="1"/>
          </p:cNvGraphicFramePr>
          <p:nvPr>
            <p:ph idx="1"/>
          </p:nvPr>
        </p:nvGraphicFramePr>
        <p:xfrm>
          <a:off x="457200" y="1447800"/>
          <a:ext cx="8229600" cy="4800600"/>
        </p:xfrm>
        <a:graphic>
          <a:graphicData uri="http://schemas.openxmlformats.org/drawingml/2006/chart">
            <c:chart xmlns:c="http://schemas.openxmlformats.org/drawingml/2006/chart" xmlns:r="http://schemas.openxmlformats.org/officeDocument/2006/relationships" r:id="rId3"/>
          </a:graphicData>
        </a:graphic>
      </p:graphicFrame>
      <p:pic>
        <p:nvPicPr>
          <p:cNvPr id="776" name="Picture 4" descr="IHS Areas"/>
          <p:cNvPicPr>
            <a:picLocks noChangeAspect="1" noChangeArrowheads="1"/>
          </p:cNvPicPr>
          <p:nvPr/>
        </p:nvPicPr>
        <p:blipFill>
          <a:blip r:embed="rId4"/>
          <a:srcRect b="23529"/>
          <a:stretch>
            <a:fillRect/>
          </a:stretch>
        </p:blipFill>
        <p:spPr bwMode="auto">
          <a:xfrm>
            <a:off x="6248399" y="609600"/>
            <a:ext cx="2907475" cy="1399223"/>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dirty="0" smtClean="0"/>
              <a:t/>
            </a:r>
            <a:br>
              <a:rPr lang="en-US" dirty="0" smtClean="0"/>
            </a:br>
            <a:r>
              <a:rPr lang="en-US" dirty="0" smtClean="0"/>
              <a:t>Lifetime Risk</a:t>
            </a:r>
            <a:br>
              <a:rPr lang="en-US" dirty="0" smtClean="0"/>
            </a:br>
            <a:r>
              <a:rPr lang="en-US" sz="4000" dirty="0" smtClean="0"/>
              <a:t/>
            </a:r>
            <a:br>
              <a:rPr lang="en-US" sz="4000" dirty="0" smtClean="0"/>
            </a:br>
            <a:endParaRPr lang="en-US" sz="4000" dirty="0"/>
          </a:p>
        </p:txBody>
      </p:sp>
      <p:graphicFrame>
        <p:nvGraphicFramePr>
          <p:cNvPr id="15" name="Content Placeholder 14"/>
          <p:cNvGraphicFramePr>
            <a:graphicFrameLocks noGrp="1"/>
          </p:cNvGraphicFramePr>
          <p:nvPr>
            <p:ph idx="1"/>
          </p:nvPr>
        </p:nvGraphicFramePr>
        <p:xfrm>
          <a:off x="457200" y="1600200"/>
          <a:ext cx="8229600" cy="333756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US" dirty="0" smtClean="0">
                          <a:solidFill>
                            <a:srgbClr val="000000"/>
                          </a:solidFill>
                        </a:rPr>
                        <a:t>All Races</a:t>
                      </a:r>
                      <a:endParaRPr lang="en-US" dirty="0">
                        <a:solidFill>
                          <a:srgbClr val="000000"/>
                        </a:solidFill>
                      </a:endParaRPr>
                    </a:p>
                  </a:txBody>
                  <a:tcPr/>
                </a:tc>
                <a:tc>
                  <a:txBody>
                    <a:bodyPr/>
                    <a:lstStyle/>
                    <a:p>
                      <a:r>
                        <a:rPr lang="en-US" dirty="0" smtClean="0">
                          <a:solidFill>
                            <a:srgbClr val="000000"/>
                          </a:solidFill>
                        </a:rPr>
                        <a:t>Males </a:t>
                      </a:r>
                      <a:endParaRPr lang="en-US" dirty="0">
                        <a:solidFill>
                          <a:srgbClr val="000000"/>
                        </a:solidFill>
                      </a:endParaRPr>
                    </a:p>
                  </a:txBody>
                  <a:tcPr/>
                </a:tc>
                <a:tc>
                  <a:txBody>
                    <a:bodyPr/>
                    <a:lstStyle/>
                    <a:p>
                      <a:r>
                        <a:rPr lang="en-US" dirty="0" smtClean="0">
                          <a:solidFill>
                            <a:srgbClr val="000000"/>
                          </a:solidFill>
                        </a:rPr>
                        <a:t>Females</a:t>
                      </a:r>
                      <a:endParaRPr lang="en-US" dirty="0">
                        <a:solidFill>
                          <a:srgbClr val="000000"/>
                        </a:solidFill>
                      </a:endParaRPr>
                    </a:p>
                  </a:txBody>
                  <a:tcPr/>
                </a:tc>
              </a:tr>
              <a:tr h="370840">
                <a:tc>
                  <a:txBody>
                    <a:bodyPr/>
                    <a:lstStyle/>
                    <a:p>
                      <a:r>
                        <a:rPr lang="en-US" dirty="0" smtClean="0"/>
                        <a:t>Any Cancer</a:t>
                      </a:r>
                      <a:endParaRPr lang="en-US" dirty="0"/>
                    </a:p>
                  </a:txBody>
                  <a:tcPr/>
                </a:tc>
                <a:tc>
                  <a:txBody>
                    <a:bodyPr/>
                    <a:lstStyle/>
                    <a:p>
                      <a:r>
                        <a:rPr lang="en-US" dirty="0" smtClean="0"/>
                        <a:t>45%</a:t>
                      </a:r>
                      <a:endParaRPr lang="en-US" dirty="0"/>
                    </a:p>
                  </a:txBody>
                  <a:tcPr/>
                </a:tc>
                <a:tc>
                  <a:txBody>
                    <a:bodyPr/>
                    <a:lstStyle/>
                    <a:p>
                      <a:r>
                        <a:rPr lang="en-US" dirty="0" smtClean="0"/>
                        <a:t>38%</a:t>
                      </a:r>
                      <a:endParaRPr lang="en-US" dirty="0"/>
                    </a:p>
                  </a:txBody>
                  <a:tcPr/>
                </a:tc>
              </a:tr>
              <a:tr h="370840">
                <a:tc>
                  <a:txBody>
                    <a:bodyPr/>
                    <a:lstStyle/>
                    <a:p>
                      <a:r>
                        <a:rPr lang="en-US" dirty="0" smtClean="0"/>
                        <a:t>Dying from Cancer</a:t>
                      </a:r>
                      <a:endParaRPr lang="en-US" dirty="0"/>
                    </a:p>
                  </a:txBody>
                  <a:tcPr/>
                </a:tc>
                <a:tc>
                  <a:txBody>
                    <a:bodyPr/>
                    <a:lstStyle/>
                    <a:p>
                      <a:r>
                        <a:rPr lang="en-US" dirty="0" smtClean="0"/>
                        <a:t>23%</a:t>
                      </a:r>
                      <a:endParaRPr lang="en-US" dirty="0"/>
                    </a:p>
                  </a:txBody>
                  <a:tcPr/>
                </a:tc>
                <a:tc>
                  <a:txBody>
                    <a:bodyPr/>
                    <a:lstStyle/>
                    <a:p>
                      <a:r>
                        <a:rPr lang="en-US" dirty="0" smtClean="0"/>
                        <a:t>20%</a:t>
                      </a:r>
                      <a:endParaRPr lang="en-US" dirty="0"/>
                    </a:p>
                  </a:txBody>
                  <a:tcPr/>
                </a:tc>
              </a:tr>
              <a:tr h="370840">
                <a:tc>
                  <a:txBody>
                    <a:bodyPr/>
                    <a:lstStyle/>
                    <a:p>
                      <a:r>
                        <a:rPr lang="en-US" dirty="0" smtClean="0"/>
                        <a:t>Breast Cancer</a:t>
                      </a:r>
                      <a:endParaRPr lang="en-US" dirty="0"/>
                    </a:p>
                  </a:txBody>
                  <a:tcPr/>
                </a:tc>
                <a:tc>
                  <a:txBody>
                    <a:bodyPr/>
                    <a:lstStyle/>
                    <a:p>
                      <a:r>
                        <a:rPr lang="en-US" dirty="0" smtClean="0"/>
                        <a:t>&lt;1%</a:t>
                      </a:r>
                      <a:endParaRPr lang="en-US" dirty="0"/>
                    </a:p>
                  </a:txBody>
                  <a:tcPr/>
                </a:tc>
                <a:tc>
                  <a:txBody>
                    <a:bodyPr/>
                    <a:lstStyle/>
                    <a:p>
                      <a:r>
                        <a:rPr lang="en-US" dirty="0" smtClean="0"/>
                        <a:t>12%</a:t>
                      </a:r>
                      <a:endParaRPr lang="en-US" dirty="0"/>
                    </a:p>
                  </a:txBody>
                  <a:tcPr/>
                </a:tc>
              </a:tr>
              <a:tr h="370840">
                <a:tc>
                  <a:txBody>
                    <a:bodyPr/>
                    <a:lstStyle/>
                    <a:p>
                      <a:r>
                        <a:rPr lang="en-US" dirty="0" smtClean="0"/>
                        <a:t>Prostate Cancer</a:t>
                      </a:r>
                      <a:endParaRPr lang="en-US" dirty="0"/>
                    </a:p>
                  </a:txBody>
                  <a:tcPr/>
                </a:tc>
                <a:tc>
                  <a:txBody>
                    <a:bodyPr/>
                    <a:lstStyle/>
                    <a:p>
                      <a:r>
                        <a:rPr lang="en-US" dirty="0" smtClean="0"/>
                        <a:t>17%</a:t>
                      </a:r>
                      <a:endParaRPr lang="en-US" dirty="0"/>
                    </a:p>
                  </a:txBody>
                  <a:tcPr/>
                </a:tc>
                <a:tc>
                  <a:txBody>
                    <a:bodyPr/>
                    <a:lstStyle/>
                    <a:p>
                      <a:endParaRPr lang="en-US"/>
                    </a:p>
                  </a:txBody>
                  <a:tcPr/>
                </a:tc>
              </a:tr>
              <a:tr h="370840">
                <a:tc>
                  <a:txBody>
                    <a:bodyPr/>
                    <a:lstStyle/>
                    <a:p>
                      <a:r>
                        <a:rPr lang="en-US" dirty="0" smtClean="0"/>
                        <a:t>Colon</a:t>
                      </a:r>
                      <a:r>
                        <a:rPr lang="en-US" baseline="0" dirty="0" smtClean="0"/>
                        <a:t> Cancer</a:t>
                      </a:r>
                      <a:endParaRPr lang="en-US" dirty="0"/>
                    </a:p>
                  </a:txBody>
                  <a:tcPr/>
                </a:tc>
                <a:tc>
                  <a:txBody>
                    <a:bodyPr/>
                    <a:lstStyle/>
                    <a:p>
                      <a:r>
                        <a:rPr lang="en-US" dirty="0" smtClean="0"/>
                        <a:t>6%</a:t>
                      </a:r>
                      <a:endParaRPr lang="en-US" dirty="0"/>
                    </a:p>
                  </a:txBody>
                  <a:tcPr/>
                </a:tc>
                <a:tc>
                  <a:txBody>
                    <a:bodyPr/>
                    <a:lstStyle/>
                    <a:p>
                      <a:r>
                        <a:rPr lang="en-US" dirty="0" smtClean="0"/>
                        <a:t>5%</a:t>
                      </a:r>
                      <a:endParaRPr lang="en-US" dirty="0"/>
                    </a:p>
                  </a:txBody>
                  <a:tcPr/>
                </a:tc>
              </a:tr>
              <a:tr h="370840">
                <a:tc>
                  <a:txBody>
                    <a:bodyPr/>
                    <a:lstStyle/>
                    <a:p>
                      <a:r>
                        <a:rPr lang="en-US" dirty="0" smtClean="0"/>
                        <a:t>Lung Cancer</a:t>
                      </a:r>
                      <a:endParaRPr lang="en-US" dirty="0"/>
                    </a:p>
                  </a:txBody>
                  <a:tcPr/>
                </a:tc>
                <a:tc>
                  <a:txBody>
                    <a:bodyPr/>
                    <a:lstStyle/>
                    <a:p>
                      <a:r>
                        <a:rPr lang="en-US" dirty="0" smtClean="0"/>
                        <a:t>7%</a:t>
                      </a:r>
                      <a:endParaRPr lang="en-US" dirty="0"/>
                    </a:p>
                  </a:txBody>
                  <a:tcPr/>
                </a:tc>
                <a:tc>
                  <a:txBody>
                    <a:bodyPr/>
                    <a:lstStyle/>
                    <a:p>
                      <a:r>
                        <a:rPr lang="en-US" dirty="0" smtClean="0"/>
                        <a:t>6%</a:t>
                      </a:r>
                      <a:endParaRPr lang="en-US" dirty="0"/>
                    </a:p>
                  </a:txBody>
                  <a:tcPr/>
                </a:tc>
              </a:tr>
              <a:tr h="370840">
                <a:tc>
                  <a:txBody>
                    <a:bodyPr/>
                    <a:lstStyle/>
                    <a:p>
                      <a:r>
                        <a:rPr lang="en-US" dirty="0" smtClean="0"/>
                        <a:t>Lung Cancer Smokers</a:t>
                      </a:r>
                      <a:endParaRPr lang="en-US" dirty="0"/>
                    </a:p>
                  </a:txBody>
                  <a:tcPr/>
                </a:tc>
                <a:tc>
                  <a:txBody>
                    <a:bodyPr/>
                    <a:lstStyle/>
                    <a:p>
                      <a:r>
                        <a:rPr lang="en-US" dirty="0" smtClean="0"/>
                        <a:t>17%</a:t>
                      </a:r>
                      <a:endParaRPr lang="en-US" dirty="0"/>
                    </a:p>
                  </a:txBody>
                  <a:tcPr/>
                </a:tc>
                <a:tc>
                  <a:txBody>
                    <a:bodyPr/>
                    <a:lstStyle/>
                    <a:p>
                      <a:r>
                        <a:rPr lang="en-US" dirty="0" smtClean="0"/>
                        <a:t>16%</a:t>
                      </a:r>
                      <a:endParaRPr lang="en-US" dirty="0"/>
                    </a:p>
                  </a:txBody>
                  <a:tcPr/>
                </a:tc>
              </a:tr>
              <a:tr h="370840">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16" name="TextBox 15"/>
          <p:cNvSpPr txBox="1"/>
          <p:nvPr/>
        </p:nvSpPr>
        <p:spPr>
          <a:xfrm>
            <a:off x="0" y="5791200"/>
            <a:ext cx="7006959" cy="369332"/>
          </a:xfrm>
          <a:prstGeom prst="rect">
            <a:avLst/>
          </a:prstGeom>
          <a:noFill/>
        </p:spPr>
        <p:txBody>
          <a:bodyPr wrap="none" rtlCol="0">
            <a:spAutoFit/>
          </a:bodyPr>
          <a:lstStyle/>
          <a:p>
            <a:r>
              <a:rPr lang="en-US" dirty="0" smtClean="0">
                <a:latin typeface="Arial"/>
                <a:cs typeface="Arial"/>
              </a:rPr>
              <a:t>US National Cancer Institute’s SEER Database, 2006 through 2008</a:t>
            </a:r>
            <a:endParaRPr lang="en-US" dirty="0">
              <a:latin typeface="Arial"/>
              <a:cs typeface="Aria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Cancers: Many Challenges</a:t>
            </a:r>
            <a:endParaRPr lang="en-US" dirty="0"/>
          </a:p>
        </p:txBody>
      </p:sp>
      <p:sp>
        <p:nvSpPr>
          <p:cNvPr id="6" name="Text Placeholder 5"/>
          <p:cNvSpPr>
            <a:spLocks noGrp="1"/>
          </p:cNvSpPr>
          <p:nvPr>
            <p:ph type="body" sz="half" idx="1"/>
          </p:nvPr>
        </p:nvSpPr>
        <p:spPr>
          <a:xfrm>
            <a:off x="457200" y="2027238"/>
            <a:ext cx="8001000" cy="3992562"/>
          </a:xfrm>
        </p:spPr>
        <p:txBody>
          <a:bodyPr/>
          <a:lstStyle/>
          <a:p>
            <a:r>
              <a:rPr lang="en-US" dirty="0" smtClean="0"/>
              <a:t>Many types of cancer are higher in our communities</a:t>
            </a:r>
          </a:p>
          <a:p>
            <a:r>
              <a:rPr lang="en-US" dirty="0" smtClean="0"/>
              <a:t>Almost all cancers are diagnosed in Native Men and Women at later stages where they are harder to treat and survive</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4"/>
          <p:cNvSpPr>
            <a:spLocks noGrp="1" noChangeArrowheads="1"/>
          </p:cNvSpPr>
          <p:nvPr>
            <p:ph type="ctrTitle"/>
          </p:nvPr>
        </p:nvSpPr>
        <p:spPr>
          <a:xfrm>
            <a:off x="1752600" y="2111375"/>
            <a:ext cx="7772400" cy="1470025"/>
          </a:xfrm>
        </p:spPr>
        <p:txBody>
          <a:bodyPr/>
          <a:lstStyle/>
          <a:p>
            <a:pPr eaLnBrk="1" hangingPunct="1"/>
            <a:r>
              <a:rPr lang="en-US" dirty="0" smtClean="0"/>
              <a:t> Cancer </a:t>
            </a:r>
            <a:r>
              <a:rPr lang="en-US" dirty="0"/>
              <a:t>Risk Factors</a:t>
            </a:r>
          </a:p>
        </p:txBody>
      </p:sp>
      <p:pic>
        <p:nvPicPr>
          <p:cNvPr id="52227" name="Picture 2" descr="iStock_000009040479Medium Navajo woman smiling"/>
          <p:cNvPicPr>
            <a:picLocks noChangeAspect="1" noChangeArrowheads="1"/>
          </p:cNvPicPr>
          <p:nvPr/>
        </p:nvPicPr>
        <p:blipFill>
          <a:blip r:embed="rId2"/>
          <a:srcRect l="15625" r="37500"/>
          <a:stretch>
            <a:fillRect/>
          </a:stretch>
        </p:blipFill>
        <p:spPr bwMode="auto">
          <a:xfrm>
            <a:off x="4729163" y="152400"/>
            <a:ext cx="1141412" cy="1600200"/>
          </a:xfrm>
          <a:prstGeom prst="rect">
            <a:avLst/>
          </a:prstGeom>
          <a:noFill/>
          <a:ln w="9525">
            <a:noFill/>
            <a:miter lim="800000"/>
            <a:headEnd/>
            <a:tailEnd/>
          </a:ln>
        </p:spPr>
      </p:pic>
      <p:pic>
        <p:nvPicPr>
          <p:cNvPr id="52228" name="Picture 3" descr="iStock_000003056954Medium 99 yr old woman"/>
          <p:cNvPicPr>
            <a:picLocks noChangeAspect="1" noChangeArrowheads="1"/>
          </p:cNvPicPr>
          <p:nvPr/>
        </p:nvPicPr>
        <p:blipFill>
          <a:blip r:embed="rId3"/>
          <a:srcRect l="39252" r="14360"/>
          <a:stretch>
            <a:fillRect/>
          </a:stretch>
        </p:blipFill>
        <p:spPr bwMode="auto">
          <a:xfrm>
            <a:off x="8051800" y="152400"/>
            <a:ext cx="1092200" cy="1600200"/>
          </a:xfrm>
          <a:prstGeom prst="rect">
            <a:avLst/>
          </a:prstGeom>
          <a:noFill/>
          <a:ln w="9525">
            <a:noFill/>
            <a:miter lim="800000"/>
            <a:headEnd/>
            <a:tailEnd/>
          </a:ln>
        </p:spPr>
      </p:pic>
      <p:pic>
        <p:nvPicPr>
          <p:cNvPr id="52229" name="Picture 4" descr="iStock_000003672645Medium AI Male Elder looking up Photoshoped"/>
          <p:cNvPicPr>
            <a:picLocks noChangeAspect="1" noChangeArrowheads="1"/>
          </p:cNvPicPr>
          <p:nvPr/>
        </p:nvPicPr>
        <p:blipFill>
          <a:blip r:embed="rId4"/>
          <a:srcRect t="11111" r="11076" b="11111"/>
          <a:stretch>
            <a:fillRect/>
          </a:stretch>
        </p:blipFill>
        <p:spPr bwMode="auto">
          <a:xfrm>
            <a:off x="6934200" y="152400"/>
            <a:ext cx="1223963" cy="1600200"/>
          </a:xfrm>
          <a:prstGeom prst="rect">
            <a:avLst/>
          </a:prstGeom>
          <a:noFill/>
          <a:ln w="9525">
            <a:noFill/>
            <a:miter lim="800000"/>
            <a:headEnd/>
            <a:tailEnd/>
          </a:ln>
        </p:spPr>
      </p:pic>
      <p:pic>
        <p:nvPicPr>
          <p:cNvPr id="52230" name="Picture 5" descr="iStock_000005290791Medium Woman Catching Sun"/>
          <p:cNvPicPr>
            <a:picLocks noChangeAspect="1" noChangeArrowheads="1"/>
          </p:cNvPicPr>
          <p:nvPr/>
        </p:nvPicPr>
        <p:blipFill>
          <a:blip r:embed="rId5"/>
          <a:srcRect r="52414"/>
          <a:stretch>
            <a:fillRect/>
          </a:stretch>
        </p:blipFill>
        <p:spPr bwMode="auto">
          <a:xfrm>
            <a:off x="5819775" y="152400"/>
            <a:ext cx="1119188"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206375" y="0"/>
          <a:ext cx="8937625" cy="6477000"/>
        </p:xfrm>
        <a:graphic>
          <a:graphicData uri="http://schemas.openxmlformats.org/drawingml/2006/chart">
            <c:chart xmlns:c="http://schemas.openxmlformats.org/drawingml/2006/chart" xmlns:r="http://schemas.openxmlformats.org/officeDocument/2006/relationships" r:id="rId3"/>
          </a:graphicData>
        </a:graphic>
      </p:graphicFrame>
      <p:sp>
        <p:nvSpPr>
          <p:cNvPr id="1028" name="TextBox 5"/>
          <p:cNvSpPr txBox="1">
            <a:spLocks noChangeArrowheads="1"/>
          </p:cNvSpPr>
          <p:nvPr/>
        </p:nvSpPr>
        <p:spPr bwMode="auto">
          <a:xfrm>
            <a:off x="0" y="6553200"/>
            <a:ext cx="9144000" cy="276225"/>
          </a:xfrm>
          <a:prstGeom prst="rect">
            <a:avLst/>
          </a:prstGeom>
          <a:noFill/>
          <a:ln w="9525">
            <a:noFill/>
            <a:miter lim="800000"/>
            <a:headEnd/>
            <a:tailEnd/>
          </a:ln>
        </p:spPr>
        <p:txBody>
          <a:bodyPr>
            <a:spAutoFit/>
          </a:bodyPr>
          <a:lstStyle/>
          <a:p>
            <a:pPr algn="r"/>
            <a:r>
              <a:rPr lang="en-US" sz="1200" dirty="0">
                <a:solidFill>
                  <a:schemeClr val="bg1"/>
                </a:solidFill>
                <a:latin typeface="Arial"/>
                <a:cs typeface="Arial"/>
              </a:rPr>
              <a:t>Mortality data for years 2004-2007; Source: NCHS; Alaska Native Tumor Registry, 2010</a:t>
            </a:r>
          </a:p>
        </p:txBody>
      </p:sp>
      <p:sp>
        <p:nvSpPr>
          <p:cNvPr id="6" name="Title 5"/>
          <p:cNvSpPr>
            <a:spLocks noGrp="1"/>
          </p:cNvSpPr>
          <p:nvPr>
            <p:ph type="title"/>
          </p:nvPr>
        </p:nvSpPr>
        <p:spPr>
          <a:xfrm>
            <a:off x="609600" y="838200"/>
            <a:ext cx="8534400" cy="1143000"/>
          </a:xfrm>
        </p:spPr>
        <p:txBody>
          <a:bodyPr/>
          <a:lstStyle/>
          <a:p>
            <a:r>
              <a:rPr lang="en-US" dirty="0" smtClean="0"/>
              <a:t>Cancer is the Leading Cause of Death Among Alaska Natives and Northern Plains Tribes </a:t>
            </a:r>
            <a:endParaRPr lang="en-US" dirty="0"/>
          </a:p>
        </p:txBody>
      </p:sp>
    </p:spTree>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838200" y="533400"/>
            <a:ext cx="8229600" cy="1143000"/>
          </a:xfrm>
        </p:spPr>
        <p:txBody>
          <a:bodyPr/>
          <a:lstStyle/>
          <a:p>
            <a:pPr eaLnBrk="1" hangingPunct="1"/>
            <a:r>
              <a:rPr lang="en-US"/>
              <a:t>Approximate Lifetime Risk of Colon Cancer</a:t>
            </a:r>
          </a:p>
        </p:txBody>
      </p:sp>
      <p:graphicFrame>
        <p:nvGraphicFramePr>
          <p:cNvPr id="258079" name="Group 31"/>
          <p:cNvGraphicFramePr>
            <a:graphicFrameLocks noGrp="1"/>
          </p:cNvGraphicFramePr>
          <p:nvPr>
            <p:ph type="tbl" idx="1"/>
          </p:nvPr>
        </p:nvGraphicFramePr>
        <p:xfrm>
          <a:off x="1660525" y="1892300"/>
          <a:ext cx="7102475" cy="4355782"/>
        </p:xfrm>
        <a:graphic>
          <a:graphicData uri="http://schemas.openxmlformats.org/drawingml/2006/table">
            <a:tbl>
              <a:tblPr/>
              <a:tblGrid>
                <a:gridCol w="4724400"/>
                <a:gridCol w="2378075"/>
              </a:tblGrid>
              <a:tr h="576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621100"/>
                          </a:solidFill>
                          <a:effectLst/>
                          <a:latin typeface="Arial" charset="0"/>
                          <a:ea typeface="Arial" charset="0"/>
                          <a:cs typeface="Arial" charset="0"/>
                        </a:rPr>
                        <a:t>Overall </a:t>
                      </a:r>
                      <a:r>
                        <a:rPr kumimoji="0" lang="en-US" sz="2800" b="0" i="0" u="none" strike="noStrike" cap="none" normalizeH="0" baseline="0" dirty="0">
                          <a:ln>
                            <a:noFill/>
                          </a:ln>
                          <a:solidFill>
                            <a:schemeClr val="bg1"/>
                          </a:solidFill>
                          <a:effectLst/>
                          <a:latin typeface="Arial" charset="0"/>
                          <a:ea typeface="Arial" charset="0"/>
                          <a:cs typeface="Arial" charset="0"/>
                        </a:rPr>
                        <a:t>lifetime risk in U.S.</a:t>
                      </a:r>
                    </a:p>
                  </a:txBody>
                  <a:tcPr anchor="ctr" horzOverflow="overflow">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621100"/>
                          </a:solidFill>
                          <a:effectLst/>
                          <a:latin typeface="Arial" charset="0"/>
                          <a:ea typeface="Arial" charset="0"/>
                          <a:cs typeface="Arial" charset="0"/>
                        </a:rPr>
                        <a:t>5-6%</a:t>
                      </a:r>
                    </a:p>
                  </a:txBody>
                  <a:tcPr anchor="ctr" horzOverflow="overflow">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lnTlToBr>
                      <a:noFill/>
                    </a:lnTlToBr>
                    <a:lnBlToTr>
                      <a:noFill/>
                    </a:lnBlToTr>
                    <a:noFill/>
                  </a:tcPr>
                </a:tc>
              </a:tr>
              <a:tr h="804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bg1"/>
                          </a:solidFill>
                          <a:effectLst/>
                          <a:latin typeface="Arial" charset="0"/>
                          <a:ea typeface="Arial" charset="0"/>
                          <a:cs typeface="Arial" charset="0"/>
                        </a:rPr>
                        <a:t>Parent or sibling with colon cancer</a:t>
                      </a:r>
                    </a:p>
                  </a:txBody>
                  <a:tcPr anchor="ctr" horzOverflow="overflow">
                    <a:lnL w="12700" cap="flat" cmpd="sng" algn="ctr">
                      <a:solidFill>
                        <a:scrgbClr r="0" g="0" b="0"/>
                      </a:solidFill>
                      <a:prstDash val="solid"/>
                      <a:round/>
                      <a:headEnd type="none" w="med" len="med"/>
                      <a:tailEnd type="none" w="med" len="med"/>
                    </a:lnL>
                    <a:lnR>
                      <a:noFill/>
                    </a:lnR>
                    <a:lnT>
                      <a:noFill/>
                    </a:lnT>
                    <a:lnB>
                      <a:noFill/>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bg1"/>
                          </a:solidFill>
                          <a:effectLst/>
                          <a:latin typeface="Arial" charset="0"/>
                          <a:ea typeface="Arial" charset="0"/>
                          <a:cs typeface="Arial" charset="0"/>
                        </a:rPr>
                        <a:t>12-18% </a:t>
                      </a:r>
                    </a:p>
                  </a:txBody>
                  <a:tcPr anchor="ctr" horzOverflow="overflow">
                    <a:lnL>
                      <a:noFill/>
                    </a:lnL>
                    <a:lnR w="12700" cap="flat" cmpd="sng" algn="ctr">
                      <a:solidFill>
                        <a:scrgbClr r="0" g="0" b="0"/>
                      </a:solidFill>
                      <a:prstDash val="solid"/>
                      <a:round/>
                      <a:headEnd type="none" w="med" len="med"/>
                      <a:tailEnd type="none" w="med" len="med"/>
                    </a:lnR>
                    <a:lnT>
                      <a:noFill/>
                    </a:lnT>
                    <a:lnB>
                      <a:noFill/>
                    </a:lnB>
                    <a:lnTlToBr>
                      <a:noFill/>
                    </a:lnTlToBr>
                    <a:lnBlToTr>
                      <a:noFill/>
                    </a:lnBlToTr>
                    <a:solidFill>
                      <a:srgbClr val="800000"/>
                    </a:solidFill>
                  </a:tcPr>
                </a:tc>
              </a:tr>
              <a:tr h="811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621100"/>
                          </a:solidFill>
                          <a:effectLst/>
                          <a:latin typeface="Arial" charset="0"/>
                          <a:ea typeface="Arial" charset="0"/>
                          <a:cs typeface="Arial" charset="0"/>
                        </a:rPr>
                        <a:t>Two of the above with colon cancer</a:t>
                      </a:r>
                    </a:p>
                  </a:txBody>
                  <a:tcPr anchor="ctr" horzOverflow="overflow">
                    <a:lnL w="12700" cap="flat" cmpd="sng" algn="ctr">
                      <a:solidFill>
                        <a:scrgbClr r="0" g="0" b="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621100"/>
                          </a:solidFill>
                          <a:effectLst/>
                          <a:latin typeface="Arial" charset="0"/>
                          <a:ea typeface="Arial" charset="0"/>
                          <a:cs typeface="Arial" charset="0"/>
                        </a:rPr>
                        <a:t>18-24% </a:t>
                      </a:r>
                    </a:p>
                  </a:txBody>
                  <a:tcPr anchor="ctr" horzOverflow="overflow">
                    <a:lnL>
                      <a:noFill/>
                    </a:lnL>
                    <a:lnR w="12700" cap="flat" cmpd="sng" algn="ctr">
                      <a:solidFill>
                        <a:scrgbClr r="0" g="0" b="0"/>
                      </a:solidFill>
                      <a:prstDash val="solid"/>
                      <a:round/>
                      <a:headEnd type="none" w="med" len="med"/>
                      <a:tailEnd type="none" w="med" len="med"/>
                    </a:lnR>
                    <a:lnT>
                      <a:noFill/>
                    </a:lnT>
                    <a:lnB>
                      <a:noFill/>
                    </a:lnB>
                    <a:lnTlToBr>
                      <a:noFill/>
                    </a:lnTlToBr>
                    <a:lnBlToTr>
                      <a:noFill/>
                    </a:lnBlToTr>
                    <a:noFill/>
                  </a:tcPr>
                </a:tc>
              </a:tr>
              <a:tr h="879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FF"/>
                          </a:solidFill>
                          <a:effectLst/>
                          <a:latin typeface="Arial" charset="0"/>
                          <a:ea typeface="Arial" charset="0"/>
                          <a:cs typeface="Arial" charset="0"/>
                        </a:rPr>
                        <a:t>Parent or sibling with colon cancer before age 50</a:t>
                      </a:r>
                    </a:p>
                  </a:txBody>
                  <a:tcPr anchor="ctr" horzOverflow="overflow">
                    <a:lnL w="12700" cap="flat" cmpd="sng" algn="ctr">
                      <a:solidFill>
                        <a:scrgbClr r="0" g="0" b="0"/>
                      </a:solidFill>
                      <a:prstDash val="solid"/>
                      <a:round/>
                      <a:headEnd type="none" w="med" len="med"/>
                      <a:tailEnd type="none" w="med" len="med"/>
                    </a:lnL>
                    <a:lnR>
                      <a:noFill/>
                    </a:lnR>
                    <a:lnT>
                      <a:noFill/>
                    </a:lnT>
                    <a:lnB>
                      <a:noFill/>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bg1"/>
                          </a:solidFill>
                          <a:effectLst/>
                          <a:latin typeface="Arial" charset="0"/>
                          <a:ea typeface="Arial" charset="0"/>
                          <a:cs typeface="Arial" charset="0"/>
                        </a:rPr>
                        <a:t>18-24%</a:t>
                      </a:r>
                    </a:p>
                  </a:txBody>
                  <a:tcPr anchor="ctr" horzOverflow="overflow">
                    <a:lnL>
                      <a:noFill/>
                    </a:lnL>
                    <a:lnR w="12700" cap="flat" cmpd="sng" algn="ctr">
                      <a:solidFill>
                        <a:scrgbClr r="0" g="0" b="0"/>
                      </a:solidFill>
                      <a:prstDash val="solid"/>
                      <a:round/>
                      <a:headEnd type="none" w="med" len="med"/>
                      <a:tailEnd type="none" w="med" len="med"/>
                    </a:lnR>
                    <a:lnT>
                      <a:noFill/>
                    </a:lnT>
                    <a:lnB>
                      <a:noFill/>
                    </a:lnB>
                    <a:lnTlToBr>
                      <a:noFill/>
                    </a:lnTlToBr>
                    <a:lnBlToTr>
                      <a:noFill/>
                    </a:lnBlToTr>
                    <a:solidFill>
                      <a:srgbClr val="800000"/>
                    </a:solidFill>
                  </a:tcPr>
                </a:tc>
              </a:tr>
              <a:tr h="711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621100"/>
                          </a:solidFill>
                          <a:effectLst/>
                          <a:latin typeface="Arial" charset="0"/>
                          <a:ea typeface="Arial" charset="0"/>
                          <a:cs typeface="Arial" charset="0"/>
                        </a:rPr>
                        <a:t>Grandparent, Aunt or Uncle with colon cancer </a:t>
                      </a:r>
                    </a:p>
                  </a:txBody>
                  <a:tcPr anchor="ctr" horzOverflow="overflow">
                    <a:lnL w="12700" cap="flat" cmpd="sng" algn="ctr">
                      <a:solidFill>
                        <a:scrgbClr r="0" g="0" b="0"/>
                      </a:solidFill>
                      <a:prstDash val="solid"/>
                      <a:round/>
                      <a:headEnd type="none" w="med" len="med"/>
                      <a:tailEnd type="none" w="med" len="med"/>
                    </a:lnL>
                    <a:lnR>
                      <a:noFill/>
                    </a:lnR>
                    <a:lnT>
                      <a:noFill/>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621100"/>
                          </a:solidFill>
                          <a:effectLst/>
                          <a:latin typeface="Arial" charset="0"/>
                          <a:ea typeface="Arial" charset="0"/>
                          <a:cs typeface="Arial" charset="0"/>
                        </a:rPr>
                        <a:t>9% </a:t>
                      </a:r>
                    </a:p>
                  </a:txBody>
                  <a:tcPr anchor="ctr" horzOverflow="overflow">
                    <a:lnL>
                      <a:noFill/>
                    </a:lnL>
                    <a:lnR w="12700" cap="flat" cmpd="sng" algn="ctr">
                      <a:solidFill>
                        <a:scrgbClr r="0" g="0" b="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lnTlToBr>
                      <a:noFill/>
                    </a:lnTlToBr>
                    <a:lnBlToTr>
                      <a:noFill/>
                    </a:lnBlToTr>
                    <a:noFill/>
                  </a:tcPr>
                </a:tc>
              </a:tr>
            </a:tbl>
          </a:graphicData>
        </a:graphic>
      </p:graphicFrame>
      <p:sp>
        <p:nvSpPr>
          <p:cNvPr id="258072" name="Text Box 24"/>
          <p:cNvSpPr txBox="1">
            <a:spLocks noChangeArrowheads="1"/>
          </p:cNvSpPr>
          <p:nvPr/>
        </p:nvSpPr>
        <p:spPr bwMode="auto">
          <a:xfrm>
            <a:off x="3352800" y="6583363"/>
            <a:ext cx="5672138" cy="274637"/>
          </a:xfrm>
          <a:prstGeom prst="rect">
            <a:avLst/>
          </a:prstGeom>
          <a:noFill/>
          <a:ln w="12700">
            <a:noFill/>
            <a:miter lim="800000"/>
            <a:headEnd/>
            <a:tailEnd/>
          </a:ln>
          <a:effectLst>
            <a:outerShdw blurRad="63500" dist="17961" dir="2700000" algn="ctr" rotWithShape="0">
              <a:schemeClr val="bg2">
                <a:alpha val="74998"/>
              </a:schemeClr>
            </a:outerShdw>
          </a:effectLst>
        </p:spPr>
        <p:txBody>
          <a:bodyPr>
            <a:prstTxWarp prst="textNoShape">
              <a:avLst/>
            </a:prstTxWarp>
            <a:spAutoFit/>
          </a:bodyPr>
          <a:lstStyle/>
          <a:p>
            <a:pPr algn="r" eaLnBrk="0" hangingPunct="0">
              <a:defRPr/>
            </a:pPr>
            <a:r>
              <a:rPr lang="en-US" sz="1200" b="1">
                <a:solidFill>
                  <a:schemeClr val="bg1"/>
                </a:solidFill>
                <a:latin typeface="Arial" charset="0"/>
              </a:rPr>
              <a:t>Adapted from Winawer S, et al. </a:t>
            </a:r>
            <a:r>
              <a:rPr lang="en-US" sz="1200" b="1" i="1">
                <a:solidFill>
                  <a:schemeClr val="bg1"/>
                </a:solidFill>
                <a:latin typeface="Arial" charset="0"/>
              </a:rPr>
              <a:t>Gastroenterology</a:t>
            </a:r>
            <a:r>
              <a:rPr lang="en-US" sz="1200" b="1">
                <a:solidFill>
                  <a:schemeClr val="bg1"/>
                </a:solidFill>
                <a:latin typeface="Arial" charset="0"/>
              </a:rPr>
              <a:t>. 2003;124:544.</a:t>
            </a:r>
          </a:p>
        </p:txBody>
      </p:sp>
      <p:pic>
        <p:nvPicPr>
          <p:cNvPr id="53267" name="Picture 25" descr="dna"/>
          <p:cNvPicPr>
            <a:picLocks noChangeAspect="1" noChangeArrowheads="1"/>
          </p:cNvPicPr>
          <p:nvPr/>
        </p:nvPicPr>
        <p:blipFill>
          <a:blip r:embed="rId3"/>
          <a:srcRect/>
          <a:stretch>
            <a:fillRect/>
          </a:stretch>
        </p:blipFill>
        <p:spPr bwMode="auto">
          <a:xfrm>
            <a:off x="0" y="2514600"/>
            <a:ext cx="1517650" cy="259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1" name="Rectangle 3"/>
          <p:cNvSpPr>
            <a:spLocks noGrp="1" noChangeArrowheads="1"/>
          </p:cNvSpPr>
          <p:nvPr>
            <p:ph type="title"/>
          </p:nvPr>
        </p:nvSpPr>
        <p:spPr>
          <a:xfrm>
            <a:off x="762000" y="228600"/>
            <a:ext cx="8229600" cy="1143000"/>
          </a:xfrm>
        </p:spPr>
        <p:txBody>
          <a:bodyPr/>
          <a:lstStyle/>
          <a:p>
            <a:pPr eaLnBrk="1" hangingPunct="1"/>
            <a:r>
              <a:rPr lang="en-US" dirty="0" smtClean="0"/>
              <a:t>Risk </a:t>
            </a:r>
            <a:r>
              <a:rPr lang="en-US" dirty="0"/>
              <a:t>Factors:</a:t>
            </a:r>
            <a:r>
              <a:rPr lang="en-US" dirty="0" smtClean="0"/>
              <a:t>  Smoking</a:t>
            </a:r>
            <a:endParaRPr lang="en-US" dirty="0"/>
          </a:p>
        </p:txBody>
      </p:sp>
      <p:sp>
        <p:nvSpPr>
          <p:cNvPr id="63492" name="Rectangle 4"/>
          <p:cNvSpPr>
            <a:spLocks noGrp="1" noChangeArrowheads="1"/>
          </p:cNvSpPr>
          <p:nvPr>
            <p:ph idx="1"/>
          </p:nvPr>
        </p:nvSpPr>
        <p:spPr>
          <a:xfrm>
            <a:off x="3962400" y="1371600"/>
            <a:ext cx="4876800" cy="4378325"/>
          </a:xfrm>
        </p:spPr>
        <p:txBody>
          <a:bodyPr/>
          <a:lstStyle/>
          <a:p>
            <a:pPr eaLnBrk="1" hangingPunct="1"/>
            <a:r>
              <a:rPr lang="en-US" sz="2800" dirty="0" smtClean="0"/>
              <a:t>Cigarette smoke contains &gt; 7000 chemicals including </a:t>
            </a:r>
          </a:p>
          <a:p>
            <a:pPr lvl="1" eaLnBrk="1" hangingPunct="1"/>
            <a:r>
              <a:rPr lang="en-US" sz="2400" dirty="0" smtClean="0"/>
              <a:t>Arsenic</a:t>
            </a:r>
          </a:p>
          <a:p>
            <a:pPr lvl="1" eaLnBrk="1" hangingPunct="1"/>
            <a:r>
              <a:rPr lang="en-US" sz="2400" dirty="0" smtClean="0"/>
              <a:t>Formaldehyde</a:t>
            </a:r>
          </a:p>
          <a:p>
            <a:pPr lvl="1" eaLnBrk="1" hangingPunct="1"/>
            <a:r>
              <a:rPr lang="en-US" sz="2400" dirty="0" smtClean="0"/>
              <a:t>Hydrogen cyanide</a:t>
            </a:r>
          </a:p>
          <a:p>
            <a:pPr eaLnBrk="1" hangingPunct="1"/>
            <a:r>
              <a:rPr lang="en-US" sz="2800" dirty="0" smtClean="0"/>
              <a:t>90% lung cancer cases occur in smokers and those exposed to second hand smoke</a:t>
            </a:r>
          </a:p>
          <a:p>
            <a:pPr eaLnBrk="1" hangingPunct="1"/>
            <a:endParaRPr lang="en-US" dirty="0"/>
          </a:p>
        </p:txBody>
      </p:sp>
      <p:pic>
        <p:nvPicPr>
          <p:cNvPr id="5" name="Picture 4" descr="FEagletailIMG_0177.JPG"/>
          <p:cNvPicPr>
            <a:picLocks noChangeAspect="1"/>
          </p:cNvPicPr>
          <p:nvPr/>
        </p:nvPicPr>
        <p:blipFill>
          <a:blip r:embed="rId3"/>
          <a:srcRect l="40972" t="4245" r="9028"/>
          <a:stretch>
            <a:fillRect/>
          </a:stretch>
        </p:blipFill>
        <p:spPr>
          <a:xfrm>
            <a:off x="228600" y="1524000"/>
            <a:ext cx="3401956" cy="43434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smtClean="0"/>
              <a:t>LUNG CANCER INCIDENCE</a:t>
            </a:r>
            <a:br>
              <a:rPr lang="en-US" dirty="0" smtClean="0"/>
            </a:br>
            <a:r>
              <a:rPr lang="en-US" sz="2000" dirty="0" smtClean="0"/>
              <a:t>% difference </a:t>
            </a:r>
            <a:r>
              <a:rPr lang="en-US" sz="2000" dirty="0" err="1" smtClean="0"/>
              <a:t>vs</a:t>
            </a:r>
            <a:r>
              <a:rPr lang="en-US" sz="2000" dirty="0" smtClean="0"/>
              <a:t> NHW in same CHSDA counties</a:t>
            </a:r>
            <a:br>
              <a:rPr lang="en-US" sz="2000" dirty="0" smtClean="0"/>
            </a:br>
            <a:endParaRPr lang="en-US" dirty="0"/>
          </a:p>
        </p:txBody>
      </p:sp>
      <p:graphicFrame>
        <p:nvGraphicFramePr>
          <p:cNvPr id="4" name="Content Placeholder 3"/>
          <p:cNvGraphicFramePr>
            <a:graphicFrameLocks noGrp="1"/>
          </p:cNvGraphicFramePr>
          <p:nvPr>
            <p:ph idx="1"/>
          </p:nvPr>
        </p:nvGraphicFramePr>
        <p:xfrm>
          <a:off x="457200" y="1447800"/>
          <a:ext cx="8534400" cy="4800600"/>
        </p:xfrm>
        <a:graphic>
          <a:graphicData uri="http://schemas.openxmlformats.org/drawingml/2006/chart">
            <c:chart xmlns:c="http://schemas.openxmlformats.org/drawingml/2006/chart" xmlns:r="http://schemas.openxmlformats.org/officeDocument/2006/relationships" r:id="rId3"/>
          </a:graphicData>
        </a:graphic>
      </p:graphicFrame>
      <p:pic>
        <p:nvPicPr>
          <p:cNvPr id="776" name="Picture 4" descr="IHS Areas"/>
          <p:cNvPicPr>
            <a:picLocks noChangeAspect="1" noChangeArrowheads="1"/>
          </p:cNvPicPr>
          <p:nvPr/>
        </p:nvPicPr>
        <p:blipFill>
          <a:blip r:embed="rId4"/>
          <a:srcRect b="23529"/>
          <a:stretch>
            <a:fillRect/>
          </a:stretch>
        </p:blipFill>
        <p:spPr bwMode="auto">
          <a:xfrm>
            <a:off x="6248399" y="609600"/>
            <a:ext cx="2907475" cy="1399223"/>
          </a:xfrm>
          <a:prstGeom prst="rect">
            <a:avLst/>
          </a:prstGeom>
          <a:noFill/>
          <a:ln w="9525">
            <a:noFill/>
            <a:miter lim="800000"/>
            <a:headEnd/>
            <a:tailEnd/>
          </a:ln>
        </p:spPr>
      </p:pic>
      <p:sp>
        <p:nvSpPr>
          <p:cNvPr id="5" name="TextBox 4"/>
          <p:cNvSpPr txBox="1"/>
          <p:nvPr/>
        </p:nvSpPr>
        <p:spPr>
          <a:xfrm>
            <a:off x="6400800" y="6477000"/>
            <a:ext cx="2362200" cy="276999"/>
          </a:xfrm>
          <a:prstGeom prst="rect">
            <a:avLst/>
          </a:prstGeom>
          <a:noFill/>
        </p:spPr>
        <p:txBody>
          <a:bodyPr wrap="square" rtlCol="0">
            <a:spAutoFit/>
          </a:bodyPr>
          <a:lstStyle/>
          <a:p>
            <a:r>
              <a:rPr lang="en-US" sz="1200" dirty="0" smtClean="0">
                <a:solidFill>
                  <a:schemeClr val="bg1"/>
                </a:solidFill>
                <a:latin typeface="+mn-lt"/>
              </a:rPr>
              <a:t>Cancer, 115:5 </a:t>
            </a:r>
            <a:r>
              <a:rPr lang="en-US" sz="1200" dirty="0" err="1" smtClean="0">
                <a:solidFill>
                  <a:schemeClr val="bg1"/>
                </a:solidFill>
                <a:latin typeface="+mn-lt"/>
              </a:rPr>
              <a:t>Suppl</a:t>
            </a:r>
            <a:r>
              <a:rPr lang="en-US" sz="1200" dirty="0" smtClean="0">
                <a:solidFill>
                  <a:schemeClr val="bg1"/>
                </a:solidFill>
                <a:latin typeface="+mn-lt"/>
              </a:rPr>
              <a:t>, Sept 2008 </a:t>
            </a:r>
            <a:endParaRPr lang="en-US" sz="1200" dirty="0">
              <a:solidFill>
                <a:schemeClr val="bg1"/>
              </a:solidFill>
              <a:latin typeface="+mn-l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dirty="0" smtClean="0"/>
              <a:t>Smoking Status</a:t>
            </a:r>
            <a:br>
              <a:rPr lang="en-US" dirty="0" smtClean="0"/>
            </a:br>
            <a:r>
              <a:rPr lang="en-US" sz="2000" dirty="0" smtClean="0"/>
              <a:t>BRFSS Data, 2000-2006</a:t>
            </a:r>
            <a:br>
              <a:rPr lang="en-US" sz="2000" dirty="0" smtClean="0"/>
            </a:br>
            <a:r>
              <a:rPr lang="en-US" sz="2000" dirty="0" smtClean="0"/>
              <a:t> </a:t>
            </a:r>
            <a:endParaRPr lang="en-US" dirty="0"/>
          </a:p>
        </p:txBody>
      </p:sp>
      <p:graphicFrame>
        <p:nvGraphicFramePr>
          <p:cNvPr id="4" name="Content Placeholder 3"/>
          <p:cNvGraphicFramePr>
            <a:graphicFrameLocks noGrp="1"/>
          </p:cNvGraphicFramePr>
          <p:nvPr>
            <p:ph idx="1"/>
          </p:nvPr>
        </p:nvGraphicFramePr>
        <p:xfrm>
          <a:off x="457200" y="1828800"/>
          <a:ext cx="7620000" cy="4419600"/>
        </p:xfrm>
        <a:graphic>
          <a:graphicData uri="http://schemas.openxmlformats.org/drawingml/2006/chart">
            <c:chart xmlns:c="http://schemas.openxmlformats.org/drawingml/2006/chart" xmlns:r="http://schemas.openxmlformats.org/officeDocument/2006/relationships" r:id="rId3"/>
          </a:graphicData>
        </a:graphic>
      </p:graphicFrame>
      <p:pic>
        <p:nvPicPr>
          <p:cNvPr id="776" name="Picture 4" descr="IHS Areas"/>
          <p:cNvPicPr>
            <a:picLocks noChangeAspect="1" noChangeArrowheads="1"/>
          </p:cNvPicPr>
          <p:nvPr/>
        </p:nvPicPr>
        <p:blipFill>
          <a:blip r:embed="rId4"/>
          <a:srcRect b="23529"/>
          <a:stretch>
            <a:fillRect/>
          </a:stretch>
        </p:blipFill>
        <p:spPr bwMode="auto">
          <a:xfrm>
            <a:off x="6248399" y="609600"/>
            <a:ext cx="2907475" cy="1399223"/>
          </a:xfrm>
          <a:prstGeom prst="rect">
            <a:avLst/>
          </a:prstGeom>
          <a:noFill/>
          <a:ln w="9525">
            <a:noFill/>
            <a:miter lim="800000"/>
            <a:headEnd/>
            <a:tailEnd/>
          </a:ln>
        </p:spPr>
      </p:pic>
      <p:sp>
        <p:nvSpPr>
          <p:cNvPr id="5" name="TextBox 4"/>
          <p:cNvSpPr txBox="1"/>
          <p:nvPr/>
        </p:nvSpPr>
        <p:spPr>
          <a:xfrm>
            <a:off x="6400800" y="6477000"/>
            <a:ext cx="2362200" cy="276999"/>
          </a:xfrm>
          <a:prstGeom prst="rect">
            <a:avLst/>
          </a:prstGeom>
          <a:noFill/>
        </p:spPr>
        <p:txBody>
          <a:bodyPr wrap="square" rtlCol="0">
            <a:spAutoFit/>
          </a:bodyPr>
          <a:lstStyle/>
          <a:p>
            <a:r>
              <a:rPr lang="en-US" sz="1200" dirty="0" smtClean="0">
                <a:solidFill>
                  <a:schemeClr val="bg1"/>
                </a:solidFill>
                <a:latin typeface="+mn-lt"/>
              </a:rPr>
              <a:t>Cancer, 115:5 </a:t>
            </a:r>
            <a:r>
              <a:rPr lang="en-US" sz="1200" dirty="0" err="1" smtClean="0">
                <a:solidFill>
                  <a:schemeClr val="bg1"/>
                </a:solidFill>
                <a:latin typeface="+mn-lt"/>
              </a:rPr>
              <a:t>Suppl</a:t>
            </a:r>
            <a:r>
              <a:rPr lang="en-US" sz="1200" dirty="0" smtClean="0">
                <a:solidFill>
                  <a:schemeClr val="bg1"/>
                </a:solidFill>
                <a:latin typeface="+mn-lt"/>
              </a:rPr>
              <a:t>, Sept 2008 </a:t>
            </a:r>
            <a:endParaRPr lang="en-US" sz="1200" dirty="0">
              <a:solidFill>
                <a:schemeClr val="bg1"/>
              </a:solidFill>
              <a:latin typeface="+mn-l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 Second Hand Smoke</a:t>
            </a:r>
            <a:endParaRPr lang="en-US" dirty="0"/>
          </a:p>
        </p:txBody>
      </p:sp>
      <p:sp>
        <p:nvSpPr>
          <p:cNvPr id="4" name="Text Placeholder 3"/>
          <p:cNvSpPr>
            <a:spLocks noGrp="1"/>
          </p:cNvSpPr>
          <p:nvPr>
            <p:ph type="body" sz="half" idx="1"/>
          </p:nvPr>
        </p:nvSpPr>
        <p:spPr/>
        <p:txBody>
          <a:bodyPr/>
          <a:lstStyle/>
          <a:p>
            <a:r>
              <a:rPr lang="en-US" dirty="0" smtClean="0"/>
              <a:t>20-30% increased risk of lung disease </a:t>
            </a:r>
          </a:p>
          <a:p>
            <a:r>
              <a:rPr lang="en-US" dirty="0" smtClean="0"/>
              <a:t>Responsible for &gt;53,000 deaths in US per year</a:t>
            </a:r>
          </a:p>
          <a:p>
            <a:pPr lvl="1"/>
            <a:r>
              <a:rPr lang="en-US" dirty="0" smtClean="0"/>
              <a:t>&gt;3000 cases of lung cancer</a:t>
            </a:r>
            <a:endParaRPr lang="en-US" dirty="0"/>
          </a:p>
        </p:txBody>
      </p:sp>
      <p:pic>
        <p:nvPicPr>
          <p:cNvPr id="6" name="Picture 5"/>
          <p:cNvPicPr>
            <a:picLocks noChangeAspect="1"/>
          </p:cNvPicPr>
          <p:nvPr/>
        </p:nvPicPr>
        <p:blipFill>
          <a:blip r:embed="rId3"/>
          <a:stretch>
            <a:fillRect/>
          </a:stretch>
        </p:blipFill>
        <p:spPr>
          <a:xfrm>
            <a:off x="5181600" y="1600199"/>
            <a:ext cx="2971800" cy="446467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304800"/>
            <a:ext cx="8229600" cy="1143000"/>
          </a:xfrm>
        </p:spPr>
        <p:txBody>
          <a:bodyPr/>
          <a:lstStyle/>
          <a:p>
            <a:pPr eaLnBrk="1" hangingPunct="1"/>
            <a:r>
              <a:rPr lang="en-US" sz="4000" dirty="0" smtClean="0"/>
              <a:t> Cancer Risk </a:t>
            </a:r>
            <a:r>
              <a:rPr lang="en-US" sz="4000" dirty="0"/>
              <a:t>Factors: Obesity</a:t>
            </a:r>
          </a:p>
        </p:txBody>
      </p:sp>
      <p:sp>
        <p:nvSpPr>
          <p:cNvPr id="55299" name="Rectangle 3"/>
          <p:cNvSpPr>
            <a:spLocks noGrp="1" noChangeArrowheads="1"/>
          </p:cNvSpPr>
          <p:nvPr>
            <p:ph idx="1"/>
          </p:nvPr>
        </p:nvSpPr>
        <p:spPr>
          <a:xfrm>
            <a:off x="457200" y="2162175"/>
            <a:ext cx="4114800" cy="2819400"/>
          </a:xfrm>
        </p:spPr>
        <p:txBody>
          <a:bodyPr/>
          <a:lstStyle/>
          <a:p>
            <a:pPr eaLnBrk="1" hangingPunct="1"/>
            <a:r>
              <a:rPr lang="en-US" dirty="0" smtClean="0"/>
              <a:t>44% of Native adults are obese</a:t>
            </a:r>
          </a:p>
          <a:p>
            <a:pPr eaLnBrk="1" hangingPunct="1"/>
            <a:r>
              <a:rPr lang="en-US" dirty="0" smtClean="0"/>
              <a:t>70% are overweight</a:t>
            </a:r>
          </a:p>
          <a:p>
            <a:pPr eaLnBrk="1" hangingPunct="1"/>
            <a:endParaRPr lang="en-US" dirty="0" smtClean="0"/>
          </a:p>
          <a:p>
            <a:pPr eaLnBrk="1" hangingPunct="1">
              <a:buFontTx/>
              <a:buNone/>
            </a:pPr>
            <a:endParaRPr lang="en-US" dirty="0" smtClean="0"/>
          </a:p>
        </p:txBody>
      </p:sp>
      <p:sp>
        <p:nvSpPr>
          <p:cNvPr id="54277" name="Text Box 5"/>
          <p:cNvSpPr txBox="1">
            <a:spLocks noChangeArrowheads="1"/>
          </p:cNvSpPr>
          <p:nvPr/>
        </p:nvSpPr>
        <p:spPr bwMode="auto">
          <a:xfrm>
            <a:off x="795338" y="5232400"/>
            <a:ext cx="5776912" cy="1016000"/>
          </a:xfrm>
          <a:prstGeom prst="rect">
            <a:avLst/>
          </a:prstGeom>
          <a:noFill/>
          <a:ln w="9525">
            <a:noFill/>
            <a:miter lim="800000"/>
            <a:headEnd/>
            <a:tailEnd/>
          </a:ln>
        </p:spPr>
        <p:txBody>
          <a:bodyPr wrap="none">
            <a:prstTxWarp prst="textNoShape">
              <a:avLst/>
            </a:prstTxWarp>
            <a:spAutoFit/>
          </a:bodyPr>
          <a:lstStyle/>
          <a:p>
            <a:pPr eaLnBrk="0" hangingPunct="0">
              <a:defRPr/>
            </a:pPr>
            <a:r>
              <a:rPr lang="en-US" sz="1000" dirty="0">
                <a:solidFill>
                  <a:schemeClr val="bg1">
                    <a:lumMod val="50000"/>
                  </a:schemeClr>
                </a:solidFill>
                <a:latin typeface="Arial" charset="0"/>
              </a:rPr>
              <a:t>Ford ES.    </a:t>
            </a:r>
            <a:r>
              <a:rPr lang="en-US" sz="1000" i="1" dirty="0">
                <a:solidFill>
                  <a:schemeClr val="bg1">
                    <a:lumMod val="50000"/>
                  </a:schemeClr>
                </a:solidFill>
                <a:latin typeface="Arial" charset="0"/>
              </a:rPr>
              <a:t>American Journal of Epidemiology</a:t>
            </a:r>
            <a:r>
              <a:rPr lang="en-US" sz="1000" dirty="0">
                <a:solidFill>
                  <a:schemeClr val="bg1">
                    <a:lumMod val="50000"/>
                  </a:schemeClr>
                </a:solidFill>
                <a:latin typeface="Arial" charset="0"/>
              </a:rPr>
              <a:t> 1999; 150(4):390-398. </a:t>
            </a:r>
          </a:p>
          <a:p>
            <a:pPr eaLnBrk="0" hangingPunct="0">
              <a:defRPr/>
            </a:pPr>
            <a:r>
              <a:rPr lang="en-US" sz="1000" dirty="0" err="1">
                <a:solidFill>
                  <a:schemeClr val="bg1">
                    <a:lumMod val="50000"/>
                  </a:schemeClr>
                </a:solidFill>
                <a:latin typeface="Arial" charset="0"/>
              </a:rPr>
              <a:t>Caan</a:t>
            </a:r>
            <a:r>
              <a:rPr lang="en-US" sz="1000" dirty="0">
                <a:solidFill>
                  <a:schemeClr val="bg1">
                    <a:lumMod val="50000"/>
                  </a:schemeClr>
                </a:solidFill>
                <a:latin typeface="Arial" charset="0"/>
              </a:rPr>
              <a:t> BJ, Coates AO, Slattery ML, et al. </a:t>
            </a:r>
            <a:r>
              <a:rPr lang="en-US" sz="1000" i="1" dirty="0">
                <a:solidFill>
                  <a:schemeClr val="bg1">
                    <a:lumMod val="50000"/>
                  </a:schemeClr>
                </a:solidFill>
                <a:latin typeface="Arial" charset="0"/>
              </a:rPr>
              <a:t>International Journal of Obesity and Related</a:t>
            </a:r>
          </a:p>
          <a:p>
            <a:pPr eaLnBrk="0" hangingPunct="0">
              <a:defRPr/>
            </a:pPr>
            <a:r>
              <a:rPr lang="en-US" sz="1000" i="1" dirty="0">
                <a:solidFill>
                  <a:schemeClr val="bg1">
                    <a:lumMod val="50000"/>
                  </a:schemeClr>
                </a:solidFill>
                <a:latin typeface="Arial" charset="0"/>
              </a:rPr>
              <a:t> Metabolic Disorders </a:t>
            </a:r>
            <a:r>
              <a:rPr lang="en-US" sz="1000" dirty="0">
                <a:solidFill>
                  <a:schemeClr val="bg1">
                    <a:lumMod val="50000"/>
                  </a:schemeClr>
                </a:solidFill>
                <a:latin typeface="Arial" charset="0"/>
              </a:rPr>
              <a:t>1998; 22(2):178-184. </a:t>
            </a:r>
          </a:p>
          <a:p>
            <a:pPr eaLnBrk="0" hangingPunct="0">
              <a:defRPr/>
            </a:pPr>
            <a:r>
              <a:rPr lang="en-US" sz="1000" dirty="0" err="1">
                <a:solidFill>
                  <a:schemeClr val="bg1">
                    <a:lumMod val="50000"/>
                  </a:schemeClr>
                </a:solidFill>
                <a:latin typeface="Arial" charset="0"/>
              </a:rPr>
              <a:t>Kono</a:t>
            </a:r>
            <a:r>
              <a:rPr lang="en-US" sz="1000" dirty="0">
                <a:solidFill>
                  <a:schemeClr val="bg1">
                    <a:lumMod val="50000"/>
                  </a:schemeClr>
                </a:solidFill>
                <a:latin typeface="Arial" charset="0"/>
              </a:rPr>
              <a:t> S, </a:t>
            </a:r>
            <a:r>
              <a:rPr lang="en-US" sz="1000" dirty="0" err="1">
                <a:solidFill>
                  <a:schemeClr val="bg1">
                    <a:lumMod val="50000"/>
                  </a:schemeClr>
                </a:solidFill>
                <a:latin typeface="Arial" charset="0"/>
              </a:rPr>
              <a:t>Handa</a:t>
            </a:r>
            <a:r>
              <a:rPr lang="en-US" sz="1000" dirty="0">
                <a:solidFill>
                  <a:schemeClr val="bg1">
                    <a:lumMod val="50000"/>
                  </a:schemeClr>
                </a:solidFill>
                <a:latin typeface="Arial" charset="0"/>
              </a:rPr>
              <a:t> K, </a:t>
            </a:r>
            <a:r>
              <a:rPr lang="en-US" sz="1000" dirty="0" err="1">
                <a:solidFill>
                  <a:schemeClr val="bg1">
                    <a:lumMod val="50000"/>
                  </a:schemeClr>
                </a:solidFill>
                <a:latin typeface="Arial" charset="0"/>
              </a:rPr>
              <a:t>Kayabuchi</a:t>
            </a:r>
            <a:r>
              <a:rPr lang="en-US" sz="1000" dirty="0">
                <a:solidFill>
                  <a:schemeClr val="bg1">
                    <a:lumMod val="50000"/>
                  </a:schemeClr>
                </a:solidFill>
                <a:latin typeface="Arial" charset="0"/>
              </a:rPr>
              <a:t> H, et al. </a:t>
            </a:r>
            <a:r>
              <a:rPr lang="en-US" sz="1000" i="1" dirty="0">
                <a:solidFill>
                  <a:schemeClr val="bg1">
                    <a:lumMod val="50000"/>
                  </a:schemeClr>
                </a:solidFill>
                <a:latin typeface="Arial" charset="0"/>
              </a:rPr>
              <a:t>Japanese Journal of Cancer Research</a:t>
            </a:r>
            <a:r>
              <a:rPr lang="en-US" sz="1000" dirty="0">
                <a:solidFill>
                  <a:schemeClr val="bg1">
                    <a:lumMod val="50000"/>
                  </a:schemeClr>
                </a:solidFill>
                <a:latin typeface="Arial" charset="0"/>
              </a:rPr>
              <a:t> 1999; 90(8):805-811. </a:t>
            </a:r>
          </a:p>
          <a:p>
            <a:pPr eaLnBrk="0" hangingPunct="0">
              <a:defRPr/>
            </a:pPr>
            <a:r>
              <a:rPr lang="en-US" sz="1000" dirty="0" err="1">
                <a:solidFill>
                  <a:schemeClr val="bg1">
                    <a:lumMod val="50000"/>
                  </a:schemeClr>
                </a:solidFill>
                <a:latin typeface="Arial" charset="0"/>
              </a:rPr>
              <a:t>Shike</a:t>
            </a:r>
            <a:r>
              <a:rPr lang="en-US" sz="1000" dirty="0">
                <a:solidFill>
                  <a:schemeClr val="bg1">
                    <a:lumMod val="50000"/>
                  </a:schemeClr>
                </a:solidFill>
                <a:latin typeface="Arial" charset="0"/>
              </a:rPr>
              <a:t> M.  </a:t>
            </a:r>
            <a:r>
              <a:rPr lang="en-US" sz="1000" i="1" dirty="0">
                <a:solidFill>
                  <a:schemeClr val="bg1">
                    <a:lumMod val="50000"/>
                  </a:schemeClr>
                </a:solidFill>
                <a:latin typeface="Arial" charset="0"/>
              </a:rPr>
              <a:t>American Journal of Clinical Nutrition</a:t>
            </a:r>
            <a:r>
              <a:rPr lang="en-US" sz="1000" dirty="0">
                <a:solidFill>
                  <a:schemeClr val="bg1">
                    <a:lumMod val="50000"/>
                  </a:schemeClr>
                </a:solidFill>
                <a:latin typeface="Arial" charset="0"/>
              </a:rPr>
              <a:t> 1996; 63(3 Suppl):442S-444S. </a:t>
            </a:r>
          </a:p>
          <a:p>
            <a:pPr eaLnBrk="0" hangingPunct="0">
              <a:defRPr/>
            </a:pPr>
            <a:endParaRPr lang="en-US" sz="1000" dirty="0">
              <a:solidFill>
                <a:schemeClr val="bg1">
                  <a:lumMod val="50000"/>
                </a:schemeClr>
              </a:solidFill>
              <a:latin typeface="Arial" charset="0"/>
            </a:endParaRPr>
          </a:p>
        </p:txBody>
      </p:sp>
      <p:pic>
        <p:nvPicPr>
          <p:cNvPr id="8" name="Picture 4" descr="Figura-000"/>
          <p:cNvPicPr>
            <a:picLocks noChangeAspect="1" noChangeArrowheads="1"/>
          </p:cNvPicPr>
          <p:nvPr/>
        </p:nvPicPr>
        <p:blipFill>
          <a:blip r:embed="rId3"/>
          <a:srcRect/>
          <a:stretch>
            <a:fillRect/>
          </a:stretch>
        </p:blipFill>
        <p:spPr bwMode="auto">
          <a:xfrm>
            <a:off x="5715000" y="1371600"/>
            <a:ext cx="2190750" cy="4038600"/>
          </a:xfrm>
          <a:prstGeom prst="rect">
            <a:avLst/>
          </a:prstGeom>
          <a:noFill/>
          <a:ln w="9525">
            <a:solidFill>
              <a:schemeClr val="bg2"/>
            </a:solid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Obesity Increases the Risk for Multiple Cancers</a:t>
            </a:r>
            <a:endParaRPr lang="en-US" dirty="0"/>
          </a:p>
        </p:txBody>
      </p:sp>
      <p:sp>
        <p:nvSpPr>
          <p:cNvPr id="3" name="Content Placeholder 2"/>
          <p:cNvSpPr>
            <a:spLocks noGrp="1"/>
          </p:cNvSpPr>
          <p:nvPr>
            <p:ph sz="half" idx="2"/>
          </p:nvPr>
        </p:nvSpPr>
        <p:spPr/>
        <p:txBody>
          <a:bodyPr/>
          <a:lstStyle/>
          <a:p>
            <a:r>
              <a:rPr lang="en-US" sz="2800" dirty="0" smtClean="0"/>
              <a:t>Esophagus</a:t>
            </a:r>
          </a:p>
          <a:p>
            <a:r>
              <a:rPr lang="en-US" sz="2800" dirty="0" smtClean="0"/>
              <a:t>Pancreas</a:t>
            </a:r>
          </a:p>
          <a:p>
            <a:r>
              <a:rPr lang="en-US" sz="2800" dirty="0" smtClean="0"/>
              <a:t>Colon and rectal</a:t>
            </a:r>
          </a:p>
          <a:p>
            <a:r>
              <a:rPr lang="en-US" sz="2800" dirty="0" smtClean="0"/>
              <a:t>Breast </a:t>
            </a:r>
          </a:p>
          <a:p>
            <a:r>
              <a:rPr lang="en-US" sz="2800" dirty="0" err="1" smtClean="0"/>
              <a:t>Endometrium</a:t>
            </a:r>
            <a:r>
              <a:rPr lang="en-US" sz="2800" dirty="0" smtClean="0"/>
              <a:t> </a:t>
            </a:r>
          </a:p>
          <a:p>
            <a:r>
              <a:rPr lang="en-US" sz="2800" dirty="0" smtClean="0"/>
              <a:t>Kidney</a:t>
            </a:r>
          </a:p>
          <a:p>
            <a:r>
              <a:rPr lang="en-US" sz="2800" dirty="0" smtClean="0"/>
              <a:t>Thyroid</a:t>
            </a:r>
          </a:p>
          <a:p>
            <a:r>
              <a:rPr lang="en-US" sz="2800" dirty="0" smtClean="0"/>
              <a:t>Gallbladder</a:t>
            </a:r>
            <a:endParaRPr lang="en-US" sz="2800" dirty="0"/>
          </a:p>
        </p:txBody>
      </p:sp>
      <p:pic>
        <p:nvPicPr>
          <p:cNvPr id="9" name="Picture 4" descr="Figura-000"/>
          <p:cNvPicPr>
            <a:picLocks noChangeAspect="1" noChangeArrowheads="1"/>
          </p:cNvPicPr>
          <p:nvPr/>
        </p:nvPicPr>
        <p:blipFill>
          <a:blip r:embed="rId2"/>
          <a:srcRect/>
          <a:stretch>
            <a:fillRect/>
          </a:stretch>
        </p:blipFill>
        <p:spPr bwMode="auto">
          <a:xfrm>
            <a:off x="1295400" y="1981200"/>
            <a:ext cx="2190750" cy="4038600"/>
          </a:xfrm>
          <a:prstGeom prst="rect">
            <a:avLst/>
          </a:prstGeom>
          <a:noFill/>
          <a:ln w="9525">
            <a:solidFill>
              <a:schemeClr val="bg2"/>
            </a:solid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457200" y="457200"/>
            <a:ext cx="8229600" cy="1143000"/>
          </a:xfrm>
        </p:spPr>
        <p:txBody>
          <a:bodyPr/>
          <a:lstStyle/>
          <a:p>
            <a:r>
              <a:rPr lang="en-US"/>
              <a:t>Physical Activity</a:t>
            </a:r>
          </a:p>
        </p:txBody>
      </p:sp>
      <p:sp>
        <p:nvSpPr>
          <p:cNvPr id="387075" name="Rectangle 3"/>
          <p:cNvSpPr>
            <a:spLocks noGrp="1" noChangeArrowheads="1"/>
          </p:cNvSpPr>
          <p:nvPr>
            <p:ph type="body" idx="1"/>
          </p:nvPr>
        </p:nvSpPr>
        <p:spPr>
          <a:xfrm>
            <a:off x="457200" y="1524000"/>
            <a:ext cx="8229600" cy="3992562"/>
          </a:xfrm>
        </p:spPr>
        <p:txBody>
          <a:bodyPr/>
          <a:lstStyle/>
          <a:p>
            <a:r>
              <a:rPr lang="en-US" dirty="0" smtClean="0"/>
              <a:t>Regular physically </a:t>
            </a:r>
            <a:r>
              <a:rPr lang="en-US" dirty="0"/>
              <a:t>active can reduce the risk of </a:t>
            </a:r>
            <a:r>
              <a:rPr lang="en-US" dirty="0" smtClean="0"/>
              <a:t>developing </a:t>
            </a:r>
            <a:r>
              <a:rPr lang="en-US" dirty="0"/>
              <a:t>cancer by 40 to 50%</a:t>
            </a:r>
          </a:p>
        </p:txBody>
      </p:sp>
      <p:sp>
        <p:nvSpPr>
          <p:cNvPr id="387076" name="Text Box 4"/>
          <p:cNvSpPr txBox="1">
            <a:spLocks noChangeArrowheads="1"/>
          </p:cNvSpPr>
          <p:nvPr/>
        </p:nvSpPr>
        <p:spPr bwMode="auto">
          <a:xfrm>
            <a:off x="2444216" y="5449669"/>
            <a:ext cx="4718584" cy="646331"/>
          </a:xfrm>
          <a:prstGeom prst="rect">
            <a:avLst/>
          </a:prstGeom>
          <a:noFill/>
          <a:ln w="9525">
            <a:noFill/>
            <a:miter lim="800000"/>
            <a:headEnd/>
            <a:tailEnd/>
          </a:ln>
          <a:effectLst/>
        </p:spPr>
        <p:txBody>
          <a:bodyPr wrap="none">
            <a:prstTxWarp prst="textNoShape">
              <a:avLst/>
            </a:prstTxWarp>
            <a:spAutoFit/>
          </a:bodyPr>
          <a:lstStyle/>
          <a:p>
            <a:pPr eaLnBrk="0" hangingPunct="0">
              <a:spcBef>
                <a:spcPct val="0"/>
              </a:spcBef>
              <a:buClrTx/>
              <a:buSzTx/>
              <a:buFontTx/>
              <a:buNone/>
            </a:pPr>
            <a:r>
              <a:rPr lang="en-US" sz="1200" dirty="0">
                <a:effectLst/>
                <a:latin typeface="Arial"/>
                <a:cs typeface="Arial"/>
              </a:rPr>
              <a:t>Wu AH, Paganini-Hill A, Ross RK,  </a:t>
            </a:r>
            <a:r>
              <a:rPr lang="en-US" sz="1200" i="1" dirty="0">
                <a:effectLst/>
                <a:latin typeface="Arial"/>
                <a:cs typeface="Arial"/>
              </a:rPr>
              <a:t>Br J Cancer</a:t>
            </a:r>
            <a:r>
              <a:rPr lang="en-US" sz="1200" dirty="0">
                <a:effectLst/>
                <a:latin typeface="Arial"/>
                <a:cs typeface="Arial"/>
              </a:rPr>
              <a:t> 1987;55:687-694.</a:t>
            </a:r>
          </a:p>
          <a:p>
            <a:pPr eaLnBrk="0" hangingPunct="0">
              <a:spcBef>
                <a:spcPct val="0"/>
              </a:spcBef>
              <a:buClrTx/>
              <a:buSzTx/>
              <a:buFontTx/>
              <a:buNone/>
            </a:pPr>
            <a:r>
              <a:rPr lang="en-US" sz="1200" dirty="0">
                <a:effectLst/>
                <a:latin typeface="Arial"/>
                <a:cs typeface="Arial"/>
              </a:rPr>
              <a:t>Levi F, </a:t>
            </a:r>
            <a:r>
              <a:rPr lang="en-US" sz="1200" dirty="0" err="1">
                <a:effectLst/>
                <a:latin typeface="Arial"/>
                <a:cs typeface="Arial"/>
              </a:rPr>
              <a:t>Pasche</a:t>
            </a:r>
            <a:r>
              <a:rPr lang="en-US" sz="1200" dirty="0">
                <a:effectLst/>
                <a:latin typeface="Arial"/>
                <a:cs typeface="Arial"/>
              </a:rPr>
              <a:t> C, </a:t>
            </a:r>
            <a:r>
              <a:rPr lang="en-US" sz="1200" dirty="0" err="1">
                <a:effectLst/>
                <a:latin typeface="Arial"/>
                <a:cs typeface="Arial"/>
              </a:rPr>
              <a:t>Lucchini</a:t>
            </a:r>
            <a:r>
              <a:rPr lang="en-US" sz="1200" dirty="0">
                <a:effectLst/>
                <a:latin typeface="Arial"/>
                <a:cs typeface="Arial"/>
              </a:rPr>
              <a:t> F, et al</a:t>
            </a:r>
            <a:r>
              <a:rPr lang="en-US" sz="1200" i="1" dirty="0">
                <a:effectLst/>
                <a:latin typeface="Arial"/>
                <a:cs typeface="Arial"/>
              </a:rPr>
              <a:t> J Cancer </a:t>
            </a:r>
            <a:r>
              <a:rPr lang="en-US" sz="1200" i="1" dirty="0" err="1">
                <a:effectLst/>
                <a:latin typeface="Arial"/>
                <a:cs typeface="Arial"/>
              </a:rPr>
              <a:t>Prev</a:t>
            </a:r>
            <a:r>
              <a:rPr lang="en-US" sz="1200" dirty="0">
                <a:effectLst/>
                <a:latin typeface="Arial"/>
                <a:cs typeface="Arial"/>
              </a:rPr>
              <a:t> 1999;8:487-493.</a:t>
            </a:r>
          </a:p>
          <a:p>
            <a:pPr eaLnBrk="0" hangingPunct="0">
              <a:spcBef>
                <a:spcPct val="0"/>
              </a:spcBef>
              <a:buClrTx/>
              <a:buSzTx/>
              <a:buFontTx/>
              <a:buNone/>
            </a:pPr>
            <a:r>
              <a:rPr lang="en-US" sz="1200" dirty="0">
                <a:effectLst/>
                <a:latin typeface="Arial"/>
                <a:cs typeface="Arial"/>
              </a:rPr>
              <a:t>Tang R, Wang JY, Lo SK, Hsieh LL.  </a:t>
            </a:r>
            <a:r>
              <a:rPr lang="en-US" sz="1200" i="1" dirty="0" err="1">
                <a:effectLst/>
                <a:latin typeface="Arial"/>
                <a:cs typeface="Arial"/>
              </a:rPr>
              <a:t>Int</a:t>
            </a:r>
            <a:r>
              <a:rPr lang="en-US" sz="1200" i="1" dirty="0">
                <a:effectLst/>
                <a:latin typeface="Arial"/>
                <a:cs typeface="Arial"/>
              </a:rPr>
              <a:t> J Cancer</a:t>
            </a:r>
            <a:r>
              <a:rPr lang="en-US" sz="1200" dirty="0">
                <a:effectLst/>
                <a:latin typeface="Arial"/>
                <a:cs typeface="Arial"/>
              </a:rPr>
              <a:t> 1999;82:484-489</a:t>
            </a:r>
          </a:p>
        </p:txBody>
      </p:sp>
      <p:pic>
        <p:nvPicPr>
          <p:cNvPr id="387077" name="Picture 5" descr="grass dance"/>
          <p:cNvPicPr>
            <a:picLocks noChangeAspect="1" noChangeArrowheads="1"/>
          </p:cNvPicPr>
          <p:nvPr/>
        </p:nvPicPr>
        <p:blipFill>
          <a:blip r:embed="rId3"/>
          <a:srcRect/>
          <a:stretch>
            <a:fillRect/>
          </a:stretch>
        </p:blipFill>
        <p:spPr bwMode="auto">
          <a:xfrm>
            <a:off x="2286000" y="2895600"/>
            <a:ext cx="6858000" cy="2382838"/>
          </a:xfrm>
          <a:prstGeom prst="rect">
            <a:avLst/>
          </a:prstGeom>
          <a:noFill/>
        </p:spPr>
      </p:pic>
      <p:pic>
        <p:nvPicPr>
          <p:cNvPr id="7" name="Picture 6"/>
          <p:cNvPicPr>
            <a:picLocks noChangeAspect="1"/>
          </p:cNvPicPr>
          <p:nvPr/>
        </p:nvPicPr>
        <p:blipFill>
          <a:blip r:embed="rId4"/>
          <a:stretch>
            <a:fillRect/>
          </a:stretch>
        </p:blipFill>
        <p:spPr>
          <a:xfrm flipH="1">
            <a:off x="228600" y="2667000"/>
            <a:ext cx="1989137" cy="330510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838200" y="533400"/>
            <a:ext cx="8229600" cy="1143000"/>
          </a:xfrm>
        </p:spPr>
        <p:txBody>
          <a:bodyPr/>
          <a:lstStyle/>
          <a:p>
            <a:pPr eaLnBrk="1" hangingPunct="1"/>
            <a:r>
              <a:rPr lang="en-US" dirty="0" smtClean="0"/>
              <a:t>CRC </a:t>
            </a:r>
            <a:r>
              <a:rPr lang="en-US" dirty="0"/>
              <a:t>Risk </a:t>
            </a:r>
            <a:r>
              <a:rPr lang="en-US" dirty="0" smtClean="0"/>
              <a:t>Factors: Diet</a:t>
            </a:r>
            <a:endParaRPr lang="en-US" dirty="0"/>
          </a:p>
        </p:txBody>
      </p:sp>
      <p:sp>
        <p:nvSpPr>
          <p:cNvPr id="57347" name="Rectangle 3"/>
          <p:cNvSpPr>
            <a:spLocks noGrp="1" noChangeArrowheads="1"/>
          </p:cNvSpPr>
          <p:nvPr>
            <p:ph idx="1"/>
          </p:nvPr>
        </p:nvSpPr>
        <p:spPr>
          <a:xfrm>
            <a:off x="457200" y="1798637"/>
            <a:ext cx="5257800" cy="3992563"/>
          </a:xfrm>
        </p:spPr>
        <p:txBody>
          <a:bodyPr/>
          <a:lstStyle/>
          <a:p>
            <a:pPr eaLnBrk="1" hangingPunct="1"/>
            <a:r>
              <a:rPr lang="en-US" dirty="0"/>
              <a:t>High in animal fats</a:t>
            </a:r>
          </a:p>
          <a:p>
            <a:pPr eaLnBrk="1" hangingPunct="1"/>
            <a:r>
              <a:rPr lang="en-US" dirty="0"/>
              <a:t>Low in fiber</a:t>
            </a:r>
          </a:p>
          <a:p>
            <a:pPr eaLnBrk="1" hangingPunct="1"/>
            <a:r>
              <a:rPr lang="en-US" dirty="0"/>
              <a:t>Low in fresh fruits and vegetables</a:t>
            </a:r>
          </a:p>
        </p:txBody>
      </p:sp>
      <p:pic>
        <p:nvPicPr>
          <p:cNvPr id="57348" name="Picture 4" descr="rgburger"/>
          <p:cNvPicPr preferRelativeResize="0">
            <a:picLocks noChangeAspect="1" noChangeArrowheads="1"/>
          </p:cNvPicPr>
          <p:nvPr/>
        </p:nvPicPr>
        <p:blipFill>
          <a:blip r:embed="rId3"/>
          <a:srcRect/>
          <a:stretch>
            <a:fillRect/>
          </a:stretch>
        </p:blipFill>
        <p:spPr bwMode="auto">
          <a:xfrm>
            <a:off x="1905000" y="4419600"/>
            <a:ext cx="2057400" cy="1543050"/>
          </a:xfrm>
          <a:prstGeom prst="rect">
            <a:avLst/>
          </a:prstGeom>
          <a:noFill/>
          <a:ln w="9525">
            <a:solidFill>
              <a:schemeClr val="bg2"/>
            </a:solidFill>
            <a:miter lim="800000"/>
            <a:headEnd/>
            <a:tailEnd/>
          </a:ln>
        </p:spPr>
      </p:pic>
      <p:pic>
        <p:nvPicPr>
          <p:cNvPr id="6" name="Picture 5" descr="IMG_0628 copy.JPG"/>
          <p:cNvPicPr>
            <a:picLocks noChangeAspect="1"/>
          </p:cNvPicPr>
          <p:nvPr/>
        </p:nvPicPr>
        <p:blipFill>
          <a:blip r:embed="rId4">
            <a:lum bright="5000"/>
          </a:blip>
          <a:stretch>
            <a:fillRect/>
          </a:stretch>
        </p:blipFill>
        <p:spPr>
          <a:xfrm rot="5400000">
            <a:off x="5056545" y="2207856"/>
            <a:ext cx="4394199" cy="2924888"/>
          </a:xfrm>
          <a:prstGeom prst="rect">
            <a:avLst/>
          </a:prstGeom>
        </p:spPr>
      </p:pic>
      <p:sp>
        <p:nvSpPr>
          <p:cNvPr id="7" name="&quot;No&quot; Symbol 6"/>
          <p:cNvSpPr/>
          <p:nvPr/>
        </p:nvSpPr>
        <p:spPr>
          <a:xfrm>
            <a:off x="1752600" y="4267200"/>
            <a:ext cx="2286000" cy="1981200"/>
          </a:xfrm>
          <a:prstGeom prst="noSmoking">
            <a:avLst/>
          </a:prstGeom>
          <a:solidFill>
            <a:srgbClr val="FF0000">
              <a:alpha val="16000"/>
            </a:srgbClr>
          </a:solidFill>
          <a:ln w="25400">
            <a:solidFill>
              <a:srgbClr val="FF0000">
                <a:alpha val="91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838200" y="304800"/>
            <a:ext cx="8229600" cy="1143000"/>
          </a:xfrm>
        </p:spPr>
        <p:txBody>
          <a:bodyPr/>
          <a:lstStyle/>
          <a:p>
            <a:pPr eaLnBrk="1" hangingPunct="1"/>
            <a:r>
              <a:rPr lang="en-US" sz="4000" dirty="0"/>
              <a:t>Commodity Foods:</a:t>
            </a:r>
          </a:p>
        </p:txBody>
      </p:sp>
      <p:sp>
        <p:nvSpPr>
          <p:cNvPr id="59395" name="Rectangle 3"/>
          <p:cNvSpPr>
            <a:spLocks noGrp="1" noChangeArrowheads="1"/>
          </p:cNvSpPr>
          <p:nvPr>
            <p:ph sz="half" idx="1"/>
          </p:nvPr>
        </p:nvSpPr>
        <p:spPr>
          <a:xfrm>
            <a:off x="685800" y="1371600"/>
            <a:ext cx="5029200" cy="5029200"/>
          </a:xfrm>
        </p:spPr>
        <p:txBody>
          <a:bodyPr/>
          <a:lstStyle/>
          <a:p>
            <a:pPr marL="609600" indent="-609600" eaLnBrk="1" hangingPunct="1">
              <a:lnSpc>
                <a:spcPct val="90000"/>
              </a:lnSpc>
              <a:buFont typeface="Wingdings" charset="2"/>
              <a:buNone/>
            </a:pPr>
            <a:r>
              <a:rPr lang="en-US" sz="2000" dirty="0"/>
              <a:t> </a:t>
            </a:r>
            <a:endParaRPr lang="en-US" sz="2000" dirty="0" smtClean="0"/>
          </a:p>
          <a:p>
            <a:pPr marL="609600" indent="-609600" eaLnBrk="1" hangingPunct="1">
              <a:lnSpc>
                <a:spcPct val="90000"/>
              </a:lnSpc>
              <a:buFont typeface="Arial"/>
              <a:buChar char="•"/>
            </a:pPr>
            <a:r>
              <a:rPr lang="en-US" sz="2400" dirty="0" smtClean="0"/>
              <a:t>Canned Beef</a:t>
            </a:r>
          </a:p>
          <a:p>
            <a:pPr marL="609600" indent="-609600" eaLnBrk="1" hangingPunct="1">
              <a:lnSpc>
                <a:spcPct val="90000"/>
              </a:lnSpc>
              <a:buFont typeface="Arial"/>
              <a:buChar char="•"/>
            </a:pPr>
            <a:r>
              <a:rPr lang="en-US" sz="2400" dirty="0" smtClean="0"/>
              <a:t>Canned Chicken</a:t>
            </a:r>
          </a:p>
          <a:p>
            <a:pPr marL="609600" indent="-609600" eaLnBrk="1" hangingPunct="1">
              <a:lnSpc>
                <a:spcPct val="90000"/>
              </a:lnSpc>
              <a:buFont typeface="Arial"/>
              <a:buChar char="•"/>
            </a:pPr>
            <a:r>
              <a:rPr lang="en-US" sz="2400" dirty="0" smtClean="0"/>
              <a:t>Canned Pork </a:t>
            </a:r>
            <a:r>
              <a:rPr lang="en-US" sz="2400" dirty="0"/>
              <a:t> </a:t>
            </a:r>
          </a:p>
          <a:p>
            <a:pPr marL="609600" indent="-609600" eaLnBrk="1" hangingPunct="1">
              <a:lnSpc>
                <a:spcPct val="90000"/>
              </a:lnSpc>
              <a:buFont typeface="Arial"/>
              <a:buChar char="•"/>
            </a:pPr>
            <a:r>
              <a:rPr lang="en-US" sz="2400" dirty="0"/>
              <a:t>Beef Stew </a:t>
            </a:r>
            <a:endParaRPr lang="en-US" sz="2400" dirty="0" smtClean="0"/>
          </a:p>
          <a:p>
            <a:pPr marL="609600" indent="-609600" eaLnBrk="1" hangingPunct="1">
              <a:lnSpc>
                <a:spcPct val="90000"/>
              </a:lnSpc>
              <a:buFont typeface="Arial"/>
              <a:buChar char="•"/>
            </a:pPr>
            <a:r>
              <a:rPr lang="en-US" sz="2400" dirty="0" smtClean="0"/>
              <a:t>American Cheese</a:t>
            </a:r>
          </a:p>
          <a:p>
            <a:pPr marL="609600" indent="-609600" eaLnBrk="1" hangingPunct="1">
              <a:lnSpc>
                <a:spcPct val="90000"/>
              </a:lnSpc>
              <a:buFont typeface="Arial"/>
              <a:buChar char="•"/>
            </a:pPr>
            <a:r>
              <a:rPr lang="en-US" sz="2400" dirty="0" smtClean="0"/>
              <a:t>Processed Cheese </a:t>
            </a:r>
            <a:r>
              <a:rPr lang="en-US" sz="2400" dirty="0"/>
              <a:t> </a:t>
            </a:r>
            <a:endParaRPr lang="en-US" sz="2400" dirty="0" smtClean="0"/>
          </a:p>
          <a:p>
            <a:pPr marL="609600" indent="-609600" eaLnBrk="1" hangingPunct="1">
              <a:lnSpc>
                <a:spcPct val="90000"/>
              </a:lnSpc>
              <a:buFont typeface="Arial"/>
              <a:buChar char="•"/>
            </a:pPr>
            <a:r>
              <a:rPr lang="en-US" sz="2400" dirty="0" smtClean="0"/>
              <a:t>Evaporated Milk</a:t>
            </a:r>
          </a:p>
          <a:p>
            <a:pPr marL="609600" indent="-609600" eaLnBrk="1" hangingPunct="1">
              <a:lnSpc>
                <a:spcPct val="90000"/>
              </a:lnSpc>
              <a:buFont typeface="Arial"/>
              <a:buChar char="•"/>
            </a:pPr>
            <a:r>
              <a:rPr lang="en-US" sz="2400" dirty="0" smtClean="0"/>
              <a:t>Dehydrated Potatoes</a:t>
            </a:r>
          </a:p>
          <a:p>
            <a:pPr marL="609600" indent="-609600" eaLnBrk="1" hangingPunct="1">
              <a:lnSpc>
                <a:spcPct val="90000"/>
              </a:lnSpc>
              <a:buFont typeface="Arial"/>
              <a:buChar char="•"/>
            </a:pPr>
            <a:r>
              <a:rPr lang="en-US" sz="2400" dirty="0" smtClean="0"/>
              <a:t>Pudding</a:t>
            </a:r>
          </a:p>
          <a:p>
            <a:pPr marL="609600" indent="-609600" eaLnBrk="1" hangingPunct="1">
              <a:lnSpc>
                <a:spcPct val="90000"/>
              </a:lnSpc>
              <a:buFont typeface="Arial"/>
              <a:buChar char="•"/>
            </a:pPr>
            <a:r>
              <a:rPr lang="en-US" sz="2400" dirty="0" smtClean="0"/>
              <a:t>Canned Mixed Vegetables</a:t>
            </a:r>
          </a:p>
          <a:p>
            <a:pPr marL="609600" indent="-609600" eaLnBrk="1" hangingPunct="1">
              <a:lnSpc>
                <a:spcPct val="90000"/>
              </a:lnSpc>
              <a:buFont typeface="Arial"/>
              <a:buChar char="•"/>
            </a:pPr>
            <a:r>
              <a:rPr lang="en-US" sz="2400" b="1" dirty="0" smtClean="0">
                <a:latin typeface="Arial Unicode MS" charset="0"/>
              </a:rPr>
              <a:t>Macaroni and Cheese </a:t>
            </a:r>
            <a:endParaRPr lang="en-US" sz="2400" b="1" dirty="0">
              <a:latin typeface="Arial Unicode MS" charset="0"/>
            </a:endParaRPr>
          </a:p>
        </p:txBody>
      </p:sp>
      <p:sp>
        <p:nvSpPr>
          <p:cNvPr id="59396" name="Text Box 4"/>
          <p:cNvSpPr txBox="1">
            <a:spLocks noChangeArrowheads="1"/>
          </p:cNvSpPr>
          <p:nvPr/>
        </p:nvSpPr>
        <p:spPr bwMode="auto">
          <a:xfrm>
            <a:off x="685800" y="6596063"/>
            <a:ext cx="6215063" cy="261937"/>
          </a:xfrm>
          <a:prstGeom prst="rect">
            <a:avLst/>
          </a:prstGeom>
          <a:noFill/>
          <a:ln w="9525">
            <a:noFill/>
            <a:miter lim="800000"/>
            <a:headEnd/>
            <a:tailEnd/>
          </a:ln>
        </p:spPr>
        <p:txBody>
          <a:bodyPr wrap="none">
            <a:prstTxWarp prst="textNoShape">
              <a:avLst/>
            </a:prstTxWarp>
            <a:spAutoFit/>
          </a:bodyPr>
          <a:lstStyle/>
          <a:p>
            <a:pPr eaLnBrk="0" hangingPunct="0"/>
            <a:r>
              <a:rPr lang="en-US" sz="1100" i="1">
                <a:solidFill>
                  <a:schemeClr val="bg1"/>
                </a:solidFill>
                <a:latin typeface="Trebuchet MS" charset="0"/>
                <a:ea typeface="Trebuchet MS" charset="0"/>
                <a:cs typeface="Trebuchet MS" charset="0"/>
              </a:rPr>
              <a:t>USDA Commodity Supplemental Food Program: http://www.fns.usda.gov/fdd/programs/csfp/</a:t>
            </a:r>
          </a:p>
        </p:txBody>
      </p:sp>
      <p:pic>
        <p:nvPicPr>
          <p:cNvPr id="59397" name="Picture 5" descr="displaybig"/>
          <p:cNvPicPr>
            <a:picLocks noChangeAspect="1" noChangeArrowheads="1"/>
          </p:cNvPicPr>
          <p:nvPr/>
        </p:nvPicPr>
        <p:blipFill>
          <a:blip r:embed="rId3"/>
          <a:srcRect/>
          <a:stretch>
            <a:fillRect/>
          </a:stretch>
        </p:blipFill>
        <p:spPr bwMode="auto">
          <a:xfrm>
            <a:off x="5943600" y="1676400"/>
            <a:ext cx="3055938"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335612" y="304800"/>
          <a:ext cx="8808388" cy="6135417"/>
        </p:xfrm>
        <a:graphic>
          <a:graphicData uri="http://schemas.openxmlformats.org/drawingml/2006/chart">
            <c:chart xmlns:c="http://schemas.openxmlformats.org/drawingml/2006/chart" xmlns:r="http://schemas.openxmlformats.org/officeDocument/2006/relationships" r:id="rId3"/>
          </a:graphicData>
        </a:graphic>
      </p:graphicFrame>
      <p:sp>
        <p:nvSpPr>
          <p:cNvPr id="1028" name="TextBox 5"/>
          <p:cNvSpPr txBox="1">
            <a:spLocks noChangeArrowheads="1"/>
          </p:cNvSpPr>
          <p:nvPr/>
        </p:nvSpPr>
        <p:spPr bwMode="auto">
          <a:xfrm>
            <a:off x="0" y="6553200"/>
            <a:ext cx="9144000" cy="276225"/>
          </a:xfrm>
          <a:prstGeom prst="rect">
            <a:avLst/>
          </a:prstGeom>
          <a:noFill/>
          <a:ln w="9525">
            <a:noFill/>
            <a:miter lim="800000"/>
            <a:headEnd/>
            <a:tailEnd/>
          </a:ln>
        </p:spPr>
        <p:txBody>
          <a:bodyPr>
            <a:spAutoFit/>
          </a:bodyPr>
          <a:lstStyle/>
          <a:p>
            <a:pPr algn="r"/>
            <a:r>
              <a:rPr lang="en-US" sz="1200" dirty="0">
                <a:solidFill>
                  <a:schemeClr val="bg1"/>
                </a:solidFill>
                <a:latin typeface="Arial"/>
                <a:cs typeface="Arial"/>
              </a:rPr>
              <a:t>Mortality data for years 2004-2007; Source: NCHS; Alaska Native Tumor Registry, 2010</a:t>
            </a:r>
          </a:p>
        </p:txBody>
      </p:sp>
      <p:sp>
        <p:nvSpPr>
          <p:cNvPr id="6" name="Title 5"/>
          <p:cNvSpPr>
            <a:spLocks noGrp="1"/>
          </p:cNvSpPr>
          <p:nvPr>
            <p:ph type="title"/>
          </p:nvPr>
        </p:nvSpPr>
        <p:spPr>
          <a:xfrm>
            <a:off x="609600" y="457200"/>
            <a:ext cx="8534400" cy="1295400"/>
          </a:xfrm>
        </p:spPr>
        <p:txBody>
          <a:bodyPr/>
          <a:lstStyle/>
          <a:p>
            <a:r>
              <a:rPr lang="en-US" dirty="0" smtClean="0"/>
              <a:t>Cancer Will Soon Pass Heart Disease in All American Indian populations</a:t>
            </a:r>
            <a:endParaRPr lang="en-US" dirty="0"/>
          </a:p>
        </p:txBody>
      </p:sp>
    </p:spTree>
  </p:cSld>
  <p:clrMapOvr>
    <a:masterClrMapping/>
  </p:clrMapOvr>
  <p:transition spd="slow">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838200" y="304800"/>
            <a:ext cx="8229600" cy="1143000"/>
          </a:xfrm>
        </p:spPr>
        <p:txBody>
          <a:bodyPr/>
          <a:lstStyle/>
          <a:p>
            <a:pPr eaLnBrk="1" hangingPunct="1"/>
            <a:r>
              <a:rPr lang="en-US" dirty="0" smtClean="0"/>
              <a:t>Risk </a:t>
            </a:r>
            <a:r>
              <a:rPr lang="en-US" dirty="0"/>
              <a:t>Factors: Diabetes</a:t>
            </a:r>
          </a:p>
        </p:txBody>
      </p:sp>
      <p:sp>
        <p:nvSpPr>
          <p:cNvPr id="61443" name="Rectangle 3"/>
          <p:cNvSpPr>
            <a:spLocks noGrp="1" noChangeArrowheads="1"/>
          </p:cNvSpPr>
          <p:nvPr>
            <p:ph idx="1"/>
          </p:nvPr>
        </p:nvSpPr>
        <p:spPr>
          <a:xfrm>
            <a:off x="457200" y="1600200"/>
            <a:ext cx="4953000" cy="3992562"/>
          </a:xfrm>
        </p:spPr>
        <p:txBody>
          <a:bodyPr/>
          <a:lstStyle/>
          <a:p>
            <a:pPr eaLnBrk="1" hangingPunct="1"/>
            <a:r>
              <a:rPr lang="en-US" sz="2800" dirty="0"/>
              <a:t>Diabetes</a:t>
            </a:r>
            <a:r>
              <a:rPr lang="en-US" sz="2800" dirty="0" smtClean="0"/>
              <a:t> doubles risk of</a:t>
            </a:r>
          </a:p>
          <a:p>
            <a:pPr lvl="1" eaLnBrk="1" hangingPunct="1"/>
            <a:r>
              <a:rPr lang="en-US" sz="2400" dirty="0" smtClean="0"/>
              <a:t>Liver Cancer</a:t>
            </a:r>
          </a:p>
          <a:p>
            <a:pPr lvl="1" eaLnBrk="1" hangingPunct="1"/>
            <a:r>
              <a:rPr lang="en-US" sz="2400" dirty="0" smtClean="0"/>
              <a:t>Pancreatic Cancer</a:t>
            </a:r>
          </a:p>
          <a:p>
            <a:pPr lvl="1" eaLnBrk="1" hangingPunct="1"/>
            <a:r>
              <a:rPr lang="en-US" sz="2400" dirty="0" smtClean="0"/>
              <a:t>Endometrial Cancer</a:t>
            </a:r>
          </a:p>
          <a:p>
            <a:pPr eaLnBrk="1" hangingPunct="1"/>
            <a:r>
              <a:rPr lang="en-US" sz="2800" dirty="0" smtClean="0"/>
              <a:t>Increases risk by 20-50%</a:t>
            </a:r>
          </a:p>
          <a:p>
            <a:pPr lvl="1" eaLnBrk="1" hangingPunct="1"/>
            <a:r>
              <a:rPr lang="en-US" sz="2400" dirty="0" smtClean="0"/>
              <a:t>Colon Cancer</a:t>
            </a:r>
          </a:p>
          <a:p>
            <a:pPr lvl="1" eaLnBrk="1" hangingPunct="1"/>
            <a:r>
              <a:rPr lang="en-US" sz="2400" dirty="0" smtClean="0"/>
              <a:t>Breast Cancer</a:t>
            </a:r>
          </a:p>
          <a:p>
            <a:pPr lvl="1" eaLnBrk="1" hangingPunct="1"/>
            <a:r>
              <a:rPr lang="en-US" sz="2400" dirty="0" smtClean="0"/>
              <a:t>Bladder Cancer</a:t>
            </a:r>
            <a:endParaRPr lang="en-US" dirty="0" smtClean="0"/>
          </a:p>
          <a:p>
            <a:pPr eaLnBrk="1" hangingPunct="1"/>
            <a:r>
              <a:rPr lang="en-US" sz="2800" dirty="0"/>
              <a:t>30% of AI/AN over age 55 have </a:t>
            </a:r>
            <a:r>
              <a:rPr lang="en-US" sz="2800" dirty="0" smtClean="0"/>
              <a:t>diabetes</a:t>
            </a:r>
            <a:endParaRPr lang="en-US" dirty="0"/>
          </a:p>
        </p:txBody>
      </p:sp>
      <p:pic>
        <p:nvPicPr>
          <p:cNvPr id="61444" name="Picture 4" descr="nbt1004-1195-I1"/>
          <p:cNvPicPr>
            <a:picLocks noChangeAspect="1" noChangeArrowheads="1"/>
          </p:cNvPicPr>
          <p:nvPr/>
        </p:nvPicPr>
        <p:blipFill>
          <a:blip r:embed="rId3"/>
          <a:srcRect/>
          <a:stretch>
            <a:fillRect/>
          </a:stretch>
        </p:blipFill>
        <p:spPr bwMode="auto">
          <a:xfrm>
            <a:off x="5486400" y="1676400"/>
            <a:ext cx="2773363" cy="3895725"/>
          </a:xfrm>
          <a:prstGeom prst="rect">
            <a:avLst/>
          </a:prstGeom>
          <a:noFill/>
          <a:ln w="9525">
            <a:noFill/>
            <a:miter lim="800000"/>
            <a:headEnd/>
            <a:tailEnd/>
          </a:ln>
        </p:spPr>
      </p:pic>
      <p:sp>
        <p:nvSpPr>
          <p:cNvPr id="264197" name="Text Box 5"/>
          <p:cNvSpPr txBox="1">
            <a:spLocks noChangeArrowheads="1"/>
          </p:cNvSpPr>
          <p:nvPr/>
        </p:nvSpPr>
        <p:spPr bwMode="auto">
          <a:xfrm>
            <a:off x="4343400" y="6324600"/>
            <a:ext cx="4125913" cy="336550"/>
          </a:xfrm>
          <a:prstGeom prst="rect">
            <a:avLst/>
          </a:prstGeom>
          <a:noFill/>
          <a:ln w="9525">
            <a:noFill/>
            <a:miter lim="800000"/>
            <a:headEnd/>
            <a:tailEnd/>
          </a:ln>
          <a:effectLst/>
        </p:spPr>
        <p:txBody>
          <a:bodyPr wrap="none">
            <a:prstTxWarp prst="textNoShape">
              <a:avLst/>
            </a:prstTxWarp>
            <a:spAutoFit/>
          </a:bodyPr>
          <a:lstStyle/>
          <a:p>
            <a:pPr eaLnBrk="0" hangingPunct="0">
              <a:defRPr/>
            </a:pPr>
            <a:r>
              <a:rPr lang="en-US" sz="1600">
                <a:effectLst>
                  <a:outerShdw blurRad="38100" dist="38100" dir="2700000" algn="tl">
                    <a:srgbClr val="DDDDDD"/>
                  </a:outerShdw>
                </a:effectLst>
                <a:latin typeface="Arial" charset="0"/>
              </a:rPr>
              <a:t>Larsson SC et al JNCI 2005;97:22: 1679-87</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many other risk factors for different types of cancers</a:t>
            </a:r>
            <a:endParaRPr lang="en-US" dirty="0"/>
          </a:p>
        </p:txBody>
      </p:sp>
      <p:sp>
        <p:nvSpPr>
          <p:cNvPr id="3" name="Content Placeholder 2"/>
          <p:cNvSpPr>
            <a:spLocks noGrp="1"/>
          </p:cNvSpPr>
          <p:nvPr>
            <p:ph idx="1"/>
          </p:nvPr>
        </p:nvSpPr>
        <p:spPr/>
        <p:txBody>
          <a:bodyPr/>
          <a:lstStyle/>
          <a:p>
            <a:r>
              <a:rPr lang="en-US" dirty="0" smtClean="0"/>
              <a:t>Environmental</a:t>
            </a:r>
          </a:p>
          <a:p>
            <a:r>
              <a:rPr lang="en-US" dirty="0" smtClean="0"/>
              <a:t>Occupational exposures</a:t>
            </a:r>
          </a:p>
          <a:p>
            <a:r>
              <a:rPr lang="en-US" dirty="0" smtClean="0"/>
              <a:t>Radon</a:t>
            </a:r>
          </a:p>
          <a:p>
            <a:r>
              <a:rPr lang="en-US" dirty="0" smtClean="0"/>
              <a:t>Nuclear</a:t>
            </a:r>
          </a:p>
          <a:p>
            <a:r>
              <a:rPr lang="en-US" dirty="0" smtClean="0"/>
              <a:t>Sun over-exposure</a:t>
            </a:r>
          </a:p>
          <a:p>
            <a:endParaRPr lang="en-US" dirty="0"/>
          </a:p>
        </p:txBody>
      </p:sp>
      <p:sp>
        <p:nvSpPr>
          <p:cNvPr id="4" name="Title 1"/>
          <p:cNvSpPr txBox="1">
            <a:spLocks/>
          </p:cNvSpPr>
          <p:nvPr/>
        </p:nvSpPr>
        <p:spPr bwMode="auto">
          <a:xfrm>
            <a:off x="533400" y="5029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621100"/>
                </a:solidFill>
                <a:effectLst/>
                <a:uLnTx/>
                <a:uFillTx/>
                <a:latin typeface="Trebuchet MS Bold" charset="0"/>
                <a:ea typeface="Trebuchet MS" charset="0"/>
                <a:cs typeface="Trebuchet MS" charset="0"/>
              </a:rPr>
              <a:t>For</a:t>
            </a:r>
            <a:r>
              <a:rPr lang="en-US" sz="3600" kern="0" dirty="0" smtClean="0">
                <a:solidFill>
                  <a:srgbClr val="621100"/>
                </a:solidFill>
                <a:latin typeface="Trebuchet MS Bold" charset="0"/>
                <a:ea typeface="Trebuchet MS" charset="0"/>
                <a:cs typeface="Trebuchet MS" charset="0"/>
              </a:rPr>
              <a:t> several cancers underuse of screening is a major risk factor!</a:t>
            </a:r>
            <a:endParaRPr kumimoji="0" lang="en-US" sz="3600" b="0" i="0" u="none" strike="noStrike" kern="0" cap="none" spc="0" normalizeH="0" baseline="0" noProof="0" dirty="0">
              <a:ln>
                <a:noFill/>
              </a:ln>
              <a:solidFill>
                <a:srgbClr val="621100"/>
              </a:solidFill>
              <a:effectLst/>
              <a:uLnTx/>
              <a:uFillTx/>
              <a:latin typeface="Trebuchet MS Bold" charset="0"/>
              <a:ea typeface="Trebuchet MS" charset="0"/>
              <a:cs typeface="Trebuchet MS"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p:txBody>
          <a:bodyPr/>
          <a:lstStyle/>
          <a:p>
            <a:pPr eaLnBrk="1" hangingPunct="1">
              <a:defRPr/>
            </a:pPr>
            <a:r>
              <a:rPr lang="en-US" sz="4000">
                <a:ea typeface="+mj-ea"/>
                <a:cs typeface="+mj-cs"/>
              </a:rPr>
              <a:t>SCREENING IS THE LOW HANGING FRUIT!</a:t>
            </a:r>
          </a:p>
        </p:txBody>
      </p:sp>
      <p:pic>
        <p:nvPicPr>
          <p:cNvPr id="75779" name="Picture 3" descr="958642465_a11e17337a"/>
          <p:cNvPicPr>
            <a:picLocks noChangeAspect="1" noChangeArrowheads="1"/>
          </p:cNvPicPr>
          <p:nvPr/>
        </p:nvPicPr>
        <p:blipFill>
          <a:blip r:embed="rId3"/>
          <a:srcRect/>
          <a:stretch>
            <a:fillRect/>
          </a:stretch>
        </p:blipFill>
        <p:spPr bwMode="auto">
          <a:xfrm>
            <a:off x="3200400" y="1828800"/>
            <a:ext cx="2962275" cy="4421306"/>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62000" y="228600"/>
            <a:ext cx="8229600" cy="1143000"/>
          </a:xfrm>
        </p:spPr>
        <p:txBody>
          <a:bodyPr/>
          <a:lstStyle/>
          <a:p>
            <a:pPr eaLnBrk="1" hangingPunct="1"/>
            <a:r>
              <a:rPr lang="en-US"/>
              <a:t>Colon Cancer</a:t>
            </a:r>
          </a:p>
        </p:txBody>
      </p:sp>
      <p:pic>
        <p:nvPicPr>
          <p:cNvPr id="30723" name="Picture 3" descr="CDR0000415501"/>
          <p:cNvPicPr>
            <a:picLocks noChangeAspect="1" noChangeArrowheads="1"/>
          </p:cNvPicPr>
          <p:nvPr/>
        </p:nvPicPr>
        <p:blipFill>
          <a:blip r:embed="rId3"/>
          <a:srcRect b="16875"/>
          <a:stretch>
            <a:fillRect/>
          </a:stretch>
        </p:blipFill>
        <p:spPr bwMode="auto">
          <a:xfrm>
            <a:off x="0" y="1066800"/>
            <a:ext cx="9144000" cy="51612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1" name="Rectangle 3"/>
          <p:cNvSpPr>
            <a:spLocks noGrp="1" noChangeArrowheads="1"/>
          </p:cNvSpPr>
          <p:nvPr>
            <p:ph type="title"/>
          </p:nvPr>
        </p:nvSpPr>
        <p:spPr>
          <a:xfrm>
            <a:off x="838200" y="228600"/>
            <a:ext cx="8229600" cy="1143000"/>
          </a:xfrm>
        </p:spPr>
        <p:txBody>
          <a:bodyPr/>
          <a:lstStyle/>
          <a:p>
            <a:pPr eaLnBrk="1" hangingPunct="1"/>
            <a:r>
              <a:rPr lang="en-US"/>
              <a:t>Five-Year Survival Rates (%)</a:t>
            </a:r>
          </a:p>
        </p:txBody>
      </p:sp>
      <p:sp>
        <p:nvSpPr>
          <p:cNvPr id="32772" name="Slide Number Placeholder 4"/>
          <p:cNvSpPr>
            <a:spLocks noGrp="1"/>
          </p:cNvSpPr>
          <p:nvPr>
            <p:ph type="sldNum" sz="quarter" idx="12"/>
          </p:nvPr>
        </p:nvSpPr>
        <p:spPr>
          <a:noFill/>
        </p:spPr>
        <p:txBody>
          <a:bodyPr/>
          <a:lstStyle/>
          <a:p>
            <a:fld id="{85476CC4-8D26-D749-9A0F-CCB1D3CF4E75}" type="slidenum">
              <a:rPr lang="en-US" smtClean="0"/>
              <a:pPr/>
              <a:t>54</a:t>
            </a:fld>
            <a:endParaRPr lang="en-US" smtClean="0"/>
          </a:p>
        </p:txBody>
      </p:sp>
      <p:graphicFrame>
        <p:nvGraphicFramePr>
          <p:cNvPr id="32770" name="Object 2"/>
          <p:cNvGraphicFramePr>
            <a:graphicFrameLocks noGrp="1" noChangeAspect="1"/>
          </p:cNvGraphicFramePr>
          <p:nvPr>
            <p:ph type="chart" idx="4294967295"/>
          </p:nvPr>
        </p:nvGraphicFramePr>
        <p:xfrm>
          <a:off x="990600" y="1219200"/>
          <a:ext cx="8153400" cy="4195763"/>
        </p:xfrm>
        <a:graphic>
          <a:graphicData uri="http://schemas.openxmlformats.org/presentationml/2006/ole">
            <p:oleObj spid="_x0000_s622594" name="Worksheet" r:id="rId4" imgW="7810500" imgH="3695700" progId="Excel.Sheet.8">
              <p:embed/>
            </p:oleObj>
          </a:graphicData>
        </a:graphic>
      </p:graphicFrame>
      <p:sp>
        <p:nvSpPr>
          <p:cNvPr id="292868" name="Text Box 4"/>
          <p:cNvSpPr txBox="1">
            <a:spLocks noChangeArrowheads="1"/>
          </p:cNvSpPr>
          <p:nvPr/>
        </p:nvSpPr>
        <p:spPr bwMode="auto">
          <a:xfrm>
            <a:off x="407988" y="6430963"/>
            <a:ext cx="8693150" cy="427037"/>
          </a:xfrm>
          <a:prstGeom prst="rect">
            <a:avLst/>
          </a:prstGeom>
          <a:noFill/>
          <a:ln w="12700">
            <a:noFill/>
            <a:miter lim="800000"/>
            <a:headEnd/>
            <a:tailEnd/>
          </a:ln>
          <a:effectLst>
            <a:outerShdw blurRad="63500" dist="17961" dir="2700000" algn="ctr" rotWithShape="0">
              <a:schemeClr val="bg2">
                <a:alpha val="74998"/>
              </a:schemeClr>
            </a:outerShdw>
          </a:effectLst>
        </p:spPr>
        <p:txBody>
          <a:bodyPr>
            <a:prstTxWarp prst="textNoShape">
              <a:avLst/>
            </a:prstTxWarp>
            <a:spAutoFit/>
          </a:bodyPr>
          <a:lstStyle/>
          <a:p>
            <a:pPr algn="r" eaLnBrk="0" hangingPunct="0">
              <a:lnSpc>
                <a:spcPct val="90000"/>
              </a:lnSpc>
              <a:defRPr/>
            </a:pPr>
            <a:r>
              <a:rPr lang="en-US" sz="1200" dirty="0">
                <a:solidFill>
                  <a:schemeClr val="bg1"/>
                </a:solidFill>
                <a:latin typeface="Arial" charset="0"/>
              </a:rPr>
              <a:t>Adapted from American Cancer Society. </a:t>
            </a:r>
          </a:p>
          <a:p>
            <a:pPr algn="r" eaLnBrk="0" hangingPunct="0">
              <a:lnSpc>
                <a:spcPct val="90000"/>
              </a:lnSpc>
              <a:defRPr/>
            </a:pPr>
            <a:r>
              <a:rPr lang="en-US" sz="1200" i="1" dirty="0">
                <a:solidFill>
                  <a:schemeClr val="bg1"/>
                </a:solidFill>
                <a:latin typeface="Arial" charset="0"/>
              </a:rPr>
              <a:t>Colorectal Cancer Facts &amp; Figures Special Edition 2005</a:t>
            </a:r>
            <a:r>
              <a:rPr lang="en-US" sz="1200" dirty="0">
                <a:solidFill>
                  <a:schemeClr val="bg1"/>
                </a:solidFill>
                <a:latin typeface="Arial" charset="0"/>
              </a:rPr>
              <a:t>. Atlanta: American Cancer Society, 2005.</a:t>
            </a:r>
          </a:p>
        </p:txBody>
      </p:sp>
      <p:sp>
        <p:nvSpPr>
          <p:cNvPr id="292869" name="Text Box 5"/>
          <p:cNvSpPr txBox="1">
            <a:spLocks noChangeArrowheads="1"/>
          </p:cNvSpPr>
          <p:nvPr/>
        </p:nvSpPr>
        <p:spPr bwMode="auto">
          <a:xfrm>
            <a:off x="2471738" y="4953000"/>
            <a:ext cx="1490662" cy="539750"/>
          </a:xfrm>
          <a:prstGeom prst="rect">
            <a:avLst/>
          </a:prstGeom>
          <a:noFill/>
          <a:ln w="12700">
            <a:noFill/>
            <a:miter lim="800000"/>
            <a:headEnd/>
            <a:tailEnd/>
          </a:ln>
          <a:effectLst>
            <a:outerShdw blurRad="63500" dist="17961" dir="2700000" algn="ctr" rotWithShape="0">
              <a:schemeClr val="bg2">
                <a:alpha val="74998"/>
              </a:schemeClr>
            </a:outerShdw>
          </a:effectLst>
        </p:spPr>
        <p:txBody>
          <a:bodyPr>
            <a:prstTxWarp prst="textNoShape">
              <a:avLst/>
            </a:prstTxWarp>
            <a:spAutoFit/>
          </a:bodyPr>
          <a:lstStyle/>
          <a:p>
            <a:pPr algn="ctr" eaLnBrk="0" hangingPunct="0">
              <a:lnSpc>
                <a:spcPct val="90000"/>
              </a:lnSpc>
              <a:defRPr/>
            </a:pPr>
            <a:r>
              <a:rPr lang="en-US" sz="1600" b="1" dirty="0">
                <a:solidFill>
                  <a:srgbClr val="000000"/>
                </a:solidFill>
                <a:latin typeface="Arial" charset="0"/>
              </a:rPr>
              <a:t>Local spreading</a:t>
            </a:r>
          </a:p>
        </p:txBody>
      </p:sp>
      <p:sp>
        <p:nvSpPr>
          <p:cNvPr id="292870" name="Text Box 6"/>
          <p:cNvSpPr txBox="1">
            <a:spLocks noChangeArrowheads="1"/>
          </p:cNvSpPr>
          <p:nvPr/>
        </p:nvSpPr>
        <p:spPr bwMode="auto">
          <a:xfrm rot="16200000">
            <a:off x="-929481" y="3817144"/>
            <a:ext cx="2711450" cy="366712"/>
          </a:xfrm>
          <a:prstGeom prst="rect">
            <a:avLst/>
          </a:prstGeom>
          <a:noFill/>
          <a:ln w="12700">
            <a:noFill/>
            <a:miter lim="800000"/>
            <a:headEnd/>
            <a:tailEnd/>
          </a:ln>
          <a:effectLst>
            <a:outerShdw blurRad="63500" dist="17961" dir="2700000" algn="ctr" rotWithShape="0">
              <a:schemeClr val="bg2">
                <a:alpha val="74998"/>
              </a:schemeClr>
            </a:outerShdw>
          </a:effectLst>
        </p:spPr>
        <p:txBody>
          <a:bodyPr>
            <a:prstTxWarp prst="textNoShape">
              <a:avLst/>
            </a:prstTxWarp>
            <a:spAutoFit/>
          </a:bodyPr>
          <a:lstStyle/>
          <a:p>
            <a:pPr algn="ctr" eaLnBrk="0" hangingPunct="0">
              <a:spcBef>
                <a:spcPct val="50000"/>
              </a:spcBef>
              <a:defRPr/>
            </a:pPr>
            <a:r>
              <a:rPr lang="en-US" b="1" dirty="0">
                <a:solidFill>
                  <a:schemeClr val="bg2">
                    <a:lumMod val="50000"/>
                  </a:schemeClr>
                </a:solidFill>
                <a:latin typeface="Arial" charset="0"/>
              </a:rPr>
              <a:t>Survival rate (%)</a:t>
            </a:r>
          </a:p>
        </p:txBody>
      </p:sp>
      <p:sp>
        <p:nvSpPr>
          <p:cNvPr id="292872" name="Text Box 8"/>
          <p:cNvSpPr txBox="1">
            <a:spLocks noChangeArrowheads="1"/>
          </p:cNvSpPr>
          <p:nvPr/>
        </p:nvSpPr>
        <p:spPr bwMode="auto">
          <a:xfrm>
            <a:off x="3124200" y="5715000"/>
            <a:ext cx="3073400" cy="366713"/>
          </a:xfrm>
          <a:prstGeom prst="rect">
            <a:avLst/>
          </a:prstGeom>
          <a:noFill/>
          <a:ln w="12700">
            <a:noFill/>
            <a:miter lim="800000"/>
            <a:headEnd/>
            <a:tailEnd/>
          </a:ln>
          <a:effectLst>
            <a:outerShdw blurRad="63500" dist="17961" dir="2700000" algn="ctr" rotWithShape="0">
              <a:schemeClr val="bg2">
                <a:alpha val="74998"/>
              </a:schemeClr>
            </a:outerShdw>
          </a:effectLst>
        </p:spPr>
        <p:txBody>
          <a:bodyPr>
            <a:prstTxWarp prst="textNoShape">
              <a:avLst/>
            </a:prstTxWarp>
            <a:spAutoFit/>
          </a:bodyPr>
          <a:lstStyle/>
          <a:p>
            <a:pPr algn="ctr" eaLnBrk="0" hangingPunct="0">
              <a:spcBef>
                <a:spcPct val="50000"/>
              </a:spcBef>
              <a:defRPr/>
            </a:pPr>
            <a:r>
              <a:rPr lang="en-US" b="1" dirty="0">
                <a:solidFill>
                  <a:schemeClr val="bg2">
                    <a:lumMod val="50000"/>
                  </a:schemeClr>
                </a:solidFill>
                <a:latin typeface="Arial" charset="0"/>
              </a:rPr>
              <a:t>Stage at Diagnosis</a:t>
            </a:r>
          </a:p>
        </p:txBody>
      </p:sp>
      <p:sp>
        <p:nvSpPr>
          <p:cNvPr id="292873" name="Text Box 9"/>
          <p:cNvSpPr txBox="1">
            <a:spLocks noChangeArrowheads="1"/>
          </p:cNvSpPr>
          <p:nvPr/>
        </p:nvSpPr>
        <p:spPr bwMode="auto">
          <a:xfrm>
            <a:off x="4495800" y="5092700"/>
            <a:ext cx="1490662" cy="317500"/>
          </a:xfrm>
          <a:prstGeom prst="rect">
            <a:avLst/>
          </a:prstGeom>
          <a:noFill/>
          <a:ln w="12700">
            <a:noFill/>
            <a:miter lim="800000"/>
            <a:headEnd/>
            <a:tailEnd/>
          </a:ln>
          <a:effectLst>
            <a:outerShdw blurRad="63500" dist="17961" dir="2700000" algn="ctr" rotWithShape="0">
              <a:schemeClr val="bg2">
                <a:alpha val="74998"/>
              </a:schemeClr>
            </a:outerShdw>
          </a:effectLst>
        </p:spPr>
        <p:txBody>
          <a:bodyPr>
            <a:prstTxWarp prst="textNoShape">
              <a:avLst/>
            </a:prstTxWarp>
            <a:spAutoFit/>
          </a:bodyPr>
          <a:lstStyle/>
          <a:p>
            <a:pPr algn="ctr" eaLnBrk="0" hangingPunct="0">
              <a:lnSpc>
                <a:spcPct val="90000"/>
              </a:lnSpc>
              <a:defRPr/>
            </a:pPr>
            <a:r>
              <a:rPr lang="en-US" sz="1600" b="1" dirty="0">
                <a:solidFill>
                  <a:srgbClr val="000000"/>
                </a:solidFill>
                <a:latin typeface="Arial" charset="0"/>
              </a:rPr>
              <a:t>Regional</a:t>
            </a:r>
          </a:p>
        </p:txBody>
      </p:sp>
      <p:sp>
        <p:nvSpPr>
          <p:cNvPr id="292874" name="Text Box 10"/>
          <p:cNvSpPr txBox="1">
            <a:spLocks noChangeArrowheads="1"/>
          </p:cNvSpPr>
          <p:nvPr/>
        </p:nvSpPr>
        <p:spPr bwMode="auto">
          <a:xfrm>
            <a:off x="6858000" y="4953000"/>
            <a:ext cx="1490662" cy="539750"/>
          </a:xfrm>
          <a:prstGeom prst="rect">
            <a:avLst/>
          </a:prstGeom>
          <a:noFill/>
          <a:ln w="12700">
            <a:noFill/>
            <a:miter lim="800000"/>
            <a:headEnd/>
            <a:tailEnd/>
          </a:ln>
          <a:effectLst>
            <a:outerShdw blurRad="63500" dist="17961" dir="2700000" algn="ctr" rotWithShape="0">
              <a:schemeClr val="bg2">
                <a:alpha val="74998"/>
              </a:schemeClr>
            </a:outerShdw>
          </a:effectLst>
        </p:spPr>
        <p:txBody>
          <a:bodyPr>
            <a:prstTxWarp prst="textNoShape">
              <a:avLst/>
            </a:prstTxWarp>
            <a:spAutoFit/>
          </a:bodyPr>
          <a:lstStyle/>
          <a:p>
            <a:pPr algn="ctr" eaLnBrk="0" hangingPunct="0">
              <a:lnSpc>
                <a:spcPct val="90000"/>
              </a:lnSpc>
              <a:defRPr/>
            </a:pPr>
            <a:r>
              <a:rPr lang="en-US" sz="1600" b="1" dirty="0">
                <a:solidFill>
                  <a:srgbClr val="000000"/>
                </a:solidFill>
                <a:latin typeface="Arial" charset="0"/>
              </a:rPr>
              <a:t>Distant spreading</a:t>
            </a:r>
          </a:p>
        </p:txBody>
      </p:sp>
      <p:sp>
        <p:nvSpPr>
          <p:cNvPr id="32780" name="Text Box 11"/>
          <p:cNvSpPr txBox="1">
            <a:spLocks noChangeArrowheads="1"/>
          </p:cNvSpPr>
          <p:nvPr/>
        </p:nvSpPr>
        <p:spPr bwMode="auto">
          <a:xfrm>
            <a:off x="2667000" y="4191000"/>
            <a:ext cx="833437" cy="584200"/>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pPr algn="ctr" eaLnBrk="0" hangingPunct="0"/>
            <a:r>
              <a:rPr lang="en-US" sz="1600" b="1" dirty="0">
                <a:latin typeface="Arial" charset="0"/>
              </a:rPr>
              <a:t>Stage</a:t>
            </a:r>
          </a:p>
          <a:p>
            <a:pPr algn="ctr" eaLnBrk="0" hangingPunct="0"/>
            <a:r>
              <a:rPr lang="en-US" sz="1600" b="1" dirty="0">
                <a:latin typeface="Arial" charset="0"/>
              </a:rPr>
              <a:t>I and II</a:t>
            </a:r>
          </a:p>
        </p:txBody>
      </p:sp>
      <p:sp>
        <p:nvSpPr>
          <p:cNvPr id="32781" name="Text Box 12"/>
          <p:cNvSpPr txBox="1">
            <a:spLocks noChangeArrowheads="1"/>
          </p:cNvSpPr>
          <p:nvPr/>
        </p:nvSpPr>
        <p:spPr bwMode="auto">
          <a:xfrm>
            <a:off x="4953000" y="4191000"/>
            <a:ext cx="742950" cy="584200"/>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pPr algn="ctr" eaLnBrk="0" hangingPunct="0"/>
            <a:r>
              <a:rPr lang="en-US" sz="1600" b="1" dirty="0">
                <a:latin typeface="Arial" charset="0"/>
              </a:rPr>
              <a:t>Stage</a:t>
            </a:r>
          </a:p>
          <a:p>
            <a:pPr algn="ctr" eaLnBrk="0" hangingPunct="0"/>
            <a:r>
              <a:rPr lang="en-US" sz="1600" b="1" dirty="0">
                <a:latin typeface="Arial" charset="0"/>
              </a:rPr>
              <a:t>III</a:t>
            </a:r>
          </a:p>
        </p:txBody>
      </p:sp>
      <p:sp>
        <p:nvSpPr>
          <p:cNvPr id="292877" name="Text Box 13"/>
          <p:cNvSpPr txBox="1">
            <a:spLocks noChangeArrowheads="1"/>
          </p:cNvSpPr>
          <p:nvPr/>
        </p:nvSpPr>
        <p:spPr bwMode="auto">
          <a:xfrm>
            <a:off x="5410200" y="4816475"/>
            <a:ext cx="1447800" cy="282575"/>
          </a:xfrm>
          <a:prstGeom prst="rect">
            <a:avLst/>
          </a:prstGeom>
          <a:noFill/>
          <a:ln w="9525">
            <a:noFill/>
            <a:miter lim="800000"/>
            <a:headEnd/>
            <a:tailEnd/>
          </a:ln>
          <a:effectLst/>
        </p:spPr>
        <p:txBody>
          <a:bodyPr tIns="18288" bIns="18288">
            <a:prstTxWarp prst="textNoShape">
              <a:avLst/>
            </a:prstTxWarp>
            <a:spAutoFit/>
          </a:bodyPr>
          <a:lstStyle/>
          <a:p>
            <a:pPr eaLnBrk="0" hangingPunct="0">
              <a:defRPr/>
            </a:pPr>
            <a:r>
              <a:rPr lang="en-US" sz="1600" b="1" dirty="0">
                <a:solidFill>
                  <a:schemeClr val="accent3"/>
                </a:solidFill>
                <a:effectLst>
                  <a:outerShdw blurRad="38100" dist="38100" dir="2700000" algn="tl">
                    <a:srgbClr val="DDDDDD"/>
                  </a:outerShdw>
                </a:effectLst>
                <a:latin typeface="Arial" charset="0"/>
              </a:rPr>
              <a:t>Stage IV</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914400" y="685800"/>
            <a:ext cx="8229600" cy="1143000"/>
          </a:xfrm>
        </p:spPr>
        <p:txBody>
          <a:bodyPr/>
          <a:lstStyle/>
          <a:p>
            <a:pPr eaLnBrk="1" hangingPunct="1"/>
            <a:r>
              <a:rPr lang="en-US" dirty="0" smtClean="0"/>
              <a:t>More than 95% of Colorectal Cancers Start Out as Polyps</a:t>
            </a:r>
          </a:p>
        </p:txBody>
      </p:sp>
      <p:pic>
        <p:nvPicPr>
          <p:cNvPr id="28675" name="Picture 3" descr="Normal colon"/>
          <p:cNvPicPr>
            <a:picLocks noGrp="1" noChangeAspect="1" noChangeArrowheads="1"/>
          </p:cNvPicPr>
          <p:nvPr>
            <p:ph idx="1"/>
          </p:nvPr>
        </p:nvPicPr>
        <p:blipFill>
          <a:blip r:embed="rId3"/>
          <a:srcRect l="31511" b="4434"/>
          <a:stretch>
            <a:fillRect/>
          </a:stretch>
        </p:blipFill>
        <p:spPr>
          <a:xfrm>
            <a:off x="228600" y="1981200"/>
            <a:ext cx="2505075" cy="2600325"/>
          </a:xfrm>
          <a:noFill/>
        </p:spPr>
      </p:pic>
      <p:pic>
        <p:nvPicPr>
          <p:cNvPr id="28676" name="Picture 4" descr="Colon Ca"/>
          <p:cNvPicPr>
            <a:picLocks noChangeAspect="1" noChangeArrowheads="1"/>
          </p:cNvPicPr>
          <p:nvPr/>
        </p:nvPicPr>
        <p:blipFill>
          <a:blip r:embed="rId4"/>
          <a:srcRect l="11115" t="3633" r="8749"/>
          <a:stretch>
            <a:fillRect/>
          </a:stretch>
        </p:blipFill>
        <p:spPr bwMode="auto">
          <a:xfrm>
            <a:off x="5867400" y="2057400"/>
            <a:ext cx="3048000" cy="2514600"/>
          </a:xfrm>
          <a:prstGeom prst="rect">
            <a:avLst/>
          </a:prstGeom>
          <a:noFill/>
          <a:ln w="9525">
            <a:noFill/>
            <a:miter lim="800000"/>
            <a:headEnd/>
            <a:tailEnd/>
          </a:ln>
        </p:spPr>
      </p:pic>
      <p:sp>
        <p:nvSpPr>
          <p:cNvPr id="28677" name="Text Box 5"/>
          <p:cNvSpPr txBox="1">
            <a:spLocks noChangeArrowheads="1"/>
          </p:cNvSpPr>
          <p:nvPr/>
        </p:nvSpPr>
        <p:spPr bwMode="auto">
          <a:xfrm>
            <a:off x="533400" y="4708525"/>
            <a:ext cx="1738313"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000000"/>
                </a:solidFill>
                <a:latin typeface="Arial" charset="0"/>
              </a:rPr>
              <a:t>Normal Colon</a:t>
            </a:r>
          </a:p>
        </p:txBody>
      </p:sp>
      <p:sp>
        <p:nvSpPr>
          <p:cNvPr id="28678" name="Text Box 6"/>
          <p:cNvSpPr txBox="1">
            <a:spLocks noChangeArrowheads="1"/>
          </p:cNvSpPr>
          <p:nvPr/>
        </p:nvSpPr>
        <p:spPr bwMode="auto">
          <a:xfrm>
            <a:off x="6491288" y="4708525"/>
            <a:ext cx="1738312"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FF0000"/>
                </a:solidFill>
                <a:latin typeface="Arial" charset="0"/>
              </a:rPr>
              <a:t>Colon Cancer</a:t>
            </a:r>
          </a:p>
        </p:txBody>
      </p:sp>
      <p:sp>
        <p:nvSpPr>
          <p:cNvPr id="28679" name="Line 7"/>
          <p:cNvSpPr>
            <a:spLocks noChangeShapeType="1"/>
          </p:cNvSpPr>
          <p:nvPr/>
        </p:nvSpPr>
        <p:spPr bwMode="auto">
          <a:xfrm>
            <a:off x="3657600" y="3200400"/>
            <a:ext cx="1219200" cy="0"/>
          </a:xfrm>
          <a:prstGeom prst="line">
            <a:avLst/>
          </a:prstGeom>
          <a:noFill/>
          <a:ln w="76200">
            <a:solidFill>
              <a:schemeClr val="hlink"/>
            </a:solidFill>
            <a:round/>
            <a:headEnd/>
            <a:tailEnd type="triangle" w="med" len="med"/>
          </a:ln>
        </p:spPr>
        <p:txBody>
          <a:bodyPr>
            <a:prstTxWarp prst="textNoShape">
              <a:avLst/>
            </a:prstTxWarp>
          </a:bodyPr>
          <a:lstStyle/>
          <a:p>
            <a:endParaRPr lang="en-US"/>
          </a:p>
        </p:txBody>
      </p:sp>
      <p:pic>
        <p:nvPicPr>
          <p:cNvPr id="28680" name="Picture 8" descr="imgColonCancer2"/>
          <p:cNvPicPr>
            <a:picLocks noChangeAspect="1" noChangeArrowheads="1"/>
          </p:cNvPicPr>
          <p:nvPr/>
        </p:nvPicPr>
        <p:blipFill>
          <a:blip r:embed="rId5"/>
          <a:srcRect b="11111"/>
          <a:stretch>
            <a:fillRect/>
          </a:stretch>
        </p:blipFill>
        <p:spPr bwMode="auto">
          <a:xfrm>
            <a:off x="3048000" y="2057400"/>
            <a:ext cx="2590800" cy="2514600"/>
          </a:xfrm>
          <a:prstGeom prst="rect">
            <a:avLst/>
          </a:prstGeom>
          <a:noFill/>
          <a:ln w="9525">
            <a:noFill/>
            <a:miter lim="800000"/>
            <a:headEnd/>
            <a:tailEnd/>
          </a:ln>
        </p:spPr>
      </p:pic>
      <p:sp>
        <p:nvSpPr>
          <p:cNvPr id="28681" name="Text Box 9"/>
          <p:cNvSpPr txBox="1">
            <a:spLocks noChangeArrowheads="1"/>
          </p:cNvSpPr>
          <p:nvPr/>
        </p:nvSpPr>
        <p:spPr bwMode="auto">
          <a:xfrm>
            <a:off x="3827463" y="4708525"/>
            <a:ext cx="820737"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800000"/>
                </a:solidFill>
                <a:latin typeface="Arial" charset="0"/>
              </a:rPr>
              <a:t>Polyp</a:t>
            </a:r>
          </a:p>
        </p:txBody>
      </p:sp>
      <p:sp>
        <p:nvSpPr>
          <p:cNvPr id="28682" name="Line 10"/>
          <p:cNvSpPr>
            <a:spLocks noChangeShapeType="1"/>
          </p:cNvSpPr>
          <p:nvPr/>
        </p:nvSpPr>
        <p:spPr bwMode="auto">
          <a:xfrm>
            <a:off x="2590800" y="4876800"/>
            <a:ext cx="838200" cy="0"/>
          </a:xfrm>
          <a:prstGeom prst="line">
            <a:avLst/>
          </a:prstGeom>
          <a:noFill/>
          <a:ln w="76200">
            <a:solidFill>
              <a:schemeClr val="bg2"/>
            </a:solidFill>
            <a:round/>
            <a:headEnd/>
            <a:tailEnd type="triangle" w="med" len="med"/>
          </a:ln>
        </p:spPr>
        <p:txBody>
          <a:bodyPr>
            <a:prstTxWarp prst="textNoShape">
              <a:avLst/>
            </a:prstTxWarp>
          </a:bodyPr>
          <a:lstStyle/>
          <a:p>
            <a:endParaRPr lang="en-US"/>
          </a:p>
        </p:txBody>
      </p:sp>
      <p:sp>
        <p:nvSpPr>
          <p:cNvPr id="28683" name="Line 11"/>
          <p:cNvSpPr>
            <a:spLocks noChangeShapeType="1"/>
          </p:cNvSpPr>
          <p:nvPr/>
        </p:nvSpPr>
        <p:spPr bwMode="auto">
          <a:xfrm>
            <a:off x="5257800" y="4876800"/>
            <a:ext cx="838200" cy="0"/>
          </a:xfrm>
          <a:prstGeom prst="line">
            <a:avLst/>
          </a:prstGeom>
          <a:noFill/>
          <a:ln w="76200">
            <a:solidFill>
              <a:srgbClr val="FF0000"/>
            </a:solidFill>
            <a:round/>
            <a:headEnd/>
            <a:tailEnd type="triangle" w="med" len="med"/>
          </a:ln>
        </p:spPr>
        <p:txBody>
          <a:bodyPr>
            <a:prstTxWarp prst="textNoShape">
              <a:avLst/>
            </a:prstTxWarp>
          </a:bodyPr>
          <a:lstStyle/>
          <a:p>
            <a:endParaRPr lang="en-US"/>
          </a:p>
        </p:txBody>
      </p:sp>
      <p:sp>
        <p:nvSpPr>
          <p:cNvPr id="12" name="Rectangle 2"/>
          <p:cNvSpPr txBox="1">
            <a:spLocks noChangeArrowheads="1"/>
          </p:cNvSpPr>
          <p:nvPr/>
        </p:nvSpPr>
        <p:spPr bwMode="auto">
          <a:xfrm>
            <a:off x="990600" y="5181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621100"/>
                </a:solidFill>
                <a:effectLst/>
                <a:uLnTx/>
                <a:uFillTx/>
                <a:latin typeface="Trebuchet MS Bold" charset="0"/>
                <a:ea typeface="Trebuchet MS" charset="0"/>
                <a:cs typeface="Trebuchet MS" charset="0"/>
              </a:rPr>
              <a:t>Removing polyps decreases</a:t>
            </a:r>
            <a:r>
              <a:rPr kumimoji="0" lang="en-US" sz="3600" b="0" i="0" u="none" strike="noStrike" kern="0" cap="none" spc="0" normalizeH="0" noProof="0" dirty="0" smtClean="0">
                <a:ln>
                  <a:noFill/>
                </a:ln>
                <a:solidFill>
                  <a:srgbClr val="621100"/>
                </a:solidFill>
                <a:effectLst/>
                <a:uLnTx/>
                <a:uFillTx/>
                <a:latin typeface="Trebuchet MS Bold" charset="0"/>
                <a:ea typeface="Trebuchet MS" charset="0"/>
                <a:cs typeface="Trebuchet MS" charset="0"/>
              </a:rPr>
              <a:t> colon cancer risk by as much as 90%</a:t>
            </a:r>
            <a:endParaRPr kumimoji="0" lang="en-US" sz="3600" b="0" i="0" u="none" strike="noStrike" kern="0" cap="none" spc="0" normalizeH="0" baseline="0" noProof="0" dirty="0" smtClean="0">
              <a:ln>
                <a:noFill/>
              </a:ln>
              <a:solidFill>
                <a:srgbClr val="621100"/>
              </a:solidFill>
              <a:effectLst/>
              <a:uLnTx/>
              <a:uFillTx/>
              <a:latin typeface="Trebuchet MS Bold" charset="0"/>
              <a:ea typeface="Trebuchet MS" charset="0"/>
              <a:cs typeface="Trebuchet MS"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229600" cy="1143000"/>
          </a:xfrm>
        </p:spPr>
        <p:txBody>
          <a:bodyPr/>
          <a:lstStyle/>
          <a:p>
            <a:r>
              <a:rPr lang="en-US" dirty="0" smtClean="0"/>
              <a:t>Colorectal Cancer Screening Works</a:t>
            </a:r>
            <a:endParaRPr lang="en-US" dirty="0"/>
          </a:p>
        </p:txBody>
      </p:sp>
      <p:sp>
        <p:nvSpPr>
          <p:cNvPr id="3" name="TextBox 2"/>
          <p:cNvSpPr txBox="1"/>
          <p:nvPr/>
        </p:nvSpPr>
        <p:spPr>
          <a:xfrm>
            <a:off x="304800" y="5304473"/>
            <a:ext cx="3230822" cy="523220"/>
          </a:xfrm>
          <a:prstGeom prst="rect">
            <a:avLst/>
          </a:prstGeom>
          <a:noFill/>
        </p:spPr>
        <p:txBody>
          <a:bodyPr wrap="none" rtlCol="0">
            <a:spAutoFit/>
          </a:bodyPr>
          <a:lstStyle/>
          <a:p>
            <a:r>
              <a:rPr lang="en-US" sz="2800" b="1" dirty="0" smtClean="0">
                <a:latin typeface="+mj-lt"/>
              </a:rPr>
              <a:t>POLYP</a:t>
            </a:r>
            <a:r>
              <a:rPr lang="en-US" sz="2800" dirty="0" smtClean="0">
                <a:latin typeface="+mj-lt"/>
              </a:rPr>
              <a:t> </a:t>
            </a:r>
            <a:r>
              <a:rPr lang="en-US" sz="2800" b="1" dirty="0" smtClean="0">
                <a:latin typeface="+mj-lt"/>
              </a:rPr>
              <a:t>REMOVAL</a:t>
            </a:r>
            <a:endParaRPr lang="en-US" sz="2800" b="1" dirty="0">
              <a:latin typeface="+mj-lt"/>
            </a:endParaRPr>
          </a:p>
        </p:txBody>
      </p:sp>
      <p:sp>
        <p:nvSpPr>
          <p:cNvPr id="4" name="TextBox 3"/>
          <p:cNvSpPr txBox="1"/>
          <p:nvPr/>
        </p:nvSpPr>
        <p:spPr>
          <a:xfrm>
            <a:off x="152400" y="4326148"/>
            <a:ext cx="3503458" cy="523220"/>
          </a:xfrm>
          <a:prstGeom prst="rect">
            <a:avLst/>
          </a:prstGeom>
          <a:noFill/>
        </p:spPr>
        <p:txBody>
          <a:bodyPr wrap="none" rtlCol="0">
            <a:spAutoFit/>
          </a:bodyPr>
          <a:lstStyle/>
          <a:p>
            <a:r>
              <a:rPr lang="en-US" sz="2800" b="1" dirty="0" smtClean="0">
                <a:latin typeface="+mj-lt"/>
              </a:rPr>
              <a:t>EARLY DETECTION</a:t>
            </a:r>
            <a:endParaRPr lang="en-US" sz="2800" b="1" dirty="0">
              <a:latin typeface="+mj-lt"/>
            </a:endParaRPr>
          </a:p>
        </p:txBody>
      </p:sp>
      <p:sp>
        <p:nvSpPr>
          <p:cNvPr id="5" name="TextBox 4"/>
          <p:cNvSpPr txBox="1"/>
          <p:nvPr/>
        </p:nvSpPr>
        <p:spPr>
          <a:xfrm>
            <a:off x="5075769" y="4326148"/>
            <a:ext cx="3915831" cy="523220"/>
          </a:xfrm>
          <a:prstGeom prst="rect">
            <a:avLst/>
          </a:prstGeom>
          <a:noFill/>
        </p:spPr>
        <p:txBody>
          <a:bodyPr wrap="none" rtlCol="0">
            <a:spAutoFit/>
          </a:bodyPr>
          <a:lstStyle/>
          <a:p>
            <a:r>
              <a:rPr lang="en-US" sz="2800" b="1" dirty="0" smtClean="0">
                <a:latin typeface="+mj-lt"/>
              </a:rPr>
              <a:t>INCREASE SURVIVAL</a:t>
            </a:r>
            <a:endParaRPr lang="en-US" sz="2800" b="1" dirty="0">
              <a:latin typeface="+mj-lt"/>
            </a:endParaRPr>
          </a:p>
        </p:txBody>
      </p:sp>
      <p:sp>
        <p:nvSpPr>
          <p:cNvPr id="6" name="TextBox 5"/>
          <p:cNvSpPr txBox="1"/>
          <p:nvPr/>
        </p:nvSpPr>
        <p:spPr>
          <a:xfrm>
            <a:off x="5181600" y="5218093"/>
            <a:ext cx="3886200" cy="954107"/>
          </a:xfrm>
          <a:prstGeom prst="rect">
            <a:avLst/>
          </a:prstGeom>
          <a:noFill/>
        </p:spPr>
        <p:txBody>
          <a:bodyPr wrap="square" rtlCol="0">
            <a:spAutoFit/>
          </a:bodyPr>
          <a:lstStyle/>
          <a:p>
            <a:r>
              <a:rPr lang="en-US" sz="2800" b="1" dirty="0" smtClean="0">
                <a:latin typeface="+mj-lt"/>
              </a:rPr>
              <a:t>DECREASE CANCER RISK UP TO 90%</a:t>
            </a:r>
            <a:endParaRPr lang="en-US" sz="2800" b="1" dirty="0">
              <a:latin typeface="+mj-lt"/>
            </a:endParaRPr>
          </a:p>
        </p:txBody>
      </p:sp>
      <p:sp>
        <p:nvSpPr>
          <p:cNvPr id="7" name="Right Arrow 6"/>
          <p:cNvSpPr/>
          <p:nvPr/>
        </p:nvSpPr>
        <p:spPr>
          <a:xfrm>
            <a:off x="3962400" y="4392168"/>
            <a:ext cx="978408" cy="484632"/>
          </a:xfrm>
          <a:prstGeom prst="rightArrow">
            <a:avLst/>
          </a:prstGeom>
          <a:solidFill>
            <a:srgbClr val="FF6F2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3962400" y="5370493"/>
            <a:ext cx="978408" cy="484632"/>
          </a:xfrm>
          <a:prstGeom prst="rightArrow">
            <a:avLst/>
          </a:prstGeom>
          <a:solidFill>
            <a:srgbClr val="FF6F2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IMG_9746.JPG"/>
          <p:cNvPicPr>
            <a:picLocks noChangeAspect="1"/>
          </p:cNvPicPr>
          <p:nvPr/>
        </p:nvPicPr>
        <p:blipFill>
          <a:blip r:embed="rId3"/>
          <a:srcRect l="10236" r="4954" b="7735"/>
          <a:stretch>
            <a:fillRect/>
          </a:stretch>
        </p:blipFill>
        <p:spPr>
          <a:xfrm>
            <a:off x="2362200" y="1143000"/>
            <a:ext cx="4419600" cy="32004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6875548" y="0"/>
            <a:ext cx="2116052" cy="2077961"/>
          </a:xfrm>
          <a:prstGeom prst="rect">
            <a:avLst/>
          </a:prstGeom>
        </p:spPr>
      </p:pic>
      <p:graphicFrame>
        <p:nvGraphicFramePr>
          <p:cNvPr id="6" name="Content Placeholder 5"/>
          <p:cNvGraphicFramePr>
            <a:graphicFrameLocks noGrp="1"/>
          </p:cNvGraphicFramePr>
          <p:nvPr>
            <p:ph idx="1"/>
          </p:nvPr>
        </p:nvGraphicFramePr>
        <p:xfrm>
          <a:off x="298454" y="290850"/>
          <a:ext cx="8229600" cy="6185409"/>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7"/>
          <p:cNvCxnSpPr/>
          <p:nvPr/>
        </p:nvCxnSpPr>
        <p:spPr>
          <a:xfrm rot="10800000">
            <a:off x="1371600" y="1828800"/>
            <a:ext cx="7171398" cy="1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05000" y="2895600"/>
            <a:ext cx="6624729" cy="1588"/>
          </a:xfrm>
          <a:prstGeom prst="line">
            <a:avLst/>
          </a:prstGeom>
        </p:spPr>
        <p:style>
          <a:lnRef idx="1">
            <a:schemeClr val="accent3"/>
          </a:lnRef>
          <a:fillRef idx="0">
            <a:schemeClr val="accent3"/>
          </a:fillRef>
          <a:effectRef idx="0">
            <a:schemeClr val="accent3"/>
          </a:effectRef>
          <a:fontRef idx="minor">
            <a:schemeClr val="tx1"/>
          </a:fontRef>
        </p:style>
      </p:cxnSp>
      <p:sp>
        <p:nvSpPr>
          <p:cNvPr id="19" name="TextBox 18"/>
          <p:cNvSpPr txBox="1"/>
          <p:nvPr/>
        </p:nvSpPr>
        <p:spPr>
          <a:xfrm>
            <a:off x="6498710" y="6396335"/>
            <a:ext cx="3635890" cy="461665"/>
          </a:xfrm>
          <a:prstGeom prst="rect">
            <a:avLst/>
          </a:prstGeom>
          <a:noFill/>
        </p:spPr>
        <p:txBody>
          <a:bodyPr vert="horz" wrap="square" rtlCol="0">
            <a:spAutoFit/>
          </a:bodyPr>
          <a:lstStyle/>
          <a:p>
            <a:r>
              <a:rPr lang="en-US" sz="1200" dirty="0" smtClean="0">
                <a:solidFill>
                  <a:schemeClr val="bg1"/>
                </a:solidFill>
                <a:latin typeface="Arial"/>
                <a:cs typeface="Arial"/>
              </a:rPr>
              <a:t>*US All Races: 2010 BRFSS Data, </a:t>
            </a:r>
          </a:p>
          <a:p>
            <a:r>
              <a:rPr lang="en-US" sz="1200" dirty="0" smtClean="0">
                <a:solidFill>
                  <a:schemeClr val="bg1"/>
                </a:solidFill>
                <a:latin typeface="Arial"/>
                <a:cs typeface="Arial"/>
              </a:rPr>
              <a:t>MMWR, July 8, 2011</a:t>
            </a:r>
            <a:endParaRPr lang="en-US" sz="1200" dirty="0">
              <a:solidFill>
                <a:schemeClr val="bg1"/>
              </a:solidFill>
              <a:latin typeface="Arial"/>
              <a:cs typeface="Arial"/>
            </a:endParaRPr>
          </a:p>
        </p:txBody>
      </p:sp>
      <p:sp>
        <p:nvSpPr>
          <p:cNvPr id="24" name="TextBox 23"/>
          <p:cNvSpPr txBox="1"/>
          <p:nvPr/>
        </p:nvSpPr>
        <p:spPr>
          <a:xfrm>
            <a:off x="308148" y="2661481"/>
            <a:ext cx="738664" cy="282769"/>
          </a:xfrm>
          <a:prstGeom prst="rect">
            <a:avLst/>
          </a:prstGeom>
          <a:noFill/>
        </p:spPr>
        <p:txBody>
          <a:bodyPr vert="wordArtVert" wrap="none" rtlCol="0">
            <a:spAutoFit/>
          </a:bodyPr>
          <a:lstStyle/>
          <a:p>
            <a:r>
              <a:rPr lang="en-US" dirty="0" smtClean="0">
                <a:latin typeface="PT Sans"/>
                <a:cs typeface="PT Sans"/>
              </a:rPr>
              <a:t>%</a:t>
            </a:r>
          </a:p>
          <a:p>
            <a:endParaRPr lang="en-US" dirty="0">
              <a:latin typeface="PT Sans"/>
              <a:cs typeface="PT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Programmatic Breast Cancer Screening</a:t>
            </a:r>
            <a:endParaRPr lang="en-US" dirty="0"/>
          </a:p>
        </p:txBody>
      </p:sp>
      <p:sp>
        <p:nvSpPr>
          <p:cNvPr id="3" name="Content Placeholder 2"/>
          <p:cNvSpPr>
            <a:spLocks noGrp="1"/>
          </p:cNvSpPr>
          <p:nvPr>
            <p:ph idx="1"/>
          </p:nvPr>
        </p:nvSpPr>
        <p:spPr>
          <a:xfrm>
            <a:off x="-304800" y="1752600"/>
            <a:ext cx="8610600" cy="3992562"/>
          </a:xfrm>
        </p:spPr>
        <p:txBody>
          <a:bodyPr/>
          <a:lstStyle/>
          <a:p>
            <a:pPr lvl="1"/>
            <a:r>
              <a:rPr lang="en-US" dirty="0" smtClean="0"/>
              <a:t>Reduces mortality by 16% in women over 40</a:t>
            </a:r>
          </a:p>
          <a:p>
            <a:pPr lvl="1"/>
            <a:r>
              <a:rPr lang="en-US" dirty="0" smtClean="0"/>
              <a:t>Reduces mortality up to 30% in women over 50</a:t>
            </a:r>
            <a:endParaRPr lang="en-US" dirty="0"/>
          </a:p>
        </p:txBody>
      </p:sp>
      <p:pic>
        <p:nvPicPr>
          <p:cNvPr id="4" name="Picture 3" descr="mammogram1.jpg"/>
          <p:cNvPicPr>
            <a:picLocks noChangeAspect="1"/>
          </p:cNvPicPr>
          <p:nvPr/>
        </p:nvPicPr>
        <p:blipFill>
          <a:blip r:embed="rId3"/>
          <a:stretch>
            <a:fillRect/>
          </a:stretch>
        </p:blipFill>
        <p:spPr>
          <a:xfrm>
            <a:off x="3962400" y="3238353"/>
            <a:ext cx="4191000" cy="2857647"/>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381000" y="381000"/>
          <a:ext cx="8229600" cy="618540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p:cNvCxnSpPr/>
          <p:nvPr/>
        </p:nvCxnSpPr>
        <p:spPr>
          <a:xfrm rot="10800000">
            <a:off x="1219200" y="1828800"/>
            <a:ext cx="7171398" cy="1589"/>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98710" y="6396335"/>
            <a:ext cx="3635890" cy="400110"/>
          </a:xfrm>
          <a:prstGeom prst="rect">
            <a:avLst/>
          </a:prstGeom>
          <a:noFill/>
        </p:spPr>
        <p:txBody>
          <a:bodyPr vert="horz" wrap="square" rtlCol="0">
            <a:spAutoFit/>
          </a:bodyPr>
          <a:lstStyle/>
          <a:p>
            <a:r>
              <a:rPr lang="en-US" sz="1000" dirty="0" smtClean="0">
                <a:solidFill>
                  <a:srgbClr val="FFFFFF"/>
                </a:solidFill>
                <a:latin typeface="Arial"/>
                <a:cs typeface="Arial"/>
              </a:rPr>
              <a:t>*White Women Age 50-64,</a:t>
            </a:r>
          </a:p>
          <a:p>
            <a:r>
              <a:rPr lang="en-US" sz="1000" dirty="0" smtClean="0">
                <a:solidFill>
                  <a:srgbClr val="FFFFFF"/>
                </a:solidFill>
                <a:latin typeface="Arial"/>
                <a:cs typeface="Arial"/>
              </a:rPr>
              <a:t> 2008 National Center for Health Statistics</a:t>
            </a:r>
            <a:endParaRPr lang="en-US" sz="1000" dirty="0">
              <a:solidFill>
                <a:srgbClr val="FFFFFF"/>
              </a:solidFill>
              <a:latin typeface="Arial"/>
              <a:cs typeface="Arial"/>
            </a:endParaRPr>
          </a:p>
        </p:txBody>
      </p:sp>
      <p:sp>
        <p:nvSpPr>
          <p:cNvPr id="24" name="TextBox 23"/>
          <p:cNvSpPr txBox="1"/>
          <p:nvPr/>
        </p:nvSpPr>
        <p:spPr>
          <a:xfrm>
            <a:off x="308148" y="2661481"/>
            <a:ext cx="738664" cy="282769"/>
          </a:xfrm>
          <a:prstGeom prst="rect">
            <a:avLst/>
          </a:prstGeom>
          <a:noFill/>
        </p:spPr>
        <p:txBody>
          <a:bodyPr vert="wordArtVert" wrap="none" rtlCol="0">
            <a:spAutoFit/>
          </a:bodyPr>
          <a:lstStyle/>
          <a:p>
            <a:r>
              <a:rPr lang="en-US" dirty="0" smtClean="0">
                <a:latin typeface="PT Sans"/>
                <a:cs typeface="PT Sans"/>
              </a:rPr>
              <a:t>%</a:t>
            </a:r>
          </a:p>
          <a:p>
            <a:endParaRPr lang="en-US" dirty="0">
              <a:latin typeface="PT Sans"/>
              <a:cs typeface="PT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New Smoking Kills.jpg"/>
          <p:cNvPicPr>
            <a:picLocks noChangeAspect="1"/>
          </p:cNvPicPr>
          <p:nvPr/>
        </p:nvPicPr>
        <p:blipFill>
          <a:blip r:embed="rId3"/>
          <a:stretch>
            <a:fillRect/>
          </a:stretch>
        </p:blipFill>
        <p:spPr>
          <a:xfrm>
            <a:off x="5562600" y="1219200"/>
            <a:ext cx="3327400" cy="5004670"/>
          </a:xfrm>
          <a:prstGeom prst="rect">
            <a:avLst/>
          </a:prstGeom>
        </p:spPr>
      </p:pic>
      <p:sp>
        <p:nvSpPr>
          <p:cNvPr id="6" name="Title 5"/>
          <p:cNvSpPr>
            <a:spLocks noGrp="1"/>
          </p:cNvSpPr>
          <p:nvPr>
            <p:ph type="title"/>
          </p:nvPr>
        </p:nvSpPr>
        <p:spPr>
          <a:xfrm>
            <a:off x="762000" y="533400"/>
            <a:ext cx="8229600" cy="1143000"/>
          </a:xfrm>
        </p:spPr>
        <p:txBody>
          <a:bodyPr/>
          <a:lstStyle/>
          <a:p>
            <a:r>
              <a:rPr lang="en-US" dirty="0" smtClean="0">
                <a:solidFill>
                  <a:srgbClr val="800000"/>
                </a:solidFill>
                <a:latin typeface="Trebuchet MS"/>
                <a:cs typeface="Trebuchet MS"/>
              </a:rPr>
              <a:t>Leading Causes of Cancer Death In Indians and Alaska Natives, 1999-2006</a:t>
            </a:r>
            <a:endParaRPr lang="en-US" dirty="0">
              <a:solidFill>
                <a:srgbClr val="800000"/>
              </a:solidFill>
            </a:endParaRPr>
          </a:p>
        </p:txBody>
      </p:sp>
      <p:sp>
        <p:nvSpPr>
          <p:cNvPr id="27651" name="Rectangle 3"/>
          <p:cNvSpPr>
            <a:spLocks noGrp="1" noChangeArrowheads="1"/>
          </p:cNvSpPr>
          <p:nvPr>
            <p:ph type="body" idx="4294967295"/>
          </p:nvPr>
        </p:nvSpPr>
        <p:spPr>
          <a:xfrm>
            <a:off x="838200" y="1905000"/>
            <a:ext cx="4572000" cy="4343400"/>
          </a:xfrm>
          <a:solidFill>
            <a:schemeClr val="bg1"/>
          </a:solidFill>
          <a:ln w="57150">
            <a:solidFill>
              <a:srgbClr val="800000"/>
            </a:solidFill>
          </a:ln>
        </p:spPr>
        <p:txBody>
          <a:bodyPr/>
          <a:lstStyle/>
          <a:p>
            <a:pPr marL="63500" indent="-63500" algn="ctr" eaLnBrk="1" hangingPunct="1">
              <a:buFontTx/>
              <a:buNone/>
            </a:pPr>
            <a:r>
              <a:rPr lang="en-US" sz="2800" dirty="0" smtClean="0">
                <a:solidFill>
                  <a:schemeClr val="tx1"/>
                </a:solidFill>
              </a:rPr>
              <a:t>Native Men and Women</a:t>
            </a:r>
          </a:p>
          <a:p>
            <a:pPr marL="63500" indent="-63500" eaLnBrk="1" hangingPunct="1">
              <a:buFontTx/>
              <a:buNone/>
            </a:pPr>
            <a:r>
              <a:rPr lang="en-US" sz="2800" dirty="0" smtClean="0">
                <a:solidFill>
                  <a:schemeClr val="tx1"/>
                </a:solidFill>
              </a:rPr>
              <a:t> </a:t>
            </a:r>
            <a:r>
              <a:rPr lang="en-US" sz="2400" u="sng" dirty="0" smtClean="0">
                <a:solidFill>
                  <a:schemeClr val="tx1"/>
                </a:solidFill>
              </a:rPr>
              <a:t>Rank	                     Percent </a:t>
            </a:r>
          </a:p>
          <a:p>
            <a:pPr marL="63500" indent="-63500" eaLnBrk="1" hangingPunct="1">
              <a:buFontTx/>
              <a:buNone/>
            </a:pPr>
            <a:r>
              <a:rPr lang="en-US" sz="2800" dirty="0" smtClean="0">
                <a:solidFill>
                  <a:schemeClr val="tx1"/>
                </a:solidFill>
              </a:rPr>
              <a:t>Lung		           26%</a:t>
            </a:r>
          </a:p>
          <a:p>
            <a:pPr marL="63500" indent="-63500" eaLnBrk="1" hangingPunct="1">
              <a:buFontTx/>
              <a:buNone/>
            </a:pPr>
            <a:r>
              <a:rPr lang="en-US" sz="2800" dirty="0" smtClean="0">
                <a:solidFill>
                  <a:schemeClr val="tx1"/>
                </a:solidFill>
              </a:rPr>
              <a:t>Colon			  10%</a:t>
            </a:r>
          </a:p>
          <a:p>
            <a:pPr marL="63500" indent="-63500" eaLnBrk="1" hangingPunct="1">
              <a:buFontTx/>
              <a:buNone/>
            </a:pPr>
            <a:r>
              <a:rPr lang="en-US" sz="2800" dirty="0" smtClean="0">
                <a:solidFill>
                  <a:schemeClr val="tx1"/>
                </a:solidFill>
              </a:rPr>
              <a:t>Breast	           7%</a:t>
            </a:r>
          </a:p>
          <a:p>
            <a:pPr marL="63500" indent="-63500" eaLnBrk="1" hangingPunct="1">
              <a:buFontTx/>
              <a:buNone/>
            </a:pPr>
            <a:r>
              <a:rPr lang="en-US" sz="2800" dirty="0" smtClean="0">
                <a:solidFill>
                  <a:schemeClr val="tx1"/>
                </a:solidFill>
              </a:rPr>
              <a:t>Pancreas</a:t>
            </a:r>
            <a:r>
              <a:rPr lang="en-US" sz="3600" dirty="0" smtClean="0">
                <a:solidFill>
                  <a:schemeClr val="tx1"/>
                </a:solidFill>
              </a:rPr>
              <a:t>	</a:t>
            </a:r>
            <a:r>
              <a:rPr lang="en-US" sz="2800" dirty="0" smtClean="0">
                <a:solidFill>
                  <a:schemeClr val="tx1"/>
                </a:solidFill>
              </a:rPr>
              <a:t>           5%</a:t>
            </a:r>
          </a:p>
          <a:p>
            <a:pPr marL="63500" indent="-63500" eaLnBrk="1" hangingPunct="1">
              <a:buFontTx/>
              <a:buNone/>
            </a:pPr>
            <a:r>
              <a:rPr lang="en-US" sz="2800" dirty="0" smtClean="0">
                <a:solidFill>
                  <a:schemeClr val="tx1"/>
                </a:solidFill>
              </a:rPr>
              <a:t>Liver		</a:t>
            </a:r>
            <a:r>
              <a:rPr lang="en-US" sz="2800" dirty="0" smtClean="0"/>
              <a:t>	   4%</a:t>
            </a:r>
          </a:p>
          <a:p>
            <a:pPr marL="63500" indent="-63500" eaLnBrk="1" hangingPunct="1">
              <a:buFontTx/>
              <a:buNone/>
            </a:pPr>
            <a:r>
              <a:rPr lang="en-US" sz="2800" dirty="0" smtClean="0"/>
              <a:t>TOTAL DEATHS   17,538</a:t>
            </a:r>
          </a:p>
        </p:txBody>
      </p:sp>
      <p:sp>
        <p:nvSpPr>
          <p:cNvPr id="7" name="TextBox 6"/>
          <p:cNvSpPr txBox="1"/>
          <p:nvPr/>
        </p:nvSpPr>
        <p:spPr>
          <a:xfrm>
            <a:off x="7128974" y="6477000"/>
            <a:ext cx="1337423" cy="369332"/>
          </a:xfrm>
          <a:prstGeom prst="rect">
            <a:avLst/>
          </a:prstGeom>
          <a:noFill/>
        </p:spPr>
        <p:txBody>
          <a:bodyPr wrap="none" rtlCol="0">
            <a:spAutoFit/>
          </a:bodyPr>
          <a:lstStyle/>
          <a:p>
            <a:r>
              <a:rPr lang="en-US" i="1" dirty="0" smtClean="0">
                <a:solidFill>
                  <a:schemeClr val="bg1"/>
                </a:solidFill>
                <a:latin typeface="+mn-lt"/>
              </a:rPr>
              <a:t>CDC, </a:t>
            </a:r>
            <a:r>
              <a:rPr lang="en-US" dirty="0" smtClean="0">
                <a:solidFill>
                  <a:schemeClr val="bg1"/>
                </a:solidFill>
                <a:latin typeface="+mn-lt"/>
              </a:rPr>
              <a:t>2008</a:t>
            </a:r>
            <a:endParaRPr lang="en-US" dirty="0">
              <a:solidFill>
                <a:schemeClr val="bg1"/>
              </a:solidFill>
              <a:latin typeface="+mn-lt"/>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762000" y="304800"/>
            <a:ext cx="8229600" cy="1143000"/>
          </a:xfrm>
        </p:spPr>
        <p:txBody>
          <a:bodyPr/>
          <a:lstStyle/>
          <a:p>
            <a:pPr eaLnBrk="1" hangingPunct="1">
              <a:defRPr/>
            </a:pPr>
            <a:r>
              <a:rPr lang="en-US" dirty="0">
                <a:ea typeface="+mj-ea"/>
                <a:cs typeface="+mj-cs"/>
              </a:rPr>
              <a:t>Health System Challenges</a:t>
            </a:r>
          </a:p>
        </p:txBody>
      </p:sp>
      <p:sp>
        <p:nvSpPr>
          <p:cNvPr id="70659" name="Rectangle 3"/>
          <p:cNvSpPr>
            <a:spLocks noGrp="1" noChangeArrowheads="1"/>
          </p:cNvSpPr>
          <p:nvPr>
            <p:ph type="body" idx="1"/>
          </p:nvPr>
        </p:nvSpPr>
        <p:spPr>
          <a:xfrm>
            <a:off x="3657600" y="1489075"/>
            <a:ext cx="5257800" cy="4530725"/>
          </a:xfrm>
        </p:spPr>
        <p:txBody>
          <a:bodyPr/>
          <a:lstStyle/>
          <a:p>
            <a:pPr eaLnBrk="1" hangingPunct="1">
              <a:lnSpc>
                <a:spcPct val="90000"/>
              </a:lnSpc>
              <a:buFont typeface="Arial"/>
              <a:buChar char="•"/>
              <a:defRPr/>
            </a:pPr>
            <a:r>
              <a:rPr lang="en-US" dirty="0" smtClean="0">
                <a:ea typeface="+mn-ea"/>
                <a:cs typeface="+mn-cs"/>
              </a:rPr>
              <a:t>Underfunding</a:t>
            </a:r>
          </a:p>
          <a:p>
            <a:pPr eaLnBrk="1" hangingPunct="1">
              <a:lnSpc>
                <a:spcPct val="90000"/>
              </a:lnSpc>
              <a:buFont typeface="Arial"/>
              <a:buChar char="•"/>
              <a:defRPr/>
            </a:pPr>
            <a:r>
              <a:rPr lang="en-US" dirty="0" smtClean="0">
                <a:ea typeface="+mn-ea"/>
                <a:cs typeface="+mn-cs"/>
              </a:rPr>
              <a:t>Provider shortages</a:t>
            </a:r>
          </a:p>
          <a:p>
            <a:pPr eaLnBrk="1" hangingPunct="1">
              <a:lnSpc>
                <a:spcPct val="90000"/>
              </a:lnSpc>
              <a:buFont typeface="Arial"/>
              <a:buChar char="•"/>
              <a:defRPr/>
            </a:pPr>
            <a:r>
              <a:rPr lang="en-US" dirty="0" smtClean="0">
                <a:ea typeface="+mn-ea"/>
                <a:cs typeface="+mn-cs"/>
              </a:rPr>
              <a:t>Acute care focus</a:t>
            </a:r>
          </a:p>
          <a:p>
            <a:pPr eaLnBrk="1" hangingPunct="1">
              <a:lnSpc>
                <a:spcPct val="90000"/>
              </a:lnSpc>
              <a:buFont typeface="Arial"/>
              <a:buChar char="•"/>
              <a:defRPr/>
            </a:pPr>
            <a:r>
              <a:rPr lang="en-US" dirty="0" smtClean="0"/>
              <a:t>Competing health priorities</a:t>
            </a:r>
          </a:p>
          <a:p>
            <a:pPr eaLnBrk="1" hangingPunct="1">
              <a:lnSpc>
                <a:spcPct val="90000"/>
              </a:lnSpc>
              <a:buFont typeface="Arial"/>
              <a:buChar char="•"/>
              <a:defRPr/>
            </a:pPr>
            <a:r>
              <a:rPr lang="en-US" dirty="0" smtClean="0"/>
              <a:t>Rationed healthcare</a:t>
            </a:r>
          </a:p>
          <a:p>
            <a:pPr eaLnBrk="1" hangingPunct="1">
              <a:lnSpc>
                <a:spcPct val="90000"/>
              </a:lnSpc>
              <a:buFont typeface="Arial"/>
              <a:buChar char="•"/>
              <a:defRPr/>
            </a:pPr>
            <a:r>
              <a:rPr lang="en-US" dirty="0" smtClean="0"/>
              <a:t>Poor access to specialists and screening procedures</a:t>
            </a:r>
          </a:p>
          <a:p>
            <a:pPr eaLnBrk="1" hangingPunct="1">
              <a:lnSpc>
                <a:spcPct val="90000"/>
              </a:lnSpc>
              <a:buFont typeface="Arial"/>
              <a:buChar char="•"/>
              <a:defRPr/>
            </a:pPr>
            <a:r>
              <a:rPr lang="en-US" dirty="0" smtClean="0"/>
              <a:t>Long distances to travel</a:t>
            </a:r>
          </a:p>
          <a:p>
            <a:pPr eaLnBrk="1" hangingPunct="1">
              <a:lnSpc>
                <a:spcPct val="90000"/>
              </a:lnSpc>
              <a:buFont typeface="Arial"/>
              <a:buChar char="•"/>
              <a:defRPr/>
            </a:pPr>
            <a:endParaRPr lang="en-US" dirty="0" smtClean="0"/>
          </a:p>
          <a:p>
            <a:pPr eaLnBrk="1" hangingPunct="1">
              <a:lnSpc>
                <a:spcPct val="90000"/>
              </a:lnSpc>
              <a:buFont typeface="Arial"/>
              <a:buChar char="•"/>
              <a:defRPr/>
            </a:pPr>
            <a:endParaRPr lang="en-US" dirty="0" smtClean="0"/>
          </a:p>
        </p:txBody>
      </p:sp>
      <p:pic>
        <p:nvPicPr>
          <p:cNvPr id="6" name="Picture 5" descr="SITKA SEARHC Hospital.JPG"/>
          <p:cNvPicPr>
            <a:picLocks noChangeAspect="1"/>
          </p:cNvPicPr>
          <p:nvPr/>
        </p:nvPicPr>
        <p:blipFill>
          <a:blip r:embed="rId3"/>
          <a:srcRect l="29074" r="21680" b="14888"/>
          <a:stretch>
            <a:fillRect/>
          </a:stretch>
        </p:blipFill>
        <p:spPr>
          <a:xfrm>
            <a:off x="0" y="1600200"/>
            <a:ext cx="3505200" cy="40386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80" name="Rectangle 4"/>
          <p:cNvSpPr>
            <a:spLocks noGrp="1" noChangeArrowheads="1"/>
          </p:cNvSpPr>
          <p:nvPr>
            <p:ph type="title"/>
          </p:nvPr>
        </p:nvSpPr>
        <p:spPr>
          <a:xfrm>
            <a:off x="762000" y="304800"/>
            <a:ext cx="8229600" cy="1143000"/>
          </a:xfrm>
        </p:spPr>
        <p:txBody>
          <a:bodyPr/>
          <a:lstStyle/>
          <a:p>
            <a:pPr eaLnBrk="1" hangingPunct="1">
              <a:defRPr/>
            </a:pPr>
            <a:r>
              <a:rPr lang="en-US" dirty="0" smtClean="0"/>
              <a:t>Provider Challenges</a:t>
            </a:r>
            <a:endParaRPr lang="en-US" dirty="0">
              <a:ea typeface="+mj-ea"/>
              <a:cs typeface="+mj-cs"/>
            </a:endParaRPr>
          </a:p>
        </p:txBody>
      </p:sp>
      <p:sp>
        <p:nvSpPr>
          <p:cNvPr id="101381" name="Rectangle 5"/>
          <p:cNvSpPr>
            <a:spLocks noGrp="1" noChangeArrowheads="1"/>
          </p:cNvSpPr>
          <p:nvPr>
            <p:ph type="body" sz="half" idx="1"/>
          </p:nvPr>
        </p:nvSpPr>
        <p:spPr>
          <a:xfrm>
            <a:off x="3276600" y="1524000"/>
            <a:ext cx="5867400" cy="4419600"/>
          </a:xfrm>
        </p:spPr>
        <p:txBody>
          <a:bodyPr/>
          <a:lstStyle/>
          <a:p>
            <a:pPr lvl="1" eaLnBrk="1" hangingPunct="1">
              <a:buFont typeface="Arial"/>
              <a:buChar char="•"/>
              <a:defRPr/>
            </a:pPr>
            <a:r>
              <a:rPr lang="en-US" sz="3200" dirty="0" smtClean="0"/>
              <a:t>To </a:t>
            </a:r>
            <a:r>
              <a:rPr lang="en-US" sz="3200" dirty="0"/>
              <a:t>little time to </a:t>
            </a:r>
            <a:r>
              <a:rPr lang="en-US" sz="3200" dirty="0" smtClean="0"/>
              <a:t>discuss screening</a:t>
            </a:r>
          </a:p>
          <a:p>
            <a:pPr lvl="1" eaLnBrk="1" hangingPunct="1">
              <a:buFont typeface="Arial"/>
              <a:buChar char="•"/>
              <a:defRPr/>
            </a:pPr>
            <a:r>
              <a:rPr lang="en-US" sz="3200" dirty="0"/>
              <a:t>Competing priorities</a:t>
            </a:r>
            <a:endParaRPr lang="en-US" sz="3200" dirty="0" smtClean="0"/>
          </a:p>
          <a:p>
            <a:pPr lvl="1" eaLnBrk="1" hangingPunct="1">
              <a:buFont typeface="Arial"/>
              <a:buChar char="•"/>
              <a:defRPr/>
            </a:pPr>
            <a:r>
              <a:rPr lang="en-US" sz="3200" dirty="0" smtClean="0"/>
              <a:t>Cultural/language barriers</a:t>
            </a:r>
          </a:p>
          <a:p>
            <a:pPr lvl="1" eaLnBrk="1" hangingPunct="1">
              <a:buFont typeface="Arial"/>
              <a:buChar char="•"/>
              <a:defRPr/>
            </a:pPr>
            <a:r>
              <a:rPr lang="en-US" sz="3200" dirty="0" smtClean="0"/>
              <a:t>Confusing </a:t>
            </a:r>
            <a:r>
              <a:rPr lang="en-US" sz="3200" dirty="0"/>
              <a:t>screening algorithms</a:t>
            </a:r>
            <a:endParaRPr lang="en-US" sz="3200" dirty="0" smtClean="0"/>
          </a:p>
          <a:p>
            <a:pPr lvl="1" eaLnBrk="1" hangingPunct="1">
              <a:buFont typeface="Arial"/>
              <a:buChar char="•"/>
              <a:defRPr/>
            </a:pPr>
            <a:r>
              <a:rPr lang="en-US" sz="3200" dirty="0" smtClean="0"/>
              <a:t>Knowledge Gaps</a:t>
            </a:r>
            <a:endParaRPr lang="en-US" sz="3200" dirty="0"/>
          </a:p>
        </p:txBody>
      </p:sp>
      <p:pic>
        <p:nvPicPr>
          <p:cNvPr id="154628" name="Picture 14" descr="frustrated-man"/>
          <p:cNvPicPr>
            <a:picLocks noChangeAspect="1" noChangeArrowheads="1"/>
          </p:cNvPicPr>
          <p:nvPr/>
        </p:nvPicPr>
        <p:blipFill>
          <a:blip r:embed="rId3"/>
          <a:srcRect/>
          <a:stretch>
            <a:fillRect/>
          </a:stretch>
        </p:blipFill>
        <p:spPr bwMode="auto">
          <a:xfrm>
            <a:off x="0" y="1752600"/>
            <a:ext cx="3429000" cy="3341688"/>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762000" y="304800"/>
            <a:ext cx="8229600" cy="1143000"/>
          </a:xfrm>
        </p:spPr>
        <p:txBody>
          <a:bodyPr/>
          <a:lstStyle/>
          <a:p>
            <a:pPr eaLnBrk="1" hangingPunct="1">
              <a:defRPr/>
            </a:pPr>
            <a:r>
              <a:rPr lang="en-US" dirty="0" smtClean="0">
                <a:ea typeface="+mj-ea"/>
                <a:cs typeface="+mj-cs"/>
              </a:rPr>
              <a:t>Community </a:t>
            </a:r>
            <a:r>
              <a:rPr lang="en-US" dirty="0">
                <a:ea typeface="+mj-ea"/>
                <a:cs typeface="+mj-cs"/>
              </a:rPr>
              <a:t>Challenges</a:t>
            </a:r>
          </a:p>
        </p:txBody>
      </p:sp>
      <p:sp>
        <p:nvSpPr>
          <p:cNvPr id="105475" name="Rectangle 3"/>
          <p:cNvSpPr>
            <a:spLocks noGrp="1" noChangeArrowheads="1"/>
          </p:cNvSpPr>
          <p:nvPr>
            <p:ph type="body" idx="1"/>
          </p:nvPr>
        </p:nvSpPr>
        <p:spPr>
          <a:xfrm>
            <a:off x="457200" y="1447800"/>
            <a:ext cx="8229600" cy="3992562"/>
          </a:xfrm>
        </p:spPr>
        <p:txBody>
          <a:bodyPr/>
          <a:lstStyle/>
          <a:p>
            <a:pPr eaLnBrk="1" hangingPunct="1">
              <a:lnSpc>
                <a:spcPct val="90000"/>
              </a:lnSpc>
              <a:buFont typeface="Arial"/>
              <a:buChar char="•"/>
              <a:defRPr/>
            </a:pPr>
            <a:r>
              <a:rPr lang="en-US" dirty="0" smtClean="0">
                <a:ea typeface="+mn-ea"/>
                <a:cs typeface="+mn-cs"/>
              </a:rPr>
              <a:t>Low health knowledge</a:t>
            </a:r>
          </a:p>
          <a:p>
            <a:pPr eaLnBrk="1" hangingPunct="1">
              <a:lnSpc>
                <a:spcPct val="90000"/>
              </a:lnSpc>
              <a:buFont typeface="Arial"/>
              <a:buChar char="•"/>
              <a:defRPr/>
            </a:pPr>
            <a:r>
              <a:rPr lang="en-US" dirty="0">
                <a:ea typeface="+mn-ea"/>
                <a:cs typeface="+mn-cs"/>
              </a:rPr>
              <a:t>Poor access to information</a:t>
            </a:r>
            <a:endParaRPr lang="en-US" dirty="0" smtClean="0">
              <a:ea typeface="+mn-ea"/>
              <a:cs typeface="+mn-cs"/>
            </a:endParaRPr>
          </a:p>
          <a:p>
            <a:pPr eaLnBrk="1" hangingPunct="1">
              <a:lnSpc>
                <a:spcPct val="90000"/>
              </a:lnSpc>
              <a:buFont typeface="Arial"/>
              <a:buChar char="•"/>
              <a:defRPr/>
            </a:pPr>
            <a:r>
              <a:rPr lang="en-US" dirty="0" smtClean="0">
                <a:ea typeface="+mn-ea"/>
                <a:cs typeface="+mn-cs"/>
              </a:rPr>
              <a:t>Social </a:t>
            </a:r>
            <a:r>
              <a:rPr lang="en-US" dirty="0">
                <a:ea typeface="+mn-ea"/>
                <a:cs typeface="+mn-cs"/>
              </a:rPr>
              <a:t>dissuasion</a:t>
            </a:r>
          </a:p>
          <a:p>
            <a:pPr eaLnBrk="1" hangingPunct="1">
              <a:lnSpc>
                <a:spcPct val="90000"/>
              </a:lnSpc>
              <a:buFont typeface="Arial"/>
              <a:buChar char="•"/>
              <a:defRPr/>
            </a:pPr>
            <a:r>
              <a:rPr lang="en-US" dirty="0">
                <a:ea typeface="+mn-ea"/>
                <a:cs typeface="+mn-cs"/>
              </a:rPr>
              <a:t>Fiscal uncertainty</a:t>
            </a:r>
          </a:p>
          <a:p>
            <a:pPr eaLnBrk="1" hangingPunct="1">
              <a:lnSpc>
                <a:spcPct val="90000"/>
              </a:lnSpc>
              <a:buFont typeface="Arial"/>
              <a:buChar char="•"/>
              <a:defRPr/>
            </a:pPr>
            <a:r>
              <a:rPr lang="en-US" dirty="0" smtClean="0">
                <a:ea typeface="+mn-ea"/>
                <a:cs typeface="+mn-cs"/>
              </a:rPr>
              <a:t>Language </a:t>
            </a:r>
            <a:r>
              <a:rPr lang="en-US" dirty="0">
                <a:ea typeface="+mn-ea"/>
                <a:cs typeface="+mn-cs"/>
              </a:rPr>
              <a:t>barriers</a:t>
            </a:r>
            <a:endParaRPr lang="en-US" dirty="0" smtClean="0">
              <a:ea typeface="+mn-ea"/>
              <a:cs typeface="+mn-cs"/>
            </a:endParaRPr>
          </a:p>
          <a:p>
            <a:pPr eaLnBrk="1" hangingPunct="1">
              <a:lnSpc>
                <a:spcPct val="90000"/>
              </a:lnSpc>
              <a:buFont typeface="Arial"/>
              <a:buChar char="•"/>
              <a:defRPr/>
            </a:pPr>
            <a:r>
              <a:rPr lang="en-US" dirty="0" smtClean="0">
                <a:ea typeface="+mn-ea"/>
                <a:cs typeface="+mn-cs"/>
              </a:rPr>
              <a:t>Mistrust of Western Medicine</a:t>
            </a:r>
            <a:endParaRPr lang="en-US" dirty="0">
              <a:ea typeface="+mn-ea"/>
              <a:cs typeface="+mn-cs"/>
            </a:endParaRPr>
          </a:p>
        </p:txBody>
      </p:sp>
      <p:pic>
        <p:nvPicPr>
          <p:cNvPr id="5" name="Picture 4" descr="Tlingit grandfather with daughter.jpg"/>
          <p:cNvPicPr>
            <a:picLocks noChangeAspect="1"/>
          </p:cNvPicPr>
          <p:nvPr/>
        </p:nvPicPr>
        <p:blipFill>
          <a:blip r:embed="rId3" cstate="print"/>
          <a:stretch>
            <a:fillRect/>
          </a:stretch>
        </p:blipFill>
        <p:spPr>
          <a:xfrm>
            <a:off x="6400800" y="1219200"/>
            <a:ext cx="2514600" cy="3853111"/>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42" name="Picture 2" descr="spider%20web"/>
          <p:cNvPicPr>
            <a:picLocks noChangeAspect="1" noChangeArrowheads="1"/>
          </p:cNvPicPr>
          <p:nvPr/>
        </p:nvPicPr>
        <p:blipFill>
          <a:blip r:embed="rId3">
            <a:lum bright="-15000" contrast="6000"/>
          </a:blip>
          <a:srcRect/>
          <a:stretch>
            <a:fillRect/>
          </a:stretch>
        </p:blipFill>
        <p:spPr bwMode="auto">
          <a:xfrm>
            <a:off x="0" y="0"/>
            <a:ext cx="9296400" cy="6972300"/>
          </a:xfrm>
          <a:prstGeom prst="rect">
            <a:avLst/>
          </a:prstGeom>
          <a:noFill/>
        </p:spPr>
      </p:pic>
      <p:sp>
        <p:nvSpPr>
          <p:cNvPr id="624644" name="Rectangle 4"/>
          <p:cNvSpPr>
            <a:spLocks noGrp="1" noChangeArrowheads="1"/>
          </p:cNvSpPr>
          <p:nvPr>
            <p:ph type="ctrTitle"/>
          </p:nvPr>
        </p:nvSpPr>
        <p:spPr>
          <a:xfrm>
            <a:off x="228600" y="381000"/>
            <a:ext cx="8915400" cy="1470025"/>
          </a:xfrm>
        </p:spPr>
        <p:txBody>
          <a:bodyPr/>
          <a:lstStyle/>
          <a:p>
            <a:r>
              <a:rPr lang="en-US" dirty="0">
                <a:solidFill>
                  <a:srgbClr val="FFFFFF"/>
                </a:solidFill>
              </a:rPr>
              <a:t>And along will come a spider…</a:t>
            </a:r>
            <a:endParaRPr lang="en-US" sz="4400" dirty="0">
              <a:solidFill>
                <a:srgbClr val="FFFFFF"/>
              </a:solidFill>
            </a:endParaRPr>
          </a:p>
        </p:txBody>
      </p:sp>
      <p:sp>
        <p:nvSpPr>
          <p:cNvPr id="624647" name="Rectangle 7"/>
          <p:cNvSpPr>
            <a:spLocks noChangeArrowheads="1"/>
          </p:cNvSpPr>
          <p:nvPr/>
        </p:nvSpPr>
        <p:spPr bwMode="auto">
          <a:xfrm>
            <a:off x="0" y="2378075"/>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624648" name="Rectangle 8"/>
          <p:cNvSpPr>
            <a:spLocks noChangeArrowheads="1"/>
          </p:cNvSpPr>
          <p:nvPr/>
        </p:nvSpPr>
        <p:spPr bwMode="auto">
          <a:xfrm>
            <a:off x="0" y="4206875"/>
            <a:ext cx="227013" cy="274638"/>
          </a:xfrm>
          <a:prstGeom prst="rect">
            <a:avLst/>
          </a:prstGeom>
          <a:noFill/>
          <a:ln w="9525">
            <a:noFill/>
            <a:miter lim="800000"/>
            <a:headEnd/>
            <a:tailEnd/>
          </a:ln>
          <a:effectLst/>
        </p:spPr>
        <p:txBody>
          <a:bodyPr wrap="none" anchor="ctr">
            <a:prstTxWarp prst="textNoShape">
              <a:avLst/>
            </a:prstTxWarp>
            <a:spAutoFit/>
          </a:bodyPr>
          <a:lstStyle/>
          <a:p>
            <a:pPr>
              <a:spcBef>
                <a:spcPct val="0"/>
              </a:spcBef>
              <a:buClrTx/>
              <a:buSzTx/>
              <a:buFontTx/>
              <a:buNone/>
            </a:pPr>
            <a:r>
              <a:rPr lang="en-US" sz="1200">
                <a:effectLst/>
                <a:ea typeface="Times New Roman" pitchFamily="-65" charset="0"/>
                <a:cs typeface="Times New Roman" pitchFamily="-65" charset="0"/>
              </a:rPr>
              <a:t> </a:t>
            </a:r>
            <a:endParaRPr lang="en-US" sz="1800">
              <a:effectLst/>
            </a:endParaRPr>
          </a:p>
        </p:txBody>
      </p:sp>
      <p:sp>
        <p:nvSpPr>
          <p:cNvPr id="8" name="TextBox 7"/>
          <p:cNvSpPr txBox="1"/>
          <p:nvPr/>
        </p:nvSpPr>
        <p:spPr>
          <a:xfrm>
            <a:off x="4038600" y="5638800"/>
            <a:ext cx="4911546" cy="1200329"/>
          </a:xfrm>
          <a:prstGeom prst="rect">
            <a:avLst/>
          </a:prstGeom>
          <a:noFill/>
        </p:spPr>
        <p:txBody>
          <a:bodyPr wrap="none" rtlCol="0">
            <a:spAutoFit/>
          </a:bodyPr>
          <a:lstStyle/>
          <a:p>
            <a:r>
              <a:rPr lang="en-US" sz="3600" dirty="0" smtClean="0">
                <a:latin typeface="Trebuchet MS"/>
                <a:cs typeface="Trebuchet MS"/>
              </a:rPr>
              <a:t/>
            </a:r>
            <a:br>
              <a:rPr lang="en-US" sz="3600" dirty="0" smtClean="0">
                <a:latin typeface="Trebuchet MS"/>
                <a:cs typeface="Trebuchet MS"/>
              </a:rPr>
            </a:br>
            <a:r>
              <a:rPr lang="en-US" sz="3600" dirty="0" err="1" smtClean="0">
                <a:solidFill>
                  <a:srgbClr val="FFFFFF"/>
                </a:solidFill>
                <a:latin typeface="Trebuchet MS"/>
                <a:cs typeface="Trebuchet MS"/>
              </a:rPr>
              <a:t>Asabikeshiinh</a:t>
            </a:r>
            <a:r>
              <a:rPr lang="en-US" sz="3600" dirty="0" smtClean="0">
                <a:solidFill>
                  <a:srgbClr val="FFFFFF"/>
                </a:solidFill>
                <a:latin typeface="Trebuchet MS"/>
                <a:cs typeface="Trebuchet MS"/>
              </a:rPr>
              <a:t> </a:t>
            </a:r>
            <a:r>
              <a:rPr lang="en-US" sz="3600" dirty="0" err="1" smtClean="0">
                <a:solidFill>
                  <a:srgbClr val="FFFFFF"/>
                </a:solidFill>
                <a:latin typeface="Trebuchet MS"/>
                <a:cs typeface="Trebuchet MS"/>
              </a:rPr>
              <a:t>Akoziwin</a:t>
            </a:r>
            <a:endParaRPr lang="en-US" sz="3600" dirty="0">
              <a:solidFill>
                <a:srgbClr val="FFFFFF"/>
              </a:solidFill>
              <a:latin typeface="Trebuchet MS"/>
              <a:cs typeface="Trebuchet MS"/>
            </a:endParaRPr>
          </a:p>
        </p:txBody>
      </p:sp>
      <p:sp>
        <p:nvSpPr>
          <p:cNvPr id="9" name="TextBox 8"/>
          <p:cNvSpPr txBox="1"/>
          <p:nvPr/>
        </p:nvSpPr>
        <p:spPr>
          <a:xfrm>
            <a:off x="1295400" y="2621340"/>
            <a:ext cx="6292708" cy="1569660"/>
          </a:xfrm>
          <a:prstGeom prst="rect">
            <a:avLst/>
          </a:prstGeom>
          <a:noFill/>
        </p:spPr>
        <p:txBody>
          <a:bodyPr wrap="none" rtlCol="0">
            <a:spAutoFit/>
          </a:bodyPr>
          <a:lstStyle/>
          <a:p>
            <a:r>
              <a:rPr lang="en-US" sz="9600" dirty="0" smtClean="0">
                <a:solidFill>
                  <a:srgbClr val="FFFFFF"/>
                </a:solidFill>
                <a:latin typeface="Trebuchet MS"/>
                <a:cs typeface="Trebuchet MS"/>
              </a:rPr>
              <a:t>SOLUTIONS</a:t>
            </a:r>
            <a:endParaRPr lang="en-US" sz="9600" dirty="0">
              <a:solidFill>
                <a:srgbClr val="FFFFFF"/>
              </a:solidFill>
              <a:latin typeface="Trebuchet MS"/>
              <a:cs typeface="Trebuchet MS"/>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229600" cy="1143000"/>
          </a:xfrm>
        </p:spPr>
        <p:txBody>
          <a:bodyPr/>
          <a:lstStyle/>
          <a:p>
            <a:r>
              <a:rPr lang="en-US" dirty="0" smtClean="0"/>
              <a:t>What Can We As Sovereign Nations About Our Cancer Epidemic?</a:t>
            </a:r>
            <a:endParaRPr lang="en-US" dirty="0"/>
          </a:p>
        </p:txBody>
      </p:sp>
      <p:pic>
        <p:nvPicPr>
          <p:cNvPr id="4" name="Picture 3" descr="IMG_8034.JPG"/>
          <p:cNvPicPr>
            <a:picLocks noChangeAspect="1"/>
          </p:cNvPicPr>
          <p:nvPr/>
        </p:nvPicPr>
        <p:blipFill>
          <a:blip r:embed="rId2"/>
          <a:stretch>
            <a:fillRect/>
          </a:stretch>
        </p:blipFill>
        <p:spPr>
          <a:xfrm>
            <a:off x="2301240" y="2727960"/>
            <a:ext cx="4023360" cy="2682240"/>
          </a:xfrm>
          <a:prstGeom prst="rect">
            <a:avLst/>
          </a:prstGeom>
          <a:scene3d>
            <a:camera prst="orthographicFront">
              <a:rot lat="0" lon="0" rev="5400000"/>
            </a:camera>
            <a:lightRig rig="threePt" dir="t"/>
          </a:scene3d>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533400"/>
            <a:ext cx="8229600" cy="1143000"/>
          </a:xfrm>
        </p:spPr>
        <p:txBody>
          <a:bodyPr/>
          <a:lstStyle/>
          <a:p>
            <a:r>
              <a:rPr lang="en-US" dirty="0" smtClean="0"/>
              <a:t>Critical Steps</a:t>
            </a:r>
            <a:endParaRPr lang="en-US" dirty="0"/>
          </a:p>
        </p:txBody>
      </p:sp>
      <p:sp>
        <p:nvSpPr>
          <p:cNvPr id="17" name="Vertical Text Placeholder 16"/>
          <p:cNvSpPr>
            <a:spLocks noGrp="1"/>
          </p:cNvSpPr>
          <p:nvPr>
            <p:ph type="body" orient="vert" idx="1"/>
          </p:nvPr>
        </p:nvSpPr>
        <p:spPr>
          <a:xfrm>
            <a:off x="457200" y="1524000"/>
            <a:ext cx="8229600" cy="4449762"/>
          </a:xfrm>
        </p:spPr>
        <p:txBody>
          <a:bodyPr vert="horz"/>
          <a:lstStyle/>
          <a:p>
            <a:r>
              <a:rPr lang="en-US" sz="2800" dirty="0" smtClean="0"/>
              <a:t>Find resources to address cancer disparities</a:t>
            </a:r>
          </a:p>
          <a:p>
            <a:pPr lvl="1"/>
            <a:r>
              <a:rPr lang="en-US" sz="2400" dirty="0" smtClean="0"/>
              <a:t>Special Cancer Program for Indians??</a:t>
            </a:r>
          </a:p>
          <a:p>
            <a:r>
              <a:rPr lang="en-US" sz="2800" dirty="0" smtClean="0"/>
              <a:t>Discern or own research questions</a:t>
            </a:r>
          </a:p>
          <a:p>
            <a:pPr lvl="1"/>
            <a:r>
              <a:rPr lang="en-US" sz="2400" dirty="0" smtClean="0"/>
              <a:t>Invest in tribal health research programs</a:t>
            </a:r>
          </a:p>
          <a:p>
            <a:pPr lvl="1"/>
            <a:r>
              <a:rPr lang="en-US" sz="2400" dirty="0" smtClean="0"/>
              <a:t>Know what our most pressing problems and questions are</a:t>
            </a:r>
          </a:p>
          <a:p>
            <a:pPr lvl="1"/>
            <a:r>
              <a:rPr lang="en-US" sz="2400" dirty="0" smtClean="0"/>
              <a:t>Partner to discover tribally-specific solutions</a:t>
            </a:r>
          </a:p>
          <a:p>
            <a:pPr lvl="1"/>
            <a:r>
              <a:rPr lang="en-US" sz="2400" dirty="0" smtClean="0"/>
              <a:t>Embrace the Community-Based Participatory Model</a:t>
            </a:r>
          </a:p>
          <a:p>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Steps</a:t>
            </a:r>
            <a:endParaRPr lang="en-US" dirty="0"/>
          </a:p>
        </p:txBody>
      </p:sp>
      <p:sp>
        <p:nvSpPr>
          <p:cNvPr id="3" name="Vertical Text Placeholder 2"/>
          <p:cNvSpPr>
            <a:spLocks noGrp="1"/>
          </p:cNvSpPr>
          <p:nvPr>
            <p:ph type="body" orient="vert" idx="1"/>
          </p:nvPr>
        </p:nvSpPr>
        <p:spPr>
          <a:xfrm>
            <a:off x="457200" y="1828800"/>
            <a:ext cx="8229600" cy="3992562"/>
          </a:xfrm>
        </p:spPr>
        <p:txBody>
          <a:bodyPr vert="horz"/>
          <a:lstStyle/>
          <a:p>
            <a:r>
              <a:rPr lang="en-US" dirty="0" smtClean="0"/>
              <a:t>Engage our Communities</a:t>
            </a:r>
          </a:p>
          <a:p>
            <a:pPr lvl="1"/>
            <a:r>
              <a:rPr lang="en-US" dirty="0" smtClean="0"/>
              <a:t>Elder to elder education</a:t>
            </a:r>
          </a:p>
          <a:p>
            <a:pPr lvl="1"/>
            <a:r>
              <a:rPr lang="en-US" dirty="0" smtClean="0"/>
              <a:t>Elder to child education</a:t>
            </a:r>
          </a:p>
          <a:p>
            <a:pPr lvl="1"/>
            <a:r>
              <a:rPr lang="en-US" dirty="0" smtClean="0"/>
              <a:t>Community think-tanks</a:t>
            </a:r>
          </a:p>
          <a:p>
            <a:pPr lvl="1"/>
            <a:r>
              <a:rPr lang="en-US" dirty="0" smtClean="0"/>
              <a:t>Survivor support programs</a:t>
            </a:r>
          </a:p>
          <a:p>
            <a:r>
              <a:rPr lang="en-US" dirty="0" smtClean="0"/>
              <a:t>Navigator Programs</a:t>
            </a:r>
          </a:p>
          <a:p>
            <a:r>
              <a:rPr lang="en-US" dirty="0" smtClean="0"/>
              <a:t>Incentivize healthy behavior</a:t>
            </a:r>
          </a:p>
          <a:p>
            <a:pPr lvl="1"/>
            <a:r>
              <a:rPr lang="en-US" dirty="0" smtClean="0"/>
              <a:t>What gets rewarded gets done</a:t>
            </a:r>
            <a:endParaRPr lang="en-US" dirty="0"/>
          </a:p>
        </p:txBody>
      </p:sp>
      <p:pic>
        <p:nvPicPr>
          <p:cNvPr id="4" name="Picture 4" descr="MICCC 025"/>
          <p:cNvPicPr>
            <a:picLocks noChangeAspect="1" noChangeArrowheads="1"/>
          </p:cNvPicPr>
          <p:nvPr/>
        </p:nvPicPr>
        <p:blipFill>
          <a:blip r:embed="rId2"/>
          <a:srcRect/>
          <a:stretch>
            <a:fillRect/>
          </a:stretch>
        </p:blipFill>
        <p:spPr bwMode="auto">
          <a:xfrm>
            <a:off x="6233716" y="1524000"/>
            <a:ext cx="2619772" cy="31242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Steps</a:t>
            </a:r>
            <a:endParaRPr lang="en-US" dirty="0"/>
          </a:p>
        </p:txBody>
      </p:sp>
      <p:sp>
        <p:nvSpPr>
          <p:cNvPr id="3" name="Vertical Text Placeholder 2"/>
          <p:cNvSpPr>
            <a:spLocks noGrp="1"/>
          </p:cNvSpPr>
          <p:nvPr>
            <p:ph type="body" orient="vert" idx="1"/>
          </p:nvPr>
        </p:nvSpPr>
        <p:spPr>
          <a:xfrm>
            <a:off x="457200" y="1828800"/>
            <a:ext cx="8305800" cy="4191000"/>
          </a:xfrm>
        </p:spPr>
        <p:txBody>
          <a:bodyPr vert="horz"/>
          <a:lstStyle/>
          <a:p>
            <a:r>
              <a:rPr lang="en-US" dirty="0" smtClean="0"/>
              <a:t>Improve our tribal health cancer screening </a:t>
            </a:r>
          </a:p>
          <a:p>
            <a:pPr lvl="1"/>
            <a:r>
              <a:rPr lang="en-US" dirty="0" smtClean="0"/>
              <a:t>Provider education</a:t>
            </a:r>
          </a:p>
          <a:p>
            <a:pPr lvl="1"/>
            <a:r>
              <a:rPr lang="en-US" dirty="0" smtClean="0"/>
              <a:t>Provider reminder systems</a:t>
            </a:r>
          </a:p>
          <a:p>
            <a:pPr lvl="1"/>
            <a:r>
              <a:rPr lang="en-US" dirty="0" smtClean="0"/>
              <a:t>Improve screening and result tracking systems</a:t>
            </a:r>
          </a:p>
          <a:p>
            <a:pPr lvl="1"/>
            <a:r>
              <a:rPr lang="en-US" dirty="0" smtClean="0"/>
              <a:t>Patient reminders</a:t>
            </a:r>
          </a:p>
          <a:p>
            <a:r>
              <a:rPr lang="en-US" dirty="0" smtClean="0"/>
              <a:t>Improve access to screening</a:t>
            </a:r>
          </a:p>
          <a:p>
            <a:pPr lvl="1"/>
            <a:endParaRPr lang="en-US" dirty="0" smtClean="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Critical Steps</a:t>
            </a:r>
            <a:endParaRPr lang="en-US" dirty="0"/>
          </a:p>
        </p:txBody>
      </p:sp>
      <p:sp>
        <p:nvSpPr>
          <p:cNvPr id="3" name="Vertical Text Placeholder 2"/>
          <p:cNvSpPr>
            <a:spLocks noGrp="1"/>
          </p:cNvSpPr>
          <p:nvPr>
            <p:ph type="body" orient="vert" idx="1"/>
          </p:nvPr>
        </p:nvSpPr>
        <p:spPr>
          <a:xfrm>
            <a:off x="457200" y="1600200"/>
            <a:ext cx="8229600" cy="4114800"/>
          </a:xfrm>
        </p:spPr>
        <p:txBody>
          <a:bodyPr vert="horz"/>
          <a:lstStyle/>
          <a:p>
            <a:r>
              <a:rPr lang="en-US" dirty="0" smtClean="0"/>
              <a:t>We must move to make all of our casino’s smoke free!</a:t>
            </a:r>
          </a:p>
          <a:p>
            <a:pPr lvl="1"/>
            <a:r>
              <a:rPr lang="en-US" dirty="0" smtClean="0"/>
              <a:t>For the health of our casino employees</a:t>
            </a:r>
          </a:p>
          <a:p>
            <a:pPr lvl="1"/>
            <a:r>
              <a:rPr lang="en-US" dirty="0" smtClean="0"/>
              <a:t>For the health of our casino patrons</a:t>
            </a:r>
          </a:p>
          <a:p>
            <a:r>
              <a:rPr lang="en-US" dirty="0" smtClean="0"/>
              <a:t>We must work to gather more data to debunk the idea that it will hurt revenues</a:t>
            </a:r>
          </a:p>
          <a:p>
            <a:pPr lvl="1"/>
            <a:endParaRPr lang="en-US" dirty="0" smtClean="0"/>
          </a:p>
          <a:p>
            <a:endParaRPr lang="en-US" dirty="0" smtClean="0"/>
          </a:p>
          <a:p>
            <a:pPr lvl="1">
              <a:buNone/>
            </a:pP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Patrons prefer non-smoking environments</a:t>
            </a:r>
            <a:endParaRPr lang="en-US" dirty="0"/>
          </a:p>
        </p:txBody>
      </p:sp>
      <p:pic>
        <p:nvPicPr>
          <p:cNvPr id="5" name="Picture 4" descr="casinosurveyresults.jpg"/>
          <p:cNvPicPr>
            <a:picLocks noChangeAspect="1"/>
          </p:cNvPicPr>
          <p:nvPr/>
        </p:nvPicPr>
        <p:blipFill>
          <a:blip r:embed="rId3"/>
          <a:stretch>
            <a:fillRect/>
          </a:stretch>
        </p:blipFill>
        <p:spPr>
          <a:xfrm>
            <a:off x="1447800" y="1752600"/>
            <a:ext cx="6019800" cy="417386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IMG_9642.JPG"/>
          <p:cNvPicPr>
            <a:picLocks noChangeAspect="1"/>
          </p:cNvPicPr>
          <p:nvPr/>
        </p:nvPicPr>
        <p:blipFill>
          <a:blip r:embed="rId3"/>
          <a:srcRect t="2500" b="6250"/>
          <a:stretch>
            <a:fillRect/>
          </a:stretch>
        </p:blipFill>
        <p:spPr>
          <a:xfrm>
            <a:off x="0" y="685800"/>
            <a:ext cx="9158309" cy="5562600"/>
          </a:xfrm>
          <a:prstGeom prst="rect">
            <a:avLst/>
          </a:prstGeom>
        </p:spPr>
      </p:pic>
      <p:sp>
        <p:nvSpPr>
          <p:cNvPr id="2" name="Title 1"/>
          <p:cNvSpPr>
            <a:spLocks noGrp="1"/>
          </p:cNvSpPr>
          <p:nvPr>
            <p:ph type="title"/>
          </p:nvPr>
        </p:nvSpPr>
        <p:spPr>
          <a:xfrm>
            <a:off x="4267200" y="990600"/>
            <a:ext cx="4876800" cy="2209800"/>
          </a:xfrm>
        </p:spPr>
        <p:txBody>
          <a:bodyPr/>
          <a:lstStyle/>
          <a:p>
            <a:r>
              <a:rPr lang="en-US" dirty="0" smtClean="0"/>
              <a:t>Along Comes a Spider:</a:t>
            </a:r>
            <a:br>
              <a:rPr lang="en-US" dirty="0" smtClean="0"/>
            </a:br>
            <a:r>
              <a:rPr lang="en-US" sz="2800" dirty="0" smtClean="0"/>
              <a:t>Cancer Inequities in Indian Country</a:t>
            </a:r>
            <a:br>
              <a:rPr lang="en-US" sz="2800" dirty="0" smtClean="0"/>
            </a:br>
            <a:r>
              <a:rPr lang="en-US" sz="2800" dirty="0" smtClean="0"/>
              <a:t/>
            </a:r>
            <a:br>
              <a:rPr lang="en-US" sz="2800" dirty="0" smtClean="0"/>
            </a:br>
            <a:r>
              <a:rPr lang="en-US" sz="2800" dirty="0" smtClean="0"/>
              <a:t/>
            </a:r>
            <a:br>
              <a:rPr lang="en-US" sz="2800" dirty="0" smtClean="0"/>
            </a:b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Success</a:t>
            </a:r>
            <a:endParaRPr lang="en-US" dirty="0"/>
          </a:p>
        </p:txBody>
      </p:sp>
      <p:pic>
        <p:nvPicPr>
          <p:cNvPr id="4" name="Picture 3"/>
          <p:cNvPicPr>
            <a:picLocks noChangeAspect="1"/>
          </p:cNvPicPr>
          <p:nvPr/>
        </p:nvPicPr>
        <p:blipFill>
          <a:blip r:embed="rId3"/>
          <a:stretch>
            <a:fillRect/>
          </a:stretch>
        </p:blipFill>
        <p:spPr>
          <a:xfrm>
            <a:off x="7162800" y="1295400"/>
            <a:ext cx="1854200" cy="1854200"/>
          </a:xfrm>
          <a:prstGeom prst="rect">
            <a:avLst/>
          </a:prstGeom>
        </p:spPr>
      </p:pic>
      <p:pic>
        <p:nvPicPr>
          <p:cNvPr id="5" name="Picture 6" descr="May 2004"/>
          <p:cNvPicPr>
            <a:picLocks noChangeAspect="1" noChangeArrowheads="1"/>
          </p:cNvPicPr>
          <p:nvPr/>
        </p:nvPicPr>
        <p:blipFill>
          <a:blip r:embed="rId4">
            <a:lum contrast="15000"/>
          </a:blip>
          <a:srcRect/>
          <a:stretch>
            <a:fillRect/>
          </a:stretch>
        </p:blipFill>
        <p:spPr bwMode="auto">
          <a:xfrm>
            <a:off x="5181600" y="838200"/>
            <a:ext cx="1761808" cy="2362200"/>
          </a:xfrm>
          <a:prstGeom prst="rect">
            <a:avLst/>
          </a:prstGeom>
          <a:noFill/>
        </p:spPr>
      </p:pic>
      <p:pic>
        <p:nvPicPr>
          <p:cNvPr id="6" name="Picture 5" descr="20100710mobile0011.jpg"/>
          <p:cNvPicPr>
            <a:picLocks noChangeAspect="1"/>
          </p:cNvPicPr>
          <p:nvPr/>
        </p:nvPicPr>
        <p:blipFill>
          <a:blip r:embed="rId5"/>
          <a:stretch>
            <a:fillRect/>
          </a:stretch>
        </p:blipFill>
        <p:spPr>
          <a:xfrm>
            <a:off x="5257800" y="3581400"/>
            <a:ext cx="3515360" cy="2636520"/>
          </a:xfrm>
          <a:prstGeom prst="rect">
            <a:avLst/>
          </a:prstGeom>
        </p:spPr>
      </p:pic>
      <p:pic>
        <p:nvPicPr>
          <p:cNvPr id="7" name="Picture 6" descr="Wisdom steps 1.jpg"/>
          <p:cNvPicPr>
            <a:picLocks noChangeAspect="1"/>
          </p:cNvPicPr>
          <p:nvPr/>
        </p:nvPicPr>
        <p:blipFill>
          <a:blip r:embed="rId6"/>
          <a:stretch>
            <a:fillRect/>
          </a:stretch>
        </p:blipFill>
        <p:spPr>
          <a:xfrm>
            <a:off x="533400" y="2133600"/>
            <a:ext cx="4165600" cy="31242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Wisdom Steps</a:t>
            </a:r>
            <a:endParaRPr lang="en-US" dirty="0"/>
          </a:p>
        </p:txBody>
      </p:sp>
      <p:sp>
        <p:nvSpPr>
          <p:cNvPr id="3" name="Vertical Text Placeholder 2"/>
          <p:cNvSpPr>
            <a:spLocks noGrp="1"/>
          </p:cNvSpPr>
          <p:nvPr>
            <p:ph type="body" orient="vert" idx="1"/>
          </p:nvPr>
        </p:nvSpPr>
        <p:spPr>
          <a:xfrm>
            <a:off x="457200" y="1828800"/>
            <a:ext cx="8229600" cy="4191000"/>
          </a:xfrm>
        </p:spPr>
        <p:txBody>
          <a:bodyPr vert="horz"/>
          <a:lstStyle/>
          <a:p>
            <a:r>
              <a:rPr lang="en-US" dirty="0" smtClean="0"/>
              <a:t>Elder health program started in Minnesota in 2002</a:t>
            </a:r>
          </a:p>
          <a:p>
            <a:r>
              <a:rPr lang="en-US" dirty="0" smtClean="0"/>
              <a:t>Participation by all tribes in Minnesota</a:t>
            </a:r>
          </a:p>
          <a:p>
            <a:r>
              <a:rPr lang="en-US" dirty="0" smtClean="0"/>
              <a:t>Mission: Improve elder health</a:t>
            </a:r>
          </a:p>
          <a:p>
            <a:r>
              <a:rPr lang="en-US" dirty="0" smtClean="0"/>
              <a:t>Uses incentives and education to encourage health behaviors</a:t>
            </a:r>
          </a:p>
          <a:p>
            <a:endParaRPr lang="en-US" dirty="0"/>
          </a:p>
        </p:txBody>
      </p:sp>
      <p:pic>
        <p:nvPicPr>
          <p:cNvPr id="4" name="Picture 3"/>
          <p:cNvPicPr>
            <a:picLocks noChangeAspect="1"/>
          </p:cNvPicPr>
          <p:nvPr/>
        </p:nvPicPr>
        <p:blipFill>
          <a:blip r:embed="rId3"/>
          <a:stretch>
            <a:fillRect/>
          </a:stretch>
        </p:blipFill>
        <p:spPr>
          <a:xfrm>
            <a:off x="7162800" y="0"/>
            <a:ext cx="1854200" cy="18542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Wisdom Steps</a:t>
            </a:r>
            <a:endParaRPr lang="en-US" dirty="0"/>
          </a:p>
        </p:txBody>
      </p:sp>
      <p:pic>
        <p:nvPicPr>
          <p:cNvPr id="5" name="Picture 4"/>
          <p:cNvPicPr>
            <a:picLocks noChangeAspect="1"/>
          </p:cNvPicPr>
          <p:nvPr/>
        </p:nvPicPr>
        <p:blipFill>
          <a:blip r:embed="rId3">
            <a:lum contrast="46000"/>
          </a:blip>
          <a:srcRect b="6414"/>
          <a:stretch>
            <a:fillRect/>
          </a:stretch>
        </p:blipFill>
        <p:spPr>
          <a:xfrm>
            <a:off x="0" y="76200"/>
            <a:ext cx="9133219" cy="66294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Wisdom Steps</a:t>
            </a:r>
            <a:endParaRPr lang="en-US" dirty="0"/>
          </a:p>
        </p:txBody>
      </p:sp>
      <p:sp>
        <p:nvSpPr>
          <p:cNvPr id="3" name="Vertical Text Placeholder 2"/>
          <p:cNvSpPr>
            <a:spLocks noGrp="1"/>
          </p:cNvSpPr>
          <p:nvPr>
            <p:ph type="body" orient="vert" idx="1"/>
          </p:nvPr>
        </p:nvSpPr>
        <p:spPr>
          <a:xfrm>
            <a:off x="152400" y="1828800"/>
            <a:ext cx="4953000" cy="3810000"/>
          </a:xfrm>
        </p:spPr>
        <p:txBody>
          <a:bodyPr vert="horz"/>
          <a:lstStyle/>
          <a:p>
            <a:r>
              <a:rPr lang="en-US" dirty="0" smtClean="0"/>
              <a:t>Completion of at least 5 screenings plus one behavior: earns</a:t>
            </a:r>
          </a:p>
          <a:p>
            <a:pPr lvl="1"/>
            <a:r>
              <a:rPr lang="en-US" dirty="0" smtClean="0"/>
              <a:t>A charm or pin</a:t>
            </a:r>
          </a:p>
          <a:p>
            <a:pPr lvl="1"/>
            <a:r>
              <a:rPr lang="en-US" dirty="0" smtClean="0"/>
              <a:t>A certificate</a:t>
            </a:r>
          </a:p>
          <a:p>
            <a:pPr lvl="1"/>
            <a:r>
              <a:rPr lang="en-US" dirty="0" smtClean="0"/>
              <a:t>Entry to the annual awards dinner and conference</a:t>
            </a:r>
            <a:endParaRPr lang="en-US" dirty="0"/>
          </a:p>
        </p:txBody>
      </p:sp>
      <p:pic>
        <p:nvPicPr>
          <p:cNvPr id="4" name="Picture 3"/>
          <p:cNvPicPr>
            <a:picLocks noChangeAspect="1"/>
          </p:cNvPicPr>
          <p:nvPr/>
        </p:nvPicPr>
        <p:blipFill>
          <a:blip r:embed="rId3"/>
          <a:stretch>
            <a:fillRect/>
          </a:stretch>
        </p:blipFill>
        <p:spPr>
          <a:xfrm>
            <a:off x="6629400" y="609600"/>
            <a:ext cx="2209800" cy="2209800"/>
          </a:xfrm>
          <a:prstGeom prst="rect">
            <a:avLst/>
          </a:prstGeom>
        </p:spPr>
      </p:pic>
      <p:pic>
        <p:nvPicPr>
          <p:cNvPr id="8" name="Picture 7" descr="Wisdom steps 1.jpg"/>
          <p:cNvPicPr>
            <a:picLocks noChangeAspect="1"/>
          </p:cNvPicPr>
          <p:nvPr/>
        </p:nvPicPr>
        <p:blipFill>
          <a:blip r:embed="rId4"/>
          <a:stretch>
            <a:fillRect/>
          </a:stretch>
        </p:blipFill>
        <p:spPr>
          <a:xfrm>
            <a:off x="4978400" y="2971800"/>
            <a:ext cx="4165600" cy="31242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229600" cy="1143000"/>
          </a:xfrm>
        </p:spPr>
        <p:txBody>
          <a:bodyPr/>
          <a:lstStyle/>
          <a:p>
            <a:r>
              <a:rPr lang="en-US" dirty="0" smtClean="0"/>
              <a:t>The Alaska Example</a:t>
            </a:r>
            <a:endParaRPr lang="en-US" dirty="0"/>
          </a:p>
        </p:txBody>
      </p:sp>
      <p:pic>
        <p:nvPicPr>
          <p:cNvPr id="4" name="Picture 3"/>
          <p:cNvPicPr>
            <a:picLocks noChangeAspect="1"/>
          </p:cNvPicPr>
          <p:nvPr/>
        </p:nvPicPr>
        <p:blipFill>
          <a:blip r:embed="rId3"/>
          <a:stretch>
            <a:fillRect/>
          </a:stretch>
        </p:blipFill>
        <p:spPr>
          <a:xfrm>
            <a:off x="1143000" y="1767840"/>
            <a:ext cx="6502400" cy="432816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838200" y="533400"/>
            <a:ext cx="7467600" cy="1371600"/>
          </a:xfrm>
        </p:spPr>
        <p:txBody>
          <a:bodyPr/>
          <a:lstStyle/>
          <a:p>
            <a:pPr eaLnBrk="1" hangingPunct="1"/>
            <a:r>
              <a:rPr lang="en-US" sz="2400" dirty="0" smtClean="0"/>
              <a:t>Age-Adjusted Invasive Colorectal Cancer Incidence by Region,1999-2004 AI/AN </a:t>
            </a:r>
            <a:r>
              <a:rPr lang="en-US" sz="2400" dirty="0" err="1" smtClean="0"/>
              <a:t>vs</a:t>
            </a:r>
            <a:r>
              <a:rPr lang="en-US" sz="2400" dirty="0" smtClean="0"/>
              <a:t> Non-Hispanic Whites in CHSDA Counties </a:t>
            </a:r>
            <a:endParaRPr lang="en-US" sz="2400" dirty="0"/>
          </a:p>
        </p:txBody>
      </p:sp>
      <p:graphicFrame>
        <p:nvGraphicFramePr>
          <p:cNvPr id="4" name="Object 2"/>
          <p:cNvGraphicFramePr>
            <a:graphicFrameLocks noChangeAspect="1"/>
          </p:cNvGraphicFramePr>
          <p:nvPr/>
        </p:nvGraphicFramePr>
        <p:xfrm>
          <a:off x="151234" y="1785938"/>
          <a:ext cx="8992766" cy="507206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4402" name="Rectangle 2"/>
          <p:cNvSpPr>
            <a:spLocks noGrp="1" noChangeArrowheads="1"/>
          </p:cNvSpPr>
          <p:nvPr>
            <p:ph type="title"/>
          </p:nvPr>
        </p:nvSpPr>
        <p:spPr>
          <a:xfrm>
            <a:off x="685800" y="304800"/>
            <a:ext cx="8229600" cy="1143000"/>
          </a:xfrm>
        </p:spPr>
        <p:txBody>
          <a:bodyPr/>
          <a:lstStyle/>
          <a:p>
            <a:r>
              <a:rPr lang="en-US" dirty="0"/>
              <a:t>Alaska’s Proactive Approach</a:t>
            </a:r>
          </a:p>
        </p:txBody>
      </p:sp>
      <p:sp>
        <p:nvSpPr>
          <p:cNvPr id="1254403" name="Rectangle 3"/>
          <p:cNvSpPr>
            <a:spLocks noGrp="1" noChangeArrowheads="1"/>
          </p:cNvSpPr>
          <p:nvPr>
            <p:ph type="body" idx="1"/>
          </p:nvPr>
        </p:nvSpPr>
        <p:spPr>
          <a:xfrm>
            <a:off x="762000" y="1371600"/>
            <a:ext cx="6019800" cy="4530725"/>
          </a:xfrm>
        </p:spPr>
        <p:txBody>
          <a:bodyPr/>
          <a:lstStyle/>
          <a:p>
            <a:pPr>
              <a:lnSpc>
                <a:spcPct val="90000"/>
              </a:lnSpc>
            </a:pPr>
            <a:r>
              <a:rPr lang="en-US" dirty="0"/>
              <a:t>Nurse Practitioner performing colonoscopy at ANMC</a:t>
            </a:r>
            <a:endParaRPr lang="en-US" dirty="0" smtClean="0"/>
          </a:p>
          <a:p>
            <a:pPr>
              <a:lnSpc>
                <a:spcPct val="90000"/>
              </a:lnSpc>
            </a:pPr>
            <a:r>
              <a:rPr lang="en-US" dirty="0" smtClean="0"/>
              <a:t>Mid</a:t>
            </a:r>
            <a:r>
              <a:rPr lang="en-US" dirty="0"/>
              <a:t>-levels conducting flexible </a:t>
            </a:r>
            <a:r>
              <a:rPr lang="en-US" dirty="0" err="1"/>
              <a:t>sigmoidoscopy</a:t>
            </a:r>
            <a:r>
              <a:rPr lang="en-US" dirty="0"/>
              <a:t> at regional centers</a:t>
            </a:r>
            <a:endParaRPr lang="en-US" dirty="0" smtClean="0"/>
          </a:p>
          <a:p>
            <a:pPr>
              <a:lnSpc>
                <a:spcPct val="90000"/>
              </a:lnSpc>
            </a:pPr>
            <a:r>
              <a:rPr lang="en-US" dirty="0" smtClean="0"/>
              <a:t>Traveling </a:t>
            </a:r>
            <a:r>
              <a:rPr lang="en-US" dirty="0" err="1" smtClean="0"/>
              <a:t>endoscopists</a:t>
            </a:r>
            <a:endParaRPr lang="en-US" dirty="0" smtClean="0"/>
          </a:p>
          <a:p>
            <a:pPr>
              <a:lnSpc>
                <a:spcPct val="90000"/>
              </a:lnSpc>
            </a:pPr>
            <a:r>
              <a:rPr lang="en-US" dirty="0" smtClean="0"/>
              <a:t>Extensive population education, DVDs, brochures, community health workers</a:t>
            </a:r>
          </a:p>
          <a:p>
            <a:pPr>
              <a:lnSpc>
                <a:spcPct val="90000"/>
              </a:lnSpc>
            </a:pPr>
            <a:r>
              <a:rPr lang="en-US" dirty="0" smtClean="0"/>
              <a:t>Resources </a:t>
            </a:r>
            <a:endParaRPr lang="en-US" dirty="0"/>
          </a:p>
        </p:txBody>
      </p:sp>
      <p:graphicFrame>
        <p:nvGraphicFramePr>
          <p:cNvPr id="1254416" name="Group 16"/>
          <p:cNvGraphicFramePr>
            <a:graphicFrameLocks noGrp="1"/>
          </p:cNvGraphicFramePr>
          <p:nvPr/>
        </p:nvGraphicFramePr>
        <p:xfrm>
          <a:off x="0" y="0"/>
          <a:ext cx="2914650" cy="2577147"/>
        </p:xfrm>
        <a:graphic>
          <a:graphicData uri="http://schemas.openxmlformats.org/drawingml/2006/table">
            <a:tbl>
              <a:tblPr/>
              <a:tblGrid>
                <a:gridCol w="2914650"/>
              </a:tblGrid>
              <a:tr h="2238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charset="2"/>
                        <a:buNone/>
                        <a:tabLst/>
                      </a:pPr>
                      <a:endParaRPr kumimoji="0" lang="en-US" sz="2800" b="0" i="0" u="none" strike="noStrike" cap="none" normalizeH="0" baseline="0">
                        <a:ln>
                          <a:noFill/>
                        </a:ln>
                        <a:solidFill>
                          <a:schemeClr val="tx1"/>
                        </a:solidFill>
                        <a:effectLst>
                          <a:outerShdw blurRad="38100" dist="38100" dir="2700000" algn="tl">
                            <a:srgbClr val="BA0023"/>
                          </a:outerShdw>
                        </a:effectLst>
                        <a:latin typeface="Arial" charset="0"/>
                      </a:endParaRPr>
                    </a:p>
                  </a:txBody>
                  <a:tcPr anchor="ctr" horzOverflow="overflow">
                    <a:lnL cap="flat">
                      <a:noFill/>
                    </a:lnL>
                    <a:lnR cap="flat">
                      <a:noFill/>
                    </a:lnR>
                    <a:lnT cap="flat">
                      <a:noFill/>
                    </a:lnT>
                    <a:lnB>
                      <a:noFill/>
                    </a:lnB>
                    <a:lnTlToBr>
                      <a:noFill/>
                    </a:lnTlToBr>
                    <a:lnBlToTr>
                      <a:noFill/>
                    </a:lnBlToTr>
                    <a:noFill/>
                  </a:tcPr>
                </a:tc>
              </a:tr>
              <a:tr h="2058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  </a:t>
                      </a:r>
                      <a:r>
                        <a:rPr kumimoji="0" lang="en-US" sz="11100" b="0" i="0" u="none" strike="noStrike" cap="none" normalizeH="0" baseline="0" dirty="0">
                          <a:ln>
                            <a:noFill/>
                          </a:ln>
                          <a:solidFill>
                            <a:schemeClr val="tx1"/>
                          </a:solidFill>
                          <a:effectLst/>
                          <a:latin typeface="Arial" charset="0"/>
                        </a:rPr>
                        <a:t> </a:t>
                      </a:r>
                      <a:r>
                        <a:rPr kumimoji="0" lang="en-US" sz="1800" b="0" i="0" u="none" strike="noStrike" cap="none" normalizeH="0" baseline="0" dirty="0">
                          <a:ln>
                            <a:noFill/>
                          </a:ln>
                          <a:solidFill>
                            <a:schemeClr val="tx1"/>
                          </a:solidFill>
                          <a:effectLst/>
                          <a:latin typeface="Arial" charset="0"/>
                        </a:rPr>
                        <a:t>                                        </a:t>
                      </a:r>
                    </a:p>
                  </a:txBody>
                  <a:tcPr anchor="ctr" horzOverflow="overflow">
                    <a:lnL cap="flat">
                      <a:noFill/>
                    </a:lnL>
                    <a:lnR cap="flat">
                      <a:noFill/>
                    </a:lnR>
                    <a:lnT>
                      <a:noFill/>
                    </a:lnT>
                    <a:lnB cap="flat">
                      <a:noFill/>
                    </a:lnB>
                    <a:lnTlToBr>
                      <a:noFill/>
                    </a:lnTlToBr>
                    <a:lnBlToTr>
                      <a:noFill/>
                    </a:lnBlToTr>
                    <a:noFill/>
                  </a:tcPr>
                </a:tc>
              </a:tr>
            </a:tbl>
          </a:graphicData>
        </a:graphic>
      </p:graphicFrame>
      <p:pic>
        <p:nvPicPr>
          <p:cNvPr id="1254406" name="Picture 6" descr="May 2004"/>
          <p:cNvPicPr>
            <a:picLocks noChangeAspect="1" noChangeArrowheads="1"/>
          </p:cNvPicPr>
          <p:nvPr/>
        </p:nvPicPr>
        <p:blipFill>
          <a:blip r:embed="rId3"/>
          <a:srcRect/>
          <a:stretch>
            <a:fillRect/>
          </a:stretch>
        </p:blipFill>
        <p:spPr bwMode="auto">
          <a:xfrm>
            <a:off x="7229792" y="1524000"/>
            <a:ext cx="1761808" cy="2362200"/>
          </a:xfrm>
          <a:prstGeom prst="rect">
            <a:avLst/>
          </a:prstGeom>
          <a:noFill/>
        </p:spPr>
      </p:pic>
      <p:pic>
        <p:nvPicPr>
          <p:cNvPr id="1254418" name="Picture 18" descr="Alaska Native Medical Centre"/>
          <p:cNvPicPr>
            <a:picLocks noChangeAspect="1" noChangeArrowheads="1"/>
          </p:cNvPicPr>
          <p:nvPr/>
        </p:nvPicPr>
        <p:blipFill>
          <a:blip r:embed="rId4"/>
          <a:srcRect/>
          <a:stretch>
            <a:fillRect/>
          </a:stretch>
        </p:blipFill>
        <p:spPr bwMode="auto">
          <a:xfrm>
            <a:off x="6629400" y="4724400"/>
            <a:ext cx="2286000" cy="1674813"/>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Sitka Ship copy.JPG"/>
          <p:cNvPicPr>
            <a:picLocks noChangeAspect="1"/>
          </p:cNvPicPr>
          <p:nvPr/>
        </p:nvPicPr>
        <p:blipFill>
          <a:blip r:embed="rId3"/>
          <a:srcRect t="17930" b="14273"/>
          <a:stretch>
            <a:fillRect/>
          </a:stretch>
        </p:blipFill>
        <p:spPr>
          <a:xfrm>
            <a:off x="5181600" y="4536483"/>
            <a:ext cx="3962400" cy="1788117"/>
          </a:xfrm>
          <a:prstGeom prst="rect">
            <a:avLst/>
          </a:prstGeom>
        </p:spPr>
      </p:pic>
      <p:pic>
        <p:nvPicPr>
          <p:cNvPr id="6" name="Picture 5" descr="IMG_0669 copy.JPG"/>
          <p:cNvPicPr>
            <a:picLocks noChangeAspect="1"/>
          </p:cNvPicPr>
          <p:nvPr/>
        </p:nvPicPr>
        <p:blipFill>
          <a:blip r:embed="rId4"/>
          <a:stretch>
            <a:fillRect/>
          </a:stretch>
        </p:blipFill>
        <p:spPr>
          <a:xfrm>
            <a:off x="0" y="762000"/>
            <a:ext cx="4579512" cy="3048237"/>
          </a:xfrm>
          <a:prstGeom prst="rect">
            <a:avLst/>
          </a:prstGeom>
        </p:spPr>
      </p:pic>
      <p:pic>
        <p:nvPicPr>
          <p:cNvPr id="7" name="Picture 6" descr="Kotzebue Pub Radio.JPG"/>
          <p:cNvPicPr>
            <a:picLocks noChangeAspect="1"/>
          </p:cNvPicPr>
          <p:nvPr/>
        </p:nvPicPr>
        <p:blipFill>
          <a:blip r:embed="rId5"/>
          <a:srcRect l="28126" t="26761" r="16562" b="16901"/>
          <a:stretch>
            <a:fillRect/>
          </a:stretch>
        </p:blipFill>
        <p:spPr>
          <a:xfrm>
            <a:off x="4572000" y="762000"/>
            <a:ext cx="4038600" cy="2738034"/>
          </a:xfrm>
          <a:prstGeom prst="rect">
            <a:avLst/>
          </a:prstGeom>
        </p:spPr>
      </p:pic>
      <p:pic>
        <p:nvPicPr>
          <p:cNvPr id="8" name="Picture 7" descr="IMG_0627 copy.JPG"/>
          <p:cNvPicPr>
            <a:picLocks noChangeAspect="1"/>
          </p:cNvPicPr>
          <p:nvPr/>
        </p:nvPicPr>
        <p:blipFill>
          <a:blip r:embed="rId6"/>
          <a:stretch>
            <a:fillRect/>
          </a:stretch>
        </p:blipFill>
        <p:spPr>
          <a:xfrm rot="5400000">
            <a:off x="-447224" y="4038313"/>
            <a:ext cx="2732937" cy="1819111"/>
          </a:xfrm>
          <a:prstGeom prst="rect">
            <a:avLst/>
          </a:prstGeom>
        </p:spPr>
      </p:pic>
      <p:pic>
        <p:nvPicPr>
          <p:cNvPr id="9" name="Picture 8" descr="Kotzebue AK Fish Drying.JPG"/>
          <p:cNvPicPr>
            <a:picLocks noChangeAspect="1"/>
          </p:cNvPicPr>
          <p:nvPr/>
        </p:nvPicPr>
        <p:blipFill>
          <a:blip r:embed="rId7"/>
          <a:srcRect l="10919" r="5312" b="7042"/>
          <a:stretch>
            <a:fillRect/>
          </a:stretch>
        </p:blipFill>
        <p:spPr>
          <a:xfrm>
            <a:off x="1828800" y="3733800"/>
            <a:ext cx="3507510" cy="2590801"/>
          </a:xfrm>
          <a:prstGeom prst="rect">
            <a:avLst/>
          </a:prstGeom>
        </p:spPr>
      </p:pic>
      <p:pic>
        <p:nvPicPr>
          <p:cNvPr id="10" name="Picture 9" descr="SITKA SEARHC Hospital.JPG"/>
          <p:cNvPicPr>
            <a:picLocks noChangeAspect="1"/>
          </p:cNvPicPr>
          <p:nvPr/>
        </p:nvPicPr>
        <p:blipFill>
          <a:blip r:embed="rId8"/>
          <a:srcRect l="17990" t="16297" b="31955"/>
          <a:stretch>
            <a:fillRect/>
          </a:stretch>
        </p:blipFill>
        <p:spPr>
          <a:xfrm>
            <a:off x="5334000" y="3352800"/>
            <a:ext cx="3810000" cy="16002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838200"/>
            <a:ext cx="8229600" cy="1143000"/>
          </a:xfrm>
        </p:spPr>
        <p:txBody>
          <a:bodyPr/>
          <a:lstStyle/>
          <a:p>
            <a:r>
              <a:rPr lang="en-US" dirty="0" smtClean="0"/>
              <a:t>Colorectal Cancer Incidence Trends,  Alaska Native People</a:t>
            </a:r>
            <a:br>
              <a:rPr lang="en-US" dirty="0" smtClean="0"/>
            </a:br>
            <a:endParaRPr lang="en-US" dirty="0"/>
          </a:p>
        </p:txBody>
      </p:sp>
      <p:graphicFrame>
        <p:nvGraphicFramePr>
          <p:cNvPr id="4" name="Content Placeholder 3"/>
          <p:cNvGraphicFramePr>
            <a:graphicFrameLocks noGrp="1"/>
          </p:cNvGraphicFramePr>
          <p:nvPr>
            <p:ph idx="4294967295"/>
          </p:nvPr>
        </p:nvGraphicFramePr>
        <p:xfrm>
          <a:off x="0" y="1295400"/>
          <a:ext cx="7620000" cy="495300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descr="IMG_8602.JPG"/>
          <p:cNvPicPr>
            <a:picLocks noChangeAspect="1"/>
          </p:cNvPicPr>
          <p:nvPr/>
        </p:nvPicPr>
        <p:blipFill>
          <a:blip r:embed="rId4">
            <a:lum bright="-5000" contrast="10000"/>
          </a:blip>
          <a:srcRect l="26016" r="20093"/>
          <a:stretch>
            <a:fillRect/>
          </a:stretch>
        </p:blipFill>
        <p:spPr>
          <a:xfrm>
            <a:off x="7467600" y="3200400"/>
            <a:ext cx="1865480" cy="2304122"/>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381000"/>
            <a:ext cx="8229600" cy="1143000"/>
          </a:xfrm>
        </p:spPr>
        <p:txBody>
          <a:bodyPr/>
          <a:lstStyle/>
          <a:p>
            <a:r>
              <a:rPr lang="en-US" dirty="0" smtClean="0"/>
              <a:t>Shakopee Mdewakanton Mobile Unit</a:t>
            </a:r>
            <a:endParaRPr lang="en-US" dirty="0"/>
          </a:p>
        </p:txBody>
      </p:sp>
      <p:sp>
        <p:nvSpPr>
          <p:cNvPr id="5" name="Text Placeholder 4"/>
          <p:cNvSpPr>
            <a:spLocks noGrp="1"/>
          </p:cNvSpPr>
          <p:nvPr>
            <p:ph type="body" sz="half" idx="1"/>
          </p:nvPr>
        </p:nvSpPr>
        <p:spPr>
          <a:xfrm>
            <a:off x="457200" y="1570038"/>
            <a:ext cx="4572000" cy="3992562"/>
          </a:xfrm>
        </p:spPr>
        <p:txBody>
          <a:bodyPr/>
          <a:lstStyle/>
          <a:p>
            <a:r>
              <a:rPr lang="en-US" dirty="0" smtClean="0"/>
              <a:t>Multi-use vehicle</a:t>
            </a:r>
          </a:p>
          <a:p>
            <a:pPr lvl="1"/>
            <a:r>
              <a:rPr lang="en-US" dirty="0" smtClean="0"/>
              <a:t>Mammograms</a:t>
            </a:r>
          </a:p>
          <a:p>
            <a:pPr lvl="1"/>
            <a:r>
              <a:rPr lang="en-US" dirty="0" smtClean="0"/>
              <a:t>Dental</a:t>
            </a:r>
          </a:p>
          <a:p>
            <a:pPr lvl="1"/>
            <a:r>
              <a:rPr lang="en-US" dirty="0" smtClean="0"/>
              <a:t>Health screening</a:t>
            </a:r>
          </a:p>
          <a:p>
            <a:pPr lvl="1"/>
            <a:r>
              <a:rPr lang="en-US" dirty="0" smtClean="0"/>
              <a:t>Disaster Response</a:t>
            </a:r>
          </a:p>
          <a:p>
            <a:r>
              <a:rPr lang="en-US" dirty="0" smtClean="0"/>
              <a:t>&gt;4000 Mammograms </a:t>
            </a:r>
          </a:p>
          <a:p>
            <a:pPr lvl="1"/>
            <a:r>
              <a:rPr lang="en-US" dirty="0" smtClean="0"/>
              <a:t>Free if no insurance</a:t>
            </a:r>
          </a:p>
        </p:txBody>
      </p:sp>
      <p:pic>
        <p:nvPicPr>
          <p:cNvPr id="7" name="Picture 6" descr="20100710mobile0011.jpg"/>
          <p:cNvPicPr>
            <a:picLocks noChangeAspect="1"/>
          </p:cNvPicPr>
          <p:nvPr/>
        </p:nvPicPr>
        <p:blipFill>
          <a:blip r:embed="rId3"/>
          <a:stretch>
            <a:fillRect/>
          </a:stretch>
        </p:blipFill>
        <p:spPr>
          <a:xfrm>
            <a:off x="4876800" y="1905000"/>
            <a:ext cx="3515360" cy="263652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2" descr="iStock_000009040479Medium Navajo woman smiling"/>
          <p:cNvPicPr>
            <a:picLocks noChangeAspect="1" noChangeArrowheads="1"/>
          </p:cNvPicPr>
          <p:nvPr/>
        </p:nvPicPr>
        <p:blipFill>
          <a:blip r:embed="rId3"/>
          <a:srcRect l="15625" r="37500"/>
          <a:stretch>
            <a:fillRect/>
          </a:stretch>
        </p:blipFill>
        <p:spPr bwMode="auto">
          <a:xfrm>
            <a:off x="4729163" y="152400"/>
            <a:ext cx="1141412" cy="1600200"/>
          </a:xfrm>
          <a:prstGeom prst="rect">
            <a:avLst/>
          </a:prstGeom>
          <a:noFill/>
          <a:ln w="9525">
            <a:noFill/>
            <a:miter lim="800000"/>
            <a:headEnd/>
            <a:tailEnd/>
          </a:ln>
        </p:spPr>
      </p:pic>
      <p:pic>
        <p:nvPicPr>
          <p:cNvPr id="24579" name="Picture 3" descr="iStock_000003056954Medium 99 yr old woman"/>
          <p:cNvPicPr>
            <a:picLocks noChangeAspect="1" noChangeArrowheads="1"/>
          </p:cNvPicPr>
          <p:nvPr/>
        </p:nvPicPr>
        <p:blipFill>
          <a:blip r:embed="rId4"/>
          <a:srcRect l="39252" r="14360"/>
          <a:stretch>
            <a:fillRect/>
          </a:stretch>
        </p:blipFill>
        <p:spPr bwMode="auto">
          <a:xfrm>
            <a:off x="8051800" y="152400"/>
            <a:ext cx="1092200" cy="1600200"/>
          </a:xfrm>
          <a:prstGeom prst="rect">
            <a:avLst/>
          </a:prstGeom>
          <a:noFill/>
          <a:ln w="9525">
            <a:noFill/>
            <a:miter lim="800000"/>
            <a:headEnd/>
            <a:tailEnd/>
          </a:ln>
        </p:spPr>
      </p:pic>
      <p:pic>
        <p:nvPicPr>
          <p:cNvPr id="24580" name="Picture 4" descr="iStock_000003672645Medium AI Male Elder looking up Photoshoped"/>
          <p:cNvPicPr>
            <a:picLocks noChangeAspect="1" noChangeArrowheads="1"/>
          </p:cNvPicPr>
          <p:nvPr/>
        </p:nvPicPr>
        <p:blipFill>
          <a:blip r:embed="rId5"/>
          <a:srcRect t="11111" r="11076" b="11111"/>
          <a:stretch>
            <a:fillRect/>
          </a:stretch>
        </p:blipFill>
        <p:spPr bwMode="auto">
          <a:xfrm>
            <a:off x="6934200" y="152400"/>
            <a:ext cx="1223963" cy="1600200"/>
          </a:xfrm>
          <a:prstGeom prst="rect">
            <a:avLst/>
          </a:prstGeom>
          <a:noFill/>
          <a:ln w="9525">
            <a:noFill/>
            <a:miter lim="800000"/>
            <a:headEnd/>
            <a:tailEnd/>
          </a:ln>
        </p:spPr>
      </p:pic>
      <p:pic>
        <p:nvPicPr>
          <p:cNvPr id="24581" name="Picture 5" descr="iStock_000005290791Medium Woman Catching Sun"/>
          <p:cNvPicPr>
            <a:picLocks noChangeAspect="1" noChangeArrowheads="1"/>
          </p:cNvPicPr>
          <p:nvPr/>
        </p:nvPicPr>
        <p:blipFill>
          <a:blip r:embed="rId6"/>
          <a:srcRect r="52414"/>
          <a:stretch>
            <a:fillRect/>
          </a:stretch>
        </p:blipFill>
        <p:spPr bwMode="auto">
          <a:xfrm>
            <a:off x="5819775" y="152400"/>
            <a:ext cx="1119188" cy="1600200"/>
          </a:xfrm>
          <a:prstGeom prst="rect">
            <a:avLst/>
          </a:prstGeom>
          <a:noFill/>
          <a:ln w="9525">
            <a:noFill/>
            <a:miter lim="800000"/>
            <a:headEnd/>
            <a:tailEnd/>
          </a:ln>
        </p:spPr>
      </p:pic>
      <p:sp>
        <p:nvSpPr>
          <p:cNvPr id="24582" name="Title 1"/>
          <p:cNvSpPr>
            <a:spLocks noGrp="1"/>
          </p:cNvSpPr>
          <p:nvPr>
            <p:ph type="ctrTitle"/>
          </p:nvPr>
        </p:nvSpPr>
        <p:spPr>
          <a:xfrm>
            <a:off x="304800" y="381000"/>
            <a:ext cx="7772400" cy="1470025"/>
          </a:xfrm>
        </p:spPr>
        <p:txBody>
          <a:bodyPr/>
          <a:lstStyle/>
          <a:p>
            <a:r>
              <a:rPr lang="en-US" sz="4400" dirty="0" smtClean="0"/>
              <a:t>Objectives</a:t>
            </a:r>
            <a:endParaRPr lang="en-US" sz="4400" dirty="0"/>
          </a:p>
        </p:txBody>
      </p:sp>
      <p:sp>
        <p:nvSpPr>
          <p:cNvPr id="8" name="Rectangle 7"/>
          <p:cNvSpPr/>
          <p:nvPr/>
        </p:nvSpPr>
        <p:spPr>
          <a:xfrm>
            <a:off x="990600" y="2357497"/>
            <a:ext cx="8153400" cy="2554545"/>
          </a:xfrm>
          <a:prstGeom prst="rect">
            <a:avLst/>
          </a:prstGeom>
        </p:spPr>
        <p:txBody>
          <a:bodyPr wrap="square">
            <a:spAutoFit/>
          </a:bodyPr>
          <a:lstStyle/>
          <a:p>
            <a:pPr>
              <a:buFont typeface="Arial"/>
              <a:buChar char="•"/>
            </a:pPr>
            <a:r>
              <a:rPr lang="en-US" sz="3200" dirty="0" smtClean="0">
                <a:latin typeface="Trebuchet MS"/>
                <a:cs typeface="Trebuchet MS"/>
              </a:rPr>
              <a:t> Review AI/AN Cancer Inequities</a:t>
            </a:r>
          </a:p>
          <a:p>
            <a:pPr>
              <a:buFont typeface="Arial"/>
              <a:buChar char="•"/>
            </a:pPr>
            <a:r>
              <a:rPr lang="en-US" sz="3200" dirty="0" smtClean="0">
                <a:latin typeface="Trebuchet MS"/>
                <a:cs typeface="Trebuchet MS"/>
              </a:rPr>
              <a:t> Explore Risk Factors </a:t>
            </a:r>
          </a:p>
          <a:p>
            <a:pPr>
              <a:buFont typeface="Arial"/>
              <a:buChar char="•"/>
            </a:pPr>
            <a:r>
              <a:rPr lang="en-US" sz="3200" dirty="0" smtClean="0">
                <a:latin typeface="Trebuchet MS"/>
                <a:cs typeface="Trebuchet MS"/>
              </a:rPr>
              <a:t> Identify Solutions </a:t>
            </a:r>
          </a:p>
          <a:p>
            <a:pPr>
              <a:buFont typeface="Arial"/>
              <a:buChar char="•"/>
            </a:pPr>
            <a:r>
              <a:rPr lang="en-US" sz="3200" dirty="0" smtClean="0">
                <a:latin typeface="Trebuchet MS"/>
                <a:cs typeface="Trebuchet MS"/>
              </a:rPr>
              <a:t> Overview AICAF and its approach</a:t>
            </a:r>
          </a:p>
          <a:p>
            <a:endParaRPr lang="en-US" sz="3200" dirty="0" smtClean="0">
              <a:latin typeface="Trebuchet MS"/>
              <a:cs typeface="Trebuchet MS"/>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AICAF_Logo_PMS 1inch.jpg"/>
          <p:cNvPicPr>
            <a:picLocks noChangeAspect="1"/>
          </p:cNvPicPr>
          <p:nvPr/>
        </p:nvPicPr>
        <p:blipFill>
          <a:blip r:embed="rId3"/>
          <a:stretch>
            <a:fillRect/>
          </a:stretch>
        </p:blipFill>
        <p:spPr>
          <a:xfrm>
            <a:off x="438437" y="1219200"/>
            <a:ext cx="8553163" cy="2895600"/>
          </a:xfrm>
          <a:prstGeom prst="rect">
            <a:avLst/>
          </a:prstGeom>
        </p:spPr>
      </p:pic>
      <p:pic>
        <p:nvPicPr>
          <p:cNvPr id="18434" name="Picture 2" descr="iStock_000009040479Medium Navajo woman smiling"/>
          <p:cNvPicPr>
            <a:picLocks noChangeAspect="1" noChangeArrowheads="1"/>
          </p:cNvPicPr>
          <p:nvPr/>
        </p:nvPicPr>
        <p:blipFill>
          <a:blip r:embed="rId4"/>
          <a:srcRect l="15625" r="37500"/>
          <a:stretch>
            <a:fillRect/>
          </a:stretch>
        </p:blipFill>
        <p:spPr bwMode="auto">
          <a:xfrm>
            <a:off x="4649788" y="0"/>
            <a:ext cx="1141412" cy="1600200"/>
          </a:xfrm>
          <a:prstGeom prst="rect">
            <a:avLst/>
          </a:prstGeom>
          <a:noFill/>
          <a:ln w="9525">
            <a:noFill/>
            <a:miter lim="800000"/>
            <a:headEnd/>
            <a:tailEnd/>
          </a:ln>
        </p:spPr>
      </p:pic>
      <p:pic>
        <p:nvPicPr>
          <p:cNvPr id="18435" name="Picture 3" descr="iStock_000003056954Medium 99 yr old woman"/>
          <p:cNvPicPr>
            <a:picLocks noChangeAspect="1" noChangeArrowheads="1"/>
          </p:cNvPicPr>
          <p:nvPr/>
        </p:nvPicPr>
        <p:blipFill>
          <a:blip r:embed="rId5"/>
          <a:srcRect l="39252" r="14360"/>
          <a:stretch>
            <a:fillRect/>
          </a:stretch>
        </p:blipFill>
        <p:spPr bwMode="auto">
          <a:xfrm>
            <a:off x="8051800" y="0"/>
            <a:ext cx="1092200" cy="1600200"/>
          </a:xfrm>
          <a:prstGeom prst="rect">
            <a:avLst/>
          </a:prstGeom>
          <a:noFill/>
          <a:ln w="9525">
            <a:noFill/>
            <a:miter lim="800000"/>
            <a:headEnd/>
            <a:tailEnd/>
          </a:ln>
        </p:spPr>
      </p:pic>
      <p:pic>
        <p:nvPicPr>
          <p:cNvPr id="18436" name="Picture 4" descr="iStock_000003672645Medium AI Male Elder looking up Photoshoped"/>
          <p:cNvPicPr>
            <a:picLocks noChangeAspect="1" noChangeArrowheads="1"/>
          </p:cNvPicPr>
          <p:nvPr/>
        </p:nvPicPr>
        <p:blipFill>
          <a:blip r:embed="rId6"/>
          <a:srcRect t="11111" r="11076" b="11111"/>
          <a:stretch>
            <a:fillRect/>
          </a:stretch>
        </p:blipFill>
        <p:spPr bwMode="auto">
          <a:xfrm>
            <a:off x="6853238" y="0"/>
            <a:ext cx="1223962" cy="1600200"/>
          </a:xfrm>
          <a:prstGeom prst="rect">
            <a:avLst/>
          </a:prstGeom>
          <a:noFill/>
          <a:ln w="9525">
            <a:noFill/>
            <a:miter lim="800000"/>
            <a:headEnd/>
            <a:tailEnd/>
          </a:ln>
        </p:spPr>
      </p:pic>
      <p:pic>
        <p:nvPicPr>
          <p:cNvPr id="18437" name="Picture 5" descr="iStock_000005290791Medium Woman Catching Sun"/>
          <p:cNvPicPr>
            <a:picLocks noChangeAspect="1" noChangeArrowheads="1"/>
          </p:cNvPicPr>
          <p:nvPr/>
        </p:nvPicPr>
        <p:blipFill>
          <a:blip r:embed="rId7"/>
          <a:srcRect r="52414"/>
          <a:stretch>
            <a:fillRect/>
          </a:stretch>
        </p:blipFill>
        <p:spPr bwMode="auto">
          <a:xfrm>
            <a:off x="5738813" y="0"/>
            <a:ext cx="1119187" cy="1600200"/>
          </a:xfrm>
          <a:prstGeom prst="rect">
            <a:avLst/>
          </a:prstGeom>
          <a:noFill/>
          <a:ln w="9525">
            <a:noFill/>
            <a:miter lim="800000"/>
            <a:headEnd/>
            <a:tailEnd/>
          </a:ln>
        </p:spPr>
      </p:pic>
      <p:sp>
        <p:nvSpPr>
          <p:cNvPr id="11" name="Rectangle 10"/>
          <p:cNvSpPr/>
          <p:nvPr/>
        </p:nvSpPr>
        <p:spPr>
          <a:xfrm>
            <a:off x="228600" y="4953000"/>
            <a:ext cx="2971800" cy="1143000"/>
          </a:xfrm>
          <a:prstGeom prst="rect">
            <a:avLst/>
          </a:prstGeom>
          <a:solidFill>
            <a:schemeClr val="bg1"/>
          </a:solidFill>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8"/>
          <p:cNvSpPr>
            <a:spLocks noGrp="1"/>
          </p:cNvSpPr>
          <p:nvPr>
            <p:ph sz="half" idx="1"/>
          </p:nvPr>
        </p:nvSpPr>
        <p:spPr>
          <a:xfrm>
            <a:off x="838200" y="4160838"/>
            <a:ext cx="4038600" cy="3992562"/>
          </a:xfrm>
        </p:spPr>
        <p:txBody>
          <a:bodyPr/>
          <a:lstStyle/>
          <a:p>
            <a:r>
              <a:rPr lang="en-US" dirty="0" smtClean="0"/>
              <a:t>Innovation</a:t>
            </a:r>
          </a:p>
          <a:p>
            <a:r>
              <a:rPr lang="en-US" dirty="0" smtClean="0"/>
              <a:t>Community Engagement</a:t>
            </a:r>
          </a:p>
          <a:p>
            <a:r>
              <a:rPr lang="en-US" dirty="0" smtClean="0"/>
              <a:t>Pooled Resources</a:t>
            </a:r>
            <a:endParaRPr lang="en-US" dirty="0"/>
          </a:p>
        </p:txBody>
      </p:sp>
      <p:sp>
        <p:nvSpPr>
          <p:cNvPr id="13" name="Content Placeholder 12"/>
          <p:cNvSpPr>
            <a:spLocks noGrp="1"/>
          </p:cNvSpPr>
          <p:nvPr>
            <p:ph sz="half" idx="2"/>
          </p:nvPr>
        </p:nvSpPr>
        <p:spPr>
          <a:xfrm>
            <a:off x="4724400" y="4191000"/>
            <a:ext cx="4038600" cy="2209800"/>
          </a:xfrm>
        </p:spPr>
        <p:txBody>
          <a:bodyPr/>
          <a:lstStyle/>
          <a:p>
            <a:r>
              <a:rPr lang="en-US" dirty="0" smtClean="0"/>
              <a:t>Expertise</a:t>
            </a:r>
          </a:p>
          <a:p>
            <a:r>
              <a:rPr lang="en-US" dirty="0" smtClean="0"/>
              <a:t>Wisdom</a:t>
            </a:r>
          </a:p>
          <a:p>
            <a:r>
              <a:rPr lang="en-US" dirty="0" smtClean="0"/>
              <a:t>Culturally tailored approaches</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smtClean="0"/>
              <a:t>Mission:</a:t>
            </a:r>
          </a:p>
        </p:txBody>
      </p:sp>
      <p:pic>
        <p:nvPicPr>
          <p:cNvPr id="6" name="Picture 5" descr="MLamoreIMG_9972.JPG"/>
          <p:cNvPicPr>
            <a:picLocks noChangeAspect="1"/>
          </p:cNvPicPr>
          <p:nvPr/>
        </p:nvPicPr>
        <p:blipFill>
          <a:blip r:embed="rId3">
            <a:lum bright="7000" contrast="18000"/>
          </a:blip>
          <a:srcRect l="12188" t="4636" b="8040"/>
          <a:stretch>
            <a:fillRect/>
          </a:stretch>
        </p:blipFill>
        <p:spPr>
          <a:xfrm rot="5400000">
            <a:off x="5317612" y="1921388"/>
            <a:ext cx="4604776" cy="3048000"/>
          </a:xfrm>
          <a:prstGeom prst="rect">
            <a:avLst/>
          </a:prstGeom>
        </p:spPr>
      </p:pic>
      <p:sp>
        <p:nvSpPr>
          <p:cNvPr id="5" name="Vertical Text Placeholder 4"/>
          <p:cNvSpPr>
            <a:spLocks noGrp="1"/>
          </p:cNvSpPr>
          <p:nvPr>
            <p:ph type="body" orient="vert" idx="1"/>
          </p:nvPr>
        </p:nvSpPr>
        <p:spPr>
          <a:xfrm>
            <a:off x="457200" y="1676400"/>
            <a:ext cx="5334000" cy="3992562"/>
          </a:xfrm>
        </p:spPr>
        <p:txBody>
          <a:bodyPr vert="horz"/>
          <a:lstStyle/>
          <a:p>
            <a:pPr>
              <a:buNone/>
            </a:pPr>
            <a:r>
              <a:rPr lang="en-US" sz="2800" dirty="0" smtClean="0"/>
              <a:t>To reduce cancer and its impact on all American Indian and Alaska Native families through: community-based participatory research, education, and improved access to prevention, early detection, treatment and survivor support.</a:t>
            </a:r>
          </a:p>
          <a:p>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62000" y="457200"/>
            <a:ext cx="8229600" cy="838200"/>
          </a:xfrm>
        </p:spPr>
        <p:txBody>
          <a:bodyPr/>
          <a:lstStyle/>
          <a:p>
            <a:pPr eaLnBrk="1" hangingPunct="1"/>
            <a:r>
              <a:rPr lang="en-US" dirty="0" err="1" smtClean="0"/>
              <a:t>AICAF’s</a:t>
            </a:r>
            <a:r>
              <a:rPr lang="en-US" dirty="0" smtClean="0"/>
              <a:t> Core Values</a:t>
            </a:r>
          </a:p>
        </p:txBody>
      </p:sp>
      <p:sp>
        <p:nvSpPr>
          <p:cNvPr id="22531" name="Rectangle 3"/>
          <p:cNvSpPr>
            <a:spLocks noGrp="1" noChangeArrowheads="1"/>
          </p:cNvSpPr>
          <p:nvPr>
            <p:ph idx="1"/>
          </p:nvPr>
        </p:nvSpPr>
        <p:spPr>
          <a:xfrm>
            <a:off x="304800" y="1828800"/>
            <a:ext cx="8229600" cy="3992562"/>
          </a:xfrm>
        </p:spPr>
        <p:txBody>
          <a:bodyPr/>
          <a:lstStyle/>
          <a:p>
            <a:pPr eaLnBrk="1" hangingPunct="1">
              <a:lnSpc>
                <a:spcPct val="80000"/>
              </a:lnSpc>
            </a:pPr>
            <a:r>
              <a:rPr lang="en-US" sz="3600" i="1" dirty="0">
                <a:solidFill>
                  <a:srgbClr val="AA190C"/>
                </a:solidFill>
              </a:rPr>
              <a:t>C</a:t>
            </a:r>
            <a:r>
              <a:rPr lang="en-US" sz="3600" i="1" dirty="0">
                <a:solidFill>
                  <a:srgbClr val="FF0000"/>
                </a:solidFill>
              </a:rPr>
              <a:t> 	</a:t>
            </a:r>
            <a:r>
              <a:rPr lang="en-US" sz="2800" i="1" dirty="0"/>
              <a:t>OMMUNITY-CENTERED</a:t>
            </a:r>
            <a:r>
              <a:rPr lang="en-US" sz="2800" dirty="0"/>
              <a:t> </a:t>
            </a:r>
          </a:p>
          <a:p>
            <a:pPr eaLnBrk="1" hangingPunct="1">
              <a:lnSpc>
                <a:spcPct val="80000"/>
              </a:lnSpc>
            </a:pPr>
            <a:r>
              <a:rPr lang="en-US" sz="3600" i="1" dirty="0">
                <a:solidFill>
                  <a:srgbClr val="AA190C"/>
                </a:solidFill>
              </a:rPr>
              <a:t>R</a:t>
            </a:r>
            <a:r>
              <a:rPr lang="en-US" sz="3600" i="1" dirty="0">
                <a:solidFill>
                  <a:srgbClr val="FF0000"/>
                </a:solidFill>
              </a:rPr>
              <a:t> 	</a:t>
            </a:r>
            <a:r>
              <a:rPr lang="en-US" sz="2800" i="1" dirty="0"/>
              <a:t>ESPECTFUL OF TRADITION</a:t>
            </a:r>
            <a:endParaRPr lang="en-US" sz="2800" dirty="0"/>
          </a:p>
          <a:p>
            <a:pPr eaLnBrk="1" hangingPunct="1">
              <a:lnSpc>
                <a:spcPct val="80000"/>
              </a:lnSpc>
            </a:pPr>
            <a:r>
              <a:rPr lang="en-US" sz="3600" i="1" dirty="0">
                <a:solidFill>
                  <a:srgbClr val="AA190C"/>
                </a:solidFill>
              </a:rPr>
              <a:t>A</a:t>
            </a:r>
            <a:r>
              <a:rPr lang="en-US" sz="3600" i="1" dirty="0">
                <a:solidFill>
                  <a:srgbClr val="FF0000"/>
                </a:solidFill>
              </a:rPr>
              <a:t> 	</a:t>
            </a:r>
            <a:r>
              <a:rPr lang="en-US" sz="2800" i="1" dirty="0"/>
              <a:t>DVANCING KNOWLEDGE</a:t>
            </a:r>
            <a:endParaRPr lang="en-US" sz="2800" dirty="0"/>
          </a:p>
          <a:p>
            <a:pPr eaLnBrk="1" hangingPunct="1">
              <a:lnSpc>
                <a:spcPct val="80000"/>
              </a:lnSpc>
            </a:pPr>
            <a:r>
              <a:rPr lang="en-US" sz="3600" i="1" dirty="0">
                <a:solidFill>
                  <a:srgbClr val="AA190C"/>
                </a:solidFill>
              </a:rPr>
              <a:t>N </a:t>
            </a:r>
            <a:r>
              <a:rPr lang="en-US" sz="3600" i="1" dirty="0">
                <a:solidFill>
                  <a:srgbClr val="FF0000"/>
                </a:solidFill>
              </a:rPr>
              <a:t>	</a:t>
            </a:r>
            <a:r>
              <a:rPr lang="en-US" sz="2800" i="1" dirty="0"/>
              <a:t>ATIVE DIRECTED</a:t>
            </a:r>
            <a:endParaRPr lang="en-US" sz="2800" dirty="0"/>
          </a:p>
          <a:p>
            <a:pPr eaLnBrk="1" hangingPunct="1">
              <a:lnSpc>
                <a:spcPct val="80000"/>
              </a:lnSpc>
            </a:pPr>
            <a:r>
              <a:rPr lang="en-US" sz="3600" i="1" dirty="0">
                <a:solidFill>
                  <a:srgbClr val="AA190C"/>
                </a:solidFill>
              </a:rPr>
              <a:t>E</a:t>
            </a:r>
            <a:r>
              <a:rPr lang="en-US" sz="3600" i="1" dirty="0">
                <a:solidFill>
                  <a:srgbClr val="FF0000"/>
                </a:solidFill>
              </a:rPr>
              <a:t> 	</a:t>
            </a:r>
            <a:r>
              <a:rPr lang="en-US" sz="2800" i="1" dirty="0"/>
              <a:t>MPOWERING</a:t>
            </a:r>
            <a:endParaRPr lang="en-US" sz="2800" dirty="0"/>
          </a:p>
          <a:p>
            <a:pPr eaLnBrk="1" hangingPunct="1">
              <a:lnSpc>
                <a:spcPct val="80000"/>
              </a:lnSpc>
              <a:buFontTx/>
              <a:buNone/>
            </a:pPr>
            <a:endParaRPr lang="en-US" sz="2800" dirty="0"/>
          </a:p>
        </p:txBody>
      </p:sp>
      <p:pic>
        <p:nvPicPr>
          <p:cNvPr id="22532" name="Picture 4" descr="draft_lens1790967module8342286photo_Qucillgaq"/>
          <p:cNvPicPr>
            <a:picLocks noChangeAspect="1" noChangeArrowheads="1"/>
          </p:cNvPicPr>
          <p:nvPr/>
        </p:nvPicPr>
        <p:blipFill>
          <a:blip r:embed="rId3"/>
          <a:srcRect l="10001" t="9334" r="16000" b="17334"/>
          <a:stretch>
            <a:fillRect/>
          </a:stretch>
        </p:blipFill>
        <p:spPr bwMode="auto">
          <a:xfrm>
            <a:off x="5762956" y="762000"/>
            <a:ext cx="3127044" cy="4648200"/>
          </a:xfrm>
          <a:prstGeom prst="rect">
            <a:avLst/>
          </a:prstGeom>
          <a:noFill/>
          <a:ln w="9525">
            <a:noFill/>
            <a:miter lim="800000"/>
            <a:headEnd/>
            <a:tailEnd/>
          </a:ln>
        </p:spPr>
      </p:pic>
      <p:sp>
        <p:nvSpPr>
          <p:cNvPr id="22533" name="Text Box 5"/>
          <p:cNvSpPr txBox="1">
            <a:spLocks noChangeArrowheads="1"/>
          </p:cNvSpPr>
          <p:nvPr/>
        </p:nvSpPr>
        <p:spPr bwMode="auto">
          <a:xfrm>
            <a:off x="6308725" y="5649913"/>
            <a:ext cx="2617788" cy="517525"/>
          </a:xfrm>
          <a:prstGeom prst="rect">
            <a:avLst/>
          </a:prstGeom>
          <a:noFill/>
          <a:ln w="9525">
            <a:noFill/>
            <a:miter lim="800000"/>
            <a:headEnd/>
            <a:tailEnd/>
          </a:ln>
        </p:spPr>
        <p:txBody>
          <a:bodyPr wrap="none">
            <a:prstTxWarp prst="textNoShape">
              <a:avLst/>
            </a:prstTxWarp>
            <a:spAutoFit/>
          </a:bodyPr>
          <a:lstStyle/>
          <a:p>
            <a:r>
              <a:rPr lang="en-US" sz="1400" i="1">
                <a:solidFill>
                  <a:schemeClr val="bg1"/>
                </a:solidFill>
                <a:latin typeface="Arial" charset="0"/>
              </a:rPr>
              <a:t>Qucillgaq</a:t>
            </a:r>
            <a:r>
              <a:rPr lang="en-US" sz="1400">
                <a:solidFill>
                  <a:schemeClr val="bg1"/>
                </a:solidFill>
                <a:latin typeface="Arial" charset="0"/>
              </a:rPr>
              <a:t>: Yup’ik Spirit Crane</a:t>
            </a:r>
          </a:p>
          <a:p>
            <a:r>
              <a:rPr lang="en-US" sz="1400">
                <a:solidFill>
                  <a:schemeClr val="bg1"/>
                </a:solidFill>
                <a:latin typeface="Arial" charset="0"/>
              </a:rPr>
              <a:t>Philip John “Arnaquq” Charette</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458200" cy="1143000"/>
          </a:xfrm>
        </p:spPr>
        <p:txBody>
          <a:bodyPr/>
          <a:lstStyle/>
          <a:p>
            <a:r>
              <a:rPr lang="en-US" dirty="0" smtClean="0"/>
              <a:t>Board of Directors and Key Personnel</a:t>
            </a:r>
            <a:endParaRPr lang="en-US" dirty="0"/>
          </a:p>
        </p:txBody>
      </p:sp>
      <p:pic>
        <p:nvPicPr>
          <p:cNvPr id="4" name="Picture 3"/>
          <p:cNvPicPr>
            <a:picLocks noChangeAspect="1"/>
          </p:cNvPicPr>
          <p:nvPr/>
        </p:nvPicPr>
        <p:blipFill>
          <a:blip r:embed="rId3"/>
          <a:stretch>
            <a:fillRect/>
          </a:stretch>
        </p:blipFill>
        <p:spPr>
          <a:xfrm>
            <a:off x="2895600" y="1066800"/>
            <a:ext cx="1346200" cy="1682750"/>
          </a:xfrm>
          <a:prstGeom prst="rect">
            <a:avLst/>
          </a:prstGeom>
        </p:spPr>
      </p:pic>
      <p:sp>
        <p:nvSpPr>
          <p:cNvPr id="5" name="TextBox 4"/>
          <p:cNvSpPr txBox="1"/>
          <p:nvPr/>
        </p:nvSpPr>
        <p:spPr>
          <a:xfrm>
            <a:off x="533400" y="1295400"/>
            <a:ext cx="1941557" cy="923330"/>
          </a:xfrm>
          <a:prstGeom prst="rect">
            <a:avLst/>
          </a:prstGeom>
          <a:noFill/>
        </p:spPr>
        <p:txBody>
          <a:bodyPr wrap="none" rtlCol="0">
            <a:spAutoFit/>
          </a:bodyPr>
          <a:lstStyle/>
          <a:p>
            <a:r>
              <a:rPr lang="en-US" b="1" dirty="0" smtClean="0">
                <a:latin typeface="+mn-lt"/>
                <a:cs typeface="Arial"/>
              </a:rPr>
              <a:t>Jo Anne Stately</a:t>
            </a:r>
          </a:p>
          <a:p>
            <a:r>
              <a:rPr lang="en-US" dirty="0" err="1" smtClean="0">
                <a:latin typeface="+mn-lt"/>
                <a:cs typeface="Arial"/>
              </a:rPr>
              <a:t>Anishanabe</a:t>
            </a:r>
            <a:endParaRPr lang="en-US" dirty="0" smtClean="0">
              <a:latin typeface="+mn-lt"/>
              <a:cs typeface="Arial"/>
            </a:endParaRPr>
          </a:p>
          <a:p>
            <a:r>
              <a:rPr lang="en-US" dirty="0" smtClean="0">
                <a:latin typeface="+mn-lt"/>
                <a:cs typeface="Arial"/>
              </a:rPr>
              <a:t>Chair</a:t>
            </a:r>
            <a:endParaRPr lang="en-US" dirty="0">
              <a:latin typeface="+mn-lt"/>
              <a:cs typeface="Arial"/>
            </a:endParaRPr>
          </a:p>
        </p:txBody>
      </p:sp>
      <p:pic>
        <p:nvPicPr>
          <p:cNvPr id="6" name="Picture 5"/>
          <p:cNvPicPr>
            <a:picLocks noChangeAspect="1"/>
          </p:cNvPicPr>
          <p:nvPr/>
        </p:nvPicPr>
        <p:blipFill>
          <a:blip r:embed="rId4"/>
          <a:stretch>
            <a:fillRect/>
          </a:stretch>
        </p:blipFill>
        <p:spPr>
          <a:xfrm>
            <a:off x="2895600" y="2819400"/>
            <a:ext cx="1408545" cy="1676400"/>
          </a:xfrm>
          <a:prstGeom prst="rect">
            <a:avLst/>
          </a:prstGeom>
        </p:spPr>
      </p:pic>
      <p:sp>
        <p:nvSpPr>
          <p:cNvPr id="7" name="TextBox 6"/>
          <p:cNvSpPr txBox="1"/>
          <p:nvPr/>
        </p:nvSpPr>
        <p:spPr>
          <a:xfrm>
            <a:off x="533400" y="3066871"/>
            <a:ext cx="1891200" cy="1200329"/>
          </a:xfrm>
          <a:prstGeom prst="rect">
            <a:avLst/>
          </a:prstGeom>
          <a:noFill/>
        </p:spPr>
        <p:txBody>
          <a:bodyPr wrap="none" rtlCol="0">
            <a:spAutoFit/>
          </a:bodyPr>
          <a:lstStyle/>
          <a:p>
            <a:r>
              <a:rPr lang="en-US" b="1" dirty="0" smtClean="0">
                <a:latin typeface="+mn-lt"/>
              </a:rPr>
              <a:t>Joanna Bryant</a:t>
            </a:r>
          </a:p>
          <a:p>
            <a:r>
              <a:rPr lang="en-US" dirty="0" smtClean="0">
                <a:latin typeface="+mn-lt"/>
              </a:rPr>
              <a:t>Shakopee- </a:t>
            </a:r>
          </a:p>
          <a:p>
            <a:r>
              <a:rPr lang="en-US" dirty="0" smtClean="0">
                <a:latin typeface="+mn-lt"/>
              </a:rPr>
              <a:t>    Mdewakanton</a:t>
            </a:r>
          </a:p>
          <a:p>
            <a:r>
              <a:rPr lang="en-US" dirty="0" smtClean="0">
                <a:latin typeface="+mn-lt"/>
              </a:rPr>
              <a:t>Vice-Chair</a:t>
            </a:r>
            <a:endParaRPr lang="en-US" dirty="0">
              <a:latin typeface="+mn-lt"/>
            </a:endParaRPr>
          </a:p>
        </p:txBody>
      </p:sp>
      <p:pic>
        <p:nvPicPr>
          <p:cNvPr id="8" name="Picture 7"/>
          <p:cNvPicPr>
            <a:picLocks noChangeAspect="1"/>
          </p:cNvPicPr>
          <p:nvPr/>
        </p:nvPicPr>
        <p:blipFill>
          <a:blip r:embed="rId5"/>
          <a:srcRect b="9297"/>
          <a:stretch>
            <a:fillRect/>
          </a:stretch>
        </p:blipFill>
        <p:spPr>
          <a:xfrm>
            <a:off x="7467600" y="1066800"/>
            <a:ext cx="1320800" cy="1600200"/>
          </a:xfrm>
          <a:prstGeom prst="rect">
            <a:avLst/>
          </a:prstGeom>
        </p:spPr>
      </p:pic>
      <p:sp>
        <p:nvSpPr>
          <p:cNvPr id="9" name="TextBox 8"/>
          <p:cNvSpPr txBox="1"/>
          <p:nvPr/>
        </p:nvSpPr>
        <p:spPr>
          <a:xfrm>
            <a:off x="5334000" y="1295400"/>
            <a:ext cx="1776035" cy="923330"/>
          </a:xfrm>
          <a:prstGeom prst="rect">
            <a:avLst/>
          </a:prstGeom>
          <a:noFill/>
        </p:spPr>
        <p:txBody>
          <a:bodyPr wrap="none" rtlCol="0">
            <a:spAutoFit/>
          </a:bodyPr>
          <a:lstStyle/>
          <a:p>
            <a:r>
              <a:rPr lang="en-US" b="1" dirty="0" smtClean="0">
                <a:latin typeface="+mn-lt"/>
              </a:rPr>
              <a:t>James Lien</a:t>
            </a:r>
          </a:p>
          <a:p>
            <a:r>
              <a:rPr lang="en-US" dirty="0" err="1" smtClean="0">
                <a:latin typeface="+mn-lt"/>
              </a:rPr>
              <a:t>Sicangu</a:t>
            </a:r>
            <a:r>
              <a:rPr lang="en-US" dirty="0" smtClean="0">
                <a:latin typeface="+mn-lt"/>
              </a:rPr>
              <a:t> Lakota</a:t>
            </a:r>
          </a:p>
          <a:p>
            <a:r>
              <a:rPr lang="en-US" dirty="0" smtClean="0">
                <a:latin typeface="+mn-lt"/>
              </a:rPr>
              <a:t>Treasurer</a:t>
            </a:r>
            <a:endParaRPr lang="en-US" dirty="0">
              <a:latin typeface="+mn-lt"/>
            </a:endParaRPr>
          </a:p>
        </p:txBody>
      </p:sp>
      <p:pic>
        <p:nvPicPr>
          <p:cNvPr id="10" name="Picture 9"/>
          <p:cNvPicPr>
            <a:picLocks noChangeAspect="1"/>
          </p:cNvPicPr>
          <p:nvPr/>
        </p:nvPicPr>
        <p:blipFill>
          <a:blip r:embed="rId6"/>
          <a:stretch>
            <a:fillRect/>
          </a:stretch>
        </p:blipFill>
        <p:spPr>
          <a:xfrm>
            <a:off x="7467600" y="2743200"/>
            <a:ext cx="1375446" cy="1756957"/>
          </a:xfrm>
          <a:prstGeom prst="rect">
            <a:avLst/>
          </a:prstGeom>
        </p:spPr>
      </p:pic>
      <p:sp>
        <p:nvSpPr>
          <p:cNvPr id="11" name="TextBox 10"/>
          <p:cNvSpPr txBox="1"/>
          <p:nvPr/>
        </p:nvSpPr>
        <p:spPr>
          <a:xfrm>
            <a:off x="5306733" y="3048000"/>
            <a:ext cx="1779867" cy="923330"/>
          </a:xfrm>
          <a:prstGeom prst="rect">
            <a:avLst/>
          </a:prstGeom>
          <a:noFill/>
        </p:spPr>
        <p:txBody>
          <a:bodyPr wrap="none" rtlCol="0">
            <a:spAutoFit/>
          </a:bodyPr>
          <a:lstStyle/>
          <a:p>
            <a:r>
              <a:rPr lang="en-US" b="1" dirty="0" smtClean="0">
                <a:latin typeface="+mn-lt"/>
              </a:rPr>
              <a:t>Jackie Dionne</a:t>
            </a:r>
          </a:p>
          <a:p>
            <a:r>
              <a:rPr lang="en-US" dirty="0" smtClean="0">
                <a:latin typeface="+mn-lt"/>
              </a:rPr>
              <a:t>Turtle Mountain</a:t>
            </a:r>
          </a:p>
          <a:p>
            <a:r>
              <a:rPr lang="en-US" dirty="0" smtClean="0">
                <a:latin typeface="+mn-lt"/>
              </a:rPr>
              <a:t>Secretary</a:t>
            </a:r>
            <a:endParaRPr lang="en-US" dirty="0">
              <a:latin typeface="+mn-lt"/>
            </a:endParaRPr>
          </a:p>
        </p:txBody>
      </p:sp>
      <p:pic>
        <p:nvPicPr>
          <p:cNvPr id="12" name="Picture 11"/>
          <p:cNvPicPr>
            <a:picLocks noChangeAspect="1"/>
          </p:cNvPicPr>
          <p:nvPr/>
        </p:nvPicPr>
        <p:blipFill>
          <a:blip r:embed="rId7"/>
          <a:srcRect b="4202"/>
          <a:stretch>
            <a:fillRect/>
          </a:stretch>
        </p:blipFill>
        <p:spPr>
          <a:xfrm>
            <a:off x="2895600" y="4648200"/>
            <a:ext cx="1371600" cy="1676400"/>
          </a:xfrm>
          <a:prstGeom prst="rect">
            <a:avLst/>
          </a:prstGeom>
        </p:spPr>
      </p:pic>
      <p:sp>
        <p:nvSpPr>
          <p:cNvPr id="13" name="TextBox 12"/>
          <p:cNvSpPr txBox="1"/>
          <p:nvPr/>
        </p:nvSpPr>
        <p:spPr>
          <a:xfrm>
            <a:off x="452955" y="4876800"/>
            <a:ext cx="2061645" cy="1200329"/>
          </a:xfrm>
          <a:prstGeom prst="rect">
            <a:avLst/>
          </a:prstGeom>
          <a:noFill/>
        </p:spPr>
        <p:txBody>
          <a:bodyPr wrap="none" rtlCol="0">
            <a:spAutoFit/>
          </a:bodyPr>
          <a:lstStyle/>
          <a:p>
            <a:r>
              <a:rPr lang="en-US" b="1" dirty="0" smtClean="0">
                <a:latin typeface="+mn-lt"/>
              </a:rPr>
              <a:t>Laura Waterman-</a:t>
            </a:r>
          </a:p>
          <a:p>
            <a:r>
              <a:rPr lang="en-US" b="1" dirty="0" err="1" smtClean="0">
                <a:latin typeface="+mn-lt"/>
              </a:rPr>
              <a:t>Wittstock</a:t>
            </a:r>
            <a:endParaRPr lang="en-US" b="1" dirty="0" smtClean="0">
              <a:latin typeface="+mn-lt"/>
            </a:endParaRPr>
          </a:p>
          <a:p>
            <a:r>
              <a:rPr lang="en-US" dirty="0" smtClean="0">
                <a:latin typeface="+mn-lt"/>
              </a:rPr>
              <a:t>Seneca Nation</a:t>
            </a:r>
          </a:p>
          <a:p>
            <a:r>
              <a:rPr lang="en-US" dirty="0" smtClean="0">
                <a:latin typeface="+mn-lt"/>
              </a:rPr>
              <a:t>Communications</a:t>
            </a:r>
            <a:endParaRPr lang="en-US" dirty="0">
              <a:latin typeface="+mn-lt"/>
            </a:endParaRPr>
          </a:p>
        </p:txBody>
      </p:sp>
      <p:pic>
        <p:nvPicPr>
          <p:cNvPr id="14" name="Picture 13"/>
          <p:cNvPicPr>
            <a:picLocks noChangeAspect="1"/>
          </p:cNvPicPr>
          <p:nvPr/>
        </p:nvPicPr>
        <p:blipFill>
          <a:blip r:embed="rId8"/>
          <a:srcRect b="6962"/>
          <a:stretch>
            <a:fillRect/>
          </a:stretch>
        </p:blipFill>
        <p:spPr>
          <a:xfrm>
            <a:off x="7467600" y="4572000"/>
            <a:ext cx="1371600" cy="1752600"/>
          </a:xfrm>
          <a:prstGeom prst="rect">
            <a:avLst/>
          </a:prstGeom>
        </p:spPr>
      </p:pic>
      <p:sp>
        <p:nvSpPr>
          <p:cNvPr id="15" name="TextBox 14"/>
          <p:cNvSpPr txBox="1"/>
          <p:nvPr/>
        </p:nvSpPr>
        <p:spPr>
          <a:xfrm>
            <a:off x="5334000" y="4876800"/>
            <a:ext cx="1660481" cy="923330"/>
          </a:xfrm>
          <a:prstGeom prst="rect">
            <a:avLst/>
          </a:prstGeom>
          <a:noFill/>
        </p:spPr>
        <p:txBody>
          <a:bodyPr wrap="none" rtlCol="0">
            <a:spAutoFit/>
          </a:bodyPr>
          <a:lstStyle/>
          <a:p>
            <a:r>
              <a:rPr lang="en-US" b="1" dirty="0" smtClean="0">
                <a:latin typeface="+mn-lt"/>
              </a:rPr>
              <a:t>Jessica Ryan</a:t>
            </a:r>
          </a:p>
          <a:p>
            <a:r>
              <a:rPr lang="en-US" dirty="0" err="1" smtClean="0">
                <a:latin typeface="+mn-lt"/>
              </a:rPr>
              <a:t>Brotherton</a:t>
            </a:r>
            <a:endParaRPr lang="en-US" dirty="0" smtClean="0">
              <a:latin typeface="+mn-lt"/>
            </a:endParaRPr>
          </a:p>
          <a:p>
            <a:r>
              <a:rPr lang="en-US" dirty="0" smtClean="0">
                <a:latin typeface="+mn-lt"/>
              </a:rPr>
              <a:t>Attorney</a:t>
            </a:r>
            <a:endParaRPr lang="en-US" dirty="0">
              <a:latin typeface="+mn-lt"/>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1143000"/>
          </a:xfrm>
        </p:spPr>
        <p:txBody>
          <a:bodyPr/>
          <a:lstStyle/>
          <a:p>
            <a:r>
              <a:rPr lang="en-US" dirty="0" smtClean="0"/>
              <a:t>Board of Directors and Key Personnel</a:t>
            </a:r>
            <a:endParaRPr lang="en-US" dirty="0"/>
          </a:p>
        </p:txBody>
      </p:sp>
      <p:sp>
        <p:nvSpPr>
          <p:cNvPr id="5" name="TextBox 4"/>
          <p:cNvSpPr txBox="1"/>
          <p:nvPr/>
        </p:nvSpPr>
        <p:spPr>
          <a:xfrm>
            <a:off x="533400" y="1295400"/>
            <a:ext cx="1326317" cy="923330"/>
          </a:xfrm>
          <a:prstGeom prst="rect">
            <a:avLst/>
          </a:prstGeom>
          <a:noFill/>
        </p:spPr>
        <p:txBody>
          <a:bodyPr wrap="none" rtlCol="0">
            <a:spAutoFit/>
          </a:bodyPr>
          <a:lstStyle/>
          <a:p>
            <a:r>
              <a:rPr lang="en-US" b="1" dirty="0" smtClean="0">
                <a:latin typeface="+mn-lt"/>
                <a:cs typeface="Arial"/>
              </a:rPr>
              <a:t>Mike </a:t>
            </a:r>
            <a:r>
              <a:rPr lang="en-US" b="1" dirty="0" err="1" smtClean="0">
                <a:latin typeface="+mn-lt"/>
                <a:cs typeface="Arial"/>
              </a:rPr>
              <a:t>Goze</a:t>
            </a:r>
            <a:endParaRPr lang="en-US" b="1" dirty="0" smtClean="0">
              <a:latin typeface="+mn-lt"/>
              <a:cs typeface="Arial"/>
            </a:endParaRPr>
          </a:p>
          <a:p>
            <a:r>
              <a:rPr lang="en-US" dirty="0" smtClean="0">
                <a:latin typeface="+mn-lt"/>
                <a:cs typeface="Arial"/>
              </a:rPr>
              <a:t>Ho-Chunk</a:t>
            </a:r>
          </a:p>
          <a:p>
            <a:r>
              <a:rPr lang="en-US" dirty="0" smtClean="0">
                <a:latin typeface="+mn-lt"/>
                <a:cs typeface="Arial"/>
              </a:rPr>
              <a:t>Member</a:t>
            </a:r>
            <a:endParaRPr lang="en-US" dirty="0">
              <a:latin typeface="+mn-lt"/>
              <a:cs typeface="Arial"/>
            </a:endParaRPr>
          </a:p>
        </p:txBody>
      </p:sp>
      <p:sp>
        <p:nvSpPr>
          <p:cNvPr id="7" name="TextBox 6"/>
          <p:cNvSpPr txBox="1"/>
          <p:nvPr/>
        </p:nvSpPr>
        <p:spPr>
          <a:xfrm>
            <a:off x="457200" y="3066871"/>
            <a:ext cx="2057587" cy="923330"/>
          </a:xfrm>
          <a:prstGeom prst="rect">
            <a:avLst/>
          </a:prstGeom>
          <a:noFill/>
        </p:spPr>
        <p:txBody>
          <a:bodyPr wrap="none" rtlCol="0">
            <a:spAutoFit/>
          </a:bodyPr>
          <a:lstStyle/>
          <a:p>
            <a:r>
              <a:rPr lang="en-US" b="1" dirty="0" smtClean="0">
                <a:latin typeface="+mn-lt"/>
              </a:rPr>
              <a:t>Kris Rhodes</a:t>
            </a:r>
          </a:p>
          <a:p>
            <a:r>
              <a:rPr lang="en-US" dirty="0" smtClean="0">
                <a:latin typeface="+mn-lt"/>
              </a:rPr>
              <a:t>Fond du Lac</a:t>
            </a:r>
          </a:p>
          <a:p>
            <a:r>
              <a:rPr lang="en-US" dirty="0" smtClean="0">
                <a:latin typeface="+mn-lt"/>
              </a:rPr>
              <a:t>Executive Director</a:t>
            </a:r>
            <a:endParaRPr lang="en-US" dirty="0">
              <a:latin typeface="+mn-lt"/>
            </a:endParaRPr>
          </a:p>
        </p:txBody>
      </p:sp>
      <p:sp>
        <p:nvSpPr>
          <p:cNvPr id="9" name="TextBox 8"/>
          <p:cNvSpPr txBox="1"/>
          <p:nvPr/>
        </p:nvSpPr>
        <p:spPr>
          <a:xfrm>
            <a:off x="5334000" y="1295400"/>
            <a:ext cx="2057587" cy="923330"/>
          </a:xfrm>
          <a:prstGeom prst="rect">
            <a:avLst/>
          </a:prstGeom>
          <a:noFill/>
        </p:spPr>
        <p:txBody>
          <a:bodyPr wrap="none" rtlCol="0">
            <a:spAutoFit/>
          </a:bodyPr>
          <a:lstStyle/>
          <a:p>
            <a:r>
              <a:rPr lang="en-US" b="1" dirty="0" smtClean="0">
                <a:latin typeface="+mn-lt"/>
              </a:rPr>
              <a:t>Howard </a:t>
            </a:r>
            <a:r>
              <a:rPr lang="en-US" b="1" dirty="0" err="1" smtClean="0">
                <a:latin typeface="+mn-lt"/>
              </a:rPr>
              <a:t>Valandra</a:t>
            </a:r>
            <a:endParaRPr lang="en-US" b="1" dirty="0" smtClean="0">
              <a:latin typeface="+mn-lt"/>
            </a:endParaRPr>
          </a:p>
          <a:p>
            <a:r>
              <a:rPr lang="en-US" dirty="0" err="1" smtClean="0">
                <a:latin typeface="+mn-lt"/>
              </a:rPr>
              <a:t>Sicangu</a:t>
            </a:r>
            <a:r>
              <a:rPr lang="en-US" dirty="0" smtClean="0">
                <a:latin typeface="+mn-lt"/>
              </a:rPr>
              <a:t> Lakota</a:t>
            </a:r>
          </a:p>
          <a:p>
            <a:r>
              <a:rPr lang="en-US" dirty="0" smtClean="0">
                <a:latin typeface="+mn-lt"/>
              </a:rPr>
              <a:t>Member</a:t>
            </a:r>
            <a:endParaRPr lang="en-US" dirty="0">
              <a:latin typeface="+mn-lt"/>
            </a:endParaRPr>
          </a:p>
        </p:txBody>
      </p:sp>
      <p:sp>
        <p:nvSpPr>
          <p:cNvPr id="11" name="TextBox 10"/>
          <p:cNvSpPr txBox="1"/>
          <p:nvPr/>
        </p:nvSpPr>
        <p:spPr>
          <a:xfrm>
            <a:off x="5306733" y="4791670"/>
            <a:ext cx="1852227" cy="923330"/>
          </a:xfrm>
          <a:prstGeom prst="rect">
            <a:avLst/>
          </a:prstGeom>
          <a:noFill/>
        </p:spPr>
        <p:txBody>
          <a:bodyPr wrap="none" rtlCol="0">
            <a:spAutoFit/>
          </a:bodyPr>
          <a:lstStyle/>
          <a:p>
            <a:r>
              <a:rPr lang="en-US" b="1" dirty="0" smtClean="0">
                <a:latin typeface="+mn-lt"/>
              </a:rPr>
              <a:t>David Perdue</a:t>
            </a:r>
          </a:p>
          <a:p>
            <a:r>
              <a:rPr lang="en-US" dirty="0" smtClean="0">
                <a:latin typeface="+mn-lt"/>
              </a:rPr>
              <a:t>Chickasaw</a:t>
            </a:r>
          </a:p>
          <a:p>
            <a:r>
              <a:rPr lang="en-US" dirty="0" smtClean="0">
                <a:latin typeface="+mn-lt"/>
              </a:rPr>
              <a:t>Medical Director</a:t>
            </a:r>
            <a:endParaRPr lang="en-US" dirty="0">
              <a:latin typeface="+mn-lt"/>
            </a:endParaRPr>
          </a:p>
        </p:txBody>
      </p:sp>
      <p:sp>
        <p:nvSpPr>
          <p:cNvPr id="13" name="TextBox 12"/>
          <p:cNvSpPr txBox="1"/>
          <p:nvPr/>
        </p:nvSpPr>
        <p:spPr>
          <a:xfrm>
            <a:off x="452955" y="4876800"/>
            <a:ext cx="1980943" cy="923330"/>
          </a:xfrm>
          <a:prstGeom prst="rect">
            <a:avLst/>
          </a:prstGeom>
          <a:noFill/>
        </p:spPr>
        <p:txBody>
          <a:bodyPr wrap="none" rtlCol="0">
            <a:spAutoFit/>
          </a:bodyPr>
          <a:lstStyle/>
          <a:p>
            <a:r>
              <a:rPr lang="en-US" b="1" dirty="0" smtClean="0">
                <a:latin typeface="+mn-lt"/>
              </a:rPr>
              <a:t>Anne </a:t>
            </a:r>
            <a:r>
              <a:rPr lang="en-US" b="1" dirty="0" err="1" smtClean="0">
                <a:latin typeface="+mn-lt"/>
              </a:rPr>
              <a:t>Walaszek</a:t>
            </a:r>
            <a:endParaRPr lang="en-US" b="1" dirty="0" smtClean="0">
              <a:latin typeface="+mn-lt"/>
            </a:endParaRPr>
          </a:p>
          <a:p>
            <a:r>
              <a:rPr lang="en-US" dirty="0" smtClean="0">
                <a:latin typeface="+mn-lt"/>
              </a:rPr>
              <a:t>White Earth </a:t>
            </a:r>
          </a:p>
          <a:p>
            <a:r>
              <a:rPr lang="en-US" dirty="0" smtClean="0">
                <a:latin typeface="+mn-lt"/>
              </a:rPr>
              <a:t>Research Analyst </a:t>
            </a:r>
          </a:p>
        </p:txBody>
      </p:sp>
      <p:pic>
        <p:nvPicPr>
          <p:cNvPr id="16" name="Picture 15"/>
          <p:cNvPicPr>
            <a:picLocks noChangeAspect="1"/>
          </p:cNvPicPr>
          <p:nvPr/>
        </p:nvPicPr>
        <p:blipFill>
          <a:blip r:embed="rId3"/>
          <a:srcRect t="4114" r="5263" b="5380"/>
          <a:stretch>
            <a:fillRect/>
          </a:stretch>
        </p:blipFill>
        <p:spPr>
          <a:xfrm>
            <a:off x="2895600" y="1143000"/>
            <a:ext cx="1371600" cy="1676400"/>
          </a:xfrm>
          <a:prstGeom prst="rect">
            <a:avLst/>
          </a:prstGeom>
        </p:spPr>
      </p:pic>
      <p:pic>
        <p:nvPicPr>
          <p:cNvPr id="17" name="Picture 16"/>
          <p:cNvPicPr>
            <a:picLocks noChangeAspect="1"/>
          </p:cNvPicPr>
          <p:nvPr/>
        </p:nvPicPr>
        <p:blipFill>
          <a:blip r:embed="rId4"/>
          <a:srcRect b="4693"/>
          <a:stretch>
            <a:fillRect/>
          </a:stretch>
        </p:blipFill>
        <p:spPr>
          <a:xfrm>
            <a:off x="7507436" y="1066800"/>
            <a:ext cx="1339255" cy="1676400"/>
          </a:xfrm>
          <a:prstGeom prst="rect">
            <a:avLst/>
          </a:prstGeom>
        </p:spPr>
      </p:pic>
      <p:pic>
        <p:nvPicPr>
          <p:cNvPr id="18" name="Picture 17"/>
          <p:cNvPicPr>
            <a:picLocks noChangeAspect="1"/>
          </p:cNvPicPr>
          <p:nvPr/>
        </p:nvPicPr>
        <p:blipFill>
          <a:blip r:embed="rId5"/>
          <a:srcRect t="4270"/>
          <a:stretch>
            <a:fillRect/>
          </a:stretch>
        </p:blipFill>
        <p:spPr>
          <a:xfrm>
            <a:off x="2895600" y="2895600"/>
            <a:ext cx="1412829" cy="1708150"/>
          </a:xfrm>
          <a:prstGeom prst="rect">
            <a:avLst/>
          </a:prstGeom>
        </p:spPr>
      </p:pic>
      <p:pic>
        <p:nvPicPr>
          <p:cNvPr id="21" name="Picture 20"/>
          <p:cNvPicPr>
            <a:picLocks noChangeAspect="1"/>
          </p:cNvPicPr>
          <p:nvPr/>
        </p:nvPicPr>
        <p:blipFill>
          <a:blip r:embed="rId6"/>
          <a:stretch>
            <a:fillRect/>
          </a:stretch>
        </p:blipFill>
        <p:spPr>
          <a:xfrm>
            <a:off x="2895600" y="4648200"/>
            <a:ext cx="1371600" cy="1676400"/>
          </a:xfrm>
          <a:prstGeom prst="rect">
            <a:avLst/>
          </a:prstGeom>
        </p:spPr>
      </p:pic>
      <p:pic>
        <p:nvPicPr>
          <p:cNvPr id="23" name="Picture 22"/>
          <p:cNvPicPr>
            <a:picLocks noChangeAspect="1"/>
          </p:cNvPicPr>
          <p:nvPr/>
        </p:nvPicPr>
        <p:blipFill>
          <a:blip r:embed="rId7"/>
          <a:srcRect b="3365"/>
          <a:stretch>
            <a:fillRect/>
          </a:stretch>
        </p:blipFill>
        <p:spPr>
          <a:xfrm>
            <a:off x="7467600" y="4604977"/>
            <a:ext cx="1371600" cy="1719623"/>
          </a:xfrm>
          <a:prstGeom prst="rect">
            <a:avLst/>
          </a:prstGeom>
        </p:spPr>
      </p:pic>
      <p:pic>
        <p:nvPicPr>
          <p:cNvPr id="19" name="Picture 18" descr="mikesnesrud.jpg"/>
          <p:cNvPicPr>
            <a:picLocks noChangeAspect="1"/>
          </p:cNvPicPr>
          <p:nvPr/>
        </p:nvPicPr>
        <p:blipFill>
          <a:blip r:embed="rId8"/>
          <a:srcRect b="18562"/>
          <a:stretch>
            <a:fillRect/>
          </a:stretch>
        </p:blipFill>
        <p:spPr>
          <a:xfrm>
            <a:off x="7467600" y="2773422"/>
            <a:ext cx="1447800" cy="1798578"/>
          </a:xfrm>
          <a:prstGeom prst="rect">
            <a:avLst/>
          </a:prstGeom>
        </p:spPr>
      </p:pic>
      <p:sp>
        <p:nvSpPr>
          <p:cNvPr id="20" name="TextBox 19"/>
          <p:cNvSpPr txBox="1"/>
          <p:nvPr/>
        </p:nvSpPr>
        <p:spPr>
          <a:xfrm>
            <a:off x="5334000" y="2971800"/>
            <a:ext cx="1685978" cy="1200329"/>
          </a:xfrm>
          <a:prstGeom prst="rect">
            <a:avLst/>
          </a:prstGeom>
          <a:noFill/>
        </p:spPr>
        <p:txBody>
          <a:bodyPr wrap="none" rtlCol="0">
            <a:spAutoFit/>
          </a:bodyPr>
          <a:lstStyle/>
          <a:p>
            <a:r>
              <a:rPr lang="en-US" b="1" dirty="0" smtClean="0">
                <a:latin typeface="+mn-lt"/>
              </a:rPr>
              <a:t>Mike </a:t>
            </a:r>
            <a:r>
              <a:rPr lang="en-US" b="1" dirty="0" err="1" smtClean="0">
                <a:latin typeface="+mn-lt"/>
              </a:rPr>
              <a:t>Snesrud</a:t>
            </a:r>
            <a:endParaRPr lang="en-US" b="1" dirty="0" smtClean="0">
              <a:latin typeface="+mn-lt"/>
            </a:endParaRPr>
          </a:p>
          <a:p>
            <a:r>
              <a:rPr lang="en-US" dirty="0" smtClean="0">
                <a:latin typeface="+mn-lt"/>
              </a:rPr>
              <a:t>Shakopee-</a:t>
            </a:r>
          </a:p>
          <a:p>
            <a:r>
              <a:rPr lang="en-US" dirty="0" smtClean="0">
                <a:latin typeface="+mn-lt"/>
              </a:rPr>
              <a:t> Mdewakanton</a:t>
            </a:r>
          </a:p>
          <a:p>
            <a:r>
              <a:rPr lang="en-US" dirty="0" smtClean="0">
                <a:latin typeface="+mn-lt"/>
              </a:rPr>
              <a:t>Member</a:t>
            </a:r>
            <a:endParaRPr lang="en-US" dirty="0">
              <a:latin typeface="+mn-lt"/>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229600" cy="1143000"/>
          </a:xfrm>
        </p:spPr>
        <p:txBody>
          <a:bodyPr/>
          <a:lstStyle/>
          <a:p>
            <a:r>
              <a:rPr lang="en-US" dirty="0" smtClean="0"/>
              <a:t>AICAF Believes Its Time to Eliminate or Cancer Disparities  </a:t>
            </a:r>
            <a:endParaRPr lang="en-US" dirty="0"/>
          </a:p>
        </p:txBody>
      </p:sp>
      <p:sp>
        <p:nvSpPr>
          <p:cNvPr id="3" name="Content Placeholder 2"/>
          <p:cNvSpPr>
            <a:spLocks noGrp="1"/>
          </p:cNvSpPr>
          <p:nvPr>
            <p:ph idx="1"/>
          </p:nvPr>
        </p:nvSpPr>
        <p:spPr>
          <a:xfrm>
            <a:off x="457200" y="1722438"/>
            <a:ext cx="5638800" cy="3992562"/>
          </a:xfrm>
        </p:spPr>
        <p:txBody>
          <a:bodyPr/>
          <a:lstStyle/>
          <a:p>
            <a:r>
              <a:rPr lang="en-US" dirty="0" smtClean="0"/>
              <a:t>To educate our people</a:t>
            </a:r>
          </a:p>
          <a:p>
            <a:r>
              <a:rPr lang="en-US" dirty="0" smtClean="0"/>
              <a:t>To work to reduce risk factors</a:t>
            </a:r>
          </a:p>
          <a:p>
            <a:r>
              <a:rPr lang="en-US" dirty="0" smtClean="0"/>
              <a:t>To improve access to healthy food</a:t>
            </a:r>
          </a:p>
          <a:p>
            <a:r>
              <a:rPr lang="en-US" dirty="0" smtClean="0"/>
              <a:t>To embrace our sovereignty and find our own solutions</a:t>
            </a:r>
          </a:p>
        </p:txBody>
      </p:sp>
      <p:pic>
        <p:nvPicPr>
          <p:cNvPr id="5" name="Picture 4"/>
          <p:cNvPicPr>
            <a:picLocks noChangeAspect="1"/>
          </p:cNvPicPr>
          <p:nvPr/>
        </p:nvPicPr>
        <p:blipFill>
          <a:blip r:embed="rId3"/>
          <a:stretch>
            <a:fillRect/>
          </a:stretch>
        </p:blipFill>
        <p:spPr>
          <a:xfrm>
            <a:off x="6096000" y="1440645"/>
            <a:ext cx="3048000" cy="4579155"/>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29600" cy="1143000"/>
          </a:xfrm>
        </p:spPr>
        <p:txBody>
          <a:bodyPr/>
          <a:lstStyle/>
          <a:p>
            <a:r>
              <a:rPr lang="en-US" dirty="0" smtClean="0"/>
              <a:t>Our Approach</a:t>
            </a:r>
            <a:endParaRPr lang="en-US" dirty="0"/>
          </a:p>
        </p:txBody>
      </p:sp>
      <p:sp>
        <p:nvSpPr>
          <p:cNvPr id="3" name="Content Placeholder 2"/>
          <p:cNvSpPr>
            <a:spLocks noGrp="1"/>
          </p:cNvSpPr>
          <p:nvPr>
            <p:ph idx="1"/>
          </p:nvPr>
        </p:nvSpPr>
        <p:spPr>
          <a:xfrm>
            <a:off x="381000" y="1417638"/>
            <a:ext cx="5410200" cy="3992562"/>
          </a:xfrm>
        </p:spPr>
        <p:txBody>
          <a:bodyPr/>
          <a:lstStyle/>
          <a:p>
            <a:r>
              <a:rPr lang="en-US" sz="2800" dirty="0" smtClean="0"/>
              <a:t>Partner with tribes and tribal health systems</a:t>
            </a:r>
          </a:p>
          <a:p>
            <a:pPr lvl="1"/>
            <a:r>
              <a:rPr lang="en-US" sz="2400" dirty="0" smtClean="0"/>
              <a:t>CBPR</a:t>
            </a:r>
          </a:p>
          <a:p>
            <a:r>
              <a:rPr lang="en-US" sz="2800" dirty="0" smtClean="0"/>
              <a:t>Provide organizational capacity and expert input</a:t>
            </a:r>
          </a:p>
          <a:p>
            <a:r>
              <a:rPr lang="en-US" sz="2800" dirty="0" smtClean="0"/>
              <a:t>Assist in finding community-specific solutions</a:t>
            </a:r>
          </a:p>
          <a:p>
            <a:r>
              <a:rPr lang="en-US" sz="2800" dirty="0" smtClean="0"/>
              <a:t>Facilitate pooling of resources</a:t>
            </a:r>
          </a:p>
          <a:p>
            <a:endParaRPr lang="en-US" dirty="0"/>
          </a:p>
        </p:txBody>
      </p:sp>
      <p:pic>
        <p:nvPicPr>
          <p:cNvPr id="4" name="Picture 3" descr="IMG_9602.JPG"/>
          <p:cNvPicPr>
            <a:picLocks noChangeAspect="1"/>
          </p:cNvPicPr>
          <p:nvPr/>
        </p:nvPicPr>
        <p:blipFill>
          <a:blip r:embed="rId3"/>
          <a:srcRect l="29541" t="3593" r="24085" b="4790"/>
          <a:stretch>
            <a:fillRect/>
          </a:stretch>
        </p:blipFill>
        <p:spPr>
          <a:xfrm>
            <a:off x="5715000" y="1122556"/>
            <a:ext cx="3429000" cy="4516244"/>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6690" name="Rectangle 2"/>
          <p:cNvSpPr>
            <a:spLocks noGrp="1" noChangeArrowheads="1"/>
          </p:cNvSpPr>
          <p:nvPr>
            <p:ph type="title"/>
          </p:nvPr>
        </p:nvSpPr>
        <p:spPr>
          <a:xfrm>
            <a:off x="228600" y="381000"/>
            <a:ext cx="8686800" cy="1143000"/>
          </a:xfrm>
        </p:spPr>
        <p:txBody>
          <a:bodyPr/>
          <a:lstStyle/>
          <a:p>
            <a:pPr eaLnBrk="1" hangingPunct="1">
              <a:defRPr/>
            </a:pPr>
            <a:r>
              <a:rPr lang="en-US" sz="4000" dirty="0" smtClean="0">
                <a:ea typeface="+mj-ea"/>
                <a:cs typeface="+mj-cs"/>
              </a:rPr>
              <a:t>Steps To Eliminate Cancer Disparities</a:t>
            </a:r>
            <a:endParaRPr lang="en-US" sz="4000" dirty="0">
              <a:ea typeface="+mj-ea"/>
              <a:cs typeface="+mj-cs"/>
            </a:endParaRPr>
          </a:p>
        </p:txBody>
      </p:sp>
      <p:sp>
        <p:nvSpPr>
          <p:cNvPr id="1906691" name="Rectangle 3"/>
          <p:cNvSpPr>
            <a:spLocks noGrp="1" noChangeArrowheads="1"/>
          </p:cNvSpPr>
          <p:nvPr>
            <p:ph type="body" idx="1"/>
          </p:nvPr>
        </p:nvSpPr>
        <p:spPr>
          <a:xfrm>
            <a:off x="457200" y="1600200"/>
            <a:ext cx="8686800" cy="5257800"/>
          </a:xfrm>
        </p:spPr>
        <p:txBody>
          <a:bodyPr/>
          <a:lstStyle/>
          <a:p>
            <a:pPr eaLnBrk="1" hangingPunct="1">
              <a:buNone/>
              <a:defRPr/>
            </a:pPr>
            <a:r>
              <a:rPr lang="en-US" sz="2800" dirty="0">
                <a:ea typeface="+mn-ea"/>
                <a:cs typeface="+mn-cs"/>
              </a:rPr>
              <a:t>1) Understand and</a:t>
            </a:r>
            <a:r>
              <a:rPr lang="en-US" sz="2800" dirty="0" smtClean="0">
                <a:ea typeface="+mn-ea"/>
                <a:cs typeface="+mn-cs"/>
              </a:rPr>
              <a:t> Earn </a:t>
            </a:r>
            <a:r>
              <a:rPr lang="en-US" sz="2800" dirty="0">
                <a:ea typeface="+mn-ea"/>
                <a:cs typeface="+mn-cs"/>
              </a:rPr>
              <a:t>the Trust of the</a:t>
            </a:r>
            <a:r>
              <a:rPr lang="en-US" sz="2800" dirty="0" smtClean="0">
                <a:ea typeface="+mn-ea"/>
                <a:cs typeface="+mn-cs"/>
              </a:rPr>
              <a:t> Community</a:t>
            </a:r>
            <a:endParaRPr lang="en-US" sz="2800" dirty="0">
              <a:ea typeface="+mn-ea"/>
              <a:cs typeface="+mn-cs"/>
            </a:endParaRPr>
          </a:p>
          <a:p>
            <a:pPr eaLnBrk="1" hangingPunct="1">
              <a:buNone/>
              <a:defRPr/>
            </a:pPr>
            <a:r>
              <a:rPr lang="en-US" sz="2800" dirty="0">
                <a:ea typeface="+mn-ea"/>
                <a:cs typeface="+mn-cs"/>
              </a:rPr>
              <a:t>2) Attain Good Data</a:t>
            </a:r>
            <a:endParaRPr lang="en-US" sz="2800" dirty="0" smtClean="0">
              <a:ea typeface="+mn-ea"/>
              <a:cs typeface="+mn-cs"/>
            </a:endParaRPr>
          </a:p>
          <a:p>
            <a:pPr eaLnBrk="1" hangingPunct="1">
              <a:buNone/>
              <a:defRPr/>
            </a:pPr>
            <a:r>
              <a:rPr lang="en-US" sz="2800" dirty="0" smtClean="0">
                <a:ea typeface="+mn-ea"/>
                <a:cs typeface="+mn-cs"/>
              </a:rPr>
              <a:t>3</a:t>
            </a:r>
            <a:r>
              <a:rPr lang="en-US" sz="2800" dirty="0">
                <a:ea typeface="+mn-ea"/>
                <a:cs typeface="+mn-cs"/>
              </a:rPr>
              <a:t>)</a:t>
            </a:r>
            <a:r>
              <a:rPr lang="en-US" sz="2800" dirty="0" smtClean="0">
                <a:ea typeface="+mn-ea"/>
                <a:cs typeface="+mn-cs"/>
              </a:rPr>
              <a:t> Base Work on the Health </a:t>
            </a:r>
            <a:r>
              <a:rPr lang="en-US" sz="2800" dirty="0">
                <a:ea typeface="+mn-ea"/>
                <a:cs typeface="+mn-cs"/>
              </a:rPr>
              <a:t>Belief Model</a:t>
            </a:r>
            <a:endParaRPr lang="en-US" sz="2800" dirty="0" smtClean="0">
              <a:ea typeface="+mn-ea"/>
              <a:cs typeface="+mn-cs"/>
            </a:endParaRPr>
          </a:p>
          <a:p>
            <a:pPr lvl="1" eaLnBrk="1" hangingPunct="1">
              <a:defRPr/>
            </a:pPr>
            <a:r>
              <a:rPr lang="en-US" sz="2400" dirty="0" smtClean="0"/>
              <a:t>Best </a:t>
            </a:r>
            <a:r>
              <a:rPr lang="en-US" sz="2400" dirty="0"/>
              <a:t>derived with the population’s participation</a:t>
            </a:r>
          </a:p>
          <a:p>
            <a:pPr lvl="1" eaLnBrk="1" hangingPunct="1">
              <a:defRPr/>
            </a:pPr>
            <a:r>
              <a:rPr lang="en-US" sz="2400" dirty="0"/>
              <a:t>Understand the barriers</a:t>
            </a:r>
          </a:p>
          <a:p>
            <a:pPr eaLnBrk="1" hangingPunct="1">
              <a:buNone/>
              <a:defRPr/>
            </a:pPr>
            <a:r>
              <a:rPr lang="en-US" sz="2800" dirty="0">
                <a:ea typeface="+mn-ea"/>
                <a:cs typeface="+mn-cs"/>
              </a:rPr>
              <a:t>4) Use model to identify interventions</a:t>
            </a:r>
          </a:p>
          <a:p>
            <a:pPr eaLnBrk="1" hangingPunct="1">
              <a:buNone/>
              <a:defRPr/>
            </a:pPr>
            <a:r>
              <a:rPr lang="en-US" sz="2800" dirty="0">
                <a:ea typeface="+mn-ea"/>
                <a:cs typeface="+mn-cs"/>
              </a:rPr>
              <a:t>5) Help the community to help </a:t>
            </a:r>
            <a:r>
              <a:rPr lang="en-US" sz="2800" dirty="0" smtClean="0">
                <a:ea typeface="+mn-ea"/>
                <a:cs typeface="+mn-cs"/>
              </a:rPr>
              <a:t>themselves</a:t>
            </a:r>
          </a:p>
          <a:p>
            <a:pPr eaLnBrk="1" hangingPunct="1">
              <a:buNone/>
              <a:defRPr/>
            </a:pPr>
            <a:r>
              <a:rPr lang="en-US" sz="2800" dirty="0" smtClean="0">
                <a:ea typeface="+mn-ea"/>
                <a:cs typeface="+mn-cs"/>
              </a:rPr>
              <a:t>6) Listen to the elders and think outside the academic box!</a:t>
            </a:r>
            <a:endParaRPr lang="en-US" sz="2800" dirty="0">
              <a:ea typeface="+mn-ea"/>
              <a:cs typeface="+mn-cs"/>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ea typeface="+mj-ea"/>
              <a:cs typeface="+mj-cs"/>
            </a:endParaRPr>
          </a:p>
        </p:txBody>
      </p:sp>
      <p:pic>
        <p:nvPicPr>
          <p:cNvPr id="149507" name="Picture 3" descr="Figure 2 FTT Diagram Final 12 30 09"/>
          <p:cNvPicPr>
            <a:picLocks noChangeAspect="1" noChangeArrowheads="1"/>
          </p:cNvPicPr>
          <p:nvPr/>
        </p:nvPicPr>
        <p:blipFill>
          <a:blip r:embed="rId2">
            <a:lum bright="-22000" contrast="59000"/>
          </a:blip>
          <a:srcRect/>
          <a:stretch>
            <a:fillRect/>
          </a:stretch>
        </p:blipFill>
        <p:spPr bwMode="auto">
          <a:xfrm>
            <a:off x="0" y="0"/>
            <a:ext cx="9144000" cy="6858000"/>
          </a:xfrm>
          <a:prstGeom prst="rect">
            <a:avLst/>
          </a:prstGeom>
          <a:noFill/>
          <a:ln w="6350">
            <a:solidFill>
              <a:srgbClr val="000000"/>
            </a:solid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2209800"/>
            <a:ext cx="7772400" cy="1470025"/>
          </a:xfrm>
        </p:spPr>
        <p:txBody>
          <a:bodyPr/>
          <a:lstStyle/>
          <a:p>
            <a:r>
              <a:rPr lang="en-US" sz="4800" dirty="0" smtClean="0"/>
              <a:t>Our Work Will Succeed!</a:t>
            </a:r>
            <a:endParaRPr lang="en-US" sz="4800" dirty="0"/>
          </a:p>
        </p:txBody>
      </p:sp>
      <p:sp>
        <p:nvSpPr>
          <p:cNvPr id="7" name="Subtitle 6"/>
          <p:cNvSpPr>
            <a:spLocks noGrp="1"/>
          </p:cNvSpPr>
          <p:nvPr>
            <p:ph type="subTitle" idx="1"/>
          </p:nvPr>
        </p:nvSpPr>
        <p:spPr>
          <a:xfrm>
            <a:off x="990600" y="3886200"/>
            <a:ext cx="6400800" cy="1752600"/>
          </a:xfrm>
        </p:spPr>
        <p:txBody>
          <a:bodyPr/>
          <a:lstStyle/>
          <a:p>
            <a:r>
              <a:rPr lang="en-US" sz="4800" dirty="0" smtClean="0"/>
              <a:t>Our Current Projects:</a:t>
            </a:r>
            <a:endParaRPr lang="en-US" sz="4800" dirty="0"/>
          </a:p>
        </p:txBody>
      </p:sp>
      <p:pic>
        <p:nvPicPr>
          <p:cNvPr id="8" name="Picture 7" descr="AICAF_Logo_PMS 1inch.jpg"/>
          <p:cNvPicPr>
            <a:picLocks noChangeAspect="1"/>
          </p:cNvPicPr>
          <p:nvPr/>
        </p:nvPicPr>
        <p:blipFill>
          <a:blip r:embed="rId2"/>
          <a:stretch>
            <a:fillRect/>
          </a:stretch>
        </p:blipFill>
        <p:spPr>
          <a:xfrm>
            <a:off x="381000" y="381000"/>
            <a:ext cx="8553163" cy="2895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6690" name="Rectangle 2"/>
          <p:cNvSpPr>
            <a:spLocks noGrp="1" noChangeArrowheads="1"/>
          </p:cNvSpPr>
          <p:nvPr>
            <p:ph type="title"/>
          </p:nvPr>
        </p:nvSpPr>
        <p:spPr>
          <a:xfrm>
            <a:off x="228600" y="381000"/>
            <a:ext cx="8686800" cy="1143000"/>
          </a:xfrm>
        </p:spPr>
        <p:txBody>
          <a:bodyPr/>
          <a:lstStyle/>
          <a:p>
            <a:pPr eaLnBrk="1" hangingPunct="1">
              <a:defRPr/>
            </a:pPr>
            <a:r>
              <a:rPr lang="en-US" sz="4000" dirty="0" smtClean="0">
                <a:ea typeface="+mj-ea"/>
                <a:cs typeface="+mj-cs"/>
              </a:rPr>
              <a:t>Steps To Eliminate Cancer Disparities</a:t>
            </a:r>
            <a:endParaRPr lang="en-US" sz="4000" dirty="0">
              <a:ea typeface="+mj-ea"/>
              <a:cs typeface="+mj-cs"/>
            </a:endParaRPr>
          </a:p>
        </p:txBody>
      </p:sp>
      <p:sp>
        <p:nvSpPr>
          <p:cNvPr id="1906691" name="Rectangle 3"/>
          <p:cNvSpPr>
            <a:spLocks noGrp="1" noChangeArrowheads="1"/>
          </p:cNvSpPr>
          <p:nvPr>
            <p:ph type="body" idx="1"/>
          </p:nvPr>
        </p:nvSpPr>
        <p:spPr>
          <a:xfrm>
            <a:off x="457200" y="1600200"/>
            <a:ext cx="8686800" cy="5257800"/>
          </a:xfrm>
        </p:spPr>
        <p:txBody>
          <a:bodyPr/>
          <a:lstStyle/>
          <a:p>
            <a:pPr eaLnBrk="1" hangingPunct="1">
              <a:buNone/>
              <a:defRPr/>
            </a:pPr>
            <a:r>
              <a:rPr lang="en-US" sz="2800" dirty="0">
                <a:ea typeface="+mn-ea"/>
                <a:cs typeface="+mn-cs"/>
              </a:rPr>
              <a:t>1) Understand and</a:t>
            </a:r>
            <a:r>
              <a:rPr lang="en-US" sz="2800" dirty="0" smtClean="0">
                <a:ea typeface="+mn-ea"/>
                <a:cs typeface="+mn-cs"/>
              </a:rPr>
              <a:t> Earn </a:t>
            </a:r>
            <a:r>
              <a:rPr lang="en-US" sz="2800" dirty="0">
                <a:ea typeface="+mn-ea"/>
                <a:cs typeface="+mn-cs"/>
              </a:rPr>
              <a:t>the Trust of the</a:t>
            </a:r>
            <a:r>
              <a:rPr lang="en-US" sz="2800" dirty="0" smtClean="0">
                <a:ea typeface="+mn-ea"/>
                <a:cs typeface="+mn-cs"/>
              </a:rPr>
              <a:t> Community</a:t>
            </a:r>
            <a:endParaRPr lang="en-US" sz="2800" dirty="0">
              <a:ea typeface="+mn-ea"/>
              <a:cs typeface="+mn-cs"/>
            </a:endParaRPr>
          </a:p>
          <a:p>
            <a:pPr eaLnBrk="1" hangingPunct="1">
              <a:buNone/>
              <a:defRPr/>
            </a:pPr>
            <a:r>
              <a:rPr lang="en-US" sz="2800" dirty="0">
                <a:ea typeface="+mn-ea"/>
                <a:cs typeface="+mn-cs"/>
              </a:rPr>
              <a:t>2) Attain Good Data</a:t>
            </a:r>
            <a:endParaRPr lang="en-US" sz="2800" dirty="0" smtClean="0">
              <a:ea typeface="+mn-ea"/>
              <a:cs typeface="+mn-cs"/>
            </a:endParaRPr>
          </a:p>
          <a:p>
            <a:pPr eaLnBrk="1" hangingPunct="1">
              <a:buNone/>
              <a:defRPr/>
            </a:pPr>
            <a:r>
              <a:rPr lang="en-US" sz="2800" dirty="0" smtClean="0">
                <a:ea typeface="+mn-ea"/>
                <a:cs typeface="+mn-cs"/>
              </a:rPr>
              <a:t>3</a:t>
            </a:r>
            <a:r>
              <a:rPr lang="en-US" sz="2800" dirty="0">
                <a:ea typeface="+mn-ea"/>
                <a:cs typeface="+mn-cs"/>
              </a:rPr>
              <a:t>)</a:t>
            </a:r>
            <a:r>
              <a:rPr lang="en-US" sz="2800" dirty="0" smtClean="0">
                <a:ea typeface="+mn-ea"/>
                <a:cs typeface="+mn-cs"/>
              </a:rPr>
              <a:t> Base Work on the Health </a:t>
            </a:r>
            <a:r>
              <a:rPr lang="en-US" sz="2800" dirty="0">
                <a:ea typeface="+mn-ea"/>
                <a:cs typeface="+mn-cs"/>
              </a:rPr>
              <a:t>Belief Model</a:t>
            </a:r>
            <a:endParaRPr lang="en-US" sz="2800" dirty="0" smtClean="0">
              <a:ea typeface="+mn-ea"/>
              <a:cs typeface="+mn-cs"/>
            </a:endParaRPr>
          </a:p>
          <a:p>
            <a:pPr lvl="1" eaLnBrk="1" hangingPunct="1">
              <a:defRPr/>
            </a:pPr>
            <a:r>
              <a:rPr lang="en-US" sz="2400" dirty="0" smtClean="0"/>
              <a:t>Best </a:t>
            </a:r>
            <a:r>
              <a:rPr lang="en-US" sz="2400" dirty="0"/>
              <a:t>derived with the population’s participation</a:t>
            </a:r>
          </a:p>
          <a:p>
            <a:pPr lvl="1" eaLnBrk="1" hangingPunct="1">
              <a:defRPr/>
            </a:pPr>
            <a:r>
              <a:rPr lang="en-US" sz="2400" dirty="0"/>
              <a:t>Understand the barriers</a:t>
            </a:r>
          </a:p>
          <a:p>
            <a:pPr eaLnBrk="1" hangingPunct="1">
              <a:buNone/>
              <a:defRPr/>
            </a:pPr>
            <a:r>
              <a:rPr lang="en-US" sz="2800" dirty="0">
                <a:ea typeface="+mn-ea"/>
                <a:cs typeface="+mn-cs"/>
              </a:rPr>
              <a:t>4) Use model to identify interventions</a:t>
            </a:r>
          </a:p>
          <a:p>
            <a:pPr eaLnBrk="1" hangingPunct="1">
              <a:buNone/>
              <a:defRPr/>
            </a:pPr>
            <a:r>
              <a:rPr lang="en-US" sz="2800" dirty="0">
                <a:ea typeface="+mn-ea"/>
                <a:cs typeface="+mn-cs"/>
              </a:rPr>
              <a:t>5) Help the community to help </a:t>
            </a:r>
            <a:r>
              <a:rPr lang="en-US" sz="2800" dirty="0" smtClean="0">
                <a:ea typeface="+mn-ea"/>
                <a:cs typeface="+mn-cs"/>
              </a:rPr>
              <a:t>themselves</a:t>
            </a:r>
          </a:p>
          <a:p>
            <a:pPr eaLnBrk="1" hangingPunct="1">
              <a:buNone/>
              <a:defRPr/>
            </a:pPr>
            <a:r>
              <a:rPr lang="en-US" sz="2800" dirty="0" smtClean="0">
                <a:ea typeface="+mn-ea"/>
                <a:cs typeface="+mn-cs"/>
              </a:rPr>
              <a:t>6) Listen to the elders and think outside the academic box!</a:t>
            </a:r>
            <a:endParaRPr lang="en-US" sz="2800" dirty="0">
              <a:ea typeface="+mn-ea"/>
              <a:cs typeface="+mn-cs"/>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6450" name="Rectangle 2"/>
          <p:cNvSpPr>
            <a:spLocks noGrp="1" noChangeArrowheads="1"/>
          </p:cNvSpPr>
          <p:nvPr>
            <p:ph type="title"/>
          </p:nvPr>
        </p:nvSpPr>
        <p:spPr>
          <a:xfrm>
            <a:off x="685800" y="381000"/>
            <a:ext cx="8229600" cy="1143000"/>
          </a:xfrm>
        </p:spPr>
        <p:txBody>
          <a:bodyPr/>
          <a:lstStyle/>
          <a:p>
            <a:pPr eaLnBrk="1" hangingPunct="1">
              <a:defRPr/>
            </a:pPr>
            <a:r>
              <a:rPr lang="en-US" dirty="0">
                <a:ea typeface="+mj-ea"/>
                <a:cs typeface="+mj-cs"/>
              </a:rPr>
              <a:t>Minnesota Intertribal</a:t>
            </a:r>
            <a:r>
              <a:rPr lang="en-US" dirty="0" smtClean="0">
                <a:ea typeface="+mj-ea"/>
                <a:cs typeface="+mj-cs"/>
              </a:rPr>
              <a:t> Cancer </a:t>
            </a:r>
            <a:r>
              <a:rPr lang="en-US" dirty="0">
                <a:ea typeface="+mj-ea"/>
                <a:cs typeface="+mj-cs"/>
              </a:rPr>
              <a:t>Council</a:t>
            </a:r>
          </a:p>
        </p:txBody>
      </p:sp>
      <p:grpSp>
        <p:nvGrpSpPr>
          <p:cNvPr id="2" name="Group 4"/>
          <p:cNvGrpSpPr>
            <a:grpSpLocks/>
          </p:cNvGrpSpPr>
          <p:nvPr/>
        </p:nvGrpSpPr>
        <p:grpSpPr bwMode="auto">
          <a:xfrm>
            <a:off x="6781800" y="3810000"/>
            <a:ext cx="1371600" cy="2286000"/>
            <a:chOff x="5136" y="3408"/>
            <a:chExt cx="624" cy="912"/>
          </a:xfrm>
        </p:grpSpPr>
        <p:sp>
          <p:nvSpPr>
            <p:cNvPr id="1896453" name="Rectangle 5"/>
            <p:cNvSpPr>
              <a:spLocks noChangeArrowheads="1"/>
            </p:cNvSpPr>
            <p:nvPr/>
          </p:nvSpPr>
          <p:spPr bwMode="auto">
            <a:xfrm>
              <a:off x="5136" y="3408"/>
              <a:ext cx="624" cy="849"/>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grpSp>
          <p:nvGrpSpPr>
            <p:cNvPr id="3" name="Group 6"/>
            <p:cNvGrpSpPr>
              <a:grpSpLocks noChangeAspect="1"/>
            </p:cNvGrpSpPr>
            <p:nvPr/>
          </p:nvGrpSpPr>
          <p:grpSpPr bwMode="auto">
            <a:xfrm>
              <a:off x="5169" y="3502"/>
              <a:ext cx="567" cy="818"/>
              <a:chOff x="1632" y="432"/>
              <a:chExt cx="2585" cy="3888"/>
            </a:xfrm>
          </p:grpSpPr>
          <p:pic>
            <p:nvPicPr>
              <p:cNvPr id="97287" name="Picture 7" descr="halftail%20(2)"/>
              <p:cNvPicPr>
                <a:picLocks noChangeAspect="1" noChangeArrowheads="1"/>
              </p:cNvPicPr>
              <p:nvPr/>
            </p:nvPicPr>
            <p:blipFill>
              <a:blip r:embed="rId3"/>
              <a:srcRect/>
              <a:stretch>
                <a:fillRect/>
              </a:stretch>
            </p:blipFill>
            <p:spPr bwMode="auto">
              <a:xfrm rot="2388567" flipH="1" flipV="1">
                <a:off x="1789" y="2029"/>
                <a:ext cx="2428" cy="2291"/>
              </a:xfrm>
              <a:prstGeom prst="rect">
                <a:avLst/>
              </a:prstGeom>
              <a:noFill/>
              <a:ln w="9525">
                <a:noFill/>
                <a:miter lim="800000"/>
                <a:headEnd/>
                <a:tailEnd/>
              </a:ln>
            </p:spPr>
          </p:pic>
          <p:grpSp>
            <p:nvGrpSpPr>
              <p:cNvPr id="4" name="Group 8"/>
              <p:cNvGrpSpPr>
                <a:grpSpLocks noChangeAspect="1"/>
              </p:cNvGrpSpPr>
              <p:nvPr/>
            </p:nvGrpSpPr>
            <p:grpSpPr bwMode="auto">
              <a:xfrm>
                <a:off x="1632" y="432"/>
                <a:ext cx="2585" cy="3888"/>
                <a:chOff x="1632" y="432"/>
                <a:chExt cx="2585" cy="3888"/>
              </a:xfrm>
            </p:grpSpPr>
            <p:pic>
              <p:nvPicPr>
                <p:cNvPr id="97289" name="Picture 9" descr="halftail%20(2)"/>
                <p:cNvPicPr>
                  <a:picLocks noChangeAspect="1" noChangeArrowheads="1"/>
                </p:cNvPicPr>
                <p:nvPr/>
              </p:nvPicPr>
              <p:blipFill>
                <a:blip r:embed="rId3"/>
                <a:srcRect/>
                <a:stretch>
                  <a:fillRect/>
                </a:stretch>
              </p:blipFill>
              <p:spPr bwMode="auto">
                <a:xfrm rot="2326564" flipH="1" flipV="1">
                  <a:off x="1855" y="2153"/>
                  <a:ext cx="2009" cy="1895"/>
                </a:xfrm>
                <a:prstGeom prst="rect">
                  <a:avLst/>
                </a:prstGeom>
                <a:noFill/>
                <a:ln w="9525">
                  <a:noFill/>
                  <a:miter lim="800000"/>
                  <a:headEnd/>
                  <a:tailEnd/>
                </a:ln>
              </p:spPr>
            </p:pic>
            <p:grpSp>
              <p:nvGrpSpPr>
                <p:cNvPr id="5" name="Group 10"/>
                <p:cNvGrpSpPr>
                  <a:grpSpLocks noChangeAspect="1"/>
                </p:cNvGrpSpPr>
                <p:nvPr/>
              </p:nvGrpSpPr>
              <p:grpSpPr bwMode="auto">
                <a:xfrm>
                  <a:off x="1632" y="432"/>
                  <a:ext cx="2585" cy="3888"/>
                  <a:chOff x="1632" y="432"/>
                  <a:chExt cx="2585" cy="3888"/>
                </a:xfrm>
              </p:grpSpPr>
              <p:sp>
                <p:nvSpPr>
                  <p:cNvPr id="1896459" name="AutoShape 11"/>
                  <p:cNvSpPr>
                    <a:spLocks noChangeAspect="1" noChangeArrowheads="1" noTextEdit="1"/>
                  </p:cNvSpPr>
                  <p:nvPr/>
                </p:nvSpPr>
                <p:spPr bwMode="auto">
                  <a:xfrm>
                    <a:off x="1696" y="494"/>
                    <a:ext cx="2522" cy="3826"/>
                  </a:xfrm>
                  <a:prstGeom prst="rect">
                    <a:avLst/>
                  </a:prstGeom>
                  <a:noFill/>
                </p:spPr>
                <p:txBody>
                  <a:bodyPr>
                    <a:prstTxWarp prst="textNoShape">
                      <a:avLst/>
                    </a:prstTxWarp>
                  </a:bodyPr>
                  <a:lstStyle/>
                  <a:p>
                    <a:pPr>
                      <a:buFont typeface="Wingdings" pitchFamily="-106" charset="2"/>
                      <a:buChar char="l"/>
                      <a:defRPr/>
                    </a:pPr>
                    <a:endParaRPr lang="en-US">
                      <a:latin typeface="Arial" pitchFamily="-106" charset="0"/>
                    </a:endParaRPr>
                  </a:p>
                </p:txBody>
              </p:sp>
              <p:sp>
                <p:nvSpPr>
                  <p:cNvPr id="1896460" name="Oval 12"/>
                  <p:cNvSpPr>
                    <a:spLocks noChangeAspect="1" noChangeArrowheads="1"/>
                  </p:cNvSpPr>
                  <p:nvPr/>
                </p:nvSpPr>
                <p:spPr bwMode="auto">
                  <a:xfrm>
                    <a:off x="1824" y="602"/>
                    <a:ext cx="2140" cy="2155"/>
                  </a:xfrm>
                  <a:prstGeom prst="ellipse">
                    <a:avLst/>
                  </a:prstGeom>
                  <a:solidFill>
                    <a:srgbClr val="209851"/>
                  </a:solidFill>
                  <a:ln w="15875">
                    <a:solidFill>
                      <a:srgbClr val="000000"/>
                    </a:solidFill>
                    <a:round/>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97293" name="WordArt 13"/>
                  <p:cNvSpPr>
                    <a:spLocks noChangeAspect="1" noChangeArrowheads="1" noChangeShapeType="1" noTextEdit="1"/>
                  </p:cNvSpPr>
                  <p:nvPr/>
                </p:nvSpPr>
                <p:spPr bwMode="auto">
                  <a:xfrm>
                    <a:off x="1632" y="432"/>
                    <a:ext cx="2524" cy="2523"/>
                  </a:xfrm>
                  <a:prstGeom prst="rect">
                    <a:avLst/>
                  </a:prstGeom>
                </p:spPr>
                <p:txBody>
                  <a:bodyPr spcFirstLastPara="1" wrap="none" fromWordArt="1">
                    <a:prstTxWarp prst="textArchUp">
                      <a:avLst>
                        <a:gd name="adj" fmla="val 8205417"/>
                      </a:avLst>
                    </a:prstTxWarp>
                  </a:bodyPr>
                  <a:lstStyle/>
                  <a:p>
                    <a:pPr algn="ctr"/>
                    <a:r>
                      <a:rPr lang="en-US" sz="3600" kern="10">
                        <a:ln w="9525">
                          <a:solidFill>
                            <a:srgbClr val="000000"/>
                          </a:solidFill>
                          <a:round/>
                          <a:headEnd/>
                          <a:tailEnd/>
                        </a:ln>
                        <a:solidFill>
                          <a:srgbClr val="062C98"/>
                        </a:solidFill>
                        <a:effectLst>
                          <a:outerShdw blurRad="38100" dist="38100" dir="2700000" algn="tl" rotWithShape="0">
                            <a:srgbClr val="000000">
                              <a:alpha val="43137"/>
                            </a:srgbClr>
                          </a:outerShdw>
                        </a:effectLst>
                        <a:latin typeface="Bell MT"/>
                        <a:ea typeface="Bell MT"/>
                        <a:cs typeface="Bell MT"/>
                      </a:rPr>
                      <a:t>Minnesota Intertribal Colorectal Cancer Council</a:t>
                    </a:r>
                  </a:p>
                </p:txBody>
              </p:sp>
              <p:grpSp>
                <p:nvGrpSpPr>
                  <p:cNvPr id="6" name="Group 14"/>
                  <p:cNvGrpSpPr>
                    <a:grpSpLocks noChangeAspect="1"/>
                  </p:cNvGrpSpPr>
                  <p:nvPr/>
                </p:nvGrpSpPr>
                <p:grpSpPr bwMode="auto">
                  <a:xfrm>
                    <a:off x="2085" y="723"/>
                    <a:ext cx="1587" cy="1749"/>
                    <a:chOff x="1337" y="547"/>
                    <a:chExt cx="1195" cy="1317"/>
                  </a:xfrm>
                </p:grpSpPr>
                <p:sp>
                  <p:nvSpPr>
                    <p:cNvPr id="1896463" name="Oval 15" descr="Dashed upward diagonal"/>
                    <p:cNvSpPr>
                      <a:spLocks noChangeAspect="1" noChangeArrowheads="1"/>
                    </p:cNvSpPr>
                    <p:nvPr/>
                  </p:nvSpPr>
                  <p:spPr bwMode="auto">
                    <a:xfrm rot="7805731">
                      <a:off x="1408" y="1630"/>
                      <a:ext cx="292" cy="144"/>
                    </a:xfrm>
                    <a:prstGeom prst="ellipse">
                      <a:avLst/>
                    </a:prstGeom>
                    <a:pattFill prst="dashUpDiag">
                      <a:fgClr>
                        <a:srgbClr val="000000"/>
                      </a:fgClr>
                      <a:bgClr>
                        <a:srgbClr val="FFFFFF"/>
                      </a:bgClr>
                    </a:pattFill>
                    <a:ln w="9525">
                      <a:solidFill>
                        <a:srgbClr val="000000"/>
                      </a:solidFill>
                      <a:round/>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1896464" name="Oval 16" descr="Dashed upward diagonal"/>
                    <p:cNvSpPr>
                      <a:spLocks noChangeAspect="1" noChangeArrowheads="1"/>
                    </p:cNvSpPr>
                    <p:nvPr/>
                  </p:nvSpPr>
                  <p:spPr bwMode="auto">
                    <a:xfrm rot="1680046">
                      <a:off x="2192" y="1621"/>
                      <a:ext cx="290" cy="145"/>
                    </a:xfrm>
                    <a:prstGeom prst="ellipse">
                      <a:avLst/>
                    </a:prstGeom>
                    <a:pattFill prst="dashUpDiag">
                      <a:fgClr>
                        <a:srgbClr val="000000"/>
                      </a:fgClr>
                      <a:bgClr>
                        <a:srgbClr val="FFFFFF"/>
                      </a:bgClr>
                    </a:pattFill>
                    <a:ln w="9525">
                      <a:solidFill>
                        <a:srgbClr val="000000"/>
                      </a:solidFill>
                      <a:round/>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1896465" name="Oval 17" descr="Zig zag"/>
                    <p:cNvSpPr>
                      <a:spLocks noChangeAspect="1" noChangeArrowheads="1"/>
                    </p:cNvSpPr>
                    <p:nvPr/>
                  </p:nvSpPr>
                  <p:spPr bwMode="auto">
                    <a:xfrm>
                      <a:off x="1800" y="547"/>
                      <a:ext cx="245" cy="390"/>
                    </a:xfrm>
                    <a:prstGeom prst="ellipse">
                      <a:avLst/>
                    </a:prstGeom>
                    <a:pattFill prst="zigZag">
                      <a:fgClr>
                        <a:srgbClr val="000000"/>
                      </a:fgClr>
                      <a:bgClr>
                        <a:srgbClr val="FFFFFF"/>
                      </a:bgClr>
                    </a:pattFill>
                    <a:ln w="9525">
                      <a:solidFill>
                        <a:srgbClr val="000000"/>
                      </a:solidFill>
                      <a:round/>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1896466" name="Oval 18" descr="Dashed upward diagonal"/>
                    <p:cNvSpPr>
                      <a:spLocks noChangeAspect="1" noChangeArrowheads="1"/>
                    </p:cNvSpPr>
                    <p:nvPr/>
                  </p:nvSpPr>
                  <p:spPr bwMode="auto">
                    <a:xfrm rot="-1466637">
                      <a:off x="2239" y="937"/>
                      <a:ext cx="293" cy="145"/>
                    </a:xfrm>
                    <a:prstGeom prst="ellipse">
                      <a:avLst/>
                    </a:prstGeom>
                    <a:pattFill prst="dashUpDiag">
                      <a:fgClr>
                        <a:srgbClr val="000000"/>
                      </a:fgClr>
                      <a:bgClr>
                        <a:srgbClr val="FFFFFF"/>
                      </a:bgClr>
                    </a:pattFill>
                    <a:ln w="9525">
                      <a:solidFill>
                        <a:srgbClr val="000000"/>
                      </a:solidFill>
                      <a:round/>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1896467" name="Oval 19" descr="Dashed upward diagonal"/>
                    <p:cNvSpPr>
                      <a:spLocks noChangeAspect="1" noChangeArrowheads="1"/>
                    </p:cNvSpPr>
                    <p:nvPr/>
                  </p:nvSpPr>
                  <p:spPr bwMode="auto">
                    <a:xfrm rot="948151">
                      <a:off x="1349" y="937"/>
                      <a:ext cx="293" cy="145"/>
                    </a:xfrm>
                    <a:prstGeom prst="ellipse">
                      <a:avLst/>
                    </a:prstGeom>
                    <a:pattFill prst="dashUpDiag">
                      <a:fgClr>
                        <a:srgbClr val="000000"/>
                      </a:fgClr>
                      <a:bgClr>
                        <a:srgbClr val="FFFFFF"/>
                      </a:bgClr>
                    </a:pattFill>
                    <a:ln w="9525">
                      <a:solidFill>
                        <a:srgbClr val="000000"/>
                      </a:solidFill>
                      <a:round/>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1896468" name="Oval 20" descr="Shingle"/>
                    <p:cNvSpPr>
                      <a:spLocks noChangeAspect="1" noChangeArrowheads="1"/>
                    </p:cNvSpPr>
                    <p:nvPr/>
                  </p:nvSpPr>
                  <p:spPr bwMode="auto">
                    <a:xfrm>
                      <a:off x="1470" y="742"/>
                      <a:ext cx="964" cy="1122"/>
                    </a:xfrm>
                    <a:prstGeom prst="ellipse">
                      <a:avLst/>
                    </a:prstGeom>
                    <a:pattFill prst="shingle">
                      <a:fgClr>
                        <a:srgbClr val="209851"/>
                      </a:fgClr>
                      <a:bgClr>
                        <a:srgbClr val="FFFFFF"/>
                      </a:bgClr>
                    </a:pattFill>
                    <a:ln w="3175">
                      <a:solidFill>
                        <a:srgbClr val="000000"/>
                      </a:solidFill>
                      <a:round/>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1896469" name="Freeform 21"/>
                    <p:cNvSpPr>
                      <a:spLocks noChangeAspect="1"/>
                    </p:cNvSpPr>
                    <p:nvPr/>
                  </p:nvSpPr>
                  <p:spPr bwMode="auto">
                    <a:xfrm>
                      <a:off x="1656" y="889"/>
                      <a:ext cx="729" cy="827"/>
                    </a:xfrm>
                    <a:custGeom>
                      <a:avLst/>
                      <a:gdLst/>
                      <a:ahLst/>
                      <a:cxnLst>
                        <a:cxn ang="0">
                          <a:pos x="8" y="69"/>
                        </a:cxn>
                        <a:cxn ang="0">
                          <a:pos x="4" y="64"/>
                        </a:cxn>
                        <a:cxn ang="0">
                          <a:pos x="7" y="60"/>
                        </a:cxn>
                        <a:cxn ang="0">
                          <a:pos x="7" y="56"/>
                        </a:cxn>
                        <a:cxn ang="0">
                          <a:pos x="5" y="47"/>
                        </a:cxn>
                        <a:cxn ang="0">
                          <a:pos x="5" y="43"/>
                        </a:cxn>
                        <a:cxn ang="0">
                          <a:pos x="4" y="33"/>
                        </a:cxn>
                        <a:cxn ang="0">
                          <a:pos x="2" y="26"/>
                        </a:cxn>
                        <a:cxn ang="0">
                          <a:pos x="0" y="16"/>
                        </a:cxn>
                        <a:cxn ang="0">
                          <a:pos x="1" y="12"/>
                        </a:cxn>
                        <a:cxn ang="0">
                          <a:pos x="0" y="7"/>
                        </a:cxn>
                        <a:cxn ang="0">
                          <a:pos x="23" y="3"/>
                        </a:cxn>
                        <a:cxn ang="0">
                          <a:pos x="25" y="1"/>
                        </a:cxn>
                        <a:cxn ang="0">
                          <a:pos x="28" y="5"/>
                        </a:cxn>
                        <a:cxn ang="0">
                          <a:pos x="28" y="10"/>
                        </a:cxn>
                        <a:cxn ang="0">
                          <a:pos x="32" y="12"/>
                        </a:cxn>
                        <a:cxn ang="0">
                          <a:pos x="34" y="13"/>
                        </a:cxn>
                        <a:cxn ang="0">
                          <a:pos x="38" y="13"/>
                        </a:cxn>
                        <a:cxn ang="0">
                          <a:pos x="39" y="14"/>
                        </a:cxn>
                        <a:cxn ang="0">
                          <a:pos x="43" y="13"/>
                        </a:cxn>
                        <a:cxn ang="0">
                          <a:pos x="51" y="14"/>
                        </a:cxn>
                        <a:cxn ang="0">
                          <a:pos x="52" y="15"/>
                        </a:cxn>
                        <a:cxn ang="0">
                          <a:pos x="53" y="15"/>
                        </a:cxn>
                        <a:cxn ang="0">
                          <a:pos x="54" y="18"/>
                        </a:cxn>
                        <a:cxn ang="0">
                          <a:pos x="57" y="17"/>
                        </a:cxn>
                        <a:cxn ang="0">
                          <a:pos x="59" y="17"/>
                        </a:cxn>
                        <a:cxn ang="0">
                          <a:pos x="62" y="19"/>
                        </a:cxn>
                        <a:cxn ang="0">
                          <a:pos x="64" y="21"/>
                        </a:cxn>
                        <a:cxn ang="0">
                          <a:pos x="68" y="21"/>
                        </a:cxn>
                        <a:cxn ang="0">
                          <a:pos x="73" y="18"/>
                        </a:cxn>
                        <a:cxn ang="0">
                          <a:pos x="81" y="20"/>
                        </a:cxn>
                        <a:cxn ang="0">
                          <a:pos x="83" y="20"/>
                        </a:cxn>
                        <a:cxn ang="0">
                          <a:pos x="86" y="21"/>
                        </a:cxn>
                        <a:cxn ang="0">
                          <a:pos x="87" y="22"/>
                        </a:cxn>
                        <a:cxn ang="0">
                          <a:pos x="81" y="25"/>
                        </a:cxn>
                        <a:cxn ang="0">
                          <a:pos x="78" y="28"/>
                        </a:cxn>
                        <a:cxn ang="0">
                          <a:pos x="73" y="30"/>
                        </a:cxn>
                        <a:cxn ang="0">
                          <a:pos x="59" y="44"/>
                        </a:cxn>
                        <a:cxn ang="0">
                          <a:pos x="57" y="46"/>
                        </a:cxn>
                        <a:cxn ang="0">
                          <a:pos x="57" y="56"/>
                        </a:cxn>
                        <a:cxn ang="0">
                          <a:pos x="52" y="59"/>
                        </a:cxn>
                        <a:cxn ang="0">
                          <a:pos x="52" y="61"/>
                        </a:cxn>
                        <a:cxn ang="0">
                          <a:pos x="52" y="65"/>
                        </a:cxn>
                        <a:cxn ang="0">
                          <a:pos x="53" y="69"/>
                        </a:cxn>
                        <a:cxn ang="0">
                          <a:pos x="52" y="73"/>
                        </a:cxn>
                        <a:cxn ang="0">
                          <a:pos x="53" y="79"/>
                        </a:cxn>
                        <a:cxn ang="0">
                          <a:pos x="55" y="80"/>
                        </a:cxn>
                        <a:cxn ang="0">
                          <a:pos x="58" y="81"/>
                        </a:cxn>
                        <a:cxn ang="0">
                          <a:pos x="59" y="83"/>
                        </a:cxn>
                        <a:cxn ang="0">
                          <a:pos x="64" y="87"/>
                        </a:cxn>
                        <a:cxn ang="0">
                          <a:pos x="72" y="92"/>
                        </a:cxn>
                        <a:cxn ang="0">
                          <a:pos x="72" y="95"/>
                        </a:cxn>
                        <a:cxn ang="0">
                          <a:pos x="8" y="100"/>
                        </a:cxn>
                      </a:cxnLst>
                      <a:rect l="0" t="0" r="r" b="b"/>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062C98"/>
                    </a:solidFill>
                    <a:ln w="12700">
                      <a:solidFill>
                        <a:srgbClr val="808080"/>
                      </a:solidFill>
                      <a:round/>
                      <a:headEnd/>
                      <a:tailEnd/>
                    </a:ln>
                  </p:spPr>
                  <p:txBody>
                    <a:bodyPr>
                      <a:prstTxWarp prst="textNoShape">
                        <a:avLst/>
                      </a:prstTxWarp>
                    </a:bodyPr>
                    <a:lstStyle/>
                    <a:p>
                      <a:pPr>
                        <a:buFont typeface="Wingdings" pitchFamily="-106" charset="2"/>
                        <a:buChar char="l"/>
                        <a:defRPr/>
                      </a:pPr>
                      <a:endParaRPr lang="en-US">
                        <a:latin typeface="Arial" pitchFamily="-106" charset="0"/>
                      </a:endParaRPr>
                    </a:p>
                  </p:txBody>
                </p:sp>
                <p:sp>
                  <p:nvSpPr>
                    <p:cNvPr id="1896470" name="Rectangle 22"/>
                    <p:cNvSpPr>
                      <a:spLocks noChangeAspect="1" noChangeArrowheads="1"/>
                    </p:cNvSpPr>
                    <p:nvPr/>
                  </p:nvSpPr>
                  <p:spPr bwMode="auto">
                    <a:xfrm>
                      <a:off x="1850" y="1034"/>
                      <a:ext cx="52" cy="48"/>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1896471" name="Rectangle 23"/>
                    <p:cNvSpPr>
                      <a:spLocks noChangeAspect="1" noChangeArrowheads="1"/>
                    </p:cNvSpPr>
                    <p:nvPr/>
                  </p:nvSpPr>
                  <p:spPr bwMode="auto">
                    <a:xfrm>
                      <a:off x="1800" y="1132"/>
                      <a:ext cx="50" cy="5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1896472" name="Rectangle 24"/>
                    <p:cNvSpPr>
                      <a:spLocks noChangeAspect="1" noChangeArrowheads="1"/>
                    </p:cNvSpPr>
                    <p:nvPr/>
                  </p:nvSpPr>
                  <p:spPr bwMode="auto">
                    <a:xfrm>
                      <a:off x="1899" y="1132"/>
                      <a:ext cx="50" cy="5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1896473" name="Rectangle 25"/>
                    <p:cNvSpPr>
                      <a:spLocks noChangeAspect="1" noChangeArrowheads="1"/>
                    </p:cNvSpPr>
                    <p:nvPr/>
                  </p:nvSpPr>
                  <p:spPr bwMode="auto">
                    <a:xfrm>
                      <a:off x="2264" y="1057"/>
                      <a:ext cx="50" cy="5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1896474" name="Rectangle 26"/>
                    <p:cNvSpPr>
                      <a:spLocks noChangeAspect="1" noChangeArrowheads="1"/>
                    </p:cNvSpPr>
                    <p:nvPr/>
                  </p:nvSpPr>
                  <p:spPr bwMode="auto">
                    <a:xfrm>
                      <a:off x="2045" y="1279"/>
                      <a:ext cx="50" cy="48"/>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1896475" name="Rectangle 27"/>
                    <p:cNvSpPr>
                      <a:spLocks noChangeAspect="1" noChangeArrowheads="1"/>
                    </p:cNvSpPr>
                    <p:nvPr/>
                  </p:nvSpPr>
                  <p:spPr bwMode="auto">
                    <a:xfrm>
                      <a:off x="1899" y="1327"/>
                      <a:ext cx="50" cy="5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1896476" name="Rectangle 28"/>
                    <p:cNvSpPr>
                      <a:spLocks noChangeAspect="1" noChangeArrowheads="1"/>
                    </p:cNvSpPr>
                    <p:nvPr/>
                  </p:nvSpPr>
                  <p:spPr bwMode="auto">
                    <a:xfrm>
                      <a:off x="2045" y="1571"/>
                      <a:ext cx="50" cy="5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1896477" name="Rectangle 29"/>
                    <p:cNvSpPr>
                      <a:spLocks noChangeAspect="1" noChangeArrowheads="1"/>
                    </p:cNvSpPr>
                    <p:nvPr/>
                  </p:nvSpPr>
                  <p:spPr bwMode="auto">
                    <a:xfrm>
                      <a:off x="2045" y="1082"/>
                      <a:ext cx="50" cy="5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1896478" name="Rectangle 30"/>
                    <p:cNvSpPr>
                      <a:spLocks noChangeAspect="1" noChangeArrowheads="1"/>
                    </p:cNvSpPr>
                    <p:nvPr/>
                  </p:nvSpPr>
                  <p:spPr bwMode="auto">
                    <a:xfrm>
                      <a:off x="1996" y="1524"/>
                      <a:ext cx="50" cy="48"/>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1896479" name="Rectangle 31"/>
                    <p:cNvSpPr>
                      <a:spLocks noChangeAspect="1" noChangeArrowheads="1"/>
                    </p:cNvSpPr>
                    <p:nvPr/>
                  </p:nvSpPr>
                  <p:spPr bwMode="auto">
                    <a:xfrm>
                      <a:off x="1899" y="1524"/>
                      <a:ext cx="50" cy="48"/>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1896480" name="Rectangle 32"/>
                    <p:cNvSpPr>
                      <a:spLocks noChangeAspect="1" noChangeArrowheads="1"/>
                    </p:cNvSpPr>
                    <p:nvPr/>
                  </p:nvSpPr>
                  <p:spPr bwMode="auto">
                    <a:xfrm>
                      <a:off x="1800" y="1474"/>
                      <a:ext cx="50" cy="5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grpSp>
            </p:grpSp>
          </p:grpSp>
        </p:grpSp>
      </p:grpSp>
      <p:pic>
        <p:nvPicPr>
          <p:cNvPr id="33" name="Picture 32" descr="MWICC March 2012 Small .jpg"/>
          <p:cNvPicPr>
            <a:picLocks noChangeAspect="1"/>
          </p:cNvPicPr>
          <p:nvPr/>
        </p:nvPicPr>
        <p:blipFill>
          <a:blip r:embed="rId4"/>
          <a:stretch>
            <a:fillRect/>
          </a:stretch>
        </p:blipFill>
        <p:spPr>
          <a:xfrm>
            <a:off x="0" y="2034462"/>
            <a:ext cx="5715000" cy="4227934"/>
          </a:xfrm>
          <a:prstGeom prst="rect">
            <a:avLst/>
          </a:prstGeom>
        </p:spPr>
      </p:pic>
      <p:pic>
        <p:nvPicPr>
          <p:cNvPr id="97283" name="Picture 3"/>
          <p:cNvPicPr>
            <a:picLocks noChangeAspect="1" noChangeArrowheads="1"/>
          </p:cNvPicPr>
          <p:nvPr/>
        </p:nvPicPr>
        <p:blipFill>
          <a:blip r:embed="rId5"/>
          <a:srcRect l="10439" t="17395" r="11272" b="11862"/>
          <a:stretch>
            <a:fillRect/>
          </a:stretch>
        </p:blipFill>
        <p:spPr bwMode="auto">
          <a:xfrm>
            <a:off x="5486400" y="1219200"/>
            <a:ext cx="3485213"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0546" name="Rectangle 2"/>
          <p:cNvSpPr>
            <a:spLocks noGrp="1" noChangeArrowheads="1"/>
          </p:cNvSpPr>
          <p:nvPr>
            <p:ph type="body" idx="4294967295"/>
          </p:nvPr>
        </p:nvSpPr>
        <p:spPr>
          <a:xfrm>
            <a:off x="-304800" y="1219200"/>
            <a:ext cx="7696200" cy="4724400"/>
          </a:xfrm>
        </p:spPr>
        <p:txBody>
          <a:bodyPr/>
          <a:lstStyle/>
          <a:p>
            <a:pPr eaLnBrk="1" hangingPunct="1">
              <a:buFont typeface="Wingdings" pitchFamily="-106" charset="2"/>
              <a:buNone/>
              <a:defRPr/>
            </a:pPr>
            <a:endParaRPr lang="en-US" sz="2800" dirty="0">
              <a:ea typeface="+mn-ea"/>
              <a:cs typeface="+mn-cs"/>
            </a:endParaRPr>
          </a:p>
          <a:p>
            <a:pPr lvl="1" eaLnBrk="1" hangingPunct="1">
              <a:buFont typeface="Arial"/>
              <a:buChar char="•"/>
              <a:defRPr/>
            </a:pPr>
            <a:r>
              <a:rPr lang="en-US" dirty="0"/>
              <a:t>Cost and un- or underinsurance</a:t>
            </a:r>
          </a:p>
          <a:p>
            <a:pPr lvl="1" eaLnBrk="1" hangingPunct="1">
              <a:buFont typeface="Arial"/>
              <a:buChar char="•"/>
              <a:defRPr/>
            </a:pPr>
            <a:r>
              <a:rPr lang="en-US" dirty="0"/>
              <a:t>Transportation</a:t>
            </a:r>
          </a:p>
          <a:p>
            <a:pPr lvl="1" eaLnBrk="1" hangingPunct="1">
              <a:buFont typeface="Arial"/>
              <a:buChar char="•"/>
              <a:defRPr/>
            </a:pPr>
            <a:r>
              <a:rPr lang="en-US" dirty="0"/>
              <a:t>Distance to services</a:t>
            </a:r>
          </a:p>
          <a:p>
            <a:pPr lvl="1" eaLnBrk="1" hangingPunct="1">
              <a:buFont typeface="Arial"/>
              <a:buChar char="•"/>
              <a:defRPr/>
            </a:pPr>
            <a:r>
              <a:rPr lang="en-US" dirty="0"/>
              <a:t>Fear of western medical facilities</a:t>
            </a:r>
          </a:p>
          <a:p>
            <a:pPr lvl="1" eaLnBrk="1" hangingPunct="1">
              <a:buFont typeface="Arial"/>
              <a:buChar char="•"/>
              <a:defRPr/>
            </a:pPr>
            <a:r>
              <a:rPr lang="en-US" dirty="0"/>
              <a:t>Modesty, embarrassment</a:t>
            </a:r>
          </a:p>
          <a:p>
            <a:pPr lvl="1" eaLnBrk="1" hangingPunct="1">
              <a:buFont typeface="Arial"/>
              <a:buChar char="•"/>
              <a:defRPr/>
            </a:pPr>
            <a:r>
              <a:rPr lang="en-US" dirty="0"/>
              <a:t>Idea that cancer is a “death sentence”</a:t>
            </a:r>
          </a:p>
          <a:p>
            <a:pPr lvl="1" eaLnBrk="1" hangingPunct="1">
              <a:buFont typeface="Arial"/>
              <a:buChar char="•"/>
              <a:defRPr/>
            </a:pPr>
            <a:r>
              <a:rPr lang="en-US" dirty="0"/>
              <a:t>Lack of education about benefits of screening</a:t>
            </a:r>
            <a:endParaRPr lang="en-US" b="1" dirty="0"/>
          </a:p>
          <a:p>
            <a:pPr eaLnBrk="1" hangingPunct="1">
              <a:buFont typeface="Wingdings" pitchFamily="-106" charset="2"/>
              <a:buBlip>
                <a:blip r:embed="rId3"/>
              </a:buBlip>
              <a:defRPr/>
            </a:pPr>
            <a:endParaRPr lang="en-US" sz="2400" dirty="0">
              <a:ea typeface="+mn-ea"/>
              <a:cs typeface="+mn-cs"/>
            </a:endParaRPr>
          </a:p>
        </p:txBody>
      </p:sp>
      <p:sp>
        <p:nvSpPr>
          <p:cNvPr id="1900547" name="Rectangle 3"/>
          <p:cNvSpPr>
            <a:spLocks noGrp="1" noChangeArrowheads="1"/>
          </p:cNvSpPr>
          <p:nvPr>
            <p:ph type="title"/>
          </p:nvPr>
        </p:nvSpPr>
        <p:spPr>
          <a:xfrm>
            <a:off x="838200" y="536575"/>
            <a:ext cx="8229600" cy="1139825"/>
          </a:xfrm>
        </p:spPr>
        <p:txBody>
          <a:bodyPr/>
          <a:lstStyle/>
          <a:p>
            <a:pPr algn="l" eaLnBrk="1" hangingPunct="1">
              <a:defRPr/>
            </a:pPr>
            <a:r>
              <a:rPr lang="en-US" dirty="0">
                <a:ea typeface="+mj-ea"/>
                <a:cs typeface="+mj-cs"/>
              </a:rPr>
              <a:t>What are the barriers </a:t>
            </a:r>
            <a:r>
              <a:rPr lang="en-US" dirty="0" smtClean="0">
                <a:ea typeface="+mj-ea"/>
                <a:cs typeface="+mj-cs"/>
              </a:rPr>
              <a:t>to </a:t>
            </a:r>
            <a:r>
              <a:rPr lang="en-US" dirty="0">
                <a:ea typeface="+mj-ea"/>
                <a:cs typeface="+mj-cs"/>
              </a:rPr>
              <a:t>screening in</a:t>
            </a:r>
            <a:r>
              <a:rPr lang="en-US" dirty="0" smtClean="0">
                <a:ea typeface="+mj-ea"/>
                <a:cs typeface="+mj-cs"/>
              </a:rPr>
              <a:t> our </a:t>
            </a:r>
            <a:r>
              <a:rPr lang="en-US" dirty="0">
                <a:ea typeface="+mj-ea"/>
                <a:cs typeface="+mj-cs"/>
              </a:rPr>
              <a:t>communities?</a:t>
            </a:r>
          </a:p>
        </p:txBody>
      </p:sp>
      <p:pic>
        <p:nvPicPr>
          <p:cNvPr id="104453" name="Picture 33" descr="1278193_05"/>
          <p:cNvPicPr>
            <a:picLocks noChangeAspect="1" noChangeArrowheads="1"/>
          </p:cNvPicPr>
          <p:nvPr/>
        </p:nvPicPr>
        <p:blipFill>
          <a:blip r:embed="rId4"/>
          <a:srcRect l="9482" t="9447" r="2815" b="3969"/>
          <a:stretch>
            <a:fillRect/>
          </a:stretch>
        </p:blipFill>
        <p:spPr bwMode="auto">
          <a:xfrm>
            <a:off x="6775450" y="1828800"/>
            <a:ext cx="236855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2594" name="Rectangle 2"/>
          <p:cNvSpPr>
            <a:spLocks noGrp="1" noChangeArrowheads="1"/>
          </p:cNvSpPr>
          <p:nvPr>
            <p:ph type="body" idx="4294967295"/>
          </p:nvPr>
        </p:nvSpPr>
        <p:spPr>
          <a:xfrm>
            <a:off x="685800" y="1295400"/>
            <a:ext cx="8229600" cy="4530725"/>
          </a:xfrm>
        </p:spPr>
        <p:txBody>
          <a:bodyPr/>
          <a:lstStyle/>
          <a:p>
            <a:pPr lvl="1" eaLnBrk="1" hangingPunct="1">
              <a:buFont typeface="Wingdings" pitchFamily="-106" charset="2"/>
              <a:buBlip>
                <a:blip r:embed="rId3"/>
              </a:buBlip>
              <a:defRPr/>
            </a:pPr>
            <a:endParaRPr lang="en-US" b="1" dirty="0"/>
          </a:p>
          <a:p>
            <a:pPr eaLnBrk="1" hangingPunct="1">
              <a:buFont typeface="Wingdings" pitchFamily="-106" charset="2"/>
              <a:buNone/>
              <a:defRPr/>
            </a:pPr>
            <a:endParaRPr lang="en-US" sz="2800" dirty="0">
              <a:ea typeface="+mn-ea"/>
              <a:cs typeface="+mn-cs"/>
            </a:endParaRPr>
          </a:p>
          <a:p>
            <a:pPr eaLnBrk="1" hangingPunct="1">
              <a:buFont typeface="Wingdings" pitchFamily="-106" charset="2"/>
              <a:buBlip>
                <a:blip r:embed="rId3"/>
              </a:buBlip>
              <a:defRPr/>
            </a:pPr>
            <a:endParaRPr lang="en-US" sz="2400" dirty="0">
              <a:ea typeface="+mn-ea"/>
              <a:cs typeface="+mn-cs"/>
            </a:endParaRPr>
          </a:p>
        </p:txBody>
      </p:sp>
      <p:sp>
        <p:nvSpPr>
          <p:cNvPr id="1902595" name="Rectangle 3"/>
          <p:cNvSpPr>
            <a:spLocks noGrp="1" noChangeArrowheads="1"/>
          </p:cNvSpPr>
          <p:nvPr>
            <p:ph type="title"/>
          </p:nvPr>
        </p:nvSpPr>
        <p:spPr>
          <a:xfrm>
            <a:off x="838200" y="536575"/>
            <a:ext cx="8229600" cy="1139825"/>
          </a:xfrm>
        </p:spPr>
        <p:txBody>
          <a:bodyPr/>
          <a:lstStyle/>
          <a:p>
            <a:pPr eaLnBrk="1" hangingPunct="1">
              <a:defRPr/>
            </a:pPr>
            <a:r>
              <a:rPr lang="en-US" dirty="0">
                <a:ea typeface="+mj-ea"/>
                <a:cs typeface="+mj-cs"/>
              </a:rPr>
              <a:t>What is needed in</a:t>
            </a:r>
            <a:r>
              <a:rPr lang="en-US" dirty="0" smtClean="0">
                <a:ea typeface="+mj-ea"/>
                <a:cs typeface="+mj-cs"/>
              </a:rPr>
              <a:t> our communities </a:t>
            </a:r>
            <a:r>
              <a:rPr lang="en-US" dirty="0">
                <a:ea typeface="+mj-ea"/>
                <a:cs typeface="+mj-cs"/>
              </a:rPr>
              <a:t>to increase</a:t>
            </a:r>
            <a:r>
              <a:rPr lang="en-US" dirty="0" smtClean="0">
                <a:ea typeface="+mj-ea"/>
                <a:cs typeface="+mj-cs"/>
              </a:rPr>
              <a:t>  </a:t>
            </a:r>
            <a:r>
              <a:rPr lang="en-US" dirty="0">
                <a:ea typeface="+mj-ea"/>
                <a:cs typeface="+mj-cs"/>
              </a:rPr>
              <a:t>screening?</a:t>
            </a:r>
          </a:p>
        </p:txBody>
      </p:sp>
      <p:pic>
        <p:nvPicPr>
          <p:cNvPr id="106500" name="Picture 4" descr="1278193_60"/>
          <p:cNvPicPr>
            <a:picLocks noChangeAspect="1" noChangeArrowheads="1"/>
          </p:cNvPicPr>
          <p:nvPr/>
        </p:nvPicPr>
        <p:blipFill>
          <a:blip r:embed="rId4"/>
          <a:srcRect/>
          <a:stretch>
            <a:fillRect/>
          </a:stretch>
        </p:blipFill>
        <p:spPr bwMode="auto">
          <a:xfrm>
            <a:off x="0" y="2209800"/>
            <a:ext cx="2024063" cy="3048000"/>
          </a:xfrm>
          <a:prstGeom prst="rect">
            <a:avLst/>
          </a:prstGeom>
          <a:noFill/>
          <a:ln w="9525">
            <a:noFill/>
            <a:miter lim="800000"/>
            <a:headEnd/>
            <a:tailEnd/>
          </a:ln>
        </p:spPr>
      </p:pic>
      <p:sp>
        <p:nvSpPr>
          <p:cNvPr id="1902597" name="Rectangle 5"/>
          <p:cNvSpPr>
            <a:spLocks noChangeArrowheads="1"/>
          </p:cNvSpPr>
          <p:nvPr/>
        </p:nvSpPr>
        <p:spPr bwMode="auto">
          <a:xfrm>
            <a:off x="1828800" y="1371600"/>
            <a:ext cx="7315200" cy="4648200"/>
          </a:xfrm>
          <a:prstGeom prst="rect">
            <a:avLst/>
          </a:prstGeom>
          <a:noFill/>
          <a:ln w="9525">
            <a:noFill/>
            <a:miter lim="800000"/>
            <a:headEnd/>
            <a:tailEnd/>
          </a:ln>
          <a:effectLst/>
        </p:spPr>
        <p:txBody>
          <a:bodyPr>
            <a:prstTxWarp prst="textNoShape">
              <a:avLst/>
            </a:prstTxWarp>
          </a:bodyPr>
          <a:lstStyle/>
          <a:p>
            <a:pPr marL="342900" indent="-342900">
              <a:lnSpc>
                <a:spcPct val="90000"/>
              </a:lnSpc>
              <a:buClr>
                <a:schemeClr val="hlink"/>
              </a:buClr>
              <a:buFont typeface="Wingdings" pitchFamily="-106" charset="2"/>
              <a:buNone/>
              <a:defRPr/>
            </a:pPr>
            <a:endParaRPr lang="en-US" sz="2800" dirty="0">
              <a:effectLst>
                <a:outerShdw blurRad="38100" dist="38100" dir="2700000" algn="tl">
                  <a:srgbClr val="BA0023"/>
                </a:outerShdw>
              </a:effectLst>
              <a:latin typeface="Arial" pitchFamily="-106" charset="0"/>
            </a:endParaRPr>
          </a:p>
          <a:p>
            <a:pPr marL="742950" lvl="1" indent="-285750">
              <a:lnSpc>
                <a:spcPct val="90000"/>
              </a:lnSpc>
              <a:buFont typeface="Arial"/>
              <a:buChar char="•"/>
              <a:defRPr/>
            </a:pPr>
            <a:r>
              <a:rPr lang="en-US" sz="2400" dirty="0">
                <a:latin typeface="Trebuchet MS"/>
                <a:ea typeface="ＭＳ Ｐゴシック" pitchFamily="-106" charset="-128"/>
                <a:cs typeface="Trebuchet MS"/>
              </a:rPr>
              <a:t>Elders are afraid of large hospitals and city clinics.</a:t>
            </a:r>
            <a:r>
              <a:rPr lang="en-US" sz="2400" dirty="0" smtClean="0">
                <a:latin typeface="Trebuchet MS"/>
                <a:ea typeface="ＭＳ Ｐゴシック" pitchFamily="-106" charset="-128"/>
                <a:cs typeface="Trebuchet MS"/>
              </a:rPr>
              <a:t> “ </a:t>
            </a:r>
            <a:r>
              <a:rPr lang="en-US" sz="2400" dirty="0">
                <a:latin typeface="Trebuchet MS"/>
                <a:ea typeface="ＭＳ Ｐゴシック" pitchFamily="-106" charset="-128"/>
                <a:cs typeface="Trebuchet MS"/>
              </a:rPr>
              <a:t>We need the services </a:t>
            </a:r>
            <a:r>
              <a:rPr lang="en-US" sz="2400" dirty="0" smtClean="0">
                <a:latin typeface="Trebuchet MS"/>
                <a:ea typeface="ＭＳ Ｐゴシック" pitchFamily="-106" charset="-128"/>
                <a:cs typeface="Trebuchet MS"/>
              </a:rPr>
              <a:t>here”</a:t>
            </a:r>
          </a:p>
          <a:p>
            <a:pPr marL="742950" lvl="1" indent="-285750">
              <a:lnSpc>
                <a:spcPct val="90000"/>
              </a:lnSpc>
              <a:buFont typeface="Arial"/>
              <a:buChar char="•"/>
              <a:defRPr/>
            </a:pPr>
            <a:endParaRPr lang="en-US" sz="2000" dirty="0" smtClean="0">
              <a:latin typeface="Trebuchet MS"/>
              <a:ea typeface="ＭＳ Ｐゴシック" pitchFamily="-106" charset="-128"/>
              <a:cs typeface="Trebuchet MS"/>
            </a:endParaRPr>
          </a:p>
          <a:p>
            <a:pPr marL="742950" lvl="1" indent="-285750">
              <a:lnSpc>
                <a:spcPct val="90000"/>
              </a:lnSpc>
              <a:buFont typeface="Arial"/>
              <a:buChar char="•"/>
              <a:defRPr/>
            </a:pPr>
            <a:r>
              <a:rPr lang="en-US" sz="2400" dirty="0">
                <a:latin typeface="Trebuchet MS"/>
                <a:ea typeface="ＭＳ Ｐゴシック" pitchFamily="-106" charset="-128"/>
                <a:cs typeface="Trebuchet MS"/>
              </a:rPr>
              <a:t>Indian-specific programs that work with our communities, not just try to tell us what to do</a:t>
            </a:r>
          </a:p>
          <a:p>
            <a:pPr marL="742950" lvl="1" indent="-285750">
              <a:lnSpc>
                <a:spcPct val="90000"/>
              </a:lnSpc>
              <a:buFont typeface="Arial"/>
              <a:buChar char="•"/>
              <a:defRPr/>
            </a:pPr>
            <a:endParaRPr lang="en-US" sz="2400" dirty="0">
              <a:latin typeface="Trebuchet MS"/>
              <a:ea typeface="ＭＳ Ｐゴシック" pitchFamily="-106" charset="-128"/>
              <a:cs typeface="Trebuchet MS"/>
            </a:endParaRPr>
          </a:p>
          <a:p>
            <a:pPr marL="742950" lvl="1" indent="-285750">
              <a:lnSpc>
                <a:spcPct val="90000"/>
              </a:lnSpc>
              <a:buFont typeface="Arial"/>
              <a:buChar char="•"/>
              <a:defRPr/>
            </a:pPr>
            <a:r>
              <a:rPr lang="en-US" sz="2400" dirty="0">
                <a:latin typeface="Trebuchet MS"/>
                <a:ea typeface="ＭＳ Ｐゴシック" pitchFamily="-106" charset="-128"/>
                <a:cs typeface="Trebuchet MS"/>
              </a:rPr>
              <a:t>Better systems in our clinics to track who needs screening</a:t>
            </a:r>
          </a:p>
          <a:p>
            <a:pPr marL="2057400" lvl="4" indent="-228600">
              <a:lnSpc>
                <a:spcPct val="90000"/>
              </a:lnSpc>
              <a:buClr>
                <a:schemeClr val="tx1"/>
              </a:buClr>
              <a:buFont typeface="Arial"/>
              <a:buChar char="•"/>
              <a:defRPr/>
            </a:pPr>
            <a:endParaRPr lang="en-US" sz="1800" dirty="0">
              <a:latin typeface="Trebuchet MS"/>
              <a:ea typeface="ＭＳ Ｐゴシック" pitchFamily="-106" charset="-128"/>
              <a:cs typeface="Trebuchet MS"/>
            </a:endParaRPr>
          </a:p>
          <a:p>
            <a:pPr marL="742950" lvl="1" indent="-285750">
              <a:lnSpc>
                <a:spcPct val="90000"/>
              </a:lnSpc>
              <a:buFont typeface="Arial"/>
              <a:buChar char="•"/>
              <a:defRPr/>
            </a:pPr>
            <a:r>
              <a:rPr lang="en-US" sz="2400" dirty="0">
                <a:latin typeface="Trebuchet MS"/>
                <a:ea typeface="ＭＳ Ｐゴシック" pitchFamily="-106" charset="-128"/>
                <a:cs typeface="Trebuchet MS"/>
              </a:rPr>
              <a:t>Resources to pay for screening</a:t>
            </a:r>
          </a:p>
          <a:p>
            <a:pPr marL="742950" lvl="1" indent="-285750">
              <a:lnSpc>
                <a:spcPct val="90000"/>
              </a:lnSpc>
              <a:buFont typeface="Arial"/>
              <a:buChar char="•"/>
              <a:defRPr/>
            </a:pPr>
            <a:endParaRPr lang="en-US" sz="2400" dirty="0">
              <a:latin typeface="Trebuchet MS"/>
              <a:ea typeface="ＭＳ Ｐゴシック" pitchFamily="-106" charset="-128"/>
              <a:cs typeface="Trebuchet MS"/>
            </a:endParaRPr>
          </a:p>
          <a:p>
            <a:pPr marL="742950" lvl="1" indent="-285750">
              <a:lnSpc>
                <a:spcPct val="90000"/>
              </a:lnSpc>
              <a:buFont typeface="Arial"/>
              <a:buChar char="•"/>
              <a:defRPr/>
            </a:pPr>
            <a:r>
              <a:rPr lang="en-US" sz="2400" dirty="0">
                <a:latin typeface="Trebuchet MS"/>
                <a:ea typeface="ＭＳ Ｐゴシック" pitchFamily="-106" charset="-128"/>
                <a:cs typeface="Trebuchet MS"/>
              </a:rPr>
              <a:t>Native health workers who can talk to us about the importance of screening respecting our ways</a:t>
            </a:r>
          </a:p>
          <a:p>
            <a:pPr marL="2057400" lvl="4" indent="-228600">
              <a:lnSpc>
                <a:spcPct val="90000"/>
              </a:lnSpc>
              <a:buClr>
                <a:schemeClr val="tx1"/>
              </a:buClr>
              <a:buFont typeface="Arial"/>
              <a:buChar char="•"/>
              <a:defRPr/>
            </a:pPr>
            <a:endParaRPr lang="en-US" sz="1800" dirty="0">
              <a:effectLst>
                <a:outerShdw blurRad="38100" dist="38100" dir="2700000" algn="tl">
                  <a:srgbClr val="BA0023"/>
                </a:outerShdw>
              </a:effectLst>
              <a:latin typeface="Arial" pitchFamily="-106" charset="0"/>
              <a:ea typeface="ＭＳ Ｐゴシック" pitchFamily="-106" charset="-128"/>
            </a:endParaRPr>
          </a:p>
          <a:p>
            <a:pPr marL="2057400" lvl="4" indent="-228600">
              <a:lnSpc>
                <a:spcPct val="90000"/>
              </a:lnSpc>
              <a:buClr>
                <a:schemeClr val="tx1"/>
              </a:buClr>
              <a:buFont typeface="Arial"/>
              <a:buChar char="•"/>
              <a:defRPr/>
            </a:pPr>
            <a:endParaRPr lang="en-US" sz="1800" dirty="0">
              <a:effectLst>
                <a:outerShdw blurRad="38100" dist="38100" dir="2700000" algn="tl">
                  <a:srgbClr val="BA0023"/>
                </a:outerShdw>
              </a:effectLst>
              <a:latin typeface="Arial" pitchFamily="-106" charset="0"/>
              <a:ea typeface="ＭＳ Ｐゴシック" pitchFamily="-106" charset="-128"/>
            </a:endParaRPr>
          </a:p>
          <a:p>
            <a:pPr marL="742950" lvl="1" indent="-285750">
              <a:lnSpc>
                <a:spcPct val="90000"/>
              </a:lnSpc>
              <a:buFont typeface="Arial"/>
              <a:buChar char="•"/>
              <a:defRPr/>
            </a:pPr>
            <a:endParaRPr lang="en-US" sz="2400" b="1" dirty="0">
              <a:effectLst>
                <a:outerShdw blurRad="38100" dist="38100" dir="2700000" algn="tl">
                  <a:srgbClr val="BA0023"/>
                </a:outerShdw>
              </a:effectLst>
              <a:latin typeface="Arial" pitchFamily="-106" charset="0"/>
              <a:ea typeface="ＭＳ Ｐゴシック" pitchFamily="-106" charset="-128"/>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4082" name="Rectangle 2"/>
          <p:cNvSpPr>
            <a:spLocks noGrp="1" noChangeArrowheads="1"/>
          </p:cNvSpPr>
          <p:nvPr>
            <p:ph type="title"/>
          </p:nvPr>
        </p:nvSpPr>
        <p:spPr>
          <a:xfrm>
            <a:off x="762000" y="304800"/>
            <a:ext cx="8229600" cy="1143000"/>
          </a:xfrm>
        </p:spPr>
        <p:txBody>
          <a:bodyPr/>
          <a:lstStyle/>
          <a:p>
            <a:pPr eaLnBrk="1" hangingPunct="1">
              <a:defRPr/>
            </a:pPr>
            <a:r>
              <a:rPr lang="en-US" dirty="0" smtClean="0">
                <a:ea typeface="+mj-ea"/>
                <a:cs typeface="+mj-cs"/>
              </a:rPr>
              <a:t>MICCC’S Success So Far</a:t>
            </a:r>
            <a:endParaRPr lang="en-US" dirty="0">
              <a:ea typeface="+mj-ea"/>
              <a:cs typeface="+mj-cs"/>
            </a:endParaRPr>
          </a:p>
        </p:txBody>
      </p:sp>
      <p:sp>
        <p:nvSpPr>
          <p:cNvPr id="2094083" name="Rectangle 3"/>
          <p:cNvSpPr>
            <a:spLocks noGrp="1" noChangeArrowheads="1"/>
          </p:cNvSpPr>
          <p:nvPr>
            <p:ph type="body" idx="1"/>
          </p:nvPr>
        </p:nvSpPr>
        <p:spPr>
          <a:xfrm>
            <a:off x="228600" y="1524000"/>
            <a:ext cx="8229600" cy="3992562"/>
          </a:xfrm>
        </p:spPr>
        <p:txBody>
          <a:bodyPr/>
          <a:lstStyle/>
          <a:p>
            <a:pPr lvl="1" eaLnBrk="1" hangingPunct="1">
              <a:buFont typeface="Arial"/>
              <a:buChar char="•"/>
              <a:defRPr/>
            </a:pPr>
            <a:r>
              <a:rPr lang="en-US" sz="3200" dirty="0" smtClean="0"/>
              <a:t>First Intertribal </a:t>
            </a:r>
            <a:r>
              <a:rPr lang="en-US" sz="3200" i="1" dirty="0" smtClean="0"/>
              <a:t>Dialogue for Action</a:t>
            </a:r>
          </a:p>
          <a:p>
            <a:pPr lvl="1" eaLnBrk="1" hangingPunct="1">
              <a:buFont typeface="Arial"/>
              <a:buChar char="•"/>
              <a:defRPr/>
            </a:pPr>
            <a:r>
              <a:rPr lang="en-US" sz="3200" dirty="0" smtClean="0"/>
              <a:t>5 </a:t>
            </a:r>
            <a:r>
              <a:rPr lang="en-US" sz="3200" dirty="0"/>
              <a:t>tribes adopted resolutions making screening a priority</a:t>
            </a:r>
          </a:p>
          <a:p>
            <a:pPr lvl="1" eaLnBrk="1" hangingPunct="1">
              <a:buFont typeface="Arial"/>
              <a:buChar char="•"/>
              <a:defRPr/>
            </a:pPr>
            <a:r>
              <a:rPr lang="en-US" sz="3200" dirty="0"/>
              <a:t>Survey of elders on CRC screening knowledge, attitudes and beliefs</a:t>
            </a:r>
          </a:p>
          <a:p>
            <a:pPr lvl="1" eaLnBrk="1" hangingPunct="1">
              <a:buFont typeface="Arial"/>
              <a:buChar char="•"/>
              <a:defRPr/>
            </a:pPr>
            <a:r>
              <a:rPr lang="en-US" sz="3200" dirty="0"/>
              <a:t>Focus Groups on barriers</a:t>
            </a:r>
          </a:p>
          <a:p>
            <a:pPr lvl="1" eaLnBrk="1" hangingPunct="1">
              <a:buFont typeface="Arial"/>
              <a:buChar char="•"/>
              <a:defRPr/>
            </a:pPr>
            <a:r>
              <a:rPr lang="en-US" sz="3200" dirty="0"/>
              <a:t>Native-specific education </a:t>
            </a:r>
            <a:r>
              <a:rPr lang="en-US" sz="3200" dirty="0" smtClean="0"/>
              <a:t>materials</a:t>
            </a:r>
          </a:p>
          <a:p>
            <a:pPr lvl="1" eaLnBrk="1" hangingPunct="1">
              <a:buFont typeface="Arial"/>
              <a:buChar char="•"/>
              <a:defRPr/>
            </a:pPr>
            <a:r>
              <a:rPr lang="en-US" sz="3200" dirty="0" smtClean="0"/>
              <a:t>Spawned local cancer teams</a:t>
            </a:r>
          </a:p>
        </p:txBody>
      </p:sp>
      <p:grpSp>
        <p:nvGrpSpPr>
          <p:cNvPr id="2" name="Group 6"/>
          <p:cNvGrpSpPr>
            <a:grpSpLocks noChangeAspect="1"/>
          </p:cNvGrpSpPr>
          <p:nvPr/>
        </p:nvGrpSpPr>
        <p:grpSpPr bwMode="auto">
          <a:xfrm>
            <a:off x="7475293" y="3200400"/>
            <a:ext cx="1592507" cy="2255420"/>
            <a:chOff x="1632" y="432"/>
            <a:chExt cx="2585" cy="3888"/>
          </a:xfrm>
        </p:grpSpPr>
        <p:pic>
          <p:nvPicPr>
            <p:cNvPr id="100359" name="Picture 7" descr="halftail%20(2)"/>
            <p:cNvPicPr>
              <a:picLocks noChangeAspect="1" noChangeArrowheads="1"/>
            </p:cNvPicPr>
            <p:nvPr/>
          </p:nvPicPr>
          <p:blipFill>
            <a:blip r:embed="rId3"/>
            <a:srcRect/>
            <a:stretch>
              <a:fillRect/>
            </a:stretch>
          </p:blipFill>
          <p:spPr bwMode="auto">
            <a:xfrm rot="2388567" flipH="1" flipV="1">
              <a:off x="1789" y="2029"/>
              <a:ext cx="2428" cy="2291"/>
            </a:xfrm>
            <a:prstGeom prst="rect">
              <a:avLst/>
            </a:prstGeom>
            <a:noFill/>
            <a:ln w="9525">
              <a:noFill/>
              <a:miter lim="800000"/>
              <a:headEnd/>
              <a:tailEnd/>
            </a:ln>
          </p:spPr>
        </p:pic>
        <p:grpSp>
          <p:nvGrpSpPr>
            <p:cNvPr id="3" name="Group 8"/>
            <p:cNvGrpSpPr>
              <a:grpSpLocks noChangeAspect="1"/>
            </p:cNvGrpSpPr>
            <p:nvPr/>
          </p:nvGrpSpPr>
          <p:grpSpPr bwMode="auto">
            <a:xfrm>
              <a:off x="1632" y="432"/>
              <a:ext cx="2585" cy="3888"/>
              <a:chOff x="1632" y="432"/>
              <a:chExt cx="2585" cy="3888"/>
            </a:xfrm>
          </p:grpSpPr>
          <p:pic>
            <p:nvPicPr>
              <p:cNvPr id="100361" name="Picture 9" descr="halftail%20(2)"/>
              <p:cNvPicPr>
                <a:picLocks noChangeAspect="1" noChangeArrowheads="1"/>
              </p:cNvPicPr>
              <p:nvPr/>
            </p:nvPicPr>
            <p:blipFill>
              <a:blip r:embed="rId3"/>
              <a:srcRect/>
              <a:stretch>
                <a:fillRect/>
              </a:stretch>
            </p:blipFill>
            <p:spPr bwMode="auto">
              <a:xfrm rot="2326564" flipH="1" flipV="1">
                <a:off x="1855" y="2153"/>
                <a:ext cx="2009" cy="1895"/>
              </a:xfrm>
              <a:prstGeom prst="rect">
                <a:avLst/>
              </a:prstGeom>
              <a:noFill/>
              <a:ln w="9525">
                <a:noFill/>
                <a:miter lim="800000"/>
                <a:headEnd/>
                <a:tailEnd/>
              </a:ln>
            </p:spPr>
          </p:pic>
          <p:grpSp>
            <p:nvGrpSpPr>
              <p:cNvPr id="4" name="Group 10"/>
              <p:cNvGrpSpPr>
                <a:grpSpLocks noChangeAspect="1"/>
              </p:cNvGrpSpPr>
              <p:nvPr/>
            </p:nvGrpSpPr>
            <p:grpSpPr bwMode="auto">
              <a:xfrm>
                <a:off x="1632" y="432"/>
                <a:ext cx="2585" cy="3888"/>
                <a:chOff x="1632" y="432"/>
                <a:chExt cx="2585" cy="3888"/>
              </a:xfrm>
            </p:grpSpPr>
            <p:sp>
              <p:nvSpPr>
                <p:cNvPr id="2094091" name="AutoShape 11"/>
                <p:cNvSpPr>
                  <a:spLocks noChangeAspect="1" noChangeArrowheads="1" noTextEdit="1"/>
                </p:cNvSpPr>
                <p:nvPr/>
              </p:nvSpPr>
              <p:spPr bwMode="auto">
                <a:xfrm>
                  <a:off x="1693" y="494"/>
                  <a:ext cx="2525" cy="3826"/>
                </a:xfrm>
                <a:prstGeom prst="rect">
                  <a:avLst/>
                </a:prstGeom>
                <a:noFill/>
              </p:spPr>
              <p:txBody>
                <a:bodyPr>
                  <a:prstTxWarp prst="textNoShape">
                    <a:avLst/>
                  </a:prstTxWarp>
                </a:bodyPr>
                <a:lstStyle/>
                <a:p>
                  <a:pPr>
                    <a:buFont typeface="Wingdings" pitchFamily="-106" charset="2"/>
                    <a:buChar char="l"/>
                    <a:defRPr/>
                  </a:pPr>
                  <a:endParaRPr lang="en-US">
                    <a:latin typeface="Arial" pitchFamily="-106" charset="0"/>
                  </a:endParaRPr>
                </a:p>
              </p:txBody>
            </p:sp>
            <p:sp>
              <p:nvSpPr>
                <p:cNvPr id="2094092" name="Oval 12"/>
                <p:cNvSpPr>
                  <a:spLocks noChangeAspect="1" noChangeArrowheads="1"/>
                </p:cNvSpPr>
                <p:nvPr/>
              </p:nvSpPr>
              <p:spPr bwMode="auto">
                <a:xfrm>
                  <a:off x="1822" y="615"/>
                  <a:ext cx="2141" cy="2143"/>
                </a:xfrm>
                <a:prstGeom prst="ellipse">
                  <a:avLst/>
                </a:prstGeom>
                <a:solidFill>
                  <a:srgbClr val="209851"/>
                </a:solidFill>
                <a:ln w="15875">
                  <a:solidFill>
                    <a:srgbClr val="000000"/>
                  </a:solidFill>
                  <a:round/>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100365" name="WordArt 13"/>
                <p:cNvSpPr>
                  <a:spLocks noChangeAspect="1" noChangeArrowheads="1" noChangeShapeType="1" noTextEdit="1"/>
                </p:cNvSpPr>
                <p:nvPr/>
              </p:nvSpPr>
              <p:spPr bwMode="auto">
                <a:xfrm>
                  <a:off x="1632" y="432"/>
                  <a:ext cx="2524" cy="2523"/>
                </a:xfrm>
                <a:prstGeom prst="rect">
                  <a:avLst/>
                </a:prstGeom>
              </p:spPr>
              <p:txBody>
                <a:bodyPr spcFirstLastPara="1" wrap="none" fromWordArt="1">
                  <a:prstTxWarp prst="textArchUp">
                    <a:avLst>
                      <a:gd name="adj" fmla="val 8205417"/>
                    </a:avLst>
                  </a:prstTxWarp>
                </a:bodyPr>
                <a:lstStyle/>
                <a:p>
                  <a:pPr algn="ctr"/>
                  <a:r>
                    <a:rPr lang="en-US" sz="3600" kern="10">
                      <a:ln w="9525">
                        <a:solidFill>
                          <a:srgbClr val="000000"/>
                        </a:solidFill>
                        <a:round/>
                        <a:headEnd/>
                        <a:tailEnd/>
                      </a:ln>
                      <a:solidFill>
                        <a:srgbClr val="062C98"/>
                      </a:solidFill>
                      <a:effectLst>
                        <a:outerShdw blurRad="38100" dist="38100" dir="2700000" algn="tl" rotWithShape="0">
                          <a:srgbClr val="000000">
                            <a:alpha val="43137"/>
                          </a:srgbClr>
                        </a:outerShdw>
                      </a:effectLst>
                      <a:latin typeface="Bell MT"/>
                      <a:ea typeface="Bell MT"/>
                      <a:cs typeface="Bell MT"/>
                    </a:rPr>
                    <a:t>Minnesota Intertribal Colorectal Cancer Council</a:t>
                  </a:r>
                </a:p>
              </p:txBody>
            </p:sp>
            <p:grpSp>
              <p:nvGrpSpPr>
                <p:cNvPr id="5" name="Group 14"/>
                <p:cNvGrpSpPr>
                  <a:grpSpLocks noChangeAspect="1"/>
                </p:cNvGrpSpPr>
                <p:nvPr/>
              </p:nvGrpSpPr>
              <p:grpSpPr bwMode="auto">
                <a:xfrm>
                  <a:off x="2085" y="723"/>
                  <a:ext cx="1587" cy="1749"/>
                  <a:chOff x="1337" y="547"/>
                  <a:chExt cx="1195" cy="1317"/>
                </a:xfrm>
              </p:grpSpPr>
              <p:sp>
                <p:nvSpPr>
                  <p:cNvPr id="2094095" name="Oval 15" descr="Dashed upward diagonal"/>
                  <p:cNvSpPr>
                    <a:spLocks noChangeAspect="1" noChangeArrowheads="1"/>
                  </p:cNvSpPr>
                  <p:nvPr/>
                </p:nvSpPr>
                <p:spPr bwMode="auto">
                  <a:xfrm rot="7805731">
                    <a:off x="1403" y="1629"/>
                    <a:ext cx="293" cy="146"/>
                  </a:xfrm>
                  <a:prstGeom prst="ellipse">
                    <a:avLst/>
                  </a:prstGeom>
                  <a:pattFill prst="dashUpDiag">
                    <a:fgClr>
                      <a:srgbClr val="000000"/>
                    </a:fgClr>
                    <a:bgClr>
                      <a:srgbClr val="FFFFFF"/>
                    </a:bgClr>
                  </a:pattFill>
                  <a:ln w="9525">
                    <a:solidFill>
                      <a:srgbClr val="000000"/>
                    </a:solidFill>
                    <a:round/>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2094096" name="Oval 16" descr="Dashed upward diagonal"/>
                  <p:cNvSpPr>
                    <a:spLocks noChangeAspect="1" noChangeArrowheads="1"/>
                  </p:cNvSpPr>
                  <p:nvPr/>
                </p:nvSpPr>
                <p:spPr bwMode="auto">
                  <a:xfrm rot="1680046">
                    <a:off x="2190" y="1621"/>
                    <a:ext cx="293" cy="146"/>
                  </a:xfrm>
                  <a:prstGeom prst="ellipse">
                    <a:avLst/>
                  </a:prstGeom>
                  <a:pattFill prst="dashUpDiag">
                    <a:fgClr>
                      <a:srgbClr val="000000"/>
                    </a:fgClr>
                    <a:bgClr>
                      <a:srgbClr val="FFFFFF"/>
                    </a:bgClr>
                  </a:pattFill>
                  <a:ln w="9525">
                    <a:solidFill>
                      <a:srgbClr val="000000"/>
                    </a:solidFill>
                    <a:round/>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2094097" name="Oval 17" descr="Zig zag"/>
                  <p:cNvSpPr>
                    <a:spLocks noChangeAspect="1" noChangeArrowheads="1"/>
                  </p:cNvSpPr>
                  <p:nvPr/>
                </p:nvSpPr>
                <p:spPr bwMode="auto">
                  <a:xfrm>
                    <a:off x="1800" y="546"/>
                    <a:ext cx="243" cy="392"/>
                  </a:xfrm>
                  <a:prstGeom prst="ellipse">
                    <a:avLst/>
                  </a:prstGeom>
                  <a:pattFill prst="zigZag">
                    <a:fgClr>
                      <a:srgbClr val="000000"/>
                    </a:fgClr>
                    <a:bgClr>
                      <a:srgbClr val="FFFFFF"/>
                    </a:bgClr>
                  </a:pattFill>
                  <a:ln w="9525">
                    <a:solidFill>
                      <a:srgbClr val="000000"/>
                    </a:solidFill>
                    <a:round/>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2094098" name="Oval 18" descr="Dashed upward diagonal"/>
                  <p:cNvSpPr>
                    <a:spLocks noChangeAspect="1" noChangeArrowheads="1"/>
                  </p:cNvSpPr>
                  <p:nvPr/>
                </p:nvSpPr>
                <p:spPr bwMode="auto">
                  <a:xfrm rot="-1466637">
                    <a:off x="2239" y="937"/>
                    <a:ext cx="293" cy="142"/>
                  </a:xfrm>
                  <a:prstGeom prst="ellipse">
                    <a:avLst/>
                  </a:prstGeom>
                  <a:pattFill prst="dashUpDiag">
                    <a:fgClr>
                      <a:srgbClr val="000000"/>
                    </a:fgClr>
                    <a:bgClr>
                      <a:srgbClr val="FFFFFF"/>
                    </a:bgClr>
                  </a:pattFill>
                  <a:ln w="9525">
                    <a:solidFill>
                      <a:srgbClr val="000000"/>
                    </a:solidFill>
                    <a:round/>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2094099" name="Oval 19" descr="Dashed upward diagonal"/>
                  <p:cNvSpPr>
                    <a:spLocks noChangeAspect="1" noChangeArrowheads="1"/>
                  </p:cNvSpPr>
                  <p:nvPr/>
                </p:nvSpPr>
                <p:spPr bwMode="auto">
                  <a:xfrm rot="948151">
                    <a:off x="1337" y="937"/>
                    <a:ext cx="293" cy="142"/>
                  </a:xfrm>
                  <a:prstGeom prst="ellipse">
                    <a:avLst/>
                  </a:prstGeom>
                  <a:pattFill prst="dashUpDiag">
                    <a:fgClr>
                      <a:srgbClr val="000000"/>
                    </a:fgClr>
                    <a:bgClr>
                      <a:srgbClr val="FFFFFF"/>
                    </a:bgClr>
                  </a:pattFill>
                  <a:ln w="9525">
                    <a:solidFill>
                      <a:srgbClr val="000000"/>
                    </a:solidFill>
                    <a:round/>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2094100" name="Oval 20" descr="Shingle"/>
                  <p:cNvSpPr>
                    <a:spLocks noChangeAspect="1" noChangeArrowheads="1"/>
                  </p:cNvSpPr>
                  <p:nvPr/>
                </p:nvSpPr>
                <p:spPr bwMode="auto">
                  <a:xfrm>
                    <a:off x="1459" y="742"/>
                    <a:ext cx="976" cy="1123"/>
                  </a:xfrm>
                  <a:prstGeom prst="ellipse">
                    <a:avLst/>
                  </a:prstGeom>
                  <a:pattFill prst="shingle">
                    <a:fgClr>
                      <a:srgbClr val="209851"/>
                    </a:fgClr>
                    <a:bgClr>
                      <a:srgbClr val="FFFFFF"/>
                    </a:bgClr>
                  </a:pattFill>
                  <a:ln w="3175">
                    <a:solidFill>
                      <a:srgbClr val="000000"/>
                    </a:solidFill>
                    <a:round/>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2094101" name="Freeform 21"/>
                  <p:cNvSpPr>
                    <a:spLocks noChangeAspect="1"/>
                  </p:cNvSpPr>
                  <p:nvPr/>
                </p:nvSpPr>
                <p:spPr bwMode="auto">
                  <a:xfrm>
                    <a:off x="1653" y="888"/>
                    <a:ext cx="733" cy="830"/>
                  </a:xfrm>
                  <a:custGeom>
                    <a:avLst/>
                    <a:gdLst/>
                    <a:ahLst/>
                    <a:cxnLst>
                      <a:cxn ang="0">
                        <a:pos x="8" y="69"/>
                      </a:cxn>
                      <a:cxn ang="0">
                        <a:pos x="4" y="64"/>
                      </a:cxn>
                      <a:cxn ang="0">
                        <a:pos x="7" y="60"/>
                      </a:cxn>
                      <a:cxn ang="0">
                        <a:pos x="7" y="56"/>
                      </a:cxn>
                      <a:cxn ang="0">
                        <a:pos x="5" y="47"/>
                      </a:cxn>
                      <a:cxn ang="0">
                        <a:pos x="5" y="43"/>
                      </a:cxn>
                      <a:cxn ang="0">
                        <a:pos x="4" y="33"/>
                      </a:cxn>
                      <a:cxn ang="0">
                        <a:pos x="2" y="26"/>
                      </a:cxn>
                      <a:cxn ang="0">
                        <a:pos x="0" y="16"/>
                      </a:cxn>
                      <a:cxn ang="0">
                        <a:pos x="1" y="12"/>
                      </a:cxn>
                      <a:cxn ang="0">
                        <a:pos x="0" y="7"/>
                      </a:cxn>
                      <a:cxn ang="0">
                        <a:pos x="23" y="3"/>
                      </a:cxn>
                      <a:cxn ang="0">
                        <a:pos x="25" y="1"/>
                      </a:cxn>
                      <a:cxn ang="0">
                        <a:pos x="28" y="5"/>
                      </a:cxn>
                      <a:cxn ang="0">
                        <a:pos x="28" y="10"/>
                      </a:cxn>
                      <a:cxn ang="0">
                        <a:pos x="32" y="12"/>
                      </a:cxn>
                      <a:cxn ang="0">
                        <a:pos x="34" y="13"/>
                      </a:cxn>
                      <a:cxn ang="0">
                        <a:pos x="38" y="13"/>
                      </a:cxn>
                      <a:cxn ang="0">
                        <a:pos x="39" y="14"/>
                      </a:cxn>
                      <a:cxn ang="0">
                        <a:pos x="43" y="13"/>
                      </a:cxn>
                      <a:cxn ang="0">
                        <a:pos x="51" y="14"/>
                      </a:cxn>
                      <a:cxn ang="0">
                        <a:pos x="52" y="15"/>
                      </a:cxn>
                      <a:cxn ang="0">
                        <a:pos x="53" y="15"/>
                      </a:cxn>
                      <a:cxn ang="0">
                        <a:pos x="54" y="18"/>
                      </a:cxn>
                      <a:cxn ang="0">
                        <a:pos x="57" y="17"/>
                      </a:cxn>
                      <a:cxn ang="0">
                        <a:pos x="59" y="17"/>
                      </a:cxn>
                      <a:cxn ang="0">
                        <a:pos x="62" y="19"/>
                      </a:cxn>
                      <a:cxn ang="0">
                        <a:pos x="64" y="21"/>
                      </a:cxn>
                      <a:cxn ang="0">
                        <a:pos x="68" y="21"/>
                      </a:cxn>
                      <a:cxn ang="0">
                        <a:pos x="73" y="18"/>
                      </a:cxn>
                      <a:cxn ang="0">
                        <a:pos x="81" y="20"/>
                      </a:cxn>
                      <a:cxn ang="0">
                        <a:pos x="83" y="20"/>
                      </a:cxn>
                      <a:cxn ang="0">
                        <a:pos x="86" y="21"/>
                      </a:cxn>
                      <a:cxn ang="0">
                        <a:pos x="87" y="22"/>
                      </a:cxn>
                      <a:cxn ang="0">
                        <a:pos x="81" y="25"/>
                      </a:cxn>
                      <a:cxn ang="0">
                        <a:pos x="78" y="28"/>
                      </a:cxn>
                      <a:cxn ang="0">
                        <a:pos x="73" y="30"/>
                      </a:cxn>
                      <a:cxn ang="0">
                        <a:pos x="59" y="44"/>
                      </a:cxn>
                      <a:cxn ang="0">
                        <a:pos x="57" y="46"/>
                      </a:cxn>
                      <a:cxn ang="0">
                        <a:pos x="57" y="56"/>
                      </a:cxn>
                      <a:cxn ang="0">
                        <a:pos x="52" y="59"/>
                      </a:cxn>
                      <a:cxn ang="0">
                        <a:pos x="52" y="61"/>
                      </a:cxn>
                      <a:cxn ang="0">
                        <a:pos x="52" y="65"/>
                      </a:cxn>
                      <a:cxn ang="0">
                        <a:pos x="53" y="69"/>
                      </a:cxn>
                      <a:cxn ang="0">
                        <a:pos x="52" y="73"/>
                      </a:cxn>
                      <a:cxn ang="0">
                        <a:pos x="53" y="79"/>
                      </a:cxn>
                      <a:cxn ang="0">
                        <a:pos x="55" y="80"/>
                      </a:cxn>
                      <a:cxn ang="0">
                        <a:pos x="58" y="81"/>
                      </a:cxn>
                      <a:cxn ang="0">
                        <a:pos x="59" y="83"/>
                      </a:cxn>
                      <a:cxn ang="0">
                        <a:pos x="64" y="87"/>
                      </a:cxn>
                      <a:cxn ang="0">
                        <a:pos x="72" y="92"/>
                      </a:cxn>
                      <a:cxn ang="0">
                        <a:pos x="72" y="95"/>
                      </a:cxn>
                      <a:cxn ang="0">
                        <a:pos x="8" y="100"/>
                      </a:cxn>
                    </a:cxnLst>
                    <a:rect l="0" t="0" r="r" b="b"/>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062C98"/>
                  </a:solidFill>
                  <a:ln w="12700">
                    <a:solidFill>
                      <a:srgbClr val="808080"/>
                    </a:solidFill>
                    <a:round/>
                    <a:headEnd/>
                    <a:tailEnd/>
                  </a:ln>
                </p:spPr>
                <p:txBody>
                  <a:bodyPr>
                    <a:prstTxWarp prst="textNoShape">
                      <a:avLst/>
                    </a:prstTxWarp>
                  </a:bodyPr>
                  <a:lstStyle/>
                  <a:p>
                    <a:pPr>
                      <a:buFont typeface="Wingdings" pitchFamily="-106" charset="2"/>
                      <a:buChar char="l"/>
                      <a:defRPr/>
                    </a:pPr>
                    <a:endParaRPr lang="en-US">
                      <a:latin typeface="Arial" pitchFamily="-106" charset="0"/>
                    </a:endParaRPr>
                  </a:p>
                </p:txBody>
              </p:sp>
              <p:sp>
                <p:nvSpPr>
                  <p:cNvPr id="2094102" name="Rectangle 22"/>
                  <p:cNvSpPr>
                    <a:spLocks noChangeAspect="1" noChangeArrowheads="1"/>
                  </p:cNvSpPr>
                  <p:nvPr/>
                </p:nvSpPr>
                <p:spPr bwMode="auto">
                  <a:xfrm>
                    <a:off x="1849" y="1034"/>
                    <a:ext cx="50" cy="4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2094103" name="Rectangle 23"/>
                  <p:cNvSpPr>
                    <a:spLocks noChangeAspect="1" noChangeArrowheads="1"/>
                  </p:cNvSpPr>
                  <p:nvPr/>
                </p:nvSpPr>
                <p:spPr bwMode="auto">
                  <a:xfrm>
                    <a:off x="1800" y="1131"/>
                    <a:ext cx="49" cy="52"/>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2094104" name="Rectangle 24"/>
                  <p:cNvSpPr>
                    <a:spLocks noChangeAspect="1" noChangeArrowheads="1"/>
                  </p:cNvSpPr>
                  <p:nvPr/>
                </p:nvSpPr>
                <p:spPr bwMode="auto">
                  <a:xfrm>
                    <a:off x="1899" y="1131"/>
                    <a:ext cx="47" cy="52"/>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2094105" name="Rectangle 25"/>
                  <p:cNvSpPr>
                    <a:spLocks noChangeAspect="1" noChangeArrowheads="1"/>
                  </p:cNvSpPr>
                  <p:nvPr/>
                </p:nvSpPr>
                <p:spPr bwMode="auto">
                  <a:xfrm>
                    <a:off x="2264" y="1057"/>
                    <a:ext cx="49" cy="49"/>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2094106" name="Rectangle 26"/>
                  <p:cNvSpPr>
                    <a:spLocks noChangeAspect="1" noChangeArrowheads="1"/>
                  </p:cNvSpPr>
                  <p:nvPr/>
                </p:nvSpPr>
                <p:spPr bwMode="auto">
                  <a:xfrm>
                    <a:off x="2045" y="1279"/>
                    <a:ext cx="49" cy="47"/>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2094107" name="Rectangle 27"/>
                  <p:cNvSpPr>
                    <a:spLocks noChangeAspect="1" noChangeArrowheads="1"/>
                  </p:cNvSpPr>
                  <p:nvPr/>
                </p:nvSpPr>
                <p:spPr bwMode="auto">
                  <a:xfrm>
                    <a:off x="1899" y="1327"/>
                    <a:ext cx="47" cy="49"/>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2094108" name="Rectangle 28"/>
                  <p:cNvSpPr>
                    <a:spLocks noChangeAspect="1" noChangeArrowheads="1"/>
                  </p:cNvSpPr>
                  <p:nvPr/>
                </p:nvSpPr>
                <p:spPr bwMode="auto">
                  <a:xfrm>
                    <a:off x="2045" y="1572"/>
                    <a:ext cx="49" cy="49"/>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2094109" name="Rectangle 29"/>
                  <p:cNvSpPr>
                    <a:spLocks noChangeAspect="1" noChangeArrowheads="1"/>
                  </p:cNvSpPr>
                  <p:nvPr/>
                </p:nvSpPr>
                <p:spPr bwMode="auto">
                  <a:xfrm>
                    <a:off x="2045" y="1082"/>
                    <a:ext cx="49" cy="49"/>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2094110" name="Rectangle 30"/>
                  <p:cNvSpPr>
                    <a:spLocks noChangeAspect="1" noChangeArrowheads="1"/>
                  </p:cNvSpPr>
                  <p:nvPr/>
                </p:nvSpPr>
                <p:spPr bwMode="auto">
                  <a:xfrm>
                    <a:off x="1996" y="1523"/>
                    <a:ext cx="49" cy="49"/>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2094111" name="Rectangle 31"/>
                  <p:cNvSpPr>
                    <a:spLocks noChangeAspect="1" noChangeArrowheads="1"/>
                  </p:cNvSpPr>
                  <p:nvPr/>
                </p:nvSpPr>
                <p:spPr bwMode="auto">
                  <a:xfrm>
                    <a:off x="1899" y="1523"/>
                    <a:ext cx="47" cy="49"/>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sp>
                <p:nvSpPr>
                  <p:cNvPr id="2094112" name="Rectangle 32"/>
                  <p:cNvSpPr>
                    <a:spLocks noChangeAspect="1" noChangeArrowheads="1"/>
                  </p:cNvSpPr>
                  <p:nvPr/>
                </p:nvSpPr>
                <p:spPr bwMode="auto">
                  <a:xfrm>
                    <a:off x="1800" y="1473"/>
                    <a:ext cx="49" cy="49"/>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Font typeface="Wingdings" pitchFamily="-106" charset="2"/>
                      <a:buChar char="l"/>
                      <a:defRPr/>
                    </a:pPr>
                    <a:endParaRPr lang="en-US">
                      <a:latin typeface="Arial" pitchFamily="-106" charset="0"/>
                    </a:endParaRPr>
                  </a:p>
                </p:txBody>
              </p:sp>
            </p:grpSp>
          </p:grpSp>
        </p:grpSp>
      </p:gr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3"/>
          <a:srcRect/>
          <a:stretch>
            <a:fillRect/>
          </a:stretch>
        </p:blipFill>
        <p:spPr bwMode="auto">
          <a:xfrm>
            <a:off x="6080125" y="2286000"/>
            <a:ext cx="3063875" cy="4572000"/>
          </a:xfrm>
          <a:prstGeom prst="rect">
            <a:avLst/>
          </a:prstGeom>
          <a:noFill/>
          <a:ln w="9525">
            <a:noFill/>
            <a:miter lim="800000"/>
            <a:headEnd/>
            <a:tailEnd/>
          </a:ln>
        </p:spPr>
      </p:pic>
      <p:pic>
        <p:nvPicPr>
          <p:cNvPr id="167939" name="Picture 3"/>
          <p:cNvPicPr>
            <a:picLocks noChangeAspect="1" noChangeArrowheads="1"/>
          </p:cNvPicPr>
          <p:nvPr/>
        </p:nvPicPr>
        <p:blipFill>
          <a:blip r:embed="rId4"/>
          <a:srcRect/>
          <a:stretch>
            <a:fillRect/>
          </a:stretch>
        </p:blipFill>
        <p:spPr bwMode="auto">
          <a:xfrm>
            <a:off x="0" y="0"/>
            <a:ext cx="3282950" cy="4953000"/>
          </a:xfrm>
          <a:prstGeom prst="rect">
            <a:avLst/>
          </a:prstGeom>
          <a:noFill/>
          <a:ln w="9525">
            <a:noFill/>
            <a:miter lim="800000"/>
            <a:headEnd/>
            <a:tailEnd/>
          </a:ln>
        </p:spPr>
      </p:pic>
      <p:pic>
        <p:nvPicPr>
          <p:cNvPr id="167940" name="Picture 4"/>
          <p:cNvPicPr>
            <a:picLocks noChangeAspect="1" noChangeArrowheads="1"/>
          </p:cNvPicPr>
          <p:nvPr/>
        </p:nvPicPr>
        <p:blipFill>
          <a:blip r:embed="rId5"/>
          <a:srcRect/>
          <a:stretch>
            <a:fillRect/>
          </a:stretch>
        </p:blipFill>
        <p:spPr bwMode="auto">
          <a:xfrm>
            <a:off x="3276600" y="1524000"/>
            <a:ext cx="2794000" cy="4191000"/>
          </a:xfrm>
          <a:prstGeom prst="rect">
            <a:avLst/>
          </a:prstGeom>
          <a:noFill/>
          <a:ln w="9525">
            <a:noFill/>
            <a:miter lim="800000"/>
            <a:headEnd/>
            <a:tailEnd/>
          </a:ln>
        </p:spPr>
      </p:pic>
      <p:sp>
        <p:nvSpPr>
          <p:cNvPr id="160773" name="Rectangle 5"/>
          <p:cNvSpPr>
            <a:spLocks noGrp="1" noChangeArrowheads="1"/>
          </p:cNvSpPr>
          <p:nvPr>
            <p:ph type="title"/>
          </p:nvPr>
        </p:nvSpPr>
        <p:spPr>
          <a:xfrm>
            <a:off x="3429000" y="460375"/>
            <a:ext cx="5715000" cy="1139825"/>
          </a:xfrm>
        </p:spPr>
        <p:txBody>
          <a:bodyPr/>
          <a:lstStyle/>
          <a:p>
            <a:pPr eaLnBrk="1" hangingPunct="1">
              <a:defRPr/>
            </a:pPr>
            <a:r>
              <a:rPr lang="en-US" sz="3200" dirty="0" smtClean="0">
                <a:solidFill>
                  <a:srgbClr val="800000"/>
                </a:solidFill>
                <a:ea typeface="+mj-ea"/>
                <a:cs typeface="+mj-cs"/>
              </a:rPr>
              <a:t>Culturally-Specific Education</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8229600" cy="1143000"/>
          </a:xfrm>
        </p:spPr>
        <p:txBody>
          <a:bodyPr/>
          <a:lstStyle/>
          <a:p>
            <a:pPr>
              <a:defRPr/>
            </a:pPr>
            <a:r>
              <a:rPr lang="en-US" dirty="0" smtClean="0"/>
              <a:t>INPACS: Improving Northern Plains American Indian Cancer Screening</a:t>
            </a:r>
            <a:endParaRPr lang="en-US" dirty="0"/>
          </a:p>
        </p:txBody>
      </p:sp>
      <p:sp>
        <p:nvSpPr>
          <p:cNvPr id="3" name="Content Placeholder 2"/>
          <p:cNvSpPr>
            <a:spLocks noGrp="1"/>
          </p:cNvSpPr>
          <p:nvPr>
            <p:ph idx="1"/>
          </p:nvPr>
        </p:nvSpPr>
        <p:spPr>
          <a:xfrm>
            <a:off x="457200" y="1905000"/>
            <a:ext cx="8229600" cy="3535362"/>
          </a:xfrm>
        </p:spPr>
        <p:txBody>
          <a:bodyPr/>
          <a:lstStyle/>
          <a:p>
            <a:pPr>
              <a:defRPr/>
            </a:pPr>
            <a:r>
              <a:rPr lang="en-US" dirty="0" smtClean="0"/>
              <a:t>54 Northern Plains </a:t>
            </a:r>
            <a:r>
              <a:rPr lang="en-US" dirty="0" err="1" smtClean="0"/>
              <a:t>ITUs</a:t>
            </a:r>
            <a:r>
              <a:rPr lang="en-US" dirty="0" smtClean="0"/>
              <a:t> </a:t>
            </a:r>
          </a:p>
          <a:p>
            <a:pPr lvl="1">
              <a:defRPr/>
            </a:pPr>
            <a:r>
              <a:rPr lang="en-US" dirty="0" smtClean="0"/>
              <a:t>Assess Colon Cancer Screening</a:t>
            </a:r>
          </a:p>
          <a:p>
            <a:pPr lvl="2">
              <a:defRPr/>
            </a:pPr>
            <a:r>
              <a:rPr lang="en-US" dirty="0" smtClean="0"/>
              <a:t>Tracking systems</a:t>
            </a:r>
          </a:p>
          <a:p>
            <a:pPr lvl="2">
              <a:defRPr/>
            </a:pPr>
            <a:r>
              <a:rPr lang="en-US" dirty="0" smtClean="0"/>
              <a:t>Referral Systems </a:t>
            </a:r>
          </a:p>
          <a:p>
            <a:pPr lvl="2">
              <a:defRPr/>
            </a:pPr>
            <a:r>
              <a:rPr lang="en-US" dirty="0" smtClean="0"/>
              <a:t>Cost</a:t>
            </a:r>
          </a:p>
          <a:p>
            <a:pPr lvl="1">
              <a:defRPr/>
            </a:pPr>
            <a:r>
              <a:rPr lang="en-US" dirty="0" smtClean="0"/>
              <a:t>Assess Provider Screening Knowledge</a:t>
            </a:r>
          </a:p>
          <a:p>
            <a:pPr lvl="1">
              <a:defRPr/>
            </a:pPr>
            <a:r>
              <a:rPr lang="en-US" dirty="0" smtClean="0"/>
              <a:t>Endoscopic Capacity Study</a:t>
            </a:r>
            <a:endParaRPr lang="en-US" dirty="0"/>
          </a:p>
        </p:txBody>
      </p:sp>
      <p:pic>
        <p:nvPicPr>
          <p:cNvPr id="164868" name="Picture 8"/>
          <p:cNvPicPr>
            <a:picLocks noChangeAspect="1"/>
          </p:cNvPicPr>
          <p:nvPr/>
        </p:nvPicPr>
        <p:blipFill>
          <a:blip r:embed="rId2"/>
          <a:srcRect/>
          <a:stretch>
            <a:fillRect/>
          </a:stretch>
        </p:blipFill>
        <p:spPr bwMode="auto">
          <a:xfrm>
            <a:off x="5727700" y="5626100"/>
            <a:ext cx="3416300" cy="12319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Title 4"/>
          <p:cNvSpPr>
            <a:spLocks noGrp="1"/>
          </p:cNvSpPr>
          <p:nvPr>
            <p:ph type="title"/>
          </p:nvPr>
        </p:nvSpPr>
        <p:spPr>
          <a:xfrm>
            <a:off x="838200" y="304800"/>
            <a:ext cx="8229600" cy="1143000"/>
          </a:xfrm>
        </p:spPr>
        <p:txBody>
          <a:bodyPr wrap="none"/>
          <a:lstStyle/>
          <a:p>
            <a:r>
              <a:rPr lang="en-US" dirty="0" smtClean="0">
                <a:solidFill>
                  <a:srgbClr val="800000"/>
                </a:solidFill>
              </a:rPr>
              <a:t>Improve Provider Recommendation! </a:t>
            </a:r>
          </a:p>
        </p:txBody>
      </p:sp>
      <p:sp>
        <p:nvSpPr>
          <p:cNvPr id="147459" name="Rectangle 3"/>
          <p:cNvSpPr>
            <a:spLocks noGrp="1" noChangeArrowheads="1"/>
          </p:cNvSpPr>
          <p:nvPr>
            <p:ph idx="1"/>
          </p:nvPr>
        </p:nvSpPr>
        <p:spPr>
          <a:xfrm>
            <a:off x="457200" y="1493838"/>
            <a:ext cx="5257800" cy="3992562"/>
          </a:xfrm>
        </p:spPr>
        <p:txBody>
          <a:bodyPr/>
          <a:lstStyle/>
          <a:p>
            <a:pPr eaLnBrk="1" hangingPunct="1"/>
            <a:r>
              <a:rPr lang="en-US" dirty="0"/>
              <a:t>Having a provider who recommends screening</a:t>
            </a:r>
            <a:r>
              <a:rPr lang="en-US" dirty="0" smtClean="0"/>
              <a:t> is the </a:t>
            </a:r>
            <a:r>
              <a:rPr lang="en-US" dirty="0"/>
              <a:t>STRONGEST predictor of </a:t>
            </a:r>
            <a:r>
              <a:rPr lang="en-US" dirty="0" smtClean="0"/>
              <a:t>screening</a:t>
            </a:r>
          </a:p>
          <a:p>
            <a:pPr eaLnBrk="1" hangingPunct="1">
              <a:buNone/>
            </a:pPr>
            <a:endParaRPr lang="en-US" dirty="0" smtClean="0"/>
          </a:p>
          <a:p>
            <a:pPr eaLnBrk="1" hangingPunct="1"/>
            <a:r>
              <a:rPr lang="en-US" dirty="0" smtClean="0"/>
              <a:t>INPACS provides a CME course for providers at all 54 sites we are engaging</a:t>
            </a:r>
          </a:p>
          <a:p>
            <a:pPr eaLnBrk="1" hangingPunct="1">
              <a:buNone/>
            </a:pPr>
            <a:endParaRPr lang="en-US" dirty="0"/>
          </a:p>
        </p:txBody>
      </p:sp>
      <p:pic>
        <p:nvPicPr>
          <p:cNvPr id="147460" name="Picture 4" descr="Arne Vainio"/>
          <p:cNvPicPr>
            <a:picLocks noChangeAspect="1" noChangeArrowheads="1"/>
          </p:cNvPicPr>
          <p:nvPr/>
        </p:nvPicPr>
        <p:blipFill>
          <a:blip r:embed="rId3"/>
          <a:srcRect/>
          <a:stretch>
            <a:fillRect/>
          </a:stretch>
        </p:blipFill>
        <p:spPr bwMode="auto">
          <a:xfrm>
            <a:off x="5638800" y="3810000"/>
            <a:ext cx="3200400" cy="240030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29600" cy="1143000"/>
          </a:xfrm>
        </p:spPr>
        <p:txBody>
          <a:bodyPr/>
          <a:lstStyle/>
          <a:p>
            <a:r>
              <a:rPr lang="en-US" dirty="0" smtClean="0"/>
              <a:t>Cancer Screening Navigation</a:t>
            </a:r>
            <a:endParaRPr lang="en-US" dirty="0"/>
          </a:p>
        </p:txBody>
      </p:sp>
      <p:sp>
        <p:nvSpPr>
          <p:cNvPr id="3" name="Content Placeholder 2"/>
          <p:cNvSpPr>
            <a:spLocks noGrp="1"/>
          </p:cNvSpPr>
          <p:nvPr>
            <p:ph idx="1"/>
          </p:nvPr>
        </p:nvSpPr>
        <p:spPr>
          <a:xfrm>
            <a:off x="457200" y="1447800"/>
            <a:ext cx="4800600" cy="3992562"/>
          </a:xfrm>
        </p:spPr>
        <p:txBody>
          <a:bodyPr/>
          <a:lstStyle/>
          <a:p>
            <a:r>
              <a:rPr lang="en-US" dirty="0" smtClean="0"/>
              <a:t>Cancer Navigator</a:t>
            </a:r>
          </a:p>
          <a:p>
            <a:r>
              <a:rPr lang="en-US" dirty="0" smtClean="0"/>
              <a:t>Grants to assess telephone navigation</a:t>
            </a:r>
          </a:p>
          <a:p>
            <a:r>
              <a:rPr lang="en-US" dirty="0" smtClean="0"/>
              <a:t>Community partnerships with urban Indian clinics</a:t>
            </a:r>
          </a:p>
          <a:p>
            <a:r>
              <a:rPr lang="en-US" dirty="0" smtClean="0"/>
              <a:t>Plan to expand to reservation health systems</a:t>
            </a:r>
            <a:endParaRPr lang="en-US" dirty="0"/>
          </a:p>
        </p:txBody>
      </p:sp>
      <p:pic>
        <p:nvPicPr>
          <p:cNvPr id="4" name="Picture 3" descr="IMG_0054 copy.JPG"/>
          <p:cNvPicPr>
            <a:picLocks noChangeAspect="1"/>
          </p:cNvPicPr>
          <p:nvPr/>
        </p:nvPicPr>
        <p:blipFill>
          <a:blip r:embed="rId2"/>
          <a:stretch>
            <a:fillRect/>
          </a:stretch>
        </p:blipFill>
        <p:spPr>
          <a:xfrm>
            <a:off x="4724400" y="3124200"/>
            <a:ext cx="4343400" cy="2891075"/>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1143000"/>
          </a:xfrm>
        </p:spPr>
        <p:txBody>
          <a:bodyPr/>
          <a:lstStyle/>
          <a:p>
            <a:r>
              <a:rPr lang="en-US" dirty="0" smtClean="0"/>
              <a:t>Smoking Programs</a:t>
            </a:r>
            <a:endParaRPr lang="en-US" dirty="0"/>
          </a:p>
        </p:txBody>
      </p:sp>
      <p:sp>
        <p:nvSpPr>
          <p:cNvPr id="3" name="Content Placeholder 2"/>
          <p:cNvSpPr>
            <a:spLocks noGrp="1"/>
          </p:cNvSpPr>
          <p:nvPr>
            <p:ph idx="1"/>
          </p:nvPr>
        </p:nvSpPr>
        <p:spPr>
          <a:xfrm>
            <a:off x="457200" y="1295400"/>
            <a:ext cx="4648200" cy="3992562"/>
          </a:xfrm>
        </p:spPr>
        <p:txBody>
          <a:bodyPr/>
          <a:lstStyle/>
          <a:p>
            <a:r>
              <a:rPr lang="en-US" dirty="0" smtClean="0"/>
              <a:t>Conducting a program to assess smoking cessation resources and use at I/T/Us</a:t>
            </a:r>
          </a:p>
          <a:p>
            <a:r>
              <a:rPr lang="en-US" dirty="0" smtClean="0"/>
              <a:t>Improve clinic efforts to engage smokers to quit</a:t>
            </a:r>
          </a:p>
          <a:p>
            <a:r>
              <a:rPr lang="en-US" dirty="0" smtClean="0"/>
              <a:t>Urging for smoke free casinos</a:t>
            </a:r>
          </a:p>
          <a:p>
            <a:endParaRPr lang="en-US" dirty="0" smtClean="0"/>
          </a:p>
          <a:p>
            <a:endParaRPr lang="en-US" dirty="0"/>
          </a:p>
        </p:txBody>
      </p:sp>
      <p:pic>
        <p:nvPicPr>
          <p:cNvPr id="5" name="Picture 4" descr="KMooneyIMG_0199.JPG"/>
          <p:cNvPicPr>
            <a:picLocks noChangeAspect="1"/>
          </p:cNvPicPr>
          <p:nvPr/>
        </p:nvPicPr>
        <p:blipFill>
          <a:blip r:embed="rId2"/>
          <a:srcRect l="16484" r="20703"/>
          <a:stretch>
            <a:fillRect/>
          </a:stretch>
        </p:blipFill>
        <p:spPr>
          <a:xfrm>
            <a:off x="5332925" y="609600"/>
            <a:ext cx="3811075" cy="403860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Cancer Survivors Project</a:t>
            </a:r>
            <a:endParaRPr lang="en-US" dirty="0"/>
          </a:p>
        </p:txBody>
      </p:sp>
      <p:sp>
        <p:nvSpPr>
          <p:cNvPr id="3" name="Content Placeholder 2"/>
          <p:cNvSpPr>
            <a:spLocks noGrp="1"/>
          </p:cNvSpPr>
          <p:nvPr>
            <p:ph idx="1"/>
          </p:nvPr>
        </p:nvSpPr>
        <p:spPr>
          <a:xfrm>
            <a:off x="457200" y="2027238"/>
            <a:ext cx="4953000" cy="3992562"/>
          </a:xfrm>
        </p:spPr>
        <p:txBody>
          <a:bodyPr/>
          <a:lstStyle/>
          <a:p>
            <a:r>
              <a:rPr lang="en-US" dirty="0" smtClean="0"/>
              <a:t>AICAF is currently filming cancer survivors talking about their experiences and fears</a:t>
            </a:r>
            <a:endParaRPr lang="en-US" dirty="0"/>
          </a:p>
        </p:txBody>
      </p:sp>
      <p:pic>
        <p:nvPicPr>
          <p:cNvPr id="4" name="Picture 3" descr="KMooneyIMG_0258.JPG"/>
          <p:cNvPicPr>
            <a:picLocks noChangeAspect="1"/>
          </p:cNvPicPr>
          <p:nvPr/>
        </p:nvPicPr>
        <p:blipFill>
          <a:blip r:embed="rId3">
            <a:lum bright="15000" contrast="33000"/>
          </a:blip>
          <a:srcRect l="15000" t="5634" b="11268"/>
          <a:stretch>
            <a:fillRect/>
          </a:stretch>
        </p:blipFill>
        <p:spPr>
          <a:xfrm rot="5400000">
            <a:off x="5099050" y="2597150"/>
            <a:ext cx="4584700" cy="2895600"/>
          </a:xfrm>
          <a:prstGeom prst="rect">
            <a:avLst/>
          </a:prstGeom>
        </p:spPr>
      </p:pic>
    </p:spTree>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16942</TotalTime>
  <Words>6191</Words>
  <Application>Microsoft Macintosh PowerPoint</Application>
  <PresentationFormat>On-screen Show (4:3)</PresentationFormat>
  <Paragraphs>921</Paragraphs>
  <Slides>113</Slides>
  <Notes>88</Notes>
  <HiddenSlides>5</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113</vt:i4>
      </vt:variant>
    </vt:vector>
  </HeadingPairs>
  <TitlesOfParts>
    <vt:vector size="116" baseType="lpstr">
      <vt:lpstr>1_Default Design</vt:lpstr>
      <vt:lpstr>Chart</vt:lpstr>
      <vt:lpstr>Worksheet</vt:lpstr>
      <vt:lpstr>Slide 1</vt:lpstr>
      <vt:lpstr>Slide 2</vt:lpstr>
      <vt:lpstr>Slide 3</vt:lpstr>
      <vt:lpstr>Cancer is the Leading Cause of Death Among Alaska Natives and Northern Plains Tribes </vt:lpstr>
      <vt:lpstr>Cancer Will Soon Pass Heart Disease in All American Indian populations</vt:lpstr>
      <vt:lpstr>Leading Causes of Cancer Death In Indians and Alaska Natives, 1999-2006</vt:lpstr>
      <vt:lpstr>Along Comes a Spider: Cancer Inequities in Indian Country   </vt:lpstr>
      <vt:lpstr>Objectives</vt:lpstr>
      <vt:lpstr>Steps To Eliminate Cancer Disparities</vt:lpstr>
      <vt:lpstr>Cancer Data Is Problematic </vt:lpstr>
      <vt:lpstr>Cancer Data Problems</vt:lpstr>
      <vt:lpstr>Racial Misclassification on Death Certificates </vt:lpstr>
      <vt:lpstr>Urban and Rural AIAN Misclassification  Self-Reported Race/Death Certificate Race </vt:lpstr>
      <vt:lpstr>Summary Data is Problematic</vt:lpstr>
      <vt:lpstr>Summary Data Problems</vt:lpstr>
      <vt:lpstr>Problems with AI/AN Incidence Estimates</vt:lpstr>
      <vt:lpstr>Surveillance Epidemiology and End Results Program (SEER)</vt:lpstr>
      <vt:lpstr>An Update on Cancer in American Indians and Alaska Natives 1999-2004</vt:lpstr>
      <vt:lpstr>Racial Misclassification on Incidence Data</vt:lpstr>
      <vt:lpstr>Regional Differences</vt:lpstr>
      <vt:lpstr>Breast Cancer</vt:lpstr>
      <vt:lpstr>Slide 22</vt:lpstr>
      <vt:lpstr>BREAST CANCER INCIDENCE % difference vs NHW in same CHSDA counties (females only) </vt:lpstr>
      <vt:lpstr>BREAST CANCER AGE AT DIAGNOSIS</vt:lpstr>
      <vt:lpstr>Breast Cancer Late Stage at Diagnosis</vt:lpstr>
      <vt:lpstr>Breast Cancer</vt:lpstr>
      <vt:lpstr>Prostate Cancer</vt:lpstr>
      <vt:lpstr>PROSTATE CANCER INCIDENCE % difference vs NHW in same CHSDA counties (males only)</vt:lpstr>
      <vt:lpstr>Prostate Late Stage at Diagnosis</vt:lpstr>
      <vt:lpstr>Lung Cancer</vt:lpstr>
      <vt:lpstr>LUNG CANCER INCIDENCE % difference vs NHW in same CHSDA counties </vt:lpstr>
      <vt:lpstr>LUNG CANCER AGE AT DIAGNOSIS</vt:lpstr>
      <vt:lpstr>Liver Cancer</vt:lpstr>
      <vt:lpstr>LIVER CANCER INCIDENCE % difference vs NHW in same CHSDA counties  </vt:lpstr>
      <vt:lpstr>Colorectal Cancer</vt:lpstr>
      <vt:lpstr>COLON CANCER INCIDENCE % difference vs NHW in same CHSDA counties  </vt:lpstr>
      <vt:lpstr> Lifetime Risk  </vt:lpstr>
      <vt:lpstr>Many Cancers: Many Challenges</vt:lpstr>
      <vt:lpstr> Cancer Risk Factors</vt:lpstr>
      <vt:lpstr>Approximate Lifetime Risk of Colon Cancer</vt:lpstr>
      <vt:lpstr>Risk Factors:  Smoking</vt:lpstr>
      <vt:lpstr>LUNG CANCER INCIDENCE % difference vs NHW in same CHSDA counties </vt:lpstr>
      <vt:lpstr>Smoking Status BRFSS Data, 2000-2006  </vt:lpstr>
      <vt:lpstr>Risk Factors: Second Hand Smoke</vt:lpstr>
      <vt:lpstr> Cancer Risk Factors: Obesity</vt:lpstr>
      <vt:lpstr>Obesity Increases the Risk for Multiple Cancers</vt:lpstr>
      <vt:lpstr>Physical Activity</vt:lpstr>
      <vt:lpstr>CRC Risk Factors: Diet</vt:lpstr>
      <vt:lpstr>Commodity Foods:</vt:lpstr>
      <vt:lpstr>Risk Factors: Diabetes</vt:lpstr>
      <vt:lpstr>There are many other risk factors for different types of cancers</vt:lpstr>
      <vt:lpstr>SCREENING IS THE LOW HANGING FRUIT!</vt:lpstr>
      <vt:lpstr>Colon Cancer</vt:lpstr>
      <vt:lpstr>Five-Year Survival Rates (%)</vt:lpstr>
      <vt:lpstr>More than 95% of Colorectal Cancers Start Out as Polyps</vt:lpstr>
      <vt:lpstr>Colorectal Cancer Screening Works</vt:lpstr>
      <vt:lpstr>Slide 57</vt:lpstr>
      <vt:lpstr>Programmatic Breast Cancer Screening</vt:lpstr>
      <vt:lpstr>Slide 59</vt:lpstr>
      <vt:lpstr>Health System Challenges</vt:lpstr>
      <vt:lpstr>Provider Challenges</vt:lpstr>
      <vt:lpstr>Community Challenges</vt:lpstr>
      <vt:lpstr>And along will come a spider…</vt:lpstr>
      <vt:lpstr>What Can We As Sovereign Nations About Our Cancer Epidemic?</vt:lpstr>
      <vt:lpstr>Critical Steps</vt:lpstr>
      <vt:lpstr>Critical Steps</vt:lpstr>
      <vt:lpstr>Critical Steps</vt:lpstr>
      <vt:lpstr>Critical Steps</vt:lpstr>
      <vt:lpstr>Patrons prefer non-smoking environments</vt:lpstr>
      <vt:lpstr>Examples of Success</vt:lpstr>
      <vt:lpstr>Wisdom Steps</vt:lpstr>
      <vt:lpstr>Wisdom Steps</vt:lpstr>
      <vt:lpstr>Wisdom Steps</vt:lpstr>
      <vt:lpstr>The Alaska Example</vt:lpstr>
      <vt:lpstr>Age-Adjusted Invasive Colorectal Cancer Incidence by Region,1999-2004 AI/AN vs Non-Hispanic Whites in CHSDA Counties </vt:lpstr>
      <vt:lpstr>Alaska’s Proactive Approach</vt:lpstr>
      <vt:lpstr>Slide 77</vt:lpstr>
      <vt:lpstr>Colorectal Cancer Incidence Trends,  Alaska Native People </vt:lpstr>
      <vt:lpstr>Shakopee Mdewakanton Mobile Unit</vt:lpstr>
      <vt:lpstr>Slide 80</vt:lpstr>
      <vt:lpstr>Mission:</vt:lpstr>
      <vt:lpstr>AICAF’s Core Values</vt:lpstr>
      <vt:lpstr>Board of Directors and Key Personnel</vt:lpstr>
      <vt:lpstr>Board of Directors and Key Personnel</vt:lpstr>
      <vt:lpstr>AICAF Believes Its Time to Eliminate or Cancer Disparities  </vt:lpstr>
      <vt:lpstr>Our Approach</vt:lpstr>
      <vt:lpstr>Steps To Eliminate Cancer Disparities</vt:lpstr>
      <vt:lpstr>Slide 88</vt:lpstr>
      <vt:lpstr>Our Work Will Succeed!</vt:lpstr>
      <vt:lpstr>Minnesota Intertribal Cancer Council</vt:lpstr>
      <vt:lpstr>What are the barriers to screening in our communities?</vt:lpstr>
      <vt:lpstr>What is needed in our communities to increase  screening?</vt:lpstr>
      <vt:lpstr>MICCC’S Success So Far</vt:lpstr>
      <vt:lpstr>Culturally-Specific Education</vt:lpstr>
      <vt:lpstr>INPACS: Improving Northern Plains American Indian Cancer Screening</vt:lpstr>
      <vt:lpstr>Improve Provider Recommendation! </vt:lpstr>
      <vt:lpstr>Cancer Screening Navigation</vt:lpstr>
      <vt:lpstr>Smoking Programs</vt:lpstr>
      <vt:lpstr>Cancer Survivors Project</vt:lpstr>
      <vt:lpstr>Powwow For Hope </vt:lpstr>
      <vt:lpstr>Slide 101</vt:lpstr>
      <vt:lpstr>Slide 102</vt:lpstr>
      <vt:lpstr>Slide 103</vt:lpstr>
      <vt:lpstr>We have BIGGER Ideas</vt:lpstr>
      <vt:lpstr>We Need More Data to Inform Policy</vt:lpstr>
      <vt:lpstr>Improving Access to Screening</vt:lpstr>
      <vt:lpstr>Slide 107</vt:lpstr>
      <vt:lpstr>Mobile Education</vt:lpstr>
      <vt:lpstr>Access to 21st Century Treatments</vt:lpstr>
      <vt:lpstr>Spirit Lodges</vt:lpstr>
      <vt:lpstr>How you can help</vt:lpstr>
      <vt:lpstr>Summary</vt:lpstr>
      <vt:lpstr>Join us on the path to success</vt:lpstr>
    </vt:vector>
  </TitlesOfParts>
  <Company>Evidence Based Medical Consultants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G Perdue</dc:creator>
  <cp:lastModifiedBy>David G Perdue MD MSPH</cp:lastModifiedBy>
  <cp:revision>154</cp:revision>
  <dcterms:created xsi:type="dcterms:W3CDTF">2012-05-31T13:27:21Z</dcterms:created>
  <dcterms:modified xsi:type="dcterms:W3CDTF">2012-05-31T13:29:11Z</dcterms:modified>
</cp:coreProperties>
</file>